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A33479-CDE2-49C1-ACED-51123CAB558F}" type="datetimeFigureOut">
              <a:rPr lang="en-IN" smtClean="0"/>
              <a:t>14-05-2019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5E9708-A697-4B85-ADE8-C218E2A82E8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275846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5E9708-A697-4B85-ADE8-C218E2A82E8C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58474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0D8C6-EC02-41F0-8805-AD4879E56465}" type="datetimeFigureOut">
              <a:rPr lang="en-IN" smtClean="0"/>
              <a:t>14-05-2019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D5465-99DE-4199-B5CC-8648F94C2BC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28791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0D8C6-EC02-41F0-8805-AD4879E56465}" type="datetimeFigureOut">
              <a:rPr lang="en-IN" smtClean="0"/>
              <a:t>14-05-2019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D5465-99DE-4199-B5CC-8648F94C2BC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27578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0D8C6-EC02-41F0-8805-AD4879E56465}" type="datetimeFigureOut">
              <a:rPr lang="en-IN" smtClean="0"/>
              <a:t>14-05-2019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D5465-99DE-4199-B5CC-8648F94C2BC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427034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0D8C6-EC02-41F0-8805-AD4879E56465}" type="datetimeFigureOut">
              <a:rPr lang="en-IN" smtClean="0"/>
              <a:t>14-05-2019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D5465-99DE-4199-B5CC-8648F94C2BCD}" type="slidenum">
              <a:rPr lang="en-IN" smtClean="0"/>
              <a:t>‹#›</a:t>
            </a:fld>
            <a:endParaRPr lang="en-IN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540366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0D8C6-EC02-41F0-8805-AD4879E56465}" type="datetimeFigureOut">
              <a:rPr lang="en-IN" smtClean="0"/>
              <a:t>14-05-2019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D5465-99DE-4199-B5CC-8648F94C2BC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974472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0D8C6-EC02-41F0-8805-AD4879E56465}" type="datetimeFigureOut">
              <a:rPr lang="en-IN" smtClean="0"/>
              <a:t>14-05-2019</a:t>
            </a:fld>
            <a:endParaRPr lang="en-I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D5465-99DE-4199-B5CC-8648F94C2BC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67680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0D8C6-EC02-41F0-8805-AD4879E56465}" type="datetimeFigureOut">
              <a:rPr lang="en-IN" smtClean="0"/>
              <a:t>14-05-2019</a:t>
            </a:fld>
            <a:endParaRPr lang="en-I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D5465-99DE-4199-B5CC-8648F94C2BC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49376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0D8C6-EC02-41F0-8805-AD4879E56465}" type="datetimeFigureOut">
              <a:rPr lang="en-IN" smtClean="0"/>
              <a:t>14-05-2019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D5465-99DE-4199-B5CC-8648F94C2BC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945795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0D8C6-EC02-41F0-8805-AD4879E56465}" type="datetimeFigureOut">
              <a:rPr lang="en-IN" smtClean="0"/>
              <a:t>14-05-2019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D5465-99DE-4199-B5CC-8648F94C2BC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03546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0D8C6-EC02-41F0-8805-AD4879E56465}" type="datetimeFigureOut">
              <a:rPr lang="en-IN" smtClean="0"/>
              <a:t>14-05-2019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D5465-99DE-4199-B5CC-8648F94C2BC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34834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0D8C6-EC02-41F0-8805-AD4879E56465}" type="datetimeFigureOut">
              <a:rPr lang="en-IN" smtClean="0"/>
              <a:t>14-05-2019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D5465-99DE-4199-B5CC-8648F94C2BC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76312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0D8C6-EC02-41F0-8805-AD4879E56465}" type="datetimeFigureOut">
              <a:rPr lang="en-IN" smtClean="0"/>
              <a:t>14-05-2019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D5465-99DE-4199-B5CC-8648F94C2BC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98701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0D8C6-EC02-41F0-8805-AD4879E56465}" type="datetimeFigureOut">
              <a:rPr lang="en-IN" smtClean="0"/>
              <a:t>14-05-2019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D5465-99DE-4199-B5CC-8648F94C2BC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8519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0D8C6-EC02-41F0-8805-AD4879E56465}" type="datetimeFigureOut">
              <a:rPr lang="en-IN" smtClean="0"/>
              <a:t>14-05-2019</a:t>
            </a:fld>
            <a:endParaRPr lang="en-IN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D5465-99DE-4199-B5CC-8648F94C2BC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97348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0D8C6-EC02-41F0-8805-AD4879E56465}" type="datetimeFigureOut">
              <a:rPr lang="en-IN" smtClean="0"/>
              <a:t>14-05-2019</a:t>
            </a:fld>
            <a:endParaRPr lang="en-IN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D5465-99DE-4199-B5CC-8648F94C2BC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67249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0D8C6-EC02-41F0-8805-AD4879E56465}" type="datetimeFigureOut">
              <a:rPr lang="en-IN" smtClean="0"/>
              <a:t>14-05-2019</a:t>
            </a:fld>
            <a:endParaRPr lang="en-IN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D5465-99DE-4199-B5CC-8648F94C2BC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11490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0D8C6-EC02-41F0-8805-AD4879E56465}" type="datetimeFigureOut">
              <a:rPr lang="en-IN" smtClean="0"/>
              <a:t>14-05-2019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D5465-99DE-4199-B5CC-8648F94C2BC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31037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090D8C6-EC02-41F0-8805-AD4879E56465}" type="datetimeFigureOut">
              <a:rPr lang="en-IN" smtClean="0"/>
              <a:t>14-05-2019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8D5465-99DE-4199-B5CC-8648F94C2BC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535806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999" y="1191491"/>
            <a:ext cx="8456613" cy="623454"/>
          </a:xfrm>
          <a:solidFill>
            <a:srgbClr val="C00000"/>
          </a:solidFill>
        </p:spPr>
        <p:txBody>
          <a:bodyPr/>
          <a:lstStyle/>
          <a:p>
            <a:r>
              <a:rPr lang="en-IN" sz="3600" dirty="0" smtClean="0">
                <a:latin typeface="Arial Black" panose="020B0A04020102020204" pitchFamily="34" charset="0"/>
              </a:rPr>
              <a:t>    </a:t>
            </a:r>
            <a:r>
              <a:rPr lang="en-IN" sz="3600" dirty="0" smtClean="0">
                <a:latin typeface="Arial Black" panose="020B0A04020102020204" pitchFamily="34" charset="0"/>
              </a:rPr>
              <a:t>   </a:t>
            </a:r>
            <a:r>
              <a:rPr lang="en-IN" sz="3600" u="sng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lgerian" panose="04020705040A02060702" pitchFamily="82" charset="0"/>
              </a:rPr>
              <a:t>SOX Compliance And Audit</a:t>
            </a:r>
            <a:endParaRPr lang="en-IN" sz="3600" u="sng" dirty="0">
              <a:solidFill>
                <a:schemeClr val="accent4">
                  <a:lumMod val="20000"/>
                  <a:lumOff val="80000"/>
                </a:schemeClr>
              </a:solidFill>
              <a:latin typeface="Algerian" panose="04020705040A02060702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2119746"/>
            <a:ext cx="10072254" cy="3560617"/>
          </a:xfrm>
        </p:spPr>
        <p:txBody>
          <a:bodyPr>
            <a:normAutofit fontScale="92500" lnSpcReduction="10000"/>
          </a:bodyPr>
          <a:lstStyle/>
          <a:p>
            <a:r>
              <a:rPr lang="en-IN" dirty="0" smtClean="0">
                <a:latin typeface="Bodoni MT" panose="02070603080606020203" pitchFamily="18" charset="0"/>
              </a:rPr>
              <a:t> </a:t>
            </a:r>
            <a:endParaRPr lang="en-IN" dirty="0" smtClean="0">
              <a:latin typeface="Bodoni MT" panose="02070603080606020203" pitchFamily="18" charset="0"/>
            </a:endParaRPr>
          </a:p>
          <a:p>
            <a:r>
              <a:rPr lang="en-IN" sz="2200" b="1" dirty="0" smtClean="0">
                <a:solidFill>
                  <a:srgbClr val="FFFF00"/>
                </a:solidFill>
                <a:latin typeface="Bodoni MT" panose="02070603080606020203" pitchFamily="18" charset="0"/>
              </a:rPr>
              <a:t> 1</a:t>
            </a:r>
            <a:r>
              <a:rPr lang="en-IN" sz="2200" b="1" dirty="0" smtClean="0">
                <a:solidFill>
                  <a:srgbClr val="FFFF00"/>
                </a:solidFill>
                <a:latin typeface="Bodoni MT" panose="02070603080606020203" pitchFamily="18" charset="0"/>
              </a:rPr>
              <a:t>. </a:t>
            </a:r>
            <a:r>
              <a:rPr lang="en-IN" sz="2200" b="1" cap="none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SOX- At Glance (History and Background)</a:t>
            </a:r>
            <a:endParaRPr lang="en-IN" sz="2200" b="1" cap="none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200" cap="none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200" b="1" cap="none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SOX Applicability &amp; Penalties for Non-compliances</a:t>
            </a:r>
          </a:p>
          <a:p>
            <a:r>
              <a:rPr lang="en-US" sz="2200" b="1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cap="none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SOX Compliances and Internal Control Audit</a:t>
            </a:r>
          </a:p>
          <a:p>
            <a:r>
              <a:rPr lang="en-US" sz="2200" b="1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cap="none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SOX Compliance Checklist</a:t>
            </a:r>
            <a:endParaRPr lang="en-IN" sz="2200" b="1" cap="none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cap="none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cap="none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											</a:t>
            </a:r>
            <a:r>
              <a:rPr lang="en-US" sz="2200" b="1" cap="none" dirty="0" smtClean="0">
                <a:solidFill>
                  <a:srgbClr val="FFFF00"/>
                </a:solidFill>
                <a:latin typeface="Bodoni MT" panose="02070603080606020203" pitchFamily="18" charset="0"/>
                <a:cs typeface="Times New Roman" panose="02020603050405020304" pitchFamily="18" charset="0"/>
              </a:rPr>
              <a:t>Prepared By</a:t>
            </a:r>
          </a:p>
          <a:p>
            <a:r>
              <a:rPr lang="en-US" sz="2200" b="1" cap="none" dirty="0" smtClean="0">
                <a:solidFill>
                  <a:srgbClr val="FFFF00"/>
                </a:solidFill>
                <a:latin typeface="Bodoni MT" panose="02070603080606020203" pitchFamily="18" charset="0"/>
                <a:cs typeface="Times New Roman" panose="02020603050405020304" pitchFamily="18" charset="0"/>
              </a:rPr>
              <a:t>																Anup Ghosh</a:t>
            </a:r>
          </a:p>
          <a:p>
            <a:r>
              <a:rPr lang="en-US" sz="2200" b="1" cap="none" dirty="0">
                <a:solidFill>
                  <a:srgbClr val="FFFF00"/>
                </a:solidFill>
                <a:latin typeface="Bodoni MT" panose="02070603080606020203" pitchFamily="18" charset="0"/>
                <a:cs typeface="Times New Roman" panose="02020603050405020304" pitchFamily="18" charset="0"/>
              </a:rPr>
              <a:t>	</a:t>
            </a:r>
            <a:r>
              <a:rPr lang="en-US" sz="2200" b="1" cap="none" dirty="0" smtClean="0">
                <a:solidFill>
                  <a:srgbClr val="FFFF00"/>
                </a:solidFill>
                <a:latin typeface="Bodoni MT" panose="02070603080606020203" pitchFamily="18" charset="0"/>
                <a:cs typeface="Times New Roman" panose="02020603050405020304" pitchFamily="18" charset="0"/>
              </a:rPr>
              <a:t>															C.A. , B Com</a:t>
            </a:r>
            <a:r>
              <a:rPr lang="en-US" cap="none" dirty="0" smtClean="0">
                <a:solidFill>
                  <a:srgbClr val="FFFF00"/>
                </a:solidFill>
                <a:latin typeface="Bodoni MT" panose="02070603080606020203" pitchFamily="18" charset="0"/>
                <a:cs typeface="Times New Roman" panose="02020603050405020304" pitchFamily="18" charset="0"/>
              </a:rPr>
              <a:t>.</a:t>
            </a:r>
            <a:endParaRPr lang="en-IN" cap="none" dirty="0">
              <a:solidFill>
                <a:srgbClr val="FFFF00"/>
              </a:solidFill>
              <a:latin typeface="Bodoni MT" panose="02070603080606020203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392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8830398" cy="614082"/>
          </a:xfrm>
        </p:spPr>
        <p:txBody>
          <a:bodyPr/>
          <a:lstStyle/>
          <a:p>
            <a:r>
              <a:rPr lang="en-IN" sz="2400" b="1" dirty="0" smtClean="0">
                <a:solidFill>
                  <a:srgbClr val="FFFF00"/>
                </a:solidFill>
                <a:latin typeface="Bodoni MT" panose="02070603080606020203" pitchFamily="18" charset="0"/>
              </a:rPr>
              <a:t>		1</a:t>
            </a:r>
            <a:r>
              <a:rPr lang="en-IN" sz="2400" dirty="0">
                <a:solidFill>
                  <a:srgbClr val="FFFF00"/>
                </a:solidFill>
                <a:latin typeface="Algerian" panose="04020705040A02060702" pitchFamily="82" charset="0"/>
              </a:rPr>
              <a:t>.</a:t>
            </a:r>
            <a:r>
              <a:rPr lang="en-IN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Algerian" panose="04020705040A02060702" pitchFamily="82" charset="0"/>
              </a:rPr>
              <a:t> </a:t>
            </a:r>
            <a:r>
              <a:rPr lang="en-IN" sz="2400" u="sng" dirty="0">
                <a:solidFill>
                  <a:srgbClr val="FFFF00"/>
                </a:solidFill>
                <a:latin typeface="Algerian" panose="04020705040A02060702" pitchFamily="82" charset="0"/>
              </a:rPr>
              <a:t>SOX- At Glance (History and Background)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91491"/>
            <a:ext cx="11623964" cy="4752110"/>
          </a:xfrm>
        </p:spPr>
        <p:txBody>
          <a:bodyPr/>
          <a:lstStyle/>
          <a:p>
            <a:endParaRPr lang="en-US" b="1" dirty="0" smtClean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r>
              <a:rPr lang="en-US" b="1" dirty="0"/>
              <a:t>SOX is refers as Sarbanes –Oxley Act, 2002.</a:t>
            </a:r>
          </a:p>
          <a:p>
            <a:r>
              <a:rPr lang="en-US" b="1" dirty="0"/>
              <a:t>Signed in to law in July 30, </a:t>
            </a:r>
            <a:r>
              <a:rPr lang="en-US" b="1" dirty="0" smtClean="0"/>
              <a:t>2002 in the wake of  high profile corporate scandals in Enron, World com, </a:t>
            </a:r>
            <a:r>
              <a:rPr lang="en-US" b="1" dirty="0"/>
              <a:t>T</a:t>
            </a:r>
            <a:r>
              <a:rPr lang="en-US" b="1" dirty="0" smtClean="0"/>
              <a:t>yco international.</a:t>
            </a:r>
            <a:endParaRPr lang="en-US" b="1" dirty="0"/>
          </a:p>
          <a:p>
            <a:pPr lvl="0"/>
            <a:r>
              <a:rPr lang="en-IN" b="1" dirty="0"/>
              <a:t>Sponsors</a:t>
            </a:r>
            <a:r>
              <a:rPr lang="en-IN" dirty="0"/>
              <a:t>: </a:t>
            </a:r>
            <a:r>
              <a:rPr lang="en-IN" b="1" dirty="0"/>
              <a:t>Sen. Paul Sarbanes</a:t>
            </a:r>
            <a:r>
              <a:rPr lang="en-IN" dirty="0"/>
              <a:t> </a:t>
            </a:r>
            <a:r>
              <a:rPr lang="en-IN" b="1" dirty="0" smtClean="0"/>
              <a:t>and </a:t>
            </a:r>
            <a:r>
              <a:rPr lang="en-IN" b="1" dirty="0"/>
              <a:t>Rep</a:t>
            </a:r>
            <a:r>
              <a:rPr lang="en-IN" dirty="0"/>
              <a:t>. </a:t>
            </a:r>
            <a:r>
              <a:rPr lang="en-IN" b="1" dirty="0"/>
              <a:t>Michael G. Oxley</a:t>
            </a:r>
            <a:r>
              <a:rPr lang="en-IN" dirty="0"/>
              <a:t> </a:t>
            </a:r>
            <a:endParaRPr lang="en-IN" dirty="0" smtClean="0"/>
          </a:p>
          <a:p>
            <a:r>
              <a:rPr lang="en-US" b="1" u="sng" dirty="0">
                <a:solidFill>
                  <a:srgbClr val="FFFF00"/>
                </a:solidFill>
              </a:rPr>
              <a:t>Goals of </a:t>
            </a:r>
            <a:r>
              <a:rPr lang="en-US" b="1" u="sng" dirty="0" smtClean="0">
                <a:solidFill>
                  <a:srgbClr val="FFFF00"/>
                </a:solidFill>
              </a:rPr>
              <a:t>SOX: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FF00"/>
                </a:solidFill>
              </a:rPr>
              <a:t>	</a:t>
            </a:r>
            <a:r>
              <a:rPr lang="en-US" b="1" dirty="0" smtClean="0">
                <a:solidFill>
                  <a:srgbClr val="FFFF00"/>
                </a:solidFill>
              </a:rPr>
              <a:t>“To protect investors by improving the accuracy and reliability of corporate 				disclosures” by :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IN" b="1" dirty="0" smtClean="0"/>
              <a:t>Increase </a:t>
            </a:r>
            <a:r>
              <a:rPr lang="en-IN" b="1" dirty="0"/>
              <a:t>transparency in corporate governance and financial </a:t>
            </a:r>
            <a:r>
              <a:rPr lang="en-IN" b="1" dirty="0" smtClean="0"/>
              <a:t>reporting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IN" b="1" dirty="0"/>
              <a:t>Formalize a system of internal checks and balances</a:t>
            </a:r>
            <a:endParaRPr lang="en-IN" dirty="0"/>
          </a:p>
          <a:p>
            <a:pPr lvl="1">
              <a:buFont typeface="Wingdings" panose="05000000000000000000" pitchFamily="2" charset="2"/>
              <a:buChar char="v"/>
            </a:pPr>
            <a:endParaRPr lang="en-IN" dirty="0"/>
          </a:p>
          <a:p>
            <a:pPr marL="0" indent="0">
              <a:buNone/>
            </a:pPr>
            <a:endParaRPr lang="en-IN" b="1" u="sng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endParaRPr lang="en-IN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903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529" y="471055"/>
            <a:ext cx="11901053" cy="622069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IN" sz="24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IN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N" sz="2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SOX </a:t>
            </a:r>
            <a:r>
              <a:rPr lang="en-IN" sz="24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Applicability:</a:t>
            </a:r>
          </a:p>
          <a:p>
            <a:pPr marL="0" indent="0">
              <a:buNone/>
            </a:pPr>
            <a:r>
              <a:rPr lang="en-IN" dirty="0"/>
              <a:t> </a:t>
            </a:r>
            <a:r>
              <a:rPr lang="en-IN" dirty="0" smtClean="0"/>
              <a:t>   </a:t>
            </a:r>
            <a:r>
              <a:rPr lang="en-IN" b="1" dirty="0"/>
              <a:t>SOX </a:t>
            </a:r>
            <a:r>
              <a:rPr lang="en-IN" b="1" dirty="0" smtClean="0"/>
              <a:t>is applicable to:</a:t>
            </a:r>
          </a:p>
          <a:p>
            <a:pPr lvl="0"/>
            <a:r>
              <a:rPr lang="en-IN" b="1" dirty="0"/>
              <a:t>All publically held American companies</a:t>
            </a:r>
            <a:endParaRPr lang="en-IN" dirty="0"/>
          </a:p>
          <a:p>
            <a:pPr lvl="0"/>
            <a:r>
              <a:rPr lang="en-IN" b="1" dirty="0"/>
              <a:t>Any international companies that have registered equity or debt securities with the U.S. Securities and Exchange Commission (SEC)</a:t>
            </a:r>
            <a:endParaRPr lang="en-IN" dirty="0"/>
          </a:p>
          <a:p>
            <a:pPr lvl="0"/>
            <a:r>
              <a:rPr lang="en-IN" b="1" dirty="0"/>
              <a:t>Any accounting firm or other third party that provides financial services to either of the above</a:t>
            </a:r>
            <a:endParaRPr lang="en-IN" dirty="0"/>
          </a:p>
          <a:p>
            <a:pPr marL="0" indent="0">
              <a:buNone/>
            </a:pPr>
            <a:r>
              <a:rPr lang="en-IN" b="1" dirty="0" smtClean="0"/>
              <a:t>   </a:t>
            </a:r>
            <a:r>
              <a:rPr lang="en-IN" sz="2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Penalties for </a:t>
            </a:r>
            <a:r>
              <a:rPr lang="en-IN" sz="24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Non-compliances:</a:t>
            </a:r>
          </a:p>
          <a:p>
            <a:r>
              <a:rPr lang="en-IN" b="1" dirty="0" smtClean="0"/>
              <a:t>penalties </a:t>
            </a:r>
            <a:r>
              <a:rPr lang="en-IN" b="1" dirty="0"/>
              <a:t>for non-compliance with SOX can include fines, removal from listings on public </a:t>
            </a:r>
            <a:r>
              <a:rPr lang="en-IN" b="1" dirty="0" smtClean="0"/>
              <a:t>stock </a:t>
            </a:r>
            <a:r>
              <a:rPr lang="en-IN" b="1" dirty="0"/>
              <a:t>exchanges and invalidation of D&amp;O insurance </a:t>
            </a:r>
            <a:r>
              <a:rPr lang="en-IN" b="1" dirty="0" smtClean="0"/>
              <a:t>policies</a:t>
            </a:r>
          </a:p>
          <a:p>
            <a:r>
              <a:rPr lang="en-IN" b="1" dirty="0" smtClean="0"/>
              <a:t>CEOs </a:t>
            </a:r>
            <a:r>
              <a:rPr lang="en-IN" b="1" dirty="0"/>
              <a:t>and CFOs who will fully submit an incorrect certification</a:t>
            </a:r>
            <a:r>
              <a:rPr lang="en-IN" dirty="0"/>
              <a:t> </a:t>
            </a:r>
            <a:r>
              <a:rPr lang="en-IN" b="1" dirty="0"/>
              <a:t>to a SOX compliance audit can face fines of $5 million and up to 20 years in jail.</a:t>
            </a:r>
          </a:p>
        </p:txBody>
      </p:sp>
    </p:spTree>
    <p:extLst>
      <p:ext uri="{BB962C8B-B14F-4D97-AF65-F5344CB8AC3E}">
        <p14:creationId xmlns:p14="http://schemas.microsoft.com/office/powerpoint/2010/main" val="3439011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0945" y="1122218"/>
            <a:ext cx="11776363" cy="53755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IN" sz="24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SOX Compliance :</a:t>
            </a:r>
          </a:p>
          <a:p>
            <a:pPr marL="0" indent="0">
              <a:buNone/>
            </a:pPr>
            <a:r>
              <a:rPr lang="en-IN" b="1" dirty="0" smtClean="0"/>
              <a:t>	</a:t>
            </a:r>
            <a:r>
              <a:rPr lang="en-IN" i="1" dirty="0" smtClean="0"/>
              <a:t>Many organizations </a:t>
            </a:r>
            <a:r>
              <a:rPr lang="en-IN" i="1" dirty="0"/>
              <a:t>are using SOX as a framework for:</a:t>
            </a:r>
          </a:p>
          <a:p>
            <a:pPr lvl="0"/>
            <a:r>
              <a:rPr lang="en-IN" b="1" dirty="0"/>
              <a:t>Auditing existing IT infrastructure, identifying inefficiencies, redundancies and superfluous controls.</a:t>
            </a:r>
            <a:endParaRPr lang="en-IN" dirty="0"/>
          </a:p>
          <a:p>
            <a:pPr lvl="0"/>
            <a:r>
              <a:rPr lang="en-IN" b="1" dirty="0"/>
              <a:t>Streamlining reporting and auditing processes, increasing productivity and reducing costs</a:t>
            </a:r>
            <a:r>
              <a:rPr lang="en-IN" dirty="0"/>
              <a:t>.</a:t>
            </a:r>
          </a:p>
          <a:p>
            <a:r>
              <a:rPr lang="en-IN" b="1" dirty="0"/>
              <a:t>Managing security risks more effectively and responding quicker in the event of a breach.</a:t>
            </a:r>
          </a:p>
          <a:p>
            <a:pPr marL="0" indent="0">
              <a:buNone/>
            </a:pPr>
            <a:endParaRPr lang="en-IN" sz="2400" b="1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b="1" u="sng" dirty="0" smtClean="0">
                <a:solidFill>
                  <a:srgbClr val="FFFF00"/>
                </a:solidFill>
              </a:rPr>
              <a:t>SOX </a:t>
            </a:r>
            <a:r>
              <a:rPr lang="en-IN" b="1" u="sng" dirty="0">
                <a:solidFill>
                  <a:srgbClr val="FFFF00"/>
                </a:solidFill>
              </a:rPr>
              <a:t>Compliances is </a:t>
            </a:r>
            <a:r>
              <a:rPr lang="en-IN" b="1" u="sng" dirty="0" smtClean="0">
                <a:solidFill>
                  <a:srgbClr val="FFFF00"/>
                </a:solidFill>
              </a:rPr>
              <a:t>for Data management, reporting and security</a:t>
            </a:r>
          </a:p>
          <a:p>
            <a:pPr marL="0" indent="0">
              <a:buNone/>
            </a:pPr>
            <a:r>
              <a:rPr lang="en-IN" b="1" u="sng" dirty="0" smtClean="0">
                <a:solidFill>
                  <a:srgbClr val="FFC000"/>
                </a:solidFill>
              </a:rPr>
              <a:t>Section 302:</a:t>
            </a:r>
            <a:r>
              <a:rPr lang="en-IN" b="1" dirty="0" smtClean="0">
                <a:solidFill>
                  <a:srgbClr val="FFC000"/>
                </a:solidFill>
              </a:rPr>
              <a:t> </a:t>
            </a:r>
            <a:r>
              <a:rPr lang="en-IN" b="1" dirty="0"/>
              <a:t> </a:t>
            </a:r>
            <a:r>
              <a:rPr lang="en-IN" b="1" dirty="0" smtClean="0"/>
              <a:t>  </a:t>
            </a:r>
            <a:r>
              <a:rPr lang="en-IN" dirty="0" smtClean="0"/>
              <a:t>It relates to </a:t>
            </a:r>
            <a:r>
              <a:rPr lang="en-IN" b="1" dirty="0" smtClean="0"/>
              <a:t>company’s financial reporting. </a:t>
            </a:r>
            <a:r>
              <a:rPr lang="en-IN" dirty="0" smtClean="0"/>
              <a:t>It requires </a:t>
            </a:r>
            <a:r>
              <a:rPr lang="en-IN" b="1" dirty="0"/>
              <a:t>a company’s CEO and </a:t>
            </a:r>
            <a:r>
              <a:rPr lang="en-IN" b="1" dirty="0" smtClean="0"/>
              <a:t>				</a:t>
            </a:r>
            <a:r>
              <a:rPr lang="en-IN" b="1" dirty="0"/>
              <a:t> </a:t>
            </a:r>
            <a:r>
              <a:rPr lang="en-IN" b="1" dirty="0" smtClean="0"/>
              <a:t>    CFO </a:t>
            </a:r>
            <a:r>
              <a:rPr lang="en-IN" b="1" dirty="0"/>
              <a:t>to personally certify that all records are complete and </a:t>
            </a:r>
            <a:r>
              <a:rPr lang="en-IN" b="1" dirty="0" smtClean="0"/>
              <a:t>accurate.</a:t>
            </a:r>
          </a:p>
          <a:p>
            <a:pPr marL="0" indent="0">
              <a:buNone/>
            </a:pPr>
            <a:r>
              <a:rPr lang="en-IN" b="1" dirty="0">
                <a:solidFill>
                  <a:srgbClr val="FFC000"/>
                </a:solidFill>
              </a:rPr>
              <a:t> </a:t>
            </a:r>
            <a:r>
              <a:rPr lang="en-IN" b="1" dirty="0" smtClean="0">
                <a:solidFill>
                  <a:srgbClr val="FFC000"/>
                </a:solidFill>
              </a:rPr>
              <a:t>                       </a:t>
            </a:r>
            <a:r>
              <a:rPr lang="en-IN" dirty="0"/>
              <a:t>T</a:t>
            </a:r>
            <a:r>
              <a:rPr lang="en-IN" dirty="0" smtClean="0"/>
              <a:t>hey </a:t>
            </a:r>
            <a:r>
              <a:rPr lang="en-IN" dirty="0"/>
              <a:t>must confirm that they </a:t>
            </a:r>
            <a:r>
              <a:rPr lang="en-IN" b="1" dirty="0"/>
              <a:t>accept personal responsibility for all internal </a:t>
            </a:r>
            <a:r>
              <a:rPr lang="en-IN" b="1" dirty="0" smtClean="0"/>
              <a:t>					    controls</a:t>
            </a:r>
            <a:r>
              <a:rPr lang="en-IN" dirty="0" smtClean="0"/>
              <a:t> </a:t>
            </a:r>
            <a:r>
              <a:rPr lang="en-IN" b="1" dirty="0"/>
              <a:t>and have reviewed these controls in the past 90 days. </a:t>
            </a:r>
            <a:endParaRPr lang="en-IN" b="1" dirty="0" smtClean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en-IN" b="1" u="sng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767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256" y="1108364"/>
            <a:ext cx="11831780" cy="5500253"/>
          </a:xfrm>
        </p:spPr>
        <p:txBody>
          <a:bodyPr/>
          <a:lstStyle/>
          <a:p>
            <a:pPr lvl="0"/>
            <a:r>
              <a:rPr lang="en-IN" b="1" u="sng" dirty="0" smtClean="0">
                <a:solidFill>
                  <a:srgbClr val="FFC000"/>
                </a:solidFill>
              </a:rPr>
              <a:t>Section </a:t>
            </a:r>
            <a:r>
              <a:rPr lang="en-IN" b="1" u="sng" dirty="0">
                <a:solidFill>
                  <a:srgbClr val="FFC000"/>
                </a:solidFill>
              </a:rPr>
              <a:t>404:</a:t>
            </a:r>
            <a:r>
              <a:rPr lang="en-IN" dirty="0"/>
              <a:t> </a:t>
            </a:r>
            <a:endParaRPr lang="en-IN" dirty="0" smtClean="0"/>
          </a:p>
          <a:p>
            <a:pPr marL="0" lvl="0" indent="0">
              <a:buNone/>
            </a:pPr>
            <a:r>
              <a:rPr lang="en-IN" dirty="0"/>
              <a:t> </a:t>
            </a:r>
            <a:r>
              <a:rPr lang="en-IN" dirty="0" smtClean="0"/>
              <a:t>     It stipulates </a:t>
            </a:r>
            <a:r>
              <a:rPr lang="en-IN" dirty="0"/>
              <a:t>further requirements for the </a:t>
            </a:r>
            <a:r>
              <a:rPr lang="en-IN" b="1" dirty="0"/>
              <a:t>monitoring and maintenance of internal controls </a:t>
            </a:r>
            <a:r>
              <a:rPr lang="en-IN" b="1" dirty="0" smtClean="0"/>
              <a:t>	related </a:t>
            </a:r>
            <a:r>
              <a:rPr lang="en-IN" b="1" dirty="0"/>
              <a:t>to the company’s accounting and financials</a:t>
            </a:r>
            <a:r>
              <a:rPr lang="en-IN" dirty="0"/>
              <a:t>. It requires businesses to have an </a:t>
            </a:r>
            <a:r>
              <a:rPr lang="en-IN" dirty="0" smtClean="0"/>
              <a:t>	</a:t>
            </a:r>
            <a:r>
              <a:rPr lang="en-IN" b="1" dirty="0" smtClean="0"/>
              <a:t>annual </a:t>
            </a:r>
            <a:r>
              <a:rPr lang="en-IN" b="1" dirty="0"/>
              <a:t>audit of these controls performed by an outside firm.</a:t>
            </a:r>
            <a:r>
              <a:rPr lang="en-IN" dirty="0"/>
              <a:t> This audit assesses the </a:t>
            </a:r>
            <a:r>
              <a:rPr lang="en-IN" dirty="0" smtClean="0"/>
              <a:t>	effectiveness </a:t>
            </a:r>
            <a:r>
              <a:rPr lang="en-IN" dirty="0"/>
              <a:t>of all internal controls and reports its findings back directly to the SEC</a:t>
            </a:r>
            <a:r>
              <a:rPr lang="en-IN" dirty="0" smtClean="0"/>
              <a:t>.</a:t>
            </a:r>
          </a:p>
          <a:p>
            <a:r>
              <a:rPr lang="en-IN" dirty="0" smtClean="0"/>
              <a:t>	</a:t>
            </a:r>
            <a:r>
              <a:rPr lang="en-IN" dirty="0"/>
              <a:t>A </a:t>
            </a:r>
            <a:r>
              <a:rPr lang="en-IN" dirty="0"/>
              <a:t>SOX compliance audit of a </a:t>
            </a:r>
            <a:r>
              <a:rPr lang="en-IN" b="1" dirty="0"/>
              <a:t>company’s internal controls</a:t>
            </a:r>
            <a:r>
              <a:rPr lang="en-IN" dirty="0"/>
              <a:t> takes place </a:t>
            </a:r>
            <a:r>
              <a:rPr lang="en-IN" b="1" dirty="0"/>
              <a:t>once a year</a:t>
            </a:r>
            <a:endParaRPr lang="en-IN" dirty="0"/>
          </a:p>
          <a:p>
            <a:r>
              <a:rPr lang="en-IN" b="1" dirty="0" smtClean="0"/>
              <a:t>SOX </a:t>
            </a:r>
            <a:r>
              <a:rPr lang="en-IN" b="1" dirty="0"/>
              <a:t>audits must be separate from other internal audits</a:t>
            </a:r>
            <a:r>
              <a:rPr lang="en-IN" dirty="0"/>
              <a:t> undertaken by the company. </a:t>
            </a:r>
            <a:endParaRPr lang="en-IN" dirty="0" smtClean="0"/>
          </a:p>
          <a:p>
            <a:r>
              <a:rPr lang="en-IN" dirty="0"/>
              <a:t>Auditors will inspect previous financial statements to confirm their accuracy </a:t>
            </a:r>
            <a:r>
              <a:rPr lang="en-IN" dirty="0" smtClean="0"/>
              <a:t>and if any </a:t>
            </a:r>
            <a:r>
              <a:rPr lang="en-IN" b="1" dirty="0"/>
              <a:t>variance in the numbers more than 5% either way is likely to set off red </a:t>
            </a:r>
            <a:r>
              <a:rPr lang="en-IN" b="1" dirty="0" smtClean="0"/>
              <a:t>flags.</a:t>
            </a:r>
          </a:p>
          <a:p>
            <a:pPr marL="0" indent="0">
              <a:buNone/>
            </a:pPr>
            <a:r>
              <a:rPr lang="en-IN" sz="24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SOX </a:t>
            </a:r>
            <a:r>
              <a:rPr lang="en-IN" sz="2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Audit of </a:t>
            </a:r>
            <a:r>
              <a:rPr lang="en-IN" sz="24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Internal Control</a:t>
            </a:r>
          </a:p>
          <a:p>
            <a:pPr marL="0" indent="0">
              <a:buNone/>
            </a:pPr>
            <a:r>
              <a:rPr lang="en-IN" dirty="0"/>
              <a:t>I</a:t>
            </a:r>
            <a:r>
              <a:rPr lang="en-IN" dirty="0" smtClean="0"/>
              <a:t>nternal </a:t>
            </a:r>
            <a:r>
              <a:rPr lang="en-IN" dirty="0"/>
              <a:t>controls include </a:t>
            </a:r>
            <a:r>
              <a:rPr lang="en-IN" b="1" dirty="0"/>
              <a:t>any computers, network hardware </a:t>
            </a:r>
            <a:r>
              <a:rPr lang="en-IN" dirty="0"/>
              <a:t>and </a:t>
            </a:r>
            <a:r>
              <a:rPr lang="en-IN" b="1" dirty="0"/>
              <a:t>other electronic infrastructure that financial data passes </a:t>
            </a:r>
            <a:r>
              <a:rPr lang="en-IN" b="1" dirty="0" smtClean="0"/>
              <a:t>through.</a:t>
            </a:r>
          </a:p>
          <a:p>
            <a:pPr marL="0" indent="0">
              <a:buNone/>
            </a:pPr>
            <a:r>
              <a:rPr lang="en-IN" dirty="0"/>
              <a:t>A</a:t>
            </a:r>
            <a:r>
              <a:rPr lang="en-IN" dirty="0" smtClean="0"/>
              <a:t> </a:t>
            </a:r>
            <a:r>
              <a:rPr lang="en-IN" dirty="0"/>
              <a:t>typical audit will look at </a:t>
            </a:r>
            <a:r>
              <a:rPr lang="en-IN" b="1" dirty="0"/>
              <a:t>four </a:t>
            </a:r>
            <a:r>
              <a:rPr lang="en-IN" b="1" dirty="0" smtClean="0"/>
              <a:t>things:</a:t>
            </a:r>
            <a:endParaRPr lang="en-IN" sz="2400" b="1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075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836" y="1149927"/>
            <a:ext cx="11873346" cy="5597236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en-IN" b="1" u="sng" dirty="0" smtClean="0">
                <a:solidFill>
                  <a:srgbClr val="FFFF00"/>
                </a:solidFill>
              </a:rPr>
              <a:t>Access:</a:t>
            </a:r>
            <a:r>
              <a:rPr lang="en-IN" b="1" u="sng" dirty="0" smtClean="0"/>
              <a:t> </a:t>
            </a:r>
          </a:p>
          <a:p>
            <a:pPr marL="0" indent="0">
              <a:buNone/>
            </a:pPr>
            <a:r>
              <a:rPr lang="en-IN" sz="1800" b="1" dirty="0"/>
              <a:t>	</a:t>
            </a:r>
            <a:r>
              <a:rPr lang="en-IN" sz="1800" dirty="0" smtClean="0"/>
              <a:t>Access refers to both the </a:t>
            </a:r>
            <a:r>
              <a:rPr lang="en-IN" sz="1800" b="1" dirty="0" smtClean="0"/>
              <a:t>physical and electronic controls</a:t>
            </a:r>
            <a:r>
              <a:rPr lang="en-IN" sz="1800" dirty="0" smtClean="0"/>
              <a:t> that </a:t>
            </a:r>
            <a:r>
              <a:rPr lang="en-IN" sz="1800" b="1" dirty="0" smtClean="0"/>
              <a:t>prevent unauthorized users</a:t>
            </a:r>
            <a:r>
              <a:rPr lang="en-IN" sz="1800" dirty="0" smtClean="0"/>
              <a:t> from 	</a:t>
            </a:r>
            <a:r>
              <a:rPr lang="en-IN" sz="1800" b="1" dirty="0" smtClean="0"/>
              <a:t>viewing sensitive information. </a:t>
            </a:r>
            <a:r>
              <a:rPr lang="en-IN" sz="1800" dirty="0"/>
              <a:t>Implementing </a:t>
            </a:r>
            <a:r>
              <a:rPr lang="en-IN" sz="1800" dirty="0"/>
              <a:t>the </a:t>
            </a:r>
            <a:r>
              <a:rPr lang="en-IN" sz="1800" b="1" dirty="0"/>
              <a:t>principle of least privilege (POLP)</a:t>
            </a:r>
            <a:r>
              <a:rPr lang="en-IN" sz="1800" dirty="0"/>
              <a:t> is generally </a:t>
            </a:r>
            <a:r>
              <a:rPr lang="en-IN" sz="1800" dirty="0" smtClean="0"/>
              <a:t>	considered </a:t>
            </a:r>
            <a:r>
              <a:rPr lang="en-IN" sz="1800" dirty="0"/>
              <a:t>one of the best methods of </a:t>
            </a:r>
            <a:r>
              <a:rPr lang="en-IN" sz="1800" b="1" dirty="0"/>
              <a:t>organization-wide access control</a:t>
            </a:r>
            <a:r>
              <a:rPr lang="en-IN" dirty="0" smtClean="0"/>
              <a:t>.</a:t>
            </a:r>
          </a:p>
          <a:p>
            <a:pPr marL="0" indent="0">
              <a:buNone/>
            </a:pPr>
            <a:r>
              <a:rPr lang="en-IN" sz="1800" dirty="0" smtClean="0"/>
              <a:t>2</a:t>
            </a:r>
            <a:r>
              <a:rPr lang="en-IN" dirty="0" smtClean="0"/>
              <a:t>.   </a:t>
            </a:r>
            <a:r>
              <a:rPr lang="en-IN" b="1" u="sng" dirty="0" smtClean="0">
                <a:solidFill>
                  <a:srgbClr val="FFFF00"/>
                </a:solidFill>
              </a:rPr>
              <a:t>Security</a:t>
            </a:r>
            <a:r>
              <a:rPr lang="en-IN" dirty="0">
                <a:solidFill>
                  <a:srgbClr val="FFFF00"/>
                </a:solidFill>
              </a:rPr>
              <a:t>:</a:t>
            </a:r>
          </a:p>
          <a:p>
            <a:pPr marL="0" indent="0">
              <a:buNone/>
            </a:pPr>
            <a:r>
              <a:rPr lang="en-IN" sz="1800" dirty="0" smtClean="0"/>
              <a:t>	</a:t>
            </a:r>
            <a:r>
              <a:rPr lang="en-IN" sz="1800" dirty="0"/>
              <a:t>It </a:t>
            </a:r>
            <a:r>
              <a:rPr lang="en-IN" sz="1800" dirty="0"/>
              <a:t>means making sure </a:t>
            </a:r>
            <a:r>
              <a:rPr lang="en-IN" sz="1800" b="1" dirty="0"/>
              <a:t>appropriate controls </a:t>
            </a:r>
            <a:r>
              <a:rPr lang="en-IN" sz="1800" dirty="0"/>
              <a:t>are in </a:t>
            </a:r>
            <a:r>
              <a:rPr lang="en-IN" sz="1800" b="1" dirty="0"/>
              <a:t>place to prevent breaches </a:t>
            </a:r>
            <a:r>
              <a:rPr lang="en-IN" sz="1800" dirty="0"/>
              <a:t>and having </a:t>
            </a:r>
            <a:r>
              <a:rPr lang="en-IN" sz="1800" b="1" dirty="0"/>
              <a:t>tools to </a:t>
            </a:r>
            <a:r>
              <a:rPr lang="en-IN" sz="1800" b="1" dirty="0" smtClean="0"/>
              <a:t>	remediate incidents </a:t>
            </a:r>
            <a:r>
              <a:rPr lang="en-IN" sz="1800" b="1" dirty="0"/>
              <a:t>as they </a:t>
            </a:r>
            <a:r>
              <a:rPr lang="en-IN" sz="1800" b="1" dirty="0" smtClean="0"/>
              <a:t>occur. </a:t>
            </a:r>
            <a:r>
              <a:rPr lang="en-IN" sz="1800" dirty="0"/>
              <a:t>Investing smartly in services or appliances that will </a:t>
            </a:r>
            <a:r>
              <a:rPr lang="en-IN" sz="1800" b="1" dirty="0"/>
              <a:t>monitor </a:t>
            </a:r>
            <a:r>
              <a:rPr lang="en-IN" sz="1800" dirty="0"/>
              <a:t>and </a:t>
            </a:r>
            <a:r>
              <a:rPr lang="en-IN" sz="1800" b="1" dirty="0" smtClean="0"/>
              <a:t>	protect </a:t>
            </a:r>
            <a:r>
              <a:rPr lang="en-IN" sz="1800" b="1" dirty="0"/>
              <a:t>financial database </a:t>
            </a:r>
            <a:r>
              <a:rPr lang="en-IN" sz="1800" dirty="0"/>
              <a:t>is the best way </a:t>
            </a:r>
            <a:r>
              <a:rPr lang="en-IN" sz="1800" dirty="0" smtClean="0"/>
              <a:t>to </a:t>
            </a:r>
            <a:r>
              <a:rPr lang="en-IN" sz="1800" dirty="0"/>
              <a:t>avoid compliance and security issues </a:t>
            </a:r>
            <a:r>
              <a:rPr lang="en-IN" sz="1800" dirty="0" smtClean="0"/>
              <a:t>altogether.</a:t>
            </a:r>
          </a:p>
          <a:p>
            <a:pPr marL="457200" indent="-457200">
              <a:buAutoNum type="arabicPeriod" startAt="3"/>
            </a:pPr>
            <a:r>
              <a:rPr lang="en-IN" b="1" u="sng" dirty="0" smtClean="0">
                <a:solidFill>
                  <a:srgbClr val="FFFF00"/>
                </a:solidFill>
              </a:rPr>
              <a:t>Change management:</a:t>
            </a:r>
            <a:r>
              <a:rPr lang="en-IN" b="1" u="sng" dirty="0" smtClean="0"/>
              <a:t> </a:t>
            </a:r>
          </a:p>
          <a:p>
            <a:pPr marL="0" indent="0">
              <a:buFont typeface="Wingdings 3" charset="2"/>
              <a:buNone/>
            </a:pPr>
            <a:r>
              <a:rPr lang="en-IN" dirty="0" smtClean="0"/>
              <a:t>	It </a:t>
            </a:r>
            <a:r>
              <a:rPr lang="en-IN" sz="1800" dirty="0"/>
              <a:t>involves </a:t>
            </a:r>
            <a:r>
              <a:rPr lang="en-IN" sz="1800" b="1" dirty="0" smtClean="0"/>
              <a:t>IT </a:t>
            </a:r>
            <a:r>
              <a:rPr lang="en-IN" sz="1800" b="1" dirty="0"/>
              <a:t>department’s processes </a:t>
            </a:r>
            <a:r>
              <a:rPr lang="en-IN" sz="1800" dirty="0"/>
              <a:t>for </a:t>
            </a:r>
            <a:r>
              <a:rPr lang="en-IN" sz="1800" b="1" dirty="0"/>
              <a:t>adding new users or workstations, updating </a:t>
            </a:r>
            <a:r>
              <a:rPr lang="en-IN" sz="1800" b="1" dirty="0" smtClean="0"/>
              <a:t>and installing </a:t>
            </a:r>
            <a:r>
              <a:rPr lang="en-IN" sz="1800" dirty="0" smtClean="0"/>
              <a:t>	</a:t>
            </a:r>
            <a:r>
              <a:rPr lang="en-IN" sz="1800" b="1" dirty="0" smtClean="0"/>
              <a:t>new </a:t>
            </a:r>
            <a:r>
              <a:rPr lang="en-IN" sz="1800" b="1" dirty="0"/>
              <a:t>software, </a:t>
            </a:r>
            <a:r>
              <a:rPr lang="en-IN" sz="1800" dirty="0"/>
              <a:t>and making any </a:t>
            </a:r>
            <a:r>
              <a:rPr lang="en-IN" sz="1800" b="1" dirty="0"/>
              <a:t>changes to Active Directory databases or </a:t>
            </a:r>
            <a:r>
              <a:rPr lang="en-IN" sz="1800" b="1" dirty="0" smtClean="0"/>
              <a:t>other </a:t>
            </a:r>
            <a:r>
              <a:rPr lang="en-IN" sz="1800" b="1" dirty="0"/>
              <a:t>information </a:t>
            </a:r>
            <a:r>
              <a:rPr lang="en-IN" sz="1800" b="1" dirty="0" smtClean="0"/>
              <a:t>	architecture components.</a:t>
            </a:r>
          </a:p>
          <a:p>
            <a:pPr marL="457200" indent="-457200">
              <a:buAutoNum type="arabicPeriod" startAt="4"/>
            </a:pPr>
            <a:r>
              <a:rPr lang="en-IN" b="1" u="sng" dirty="0" smtClean="0">
                <a:solidFill>
                  <a:srgbClr val="FFFF00"/>
                </a:solidFill>
              </a:rPr>
              <a:t>Backup procedures: </a:t>
            </a:r>
          </a:p>
          <a:p>
            <a:pPr marL="0" indent="0">
              <a:buNone/>
            </a:pPr>
            <a:r>
              <a:rPr lang="en-IN" sz="1800" b="1" dirty="0" smtClean="0"/>
              <a:t>	</a:t>
            </a:r>
            <a:r>
              <a:rPr lang="en-IN" dirty="0"/>
              <a:t>B</a:t>
            </a:r>
            <a:r>
              <a:rPr lang="en-IN" dirty="0" smtClean="0"/>
              <a:t>ackup </a:t>
            </a:r>
            <a:r>
              <a:rPr lang="en-IN" dirty="0"/>
              <a:t>systems should be in place to </a:t>
            </a:r>
            <a:r>
              <a:rPr lang="en-IN" b="1" dirty="0"/>
              <a:t>protect </a:t>
            </a:r>
            <a:r>
              <a:rPr lang="en-IN" b="1" dirty="0" smtClean="0"/>
              <a:t>sensitive </a:t>
            </a:r>
            <a:r>
              <a:rPr lang="en-IN" b="1" dirty="0"/>
              <a:t>data</a:t>
            </a:r>
          </a:p>
        </p:txBody>
      </p:sp>
      <p:pic>
        <p:nvPicPr>
          <p:cNvPr id="4" name="Picture 3" descr="Access Control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430" y="1149927"/>
            <a:ext cx="714375" cy="387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IT Security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517" y="2520011"/>
            <a:ext cx="838200" cy="472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Change Management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936" y="3939671"/>
            <a:ext cx="714375" cy="599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Backup Procedures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733" y="5476983"/>
            <a:ext cx="714375" cy="3325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0761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527" y="1219200"/>
            <a:ext cx="11651673" cy="537556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SOX Compliance </a:t>
            </a:r>
            <a:r>
              <a:rPr lang="en-US" sz="24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Checklist:</a:t>
            </a:r>
          </a:p>
          <a:p>
            <a:pPr marL="0" indent="0">
              <a:buNone/>
            </a:pPr>
            <a:r>
              <a:rPr lang="en-IN" b="1" dirty="0"/>
              <a:t> </a:t>
            </a:r>
            <a:r>
              <a:rPr lang="en-IN" b="1" dirty="0" smtClean="0"/>
              <a:t>  As per </a:t>
            </a:r>
            <a:r>
              <a:rPr lang="en-IN" sz="1800" b="1" dirty="0" smtClean="0"/>
              <a:t>Sections </a:t>
            </a:r>
            <a:r>
              <a:rPr lang="en-IN" sz="1800" b="1" dirty="0"/>
              <a:t>302 and </a:t>
            </a:r>
            <a:r>
              <a:rPr lang="en-IN" sz="1800" b="1" dirty="0" smtClean="0"/>
              <a:t>404  following are general SOX compliance checklist:</a:t>
            </a:r>
            <a:endParaRPr lang="en-IN" sz="1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v"/>
            </a:pPr>
            <a:r>
              <a:rPr lang="en-IN" b="1" u="sng" dirty="0" smtClean="0">
                <a:solidFill>
                  <a:srgbClr val="FFC000"/>
                </a:solidFill>
              </a:rPr>
              <a:t>Safeguards </a:t>
            </a:r>
            <a:r>
              <a:rPr lang="en-IN" b="1" u="sng" dirty="0">
                <a:solidFill>
                  <a:srgbClr val="FFC000"/>
                </a:solidFill>
              </a:rPr>
              <a:t>to prevent data </a:t>
            </a:r>
            <a:r>
              <a:rPr lang="en-IN" b="1" u="sng" dirty="0" smtClean="0">
                <a:solidFill>
                  <a:srgbClr val="FFC000"/>
                </a:solidFill>
              </a:rPr>
              <a:t>tampering</a:t>
            </a:r>
            <a:r>
              <a:rPr lang="en-IN" u="sng" dirty="0" smtClean="0">
                <a:solidFill>
                  <a:srgbClr val="FFC000"/>
                </a:solidFill>
              </a:rPr>
              <a:t>:</a:t>
            </a:r>
            <a:r>
              <a:rPr lang="en-IN" dirty="0" smtClean="0">
                <a:solidFill>
                  <a:srgbClr val="FFC000"/>
                </a:solidFill>
              </a:rPr>
              <a:t> </a:t>
            </a:r>
          </a:p>
          <a:p>
            <a:pPr marL="0" lvl="0" indent="0">
              <a:buNone/>
            </a:pPr>
            <a:r>
              <a:rPr lang="en-IN" b="1" dirty="0">
                <a:solidFill>
                  <a:srgbClr val="FFC000"/>
                </a:solidFill>
              </a:rPr>
              <a:t>	</a:t>
            </a:r>
            <a:r>
              <a:rPr lang="en-IN" b="1" dirty="0" smtClean="0"/>
              <a:t>Detects </a:t>
            </a:r>
            <a:r>
              <a:rPr lang="en-IN" b="1" dirty="0"/>
              <a:t>break-in attempts to computers, databases, fixed and removable storage, and </a:t>
            </a:r>
            <a:r>
              <a:rPr lang="en-IN" b="1" dirty="0" smtClean="0"/>
              <a:t>	websites</a:t>
            </a:r>
            <a:r>
              <a:rPr lang="en-IN" b="1" dirty="0"/>
              <a:t>.</a:t>
            </a:r>
            <a:endParaRPr lang="en-IN" dirty="0"/>
          </a:p>
          <a:p>
            <a:pPr>
              <a:buFont typeface="Wingdings" panose="05000000000000000000" pitchFamily="2" charset="2"/>
              <a:buChar char="v"/>
            </a:pPr>
            <a:r>
              <a:rPr lang="en-IN" b="1" u="sng" dirty="0">
                <a:solidFill>
                  <a:srgbClr val="FFC000"/>
                </a:solidFill>
              </a:rPr>
              <a:t>S</a:t>
            </a:r>
            <a:r>
              <a:rPr lang="en-IN" b="1" u="sng" dirty="0" smtClean="0">
                <a:solidFill>
                  <a:srgbClr val="FFC000"/>
                </a:solidFill>
              </a:rPr>
              <a:t>afeguards </a:t>
            </a:r>
            <a:r>
              <a:rPr lang="en-IN" b="1" u="sng" dirty="0">
                <a:solidFill>
                  <a:srgbClr val="FFC000"/>
                </a:solidFill>
              </a:rPr>
              <a:t>to establish </a:t>
            </a:r>
            <a:r>
              <a:rPr lang="en-IN" b="1" u="sng" dirty="0" smtClean="0">
                <a:solidFill>
                  <a:srgbClr val="FFC000"/>
                </a:solidFill>
              </a:rPr>
              <a:t>timelines:</a:t>
            </a:r>
            <a:endParaRPr lang="en-IN" b="1" u="sng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n-IN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IN" b="1" dirty="0"/>
              <a:t>T</a:t>
            </a:r>
            <a:r>
              <a:rPr lang="en-IN" b="1" dirty="0" smtClean="0"/>
              <a:t>imestamps </a:t>
            </a:r>
            <a:r>
              <a:rPr lang="en-IN" b="1" dirty="0"/>
              <a:t>all data as it is received in </a:t>
            </a:r>
            <a:r>
              <a:rPr lang="en-IN" b="1" dirty="0" smtClean="0"/>
              <a:t>real-time and preventing </a:t>
            </a:r>
            <a:r>
              <a:rPr lang="en-IN" b="1" dirty="0"/>
              <a:t>data alteration or loss.</a:t>
            </a:r>
            <a:r>
              <a:rPr lang="en-IN" dirty="0"/>
              <a:t> </a:t>
            </a:r>
            <a:endParaRPr lang="en-IN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IN" b="1" u="sng" dirty="0">
                <a:solidFill>
                  <a:srgbClr val="FFC000"/>
                </a:solidFill>
              </a:rPr>
              <a:t>V</a:t>
            </a:r>
            <a:r>
              <a:rPr lang="en-IN" b="1" u="sng" dirty="0" smtClean="0">
                <a:solidFill>
                  <a:srgbClr val="FFC000"/>
                </a:solidFill>
              </a:rPr>
              <a:t>erifiable </a:t>
            </a:r>
            <a:r>
              <a:rPr lang="en-IN" b="1" u="sng" dirty="0">
                <a:solidFill>
                  <a:srgbClr val="FFC000"/>
                </a:solidFill>
              </a:rPr>
              <a:t>controls to track data </a:t>
            </a:r>
            <a:r>
              <a:rPr lang="en-IN" b="1" u="sng" dirty="0" smtClean="0">
                <a:solidFill>
                  <a:srgbClr val="FFC000"/>
                </a:solidFill>
              </a:rPr>
              <a:t>access:</a:t>
            </a:r>
            <a:endParaRPr lang="en-IN" b="1" u="sng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n-IN" b="1" dirty="0" smtClean="0"/>
              <a:t>	Collection </a:t>
            </a:r>
            <a:r>
              <a:rPr lang="en-IN" b="1" dirty="0"/>
              <a:t>of data should be supported from file queues, FTP transfers, and databases, </a:t>
            </a:r>
            <a:r>
              <a:rPr lang="en-IN" b="1" dirty="0"/>
              <a:t>	</a:t>
            </a:r>
            <a:r>
              <a:rPr lang="en-IN" b="1" dirty="0" smtClean="0"/>
              <a:t>independent </a:t>
            </a:r>
            <a:r>
              <a:rPr lang="en-IN" b="1" dirty="0"/>
              <a:t>of the actual framework used, such as COBIT and ISO/IEC </a:t>
            </a:r>
            <a:r>
              <a:rPr lang="en-IN" b="1" dirty="0" smtClean="0"/>
              <a:t>27000.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IN" b="1" u="sng" dirty="0">
                <a:solidFill>
                  <a:srgbClr val="FFC000"/>
                </a:solidFill>
              </a:rPr>
              <a:t>Detect Security </a:t>
            </a:r>
            <a:r>
              <a:rPr lang="en-IN" b="1" u="sng" dirty="0" smtClean="0">
                <a:solidFill>
                  <a:srgbClr val="FFC000"/>
                </a:solidFill>
              </a:rPr>
              <a:t>Breaches: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IN" b="1" u="sng" dirty="0">
                <a:solidFill>
                  <a:srgbClr val="FFC000"/>
                </a:solidFill>
              </a:rPr>
              <a:t>Disclose failures of security safeguards to SOX auditors</a:t>
            </a:r>
            <a:endParaRPr lang="en-IN" b="1" u="sng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n-IN" b="1" u="sng" dirty="0">
                <a:solidFill>
                  <a:srgbClr val="FFC000"/>
                </a:solidFill>
              </a:rPr>
              <a:t> </a:t>
            </a:r>
            <a:r>
              <a:rPr lang="en-IN" b="1" u="sng" dirty="0" smtClean="0">
                <a:solidFill>
                  <a:srgbClr val="FFC000"/>
                </a:solidFill>
              </a:rPr>
              <a:t>  </a:t>
            </a:r>
            <a:endParaRPr lang="en-IN" b="1" u="sng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335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1530" y="1274618"/>
            <a:ext cx="10783888" cy="4918364"/>
          </a:xfrm>
        </p:spPr>
        <p:txBody>
          <a:bodyPr/>
          <a:lstStyle/>
          <a:p>
            <a:pPr marL="0" indent="0">
              <a:buNone/>
            </a:pPr>
            <a:endParaRPr lang="en-IN" dirty="0" smtClean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 smtClean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r>
              <a:rPr lang="en-IN" dirty="0" smtClean="0"/>
              <a:t>						</a:t>
            </a:r>
            <a:r>
              <a:rPr lang="en-IN" sz="5400" dirty="0" smtClean="0">
                <a:solidFill>
                  <a:srgbClr val="FFFF00"/>
                </a:solidFill>
                <a:latin typeface="Algerian" panose="04020705040A02060702" pitchFamily="82" charset="0"/>
              </a:rPr>
              <a:t>Thank You</a:t>
            </a:r>
            <a:endParaRPr lang="en-IN" sz="5400" dirty="0">
              <a:solidFill>
                <a:srgbClr val="FFFF00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4122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250</TotalTime>
  <Words>242</Words>
  <Application>Microsoft Office PowerPoint</Application>
  <PresentationFormat>Widescreen</PresentationFormat>
  <Paragraphs>71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Algerian</vt:lpstr>
      <vt:lpstr>Arial</vt:lpstr>
      <vt:lpstr>Arial Black</vt:lpstr>
      <vt:lpstr>Bodoni MT</vt:lpstr>
      <vt:lpstr>Calibri</vt:lpstr>
      <vt:lpstr>Century Gothic</vt:lpstr>
      <vt:lpstr>Times New Roman</vt:lpstr>
      <vt:lpstr>Wingdings</vt:lpstr>
      <vt:lpstr>Wingdings 3</vt:lpstr>
      <vt:lpstr>Ion</vt:lpstr>
      <vt:lpstr>       SOX Compliance And Audit</vt:lpstr>
      <vt:lpstr>  1. SOX- At Glance (History and Background)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Audit Points</dc:title>
  <dc:creator>Anup Ghosh</dc:creator>
  <cp:lastModifiedBy>Anup Ghosh</cp:lastModifiedBy>
  <cp:revision>46</cp:revision>
  <dcterms:created xsi:type="dcterms:W3CDTF">2019-05-03T05:05:43Z</dcterms:created>
  <dcterms:modified xsi:type="dcterms:W3CDTF">2019-05-14T09:51:29Z</dcterms:modified>
</cp:coreProperties>
</file>