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80" r:id="rId2"/>
    <p:sldId id="306" r:id="rId3"/>
    <p:sldId id="261" r:id="rId4"/>
    <p:sldId id="305" r:id="rId5"/>
    <p:sldId id="277" r:id="rId6"/>
    <p:sldId id="278" r:id="rId7"/>
    <p:sldId id="281" r:id="rId8"/>
    <p:sldId id="307" r:id="rId9"/>
    <p:sldId id="256" r:id="rId10"/>
    <p:sldId id="257" r:id="rId11"/>
    <p:sldId id="259" r:id="rId12"/>
    <p:sldId id="258" r:id="rId13"/>
    <p:sldId id="260" r:id="rId14"/>
    <p:sldId id="262" r:id="rId15"/>
    <p:sldId id="292" r:id="rId16"/>
    <p:sldId id="304" r:id="rId17"/>
    <p:sldId id="263" r:id="rId18"/>
    <p:sldId id="265" r:id="rId19"/>
    <p:sldId id="276" r:id="rId20"/>
    <p:sldId id="266" r:id="rId21"/>
    <p:sldId id="267" r:id="rId22"/>
    <p:sldId id="268" r:id="rId23"/>
    <p:sldId id="269" r:id="rId24"/>
    <p:sldId id="270" r:id="rId25"/>
    <p:sldId id="271" r:id="rId26"/>
    <p:sldId id="272" r:id="rId27"/>
    <p:sldId id="273" r:id="rId28"/>
    <p:sldId id="274" r:id="rId29"/>
    <p:sldId id="283" r:id="rId30"/>
    <p:sldId id="284" r:id="rId31"/>
    <p:sldId id="285" r:id="rId32"/>
    <p:sldId id="286" r:id="rId33"/>
    <p:sldId id="287" r:id="rId34"/>
    <p:sldId id="288" r:id="rId35"/>
    <p:sldId id="290" r:id="rId36"/>
    <p:sldId id="289" r:id="rId37"/>
    <p:sldId id="299" r:id="rId38"/>
    <p:sldId id="291" r:id="rId39"/>
    <p:sldId id="293" r:id="rId40"/>
    <p:sldId id="295" r:id="rId41"/>
    <p:sldId id="301" r:id="rId42"/>
    <p:sldId id="302" r:id="rId43"/>
    <p:sldId id="300"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B691250-854D-4AE8-B023-7F3A92FFD4A0}">
          <p14:sldIdLst>
            <p14:sldId id="280"/>
            <p14:sldId id="306"/>
            <p14:sldId id="261"/>
            <p14:sldId id="305"/>
            <p14:sldId id="277"/>
            <p14:sldId id="278"/>
            <p14:sldId id="281"/>
            <p14:sldId id="307"/>
            <p14:sldId id="256"/>
          </p14:sldIdLst>
        </p14:section>
        <p14:section name="Untitled Section" id="{F7C30E9B-00BF-49FF-B88C-FFA6622D27BD}">
          <p14:sldIdLst>
            <p14:sldId id="257"/>
            <p14:sldId id="259"/>
            <p14:sldId id="258"/>
            <p14:sldId id="260"/>
            <p14:sldId id="262"/>
            <p14:sldId id="292"/>
            <p14:sldId id="304"/>
            <p14:sldId id="263"/>
          </p14:sldIdLst>
        </p14:section>
        <p14:section name="Untitled Section" id="{0D5413F6-00E0-42B2-B25E-D96A169C7721}">
          <p14:sldIdLst>
            <p14:sldId id="265"/>
            <p14:sldId id="276"/>
            <p14:sldId id="266"/>
            <p14:sldId id="267"/>
            <p14:sldId id="268"/>
            <p14:sldId id="269"/>
            <p14:sldId id="270"/>
            <p14:sldId id="271"/>
            <p14:sldId id="272"/>
            <p14:sldId id="273"/>
            <p14:sldId id="274"/>
            <p14:sldId id="283"/>
            <p14:sldId id="284"/>
            <p14:sldId id="285"/>
            <p14:sldId id="286"/>
            <p14:sldId id="287"/>
            <p14:sldId id="288"/>
            <p14:sldId id="290"/>
            <p14:sldId id="289"/>
            <p14:sldId id="299"/>
            <p14:sldId id="291"/>
            <p14:sldId id="293"/>
            <p14:sldId id="295"/>
            <p14:sldId id="301"/>
            <p14:sldId id="302"/>
            <p14:sldId id="30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9" autoAdjust="0"/>
    <p:restoredTop sz="94660"/>
  </p:normalViewPr>
  <p:slideViewPr>
    <p:cSldViewPr snapToGrid="0">
      <p:cViewPr varScale="1">
        <p:scale>
          <a:sx n="74" d="100"/>
          <a:sy n="74" d="100"/>
        </p:scale>
        <p:origin x="54" y="6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859A3F-3E77-4772-A12F-48FDC08CA278}"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5D36B678-BA60-4E72-9CE5-2FA3225F88EA}">
      <dgm:prSet phldrT="[Text]"/>
      <dgm:spPr/>
      <dgm:t>
        <a:bodyPr/>
        <a:lstStyle/>
        <a:p>
          <a:r>
            <a:rPr lang="en-US" b="1" dirty="0" smtClean="0"/>
            <a:t>Merger/ Acquisitions/ </a:t>
          </a:r>
          <a:r>
            <a:rPr lang="en-US" b="1" dirty="0" smtClean="0"/>
            <a:t>Demerger</a:t>
          </a:r>
          <a:endParaRPr lang="en-US" b="1" dirty="0"/>
        </a:p>
      </dgm:t>
    </dgm:pt>
    <dgm:pt modelId="{44DDB0AC-7D43-48EA-8159-F0107CD67136}" type="parTrans" cxnId="{AE29B949-149F-4131-9BDA-C71819F66C6D}">
      <dgm:prSet/>
      <dgm:spPr/>
      <dgm:t>
        <a:bodyPr/>
        <a:lstStyle/>
        <a:p>
          <a:endParaRPr lang="en-US"/>
        </a:p>
      </dgm:t>
    </dgm:pt>
    <dgm:pt modelId="{A3DF9203-55D7-42EA-A5CB-04EFB868AD38}" type="sibTrans" cxnId="{AE29B949-149F-4131-9BDA-C71819F66C6D}">
      <dgm:prSet/>
      <dgm:spPr/>
      <dgm:t>
        <a:bodyPr/>
        <a:lstStyle/>
        <a:p>
          <a:endParaRPr lang="en-US"/>
        </a:p>
      </dgm:t>
    </dgm:pt>
    <dgm:pt modelId="{84BA1F26-23B9-4DF2-B2C5-001C1ED75D09}">
      <dgm:prSet phldrT="[Text]"/>
      <dgm:spPr/>
      <dgm:t>
        <a:bodyPr/>
        <a:lstStyle/>
        <a:p>
          <a:r>
            <a:rPr lang="en-US" b="1" dirty="0" smtClean="0"/>
            <a:t>IPO/Issue of Securities</a:t>
          </a:r>
          <a:endParaRPr lang="en-US" b="1" dirty="0"/>
        </a:p>
      </dgm:t>
    </dgm:pt>
    <dgm:pt modelId="{FF2CCC0F-FD2E-4A62-8CA1-81A85C853664}" type="parTrans" cxnId="{1EF08F81-543D-408A-96D8-A688BE2AB783}">
      <dgm:prSet/>
      <dgm:spPr/>
      <dgm:t>
        <a:bodyPr/>
        <a:lstStyle/>
        <a:p>
          <a:endParaRPr lang="en-US"/>
        </a:p>
      </dgm:t>
    </dgm:pt>
    <dgm:pt modelId="{4421E79D-60B4-44F9-A0C8-50CDB53AB4D0}" type="sibTrans" cxnId="{1EF08F81-543D-408A-96D8-A688BE2AB783}">
      <dgm:prSet/>
      <dgm:spPr/>
      <dgm:t>
        <a:bodyPr/>
        <a:lstStyle/>
        <a:p>
          <a:endParaRPr lang="en-US"/>
        </a:p>
      </dgm:t>
    </dgm:pt>
    <dgm:pt modelId="{E4D9DE00-A280-4D4D-9E36-F41A2A4C643D}">
      <dgm:prSet phldrT="[Text]"/>
      <dgm:spPr/>
      <dgm:t>
        <a:bodyPr/>
        <a:lstStyle/>
        <a:p>
          <a:r>
            <a:rPr lang="en-US" b="1" dirty="0" smtClean="0"/>
            <a:t>Takeover</a:t>
          </a:r>
          <a:endParaRPr lang="en-US" b="1" dirty="0"/>
        </a:p>
      </dgm:t>
    </dgm:pt>
    <dgm:pt modelId="{6C6A5937-5F21-4181-8DB1-BD6D57282AA2}" type="parTrans" cxnId="{83D4702C-B3DC-4951-937D-CD5F5CB4B95B}">
      <dgm:prSet/>
      <dgm:spPr/>
      <dgm:t>
        <a:bodyPr/>
        <a:lstStyle/>
        <a:p>
          <a:endParaRPr lang="en-US"/>
        </a:p>
      </dgm:t>
    </dgm:pt>
    <dgm:pt modelId="{D108DC8F-1D7C-4312-AEF2-AB0C5DEEB7AD}" type="sibTrans" cxnId="{83D4702C-B3DC-4951-937D-CD5F5CB4B95B}">
      <dgm:prSet/>
      <dgm:spPr/>
      <dgm:t>
        <a:bodyPr/>
        <a:lstStyle/>
        <a:p>
          <a:endParaRPr lang="en-US"/>
        </a:p>
      </dgm:t>
    </dgm:pt>
    <dgm:pt modelId="{9B806E5C-D737-48FC-B579-0D9ED3EA82B1}">
      <dgm:prSet phldrT="[Text]"/>
      <dgm:spPr/>
      <dgm:t>
        <a:bodyPr/>
        <a:lstStyle/>
        <a:p>
          <a:r>
            <a:rPr lang="en-US" b="1" dirty="0" smtClean="0"/>
            <a:t>Capital Reduction</a:t>
          </a:r>
          <a:endParaRPr lang="en-US" b="1" dirty="0"/>
        </a:p>
      </dgm:t>
    </dgm:pt>
    <dgm:pt modelId="{F596F544-E206-41E3-8E21-E58EEBDBBC7F}" type="parTrans" cxnId="{FEA3E938-F777-4CEF-A8E5-31FBDDDB31A3}">
      <dgm:prSet/>
      <dgm:spPr/>
      <dgm:t>
        <a:bodyPr/>
        <a:lstStyle/>
        <a:p>
          <a:endParaRPr lang="en-US"/>
        </a:p>
      </dgm:t>
    </dgm:pt>
    <dgm:pt modelId="{85D6642C-ADBA-4F76-8641-1BEB332F3BF4}" type="sibTrans" cxnId="{FEA3E938-F777-4CEF-A8E5-31FBDDDB31A3}">
      <dgm:prSet/>
      <dgm:spPr/>
      <dgm:t>
        <a:bodyPr/>
        <a:lstStyle/>
        <a:p>
          <a:endParaRPr lang="en-US"/>
        </a:p>
      </dgm:t>
    </dgm:pt>
    <dgm:pt modelId="{89BA4215-1321-409A-B55F-9214C518E047}">
      <dgm:prSet phldrT="[Text]"/>
      <dgm:spPr/>
      <dgm:t>
        <a:bodyPr/>
        <a:lstStyle/>
        <a:p>
          <a:r>
            <a:rPr lang="en-US" b="1" dirty="0" smtClean="0"/>
            <a:t>Buy-back</a:t>
          </a:r>
          <a:endParaRPr lang="en-US" b="1" dirty="0"/>
        </a:p>
      </dgm:t>
    </dgm:pt>
    <dgm:pt modelId="{0642FC27-B8AC-4AC4-B997-84DE2205B456}" type="parTrans" cxnId="{56009746-6667-4A8B-8856-DCA995790C7B}">
      <dgm:prSet/>
      <dgm:spPr/>
      <dgm:t>
        <a:bodyPr/>
        <a:lstStyle/>
        <a:p>
          <a:endParaRPr lang="en-US"/>
        </a:p>
      </dgm:t>
    </dgm:pt>
    <dgm:pt modelId="{6C5106F6-0EAE-4C0C-987C-9389E1903B9E}" type="sibTrans" cxnId="{56009746-6667-4A8B-8856-DCA995790C7B}">
      <dgm:prSet/>
      <dgm:spPr/>
      <dgm:t>
        <a:bodyPr/>
        <a:lstStyle/>
        <a:p>
          <a:endParaRPr lang="en-US"/>
        </a:p>
      </dgm:t>
    </dgm:pt>
    <dgm:pt modelId="{AE6FA8A1-A553-4C3D-B98E-58AF5225F432}">
      <dgm:prSet phldrT="[Text]"/>
      <dgm:spPr/>
      <dgm:t>
        <a:bodyPr/>
        <a:lstStyle/>
        <a:p>
          <a:r>
            <a:rPr lang="en-US" b="1" dirty="0" smtClean="0"/>
            <a:t>ESOP </a:t>
          </a:r>
          <a:endParaRPr lang="en-US" b="1" dirty="0"/>
        </a:p>
      </dgm:t>
    </dgm:pt>
    <dgm:pt modelId="{11CA5564-AAE0-4CA7-A747-D6903C644ECE}" type="parTrans" cxnId="{9F17F8B5-44B4-49CC-B966-A21AE589F498}">
      <dgm:prSet/>
      <dgm:spPr/>
      <dgm:t>
        <a:bodyPr/>
        <a:lstStyle/>
        <a:p>
          <a:endParaRPr lang="en-US"/>
        </a:p>
      </dgm:t>
    </dgm:pt>
    <dgm:pt modelId="{B68DC419-BE4F-402D-A809-C7A804A87981}" type="sibTrans" cxnId="{9F17F8B5-44B4-49CC-B966-A21AE589F498}">
      <dgm:prSet/>
      <dgm:spPr/>
      <dgm:t>
        <a:bodyPr/>
        <a:lstStyle/>
        <a:p>
          <a:endParaRPr lang="en-US"/>
        </a:p>
      </dgm:t>
    </dgm:pt>
    <dgm:pt modelId="{7AB9B2BE-9768-4F0B-B25F-ADAAC7FF75B8}">
      <dgm:prSet phldrT="[Text]"/>
      <dgm:spPr/>
      <dgm:t>
        <a:bodyPr/>
        <a:lstStyle/>
        <a:p>
          <a:r>
            <a:rPr lang="en-US" b="1" dirty="0" err="1" smtClean="0"/>
            <a:t>Ind</a:t>
          </a:r>
          <a:r>
            <a:rPr lang="en-US" b="1" dirty="0" smtClean="0"/>
            <a:t> AS</a:t>
          </a:r>
          <a:endParaRPr lang="en-US" b="1" dirty="0"/>
        </a:p>
      </dgm:t>
    </dgm:pt>
    <dgm:pt modelId="{6CEFE66B-1836-4B14-BE0A-82EE7F9B5103}" type="parTrans" cxnId="{9DEEB177-A780-41AC-A91E-F74FDF51B478}">
      <dgm:prSet/>
      <dgm:spPr/>
      <dgm:t>
        <a:bodyPr/>
        <a:lstStyle/>
        <a:p>
          <a:endParaRPr lang="en-US"/>
        </a:p>
      </dgm:t>
    </dgm:pt>
    <dgm:pt modelId="{2C0954C1-7232-4B1E-9E1B-AC6FCF36BB08}" type="sibTrans" cxnId="{9DEEB177-A780-41AC-A91E-F74FDF51B478}">
      <dgm:prSet/>
      <dgm:spPr/>
      <dgm:t>
        <a:bodyPr/>
        <a:lstStyle/>
        <a:p>
          <a:endParaRPr lang="en-US"/>
        </a:p>
      </dgm:t>
    </dgm:pt>
    <dgm:pt modelId="{D0FCA9D5-6C3B-4A50-849C-F41413AD766D}">
      <dgm:prSet phldrT="[Text]"/>
      <dgm:spPr/>
      <dgm:t>
        <a:bodyPr/>
        <a:lstStyle/>
        <a:p>
          <a:r>
            <a:rPr lang="en-US" b="1" dirty="0" smtClean="0"/>
            <a:t>Arbitration / Mediation</a:t>
          </a:r>
          <a:endParaRPr lang="en-US" b="1" dirty="0"/>
        </a:p>
      </dgm:t>
    </dgm:pt>
    <dgm:pt modelId="{CFAA152F-C90C-4015-87AF-DEFC9C3142F9}" type="parTrans" cxnId="{AD55184B-E0AD-46BF-9F7E-2E18F2CE1D6F}">
      <dgm:prSet/>
      <dgm:spPr/>
      <dgm:t>
        <a:bodyPr/>
        <a:lstStyle/>
        <a:p>
          <a:endParaRPr lang="en-US"/>
        </a:p>
      </dgm:t>
    </dgm:pt>
    <dgm:pt modelId="{F712C453-4935-40BC-A884-D11A7D8AD3DF}" type="sibTrans" cxnId="{AD55184B-E0AD-46BF-9F7E-2E18F2CE1D6F}">
      <dgm:prSet/>
      <dgm:spPr/>
      <dgm:t>
        <a:bodyPr/>
        <a:lstStyle/>
        <a:p>
          <a:endParaRPr lang="en-US"/>
        </a:p>
      </dgm:t>
    </dgm:pt>
    <dgm:pt modelId="{CB36579A-9E11-4B70-8A92-181AAD9A5AE1}">
      <dgm:prSet phldrT="[Text]"/>
      <dgm:spPr/>
      <dgm:t>
        <a:bodyPr/>
        <a:lstStyle/>
        <a:p>
          <a:r>
            <a:rPr lang="en-US" b="1" dirty="0" smtClean="0"/>
            <a:t>SEBI</a:t>
          </a:r>
          <a:endParaRPr lang="en-US" b="1" dirty="0"/>
        </a:p>
      </dgm:t>
    </dgm:pt>
    <dgm:pt modelId="{285640DF-8EB3-4FCF-97F8-927BD0052260}" type="parTrans" cxnId="{D017BD2A-BD28-450F-AAFC-3F34BA1C4947}">
      <dgm:prSet/>
      <dgm:spPr/>
      <dgm:t>
        <a:bodyPr/>
        <a:lstStyle/>
        <a:p>
          <a:endParaRPr lang="en-US"/>
        </a:p>
      </dgm:t>
    </dgm:pt>
    <dgm:pt modelId="{E2088160-C7B2-4B9D-89FF-3587FE3B891B}" type="sibTrans" cxnId="{D017BD2A-BD28-450F-AAFC-3F34BA1C4947}">
      <dgm:prSet/>
      <dgm:spPr/>
      <dgm:t>
        <a:bodyPr/>
        <a:lstStyle/>
        <a:p>
          <a:endParaRPr lang="en-US"/>
        </a:p>
      </dgm:t>
    </dgm:pt>
    <dgm:pt modelId="{90D26097-CAAC-4DD6-8493-0BEFAB259A4D}">
      <dgm:prSet phldrT="[Text]"/>
      <dgm:spPr/>
      <dgm:t>
        <a:bodyPr/>
        <a:lstStyle/>
        <a:p>
          <a:r>
            <a:rPr lang="en-US" b="1" dirty="0" smtClean="0"/>
            <a:t>RBI / FEMA</a:t>
          </a:r>
          <a:endParaRPr lang="en-US" b="1" dirty="0"/>
        </a:p>
      </dgm:t>
    </dgm:pt>
    <dgm:pt modelId="{2D14DF70-576D-473E-87A2-45EBF863DA42}" type="parTrans" cxnId="{3CA96858-83D6-4D0C-B6D9-1AB08AC57D5A}">
      <dgm:prSet/>
      <dgm:spPr/>
      <dgm:t>
        <a:bodyPr/>
        <a:lstStyle/>
        <a:p>
          <a:endParaRPr lang="en-US"/>
        </a:p>
      </dgm:t>
    </dgm:pt>
    <dgm:pt modelId="{9CA0A4F2-C7FD-42E1-956E-AB6D409D7EBF}" type="sibTrans" cxnId="{3CA96858-83D6-4D0C-B6D9-1AB08AC57D5A}">
      <dgm:prSet/>
      <dgm:spPr/>
      <dgm:t>
        <a:bodyPr/>
        <a:lstStyle/>
        <a:p>
          <a:endParaRPr lang="en-US"/>
        </a:p>
      </dgm:t>
    </dgm:pt>
    <dgm:pt modelId="{6B3445EE-AE19-43E2-9A1E-40CCF84BD3D2}">
      <dgm:prSet phldrT="[Text]"/>
      <dgm:spPr/>
      <dgm:t>
        <a:bodyPr/>
        <a:lstStyle/>
        <a:p>
          <a:r>
            <a:rPr lang="en-US" b="1" dirty="0" smtClean="0"/>
            <a:t>Income Tax</a:t>
          </a:r>
          <a:endParaRPr lang="en-US" b="1" dirty="0"/>
        </a:p>
      </dgm:t>
    </dgm:pt>
    <dgm:pt modelId="{476AE523-1D13-4EA3-AA8D-714A86C02CAF}" type="parTrans" cxnId="{C483673A-462B-4BC9-91A5-A55205D1CAA5}">
      <dgm:prSet/>
      <dgm:spPr/>
      <dgm:t>
        <a:bodyPr/>
        <a:lstStyle/>
        <a:p>
          <a:endParaRPr lang="en-US"/>
        </a:p>
      </dgm:t>
    </dgm:pt>
    <dgm:pt modelId="{59D7D73B-760B-48E6-A47A-2323E91B2DD6}" type="sibTrans" cxnId="{C483673A-462B-4BC9-91A5-A55205D1CAA5}">
      <dgm:prSet/>
      <dgm:spPr/>
      <dgm:t>
        <a:bodyPr/>
        <a:lstStyle/>
        <a:p>
          <a:endParaRPr lang="en-US"/>
        </a:p>
      </dgm:t>
    </dgm:pt>
    <dgm:pt modelId="{0B295D46-1907-49AA-8A8F-6CDF68047A91}">
      <dgm:prSet/>
      <dgm:spPr/>
      <dgm:t>
        <a:bodyPr/>
        <a:lstStyle/>
        <a:p>
          <a:r>
            <a:rPr lang="en-US" b="1" dirty="0" smtClean="0"/>
            <a:t>IBC</a:t>
          </a:r>
          <a:endParaRPr lang="en-US" b="1" dirty="0"/>
        </a:p>
      </dgm:t>
    </dgm:pt>
    <dgm:pt modelId="{AE35E0CB-2A4C-49C1-A5D0-50470E908A49}" type="parTrans" cxnId="{D0C30070-107E-4B2C-B32B-BBDE4542CBEA}">
      <dgm:prSet/>
      <dgm:spPr/>
      <dgm:t>
        <a:bodyPr/>
        <a:lstStyle/>
        <a:p>
          <a:endParaRPr lang="en-US"/>
        </a:p>
      </dgm:t>
    </dgm:pt>
    <dgm:pt modelId="{E94F68CE-304D-4A85-BAE6-B27FDED61596}" type="sibTrans" cxnId="{D0C30070-107E-4B2C-B32B-BBDE4542CBEA}">
      <dgm:prSet/>
      <dgm:spPr/>
      <dgm:t>
        <a:bodyPr/>
        <a:lstStyle/>
        <a:p>
          <a:endParaRPr lang="en-US"/>
        </a:p>
      </dgm:t>
    </dgm:pt>
    <dgm:pt modelId="{6224CA8F-7D74-46AD-A2EB-360536B3A1BA}">
      <dgm:prSet phldrT="[Text]"/>
      <dgm:spPr/>
      <dgm:t>
        <a:bodyPr/>
        <a:lstStyle/>
        <a:p>
          <a:r>
            <a:rPr lang="en-US" b="1" dirty="0" smtClean="0"/>
            <a:t>Companies Act / NCLT </a:t>
          </a:r>
          <a:endParaRPr lang="en-US" b="1" dirty="0"/>
        </a:p>
      </dgm:t>
    </dgm:pt>
    <dgm:pt modelId="{0C3B43E0-7F18-4821-B4F4-D190704C0FF0}" type="parTrans" cxnId="{10BE0EC5-6BE5-44C2-950D-C26CF9532FAE}">
      <dgm:prSet/>
      <dgm:spPr/>
      <dgm:t>
        <a:bodyPr/>
        <a:lstStyle/>
        <a:p>
          <a:endParaRPr lang="en-US"/>
        </a:p>
      </dgm:t>
    </dgm:pt>
    <dgm:pt modelId="{DE0CFEB2-B84E-49D4-8EE7-F904F06B6476}" type="sibTrans" cxnId="{10BE0EC5-6BE5-44C2-950D-C26CF9532FAE}">
      <dgm:prSet/>
      <dgm:spPr/>
      <dgm:t>
        <a:bodyPr/>
        <a:lstStyle/>
        <a:p>
          <a:endParaRPr lang="en-US"/>
        </a:p>
      </dgm:t>
    </dgm:pt>
    <dgm:pt modelId="{9C059D5F-2FF2-47A6-B999-E8AA7B545475}">
      <dgm:prSet phldrT="[Text]"/>
      <dgm:spPr/>
      <dgm:t>
        <a:bodyPr/>
        <a:lstStyle/>
        <a:p>
          <a:r>
            <a:rPr lang="en-US" b="1" dirty="0" smtClean="0"/>
            <a:t>Various Courts</a:t>
          </a:r>
          <a:endParaRPr lang="en-US" b="1" dirty="0"/>
        </a:p>
      </dgm:t>
    </dgm:pt>
    <dgm:pt modelId="{DF3B286C-4DF1-4F8D-9A54-0FEC1CFD5DB1}" type="parTrans" cxnId="{D4EC321C-9186-4332-9186-725F3045B998}">
      <dgm:prSet/>
      <dgm:spPr/>
      <dgm:t>
        <a:bodyPr/>
        <a:lstStyle/>
        <a:p>
          <a:endParaRPr lang="en-US"/>
        </a:p>
      </dgm:t>
    </dgm:pt>
    <dgm:pt modelId="{37F93B84-A858-4116-BDCB-A94EF7183A4A}" type="sibTrans" cxnId="{D4EC321C-9186-4332-9186-725F3045B998}">
      <dgm:prSet/>
      <dgm:spPr/>
      <dgm:t>
        <a:bodyPr/>
        <a:lstStyle/>
        <a:p>
          <a:endParaRPr lang="en-US"/>
        </a:p>
      </dgm:t>
    </dgm:pt>
    <dgm:pt modelId="{A0A01460-AF51-4AAF-9F68-6B4D01E678ED}">
      <dgm:prSet phldrT="[Text]"/>
      <dgm:spPr/>
      <dgm:t>
        <a:bodyPr/>
        <a:lstStyle/>
        <a:p>
          <a:r>
            <a:rPr lang="en-US" b="1" dirty="0" smtClean="0"/>
            <a:t>SARFAESI </a:t>
          </a:r>
          <a:endParaRPr lang="en-US" b="1" dirty="0"/>
        </a:p>
      </dgm:t>
    </dgm:pt>
    <dgm:pt modelId="{B09E9F73-A5A8-4806-84A7-E9F90619717C}" type="parTrans" cxnId="{231CE791-6E34-4132-9F30-48B1E55BCA68}">
      <dgm:prSet/>
      <dgm:spPr/>
      <dgm:t>
        <a:bodyPr/>
        <a:lstStyle/>
        <a:p>
          <a:endParaRPr lang="en-US"/>
        </a:p>
      </dgm:t>
    </dgm:pt>
    <dgm:pt modelId="{2DF3D838-DC7A-44D3-A953-DFA946A665C3}" type="sibTrans" cxnId="{231CE791-6E34-4132-9F30-48B1E55BCA68}">
      <dgm:prSet/>
      <dgm:spPr/>
      <dgm:t>
        <a:bodyPr/>
        <a:lstStyle/>
        <a:p>
          <a:endParaRPr lang="en-US"/>
        </a:p>
      </dgm:t>
    </dgm:pt>
    <dgm:pt modelId="{CDECE3A6-2572-4A19-8912-CFE28F03D4D0}">
      <dgm:prSet phldrT="[Text]"/>
      <dgm:spPr/>
      <dgm:t>
        <a:bodyPr/>
        <a:lstStyle/>
        <a:p>
          <a:r>
            <a:rPr lang="en-US" b="1" dirty="0" smtClean="0"/>
            <a:t>Equity Research</a:t>
          </a:r>
          <a:endParaRPr lang="en-US" b="1" dirty="0"/>
        </a:p>
      </dgm:t>
    </dgm:pt>
    <dgm:pt modelId="{A07BA0AE-269F-4682-B72D-50303AB1F798}" type="parTrans" cxnId="{312BA6CB-9C2A-4469-AD2F-B416C8998398}">
      <dgm:prSet/>
      <dgm:spPr/>
      <dgm:t>
        <a:bodyPr/>
        <a:lstStyle/>
        <a:p>
          <a:endParaRPr lang="en-US"/>
        </a:p>
      </dgm:t>
    </dgm:pt>
    <dgm:pt modelId="{48730610-DD8D-4B22-A80F-1C304138B40E}" type="sibTrans" cxnId="{312BA6CB-9C2A-4469-AD2F-B416C8998398}">
      <dgm:prSet/>
      <dgm:spPr/>
      <dgm:t>
        <a:bodyPr/>
        <a:lstStyle/>
        <a:p>
          <a:endParaRPr lang="en-US"/>
        </a:p>
      </dgm:t>
    </dgm:pt>
    <dgm:pt modelId="{31ECD1E1-C757-4025-8923-649BE9A66391}">
      <dgm:prSet phldrT="[Text]"/>
      <dgm:spPr/>
      <dgm:t>
        <a:bodyPr/>
        <a:lstStyle/>
        <a:p>
          <a:r>
            <a:rPr lang="en-US" b="1" dirty="0" smtClean="0"/>
            <a:t>Other Corporate Restructuring</a:t>
          </a:r>
          <a:endParaRPr lang="en-US" b="1" dirty="0"/>
        </a:p>
      </dgm:t>
    </dgm:pt>
    <dgm:pt modelId="{824F481E-A25B-4CF9-9625-0F7FAB020476}" type="parTrans" cxnId="{1FADA894-3502-4CFC-AFC5-2D53184203DF}">
      <dgm:prSet/>
      <dgm:spPr/>
      <dgm:t>
        <a:bodyPr/>
        <a:lstStyle/>
        <a:p>
          <a:endParaRPr lang="en-US"/>
        </a:p>
      </dgm:t>
    </dgm:pt>
    <dgm:pt modelId="{E7EABFFB-C985-4E0D-9EDB-6DDE55476120}" type="sibTrans" cxnId="{1FADA894-3502-4CFC-AFC5-2D53184203DF}">
      <dgm:prSet/>
      <dgm:spPr/>
      <dgm:t>
        <a:bodyPr/>
        <a:lstStyle/>
        <a:p>
          <a:endParaRPr lang="en-US"/>
        </a:p>
      </dgm:t>
    </dgm:pt>
    <dgm:pt modelId="{97572DF3-EB89-4D6F-8FEC-177F4FAA9075}">
      <dgm:prSet phldrT="[Text]"/>
      <dgm:spPr/>
      <dgm:t>
        <a:bodyPr/>
        <a:lstStyle/>
        <a:p>
          <a:r>
            <a:rPr lang="en-US" b="1" dirty="0" smtClean="0"/>
            <a:t>IPR Valuations</a:t>
          </a:r>
          <a:endParaRPr lang="en-US" b="1" dirty="0"/>
        </a:p>
      </dgm:t>
    </dgm:pt>
    <dgm:pt modelId="{C53D2F7D-2E4D-451E-97A1-9F551FFB9472}" type="parTrans" cxnId="{60D8E8E1-5D72-48BE-929F-44E327BC22AD}">
      <dgm:prSet/>
      <dgm:spPr/>
      <dgm:t>
        <a:bodyPr/>
        <a:lstStyle/>
        <a:p>
          <a:endParaRPr lang="en-US"/>
        </a:p>
      </dgm:t>
    </dgm:pt>
    <dgm:pt modelId="{5D8980CE-0169-412E-B1EF-04D089DBA175}" type="sibTrans" cxnId="{60D8E8E1-5D72-48BE-929F-44E327BC22AD}">
      <dgm:prSet/>
      <dgm:spPr/>
      <dgm:t>
        <a:bodyPr/>
        <a:lstStyle/>
        <a:p>
          <a:endParaRPr lang="en-US"/>
        </a:p>
      </dgm:t>
    </dgm:pt>
    <dgm:pt modelId="{91ED695D-7763-48FA-9CCF-9358980C83AC}">
      <dgm:prSet phldrT="[Text]"/>
      <dgm:spPr/>
      <dgm:t>
        <a:bodyPr/>
        <a:lstStyle/>
        <a:p>
          <a:r>
            <a:rPr lang="en-US" b="1" dirty="0" smtClean="0"/>
            <a:t>Financing Needs</a:t>
          </a:r>
          <a:endParaRPr lang="en-US" b="1" dirty="0"/>
        </a:p>
      </dgm:t>
    </dgm:pt>
    <dgm:pt modelId="{0B53171C-5586-42E7-9CF5-7CEA97EF94D8}" type="parTrans" cxnId="{0BC53ED6-8BFA-42D6-979B-0C0A8E3525CE}">
      <dgm:prSet/>
      <dgm:spPr/>
      <dgm:t>
        <a:bodyPr/>
        <a:lstStyle/>
        <a:p>
          <a:endParaRPr lang="en-US"/>
        </a:p>
      </dgm:t>
    </dgm:pt>
    <dgm:pt modelId="{6866A28C-2423-471C-A54A-F1B173AC7C9A}" type="sibTrans" cxnId="{0BC53ED6-8BFA-42D6-979B-0C0A8E3525CE}">
      <dgm:prSet/>
      <dgm:spPr/>
      <dgm:t>
        <a:bodyPr/>
        <a:lstStyle/>
        <a:p>
          <a:endParaRPr lang="en-US"/>
        </a:p>
      </dgm:t>
    </dgm:pt>
    <dgm:pt modelId="{6E19B29D-CF5C-4D71-A3E6-9CDF4731D5A8}">
      <dgm:prSet phldrT="[Text]"/>
      <dgm:spPr/>
      <dgm:t>
        <a:bodyPr/>
        <a:lstStyle/>
        <a:p>
          <a:r>
            <a:rPr lang="en-US" b="1" dirty="0" smtClean="0"/>
            <a:t>Preferential / QIP / IPP Issue</a:t>
          </a:r>
          <a:endParaRPr lang="en-US" b="1" dirty="0"/>
        </a:p>
      </dgm:t>
    </dgm:pt>
    <dgm:pt modelId="{4288D322-16FD-4480-BDB1-402F6E094583}" type="parTrans" cxnId="{6B1B602B-5A82-4804-BE45-5BD7C0CE40CD}">
      <dgm:prSet/>
      <dgm:spPr/>
      <dgm:t>
        <a:bodyPr/>
        <a:lstStyle/>
        <a:p>
          <a:endParaRPr lang="en-US"/>
        </a:p>
      </dgm:t>
    </dgm:pt>
    <dgm:pt modelId="{5F430276-BAEF-45EB-B3B8-3CCE97B77303}" type="sibTrans" cxnId="{6B1B602B-5A82-4804-BE45-5BD7C0CE40CD}">
      <dgm:prSet/>
      <dgm:spPr/>
      <dgm:t>
        <a:bodyPr/>
        <a:lstStyle/>
        <a:p>
          <a:endParaRPr lang="en-US"/>
        </a:p>
      </dgm:t>
    </dgm:pt>
    <dgm:pt modelId="{67074C8E-E892-4B2D-85AB-A6F11C524A34}">
      <dgm:prSet phldrT="[Text]"/>
      <dgm:spPr/>
      <dgm:t>
        <a:bodyPr/>
        <a:lstStyle/>
        <a:p>
          <a:r>
            <a:rPr lang="en-US" b="1" dirty="0" smtClean="0"/>
            <a:t>Dispute / Litigation </a:t>
          </a:r>
          <a:r>
            <a:rPr lang="en-US" b="1" dirty="0" smtClean="0"/>
            <a:t>Resolutions</a:t>
          </a:r>
          <a:endParaRPr lang="en-US" b="1" dirty="0"/>
        </a:p>
      </dgm:t>
    </dgm:pt>
    <dgm:pt modelId="{7F7D741F-5BEC-4DD4-BC8C-B1A6A1867A72}" type="parTrans" cxnId="{678CC1B2-F697-4DE4-A3D6-12BDC92B5FBE}">
      <dgm:prSet/>
      <dgm:spPr/>
      <dgm:t>
        <a:bodyPr/>
        <a:lstStyle/>
        <a:p>
          <a:endParaRPr lang="en-US"/>
        </a:p>
      </dgm:t>
    </dgm:pt>
    <dgm:pt modelId="{3D7C89CB-AD26-46DB-BDE6-0FFE36F43712}" type="sibTrans" cxnId="{678CC1B2-F697-4DE4-A3D6-12BDC92B5FBE}">
      <dgm:prSet/>
      <dgm:spPr/>
      <dgm:t>
        <a:bodyPr/>
        <a:lstStyle/>
        <a:p>
          <a:endParaRPr lang="en-US"/>
        </a:p>
      </dgm:t>
    </dgm:pt>
    <dgm:pt modelId="{97EACF62-2C75-4520-B5F7-27EE36D8993E}">
      <dgm:prSet phldrT="[Text]"/>
      <dgm:spPr/>
      <dgm:t>
        <a:bodyPr/>
        <a:lstStyle/>
        <a:p>
          <a:r>
            <a:rPr lang="en-US" b="1" dirty="0" smtClean="0"/>
            <a:t>Dissolution</a:t>
          </a:r>
          <a:endParaRPr lang="en-US" b="1" dirty="0"/>
        </a:p>
      </dgm:t>
    </dgm:pt>
    <dgm:pt modelId="{7467C863-FD95-431A-88F4-B4BE4E6E7359}" type="parTrans" cxnId="{89D23DAF-026C-497D-98A1-3E22215E7324}">
      <dgm:prSet/>
      <dgm:spPr/>
      <dgm:t>
        <a:bodyPr/>
        <a:lstStyle/>
        <a:p>
          <a:endParaRPr lang="en-US"/>
        </a:p>
      </dgm:t>
    </dgm:pt>
    <dgm:pt modelId="{40C18FF2-F59F-4956-B3B2-F0ABAD069F7A}" type="sibTrans" cxnId="{89D23DAF-026C-497D-98A1-3E22215E7324}">
      <dgm:prSet/>
      <dgm:spPr/>
      <dgm:t>
        <a:bodyPr/>
        <a:lstStyle/>
        <a:p>
          <a:endParaRPr lang="en-US"/>
        </a:p>
      </dgm:t>
    </dgm:pt>
    <dgm:pt modelId="{BD034307-9F8F-4264-ABDA-A16FA11639B9}">
      <dgm:prSet phldrT="[Text]"/>
      <dgm:spPr/>
      <dgm:t>
        <a:bodyPr/>
        <a:lstStyle/>
        <a:p>
          <a:r>
            <a:rPr lang="en-US" b="1" dirty="0" smtClean="0"/>
            <a:t>Tangibles / Intangibles</a:t>
          </a:r>
          <a:endParaRPr lang="en-US" b="1" dirty="0"/>
        </a:p>
      </dgm:t>
    </dgm:pt>
    <dgm:pt modelId="{18CD8C67-5346-4C64-9583-9C07E66F8CE1}" type="parTrans" cxnId="{A8283BAF-7DBF-45E1-8B45-55F099474F2A}">
      <dgm:prSet/>
      <dgm:spPr/>
      <dgm:t>
        <a:bodyPr/>
        <a:lstStyle/>
        <a:p>
          <a:endParaRPr lang="en-US"/>
        </a:p>
      </dgm:t>
    </dgm:pt>
    <dgm:pt modelId="{3E2F1074-8D07-4BCD-A28E-2928EF5EF8C9}" type="sibTrans" cxnId="{A8283BAF-7DBF-45E1-8B45-55F099474F2A}">
      <dgm:prSet/>
      <dgm:spPr/>
      <dgm:t>
        <a:bodyPr/>
        <a:lstStyle/>
        <a:p>
          <a:endParaRPr lang="en-US"/>
        </a:p>
      </dgm:t>
    </dgm:pt>
    <dgm:pt modelId="{F634D2AC-0CC4-4472-9CD6-7BE57314F769}">
      <dgm:prSet phldrT="[Text]"/>
      <dgm:spPr/>
      <dgm:t>
        <a:bodyPr/>
        <a:lstStyle/>
        <a:p>
          <a:r>
            <a:rPr lang="en-US" b="1" dirty="0" smtClean="0"/>
            <a:t>Conversion of Securities</a:t>
          </a:r>
          <a:endParaRPr lang="en-US" b="1" dirty="0"/>
        </a:p>
      </dgm:t>
    </dgm:pt>
    <dgm:pt modelId="{9BC1C661-1834-4E3B-BCEA-CAF1CC31F28A}" type="parTrans" cxnId="{8E7D9DD2-F321-4021-BBEA-1837AD2BF969}">
      <dgm:prSet/>
      <dgm:spPr/>
      <dgm:t>
        <a:bodyPr/>
        <a:lstStyle/>
        <a:p>
          <a:endParaRPr lang="en-US"/>
        </a:p>
      </dgm:t>
    </dgm:pt>
    <dgm:pt modelId="{DEFE807A-CCEA-490D-A632-29E01165DE18}" type="sibTrans" cxnId="{8E7D9DD2-F321-4021-BBEA-1837AD2BF969}">
      <dgm:prSet/>
      <dgm:spPr/>
      <dgm:t>
        <a:bodyPr/>
        <a:lstStyle/>
        <a:p>
          <a:endParaRPr lang="en-US"/>
        </a:p>
      </dgm:t>
    </dgm:pt>
    <dgm:pt modelId="{1547D62E-573D-4B8F-85A1-0722B3EAA572}" type="pres">
      <dgm:prSet presAssocID="{8F859A3F-3E77-4772-A12F-48FDC08CA278}" presName="diagram" presStyleCnt="0">
        <dgm:presLayoutVars>
          <dgm:dir/>
          <dgm:resizeHandles val="exact"/>
        </dgm:presLayoutVars>
      </dgm:prSet>
      <dgm:spPr/>
      <dgm:t>
        <a:bodyPr/>
        <a:lstStyle/>
        <a:p>
          <a:endParaRPr lang="en-US"/>
        </a:p>
      </dgm:t>
    </dgm:pt>
    <dgm:pt modelId="{E39E1FB7-3115-41F3-9951-9034299D6BE4}" type="pres">
      <dgm:prSet presAssocID="{5D36B678-BA60-4E72-9CE5-2FA3225F88EA}" presName="node" presStyleLbl="node1" presStyleIdx="0" presStyleCnt="24">
        <dgm:presLayoutVars>
          <dgm:bulletEnabled val="1"/>
        </dgm:presLayoutVars>
      </dgm:prSet>
      <dgm:spPr/>
      <dgm:t>
        <a:bodyPr/>
        <a:lstStyle/>
        <a:p>
          <a:endParaRPr lang="en-US"/>
        </a:p>
      </dgm:t>
    </dgm:pt>
    <dgm:pt modelId="{F4CB3465-9224-499B-8350-BE4412909632}" type="pres">
      <dgm:prSet presAssocID="{A3DF9203-55D7-42EA-A5CB-04EFB868AD38}" presName="sibTrans" presStyleCnt="0"/>
      <dgm:spPr/>
    </dgm:pt>
    <dgm:pt modelId="{6EB7454E-57DC-41A0-9655-A592BEBED33C}" type="pres">
      <dgm:prSet presAssocID="{84BA1F26-23B9-4DF2-B2C5-001C1ED75D09}" presName="node" presStyleLbl="node1" presStyleIdx="1" presStyleCnt="24">
        <dgm:presLayoutVars>
          <dgm:bulletEnabled val="1"/>
        </dgm:presLayoutVars>
      </dgm:prSet>
      <dgm:spPr/>
      <dgm:t>
        <a:bodyPr/>
        <a:lstStyle/>
        <a:p>
          <a:endParaRPr lang="en-US"/>
        </a:p>
      </dgm:t>
    </dgm:pt>
    <dgm:pt modelId="{1988EE7E-DCBA-43FC-A69E-3C9D86C02675}" type="pres">
      <dgm:prSet presAssocID="{4421E79D-60B4-44F9-A0C8-50CDB53AB4D0}" presName="sibTrans" presStyleCnt="0"/>
      <dgm:spPr/>
    </dgm:pt>
    <dgm:pt modelId="{6FF66344-ED53-4B13-8826-A67A08278283}" type="pres">
      <dgm:prSet presAssocID="{6E19B29D-CF5C-4D71-A3E6-9CDF4731D5A8}" presName="node" presStyleLbl="node1" presStyleIdx="2" presStyleCnt="24">
        <dgm:presLayoutVars>
          <dgm:bulletEnabled val="1"/>
        </dgm:presLayoutVars>
      </dgm:prSet>
      <dgm:spPr/>
      <dgm:t>
        <a:bodyPr/>
        <a:lstStyle/>
        <a:p>
          <a:endParaRPr lang="en-US"/>
        </a:p>
      </dgm:t>
    </dgm:pt>
    <dgm:pt modelId="{0AD07E42-7BFE-437D-AA8F-1A2706E66EF7}" type="pres">
      <dgm:prSet presAssocID="{5F430276-BAEF-45EB-B3B8-3CCE97B77303}" presName="sibTrans" presStyleCnt="0"/>
      <dgm:spPr/>
    </dgm:pt>
    <dgm:pt modelId="{2294B8B9-4239-4D07-997D-264DAB3FBA9D}" type="pres">
      <dgm:prSet presAssocID="{F634D2AC-0CC4-4472-9CD6-7BE57314F769}" presName="node" presStyleLbl="node1" presStyleIdx="3" presStyleCnt="24">
        <dgm:presLayoutVars>
          <dgm:bulletEnabled val="1"/>
        </dgm:presLayoutVars>
      </dgm:prSet>
      <dgm:spPr/>
      <dgm:t>
        <a:bodyPr/>
        <a:lstStyle/>
        <a:p>
          <a:endParaRPr lang="en-US"/>
        </a:p>
      </dgm:t>
    </dgm:pt>
    <dgm:pt modelId="{5C81C63F-1026-472E-BDD2-75BC2ECC46FC}" type="pres">
      <dgm:prSet presAssocID="{DEFE807A-CCEA-490D-A632-29E01165DE18}" presName="sibTrans" presStyleCnt="0"/>
      <dgm:spPr/>
    </dgm:pt>
    <dgm:pt modelId="{6191DEB6-8C31-4D08-9403-AB28CA2105B1}" type="pres">
      <dgm:prSet presAssocID="{E4D9DE00-A280-4D4D-9E36-F41A2A4C643D}" presName="node" presStyleLbl="node1" presStyleIdx="4" presStyleCnt="24">
        <dgm:presLayoutVars>
          <dgm:bulletEnabled val="1"/>
        </dgm:presLayoutVars>
      </dgm:prSet>
      <dgm:spPr/>
      <dgm:t>
        <a:bodyPr/>
        <a:lstStyle/>
        <a:p>
          <a:endParaRPr lang="en-US"/>
        </a:p>
      </dgm:t>
    </dgm:pt>
    <dgm:pt modelId="{7D6CD0C2-D856-4BB5-A299-2D94A41E174D}" type="pres">
      <dgm:prSet presAssocID="{D108DC8F-1D7C-4312-AEF2-AB0C5DEEB7AD}" presName="sibTrans" presStyleCnt="0"/>
      <dgm:spPr/>
    </dgm:pt>
    <dgm:pt modelId="{1E86EB61-DEC9-4BDE-86F2-FB32AB006B30}" type="pres">
      <dgm:prSet presAssocID="{9B806E5C-D737-48FC-B579-0D9ED3EA82B1}" presName="node" presStyleLbl="node1" presStyleIdx="5" presStyleCnt="24">
        <dgm:presLayoutVars>
          <dgm:bulletEnabled val="1"/>
        </dgm:presLayoutVars>
      </dgm:prSet>
      <dgm:spPr/>
      <dgm:t>
        <a:bodyPr/>
        <a:lstStyle/>
        <a:p>
          <a:endParaRPr lang="en-US"/>
        </a:p>
      </dgm:t>
    </dgm:pt>
    <dgm:pt modelId="{B161C718-F7C3-47C5-B823-F15DDF111033}" type="pres">
      <dgm:prSet presAssocID="{85D6642C-ADBA-4F76-8641-1BEB332F3BF4}" presName="sibTrans" presStyleCnt="0"/>
      <dgm:spPr/>
    </dgm:pt>
    <dgm:pt modelId="{02B2D741-F6EA-46E4-AA51-F86CF214A308}" type="pres">
      <dgm:prSet presAssocID="{89BA4215-1321-409A-B55F-9214C518E047}" presName="node" presStyleLbl="node1" presStyleIdx="6" presStyleCnt="24">
        <dgm:presLayoutVars>
          <dgm:bulletEnabled val="1"/>
        </dgm:presLayoutVars>
      </dgm:prSet>
      <dgm:spPr/>
      <dgm:t>
        <a:bodyPr/>
        <a:lstStyle/>
        <a:p>
          <a:endParaRPr lang="en-US"/>
        </a:p>
      </dgm:t>
    </dgm:pt>
    <dgm:pt modelId="{D3AE52BA-BF64-49D0-ACB4-E0E04665B47D}" type="pres">
      <dgm:prSet presAssocID="{6C5106F6-0EAE-4C0C-987C-9389E1903B9E}" presName="sibTrans" presStyleCnt="0"/>
      <dgm:spPr/>
    </dgm:pt>
    <dgm:pt modelId="{FE8E99EA-1028-4F95-A5D9-3479428A2DBA}" type="pres">
      <dgm:prSet presAssocID="{AE6FA8A1-A553-4C3D-B98E-58AF5225F432}" presName="node" presStyleLbl="node1" presStyleIdx="7" presStyleCnt="24">
        <dgm:presLayoutVars>
          <dgm:bulletEnabled val="1"/>
        </dgm:presLayoutVars>
      </dgm:prSet>
      <dgm:spPr/>
      <dgm:t>
        <a:bodyPr/>
        <a:lstStyle/>
        <a:p>
          <a:endParaRPr lang="en-US"/>
        </a:p>
      </dgm:t>
    </dgm:pt>
    <dgm:pt modelId="{10854D9A-7D2F-459C-B1EF-8EBA9C223C78}" type="pres">
      <dgm:prSet presAssocID="{B68DC419-BE4F-402D-A809-C7A804A87981}" presName="sibTrans" presStyleCnt="0"/>
      <dgm:spPr/>
    </dgm:pt>
    <dgm:pt modelId="{0835CE43-29D0-4EFB-9AA6-647B13264FC8}" type="pres">
      <dgm:prSet presAssocID="{97572DF3-EB89-4D6F-8FEC-177F4FAA9075}" presName="node" presStyleLbl="node1" presStyleIdx="8" presStyleCnt="24">
        <dgm:presLayoutVars>
          <dgm:bulletEnabled val="1"/>
        </dgm:presLayoutVars>
      </dgm:prSet>
      <dgm:spPr/>
      <dgm:t>
        <a:bodyPr/>
        <a:lstStyle/>
        <a:p>
          <a:endParaRPr lang="en-US"/>
        </a:p>
      </dgm:t>
    </dgm:pt>
    <dgm:pt modelId="{C91AE694-E0A2-4EC7-823F-CB8C9E169833}" type="pres">
      <dgm:prSet presAssocID="{5D8980CE-0169-412E-B1EF-04D089DBA175}" presName="sibTrans" presStyleCnt="0"/>
      <dgm:spPr/>
    </dgm:pt>
    <dgm:pt modelId="{652AA471-577A-4A26-9D23-0E8A979FCB2E}" type="pres">
      <dgm:prSet presAssocID="{BD034307-9F8F-4264-ABDA-A16FA11639B9}" presName="node" presStyleLbl="node1" presStyleIdx="9" presStyleCnt="24">
        <dgm:presLayoutVars>
          <dgm:bulletEnabled val="1"/>
        </dgm:presLayoutVars>
      </dgm:prSet>
      <dgm:spPr/>
      <dgm:t>
        <a:bodyPr/>
        <a:lstStyle/>
        <a:p>
          <a:endParaRPr lang="en-US"/>
        </a:p>
      </dgm:t>
    </dgm:pt>
    <dgm:pt modelId="{8D7CEC2F-F347-422D-A3EC-6DA3380706A0}" type="pres">
      <dgm:prSet presAssocID="{3E2F1074-8D07-4BCD-A28E-2928EF5EF8C9}" presName="sibTrans" presStyleCnt="0"/>
      <dgm:spPr/>
    </dgm:pt>
    <dgm:pt modelId="{9F8F37FF-8C45-4335-97DA-1A3FEDD33A9C}" type="pres">
      <dgm:prSet presAssocID="{31ECD1E1-C757-4025-8923-649BE9A66391}" presName="node" presStyleLbl="node1" presStyleIdx="10" presStyleCnt="24">
        <dgm:presLayoutVars>
          <dgm:bulletEnabled val="1"/>
        </dgm:presLayoutVars>
      </dgm:prSet>
      <dgm:spPr/>
      <dgm:t>
        <a:bodyPr/>
        <a:lstStyle/>
        <a:p>
          <a:endParaRPr lang="en-US"/>
        </a:p>
      </dgm:t>
    </dgm:pt>
    <dgm:pt modelId="{DF7F8045-BFDB-4796-BB00-AE57507AEE87}" type="pres">
      <dgm:prSet presAssocID="{E7EABFFB-C985-4E0D-9EDB-6DDE55476120}" presName="sibTrans" presStyleCnt="0"/>
      <dgm:spPr/>
    </dgm:pt>
    <dgm:pt modelId="{3309F3C2-CD77-4651-9B07-AF5C1BD242EB}" type="pres">
      <dgm:prSet presAssocID="{91ED695D-7763-48FA-9CCF-9358980C83AC}" presName="node" presStyleLbl="node1" presStyleIdx="11" presStyleCnt="24">
        <dgm:presLayoutVars>
          <dgm:bulletEnabled val="1"/>
        </dgm:presLayoutVars>
      </dgm:prSet>
      <dgm:spPr/>
      <dgm:t>
        <a:bodyPr/>
        <a:lstStyle/>
        <a:p>
          <a:endParaRPr lang="en-US"/>
        </a:p>
      </dgm:t>
    </dgm:pt>
    <dgm:pt modelId="{CDFCC064-7B4B-4A58-AC94-0F2538B8A629}" type="pres">
      <dgm:prSet presAssocID="{6866A28C-2423-471C-A54A-F1B173AC7C9A}" presName="sibTrans" presStyleCnt="0"/>
      <dgm:spPr/>
    </dgm:pt>
    <dgm:pt modelId="{C24190D7-16AF-49CD-A3F4-581C95FC2AB1}" type="pres">
      <dgm:prSet presAssocID="{7AB9B2BE-9768-4F0B-B25F-ADAAC7FF75B8}" presName="node" presStyleLbl="node1" presStyleIdx="12" presStyleCnt="24">
        <dgm:presLayoutVars>
          <dgm:bulletEnabled val="1"/>
        </dgm:presLayoutVars>
      </dgm:prSet>
      <dgm:spPr/>
      <dgm:t>
        <a:bodyPr/>
        <a:lstStyle/>
        <a:p>
          <a:endParaRPr lang="en-US"/>
        </a:p>
      </dgm:t>
    </dgm:pt>
    <dgm:pt modelId="{4E401311-5A5A-4286-AFB5-185D722CF6DE}" type="pres">
      <dgm:prSet presAssocID="{2C0954C1-7232-4B1E-9E1B-AC6FCF36BB08}" presName="sibTrans" presStyleCnt="0"/>
      <dgm:spPr/>
    </dgm:pt>
    <dgm:pt modelId="{F088E071-EF6D-47C4-A710-178061E4D01E}" type="pres">
      <dgm:prSet presAssocID="{6224CA8F-7D74-46AD-A2EB-360536B3A1BA}" presName="node" presStyleLbl="node1" presStyleIdx="13" presStyleCnt="24">
        <dgm:presLayoutVars>
          <dgm:bulletEnabled val="1"/>
        </dgm:presLayoutVars>
      </dgm:prSet>
      <dgm:spPr/>
      <dgm:t>
        <a:bodyPr/>
        <a:lstStyle/>
        <a:p>
          <a:endParaRPr lang="en-US"/>
        </a:p>
      </dgm:t>
    </dgm:pt>
    <dgm:pt modelId="{994C68D9-58B5-4E2D-805E-3062600B1F37}" type="pres">
      <dgm:prSet presAssocID="{DE0CFEB2-B84E-49D4-8EE7-F904F06B6476}" presName="sibTrans" presStyleCnt="0"/>
      <dgm:spPr/>
    </dgm:pt>
    <dgm:pt modelId="{79242CFB-6655-4EF6-BB85-0894A84A40EE}" type="pres">
      <dgm:prSet presAssocID="{9C059D5F-2FF2-47A6-B999-E8AA7B545475}" presName="node" presStyleLbl="node1" presStyleIdx="14" presStyleCnt="24">
        <dgm:presLayoutVars>
          <dgm:bulletEnabled val="1"/>
        </dgm:presLayoutVars>
      </dgm:prSet>
      <dgm:spPr/>
      <dgm:t>
        <a:bodyPr/>
        <a:lstStyle/>
        <a:p>
          <a:endParaRPr lang="en-US"/>
        </a:p>
      </dgm:t>
    </dgm:pt>
    <dgm:pt modelId="{E357F63E-E68B-4078-81FA-C7EC2F7B5614}" type="pres">
      <dgm:prSet presAssocID="{37F93B84-A858-4116-BDCB-A94EF7183A4A}" presName="sibTrans" presStyleCnt="0"/>
      <dgm:spPr/>
    </dgm:pt>
    <dgm:pt modelId="{6A4FB8D1-7D92-4296-92A0-B2DD4EE767B3}" type="pres">
      <dgm:prSet presAssocID="{D0FCA9D5-6C3B-4A50-849C-F41413AD766D}" presName="node" presStyleLbl="node1" presStyleIdx="15" presStyleCnt="24">
        <dgm:presLayoutVars>
          <dgm:bulletEnabled val="1"/>
        </dgm:presLayoutVars>
      </dgm:prSet>
      <dgm:spPr/>
      <dgm:t>
        <a:bodyPr/>
        <a:lstStyle/>
        <a:p>
          <a:endParaRPr lang="en-US"/>
        </a:p>
      </dgm:t>
    </dgm:pt>
    <dgm:pt modelId="{CE8414AE-F8A7-4409-8924-4E09986BD8A7}" type="pres">
      <dgm:prSet presAssocID="{F712C453-4935-40BC-A884-D11A7D8AD3DF}" presName="sibTrans" presStyleCnt="0"/>
      <dgm:spPr/>
    </dgm:pt>
    <dgm:pt modelId="{2FFCF5F5-7456-435C-AA6B-AEFFD4038E79}" type="pres">
      <dgm:prSet presAssocID="{CB36579A-9E11-4B70-8A92-181AAD9A5AE1}" presName="node" presStyleLbl="node1" presStyleIdx="16" presStyleCnt="24">
        <dgm:presLayoutVars>
          <dgm:bulletEnabled val="1"/>
        </dgm:presLayoutVars>
      </dgm:prSet>
      <dgm:spPr/>
      <dgm:t>
        <a:bodyPr/>
        <a:lstStyle/>
        <a:p>
          <a:endParaRPr lang="en-US"/>
        </a:p>
      </dgm:t>
    </dgm:pt>
    <dgm:pt modelId="{95FA6656-A461-4DB1-AF73-0EDA8F864FDE}" type="pres">
      <dgm:prSet presAssocID="{E2088160-C7B2-4B9D-89FF-3587FE3B891B}" presName="sibTrans" presStyleCnt="0"/>
      <dgm:spPr/>
    </dgm:pt>
    <dgm:pt modelId="{1F6C3843-21C7-4B89-870B-4A0B85AECF79}" type="pres">
      <dgm:prSet presAssocID="{0B295D46-1907-49AA-8A8F-6CDF68047A91}" presName="node" presStyleLbl="node1" presStyleIdx="17" presStyleCnt="24">
        <dgm:presLayoutVars>
          <dgm:bulletEnabled val="1"/>
        </dgm:presLayoutVars>
      </dgm:prSet>
      <dgm:spPr/>
      <dgm:t>
        <a:bodyPr/>
        <a:lstStyle/>
        <a:p>
          <a:endParaRPr lang="en-US"/>
        </a:p>
      </dgm:t>
    </dgm:pt>
    <dgm:pt modelId="{B9DD54C6-5078-4BFC-A7A2-6E3444B945B4}" type="pres">
      <dgm:prSet presAssocID="{E94F68CE-304D-4A85-BAE6-B27FDED61596}" presName="sibTrans" presStyleCnt="0"/>
      <dgm:spPr/>
    </dgm:pt>
    <dgm:pt modelId="{428C6356-B405-4062-BA4F-731FC6F908A1}" type="pres">
      <dgm:prSet presAssocID="{90D26097-CAAC-4DD6-8493-0BEFAB259A4D}" presName="node" presStyleLbl="node1" presStyleIdx="18" presStyleCnt="24">
        <dgm:presLayoutVars>
          <dgm:bulletEnabled val="1"/>
        </dgm:presLayoutVars>
      </dgm:prSet>
      <dgm:spPr/>
      <dgm:t>
        <a:bodyPr/>
        <a:lstStyle/>
        <a:p>
          <a:endParaRPr lang="en-US"/>
        </a:p>
      </dgm:t>
    </dgm:pt>
    <dgm:pt modelId="{5F637A92-9B40-473B-9873-A157AE0AF7F1}" type="pres">
      <dgm:prSet presAssocID="{9CA0A4F2-C7FD-42E1-956E-AB6D409D7EBF}" presName="sibTrans" presStyleCnt="0"/>
      <dgm:spPr/>
    </dgm:pt>
    <dgm:pt modelId="{2FFBDE63-1F27-456D-B93F-BD5BA8E20D99}" type="pres">
      <dgm:prSet presAssocID="{6B3445EE-AE19-43E2-9A1E-40CCF84BD3D2}" presName="node" presStyleLbl="node1" presStyleIdx="19" presStyleCnt="24">
        <dgm:presLayoutVars>
          <dgm:bulletEnabled val="1"/>
        </dgm:presLayoutVars>
      </dgm:prSet>
      <dgm:spPr/>
      <dgm:t>
        <a:bodyPr/>
        <a:lstStyle/>
        <a:p>
          <a:endParaRPr lang="en-US"/>
        </a:p>
      </dgm:t>
    </dgm:pt>
    <dgm:pt modelId="{075F3040-D367-4D3C-9DC4-A2D2A68D3A92}" type="pres">
      <dgm:prSet presAssocID="{59D7D73B-760B-48E6-A47A-2323E91B2DD6}" presName="sibTrans" presStyleCnt="0"/>
      <dgm:spPr/>
    </dgm:pt>
    <dgm:pt modelId="{A6D8BF18-68A9-4CB2-B508-92722C70300C}" type="pres">
      <dgm:prSet presAssocID="{A0A01460-AF51-4AAF-9F68-6B4D01E678ED}" presName="node" presStyleLbl="node1" presStyleIdx="20" presStyleCnt="24">
        <dgm:presLayoutVars>
          <dgm:bulletEnabled val="1"/>
        </dgm:presLayoutVars>
      </dgm:prSet>
      <dgm:spPr/>
      <dgm:t>
        <a:bodyPr/>
        <a:lstStyle/>
        <a:p>
          <a:endParaRPr lang="en-US"/>
        </a:p>
      </dgm:t>
    </dgm:pt>
    <dgm:pt modelId="{2A332551-B9D9-4BDF-BA56-EA258761FCB9}" type="pres">
      <dgm:prSet presAssocID="{2DF3D838-DC7A-44D3-A953-DFA946A665C3}" presName="sibTrans" presStyleCnt="0"/>
      <dgm:spPr/>
    </dgm:pt>
    <dgm:pt modelId="{0766C204-1945-465F-9D53-EDD187AF2C33}" type="pres">
      <dgm:prSet presAssocID="{CDECE3A6-2572-4A19-8912-CFE28F03D4D0}" presName="node" presStyleLbl="node1" presStyleIdx="21" presStyleCnt="24">
        <dgm:presLayoutVars>
          <dgm:bulletEnabled val="1"/>
        </dgm:presLayoutVars>
      </dgm:prSet>
      <dgm:spPr/>
      <dgm:t>
        <a:bodyPr/>
        <a:lstStyle/>
        <a:p>
          <a:endParaRPr lang="en-US"/>
        </a:p>
      </dgm:t>
    </dgm:pt>
    <dgm:pt modelId="{06D9D08B-9490-43E2-95BE-01EBFA51D0BA}" type="pres">
      <dgm:prSet presAssocID="{48730610-DD8D-4B22-A80F-1C304138B40E}" presName="sibTrans" presStyleCnt="0"/>
      <dgm:spPr/>
    </dgm:pt>
    <dgm:pt modelId="{C6DEEA72-D3A2-425D-B220-260B927B1F54}" type="pres">
      <dgm:prSet presAssocID="{67074C8E-E892-4B2D-85AB-A6F11C524A34}" presName="node" presStyleLbl="node1" presStyleIdx="22" presStyleCnt="24">
        <dgm:presLayoutVars>
          <dgm:bulletEnabled val="1"/>
        </dgm:presLayoutVars>
      </dgm:prSet>
      <dgm:spPr/>
      <dgm:t>
        <a:bodyPr/>
        <a:lstStyle/>
        <a:p>
          <a:endParaRPr lang="en-US"/>
        </a:p>
      </dgm:t>
    </dgm:pt>
    <dgm:pt modelId="{B303503E-9104-4B17-8223-C15EE13EC483}" type="pres">
      <dgm:prSet presAssocID="{3D7C89CB-AD26-46DB-BDE6-0FFE36F43712}" presName="sibTrans" presStyleCnt="0"/>
      <dgm:spPr/>
    </dgm:pt>
    <dgm:pt modelId="{B5A2EC75-DA1F-42C9-8634-8833335CD177}" type="pres">
      <dgm:prSet presAssocID="{97EACF62-2C75-4520-B5F7-27EE36D8993E}" presName="node" presStyleLbl="node1" presStyleIdx="23" presStyleCnt="24">
        <dgm:presLayoutVars>
          <dgm:bulletEnabled val="1"/>
        </dgm:presLayoutVars>
      </dgm:prSet>
      <dgm:spPr/>
      <dgm:t>
        <a:bodyPr/>
        <a:lstStyle/>
        <a:p>
          <a:endParaRPr lang="en-US"/>
        </a:p>
      </dgm:t>
    </dgm:pt>
  </dgm:ptLst>
  <dgm:cxnLst>
    <dgm:cxn modelId="{DD2A7B59-8132-4BDA-8C02-8190CA43A0D0}" type="presOf" srcId="{9C059D5F-2FF2-47A6-B999-E8AA7B545475}" destId="{79242CFB-6655-4EF6-BB85-0894A84A40EE}" srcOrd="0" destOrd="0" presId="urn:microsoft.com/office/officeart/2005/8/layout/default"/>
    <dgm:cxn modelId="{56009746-6667-4A8B-8856-DCA995790C7B}" srcId="{8F859A3F-3E77-4772-A12F-48FDC08CA278}" destId="{89BA4215-1321-409A-B55F-9214C518E047}" srcOrd="6" destOrd="0" parTransId="{0642FC27-B8AC-4AC4-B997-84DE2205B456}" sibTransId="{6C5106F6-0EAE-4C0C-987C-9389E1903B9E}"/>
    <dgm:cxn modelId="{9F17F8B5-44B4-49CC-B966-A21AE589F498}" srcId="{8F859A3F-3E77-4772-A12F-48FDC08CA278}" destId="{AE6FA8A1-A553-4C3D-B98E-58AF5225F432}" srcOrd="7" destOrd="0" parTransId="{11CA5564-AAE0-4CA7-A747-D6903C644ECE}" sibTransId="{B68DC419-BE4F-402D-A809-C7A804A87981}"/>
    <dgm:cxn modelId="{412728D3-69C1-48DA-B364-9AB6AE635706}" type="presOf" srcId="{90D26097-CAAC-4DD6-8493-0BEFAB259A4D}" destId="{428C6356-B405-4062-BA4F-731FC6F908A1}" srcOrd="0" destOrd="0" presId="urn:microsoft.com/office/officeart/2005/8/layout/default"/>
    <dgm:cxn modelId="{83D4702C-B3DC-4951-937D-CD5F5CB4B95B}" srcId="{8F859A3F-3E77-4772-A12F-48FDC08CA278}" destId="{E4D9DE00-A280-4D4D-9E36-F41A2A4C643D}" srcOrd="4" destOrd="0" parTransId="{6C6A5937-5F21-4181-8DB1-BD6D57282AA2}" sibTransId="{D108DC8F-1D7C-4312-AEF2-AB0C5DEEB7AD}"/>
    <dgm:cxn modelId="{E938F59C-4144-4AD3-8AF4-49FAEE4ACF7C}" type="presOf" srcId="{7AB9B2BE-9768-4F0B-B25F-ADAAC7FF75B8}" destId="{C24190D7-16AF-49CD-A3F4-581C95FC2AB1}" srcOrd="0" destOrd="0" presId="urn:microsoft.com/office/officeart/2005/8/layout/default"/>
    <dgm:cxn modelId="{60D8E8E1-5D72-48BE-929F-44E327BC22AD}" srcId="{8F859A3F-3E77-4772-A12F-48FDC08CA278}" destId="{97572DF3-EB89-4D6F-8FEC-177F4FAA9075}" srcOrd="8" destOrd="0" parTransId="{C53D2F7D-2E4D-451E-97A1-9F551FFB9472}" sibTransId="{5D8980CE-0169-412E-B1EF-04D089DBA175}"/>
    <dgm:cxn modelId="{1EF08F81-543D-408A-96D8-A688BE2AB783}" srcId="{8F859A3F-3E77-4772-A12F-48FDC08CA278}" destId="{84BA1F26-23B9-4DF2-B2C5-001C1ED75D09}" srcOrd="1" destOrd="0" parTransId="{FF2CCC0F-FD2E-4A62-8CA1-81A85C853664}" sibTransId="{4421E79D-60B4-44F9-A0C8-50CDB53AB4D0}"/>
    <dgm:cxn modelId="{2BC160A3-FADD-48C8-8343-3AF21CA607E5}" type="presOf" srcId="{6B3445EE-AE19-43E2-9A1E-40CCF84BD3D2}" destId="{2FFBDE63-1F27-456D-B93F-BD5BA8E20D99}" srcOrd="0" destOrd="0" presId="urn:microsoft.com/office/officeart/2005/8/layout/default"/>
    <dgm:cxn modelId="{1FADA894-3502-4CFC-AFC5-2D53184203DF}" srcId="{8F859A3F-3E77-4772-A12F-48FDC08CA278}" destId="{31ECD1E1-C757-4025-8923-649BE9A66391}" srcOrd="10" destOrd="0" parTransId="{824F481E-A25B-4CF9-9625-0F7FAB020476}" sibTransId="{E7EABFFB-C985-4E0D-9EDB-6DDE55476120}"/>
    <dgm:cxn modelId="{6B1B602B-5A82-4804-BE45-5BD7C0CE40CD}" srcId="{8F859A3F-3E77-4772-A12F-48FDC08CA278}" destId="{6E19B29D-CF5C-4D71-A3E6-9CDF4731D5A8}" srcOrd="2" destOrd="0" parTransId="{4288D322-16FD-4480-BDB1-402F6E094583}" sibTransId="{5F430276-BAEF-45EB-B3B8-3CCE97B77303}"/>
    <dgm:cxn modelId="{96CA9372-28BB-4EBB-9268-A8C96D10F5B3}" type="presOf" srcId="{F634D2AC-0CC4-4472-9CD6-7BE57314F769}" destId="{2294B8B9-4239-4D07-997D-264DAB3FBA9D}" srcOrd="0" destOrd="0" presId="urn:microsoft.com/office/officeart/2005/8/layout/default"/>
    <dgm:cxn modelId="{54453B4D-67BF-47C7-9C42-E25F36FC7157}" type="presOf" srcId="{E4D9DE00-A280-4D4D-9E36-F41A2A4C643D}" destId="{6191DEB6-8C31-4D08-9403-AB28CA2105B1}" srcOrd="0" destOrd="0" presId="urn:microsoft.com/office/officeart/2005/8/layout/default"/>
    <dgm:cxn modelId="{D017BD2A-BD28-450F-AAFC-3F34BA1C4947}" srcId="{8F859A3F-3E77-4772-A12F-48FDC08CA278}" destId="{CB36579A-9E11-4B70-8A92-181AAD9A5AE1}" srcOrd="16" destOrd="0" parTransId="{285640DF-8EB3-4FCF-97F8-927BD0052260}" sibTransId="{E2088160-C7B2-4B9D-89FF-3587FE3B891B}"/>
    <dgm:cxn modelId="{F153529C-990E-44D7-9CAB-42A63CD37B5C}" type="presOf" srcId="{CB36579A-9E11-4B70-8A92-181AAD9A5AE1}" destId="{2FFCF5F5-7456-435C-AA6B-AEFFD4038E79}" srcOrd="0" destOrd="0" presId="urn:microsoft.com/office/officeart/2005/8/layout/default"/>
    <dgm:cxn modelId="{C483673A-462B-4BC9-91A5-A55205D1CAA5}" srcId="{8F859A3F-3E77-4772-A12F-48FDC08CA278}" destId="{6B3445EE-AE19-43E2-9A1E-40CCF84BD3D2}" srcOrd="19" destOrd="0" parTransId="{476AE523-1D13-4EA3-AA8D-714A86C02CAF}" sibTransId="{59D7D73B-760B-48E6-A47A-2323E91B2DD6}"/>
    <dgm:cxn modelId="{572EBAD6-7227-4B16-9970-B2E34E2B1319}" type="presOf" srcId="{0B295D46-1907-49AA-8A8F-6CDF68047A91}" destId="{1F6C3843-21C7-4B89-870B-4A0B85AECF79}" srcOrd="0" destOrd="0" presId="urn:microsoft.com/office/officeart/2005/8/layout/default"/>
    <dgm:cxn modelId="{A8283BAF-7DBF-45E1-8B45-55F099474F2A}" srcId="{8F859A3F-3E77-4772-A12F-48FDC08CA278}" destId="{BD034307-9F8F-4264-ABDA-A16FA11639B9}" srcOrd="9" destOrd="0" parTransId="{18CD8C67-5346-4C64-9583-9C07E66F8CE1}" sibTransId="{3E2F1074-8D07-4BCD-A28E-2928EF5EF8C9}"/>
    <dgm:cxn modelId="{9DEEB177-A780-41AC-A91E-F74FDF51B478}" srcId="{8F859A3F-3E77-4772-A12F-48FDC08CA278}" destId="{7AB9B2BE-9768-4F0B-B25F-ADAAC7FF75B8}" srcOrd="12" destOrd="0" parTransId="{6CEFE66B-1836-4B14-BE0A-82EE7F9B5103}" sibTransId="{2C0954C1-7232-4B1E-9E1B-AC6FCF36BB08}"/>
    <dgm:cxn modelId="{0422F3D5-1945-4DDF-A089-9664E04EA69F}" type="presOf" srcId="{5D36B678-BA60-4E72-9CE5-2FA3225F88EA}" destId="{E39E1FB7-3115-41F3-9951-9034299D6BE4}" srcOrd="0" destOrd="0" presId="urn:microsoft.com/office/officeart/2005/8/layout/default"/>
    <dgm:cxn modelId="{0AEC581B-B5A0-4C27-8BD4-EB0FB24D1E26}" type="presOf" srcId="{AE6FA8A1-A553-4C3D-B98E-58AF5225F432}" destId="{FE8E99EA-1028-4F95-A5D9-3479428A2DBA}" srcOrd="0" destOrd="0" presId="urn:microsoft.com/office/officeart/2005/8/layout/default"/>
    <dgm:cxn modelId="{692875E3-1609-4EBF-B800-BA67917EEEF8}" type="presOf" srcId="{89BA4215-1321-409A-B55F-9214C518E047}" destId="{02B2D741-F6EA-46E4-AA51-F86CF214A308}" srcOrd="0" destOrd="0" presId="urn:microsoft.com/office/officeart/2005/8/layout/default"/>
    <dgm:cxn modelId="{0BC53ED6-8BFA-42D6-979B-0C0A8E3525CE}" srcId="{8F859A3F-3E77-4772-A12F-48FDC08CA278}" destId="{91ED695D-7763-48FA-9CCF-9358980C83AC}" srcOrd="11" destOrd="0" parTransId="{0B53171C-5586-42E7-9CF5-7CEA97EF94D8}" sibTransId="{6866A28C-2423-471C-A54A-F1B173AC7C9A}"/>
    <dgm:cxn modelId="{678CC1B2-F697-4DE4-A3D6-12BDC92B5FBE}" srcId="{8F859A3F-3E77-4772-A12F-48FDC08CA278}" destId="{67074C8E-E892-4B2D-85AB-A6F11C524A34}" srcOrd="22" destOrd="0" parTransId="{7F7D741F-5BEC-4DD4-BC8C-B1A6A1867A72}" sibTransId="{3D7C89CB-AD26-46DB-BDE6-0FFE36F43712}"/>
    <dgm:cxn modelId="{312BA6CB-9C2A-4469-AD2F-B416C8998398}" srcId="{8F859A3F-3E77-4772-A12F-48FDC08CA278}" destId="{CDECE3A6-2572-4A19-8912-CFE28F03D4D0}" srcOrd="21" destOrd="0" parTransId="{A07BA0AE-269F-4682-B72D-50303AB1F798}" sibTransId="{48730610-DD8D-4B22-A80F-1C304138B40E}"/>
    <dgm:cxn modelId="{7AF720CA-E85B-4CF2-AE3B-01CAE84BB378}" type="presOf" srcId="{91ED695D-7763-48FA-9CCF-9358980C83AC}" destId="{3309F3C2-CD77-4651-9B07-AF5C1BD242EB}" srcOrd="0" destOrd="0" presId="urn:microsoft.com/office/officeart/2005/8/layout/default"/>
    <dgm:cxn modelId="{D768085E-B518-48C9-892B-FC191DBFCD5E}" type="presOf" srcId="{31ECD1E1-C757-4025-8923-649BE9A66391}" destId="{9F8F37FF-8C45-4335-97DA-1A3FEDD33A9C}" srcOrd="0" destOrd="0" presId="urn:microsoft.com/office/officeart/2005/8/layout/default"/>
    <dgm:cxn modelId="{482C0BB8-4B23-490F-B37C-7CA0C3D23417}" type="presOf" srcId="{9B806E5C-D737-48FC-B579-0D9ED3EA82B1}" destId="{1E86EB61-DEC9-4BDE-86F2-FB32AB006B30}" srcOrd="0" destOrd="0" presId="urn:microsoft.com/office/officeart/2005/8/layout/default"/>
    <dgm:cxn modelId="{3CA96858-83D6-4D0C-B6D9-1AB08AC57D5A}" srcId="{8F859A3F-3E77-4772-A12F-48FDC08CA278}" destId="{90D26097-CAAC-4DD6-8493-0BEFAB259A4D}" srcOrd="18" destOrd="0" parTransId="{2D14DF70-576D-473E-87A2-45EBF863DA42}" sibTransId="{9CA0A4F2-C7FD-42E1-956E-AB6D409D7EBF}"/>
    <dgm:cxn modelId="{7DA71B73-375B-4957-9372-93F54A220DDB}" type="presOf" srcId="{84BA1F26-23B9-4DF2-B2C5-001C1ED75D09}" destId="{6EB7454E-57DC-41A0-9655-A592BEBED33C}" srcOrd="0" destOrd="0" presId="urn:microsoft.com/office/officeart/2005/8/layout/default"/>
    <dgm:cxn modelId="{D0C30070-107E-4B2C-B32B-BBDE4542CBEA}" srcId="{8F859A3F-3E77-4772-A12F-48FDC08CA278}" destId="{0B295D46-1907-49AA-8A8F-6CDF68047A91}" srcOrd="17" destOrd="0" parTransId="{AE35E0CB-2A4C-49C1-A5D0-50470E908A49}" sibTransId="{E94F68CE-304D-4A85-BAE6-B27FDED61596}"/>
    <dgm:cxn modelId="{231CE791-6E34-4132-9F30-48B1E55BCA68}" srcId="{8F859A3F-3E77-4772-A12F-48FDC08CA278}" destId="{A0A01460-AF51-4AAF-9F68-6B4D01E678ED}" srcOrd="20" destOrd="0" parTransId="{B09E9F73-A5A8-4806-84A7-E9F90619717C}" sibTransId="{2DF3D838-DC7A-44D3-A953-DFA946A665C3}"/>
    <dgm:cxn modelId="{08660B4D-E799-446B-A55F-BD46979F4783}" type="presOf" srcId="{97EACF62-2C75-4520-B5F7-27EE36D8993E}" destId="{B5A2EC75-DA1F-42C9-8634-8833335CD177}" srcOrd="0" destOrd="0" presId="urn:microsoft.com/office/officeart/2005/8/layout/default"/>
    <dgm:cxn modelId="{AE29B949-149F-4131-9BDA-C71819F66C6D}" srcId="{8F859A3F-3E77-4772-A12F-48FDC08CA278}" destId="{5D36B678-BA60-4E72-9CE5-2FA3225F88EA}" srcOrd="0" destOrd="0" parTransId="{44DDB0AC-7D43-48EA-8159-F0107CD67136}" sibTransId="{A3DF9203-55D7-42EA-A5CB-04EFB868AD38}"/>
    <dgm:cxn modelId="{161185D2-DD35-495C-9A7A-6378E36A4179}" type="presOf" srcId="{97572DF3-EB89-4D6F-8FEC-177F4FAA9075}" destId="{0835CE43-29D0-4EFB-9AA6-647B13264FC8}" srcOrd="0" destOrd="0" presId="urn:microsoft.com/office/officeart/2005/8/layout/default"/>
    <dgm:cxn modelId="{8E7D9DD2-F321-4021-BBEA-1837AD2BF969}" srcId="{8F859A3F-3E77-4772-A12F-48FDC08CA278}" destId="{F634D2AC-0CC4-4472-9CD6-7BE57314F769}" srcOrd="3" destOrd="0" parTransId="{9BC1C661-1834-4E3B-BCEA-CAF1CC31F28A}" sibTransId="{DEFE807A-CCEA-490D-A632-29E01165DE18}"/>
    <dgm:cxn modelId="{FEA3E938-F777-4CEF-A8E5-31FBDDDB31A3}" srcId="{8F859A3F-3E77-4772-A12F-48FDC08CA278}" destId="{9B806E5C-D737-48FC-B579-0D9ED3EA82B1}" srcOrd="5" destOrd="0" parTransId="{F596F544-E206-41E3-8E21-E58EEBDBBC7F}" sibTransId="{85D6642C-ADBA-4F76-8641-1BEB332F3BF4}"/>
    <dgm:cxn modelId="{8CACFC58-9825-40E9-992A-F9C5FD47E644}" type="presOf" srcId="{6224CA8F-7D74-46AD-A2EB-360536B3A1BA}" destId="{F088E071-EF6D-47C4-A710-178061E4D01E}" srcOrd="0" destOrd="0" presId="urn:microsoft.com/office/officeart/2005/8/layout/default"/>
    <dgm:cxn modelId="{10BE0EC5-6BE5-44C2-950D-C26CF9532FAE}" srcId="{8F859A3F-3E77-4772-A12F-48FDC08CA278}" destId="{6224CA8F-7D74-46AD-A2EB-360536B3A1BA}" srcOrd="13" destOrd="0" parTransId="{0C3B43E0-7F18-4821-B4F4-D190704C0FF0}" sibTransId="{DE0CFEB2-B84E-49D4-8EE7-F904F06B6476}"/>
    <dgm:cxn modelId="{036E6F00-B38C-4880-825A-E90EAB53CEB2}" type="presOf" srcId="{A0A01460-AF51-4AAF-9F68-6B4D01E678ED}" destId="{A6D8BF18-68A9-4CB2-B508-92722C70300C}" srcOrd="0" destOrd="0" presId="urn:microsoft.com/office/officeart/2005/8/layout/default"/>
    <dgm:cxn modelId="{EC9C7066-2A11-4D02-9136-37FD4209160F}" type="presOf" srcId="{CDECE3A6-2572-4A19-8912-CFE28F03D4D0}" destId="{0766C204-1945-465F-9D53-EDD187AF2C33}" srcOrd="0" destOrd="0" presId="urn:microsoft.com/office/officeart/2005/8/layout/default"/>
    <dgm:cxn modelId="{59A14CA7-29B3-4D68-8120-3EA28A41F502}" type="presOf" srcId="{6E19B29D-CF5C-4D71-A3E6-9CDF4731D5A8}" destId="{6FF66344-ED53-4B13-8826-A67A08278283}" srcOrd="0" destOrd="0" presId="urn:microsoft.com/office/officeart/2005/8/layout/default"/>
    <dgm:cxn modelId="{5B07C6E9-447A-450D-B41C-99E1AAC9EE47}" type="presOf" srcId="{8F859A3F-3E77-4772-A12F-48FDC08CA278}" destId="{1547D62E-573D-4B8F-85A1-0722B3EAA572}" srcOrd="0" destOrd="0" presId="urn:microsoft.com/office/officeart/2005/8/layout/default"/>
    <dgm:cxn modelId="{89D23DAF-026C-497D-98A1-3E22215E7324}" srcId="{8F859A3F-3E77-4772-A12F-48FDC08CA278}" destId="{97EACF62-2C75-4520-B5F7-27EE36D8993E}" srcOrd="23" destOrd="0" parTransId="{7467C863-FD95-431A-88F4-B4BE4E6E7359}" sibTransId="{40C18FF2-F59F-4956-B3B2-F0ABAD069F7A}"/>
    <dgm:cxn modelId="{6D4FA54F-4159-478C-8D19-B3BF64B76081}" type="presOf" srcId="{BD034307-9F8F-4264-ABDA-A16FA11639B9}" destId="{652AA471-577A-4A26-9D23-0E8A979FCB2E}" srcOrd="0" destOrd="0" presId="urn:microsoft.com/office/officeart/2005/8/layout/default"/>
    <dgm:cxn modelId="{AD55184B-E0AD-46BF-9F7E-2E18F2CE1D6F}" srcId="{8F859A3F-3E77-4772-A12F-48FDC08CA278}" destId="{D0FCA9D5-6C3B-4A50-849C-F41413AD766D}" srcOrd="15" destOrd="0" parTransId="{CFAA152F-C90C-4015-87AF-DEFC9C3142F9}" sibTransId="{F712C453-4935-40BC-A884-D11A7D8AD3DF}"/>
    <dgm:cxn modelId="{D4EC321C-9186-4332-9186-725F3045B998}" srcId="{8F859A3F-3E77-4772-A12F-48FDC08CA278}" destId="{9C059D5F-2FF2-47A6-B999-E8AA7B545475}" srcOrd="14" destOrd="0" parTransId="{DF3B286C-4DF1-4F8D-9A54-0FEC1CFD5DB1}" sibTransId="{37F93B84-A858-4116-BDCB-A94EF7183A4A}"/>
    <dgm:cxn modelId="{8069BC78-371A-4F50-8A70-6B3F766585CC}" type="presOf" srcId="{D0FCA9D5-6C3B-4A50-849C-F41413AD766D}" destId="{6A4FB8D1-7D92-4296-92A0-B2DD4EE767B3}" srcOrd="0" destOrd="0" presId="urn:microsoft.com/office/officeart/2005/8/layout/default"/>
    <dgm:cxn modelId="{EF11A560-E9E2-43A0-B913-2D06DBC238B8}" type="presOf" srcId="{67074C8E-E892-4B2D-85AB-A6F11C524A34}" destId="{C6DEEA72-D3A2-425D-B220-260B927B1F54}" srcOrd="0" destOrd="0" presId="urn:microsoft.com/office/officeart/2005/8/layout/default"/>
    <dgm:cxn modelId="{15CBA5E1-372E-43BC-AC2F-C316770753CA}" type="presParOf" srcId="{1547D62E-573D-4B8F-85A1-0722B3EAA572}" destId="{E39E1FB7-3115-41F3-9951-9034299D6BE4}" srcOrd="0" destOrd="0" presId="urn:microsoft.com/office/officeart/2005/8/layout/default"/>
    <dgm:cxn modelId="{100CF901-CACB-47B9-812C-21C9197AB270}" type="presParOf" srcId="{1547D62E-573D-4B8F-85A1-0722B3EAA572}" destId="{F4CB3465-9224-499B-8350-BE4412909632}" srcOrd="1" destOrd="0" presId="urn:microsoft.com/office/officeart/2005/8/layout/default"/>
    <dgm:cxn modelId="{6045D0A8-EDFA-4543-8681-D10102699C3F}" type="presParOf" srcId="{1547D62E-573D-4B8F-85A1-0722B3EAA572}" destId="{6EB7454E-57DC-41A0-9655-A592BEBED33C}" srcOrd="2" destOrd="0" presId="urn:microsoft.com/office/officeart/2005/8/layout/default"/>
    <dgm:cxn modelId="{EC5BC090-FF01-459A-91D8-1DAC8B6C6BF7}" type="presParOf" srcId="{1547D62E-573D-4B8F-85A1-0722B3EAA572}" destId="{1988EE7E-DCBA-43FC-A69E-3C9D86C02675}" srcOrd="3" destOrd="0" presId="urn:microsoft.com/office/officeart/2005/8/layout/default"/>
    <dgm:cxn modelId="{EFA64A1E-9324-4826-9151-E77D0B2C152D}" type="presParOf" srcId="{1547D62E-573D-4B8F-85A1-0722B3EAA572}" destId="{6FF66344-ED53-4B13-8826-A67A08278283}" srcOrd="4" destOrd="0" presId="urn:microsoft.com/office/officeart/2005/8/layout/default"/>
    <dgm:cxn modelId="{AA01B4BF-DD95-4A36-8A30-9DDAF88DACE0}" type="presParOf" srcId="{1547D62E-573D-4B8F-85A1-0722B3EAA572}" destId="{0AD07E42-7BFE-437D-AA8F-1A2706E66EF7}" srcOrd="5" destOrd="0" presId="urn:microsoft.com/office/officeart/2005/8/layout/default"/>
    <dgm:cxn modelId="{9CBE6858-656A-40F0-BE2C-C222967B2013}" type="presParOf" srcId="{1547D62E-573D-4B8F-85A1-0722B3EAA572}" destId="{2294B8B9-4239-4D07-997D-264DAB3FBA9D}" srcOrd="6" destOrd="0" presId="urn:microsoft.com/office/officeart/2005/8/layout/default"/>
    <dgm:cxn modelId="{CF7D31CD-CC05-46FC-A6BC-660D92005065}" type="presParOf" srcId="{1547D62E-573D-4B8F-85A1-0722B3EAA572}" destId="{5C81C63F-1026-472E-BDD2-75BC2ECC46FC}" srcOrd="7" destOrd="0" presId="urn:microsoft.com/office/officeart/2005/8/layout/default"/>
    <dgm:cxn modelId="{B71772D3-B026-4A9A-9A23-8ED8E56B077A}" type="presParOf" srcId="{1547D62E-573D-4B8F-85A1-0722B3EAA572}" destId="{6191DEB6-8C31-4D08-9403-AB28CA2105B1}" srcOrd="8" destOrd="0" presId="urn:microsoft.com/office/officeart/2005/8/layout/default"/>
    <dgm:cxn modelId="{69BE7F20-8D19-4893-A310-88EACF7EE353}" type="presParOf" srcId="{1547D62E-573D-4B8F-85A1-0722B3EAA572}" destId="{7D6CD0C2-D856-4BB5-A299-2D94A41E174D}" srcOrd="9" destOrd="0" presId="urn:microsoft.com/office/officeart/2005/8/layout/default"/>
    <dgm:cxn modelId="{4C53D241-2F4D-4C76-860E-46952399FFFC}" type="presParOf" srcId="{1547D62E-573D-4B8F-85A1-0722B3EAA572}" destId="{1E86EB61-DEC9-4BDE-86F2-FB32AB006B30}" srcOrd="10" destOrd="0" presId="urn:microsoft.com/office/officeart/2005/8/layout/default"/>
    <dgm:cxn modelId="{D45B4D21-C2DC-4856-88E3-B7301342B171}" type="presParOf" srcId="{1547D62E-573D-4B8F-85A1-0722B3EAA572}" destId="{B161C718-F7C3-47C5-B823-F15DDF111033}" srcOrd="11" destOrd="0" presId="urn:microsoft.com/office/officeart/2005/8/layout/default"/>
    <dgm:cxn modelId="{A5EBADB3-ED32-414B-8301-0049BF99DBBC}" type="presParOf" srcId="{1547D62E-573D-4B8F-85A1-0722B3EAA572}" destId="{02B2D741-F6EA-46E4-AA51-F86CF214A308}" srcOrd="12" destOrd="0" presId="urn:microsoft.com/office/officeart/2005/8/layout/default"/>
    <dgm:cxn modelId="{6521ED4E-7B87-487E-AAA5-AA3FCF341C65}" type="presParOf" srcId="{1547D62E-573D-4B8F-85A1-0722B3EAA572}" destId="{D3AE52BA-BF64-49D0-ACB4-E0E04665B47D}" srcOrd="13" destOrd="0" presId="urn:microsoft.com/office/officeart/2005/8/layout/default"/>
    <dgm:cxn modelId="{A34CEFF1-4FB1-4BF5-A0C9-F04FA7EE9BD2}" type="presParOf" srcId="{1547D62E-573D-4B8F-85A1-0722B3EAA572}" destId="{FE8E99EA-1028-4F95-A5D9-3479428A2DBA}" srcOrd="14" destOrd="0" presId="urn:microsoft.com/office/officeart/2005/8/layout/default"/>
    <dgm:cxn modelId="{226CFBF4-DD07-471D-B484-79BA93D5E0CD}" type="presParOf" srcId="{1547D62E-573D-4B8F-85A1-0722B3EAA572}" destId="{10854D9A-7D2F-459C-B1EF-8EBA9C223C78}" srcOrd="15" destOrd="0" presId="urn:microsoft.com/office/officeart/2005/8/layout/default"/>
    <dgm:cxn modelId="{A01C40F9-1584-4514-A02F-6F1FC4AB92C9}" type="presParOf" srcId="{1547D62E-573D-4B8F-85A1-0722B3EAA572}" destId="{0835CE43-29D0-4EFB-9AA6-647B13264FC8}" srcOrd="16" destOrd="0" presId="urn:microsoft.com/office/officeart/2005/8/layout/default"/>
    <dgm:cxn modelId="{448AB535-DA58-46E8-8939-3060E0991A12}" type="presParOf" srcId="{1547D62E-573D-4B8F-85A1-0722B3EAA572}" destId="{C91AE694-E0A2-4EC7-823F-CB8C9E169833}" srcOrd="17" destOrd="0" presId="urn:microsoft.com/office/officeart/2005/8/layout/default"/>
    <dgm:cxn modelId="{ABD12413-A719-4D69-9788-4567C8066930}" type="presParOf" srcId="{1547D62E-573D-4B8F-85A1-0722B3EAA572}" destId="{652AA471-577A-4A26-9D23-0E8A979FCB2E}" srcOrd="18" destOrd="0" presId="urn:microsoft.com/office/officeart/2005/8/layout/default"/>
    <dgm:cxn modelId="{611EF861-0C4F-47F3-A071-0CAE667BC0CB}" type="presParOf" srcId="{1547D62E-573D-4B8F-85A1-0722B3EAA572}" destId="{8D7CEC2F-F347-422D-A3EC-6DA3380706A0}" srcOrd="19" destOrd="0" presId="urn:microsoft.com/office/officeart/2005/8/layout/default"/>
    <dgm:cxn modelId="{AE69B1F4-4240-4DD8-B509-19B0625579B1}" type="presParOf" srcId="{1547D62E-573D-4B8F-85A1-0722B3EAA572}" destId="{9F8F37FF-8C45-4335-97DA-1A3FEDD33A9C}" srcOrd="20" destOrd="0" presId="urn:microsoft.com/office/officeart/2005/8/layout/default"/>
    <dgm:cxn modelId="{652B4A7E-49CF-4793-BBA8-3860CD0EEE41}" type="presParOf" srcId="{1547D62E-573D-4B8F-85A1-0722B3EAA572}" destId="{DF7F8045-BFDB-4796-BB00-AE57507AEE87}" srcOrd="21" destOrd="0" presId="urn:microsoft.com/office/officeart/2005/8/layout/default"/>
    <dgm:cxn modelId="{DF0F032F-F0D0-40FD-A307-7AD3CE4953ED}" type="presParOf" srcId="{1547D62E-573D-4B8F-85A1-0722B3EAA572}" destId="{3309F3C2-CD77-4651-9B07-AF5C1BD242EB}" srcOrd="22" destOrd="0" presId="urn:microsoft.com/office/officeart/2005/8/layout/default"/>
    <dgm:cxn modelId="{8BF7472F-2A5B-4ADD-9A2E-64A6F60009E8}" type="presParOf" srcId="{1547D62E-573D-4B8F-85A1-0722B3EAA572}" destId="{CDFCC064-7B4B-4A58-AC94-0F2538B8A629}" srcOrd="23" destOrd="0" presId="urn:microsoft.com/office/officeart/2005/8/layout/default"/>
    <dgm:cxn modelId="{58472012-F015-4DB8-809D-8E3CB98CD49C}" type="presParOf" srcId="{1547D62E-573D-4B8F-85A1-0722B3EAA572}" destId="{C24190D7-16AF-49CD-A3F4-581C95FC2AB1}" srcOrd="24" destOrd="0" presId="urn:microsoft.com/office/officeart/2005/8/layout/default"/>
    <dgm:cxn modelId="{BDEA7987-7559-49C4-8210-63B3CE7D0EED}" type="presParOf" srcId="{1547D62E-573D-4B8F-85A1-0722B3EAA572}" destId="{4E401311-5A5A-4286-AFB5-185D722CF6DE}" srcOrd="25" destOrd="0" presId="urn:microsoft.com/office/officeart/2005/8/layout/default"/>
    <dgm:cxn modelId="{A6782436-445A-481E-AB61-7D819028E5DF}" type="presParOf" srcId="{1547D62E-573D-4B8F-85A1-0722B3EAA572}" destId="{F088E071-EF6D-47C4-A710-178061E4D01E}" srcOrd="26" destOrd="0" presId="urn:microsoft.com/office/officeart/2005/8/layout/default"/>
    <dgm:cxn modelId="{BA377D78-FBC6-451D-BF05-A4296FEFCFC2}" type="presParOf" srcId="{1547D62E-573D-4B8F-85A1-0722B3EAA572}" destId="{994C68D9-58B5-4E2D-805E-3062600B1F37}" srcOrd="27" destOrd="0" presId="urn:microsoft.com/office/officeart/2005/8/layout/default"/>
    <dgm:cxn modelId="{4EA6D0C8-34FC-463F-8018-C01FBEA46898}" type="presParOf" srcId="{1547D62E-573D-4B8F-85A1-0722B3EAA572}" destId="{79242CFB-6655-4EF6-BB85-0894A84A40EE}" srcOrd="28" destOrd="0" presId="urn:microsoft.com/office/officeart/2005/8/layout/default"/>
    <dgm:cxn modelId="{4A9FACD4-CEFD-41E3-B8A5-5342B7ABBD89}" type="presParOf" srcId="{1547D62E-573D-4B8F-85A1-0722B3EAA572}" destId="{E357F63E-E68B-4078-81FA-C7EC2F7B5614}" srcOrd="29" destOrd="0" presId="urn:microsoft.com/office/officeart/2005/8/layout/default"/>
    <dgm:cxn modelId="{4466FA8C-D2D5-4EEB-9091-CE3B99C59EA5}" type="presParOf" srcId="{1547D62E-573D-4B8F-85A1-0722B3EAA572}" destId="{6A4FB8D1-7D92-4296-92A0-B2DD4EE767B3}" srcOrd="30" destOrd="0" presId="urn:microsoft.com/office/officeart/2005/8/layout/default"/>
    <dgm:cxn modelId="{36F1076A-6BCF-4AC3-9CE3-07AD30274D7E}" type="presParOf" srcId="{1547D62E-573D-4B8F-85A1-0722B3EAA572}" destId="{CE8414AE-F8A7-4409-8924-4E09986BD8A7}" srcOrd="31" destOrd="0" presId="urn:microsoft.com/office/officeart/2005/8/layout/default"/>
    <dgm:cxn modelId="{BEB97FCD-9052-4BB5-B06F-5F494313D261}" type="presParOf" srcId="{1547D62E-573D-4B8F-85A1-0722B3EAA572}" destId="{2FFCF5F5-7456-435C-AA6B-AEFFD4038E79}" srcOrd="32" destOrd="0" presId="urn:microsoft.com/office/officeart/2005/8/layout/default"/>
    <dgm:cxn modelId="{69316AC9-4CF8-4FAC-AD1F-BF3BB0C37EBE}" type="presParOf" srcId="{1547D62E-573D-4B8F-85A1-0722B3EAA572}" destId="{95FA6656-A461-4DB1-AF73-0EDA8F864FDE}" srcOrd="33" destOrd="0" presId="urn:microsoft.com/office/officeart/2005/8/layout/default"/>
    <dgm:cxn modelId="{93446B55-4CA5-479C-BB21-452960B8D574}" type="presParOf" srcId="{1547D62E-573D-4B8F-85A1-0722B3EAA572}" destId="{1F6C3843-21C7-4B89-870B-4A0B85AECF79}" srcOrd="34" destOrd="0" presId="urn:microsoft.com/office/officeart/2005/8/layout/default"/>
    <dgm:cxn modelId="{A7ACA717-A9D3-4FB4-A17C-6FAD9B1EEB4D}" type="presParOf" srcId="{1547D62E-573D-4B8F-85A1-0722B3EAA572}" destId="{B9DD54C6-5078-4BFC-A7A2-6E3444B945B4}" srcOrd="35" destOrd="0" presId="urn:microsoft.com/office/officeart/2005/8/layout/default"/>
    <dgm:cxn modelId="{ECFEE685-4776-4669-BBF3-4AD50C0CC35C}" type="presParOf" srcId="{1547D62E-573D-4B8F-85A1-0722B3EAA572}" destId="{428C6356-B405-4062-BA4F-731FC6F908A1}" srcOrd="36" destOrd="0" presId="urn:microsoft.com/office/officeart/2005/8/layout/default"/>
    <dgm:cxn modelId="{F110816E-5475-4E1D-873D-78C4934AE0A1}" type="presParOf" srcId="{1547D62E-573D-4B8F-85A1-0722B3EAA572}" destId="{5F637A92-9B40-473B-9873-A157AE0AF7F1}" srcOrd="37" destOrd="0" presId="urn:microsoft.com/office/officeart/2005/8/layout/default"/>
    <dgm:cxn modelId="{F7696D5F-7E9E-484E-AD93-7FC91829EB11}" type="presParOf" srcId="{1547D62E-573D-4B8F-85A1-0722B3EAA572}" destId="{2FFBDE63-1F27-456D-B93F-BD5BA8E20D99}" srcOrd="38" destOrd="0" presId="urn:microsoft.com/office/officeart/2005/8/layout/default"/>
    <dgm:cxn modelId="{33D79357-212D-45AD-BE0C-935C8AAECFCF}" type="presParOf" srcId="{1547D62E-573D-4B8F-85A1-0722B3EAA572}" destId="{075F3040-D367-4D3C-9DC4-A2D2A68D3A92}" srcOrd="39" destOrd="0" presId="urn:microsoft.com/office/officeart/2005/8/layout/default"/>
    <dgm:cxn modelId="{E764A103-64B0-4E95-AA96-C81010AB7C76}" type="presParOf" srcId="{1547D62E-573D-4B8F-85A1-0722B3EAA572}" destId="{A6D8BF18-68A9-4CB2-B508-92722C70300C}" srcOrd="40" destOrd="0" presId="urn:microsoft.com/office/officeart/2005/8/layout/default"/>
    <dgm:cxn modelId="{8E3E8C03-A476-4FE5-AD79-8B96FD3A8C6E}" type="presParOf" srcId="{1547D62E-573D-4B8F-85A1-0722B3EAA572}" destId="{2A332551-B9D9-4BDF-BA56-EA258761FCB9}" srcOrd="41" destOrd="0" presId="urn:microsoft.com/office/officeart/2005/8/layout/default"/>
    <dgm:cxn modelId="{BD05B44B-BEBE-4C2C-9C9B-FA000B87DA3D}" type="presParOf" srcId="{1547D62E-573D-4B8F-85A1-0722B3EAA572}" destId="{0766C204-1945-465F-9D53-EDD187AF2C33}" srcOrd="42" destOrd="0" presId="urn:microsoft.com/office/officeart/2005/8/layout/default"/>
    <dgm:cxn modelId="{242A9F68-98B5-4513-8D77-0BEED569819F}" type="presParOf" srcId="{1547D62E-573D-4B8F-85A1-0722B3EAA572}" destId="{06D9D08B-9490-43E2-95BE-01EBFA51D0BA}" srcOrd="43" destOrd="0" presId="urn:microsoft.com/office/officeart/2005/8/layout/default"/>
    <dgm:cxn modelId="{329A9775-C087-476D-BA8B-05CEEF8F4834}" type="presParOf" srcId="{1547D62E-573D-4B8F-85A1-0722B3EAA572}" destId="{C6DEEA72-D3A2-425D-B220-260B927B1F54}" srcOrd="44" destOrd="0" presId="urn:microsoft.com/office/officeart/2005/8/layout/default"/>
    <dgm:cxn modelId="{3A770731-2964-4D69-AFA9-7D982145FA14}" type="presParOf" srcId="{1547D62E-573D-4B8F-85A1-0722B3EAA572}" destId="{B303503E-9104-4B17-8223-C15EE13EC483}" srcOrd="45" destOrd="0" presId="urn:microsoft.com/office/officeart/2005/8/layout/default"/>
    <dgm:cxn modelId="{15772C53-ED23-44EE-8579-8DF364579521}" type="presParOf" srcId="{1547D62E-573D-4B8F-85A1-0722B3EAA572}" destId="{B5A2EC75-DA1F-42C9-8634-8833335CD177}" srcOrd="4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2A6BA77-5FAF-4D1E-BFEC-F1B180C3B7D7}" type="doc">
      <dgm:prSet loTypeId="urn:microsoft.com/office/officeart/2005/8/layout/hierarchy3" loCatId="list" qsTypeId="urn:microsoft.com/office/officeart/2005/8/quickstyle/simple1" qsCatId="simple" csTypeId="urn:microsoft.com/office/officeart/2005/8/colors/colorful5" csCatId="colorful" phldr="1"/>
      <dgm:spPr/>
      <dgm:t>
        <a:bodyPr/>
        <a:lstStyle/>
        <a:p>
          <a:endParaRPr lang="en-US"/>
        </a:p>
      </dgm:t>
    </dgm:pt>
    <dgm:pt modelId="{FDF47B24-0ECF-4D55-B55A-2A7C7F7C7A15}">
      <dgm:prSet phldrT="[Text]"/>
      <dgm:spPr/>
      <dgm:t>
        <a:bodyPr/>
        <a:lstStyle/>
        <a:p>
          <a:r>
            <a:rPr lang="en-US" dirty="0" smtClean="0"/>
            <a:t>Qualification</a:t>
          </a:r>
          <a:endParaRPr lang="en-US" dirty="0"/>
        </a:p>
      </dgm:t>
    </dgm:pt>
    <dgm:pt modelId="{46DA97F1-1956-4E41-BFD5-20DDA8E3B42E}" type="parTrans" cxnId="{0540FBFA-DD1C-4F30-8023-186D83B22C74}">
      <dgm:prSet/>
      <dgm:spPr/>
      <dgm:t>
        <a:bodyPr/>
        <a:lstStyle/>
        <a:p>
          <a:endParaRPr lang="en-US"/>
        </a:p>
      </dgm:t>
    </dgm:pt>
    <dgm:pt modelId="{F2552FFC-DEAB-4BD9-9290-FE6A0392133E}" type="sibTrans" cxnId="{0540FBFA-DD1C-4F30-8023-186D83B22C74}">
      <dgm:prSet/>
      <dgm:spPr/>
      <dgm:t>
        <a:bodyPr/>
        <a:lstStyle/>
        <a:p>
          <a:endParaRPr lang="en-US"/>
        </a:p>
      </dgm:t>
    </dgm:pt>
    <dgm:pt modelId="{AAC986B7-B2B2-4790-9036-D0AB4DF85AFA}">
      <dgm:prSet phldrT="[Text]" custT="1"/>
      <dgm:spPr>
        <a:solidFill>
          <a:schemeClr val="accent6">
            <a:lumMod val="40000"/>
            <a:lumOff val="60000"/>
            <a:alpha val="90000"/>
          </a:schemeClr>
        </a:solidFill>
      </dgm:spPr>
      <dgm:t>
        <a:bodyPr/>
        <a:lstStyle/>
        <a:p>
          <a:r>
            <a:rPr lang="en-IN" sz="2000" b="1" u="sng" dirty="0" smtClean="0"/>
            <a:t>Post-graduate degree / diploma</a:t>
          </a:r>
          <a:r>
            <a:rPr lang="en-IN" sz="2000" dirty="0" smtClean="0"/>
            <a:t>, in specified discipline, from a University or Institute established, recognised or incorporated by law in India</a:t>
          </a:r>
          <a:endParaRPr lang="en-US" sz="2000" dirty="0"/>
        </a:p>
      </dgm:t>
    </dgm:pt>
    <dgm:pt modelId="{687B751B-DDE4-478B-A522-7EC2E261EA17}" type="parTrans" cxnId="{2FA69640-EAA6-4B0E-AA8C-2892DA0500F2}">
      <dgm:prSet/>
      <dgm:spPr/>
      <dgm:t>
        <a:bodyPr/>
        <a:lstStyle/>
        <a:p>
          <a:endParaRPr lang="en-US"/>
        </a:p>
      </dgm:t>
    </dgm:pt>
    <dgm:pt modelId="{40FE000A-3187-49E6-A716-CFD6C4F1926A}" type="sibTrans" cxnId="{2FA69640-EAA6-4B0E-AA8C-2892DA0500F2}">
      <dgm:prSet/>
      <dgm:spPr/>
      <dgm:t>
        <a:bodyPr/>
        <a:lstStyle/>
        <a:p>
          <a:endParaRPr lang="en-US"/>
        </a:p>
      </dgm:t>
    </dgm:pt>
    <dgm:pt modelId="{D19CCA4B-C1B7-4024-8133-EA8902AE2693}">
      <dgm:prSet phldrT="[Text]" custT="1"/>
      <dgm:spPr>
        <a:solidFill>
          <a:schemeClr val="accent6">
            <a:lumMod val="40000"/>
            <a:lumOff val="60000"/>
            <a:alpha val="90000"/>
          </a:schemeClr>
        </a:solidFill>
      </dgm:spPr>
      <dgm:t>
        <a:bodyPr/>
        <a:lstStyle/>
        <a:p>
          <a:r>
            <a:rPr lang="en-IN" sz="2000" b="1" u="sng" dirty="0" smtClean="0"/>
            <a:t>Bachelor's degree or equivalent</a:t>
          </a:r>
          <a:r>
            <a:rPr lang="en-IN" sz="2000" dirty="0" smtClean="0"/>
            <a:t>, in specified discipline, from a University or Institute established, recognised or incorporated by law in India</a:t>
          </a:r>
          <a:endParaRPr lang="en-US" sz="2000" dirty="0"/>
        </a:p>
      </dgm:t>
    </dgm:pt>
    <dgm:pt modelId="{41F3D585-5E4B-41EE-BE7D-A66609AE527C}" type="parTrans" cxnId="{D6E81BC5-7E02-4C34-9D6A-B36713E57EA6}">
      <dgm:prSet/>
      <dgm:spPr/>
      <dgm:t>
        <a:bodyPr/>
        <a:lstStyle/>
        <a:p>
          <a:endParaRPr lang="en-US"/>
        </a:p>
      </dgm:t>
    </dgm:pt>
    <dgm:pt modelId="{855E3AF8-8BB3-4E50-82BF-D00DD31E5681}" type="sibTrans" cxnId="{D6E81BC5-7E02-4C34-9D6A-B36713E57EA6}">
      <dgm:prSet/>
      <dgm:spPr/>
      <dgm:t>
        <a:bodyPr/>
        <a:lstStyle/>
        <a:p>
          <a:endParaRPr lang="en-US"/>
        </a:p>
      </dgm:t>
    </dgm:pt>
    <dgm:pt modelId="{6348D834-2039-4BAC-97F9-8489D61140C0}">
      <dgm:prSet phldrT="[Text]"/>
      <dgm:spPr/>
      <dgm:t>
        <a:bodyPr/>
        <a:lstStyle/>
        <a:p>
          <a:r>
            <a:rPr lang="en-US" dirty="0" smtClean="0"/>
            <a:t>Experience</a:t>
          </a:r>
          <a:endParaRPr lang="en-US" dirty="0"/>
        </a:p>
      </dgm:t>
    </dgm:pt>
    <dgm:pt modelId="{D025215E-51AE-45E8-A628-DC8F787F1D7B}" type="parTrans" cxnId="{F0DC4D80-9949-4677-A584-C2DCDC28CDA6}">
      <dgm:prSet/>
      <dgm:spPr/>
      <dgm:t>
        <a:bodyPr/>
        <a:lstStyle/>
        <a:p>
          <a:endParaRPr lang="en-US"/>
        </a:p>
      </dgm:t>
    </dgm:pt>
    <dgm:pt modelId="{44AA897C-4065-49DB-AAFA-C83BB13F92E2}" type="sibTrans" cxnId="{F0DC4D80-9949-4677-A584-C2DCDC28CDA6}">
      <dgm:prSet/>
      <dgm:spPr/>
      <dgm:t>
        <a:bodyPr/>
        <a:lstStyle/>
        <a:p>
          <a:endParaRPr lang="en-US"/>
        </a:p>
      </dgm:t>
    </dgm:pt>
    <dgm:pt modelId="{0A254EB7-1739-4596-BBEA-8D770BB47DD5}">
      <dgm:prSet phldrT="[Text]" custT="1"/>
      <dgm:spPr>
        <a:solidFill>
          <a:schemeClr val="accent5">
            <a:lumMod val="60000"/>
            <a:lumOff val="40000"/>
            <a:alpha val="90000"/>
          </a:schemeClr>
        </a:solidFill>
      </dgm:spPr>
      <dgm:t>
        <a:bodyPr/>
        <a:lstStyle/>
        <a:p>
          <a:pPr algn="l"/>
          <a:r>
            <a:rPr lang="en-IN" sz="2000" b="1" u="sng" smtClean="0"/>
            <a:t>Minimum 3 years</a:t>
          </a:r>
          <a:r>
            <a:rPr lang="en-IN" sz="2000" smtClean="0"/>
            <a:t> of experience </a:t>
          </a:r>
        </a:p>
        <a:p>
          <a:pPr algn="l"/>
          <a:r>
            <a:rPr lang="en-IN" sz="2000" smtClean="0"/>
            <a:t>in the specified discipline thereafter</a:t>
          </a:r>
          <a:endParaRPr lang="en-US" sz="2000" dirty="0"/>
        </a:p>
      </dgm:t>
    </dgm:pt>
    <dgm:pt modelId="{378EA4EC-6BC4-493D-A3AC-81FB16010DFC}" type="parTrans" cxnId="{9336F4E5-2BD8-408C-80A7-B9EC8A48E120}">
      <dgm:prSet/>
      <dgm:spPr/>
      <dgm:t>
        <a:bodyPr/>
        <a:lstStyle/>
        <a:p>
          <a:endParaRPr lang="en-US"/>
        </a:p>
      </dgm:t>
    </dgm:pt>
    <dgm:pt modelId="{1D87B241-304C-4634-8272-AD84C28D1FF2}" type="sibTrans" cxnId="{9336F4E5-2BD8-408C-80A7-B9EC8A48E120}">
      <dgm:prSet/>
      <dgm:spPr/>
      <dgm:t>
        <a:bodyPr/>
        <a:lstStyle/>
        <a:p>
          <a:endParaRPr lang="en-US"/>
        </a:p>
      </dgm:t>
    </dgm:pt>
    <dgm:pt modelId="{B8BB6A31-E95E-46B5-8ECA-211CEEB28C7D}">
      <dgm:prSet phldrT="[Text]" custT="1"/>
      <dgm:spPr>
        <a:solidFill>
          <a:schemeClr val="accent5">
            <a:lumMod val="60000"/>
            <a:lumOff val="40000"/>
            <a:alpha val="90000"/>
          </a:schemeClr>
        </a:solidFill>
      </dgm:spPr>
      <dgm:t>
        <a:bodyPr/>
        <a:lstStyle/>
        <a:p>
          <a:pPr algn="l"/>
          <a:r>
            <a:rPr lang="en-IN" sz="2000" b="1" u="sng" smtClean="0"/>
            <a:t>Minimum 5 years </a:t>
          </a:r>
          <a:r>
            <a:rPr lang="en-IN" sz="2000" smtClean="0"/>
            <a:t>of experience in the specified discipline thereafter </a:t>
          </a:r>
          <a:endParaRPr lang="en-US" sz="2000" dirty="0"/>
        </a:p>
      </dgm:t>
    </dgm:pt>
    <dgm:pt modelId="{E9415995-8966-44E0-A610-2BB5AF29E142}" type="parTrans" cxnId="{4A34231A-0563-4E29-A76C-6386F6222666}">
      <dgm:prSet/>
      <dgm:spPr/>
      <dgm:t>
        <a:bodyPr/>
        <a:lstStyle/>
        <a:p>
          <a:endParaRPr lang="en-US"/>
        </a:p>
      </dgm:t>
    </dgm:pt>
    <dgm:pt modelId="{3A3C0D9C-027F-4D9D-A3C6-B6F618C5D560}" type="sibTrans" cxnId="{4A34231A-0563-4E29-A76C-6386F6222666}">
      <dgm:prSet/>
      <dgm:spPr/>
      <dgm:t>
        <a:bodyPr/>
        <a:lstStyle/>
        <a:p>
          <a:endParaRPr lang="en-US"/>
        </a:p>
      </dgm:t>
    </dgm:pt>
    <dgm:pt modelId="{A360167D-6D9C-4BFB-9B62-5F1DC734BA90}">
      <dgm:prSet phldrT="[Text]" custT="1"/>
      <dgm:spPr>
        <a:solidFill>
          <a:schemeClr val="accent6">
            <a:lumMod val="40000"/>
            <a:lumOff val="60000"/>
            <a:alpha val="90000"/>
          </a:schemeClr>
        </a:solidFill>
      </dgm:spPr>
      <dgm:t>
        <a:bodyPr/>
        <a:lstStyle/>
        <a:p>
          <a:r>
            <a:rPr lang="en-IN" sz="2000" b="1" u="sng" dirty="0" smtClean="0"/>
            <a:t>Membership of a professional institute </a:t>
          </a:r>
          <a:r>
            <a:rPr lang="en-IN" sz="2000" dirty="0" smtClean="0"/>
            <a:t>established by an Act of Parliament enacted for the purpose of regulation of a profession</a:t>
          </a:r>
          <a:endParaRPr lang="en-US" sz="2000" dirty="0"/>
        </a:p>
      </dgm:t>
    </dgm:pt>
    <dgm:pt modelId="{E248ACF9-19DB-47FD-A113-04AAE676F368}" type="parTrans" cxnId="{B6498A11-D0A2-417B-9108-F2CC0F2993BA}">
      <dgm:prSet/>
      <dgm:spPr/>
      <dgm:t>
        <a:bodyPr/>
        <a:lstStyle/>
        <a:p>
          <a:endParaRPr lang="en-US"/>
        </a:p>
      </dgm:t>
    </dgm:pt>
    <dgm:pt modelId="{F33A4B1A-956E-44C3-AEC1-1A8B89777A3C}" type="sibTrans" cxnId="{B6498A11-D0A2-417B-9108-F2CC0F2993BA}">
      <dgm:prSet/>
      <dgm:spPr/>
      <dgm:t>
        <a:bodyPr/>
        <a:lstStyle/>
        <a:p>
          <a:endParaRPr lang="en-US"/>
        </a:p>
      </dgm:t>
    </dgm:pt>
    <dgm:pt modelId="{8266E937-D477-4F66-B210-E6AC2AC77AA1}">
      <dgm:prSet phldrT="[Text]" custT="1"/>
      <dgm:spPr>
        <a:solidFill>
          <a:schemeClr val="accent5">
            <a:lumMod val="60000"/>
            <a:lumOff val="40000"/>
            <a:alpha val="90000"/>
          </a:schemeClr>
        </a:solidFill>
      </dgm:spPr>
      <dgm:t>
        <a:bodyPr/>
        <a:lstStyle/>
        <a:p>
          <a:pPr algn="l"/>
          <a:r>
            <a:rPr lang="en-IN" sz="2000" b="1" u="sng" smtClean="0"/>
            <a:t>Minimum 3 years </a:t>
          </a:r>
          <a:r>
            <a:rPr lang="en-IN" sz="2000" smtClean="0"/>
            <a:t>experience after such membership</a:t>
          </a:r>
          <a:endParaRPr lang="en-US" sz="2000" dirty="0"/>
        </a:p>
      </dgm:t>
    </dgm:pt>
    <dgm:pt modelId="{7B458E58-BA2F-4CF6-8298-4C67D25DA93B}" type="parTrans" cxnId="{6B5759A3-D2DD-4316-9AF7-107725F95BDD}">
      <dgm:prSet/>
      <dgm:spPr/>
      <dgm:t>
        <a:bodyPr/>
        <a:lstStyle/>
        <a:p>
          <a:endParaRPr lang="en-US"/>
        </a:p>
      </dgm:t>
    </dgm:pt>
    <dgm:pt modelId="{40646BB8-B4AC-4336-B26C-A07372260751}" type="sibTrans" cxnId="{6B5759A3-D2DD-4316-9AF7-107725F95BDD}">
      <dgm:prSet/>
      <dgm:spPr/>
      <dgm:t>
        <a:bodyPr/>
        <a:lstStyle/>
        <a:p>
          <a:endParaRPr lang="en-US"/>
        </a:p>
      </dgm:t>
    </dgm:pt>
    <dgm:pt modelId="{16B0B57D-1150-4AC6-A5E3-7BF7A70F0BAA}" type="pres">
      <dgm:prSet presAssocID="{72A6BA77-5FAF-4D1E-BFEC-F1B180C3B7D7}" presName="diagram" presStyleCnt="0">
        <dgm:presLayoutVars>
          <dgm:chPref val="1"/>
          <dgm:dir/>
          <dgm:animOne val="branch"/>
          <dgm:animLvl val="lvl"/>
          <dgm:resizeHandles/>
        </dgm:presLayoutVars>
      </dgm:prSet>
      <dgm:spPr/>
      <dgm:t>
        <a:bodyPr/>
        <a:lstStyle/>
        <a:p>
          <a:endParaRPr lang="en-US"/>
        </a:p>
      </dgm:t>
    </dgm:pt>
    <dgm:pt modelId="{BF35D942-6BEF-4714-A4BB-E0B0F315EBC6}" type="pres">
      <dgm:prSet presAssocID="{FDF47B24-0ECF-4D55-B55A-2A7C7F7C7A15}" presName="root" presStyleCnt="0"/>
      <dgm:spPr/>
      <dgm:t>
        <a:bodyPr/>
        <a:lstStyle/>
        <a:p>
          <a:endParaRPr lang="en-US"/>
        </a:p>
      </dgm:t>
    </dgm:pt>
    <dgm:pt modelId="{223B98F4-D0FD-4544-9B0E-1E7A66256032}" type="pres">
      <dgm:prSet presAssocID="{FDF47B24-0ECF-4D55-B55A-2A7C7F7C7A15}" presName="rootComposite" presStyleCnt="0"/>
      <dgm:spPr/>
      <dgm:t>
        <a:bodyPr/>
        <a:lstStyle/>
        <a:p>
          <a:endParaRPr lang="en-US"/>
        </a:p>
      </dgm:t>
    </dgm:pt>
    <dgm:pt modelId="{F8180254-CBBF-4397-8720-3EA55394D6DD}" type="pres">
      <dgm:prSet presAssocID="{FDF47B24-0ECF-4D55-B55A-2A7C7F7C7A15}" presName="rootText" presStyleLbl="node1" presStyleIdx="0" presStyleCnt="2" custScaleX="171876" custScaleY="57513"/>
      <dgm:spPr/>
      <dgm:t>
        <a:bodyPr/>
        <a:lstStyle/>
        <a:p>
          <a:endParaRPr lang="en-US"/>
        </a:p>
      </dgm:t>
    </dgm:pt>
    <dgm:pt modelId="{CD3F6848-1E7A-4706-B4DB-532D15C49EA6}" type="pres">
      <dgm:prSet presAssocID="{FDF47B24-0ECF-4D55-B55A-2A7C7F7C7A15}" presName="rootConnector" presStyleLbl="node1" presStyleIdx="0" presStyleCnt="2"/>
      <dgm:spPr/>
      <dgm:t>
        <a:bodyPr/>
        <a:lstStyle/>
        <a:p>
          <a:endParaRPr lang="en-US"/>
        </a:p>
      </dgm:t>
    </dgm:pt>
    <dgm:pt modelId="{5E7BA081-DBCD-454F-8466-2D8DBEB3E992}" type="pres">
      <dgm:prSet presAssocID="{FDF47B24-0ECF-4D55-B55A-2A7C7F7C7A15}" presName="childShape" presStyleCnt="0"/>
      <dgm:spPr/>
      <dgm:t>
        <a:bodyPr/>
        <a:lstStyle/>
        <a:p>
          <a:endParaRPr lang="en-US"/>
        </a:p>
      </dgm:t>
    </dgm:pt>
    <dgm:pt modelId="{D499CAD1-185D-4929-88A1-3FB78AF47AED}" type="pres">
      <dgm:prSet presAssocID="{687B751B-DDE4-478B-A522-7EC2E261EA17}" presName="Name13" presStyleLbl="parChTrans1D2" presStyleIdx="0" presStyleCnt="6"/>
      <dgm:spPr/>
      <dgm:t>
        <a:bodyPr/>
        <a:lstStyle/>
        <a:p>
          <a:endParaRPr lang="en-US"/>
        </a:p>
      </dgm:t>
    </dgm:pt>
    <dgm:pt modelId="{8C6D72DB-2244-43C3-BEE1-49234E307B04}" type="pres">
      <dgm:prSet presAssocID="{AAC986B7-B2B2-4790-9036-D0AB4DF85AFA}" presName="childText" presStyleLbl="bgAcc1" presStyleIdx="0" presStyleCnt="6" custScaleX="300376">
        <dgm:presLayoutVars>
          <dgm:bulletEnabled val="1"/>
        </dgm:presLayoutVars>
      </dgm:prSet>
      <dgm:spPr/>
      <dgm:t>
        <a:bodyPr/>
        <a:lstStyle/>
        <a:p>
          <a:endParaRPr lang="en-US"/>
        </a:p>
      </dgm:t>
    </dgm:pt>
    <dgm:pt modelId="{ED470AF2-798B-4018-92C6-3DA129B4C715}" type="pres">
      <dgm:prSet presAssocID="{41F3D585-5E4B-41EE-BE7D-A66609AE527C}" presName="Name13" presStyleLbl="parChTrans1D2" presStyleIdx="1" presStyleCnt="6"/>
      <dgm:spPr/>
      <dgm:t>
        <a:bodyPr/>
        <a:lstStyle/>
        <a:p>
          <a:endParaRPr lang="en-US"/>
        </a:p>
      </dgm:t>
    </dgm:pt>
    <dgm:pt modelId="{B00AFDDF-95E3-4050-909F-DFD770AABCD6}" type="pres">
      <dgm:prSet presAssocID="{D19CCA4B-C1B7-4024-8133-EA8902AE2693}" presName="childText" presStyleLbl="bgAcc1" presStyleIdx="1" presStyleCnt="6" custScaleX="300376">
        <dgm:presLayoutVars>
          <dgm:bulletEnabled val="1"/>
        </dgm:presLayoutVars>
      </dgm:prSet>
      <dgm:spPr/>
      <dgm:t>
        <a:bodyPr/>
        <a:lstStyle/>
        <a:p>
          <a:endParaRPr lang="en-US"/>
        </a:p>
      </dgm:t>
    </dgm:pt>
    <dgm:pt modelId="{51D86A78-3F72-4D78-AE5C-BD1045EEC5FD}" type="pres">
      <dgm:prSet presAssocID="{E248ACF9-19DB-47FD-A113-04AAE676F368}" presName="Name13" presStyleLbl="parChTrans1D2" presStyleIdx="2" presStyleCnt="6"/>
      <dgm:spPr/>
      <dgm:t>
        <a:bodyPr/>
        <a:lstStyle/>
        <a:p>
          <a:endParaRPr lang="en-US"/>
        </a:p>
      </dgm:t>
    </dgm:pt>
    <dgm:pt modelId="{8AF10D8D-E42B-4C6C-8B60-31B734C9BA47}" type="pres">
      <dgm:prSet presAssocID="{A360167D-6D9C-4BFB-9B62-5F1DC734BA90}" presName="childText" presStyleLbl="bgAcc1" presStyleIdx="2" presStyleCnt="6" custScaleX="300376">
        <dgm:presLayoutVars>
          <dgm:bulletEnabled val="1"/>
        </dgm:presLayoutVars>
      </dgm:prSet>
      <dgm:spPr/>
      <dgm:t>
        <a:bodyPr/>
        <a:lstStyle/>
        <a:p>
          <a:endParaRPr lang="en-US"/>
        </a:p>
      </dgm:t>
    </dgm:pt>
    <dgm:pt modelId="{149316B3-03ED-430A-8EB8-33EFC0B14CDD}" type="pres">
      <dgm:prSet presAssocID="{6348D834-2039-4BAC-97F9-8489D61140C0}" presName="root" presStyleCnt="0"/>
      <dgm:spPr/>
      <dgm:t>
        <a:bodyPr/>
        <a:lstStyle/>
        <a:p>
          <a:endParaRPr lang="en-US"/>
        </a:p>
      </dgm:t>
    </dgm:pt>
    <dgm:pt modelId="{0F400C06-2D9A-404D-9496-AC4336C40272}" type="pres">
      <dgm:prSet presAssocID="{6348D834-2039-4BAC-97F9-8489D61140C0}" presName="rootComposite" presStyleCnt="0"/>
      <dgm:spPr/>
      <dgm:t>
        <a:bodyPr/>
        <a:lstStyle/>
        <a:p>
          <a:endParaRPr lang="en-US"/>
        </a:p>
      </dgm:t>
    </dgm:pt>
    <dgm:pt modelId="{25CB216B-2CCD-4BF0-B550-71F56CCA5C82}" type="pres">
      <dgm:prSet presAssocID="{6348D834-2039-4BAC-97F9-8489D61140C0}" presName="rootText" presStyleLbl="node1" presStyleIdx="1" presStyleCnt="2" custScaleX="171876" custScaleY="57513"/>
      <dgm:spPr/>
      <dgm:t>
        <a:bodyPr/>
        <a:lstStyle/>
        <a:p>
          <a:endParaRPr lang="en-US"/>
        </a:p>
      </dgm:t>
    </dgm:pt>
    <dgm:pt modelId="{47775623-5C69-4B9A-B712-A26D6DE65B19}" type="pres">
      <dgm:prSet presAssocID="{6348D834-2039-4BAC-97F9-8489D61140C0}" presName="rootConnector" presStyleLbl="node1" presStyleIdx="1" presStyleCnt="2"/>
      <dgm:spPr/>
      <dgm:t>
        <a:bodyPr/>
        <a:lstStyle/>
        <a:p>
          <a:endParaRPr lang="en-US"/>
        </a:p>
      </dgm:t>
    </dgm:pt>
    <dgm:pt modelId="{49DF06AB-227C-49CB-94EA-9AF12D8900CD}" type="pres">
      <dgm:prSet presAssocID="{6348D834-2039-4BAC-97F9-8489D61140C0}" presName="childShape" presStyleCnt="0"/>
      <dgm:spPr/>
      <dgm:t>
        <a:bodyPr/>
        <a:lstStyle/>
        <a:p>
          <a:endParaRPr lang="en-US"/>
        </a:p>
      </dgm:t>
    </dgm:pt>
    <dgm:pt modelId="{B1E47C8B-0EB2-4697-90F2-D14A9F517797}" type="pres">
      <dgm:prSet presAssocID="{378EA4EC-6BC4-493D-A3AC-81FB16010DFC}" presName="Name13" presStyleLbl="parChTrans1D2" presStyleIdx="3" presStyleCnt="6"/>
      <dgm:spPr/>
      <dgm:t>
        <a:bodyPr/>
        <a:lstStyle/>
        <a:p>
          <a:endParaRPr lang="en-US"/>
        </a:p>
      </dgm:t>
    </dgm:pt>
    <dgm:pt modelId="{97C06344-666E-4D66-BB1E-C6D0FC36CC3F}" type="pres">
      <dgm:prSet presAssocID="{0A254EB7-1739-4596-BBEA-8D770BB47DD5}" presName="childText" presStyleLbl="bgAcc1" presStyleIdx="3" presStyleCnt="6" custScaleX="240316">
        <dgm:presLayoutVars>
          <dgm:bulletEnabled val="1"/>
        </dgm:presLayoutVars>
      </dgm:prSet>
      <dgm:spPr/>
      <dgm:t>
        <a:bodyPr/>
        <a:lstStyle/>
        <a:p>
          <a:endParaRPr lang="en-US"/>
        </a:p>
      </dgm:t>
    </dgm:pt>
    <dgm:pt modelId="{96A61440-B14F-414F-AF14-9CB1449DA0AE}" type="pres">
      <dgm:prSet presAssocID="{E9415995-8966-44E0-A610-2BB5AF29E142}" presName="Name13" presStyleLbl="parChTrans1D2" presStyleIdx="4" presStyleCnt="6"/>
      <dgm:spPr/>
      <dgm:t>
        <a:bodyPr/>
        <a:lstStyle/>
        <a:p>
          <a:endParaRPr lang="en-US"/>
        </a:p>
      </dgm:t>
    </dgm:pt>
    <dgm:pt modelId="{8CC4A03A-94B4-4966-9DCE-20010EB47B55}" type="pres">
      <dgm:prSet presAssocID="{B8BB6A31-E95E-46B5-8ECA-211CEEB28C7D}" presName="childText" presStyleLbl="bgAcc1" presStyleIdx="4" presStyleCnt="6" custScaleX="240316">
        <dgm:presLayoutVars>
          <dgm:bulletEnabled val="1"/>
        </dgm:presLayoutVars>
      </dgm:prSet>
      <dgm:spPr/>
      <dgm:t>
        <a:bodyPr/>
        <a:lstStyle/>
        <a:p>
          <a:endParaRPr lang="en-US"/>
        </a:p>
      </dgm:t>
    </dgm:pt>
    <dgm:pt modelId="{46B481D1-88AD-4EC7-BC47-4383854EA9E0}" type="pres">
      <dgm:prSet presAssocID="{7B458E58-BA2F-4CF6-8298-4C67D25DA93B}" presName="Name13" presStyleLbl="parChTrans1D2" presStyleIdx="5" presStyleCnt="6"/>
      <dgm:spPr/>
      <dgm:t>
        <a:bodyPr/>
        <a:lstStyle/>
        <a:p>
          <a:endParaRPr lang="en-US"/>
        </a:p>
      </dgm:t>
    </dgm:pt>
    <dgm:pt modelId="{EAB7FB50-EC3A-4BBE-8221-8AF3B7DD0518}" type="pres">
      <dgm:prSet presAssocID="{8266E937-D477-4F66-B210-E6AC2AC77AA1}" presName="childText" presStyleLbl="bgAcc1" presStyleIdx="5" presStyleCnt="6" custScaleX="240316">
        <dgm:presLayoutVars>
          <dgm:bulletEnabled val="1"/>
        </dgm:presLayoutVars>
      </dgm:prSet>
      <dgm:spPr/>
      <dgm:t>
        <a:bodyPr/>
        <a:lstStyle/>
        <a:p>
          <a:endParaRPr lang="en-US"/>
        </a:p>
      </dgm:t>
    </dgm:pt>
  </dgm:ptLst>
  <dgm:cxnLst>
    <dgm:cxn modelId="{45B1F082-7ACB-4F3B-90D5-F78C3C84EB45}" type="presOf" srcId="{D19CCA4B-C1B7-4024-8133-EA8902AE2693}" destId="{B00AFDDF-95E3-4050-909F-DFD770AABCD6}" srcOrd="0" destOrd="0" presId="urn:microsoft.com/office/officeart/2005/8/layout/hierarchy3"/>
    <dgm:cxn modelId="{6D02C7AA-0B9B-4BDA-B429-14457EB27B6B}" type="presOf" srcId="{FDF47B24-0ECF-4D55-B55A-2A7C7F7C7A15}" destId="{CD3F6848-1E7A-4706-B4DB-532D15C49EA6}" srcOrd="1" destOrd="0" presId="urn:microsoft.com/office/officeart/2005/8/layout/hierarchy3"/>
    <dgm:cxn modelId="{A700D26B-ECD1-467E-A0BB-EB35A9B6E45A}" type="presOf" srcId="{8266E937-D477-4F66-B210-E6AC2AC77AA1}" destId="{EAB7FB50-EC3A-4BBE-8221-8AF3B7DD0518}" srcOrd="0" destOrd="0" presId="urn:microsoft.com/office/officeart/2005/8/layout/hierarchy3"/>
    <dgm:cxn modelId="{F6DAFC18-E048-426E-ACF1-71B721EEF904}" type="presOf" srcId="{687B751B-DDE4-478B-A522-7EC2E261EA17}" destId="{D499CAD1-185D-4929-88A1-3FB78AF47AED}" srcOrd="0" destOrd="0" presId="urn:microsoft.com/office/officeart/2005/8/layout/hierarchy3"/>
    <dgm:cxn modelId="{2FA69640-EAA6-4B0E-AA8C-2892DA0500F2}" srcId="{FDF47B24-0ECF-4D55-B55A-2A7C7F7C7A15}" destId="{AAC986B7-B2B2-4790-9036-D0AB4DF85AFA}" srcOrd="0" destOrd="0" parTransId="{687B751B-DDE4-478B-A522-7EC2E261EA17}" sibTransId="{40FE000A-3187-49E6-A716-CFD6C4F1926A}"/>
    <dgm:cxn modelId="{D3356139-4C7D-4604-9023-9276121C0DB4}" type="presOf" srcId="{AAC986B7-B2B2-4790-9036-D0AB4DF85AFA}" destId="{8C6D72DB-2244-43C3-BEE1-49234E307B04}" srcOrd="0" destOrd="0" presId="urn:microsoft.com/office/officeart/2005/8/layout/hierarchy3"/>
    <dgm:cxn modelId="{4A34231A-0563-4E29-A76C-6386F6222666}" srcId="{6348D834-2039-4BAC-97F9-8489D61140C0}" destId="{B8BB6A31-E95E-46B5-8ECA-211CEEB28C7D}" srcOrd="1" destOrd="0" parTransId="{E9415995-8966-44E0-A610-2BB5AF29E142}" sibTransId="{3A3C0D9C-027F-4D9D-A3C6-B6F618C5D560}"/>
    <dgm:cxn modelId="{6AD523F5-E56C-480A-A5EB-DA5DC50D8BBC}" type="presOf" srcId="{72A6BA77-5FAF-4D1E-BFEC-F1B180C3B7D7}" destId="{16B0B57D-1150-4AC6-A5E3-7BF7A70F0BAA}" srcOrd="0" destOrd="0" presId="urn:microsoft.com/office/officeart/2005/8/layout/hierarchy3"/>
    <dgm:cxn modelId="{E79F59D0-48FF-480D-8C11-05512C1D2268}" type="presOf" srcId="{A360167D-6D9C-4BFB-9B62-5F1DC734BA90}" destId="{8AF10D8D-E42B-4C6C-8B60-31B734C9BA47}" srcOrd="0" destOrd="0" presId="urn:microsoft.com/office/officeart/2005/8/layout/hierarchy3"/>
    <dgm:cxn modelId="{D1E00781-45CC-4AD3-B5DE-AAC2CF4707E5}" type="presOf" srcId="{7B458E58-BA2F-4CF6-8298-4C67D25DA93B}" destId="{46B481D1-88AD-4EC7-BC47-4383854EA9E0}" srcOrd="0" destOrd="0" presId="urn:microsoft.com/office/officeart/2005/8/layout/hierarchy3"/>
    <dgm:cxn modelId="{6B5759A3-D2DD-4316-9AF7-107725F95BDD}" srcId="{6348D834-2039-4BAC-97F9-8489D61140C0}" destId="{8266E937-D477-4F66-B210-E6AC2AC77AA1}" srcOrd="2" destOrd="0" parTransId="{7B458E58-BA2F-4CF6-8298-4C67D25DA93B}" sibTransId="{40646BB8-B4AC-4336-B26C-A07372260751}"/>
    <dgm:cxn modelId="{0540FBFA-DD1C-4F30-8023-186D83B22C74}" srcId="{72A6BA77-5FAF-4D1E-BFEC-F1B180C3B7D7}" destId="{FDF47B24-0ECF-4D55-B55A-2A7C7F7C7A15}" srcOrd="0" destOrd="0" parTransId="{46DA97F1-1956-4E41-BFD5-20DDA8E3B42E}" sibTransId="{F2552FFC-DEAB-4BD9-9290-FE6A0392133E}"/>
    <dgm:cxn modelId="{8CAEB971-D947-4EEB-AECA-EB6EBF15A677}" type="presOf" srcId="{378EA4EC-6BC4-493D-A3AC-81FB16010DFC}" destId="{B1E47C8B-0EB2-4697-90F2-D14A9F517797}" srcOrd="0" destOrd="0" presId="urn:microsoft.com/office/officeart/2005/8/layout/hierarchy3"/>
    <dgm:cxn modelId="{6EE1334E-33AF-4510-930B-F0556B4B2E7D}" type="presOf" srcId="{E248ACF9-19DB-47FD-A113-04AAE676F368}" destId="{51D86A78-3F72-4D78-AE5C-BD1045EEC5FD}" srcOrd="0" destOrd="0" presId="urn:microsoft.com/office/officeart/2005/8/layout/hierarchy3"/>
    <dgm:cxn modelId="{9336F4E5-2BD8-408C-80A7-B9EC8A48E120}" srcId="{6348D834-2039-4BAC-97F9-8489D61140C0}" destId="{0A254EB7-1739-4596-BBEA-8D770BB47DD5}" srcOrd="0" destOrd="0" parTransId="{378EA4EC-6BC4-493D-A3AC-81FB16010DFC}" sibTransId="{1D87B241-304C-4634-8272-AD84C28D1FF2}"/>
    <dgm:cxn modelId="{809ED5DF-D1EB-4F2C-89DF-DC6BCF2E3CDE}" type="presOf" srcId="{E9415995-8966-44E0-A610-2BB5AF29E142}" destId="{96A61440-B14F-414F-AF14-9CB1449DA0AE}" srcOrd="0" destOrd="0" presId="urn:microsoft.com/office/officeart/2005/8/layout/hierarchy3"/>
    <dgm:cxn modelId="{FB1DA12C-7776-4EA1-B50F-6F0770C8F11A}" type="presOf" srcId="{FDF47B24-0ECF-4D55-B55A-2A7C7F7C7A15}" destId="{F8180254-CBBF-4397-8720-3EA55394D6DD}" srcOrd="0" destOrd="0" presId="urn:microsoft.com/office/officeart/2005/8/layout/hierarchy3"/>
    <dgm:cxn modelId="{B6498A11-D0A2-417B-9108-F2CC0F2993BA}" srcId="{FDF47B24-0ECF-4D55-B55A-2A7C7F7C7A15}" destId="{A360167D-6D9C-4BFB-9B62-5F1DC734BA90}" srcOrd="2" destOrd="0" parTransId="{E248ACF9-19DB-47FD-A113-04AAE676F368}" sibTransId="{F33A4B1A-956E-44C3-AEC1-1A8B89777A3C}"/>
    <dgm:cxn modelId="{6241CCE6-DB91-4503-A248-8A00795A7BB2}" type="presOf" srcId="{6348D834-2039-4BAC-97F9-8489D61140C0}" destId="{25CB216B-2CCD-4BF0-B550-71F56CCA5C82}" srcOrd="0" destOrd="0" presId="urn:microsoft.com/office/officeart/2005/8/layout/hierarchy3"/>
    <dgm:cxn modelId="{AB594AA5-187E-4BB8-A3D6-A135AFCB7D62}" type="presOf" srcId="{6348D834-2039-4BAC-97F9-8489D61140C0}" destId="{47775623-5C69-4B9A-B712-A26D6DE65B19}" srcOrd="1" destOrd="0" presId="urn:microsoft.com/office/officeart/2005/8/layout/hierarchy3"/>
    <dgm:cxn modelId="{D6E81BC5-7E02-4C34-9D6A-B36713E57EA6}" srcId="{FDF47B24-0ECF-4D55-B55A-2A7C7F7C7A15}" destId="{D19CCA4B-C1B7-4024-8133-EA8902AE2693}" srcOrd="1" destOrd="0" parTransId="{41F3D585-5E4B-41EE-BE7D-A66609AE527C}" sibTransId="{855E3AF8-8BB3-4E50-82BF-D00DD31E5681}"/>
    <dgm:cxn modelId="{F0DC4D80-9949-4677-A584-C2DCDC28CDA6}" srcId="{72A6BA77-5FAF-4D1E-BFEC-F1B180C3B7D7}" destId="{6348D834-2039-4BAC-97F9-8489D61140C0}" srcOrd="1" destOrd="0" parTransId="{D025215E-51AE-45E8-A628-DC8F787F1D7B}" sibTransId="{44AA897C-4065-49DB-AAFA-C83BB13F92E2}"/>
    <dgm:cxn modelId="{E0F90F10-F8E9-484C-A19F-2C955670E868}" type="presOf" srcId="{41F3D585-5E4B-41EE-BE7D-A66609AE527C}" destId="{ED470AF2-798B-4018-92C6-3DA129B4C715}" srcOrd="0" destOrd="0" presId="urn:microsoft.com/office/officeart/2005/8/layout/hierarchy3"/>
    <dgm:cxn modelId="{771B18D3-7B99-401B-8ED2-4FCA3A8EC28D}" type="presOf" srcId="{0A254EB7-1739-4596-BBEA-8D770BB47DD5}" destId="{97C06344-666E-4D66-BB1E-C6D0FC36CC3F}" srcOrd="0" destOrd="0" presId="urn:microsoft.com/office/officeart/2005/8/layout/hierarchy3"/>
    <dgm:cxn modelId="{E59AFC37-9C59-4AAD-A0F3-CA44788BB956}" type="presOf" srcId="{B8BB6A31-E95E-46B5-8ECA-211CEEB28C7D}" destId="{8CC4A03A-94B4-4966-9DCE-20010EB47B55}" srcOrd="0" destOrd="0" presId="urn:microsoft.com/office/officeart/2005/8/layout/hierarchy3"/>
    <dgm:cxn modelId="{B9C568B1-0E76-416D-96BA-07788E501636}" type="presParOf" srcId="{16B0B57D-1150-4AC6-A5E3-7BF7A70F0BAA}" destId="{BF35D942-6BEF-4714-A4BB-E0B0F315EBC6}" srcOrd="0" destOrd="0" presId="urn:microsoft.com/office/officeart/2005/8/layout/hierarchy3"/>
    <dgm:cxn modelId="{7A76725D-7661-4508-B8D8-0E751185FB84}" type="presParOf" srcId="{BF35D942-6BEF-4714-A4BB-E0B0F315EBC6}" destId="{223B98F4-D0FD-4544-9B0E-1E7A66256032}" srcOrd="0" destOrd="0" presId="urn:microsoft.com/office/officeart/2005/8/layout/hierarchy3"/>
    <dgm:cxn modelId="{C1EDA871-585E-4EEB-8103-1CFBA5C56707}" type="presParOf" srcId="{223B98F4-D0FD-4544-9B0E-1E7A66256032}" destId="{F8180254-CBBF-4397-8720-3EA55394D6DD}" srcOrd="0" destOrd="0" presId="urn:microsoft.com/office/officeart/2005/8/layout/hierarchy3"/>
    <dgm:cxn modelId="{A43B2B84-7285-4399-A95D-5847C0133A1A}" type="presParOf" srcId="{223B98F4-D0FD-4544-9B0E-1E7A66256032}" destId="{CD3F6848-1E7A-4706-B4DB-532D15C49EA6}" srcOrd="1" destOrd="0" presId="urn:microsoft.com/office/officeart/2005/8/layout/hierarchy3"/>
    <dgm:cxn modelId="{FA3856AD-9C93-49A4-BB3A-291F9D4E3CE4}" type="presParOf" srcId="{BF35D942-6BEF-4714-A4BB-E0B0F315EBC6}" destId="{5E7BA081-DBCD-454F-8466-2D8DBEB3E992}" srcOrd="1" destOrd="0" presId="urn:microsoft.com/office/officeart/2005/8/layout/hierarchy3"/>
    <dgm:cxn modelId="{2F606A41-4B71-4BE5-B1CB-6F474CC8054A}" type="presParOf" srcId="{5E7BA081-DBCD-454F-8466-2D8DBEB3E992}" destId="{D499CAD1-185D-4929-88A1-3FB78AF47AED}" srcOrd="0" destOrd="0" presId="urn:microsoft.com/office/officeart/2005/8/layout/hierarchy3"/>
    <dgm:cxn modelId="{5520630B-056A-4995-9B0F-E0F11627205D}" type="presParOf" srcId="{5E7BA081-DBCD-454F-8466-2D8DBEB3E992}" destId="{8C6D72DB-2244-43C3-BEE1-49234E307B04}" srcOrd="1" destOrd="0" presId="urn:microsoft.com/office/officeart/2005/8/layout/hierarchy3"/>
    <dgm:cxn modelId="{54E73CC6-C7FC-4AC3-A23B-6CABC4E23BF8}" type="presParOf" srcId="{5E7BA081-DBCD-454F-8466-2D8DBEB3E992}" destId="{ED470AF2-798B-4018-92C6-3DA129B4C715}" srcOrd="2" destOrd="0" presId="urn:microsoft.com/office/officeart/2005/8/layout/hierarchy3"/>
    <dgm:cxn modelId="{0661B95B-256E-4D9F-9C79-7C2987757570}" type="presParOf" srcId="{5E7BA081-DBCD-454F-8466-2D8DBEB3E992}" destId="{B00AFDDF-95E3-4050-909F-DFD770AABCD6}" srcOrd="3" destOrd="0" presId="urn:microsoft.com/office/officeart/2005/8/layout/hierarchy3"/>
    <dgm:cxn modelId="{05B0F71B-7F9A-4614-978E-41F50EAB8CE1}" type="presParOf" srcId="{5E7BA081-DBCD-454F-8466-2D8DBEB3E992}" destId="{51D86A78-3F72-4D78-AE5C-BD1045EEC5FD}" srcOrd="4" destOrd="0" presId="urn:microsoft.com/office/officeart/2005/8/layout/hierarchy3"/>
    <dgm:cxn modelId="{80A428AF-B3D9-4787-AD7F-7BB1D89A8BD2}" type="presParOf" srcId="{5E7BA081-DBCD-454F-8466-2D8DBEB3E992}" destId="{8AF10D8D-E42B-4C6C-8B60-31B734C9BA47}" srcOrd="5" destOrd="0" presId="urn:microsoft.com/office/officeart/2005/8/layout/hierarchy3"/>
    <dgm:cxn modelId="{8B4F05DE-176D-431B-A160-3E7F4574E388}" type="presParOf" srcId="{16B0B57D-1150-4AC6-A5E3-7BF7A70F0BAA}" destId="{149316B3-03ED-430A-8EB8-33EFC0B14CDD}" srcOrd="1" destOrd="0" presId="urn:microsoft.com/office/officeart/2005/8/layout/hierarchy3"/>
    <dgm:cxn modelId="{7E4437C4-F30D-4AEE-9F24-B24D74728DEA}" type="presParOf" srcId="{149316B3-03ED-430A-8EB8-33EFC0B14CDD}" destId="{0F400C06-2D9A-404D-9496-AC4336C40272}" srcOrd="0" destOrd="0" presId="urn:microsoft.com/office/officeart/2005/8/layout/hierarchy3"/>
    <dgm:cxn modelId="{22799AE8-E5BC-415C-B854-8E9599D61654}" type="presParOf" srcId="{0F400C06-2D9A-404D-9496-AC4336C40272}" destId="{25CB216B-2CCD-4BF0-B550-71F56CCA5C82}" srcOrd="0" destOrd="0" presId="urn:microsoft.com/office/officeart/2005/8/layout/hierarchy3"/>
    <dgm:cxn modelId="{BE21A841-9355-4501-9B67-BC330A7A5229}" type="presParOf" srcId="{0F400C06-2D9A-404D-9496-AC4336C40272}" destId="{47775623-5C69-4B9A-B712-A26D6DE65B19}" srcOrd="1" destOrd="0" presId="urn:microsoft.com/office/officeart/2005/8/layout/hierarchy3"/>
    <dgm:cxn modelId="{87684640-139B-4F59-A47A-7958BA05909B}" type="presParOf" srcId="{149316B3-03ED-430A-8EB8-33EFC0B14CDD}" destId="{49DF06AB-227C-49CB-94EA-9AF12D8900CD}" srcOrd="1" destOrd="0" presId="urn:microsoft.com/office/officeart/2005/8/layout/hierarchy3"/>
    <dgm:cxn modelId="{CEDDE55A-2E2C-433B-8B84-0B31150D9FA0}" type="presParOf" srcId="{49DF06AB-227C-49CB-94EA-9AF12D8900CD}" destId="{B1E47C8B-0EB2-4697-90F2-D14A9F517797}" srcOrd="0" destOrd="0" presId="urn:microsoft.com/office/officeart/2005/8/layout/hierarchy3"/>
    <dgm:cxn modelId="{D73FC8BE-B292-49C2-B955-EA59FFF19A7C}" type="presParOf" srcId="{49DF06AB-227C-49CB-94EA-9AF12D8900CD}" destId="{97C06344-666E-4D66-BB1E-C6D0FC36CC3F}" srcOrd="1" destOrd="0" presId="urn:microsoft.com/office/officeart/2005/8/layout/hierarchy3"/>
    <dgm:cxn modelId="{C29B5CF7-3F19-45B4-9246-F3A13FCD2DC7}" type="presParOf" srcId="{49DF06AB-227C-49CB-94EA-9AF12D8900CD}" destId="{96A61440-B14F-414F-AF14-9CB1449DA0AE}" srcOrd="2" destOrd="0" presId="urn:microsoft.com/office/officeart/2005/8/layout/hierarchy3"/>
    <dgm:cxn modelId="{E002FBA5-D8C1-46A0-AF4E-4691F056BA0F}" type="presParOf" srcId="{49DF06AB-227C-49CB-94EA-9AF12D8900CD}" destId="{8CC4A03A-94B4-4966-9DCE-20010EB47B55}" srcOrd="3" destOrd="0" presId="urn:microsoft.com/office/officeart/2005/8/layout/hierarchy3"/>
    <dgm:cxn modelId="{51485812-8683-4CBB-8B7B-ACF3B77AB4C1}" type="presParOf" srcId="{49DF06AB-227C-49CB-94EA-9AF12D8900CD}" destId="{46B481D1-88AD-4EC7-BC47-4383854EA9E0}" srcOrd="4" destOrd="0" presId="urn:microsoft.com/office/officeart/2005/8/layout/hierarchy3"/>
    <dgm:cxn modelId="{333FD8B6-81C1-42B6-A214-D690DA04FC61}" type="presParOf" srcId="{49DF06AB-227C-49CB-94EA-9AF12D8900CD}" destId="{EAB7FB50-EC3A-4BBE-8221-8AF3B7DD0518}" srcOrd="5" destOrd="0" presId="urn:microsoft.com/office/officeart/2005/8/layout/hierarchy3"/>
  </dgm:cxnLst>
  <dgm:bg/>
  <dgm:whole>
    <a:ln w="28575"/>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177CA5B-64A5-4C46-902D-6701F02B0B8A}" type="doc">
      <dgm:prSet loTypeId="urn:microsoft.com/office/officeart/2005/8/layout/vList3" loCatId="picture" qsTypeId="urn:microsoft.com/office/officeart/2005/8/quickstyle/simple1" qsCatId="simple" csTypeId="urn:microsoft.com/office/officeart/2005/8/colors/accent1_2" csCatId="accent1" phldr="1"/>
      <dgm:spPr/>
      <dgm:t>
        <a:bodyPr/>
        <a:lstStyle/>
        <a:p>
          <a:endParaRPr lang="en-US"/>
        </a:p>
      </dgm:t>
    </dgm:pt>
    <dgm:pt modelId="{92D0F59A-4680-47FF-AF3B-107BCB8EEE5C}">
      <dgm:prSet phldrT="[Text]"/>
      <dgm:spPr/>
      <dgm:t>
        <a:bodyPr/>
        <a:lstStyle/>
        <a:p>
          <a:r>
            <a:rPr lang="en-IN" b="1" u="sng" dirty="0" smtClean="0"/>
            <a:t>'specified discipline'</a:t>
          </a:r>
          <a:r>
            <a:rPr lang="en-IN" b="1" dirty="0" smtClean="0"/>
            <a:t> </a:t>
          </a:r>
          <a:r>
            <a:rPr lang="en-IN" dirty="0" smtClean="0"/>
            <a:t>mean </a:t>
          </a:r>
          <a:r>
            <a:rPr lang="en-IN" b="1" u="sng" dirty="0" smtClean="0"/>
            <a:t>specific discipline </a:t>
          </a:r>
          <a:r>
            <a:rPr lang="en-IN" dirty="0" smtClean="0"/>
            <a:t>which is relevant for valuation of an </a:t>
          </a:r>
          <a:r>
            <a:rPr lang="en-IN" b="1" u="sng" dirty="0" smtClean="0"/>
            <a:t>asset class</a:t>
          </a:r>
          <a:r>
            <a:rPr lang="en-IN" b="1" dirty="0" smtClean="0"/>
            <a:t> </a:t>
          </a:r>
          <a:r>
            <a:rPr lang="en-IN" dirty="0" smtClean="0"/>
            <a:t>for which registration as a valuer or recognition as a registered valuers organisation is sought under these rules.</a:t>
          </a:r>
          <a:endParaRPr lang="en-US" dirty="0"/>
        </a:p>
      </dgm:t>
    </dgm:pt>
    <dgm:pt modelId="{0F90D0AB-4C41-4EF5-8032-FCD75067EDA9}" type="parTrans" cxnId="{C43361C5-3C3A-4454-8726-F65E75B9AE00}">
      <dgm:prSet/>
      <dgm:spPr/>
      <dgm:t>
        <a:bodyPr/>
        <a:lstStyle/>
        <a:p>
          <a:endParaRPr lang="en-US"/>
        </a:p>
      </dgm:t>
    </dgm:pt>
    <dgm:pt modelId="{96797410-E1C5-40C5-A1D4-564433D6310D}" type="sibTrans" cxnId="{C43361C5-3C3A-4454-8726-F65E75B9AE00}">
      <dgm:prSet/>
      <dgm:spPr/>
      <dgm:t>
        <a:bodyPr/>
        <a:lstStyle/>
        <a:p>
          <a:endParaRPr lang="en-US"/>
        </a:p>
      </dgm:t>
    </dgm:pt>
    <dgm:pt modelId="{DFF680D5-11B9-4984-AF65-7E2FD1029B5E}">
      <dgm:prSet phldrT="[Text]"/>
      <dgm:spPr/>
      <dgm:t>
        <a:bodyPr/>
        <a:lstStyle/>
        <a:p>
          <a:r>
            <a:rPr lang="en-IN" dirty="0" smtClean="0"/>
            <a:t>For the purposes of this rule and Annexure-IV, </a:t>
          </a:r>
          <a:r>
            <a:rPr lang="en-IN" b="1" u="sng" dirty="0" smtClean="0"/>
            <a:t>'equivalent' </a:t>
          </a:r>
          <a:r>
            <a:rPr lang="en-IN" dirty="0" smtClean="0"/>
            <a:t>shall mean professional and technical qualifications which are recognised by the Ministry of HRD as equivalent to professional and technical degree</a:t>
          </a:r>
          <a:endParaRPr lang="en-US" dirty="0"/>
        </a:p>
      </dgm:t>
    </dgm:pt>
    <dgm:pt modelId="{53165D47-4FD7-496E-BA95-2A9E5E2FAF9E}" type="parTrans" cxnId="{2C408A45-F5CD-4B42-94E9-8B9681A8E01B}">
      <dgm:prSet/>
      <dgm:spPr/>
      <dgm:t>
        <a:bodyPr/>
        <a:lstStyle/>
        <a:p>
          <a:endParaRPr lang="en-US"/>
        </a:p>
      </dgm:t>
    </dgm:pt>
    <dgm:pt modelId="{58181908-907D-443C-A6A7-017070BEB83F}" type="sibTrans" cxnId="{2C408A45-F5CD-4B42-94E9-8B9681A8E01B}">
      <dgm:prSet/>
      <dgm:spPr/>
      <dgm:t>
        <a:bodyPr/>
        <a:lstStyle/>
        <a:p>
          <a:endParaRPr lang="en-US"/>
        </a:p>
      </dgm:t>
    </dgm:pt>
    <dgm:pt modelId="{A2EB825E-25A6-4D39-BD02-1D8A8ED020A8}">
      <dgm:prSet/>
      <dgm:spPr/>
      <dgm:t>
        <a:bodyPr/>
        <a:lstStyle/>
        <a:p>
          <a:r>
            <a:rPr lang="en-IN" smtClean="0"/>
            <a:t>Qualifying education and experience for various asset classes, is given in  </a:t>
          </a:r>
          <a:r>
            <a:rPr lang="en-IN" b="1" u="sng" smtClean="0">
              <a:solidFill>
                <a:srgbClr val="0000FF"/>
              </a:solidFill>
            </a:rPr>
            <a:t>Annexure-IV </a:t>
          </a:r>
          <a:endParaRPr lang="en-IN"/>
        </a:p>
      </dgm:t>
    </dgm:pt>
    <dgm:pt modelId="{A971DF12-3908-488F-9B02-9CD697941597}" type="parTrans" cxnId="{0C4AB63A-E3BA-4D6F-9F52-B8CA8B0E6781}">
      <dgm:prSet/>
      <dgm:spPr/>
      <dgm:t>
        <a:bodyPr/>
        <a:lstStyle/>
        <a:p>
          <a:endParaRPr lang="en-US"/>
        </a:p>
      </dgm:t>
    </dgm:pt>
    <dgm:pt modelId="{4F494D39-6B57-4901-9B8D-F2B0DC1C1974}" type="sibTrans" cxnId="{0C4AB63A-E3BA-4D6F-9F52-B8CA8B0E6781}">
      <dgm:prSet/>
      <dgm:spPr/>
      <dgm:t>
        <a:bodyPr/>
        <a:lstStyle/>
        <a:p>
          <a:endParaRPr lang="en-US"/>
        </a:p>
      </dgm:t>
    </dgm:pt>
    <dgm:pt modelId="{74641C3B-51C8-4DB7-9FFF-FC349FD876CA}" type="pres">
      <dgm:prSet presAssocID="{1177CA5B-64A5-4C46-902D-6701F02B0B8A}" presName="linearFlow" presStyleCnt="0">
        <dgm:presLayoutVars>
          <dgm:dir/>
          <dgm:resizeHandles val="exact"/>
        </dgm:presLayoutVars>
      </dgm:prSet>
      <dgm:spPr/>
      <dgm:t>
        <a:bodyPr/>
        <a:lstStyle/>
        <a:p>
          <a:endParaRPr lang="en-US"/>
        </a:p>
      </dgm:t>
    </dgm:pt>
    <dgm:pt modelId="{6F6EB739-D67E-4649-814C-6722B5D022C0}" type="pres">
      <dgm:prSet presAssocID="{92D0F59A-4680-47FF-AF3B-107BCB8EEE5C}" presName="composite" presStyleCnt="0"/>
      <dgm:spPr/>
    </dgm:pt>
    <dgm:pt modelId="{3FC41281-FB5B-43BE-AFBC-86D993F9F140}" type="pres">
      <dgm:prSet presAssocID="{92D0F59A-4680-47FF-AF3B-107BCB8EEE5C}" presName="imgShp" presStyleLbl="fgImgPlace1" presStyleIdx="0" presStyleCnt="3" custLinFactNeighborX="-51643" custLinFactNeighborY="6678"/>
      <dgm:spPr>
        <a:solidFill>
          <a:schemeClr val="accent1">
            <a:lumMod val="50000"/>
          </a:schemeClr>
        </a:solidFill>
      </dgm:spPr>
    </dgm:pt>
    <dgm:pt modelId="{D1CE8775-C076-4C77-BE14-F0AD3509977C}" type="pres">
      <dgm:prSet presAssocID="{92D0F59A-4680-47FF-AF3B-107BCB8EEE5C}" presName="txShp" presStyleLbl="node1" presStyleIdx="0" presStyleCnt="3" custScaleX="128044">
        <dgm:presLayoutVars>
          <dgm:bulletEnabled val="1"/>
        </dgm:presLayoutVars>
      </dgm:prSet>
      <dgm:spPr/>
      <dgm:t>
        <a:bodyPr/>
        <a:lstStyle/>
        <a:p>
          <a:endParaRPr lang="en-US"/>
        </a:p>
      </dgm:t>
    </dgm:pt>
    <dgm:pt modelId="{6BAC97BA-A616-4DE3-9197-1B5EA12CECCA}" type="pres">
      <dgm:prSet presAssocID="{96797410-E1C5-40C5-A1D4-564433D6310D}" presName="spacing" presStyleCnt="0"/>
      <dgm:spPr/>
    </dgm:pt>
    <dgm:pt modelId="{155D917A-9B81-4301-8715-8B1E7F85E55C}" type="pres">
      <dgm:prSet presAssocID="{A2EB825E-25A6-4D39-BD02-1D8A8ED020A8}" presName="composite" presStyleCnt="0"/>
      <dgm:spPr/>
    </dgm:pt>
    <dgm:pt modelId="{75579FA3-7158-42BE-9980-41F73C1B16A7}" type="pres">
      <dgm:prSet presAssocID="{A2EB825E-25A6-4D39-BD02-1D8A8ED020A8}" presName="imgShp" presStyleLbl="fgImgPlace1" presStyleIdx="1" presStyleCnt="3" custLinFactNeighborX="-51643"/>
      <dgm:spPr>
        <a:solidFill>
          <a:schemeClr val="accent1">
            <a:lumMod val="50000"/>
          </a:schemeClr>
        </a:solidFill>
      </dgm:spPr>
    </dgm:pt>
    <dgm:pt modelId="{532B084B-D363-4612-B28F-5675028DA9BD}" type="pres">
      <dgm:prSet presAssocID="{A2EB825E-25A6-4D39-BD02-1D8A8ED020A8}" presName="txShp" presStyleLbl="node1" presStyleIdx="1" presStyleCnt="3" custScaleX="128044">
        <dgm:presLayoutVars>
          <dgm:bulletEnabled val="1"/>
        </dgm:presLayoutVars>
      </dgm:prSet>
      <dgm:spPr/>
      <dgm:t>
        <a:bodyPr/>
        <a:lstStyle/>
        <a:p>
          <a:endParaRPr lang="en-US"/>
        </a:p>
      </dgm:t>
    </dgm:pt>
    <dgm:pt modelId="{C0ABE3ED-2896-4AE5-BD15-7B5ACE11C1CB}" type="pres">
      <dgm:prSet presAssocID="{4F494D39-6B57-4901-9B8D-F2B0DC1C1974}" presName="spacing" presStyleCnt="0"/>
      <dgm:spPr/>
    </dgm:pt>
    <dgm:pt modelId="{51FC7792-ECD5-4CA7-B33B-D603CA38CB1D}" type="pres">
      <dgm:prSet presAssocID="{DFF680D5-11B9-4984-AF65-7E2FD1029B5E}" presName="composite" presStyleCnt="0"/>
      <dgm:spPr/>
    </dgm:pt>
    <dgm:pt modelId="{6C524288-BD3D-409E-AA98-9AB73F49006B}" type="pres">
      <dgm:prSet presAssocID="{DFF680D5-11B9-4984-AF65-7E2FD1029B5E}" presName="imgShp" presStyleLbl="fgImgPlace1" presStyleIdx="2" presStyleCnt="3" custLinFactNeighborX="-51643"/>
      <dgm:spPr>
        <a:solidFill>
          <a:schemeClr val="accent1">
            <a:lumMod val="50000"/>
          </a:schemeClr>
        </a:solidFill>
      </dgm:spPr>
    </dgm:pt>
    <dgm:pt modelId="{1ED2875E-9F0C-4844-993C-D9570A2AA612}" type="pres">
      <dgm:prSet presAssocID="{DFF680D5-11B9-4984-AF65-7E2FD1029B5E}" presName="txShp" presStyleLbl="node1" presStyleIdx="2" presStyleCnt="3" custScaleX="128044">
        <dgm:presLayoutVars>
          <dgm:bulletEnabled val="1"/>
        </dgm:presLayoutVars>
      </dgm:prSet>
      <dgm:spPr/>
      <dgm:t>
        <a:bodyPr/>
        <a:lstStyle/>
        <a:p>
          <a:endParaRPr lang="en-US"/>
        </a:p>
      </dgm:t>
    </dgm:pt>
  </dgm:ptLst>
  <dgm:cxnLst>
    <dgm:cxn modelId="{E1DB1823-A2DF-423B-9290-887F49BC9367}" type="presOf" srcId="{1177CA5B-64A5-4C46-902D-6701F02B0B8A}" destId="{74641C3B-51C8-4DB7-9FFF-FC349FD876CA}" srcOrd="0" destOrd="0" presId="urn:microsoft.com/office/officeart/2005/8/layout/vList3"/>
    <dgm:cxn modelId="{B4D968BF-0BA8-4668-B06E-CFF253DEDC27}" type="presOf" srcId="{DFF680D5-11B9-4984-AF65-7E2FD1029B5E}" destId="{1ED2875E-9F0C-4844-993C-D9570A2AA612}" srcOrd="0" destOrd="0" presId="urn:microsoft.com/office/officeart/2005/8/layout/vList3"/>
    <dgm:cxn modelId="{F530C570-1B63-443D-A6F5-2A4226A97C83}" type="presOf" srcId="{92D0F59A-4680-47FF-AF3B-107BCB8EEE5C}" destId="{D1CE8775-C076-4C77-BE14-F0AD3509977C}" srcOrd="0" destOrd="0" presId="urn:microsoft.com/office/officeart/2005/8/layout/vList3"/>
    <dgm:cxn modelId="{C43361C5-3C3A-4454-8726-F65E75B9AE00}" srcId="{1177CA5B-64A5-4C46-902D-6701F02B0B8A}" destId="{92D0F59A-4680-47FF-AF3B-107BCB8EEE5C}" srcOrd="0" destOrd="0" parTransId="{0F90D0AB-4C41-4EF5-8032-FCD75067EDA9}" sibTransId="{96797410-E1C5-40C5-A1D4-564433D6310D}"/>
    <dgm:cxn modelId="{B8D2EF32-3116-450D-B60B-2EA548551C6B}" type="presOf" srcId="{A2EB825E-25A6-4D39-BD02-1D8A8ED020A8}" destId="{532B084B-D363-4612-B28F-5675028DA9BD}" srcOrd="0" destOrd="0" presId="urn:microsoft.com/office/officeart/2005/8/layout/vList3"/>
    <dgm:cxn modelId="{0C4AB63A-E3BA-4D6F-9F52-B8CA8B0E6781}" srcId="{1177CA5B-64A5-4C46-902D-6701F02B0B8A}" destId="{A2EB825E-25A6-4D39-BD02-1D8A8ED020A8}" srcOrd="1" destOrd="0" parTransId="{A971DF12-3908-488F-9B02-9CD697941597}" sibTransId="{4F494D39-6B57-4901-9B8D-F2B0DC1C1974}"/>
    <dgm:cxn modelId="{2C408A45-F5CD-4B42-94E9-8B9681A8E01B}" srcId="{1177CA5B-64A5-4C46-902D-6701F02B0B8A}" destId="{DFF680D5-11B9-4984-AF65-7E2FD1029B5E}" srcOrd="2" destOrd="0" parTransId="{53165D47-4FD7-496E-BA95-2A9E5E2FAF9E}" sibTransId="{58181908-907D-443C-A6A7-017070BEB83F}"/>
    <dgm:cxn modelId="{809BEA7F-EE08-49E9-B7AA-F9F80919FE45}" type="presParOf" srcId="{74641C3B-51C8-4DB7-9FFF-FC349FD876CA}" destId="{6F6EB739-D67E-4649-814C-6722B5D022C0}" srcOrd="0" destOrd="0" presId="urn:microsoft.com/office/officeart/2005/8/layout/vList3"/>
    <dgm:cxn modelId="{F5272DC1-386F-4838-9880-6919EBB6F16A}" type="presParOf" srcId="{6F6EB739-D67E-4649-814C-6722B5D022C0}" destId="{3FC41281-FB5B-43BE-AFBC-86D993F9F140}" srcOrd="0" destOrd="0" presId="urn:microsoft.com/office/officeart/2005/8/layout/vList3"/>
    <dgm:cxn modelId="{712C9464-E97C-45A9-AF28-E1D3823C24B2}" type="presParOf" srcId="{6F6EB739-D67E-4649-814C-6722B5D022C0}" destId="{D1CE8775-C076-4C77-BE14-F0AD3509977C}" srcOrd="1" destOrd="0" presId="urn:microsoft.com/office/officeart/2005/8/layout/vList3"/>
    <dgm:cxn modelId="{0E4141CD-2272-4BAD-9F98-5386A7C75C77}" type="presParOf" srcId="{74641C3B-51C8-4DB7-9FFF-FC349FD876CA}" destId="{6BAC97BA-A616-4DE3-9197-1B5EA12CECCA}" srcOrd="1" destOrd="0" presId="urn:microsoft.com/office/officeart/2005/8/layout/vList3"/>
    <dgm:cxn modelId="{A8CCF521-B3B2-4F42-9F78-BF286735F4A2}" type="presParOf" srcId="{74641C3B-51C8-4DB7-9FFF-FC349FD876CA}" destId="{155D917A-9B81-4301-8715-8B1E7F85E55C}" srcOrd="2" destOrd="0" presId="urn:microsoft.com/office/officeart/2005/8/layout/vList3"/>
    <dgm:cxn modelId="{6A3EFC00-B5C2-43D4-99EC-FE69D7C991BD}" type="presParOf" srcId="{155D917A-9B81-4301-8715-8B1E7F85E55C}" destId="{75579FA3-7158-42BE-9980-41F73C1B16A7}" srcOrd="0" destOrd="0" presId="urn:microsoft.com/office/officeart/2005/8/layout/vList3"/>
    <dgm:cxn modelId="{F9B71C5D-0083-4481-8065-A21482910D44}" type="presParOf" srcId="{155D917A-9B81-4301-8715-8B1E7F85E55C}" destId="{532B084B-D363-4612-B28F-5675028DA9BD}" srcOrd="1" destOrd="0" presId="urn:microsoft.com/office/officeart/2005/8/layout/vList3"/>
    <dgm:cxn modelId="{92E1B649-6D95-40CF-AB9E-14C8FD2E5606}" type="presParOf" srcId="{74641C3B-51C8-4DB7-9FFF-FC349FD876CA}" destId="{C0ABE3ED-2896-4AE5-BD15-7B5ACE11C1CB}" srcOrd="3" destOrd="0" presId="urn:microsoft.com/office/officeart/2005/8/layout/vList3"/>
    <dgm:cxn modelId="{7C4FD99B-10F7-427F-A589-A54D0BAF653B}" type="presParOf" srcId="{74641C3B-51C8-4DB7-9FFF-FC349FD876CA}" destId="{51FC7792-ECD5-4CA7-B33B-D603CA38CB1D}" srcOrd="4" destOrd="0" presId="urn:microsoft.com/office/officeart/2005/8/layout/vList3"/>
    <dgm:cxn modelId="{B8778A3E-AA6A-461F-9349-F59B0F41B227}" type="presParOf" srcId="{51FC7792-ECD5-4CA7-B33B-D603CA38CB1D}" destId="{6C524288-BD3D-409E-AA98-9AB73F49006B}" srcOrd="0" destOrd="0" presId="urn:microsoft.com/office/officeart/2005/8/layout/vList3"/>
    <dgm:cxn modelId="{60A6E949-2BB9-45A1-A5A9-CD788C2DEDDB}" type="presParOf" srcId="{51FC7792-ECD5-4CA7-B33B-D603CA38CB1D}" destId="{1ED2875E-9F0C-4844-993C-D9570A2AA612}"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911C3AE-981E-475C-967B-658F7C78E33A}"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5A672729-5131-449E-831E-4F723356EE10}">
      <dgm:prSet phldrT="[Text]" custT="1"/>
      <dgm:spPr/>
      <dgm:t>
        <a:bodyPr/>
        <a:lstStyle/>
        <a:p>
          <a:pPr algn="just"/>
          <a:r>
            <a:rPr lang="en-IN" sz="2000" dirty="0" smtClean="0"/>
            <a:t>(1) The authority shall on its own / through a designated agency, conduct valuation examination for individuals, who possess qualifications and experience as specified in rule 4, to test their professional knowledge, skills, values and ethics</a:t>
          </a:r>
          <a:endParaRPr lang="en-US" sz="2000" dirty="0"/>
        </a:p>
      </dgm:t>
    </dgm:pt>
    <dgm:pt modelId="{A14CE0B7-1A0A-4648-AE31-115D56C25FB5}" type="parTrans" cxnId="{F8C38E9C-4492-4220-9851-1E86DE36B4E0}">
      <dgm:prSet/>
      <dgm:spPr/>
      <dgm:t>
        <a:bodyPr/>
        <a:lstStyle/>
        <a:p>
          <a:endParaRPr lang="en-US"/>
        </a:p>
      </dgm:t>
    </dgm:pt>
    <dgm:pt modelId="{30A4875D-C86B-4642-99F9-FDC3868E6EBA}" type="sibTrans" cxnId="{F8C38E9C-4492-4220-9851-1E86DE36B4E0}">
      <dgm:prSet/>
      <dgm:spPr/>
      <dgm:t>
        <a:bodyPr/>
        <a:lstStyle/>
        <a:p>
          <a:endParaRPr lang="en-US"/>
        </a:p>
      </dgm:t>
    </dgm:pt>
    <dgm:pt modelId="{EB0F3DDB-189D-46CE-8C94-C10A08702E42}">
      <dgm:prSet phldrT="[Text]" custT="1"/>
      <dgm:spPr/>
      <dgm:t>
        <a:bodyPr/>
        <a:lstStyle/>
        <a:p>
          <a:pPr algn="just"/>
          <a:r>
            <a:rPr lang="en-IN" sz="2000" dirty="0" smtClean="0"/>
            <a:t>(2) The authority shall determine the syllabus for various valuation specific subjects or assets classes for the valuation examination on the recommendation of one or more Committee of experts constituted by the authority in this regard.</a:t>
          </a:r>
          <a:endParaRPr lang="en-US" sz="2000" dirty="0"/>
        </a:p>
      </dgm:t>
    </dgm:pt>
    <dgm:pt modelId="{1544C321-FACF-4970-AFC2-700E3D89F490}" type="parTrans" cxnId="{25A7931D-8B04-4D6A-896C-53FAD188CB52}">
      <dgm:prSet/>
      <dgm:spPr/>
      <dgm:t>
        <a:bodyPr/>
        <a:lstStyle/>
        <a:p>
          <a:endParaRPr lang="en-US"/>
        </a:p>
      </dgm:t>
    </dgm:pt>
    <dgm:pt modelId="{F3F3578E-703E-4C0F-8D1E-69DBAD35047E}" type="sibTrans" cxnId="{25A7931D-8B04-4D6A-896C-53FAD188CB52}">
      <dgm:prSet/>
      <dgm:spPr/>
      <dgm:t>
        <a:bodyPr/>
        <a:lstStyle/>
        <a:p>
          <a:endParaRPr lang="en-US"/>
        </a:p>
      </dgm:t>
    </dgm:pt>
    <dgm:pt modelId="{77BD20FD-F4CF-4ECC-BF79-9F93F3786696}">
      <dgm:prSet phldrT="[Text]" custT="1"/>
      <dgm:spPr/>
      <dgm:t>
        <a:bodyPr/>
        <a:lstStyle/>
        <a:p>
          <a:pPr algn="just"/>
          <a:r>
            <a:rPr lang="en-IN" sz="2000" dirty="0" smtClean="0"/>
            <a:t>(3) The syllabus, format and frequency of the valuation examination, including qualifying marks, shall be published on the website of the authority at least 3 months before the examination.</a:t>
          </a:r>
          <a:endParaRPr lang="en-US" sz="2000" dirty="0"/>
        </a:p>
      </dgm:t>
    </dgm:pt>
    <dgm:pt modelId="{EBC1D044-9FB1-4890-B501-B4FDC183F40D}" type="parTrans" cxnId="{4B371A88-DA8C-4BCA-B0F9-1D5B8FD55C23}">
      <dgm:prSet/>
      <dgm:spPr/>
      <dgm:t>
        <a:bodyPr/>
        <a:lstStyle/>
        <a:p>
          <a:endParaRPr lang="en-US"/>
        </a:p>
      </dgm:t>
    </dgm:pt>
    <dgm:pt modelId="{00D828F5-DFE3-4EA9-B4BC-236711E196EA}" type="sibTrans" cxnId="{4B371A88-DA8C-4BCA-B0F9-1D5B8FD55C23}">
      <dgm:prSet/>
      <dgm:spPr/>
      <dgm:t>
        <a:bodyPr/>
        <a:lstStyle/>
        <a:p>
          <a:endParaRPr lang="en-US"/>
        </a:p>
      </dgm:t>
    </dgm:pt>
    <dgm:pt modelId="{BDBE6915-C74B-488B-A5EC-D23E98CE67C4}">
      <dgm:prSet phldrT="[Text]" custT="1"/>
      <dgm:spPr/>
      <dgm:t>
        <a:bodyPr/>
        <a:lstStyle/>
        <a:p>
          <a:pPr algn="just"/>
          <a:r>
            <a:rPr lang="en-IN" sz="1800" dirty="0" smtClean="0"/>
            <a:t>(4) An individual who passes the valuation examination, shall receive acknowledgement of passing the examination.</a:t>
          </a:r>
          <a:endParaRPr lang="en-US" sz="1800" dirty="0"/>
        </a:p>
      </dgm:t>
    </dgm:pt>
    <dgm:pt modelId="{D462A2D2-7DA5-4A19-ADFF-BB1C89962404}" type="parTrans" cxnId="{42DEAE48-184E-4EC4-B4D0-79FF8D810279}">
      <dgm:prSet/>
      <dgm:spPr/>
      <dgm:t>
        <a:bodyPr/>
        <a:lstStyle/>
        <a:p>
          <a:endParaRPr lang="en-US"/>
        </a:p>
      </dgm:t>
    </dgm:pt>
    <dgm:pt modelId="{66174346-B04A-4BF8-9494-9F64F28E3490}" type="sibTrans" cxnId="{42DEAE48-184E-4EC4-B4D0-79FF8D810279}">
      <dgm:prSet/>
      <dgm:spPr/>
      <dgm:t>
        <a:bodyPr/>
        <a:lstStyle/>
        <a:p>
          <a:endParaRPr lang="en-US"/>
        </a:p>
      </dgm:t>
    </dgm:pt>
    <dgm:pt modelId="{CDE148C5-27CB-41EA-8F10-DE4D428A55FA}">
      <dgm:prSet phldrT="[Text]" custT="1"/>
      <dgm:spPr/>
      <dgm:t>
        <a:bodyPr/>
        <a:lstStyle/>
        <a:p>
          <a:pPr algn="just"/>
          <a:r>
            <a:rPr lang="en-IN" sz="1800" dirty="0" smtClean="0"/>
            <a:t>(5) An individual may appear for the valuation examination any number of times</a:t>
          </a:r>
          <a:endParaRPr lang="en-US" sz="1800" dirty="0"/>
        </a:p>
      </dgm:t>
    </dgm:pt>
    <dgm:pt modelId="{20D13ECA-0A9C-4778-9D2E-DA56FF8CE73A}" type="parTrans" cxnId="{DF0DEC71-1E35-45EF-B77B-6A498E8DA6B1}">
      <dgm:prSet/>
      <dgm:spPr/>
      <dgm:t>
        <a:bodyPr/>
        <a:lstStyle/>
        <a:p>
          <a:endParaRPr lang="en-US"/>
        </a:p>
      </dgm:t>
    </dgm:pt>
    <dgm:pt modelId="{056BD84F-261B-4A08-ACD6-D8145DD37EF0}" type="sibTrans" cxnId="{DF0DEC71-1E35-45EF-B77B-6A498E8DA6B1}">
      <dgm:prSet/>
      <dgm:spPr/>
      <dgm:t>
        <a:bodyPr/>
        <a:lstStyle/>
        <a:p>
          <a:endParaRPr lang="en-US"/>
        </a:p>
      </dgm:t>
    </dgm:pt>
    <dgm:pt modelId="{51A0173F-DCBD-4B8E-95DE-05831951562F}" type="pres">
      <dgm:prSet presAssocID="{A911C3AE-981E-475C-967B-658F7C78E33A}" presName="linear" presStyleCnt="0">
        <dgm:presLayoutVars>
          <dgm:animLvl val="lvl"/>
          <dgm:resizeHandles val="exact"/>
        </dgm:presLayoutVars>
      </dgm:prSet>
      <dgm:spPr/>
      <dgm:t>
        <a:bodyPr/>
        <a:lstStyle/>
        <a:p>
          <a:endParaRPr lang="en-US"/>
        </a:p>
      </dgm:t>
    </dgm:pt>
    <dgm:pt modelId="{988954F2-BEAD-4EB9-80AA-3B10A2A0AB63}" type="pres">
      <dgm:prSet presAssocID="{5A672729-5131-449E-831E-4F723356EE10}" presName="parentText" presStyleLbl="node1" presStyleIdx="0" presStyleCnt="5">
        <dgm:presLayoutVars>
          <dgm:chMax val="0"/>
          <dgm:bulletEnabled val="1"/>
        </dgm:presLayoutVars>
      </dgm:prSet>
      <dgm:spPr/>
      <dgm:t>
        <a:bodyPr/>
        <a:lstStyle/>
        <a:p>
          <a:endParaRPr lang="en-US"/>
        </a:p>
      </dgm:t>
    </dgm:pt>
    <dgm:pt modelId="{D93C5C9C-9BF7-4DD2-8AF0-7841AAA3A184}" type="pres">
      <dgm:prSet presAssocID="{30A4875D-C86B-4642-99F9-FDC3868E6EBA}" presName="spacer" presStyleCnt="0"/>
      <dgm:spPr/>
    </dgm:pt>
    <dgm:pt modelId="{EFA245A8-CF6D-4671-BF4E-A53D4B2E6BBC}" type="pres">
      <dgm:prSet presAssocID="{EB0F3DDB-189D-46CE-8C94-C10A08702E42}" presName="parentText" presStyleLbl="node1" presStyleIdx="1" presStyleCnt="5">
        <dgm:presLayoutVars>
          <dgm:chMax val="0"/>
          <dgm:bulletEnabled val="1"/>
        </dgm:presLayoutVars>
      </dgm:prSet>
      <dgm:spPr/>
      <dgm:t>
        <a:bodyPr/>
        <a:lstStyle/>
        <a:p>
          <a:endParaRPr lang="en-US"/>
        </a:p>
      </dgm:t>
    </dgm:pt>
    <dgm:pt modelId="{A39DE5B7-8F31-4C2F-9420-F2D9128A83D1}" type="pres">
      <dgm:prSet presAssocID="{F3F3578E-703E-4C0F-8D1E-69DBAD35047E}" presName="spacer" presStyleCnt="0"/>
      <dgm:spPr/>
    </dgm:pt>
    <dgm:pt modelId="{CB18E85C-FF26-4C49-B258-013E53E68570}" type="pres">
      <dgm:prSet presAssocID="{77BD20FD-F4CF-4ECC-BF79-9F93F3786696}" presName="parentText" presStyleLbl="node1" presStyleIdx="2" presStyleCnt="5">
        <dgm:presLayoutVars>
          <dgm:chMax val="0"/>
          <dgm:bulletEnabled val="1"/>
        </dgm:presLayoutVars>
      </dgm:prSet>
      <dgm:spPr/>
      <dgm:t>
        <a:bodyPr/>
        <a:lstStyle/>
        <a:p>
          <a:endParaRPr lang="en-US"/>
        </a:p>
      </dgm:t>
    </dgm:pt>
    <dgm:pt modelId="{B01B6691-FAC2-4FFC-8E96-68ABFFC265CF}" type="pres">
      <dgm:prSet presAssocID="{00D828F5-DFE3-4EA9-B4BC-236711E196EA}" presName="spacer" presStyleCnt="0"/>
      <dgm:spPr/>
    </dgm:pt>
    <dgm:pt modelId="{96E38F8B-53F8-49F1-911A-6C35ED646581}" type="pres">
      <dgm:prSet presAssocID="{BDBE6915-C74B-488B-A5EC-D23E98CE67C4}" presName="parentText" presStyleLbl="node1" presStyleIdx="3" presStyleCnt="5" custScaleY="80342">
        <dgm:presLayoutVars>
          <dgm:chMax val="0"/>
          <dgm:bulletEnabled val="1"/>
        </dgm:presLayoutVars>
      </dgm:prSet>
      <dgm:spPr/>
      <dgm:t>
        <a:bodyPr/>
        <a:lstStyle/>
        <a:p>
          <a:endParaRPr lang="en-US"/>
        </a:p>
      </dgm:t>
    </dgm:pt>
    <dgm:pt modelId="{1256D4D5-4D7E-4911-8CAA-CA9A3E350BCD}" type="pres">
      <dgm:prSet presAssocID="{66174346-B04A-4BF8-9494-9F64F28E3490}" presName="spacer" presStyleCnt="0"/>
      <dgm:spPr/>
    </dgm:pt>
    <dgm:pt modelId="{0D105888-7F55-4B5C-ACA0-A7F6FEE77026}" type="pres">
      <dgm:prSet presAssocID="{CDE148C5-27CB-41EA-8F10-DE4D428A55FA}" presName="parentText" presStyleLbl="node1" presStyleIdx="4" presStyleCnt="5" custScaleY="67908">
        <dgm:presLayoutVars>
          <dgm:chMax val="0"/>
          <dgm:bulletEnabled val="1"/>
        </dgm:presLayoutVars>
      </dgm:prSet>
      <dgm:spPr/>
      <dgm:t>
        <a:bodyPr/>
        <a:lstStyle/>
        <a:p>
          <a:endParaRPr lang="en-US"/>
        </a:p>
      </dgm:t>
    </dgm:pt>
  </dgm:ptLst>
  <dgm:cxnLst>
    <dgm:cxn modelId="{F8C38E9C-4492-4220-9851-1E86DE36B4E0}" srcId="{A911C3AE-981E-475C-967B-658F7C78E33A}" destId="{5A672729-5131-449E-831E-4F723356EE10}" srcOrd="0" destOrd="0" parTransId="{A14CE0B7-1A0A-4648-AE31-115D56C25FB5}" sibTransId="{30A4875D-C86B-4642-99F9-FDC3868E6EBA}"/>
    <dgm:cxn modelId="{4B371A88-DA8C-4BCA-B0F9-1D5B8FD55C23}" srcId="{A911C3AE-981E-475C-967B-658F7C78E33A}" destId="{77BD20FD-F4CF-4ECC-BF79-9F93F3786696}" srcOrd="2" destOrd="0" parTransId="{EBC1D044-9FB1-4890-B501-B4FDC183F40D}" sibTransId="{00D828F5-DFE3-4EA9-B4BC-236711E196EA}"/>
    <dgm:cxn modelId="{51524CB7-5978-4605-B62B-9606A4A2DE41}" type="presOf" srcId="{A911C3AE-981E-475C-967B-658F7C78E33A}" destId="{51A0173F-DCBD-4B8E-95DE-05831951562F}" srcOrd="0" destOrd="0" presId="urn:microsoft.com/office/officeart/2005/8/layout/vList2"/>
    <dgm:cxn modelId="{DF0DEC71-1E35-45EF-B77B-6A498E8DA6B1}" srcId="{A911C3AE-981E-475C-967B-658F7C78E33A}" destId="{CDE148C5-27CB-41EA-8F10-DE4D428A55FA}" srcOrd="4" destOrd="0" parTransId="{20D13ECA-0A9C-4778-9D2E-DA56FF8CE73A}" sibTransId="{056BD84F-261B-4A08-ACD6-D8145DD37EF0}"/>
    <dgm:cxn modelId="{25A7931D-8B04-4D6A-896C-53FAD188CB52}" srcId="{A911C3AE-981E-475C-967B-658F7C78E33A}" destId="{EB0F3DDB-189D-46CE-8C94-C10A08702E42}" srcOrd="1" destOrd="0" parTransId="{1544C321-FACF-4970-AFC2-700E3D89F490}" sibTransId="{F3F3578E-703E-4C0F-8D1E-69DBAD35047E}"/>
    <dgm:cxn modelId="{32954E1B-2FF8-447B-BEC2-8D1A2384977C}" type="presOf" srcId="{CDE148C5-27CB-41EA-8F10-DE4D428A55FA}" destId="{0D105888-7F55-4B5C-ACA0-A7F6FEE77026}" srcOrd="0" destOrd="0" presId="urn:microsoft.com/office/officeart/2005/8/layout/vList2"/>
    <dgm:cxn modelId="{2F04870A-3743-45E7-867A-9B1869BAF94E}" type="presOf" srcId="{77BD20FD-F4CF-4ECC-BF79-9F93F3786696}" destId="{CB18E85C-FF26-4C49-B258-013E53E68570}" srcOrd="0" destOrd="0" presId="urn:microsoft.com/office/officeart/2005/8/layout/vList2"/>
    <dgm:cxn modelId="{2209BBA6-45DA-4688-8426-88291F748F7A}" type="presOf" srcId="{5A672729-5131-449E-831E-4F723356EE10}" destId="{988954F2-BEAD-4EB9-80AA-3B10A2A0AB63}" srcOrd="0" destOrd="0" presId="urn:microsoft.com/office/officeart/2005/8/layout/vList2"/>
    <dgm:cxn modelId="{5AC93CF6-4B2C-49B5-9320-11A6047DD3BF}" type="presOf" srcId="{BDBE6915-C74B-488B-A5EC-D23E98CE67C4}" destId="{96E38F8B-53F8-49F1-911A-6C35ED646581}" srcOrd="0" destOrd="0" presId="urn:microsoft.com/office/officeart/2005/8/layout/vList2"/>
    <dgm:cxn modelId="{42DEAE48-184E-4EC4-B4D0-79FF8D810279}" srcId="{A911C3AE-981E-475C-967B-658F7C78E33A}" destId="{BDBE6915-C74B-488B-A5EC-D23E98CE67C4}" srcOrd="3" destOrd="0" parTransId="{D462A2D2-7DA5-4A19-ADFF-BB1C89962404}" sibTransId="{66174346-B04A-4BF8-9494-9F64F28E3490}"/>
    <dgm:cxn modelId="{1451F33F-18C1-4C5A-A2CA-93D42CD09BFE}" type="presOf" srcId="{EB0F3DDB-189D-46CE-8C94-C10A08702E42}" destId="{EFA245A8-CF6D-4671-BF4E-A53D4B2E6BBC}" srcOrd="0" destOrd="0" presId="urn:microsoft.com/office/officeart/2005/8/layout/vList2"/>
    <dgm:cxn modelId="{51B48EB0-086B-4211-86FF-1846192D379E}" type="presParOf" srcId="{51A0173F-DCBD-4B8E-95DE-05831951562F}" destId="{988954F2-BEAD-4EB9-80AA-3B10A2A0AB63}" srcOrd="0" destOrd="0" presId="urn:microsoft.com/office/officeart/2005/8/layout/vList2"/>
    <dgm:cxn modelId="{E467E280-F186-410B-87A6-634632CBC5BC}" type="presParOf" srcId="{51A0173F-DCBD-4B8E-95DE-05831951562F}" destId="{D93C5C9C-9BF7-4DD2-8AF0-7841AAA3A184}" srcOrd="1" destOrd="0" presId="urn:microsoft.com/office/officeart/2005/8/layout/vList2"/>
    <dgm:cxn modelId="{34772204-BD83-45CF-BEC8-6FA4D76B9346}" type="presParOf" srcId="{51A0173F-DCBD-4B8E-95DE-05831951562F}" destId="{EFA245A8-CF6D-4671-BF4E-A53D4B2E6BBC}" srcOrd="2" destOrd="0" presId="urn:microsoft.com/office/officeart/2005/8/layout/vList2"/>
    <dgm:cxn modelId="{25C88A55-A709-4DE3-83D8-6EF674E4A84D}" type="presParOf" srcId="{51A0173F-DCBD-4B8E-95DE-05831951562F}" destId="{A39DE5B7-8F31-4C2F-9420-F2D9128A83D1}" srcOrd="3" destOrd="0" presId="urn:microsoft.com/office/officeart/2005/8/layout/vList2"/>
    <dgm:cxn modelId="{3FEF9184-F40E-418E-AA8F-C69633D4A8B8}" type="presParOf" srcId="{51A0173F-DCBD-4B8E-95DE-05831951562F}" destId="{CB18E85C-FF26-4C49-B258-013E53E68570}" srcOrd="4" destOrd="0" presId="urn:microsoft.com/office/officeart/2005/8/layout/vList2"/>
    <dgm:cxn modelId="{BE1D52C9-CED8-48F5-A084-1C7C493E173D}" type="presParOf" srcId="{51A0173F-DCBD-4B8E-95DE-05831951562F}" destId="{B01B6691-FAC2-4FFC-8E96-68ABFFC265CF}" srcOrd="5" destOrd="0" presId="urn:microsoft.com/office/officeart/2005/8/layout/vList2"/>
    <dgm:cxn modelId="{C8FCD308-2EA0-4246-8DC4-09603607B893}" type="presParOf" srcId="{51A0173F-DCBD-4B8E-95DE-05831951562F}" destId="{96E38F8B-53F8-49F1-911A-6C35ED646581}" srcOrd="6" destOrd="0" presId="urn:microsoft.com/office/officeart/2005/8/layout/vList2"/>
    <dgm:cxn modelId="{E87B3C6B-C333-4990-8A80-70BD72F409A0}" type="presParOf" srcId="{51A0173F-DCBD-4B8E-95DE-05831951562F}" destId="{1256D4D5-4D7E-4911-8CAA-CA9A3E350BCD}" srcOrd="7" destOrd="0" presId="urn:microsoft.com/office/officeart/2005/8/layout/vList2"/>
    <dgm:cxn modelId="{98E7B99A-5613-42E8-BF3E-7D63545A2444}" type="presParOf" srcId="{51A0173F-DCBD-4B8E-95DE-05831951562F}" destId="{0D105888-7F55-4B5C-ACA0-A7F6FEE77026}"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E231E5B4-CAC2-4E2D-AADC-73F6C1C9B9B6}" type="doc">
      <dgm:prSet loTypeId="urn:microsoft.com/office/officeart/2005/8/layout/process2" loCatId="process" qsTypeId="urn:microsoft.com/office/officeart/2005/8/quickstyle/simple1" qsCatId="simple" csTypeId="urn:microsoft.com/office/officeart/2005/8/colors/accent5_2" csCatId="accent5" phldr="1"/>
      <dgm:spPr/>
      <dgm:t>
        <a:bodyPr/>
        <a:lstStyle/>
        <a:p>
          <a:endParaRPr lang="en-US"/>
        </a:p>
      </dgm:t>
    </dgm:pt>
    <dgm:pt modelId="{348322DD-ABCC-404A-89F3-1836C4D0616B}">
      <dgm:prSet phldrT="[Text]" custT="1"/>
      <dgm:spPr/>
      <dgm:t>
        <a:bodyPr/>
        <a:lstStyle/>
        <a:p>
          <a:pPr algn="l"/>
          <a:r>
            <a:rPr lang="en-US" sz="1500" b="1" dirty="0" smtClean="0"/>
            <a:t>1) Eligible Individual to apply in </a:t>
          </a:r>
          <a:r>
            <a:rPr lang="en-US" sz="1500" b="1" u="sng" dirty="0" smtClean="0"/>
            <a:t>Form-A </a:t>
          </a:r>
          <a:r>
            <a:rPr lang="en-US" sz="1500" b="1" dirty="0" smtClean="0"/>
            <a:t>with Fees </a:t>
          </a:r>
          <a:r>
            <a:rPr lang="en-US" sz="1500" b="1" dirty="0" err="1" smtClean="0"/>
            <a:t>Rs</a:t>
          </a:r>
          <a:r>
            <a:rPr lang="en-US" sz="1500" b="1" dirty="0" smtClean="0"/>
            <a:t>. 5000/-</a:t>
          </a:r>
        </a:p>
        <a:p>
          <a:pPr algn="l"/>
          <a:r>
            <a:rPr lang="en-US" sz="1500" b="1" dirty="0" smtClean="0"/>
            <a:t>2) Eligible partnership entity or Company to apply in </a:t>
          </a:r>
          <a:r>
            <a:rPr lang="en-US" sz="1500" b="1" u="sng" dirty="0" smtClean="0"/>
            <a:t>Form-B </a:t>
          </a:r>
          <a:r>
            <a:rPr lang="en-US" sz="1500" b="1" dirty="0" smtClean="0"/>
            <a:t>with Fees </a:t>
          </a:r>
          <a:r>
            <a:rPr lang="en-US" sz="1500" b="1" dirty="0" err="1" smtClean="0"/>
            <a:t>Rs</a:t>
          </a:r>
          <a:r>
            <a:rPr lang="en-US" sz="1500" b="1" dirty="0" smtClean="0"/>
            <a:t>. 5000/-</a:t>
          </a:r>
          <a:endParaRPr lang="en-US" sz="1500" b="1" dirty="0"/>
        </a:p>
      </dgm:t>
    </dgm:pt>
    <dgm:pt modelId="{A7C8ECC1-8D8C-4CC7-BC4B-197F127B3E66}" type="parTrans" cxnId="{14997674-D7CD-4537-944C-C13F317C6ADB}">
      <dgm:prSet/>
      <dgm:spPr/>
      <dgm:t>
        <a:bodyPr/>
        <a:lstStyle/>
        <a:p>
          <a:endParaRPr lang="en-US"/>
        </a:p>
      </dgm:t>
    </dgm:pt>
    <dgm:pt modelId="{155DFFCB-939E-48ED-AA2A-0B158F50C762}" type="sibTrans" cxnId="{14997674-D7CD-4537-944C-C13F317C6ADB}">
      <dgm:prSet/>
      <dgm:spPr/>
      <dgm:t>
        <a:bodyPr/>
        <a:lstStyle/>
        <a:p>
          <a:endParaRPr lang="en-US"/>
        </a:p>
      </dgm:t>
    </dgm:pt>
    <dgm:pt modelId="{DC9E438E-3058-481A-8530-D52103B9EC99}">
      <dgm:prSet phldrT="[Text]" custT="1"/>
      <dgm:spPr/>
      <dgm:t>
        <a:bodyPr/>
        <a:lstStyle/>
        <a:p>
          <a:pPr algn="l"/>
          <a:r>
            <a:rPr lang="en-IN" sz="1500" b="1" dirty="0" smtClean="0"/>
            <a:t>Authority shall examine application, and may grant 21 days to applicant to remove deficiencies, if any, in the application</a:t>
          </a:r>
          <a:endParaRPr lang="en-US" sz="1500" b="1" dirty="0"/>
        </a:p>
      </dgm:t>
    </dgm:pt>
    <dgm:pt modelId="{B54999AB-391B-46BC-9A46-C666D883004F}" type="parTrans" cxnId="{C45A8641-7564-4D2F-BEB1-64FD8FF7FC42}">
      <dgm:prSet/>
      <dgm:spPr/>
      <dgm:t>
        <a:bodyPr/>
        <a:lstStyle/>
        <a:p>
          <a:endParaRPr lang="en-US"/>
        </a:p>
      </dgm:t>
    </dgm:pt>
    <dgm:pt modelId="{F7AAF423-AA24-4FE8-B301-C03AB0EC428D}" type="sibTrans" cxnId="{C45A8641-7564-4D2F-BEB1-64FD8FF7FC42}">
      <dgm:prSet/>
      <dgm:spPr/>
      <dgm:t>
        <a:bodyPr/>
        <a:lstStyle/>
        <a:p>
          <a:endParaRPr lang="en-US"/>
        </a:p>
      </dgm:t>
    </dgm:pt>
    <dgm:pt modelId="{9F101741-150C-425C-B3CD-6064440C2D1D}">
      <dgm:prSet phldrT="[Text]" custT="1"/>
      <dgm:spPr/>
      <dgm:t>
        <a:bodyPr/>
        <a:lstStyle/>
        <a:p>
          <a:pPr algn="l"/>
          <a:r>
            <a:rPr lang="en-IN" sz="1500" b="1" dirty="0" smtClean="0"/>
            <a:t>Authority may require applicant to submit additional documents or clarification within 21 days</a:t>
          </a:r>
          <a:endParaRPr lang="en-US" sz="1500" b="1" dirty="0"/>
        </a:p>
      </dgm:t>
    </dgm:pt>
    <dgm:pt modelId="{A2BDE038-8125-47B7-8A41-8B864878828F}" type="parTrans" cxnId="{6F5657A0-EC96-454D-B43B-4ECB542C0595}">
      <dgm:prSet/>
      <dgm:spPr/>
      <dgm:t>
        <a:bodyPr/>
        <a:lstStyle/>
        <a:p>
          <a:endParaRPr lang="en-US"/>
        </a:p>
      </dgm:t>
    </dgm:pt>
    <dgm:pt modelId="{CF7A52C0-0D3C-425C-A48E-8835F2573A63}" type="sibTrans" cxnId="{6F5657A0-EC96-454D-B43B-4ECB542C0595}">
      <dgm:prSet/>
      <dgm:spPr/>
      <dgm:t>
        <a:bodyPr/>
        <a:lstStyle/>
        <a:p>
          <a:endParaRPr lang="en-US"/>
        </a:p>
      </dgm:t>
    </dgm:pt>
    <dgm:pt modelId="{CC930F89-A02E-41EB-8FDE-958039DD0ACA}">
      <dgm:prSet phldrT="[Text]" custT="1"/>
      <dgm:spPr/>
      <dgm:t>
        <a:bodyPr/>
        <a:lstStyle/>
        <a:p>
          <a:pPr algn="l"/>
          <a:r>
            <a:rPr lang="en-IN" sz="1500" b="1" dirty="0" smtClean="0"/>
            <a:t>Authority may require applicant to appear, within 21 days, in person, or through its authorised representative for explanation / clarifications required for processing application</a:t>
          </a:r>
          <a:endParaRPr lang="en-US" sz="1500" b="1" dirty="0"/>
        </a:p>
      </dgm:t>
    </dgm:pt>
    <dgm:pt modelId="{BDD3D877-5540-4869-987A-27E19A062179}" type="sibTrans" cxnId="{C231716C-8075-427E-8B52-9C5E971C1451}">
      <dgm:prSet/>
      <dgm:spPr/>
      <dgm:t>
        <a:bodyPr/>
        <a:lstStyle/>
        <a:p>
          <a:endParaRPr lang="en-US"/>
        </a:p>
      </dgm:t>
    </dgm:pt>
    <dgm:pt modelId="{52C110A7-5F49-44A7-ABFA-E3001F278275}" type="parTrans" cxnId="{C231716C-8075-427E-8B52-9C5E971C1451}">
      <dgm:prSet/>
      <dgm:spPr/>
      <dgm:t>
        <a:bodyPr/>
        <a:lstStyle/>
        <a:p>
          <a:endParaRPr lang="en-US"/>
        </a:p>
      </dgm:t>
    </dgm:pt>
    <dgm:pt modelId="{8F3A1481-4773-4F11-B80D-1172CC55CDC3}">
      <dgm:prSet custT="1"/>
      <dgm:spPr/>
      <dgm:t>
        <a:bodyPr/>
        <a:lstStyle/>
        <a:p>
          <a:r>
            <a:rPr lang="en-IN" sz="1500" b="1" dirty="0" smtClean="0"/>
            <a:t>If authority after scrutiny/inspection/inquiry satisfied that applicant is eligible it may grant a certificate of registration in </a:t>
          </a:r>
          <a:r>
            <a:rPr lang="en-IN" sz="1500" b="1" u="sng" dirty="0" smtClean="0"/>
            <a:t>Form-C of Annexure-II</a:t>
          </a:r>
          <a:r>
            <a:rPr lang="en-IN" sz="1500" b="1" dirty="0" smtClean="0"/>
            <a:t> within 60 days of receipt of application, excluding time given for presenting additional documents/ information/clarification or appearing in person</a:t>
          </a:r>
          <a:endParaRPr lang="en-IN" sz="1500" b="1" dirty="0"/>
        </a:p>
      </dgm:t>
    </dgm:pt>
    <dgm:pt modelId="{0F94F6DA-6B3A-4ED0-A16F-A16B98C016B7}" type="parTrans" cxnId="{888DFCE6-2A4A-4F96-B4F7-4870630CD8C1}">
      <dgm:prSet/>
      <dgm:spPr/>
      <dgm:t>
        <a:bodyPr/>
        <a:lstStyle/>
        <a:p>
          <a:endParaRPr lang="en-US"/>
        </a:p>
      </dgm:t>
    </dgm:pt>
    <dgm:pt modelId="{DB818562-D034-4110-B270-8D6D206698F5}" type="sibTrans" cxnId="{888DFCE6-2A4A-4F96-B4F7-4870630CD8C1}">
      <dgm:prSet/>
      <dgm:spPr/>
      <dgm:t>
        <a:bodyPr/>
        <a:lstStyle/>
        <a:p>
          <a:endParaRPr lang="en-US"/>
        </a:p>
      </dgm:t>
    </dgm:pt>
    <dgm:pt modelId="{1777981D-1A2E-4380-925E-1A9E5BAA679F}" type="pres">
      <dgm:prSet presAssocID="{E231E5B4-CAC2-4E2D-AADC-73F6C1C9B9B6}" presName="linearFlow" presStyleCnt="0">
        <dgm:presLayoutVars>
          <dgm:resizeHandles val="exact"/>
        </dgm:presLayoutVars>
      </dgm:prSet>
      <dgm:spPr/>
      <dgm:t>
        <a:bodyPr/>
        <a:lstStyle/>
        <a:p>
          <a:endParaRPr lang="en-US"/>
        </a:p>
      </dgm:t>
    </dgm:pt>
    <dgm:pt modelId="{F1FE13BD-0FCB-457B-80B4-82A2F4879008}" type="pres">
      <dgm:prSet presAssocID="{348322DD-ABCC-404A-89F3-1836C4D0616B}" presName="node" presStyleLbl="node1" presStyleIdx="0" presStyleCnt="5" custScaleX="158538">
        <dgm:presLayoutVars>
          <dgm:bulletEnabled val="1"/>
        </dgm:presLayoutVars>
      </dgm:prSet>
      <dgm:spPr/>
      <dgm:t>
        <a:bodyPr/>
        <a:lstStyle/>
        <a:p>
          <a:endParaRPr lang="en-US"/>
        </a:p>
      </dgm:t>
    </dgm:pt>
    <dgm:pt modelId="{4804F8CF-B888-4409-B457-F1E57B0BD80D}" type="pres">
      <dgm:prSet presAssocID="{155DFFCB-939E-48ED-AA2A-0B158F50C762}" presName="sibTrans" presStyleLbl="sibTrans2D1" presStyleIdx="0" presStyleCnt="4"/>
      <dgm:spPr/>
      <dgm:t>
        <a:bodyPr/>
        <a:lstStyle/>
        <a:p>
          <a:endParaRPr lang="en-US"/>
        </a:p>
      </dgm:t>
    </dgm:pt>
    <dgm:pt modelId="{50B2CA72-D07E-4D1D-9236-5714182934D9}" type="pres">
      <dgm:prSet presAssocID="{155DFFCB-939E-48ED-AA2A-0B158F50C762}" presName="connectorText" presStyleLbl="sibTrans2D1" presStyleIdx="0" presStyleCnt="4"/>
      <dgm:spPr/>
      <dgm:t>
        <a:bodyPr/>
        <a:lstStyle/>
        <a:p>
          <a:endParaRPr lang="en-US"/>
        </a:p>
      </dgm:t>
    </dgm:pt>
    <dgm:pt modelId="{1B59131D-4F06-4BC3-BC2E-140A234A48EB}" type="pres">
      <dgm:prSet presAssocID="{DC9E438E-3058-481A-8530-D52103B9EC99}" presName="node" presStyleLbl="node1" presStyleIdx="1" presStyleCnt="5" custScaleX="158538" custScaleY="74763">
        <dgm:presLayoutVars>
          <dgm:bulletEnabled val="1"/>
        </dgm:presLayoutVars>
      </dgm:prSet>
      <dgm:spPr/>
      <dgm:t>
        <a:bodyPr/>
        <a:lstStyle/>
        <a:p>
          <a:endParaRPr lang="en-US"/>
        </a:p>
      </dgm:t>
    </dgm:pt>
    <dgm:pt modelId="{2ED7F1EB-37E1-41ED-B471-BF37435A62A7}" type="pres">
      <dgm:prSet presAssocID="{F7AAF423-AA24-4FE8-B301-C03AB0EC428D}" presName="sibTrans" presStyleLbl="sibTrans2D1" presStyleIdx="1" presStyleCnt="4"/>
      <dgm:spPr/>
      <dgm:t>
        <a:bodyPr/>
        <a:lstStyle/>
        <a:p>
          <a:endParaRPr lang="en-US"/>
        </a:p>
      </dgm:t>
    </dgm:pt>
    <dgm:pt modelId="{5262B36E-D11F-49D2-A80E-ED1CDC702AB0}" type="pres">
      <dgm:prSet presAssocID="{F7AAF423-AA24-4FE8-B301-C03AB0EC428D}" presName="connectorText" presStyleLbl="sibTrans2D1" presStyleIdx="1" presStyleCnt="4"/>
      <dgm:spPr/>
      <dgm:t>
        <a:bodyPr/>
        <a:lstStyle/>
        <a:p>
          <a:endParaRPr lang="en-US"/>
        </a:p>
      </dgm:t>
    </dgm:pt>
    <dgm:pt modelId="{17EE927C-69EC-4B68-BAA6-463D662DE321}" type="pres">
      <dgm:prSet presAssocID="{9F101741-150C-425C-B3CD-6064440C2D1D}" presName="node" presStyleLbl="node1" presStyleIdx="2" presStyleCnt="5" custScaleX="158538" custScaleY="74763">
        <dgm:presLayoutVars>
          <dgm:bulletEnabled val="1"/>
        </dgm:presLayoutVars>
      </dgm:prSet>
      <dgm:spPr/>
      <dgm:t>
        <a:bodyPr/>
        <a:lstStyle/>
        <a:p>
          <a:endParaRPr lang="en-US"/>
        </a:p>
      </dgm:t>
    </dgm:pt>
    <dgm:pt modelId="{E292072E-7347-4475-B3C0-915EF93FC067}" type="pres">
      <dgm:prSet presAssocID="{CF7A52C0-0D3C-425C-A48E-8835F2573A63}" presName="sibTrans" presStyleLbl="sibTrans2D1" presStyleIdx="2" presStyleCnt="4"/>
      <dgm:spPr/>
      <dgm:t>
        <a:bodyPr/>
        <a:lstStyle/>
        <a:p>
          <a:endParaRPr lang="en-US"/>
        </a:p>
      </dgm:t>
    </dgm:pt>
    <dgm:pt modelId="{B6EF47CA-073F-4175-B2A0-65838A3F6253}" type="pres">
      <dgm:prSet presAssocID="{CF7A52C0-0D3C-425C-A48E-8835F2573A63}" presName="connectorText" presStyleLbl="sibTrans2D1" presStyleIdx="2" presStyleCnt="4"/>
      <dgm:spPr/>
      <dgm:t>
        <a:bodyPr/>
        <a:lstStyle/>
        <a:p>
          <a:endParaRPr lang="en-US"/>
        </a:p>
      </dgm:t>
    </dgm:pt>
    <dgm:pt modelId="{39908A48-0F76-491C-88E0-585F6F89AF2D}" type="pres">
      <dgm:prSet presAssocID="{CC930F89-A02E-41EB-8FDE-958039DD0ACA}" presName="node" presStyleLbl="node1" presStyleIdx="3" presStyleCnt="5" custScaleX="158538">
        <dgm:presLayoutVars>
          <dgm:bulletEnabled val="1"/>
        </dgm:presLayoutVars>
      </dgm:prSet>
      <dgm:spPr/>
      <dgm:t>
        <a:bodyPr/>
        <a:lstStyle/>
        <a:p>
          <a:endParaRPr lang="en-US"/>
        </a:p>
      </dgm:t>
    </dgm:pt>
    <dgm:pt modelId="{1A4FD4A2-1E65-47E4-9E84-4B34D262EB56}" type="pres">
      <dgm:prSet presAssocID="{BDD3D877-5540-4869-987A-27E19A062179}" presName="sibTrans" presStyleLbl="sibTrans2D1" presStyleIdx="3" presStyleCnt="4"/>
      <dgm:spPr/>
      <dgm:t>
        <a:bodyPr/>
        <a:lstStyle/>
        <a:p>
          <a:endParaRPr lang="en-US"/>
        </a:p>
      </dgm:t>
    </dgm:pt>
    <dgm:pt modelId="{250F47CB-2576-4E15-A28E-B65FDF59B9DF}" type="pres">
      <dgm:prSet presAssocID="{BDD3D877-5540-4869-987A-27E19A062179}" presName="connectorText" presStyleLbl="sibTrans2D1" presStyleIdx="3" presStyleCnt="4"/>
      <dgm:spPr/>
      <dgm:t>
        <a:bodyPr/>
        <a:lstStyle/>
        <a:p>
          <a:endParaRPr lang="en-US"/>
        </a:p>
      </dgm:t>
    </dgm:pt>
    <dgm:pt modelId="{09B88392-EE7B-4E39-8BFA-73C4F5E9149C}" type="pres">
      <dgm:prSet presAssocID="{8F3A1481-4773-4F11-B80D-1172CC55CDC3}" presName="node" presStyleLbl="node1" presStyleIdx="4" presStyleCnt="5" custScaleX="158538" custScaleY="151969">
        <dgm:presLayoutVars>
          <dgm:bulletEnabled val="1"/>
        </dgm:presLayoutVars>
      </dgm:prSet>
      <dgm:spPr/>
      <dgm:t>
        <a:bodyPr/>
        <a:lstStyle/>
        <a:p>
          <a:endParaRPr lang="en-US"/>
        </a:p>
      </dgm:t>
    </dgm:pt>
  </dgm:ptLst>
  <dgm:cxnLst>
    <dgm:cxn modelId="{21DDBEEA-8722-489C-B7FB-4F4A0BDA12D3}" type="presOf" srcId="{E231E5B4-CAC2-4E2D-AADC-73F6C1C9B9B6}" destId="{1777981D-1A2E-4380-925E-1A9E5BAA679F}" srcOrd="0" destOrd="0" presId="urn:microsoft.com/office/officeart/2005/8/layout/process2"/>
    <dgm:cxn modelId="{8C920A0E-7736-458E-9AFF-F1DD8B641806}" type="presOf" srcId="{BDD3D877-5540-4869-987A-27E19A062179}" destId="{1A4FD4A2-1E65-47E4-9E84-4B34D262EB56}" srcOrd="0" destOrd="0" presId="urn:microsoft.com/office/officeart/2005/8/layout/process2"/>
    <dgm:cxn modelId="{FD38202F-EA4A-4408-A567-7D29C29301D5}" type="presOf" srcId="{CF7A52C0-0D3C-425C-A48E-8835F2573A63}" destId="{B6EF47CA-073F-4175-B2A0-65838A3F6253}" srcOrd="1" destOrd="0" presId="urn:microsoft.com/office/officeart/2005/8/layout/process2"/>
    <dgm:cxn modelId="{C45A8641-7564-4D2F-BEB1-64FD8FF7FC42}" srcId="{E231E5B4-CAC2-4E2D-AADC-73F6C1C9B9B6}" destId="{DC9E438E-3058-481A-8530-D52103B9EC99}" srcOrd="1" destOrd="0" parTransId="{B54999AB-391B-46BC-9A46-C666D883004F}" sibTransId="{F7AAF423-AA24-4FE8-B301-C03AB0EC428D}"/>
    <dgm:cxn modelId="{562B8CA3-B323-4210-B4A5-4746DFCF5253}" type="presOf" srcId="{CC930F89-A02E-41EB-8FDE-958039DD0ACA}" destId="{39908A48-0F76-491C-88E0-585F6F89AF2D}" srcOrd="0" destOrd="0" presId="urn:microsoft.com/office/officeart/2005/8/layout/process2"/>
    <dgm:cxn modelId="{5C7B9954-A6A9-46AC-AE11-8C2A2CA1AA1E}" type="presOf" srcId="{DC9E438E-3058-481A-8530-D52103B9EC99}" destId="{1B59131D-4F06-4BC3-BC2E-140A234A48EB}" srcOrd="0" destOrd="0" presId="urn:microsoft.com/office/officeart/2005/8/layout/process2"/>
    <dgm:cxn modelId="{F3B02006-F964-462B-AC41-78927E76522F}" type="presOf" srcId="{348322DD-ABCC-404A-89F3-1836C4D0616B}" destId="{F1FE13BD-0FCB-457B-80B4-82A2F4879008}" srcOrd="0" destOrd="0" presId="urn:microsoft.com/office/officeart/2005/8/layout/process2"/>
    <dgm:cxn modelId="{667A3D74-230C-4343-8AA2-B512405B4E6F}" type="presOf" srcId="{9F101741-150C-425C-B3CD-6064440C2D1D}" destId="{17EE927C-69EC-4B68-BAA6-463D662DE321}" srcOrd="0" destOrd="0" presId="urn:microsoft.com/office/officeart/2005/8/layout/process2"/>
    <dgm:cxn modelId="{C231716C-8075-427E-8B52-9C5E971C1451}" srcId="{E231E5B4-CAC2-4E2D-AADC-73F6C1C9B9B6}" destId="{CC930F89-A02E-41EB-8FDE-958039DD0ACA}" srcOrd="3" destOrd="0" parTransId="{52C110A7-5F49-44A7-ABFA-E3001F278275}" sibTransId="{BDD3D877-5540-4869-987A-27E19A062179}"/>
    <dgm:cxn modelId="{888DFCE6-2A4A-4F96-B4F7-4870630CD8C1}" srcId="{E231E5B4-CAC2-4E2D-AADC-73F6C1C9B9B6}" destId="{8F3A1481-4773-4F11-B80D-1172CC55CDC3}" srcOrd="4" destOrd="0" parTransId="{0F94F6DA-6B3A-4ED0-A16F-A16B98C016B7}" sibTransId="{DB818562-D034-4110-B270-8D6D206698F5}"/>
    <dgm:cxn modelId="{F61378EA-E93E-4E77-92BE-29D11D54DB38}" type="presOf" srcId="{155DFFCB-939E-48ED-AA2A-0B158F50C762}" destId="{4804F8CF-B888-4409-B457-F1E57B0BD80D}" srcOrd="0" destOrd="0" presId="urn:microsoft.com/office/officeart/2005/8/layout/process2"/>
    <dgm:cxn modelId="{03772D4E-8F5D-45B6-832D-04781284AB5B}" type="presOf" srcId="{F7AAF423-AA24-4FE8-B301-C03AB0EC428D}" destId="{5262B36E-D11F-49D2-A80E-ED1CDC702AB0}" srcOrd="1" destOrd="0" presId="urn:microsoft.com/office/officeart/2005/8/layout/process2"/>
    <dgm:cxn modelId="{AB646847-D143-433B-A9BC-15A85BFDBEF8}" type="presOf" srcId="{8F3A1481-4773-4F11-B80D-1172CC55CDC3}" destId="{09B88392-EE7B-4E39-8BFA-73C4F5E9149C}" srcOrd="0" destOrd="0" presId="urn:microsoft.com/office/officeart/2005/8/layout/process2"/>
    <dgm:cxn modelId="{ABE16384-D99D-4C8B-BBBB-42F28436554F}" type="presOf" srcId="{BDD3D877-5540-4869-987A-27E19A062179}" destId="{250F47CB-2576-4E15-A28E-B65FDF59B9DF}" srcOrd="1" destOrd="0" presId="urn:microsoft.com/office/officeart/2005/8/layout/process2"/>
    <dgm:cxn modelId="{C3BAD8DB-BD19-43E4-969D-3AFDD2DAC5CA}" type="presOf" srcId="{155DFFCB-939E-48ED-AA2A-0B158F50C762}" destId="{50B2CA72-D07E-4D1D-9236-5714182934D9}" srcOrd="1" destOrd="0" presId="urn:microsoft.com/office/officeart/2005/8/layout/process2"/>
    <dgm:cxn modelId="{8584E1F8-81D9-486F-BA64-6A889E1A0BE2}" type="presOf" srcId="{CF7A52C0-0D3C-425C-A48E-8835F2573A63}" destId="{E292072E-7347-4475-B3C0-915EF93FC067}" srcOrd="0" destOrd="0" presId="urn:microsoft.com/office/officeart/2005/8/layout/process2"/>
    <dgm:cxn modelId="{14997674-D7CD-4537-944C-C13F317C6ADB}" srcId="{E231E5B4-CAC2-4E2D-AADC-73F6C1C9B9B6}" destId="{348322DD-ABCC-404A-89F3-1836C4D0616B}" srcOrd="0" destOrd="0" parTransId="{A7C8ECC1-8D8C-4CC7-BC4B-197F127B3E66}" sibTransId="{155DFFCB-939E-48ED-AA2A-0B158F50C762}"/>
    <dgm:cxn modelId="{6F5657A0-EC96-454D-B43B-4ECB542C0595}" srcId="{E231E5B4-CAC2-4E2D-AADC-73F6C1C9B9B6}" destId="{9F101741-150C-425C-B3CD-6064440C2D1D}" srcOrd="2" destOrd="0" parTransId="{A2BDE038-8125-47B7-8A41-8B864878828F}" sibTransId="{CF7A52C0-0D3C-425C-A48E-8835F2573A63}"/>
    <dgm:cxn modelId="{05CDA7CA-492E-47F3-9F34-D03A4E509F96}" type="presOf" srcId="{F7AAF423-AA24-4FE8-B301-C03AB0EC428D}" destId="{2ED7F1EB-37E1-41ED-B471-BF37435A62A7}" srcOrd="0" destOrd="0" presId="urn:microsoft.com/office/officeart/2005/8/layout/process2"/>
    <dgm:cxn modelId="{019F690E-A2E1-4EA4-8BDA-C7C04035CB80}" type="presParOf" srcId="{1777981D-1A2E-4380-925E-1A9E5BAA679F}" destId="{F1FE13BD-0FCB-457B-80B4-82A2F4879008}" srcOrd="0" destOrd="0" presId="urn:microsoft.com/office/officeart/2005/8/layout/process2"/>
    <dgm:cxn modelId="{D91E7099-4ACF-4227-AE25-EBD2AF36DFA6}" type="presParOf" srcId="{1777981D-1A2E-4380-925E-1A9E5BAA679F}" destId="{4804F8CF-B888-4409-B457-F1E57B0BD80D}" srcOrd="1" destOrd="0" presId="urn:microsoft.com/office/officeart/2005/8/layout/process2"/>
    <dgm:cxn modelId="{03E2D2B7-AF1E-457B-AB21-13986E15FF90}" type="presParOf" srcId="{4804F8CF-B888-4409-B457-F1E57B0BD80D}" destId="{50B2CA72-D07E-4D1D-9236-5714182934D9}" srcOrd="0" destOrd="0" presId="urn:microsoft.com/office/officeart/2005/8/layout/process2"/>
    <dgm:cxn modelId="{463D5386-EA34-4EFB-A4D4-D848C19355E3}" type="presParOf" srcId="{1777981D-1A2E-4380-925E-1A9E5BAA679F}" destId="{1B59131D-4F06-4BC3-BC2E-140A234A48EB}" srcOrd="2" destOrd="0" presId="urn:microsoft.com/office/officeart/2005/8/layout/process2"/>
    <dgm:cxn modelId="{3603E617-BACD-4574-8C87-3FEDD6125876}" type="presParOf" srcId="{1777981D-1A2E-4380-925E-1A9E5BAA679F}" destId="{2ED7F1EB-37E1-41ED-B471-BF37435A62A7}" srcOrd="3" destOrd="0" presId="urn:microsoft.com/office/officeart/2005/8/layout/process2"/>
    <dgm:cxn modelId="{42B63E09-208D-4E88-885C-51C476FE1ED7}" type="presParOf" srcId="{2ED7F1EB-37E1-41ED-B471-BF37435A62A7}" destId="{5262B36E-D11F-49D2-A80E-ED1CDC702AB0}" srcOrd="0" destOrd="0" presId="urn:microsoft.com/office/officeart/2005/8/layout/process2"/>
    <dgm:cxn modelId="{A3D4B9E4-45B5-4843-B737-A30EFEFC8158}" type="presParOf" srcId="{1777981D-1A2E-4380-925E-1A9E5BAA679F}" destId="{17EE927C-69EC-4B68-BAA6-463D662DE321}" srcOrd="4" destOrd="0" presId="urn:microsoft.com/office/officeart/2005/8/layout/process2"/>
    <dgm:cxn modelId="{61D2B360-4C10-47B2-91C2-6BAC1714A13F}" type="presParOf" srcId="{1777981D-1A2E-4380-925E-1A9E5BAA679F}" destId="{E292072E-7347-4475-B3C0-915EF93FC067}" srcOrd="5" destOrd="0" presId="urn:microsoft.com/office/officeart/2005/8/layout/process2"/>
    <dgm:cxn modelId="{994B0510-3445-48CD-89A0-95956A242748}" type="presParOf" srcId="{E292072E-7347-4475-B3C0-915EF93FC067}" destId="{B6EF47CA-073F-4175-B2A0-65838A3F6253}" srcOrd="0" destOrd="0" presId="urn:microsoft.com/office/officeart/2005/8/layout/process2"/>
    <dgm:cxn modelId="{252BF178-6630-4AD6-8E0A-D4731139E200}" type="presParOf" srcId="{1777981D-1A2E-4380-925E-1A9E5BAA679F}" destId="{39908A48-0F76-491C-88E0-585F6F89AF2D}" srcOrd="6" destOrd="0" presId="urn:microsoft.com/office/officeart/2005/8/layout/process2"/>
    <dgm:cxn modelId="{03F58C49-1818-44F9-94F4-5A775BDBD1A7}" type="presParOf" srcId="{1777981D-1A2E-4380-925E-1A9E5BAA679F}" destId="{1A4FD4A2-1E65-47E4-9E84-4B34D262EB56}" srcOrd="7" destOrd="0" presId="urn:microsoft.com/office/officeart/2005/8/layout/process2"/>
    <dgm:cxn modelId="{0FCF4E55-B771-43E4-9F44-FFD07F0C0EA7}" type="presParOf" srcId="{1A4FD4A2-1E65-47E4-9E84-4B34D262EB56}" destId="{250F47CB-2576-4E15-A28E-B65FDF59B9DF}" srcOrd="0" destOrd="0" presId="urn:microsoft.com/office/officeart/2005/8/layout/process2"/>
    <dgm:cxn modelId="{CDBF8BEB-88E3-4EBC-B4C1-F5610C20EE50}" type="presParOf" srcId="{1777981D-1A2E-4380-925E-1A9E5BAA679F}" destId="{09B88392-EE7B-4E39-8BFA-73C4F5E9149C}"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231E5B4-CAC2-4E2D-AADC-73F6C1C9B9B6}" type="doc">
      <dgm:prSet loTypeId="urn:microsoft.com/office/officeart/2005/8/layout/process2" loCatId="process" qsTypeId="urn:microsoft.com/office/officeart/2005/8/quickstyle/simple1" qsCatId="simple" csTypeId="urn:microsoft.com/office/officeart/2005/8/colors/accent6_2" csCatId="accent6" phldr="1"/>
      <dgm:spPr/>
      <dgm:t>
        <a:bodyPr/>
        <a:lstStyle/>
        <a:p>
          <a:endParaRPr lang="en-US"/>
        </a:p>
      </dgm:t>
    </dgm:pt>
    <dgm:pt modelId="{348322DD-ABCC-404A-89F3-1836C4D0616B}">
      <dgm:prSet phldrT="[Text]" custT="1"/>
      <dgm:spPr/>
      <dgm:t>
        <a:bodyPr/>
        <a:lstStyle/>
        <a:p>
          <a:pPr algn="l"/>
          <a:r>
            <a:rPr lang="en-IN" sz="1500" b="1" dirty="0" smtClean="0"/>
            <a:t>If, authority is of </a:t>
          </a:r>
          <a:r>
            <a:rPr lang="en-IN" sz="1500" b="1" i="1" dirty="0" smtClean="0"/>
            <a:t>prima facie </a:t>
          </a:r>
          <a:r>
            <a:rPr lang="en-IN" sz="1500" b="1" dirty="0" smtClean="0"/>
            <a:t>opinion that registration not be granted, it shall communicate reasons for forming such an opinion within 45 days of receipt of application, excluding time given by it for removing deficiencies, presenting additional documents or clarifications, or appearing in person, as the case may be</a:t>
          </a:r>
          <a:endParaRPr lang="en-US" sz="1500" b="1" dirty="0"/>
        </a:p>
      </dgm:t>
    </dgm:pt>
    <dgm:pt modelId="{A7C8ECC1-8D8C-4CC7-BC4B-197F127B3E66}" type="parTrans" cxnId="{14997674-D7CD-4537-944C-C13F317C6ADB}">
      <dgm:prSet/>
      <dgm:spPr/>
      <dgm:t>
        <a:bodyPr/>
        <a:lstStyle/>
        <a:p>
          <a:endParaRPr lang="en-US"/>
        </a:p>
      </dgm:t>
    </dgm:pt>
    <dgm:pt modelId="{155DFFCB-939E-48ED-AA2A-0B158F50C762}" type="sibTrans" cxnId="{14997674-D7CD-4537-944C-C13F317C6ADB}">
      <dgm:prSet/>
      <dgm:spPr/>
      <dgm:t>
        <a:bodyPr/>
        <a:lstStyle/>
        <a:p>
          <a:endParaRPr lang="en-US"/>
        </a:p>
      </dgm:t>
    </dgm:pt>
    <dgm:pt modelId="{DC9E438E-3058-481A-8530-D52103B9EC99}">
      <dgm:prSet phldrT="[Text]" custT="1"/>
      <dgm:spPr/>
      <dgm:t>
        <a:bodyPr/>
        <a:lstStyle/>
        <a:p>
          <a:pPr algn="l"/>
          <a:r>
            <a:rPr lang="en-IN" sz="1500" b="1" dirty="0" smtClean="0"/>
            <a:t>Applicant shall submit an explanation as to why his/its application should be accepted within 15 days of receipt of the communication to enable the authority to form a final opinion</a:t>
          </a:r>
          <a:endParaRPr lang="en-US" sz="1500" b="1" dirty="0"/>
        </a:p>
      </dgm:t>
    </dgm:pt>
    <dgm:pt modelId="{B54999AB-391B-46BC-9A46-C666D883004F}" type="parTrans" cxnId="{C45A8641-7564-4D2F-BEB1-64FD8FF7FC42}">
      <dgm:prSet/>
      <dgm:spPr/>
      <dgm:t>
        <a:bodyPr/>
        <a:lstStyle/>
        <a:p>
          <a:endParaRPr lang="en-US"/>
        </a:p>
      </dgm:t>
    </dgm:pt>
    <dgm:pt modelId="{F7AAF423-AA24-4FE8-B301-C03AB0EC428D}" type="sibTrans" cxnId="{C45A8641-7564-4D2F-BEB1-64FD8FF7FC42}">
      <dgm:prSet/>
      <dgm:spPr/>
      <dgm:t>
        <a:bodyPr/>
        <a:lstStyle/>
        <a:p>
          <a:endParaRPr lang="en-US"/>
        </a:p>
      </dgm:t>
    </dgm:pt>
    <dgm:pt modelId="{9F101741-150C-425C-B3CD-6064440C2D1D}">
      <dgm:prSet phldrT="[Text]" custT="1"/>
      <dgm:spPr/>
      <dgm:t>
        <a:bodyPr/>
        <a:lstStyle/>
        <a:p>
          <a:pPr algn="l"/>
          <a:r>
            <a:rPr lang="en-IN" sz="1500" b="1" dirty="0" smtClean="0"/>
            <a:t>After considering explanation, if any, given by applicant under the authority shall either:</a:t>
          </a:r>
        </a:p>
        <a:p>
          <a:pPr algn="l"/>
          <a:r>
            <a:rPr lang="en-IN" sz="1500" b="1" dirty="0" smtClean="0"/>
            <a:t>a) accept the application and grant certificate of registration; or</a:t>
          </a:r>
        </a:p>
        <a:p>
          <a:pPr algn="l"/>
          <a:r>
            <a:rPr lang="en-IN" sz="1500" b="1" dirty="0" smtClean="0"/>
            <a:t>b) reject the application by an order, giving reasons thereof</a:t>
          </a:r>
          <a:endParaRPr lang="en-US" sz="1500" b="1" dirty="0"/>
        </a:p>
      </dgm:t>
    </dgm:pt>
    <dgm:pt modelId="{A2BDE038-8125-47B7-8A41-8B864878828F}" type="parTrans" cxnId="{6F5657A0-EC96-454D-B43B-4ECB542C0595}">
      <dgm:prSet/>
      <dgm:spPr/>
      <dgm:t>
        <a:bodyPr/>
        <a:lstStyle/>
        <a:p>
          <a:endParaRPr lang="en-US"/>
        </a:p>
      </dgm:t>
    </dgm:pt>
    <dgm:pt modelId="{CF7A52C0-0D3C-425C-A48E-8835F2573A63}" type="sibTrans" cxnId="{6F5657A0-EC96-454D-B43B-4ECB542C0595}">
      <dgm:prSet/>
      <dgm:spPr/>
      <dgm:t>
        <a:bodyPr/>
        <a:lstStyle/>
        <a:p>
          <a:endParaRPr lang="en-US"/>
        </a:p>
      </dgm:t>
    </dgm:pt>
    <dgm:pt modelId="{CC930F89-A02E-41EB-8FDE-958039DD0ACA}">
      <dgm:prSet phldrT="[Text]" custT="1"/>
      <dgm:spPr/>
      <dgm:t>
        <a:bodyPr/>
        <a:lstStyle/>
        <a:p>
          <a:pPr algn="l"/>
          <a:r>
            <a:rPr lang="en-IN" sz="1500" b="1" dirty="0" smtClean="0"/>
            <a:t>The authority shall communicate its decision to the applicant within 30 days of receipt of explanation.</a:t>
          </a:r>
          <a:endParaRPr lang="en-US" sz="1500" b="1" dirty="0"/>
        </a:p>
      </dgm:t>
    </dgm:pt>
    <dgm:pt modelId="{BDD3D877-5540-4869-987A-27E19A062179}" type="sibTrans" cxnId="{C231716C-8075-427E-8B52-9C5E971C1451}">
      <dgm:prSet/>
      <dgm:spPr/>
      <dgm:t>
        <a:bodyPr/>
        <a:lstStyle/>
        <a:p>
          <a:endParaRPr lang="en-US"/>
        </a:p>
      </dgm:t>
    </dgm:pt>
    <dgm:pt modelId="{52C110A7-5F49-44A7-ABFA-E3001F278275}" type="parTrans" cxnId="{C231716C-8075-427E-8B52-9C5E971C1451}">
      <dgm:prSet/>
      <dgm:spPr/>
      <dgm:t>
        <a:bodyPr/>
        <a:lstStyle/>
        <a:p>
          <a:endParaRPr lang="en-US"/>
        </a:p>
      </dgm:t>
    </dgm:pt>
    <dgm:pt modelId="{1777981D-1A2E-4380-925E-1A9E5BAA679F}" type="pres">
      <dgm:prSet presAssocID="{E231E5B4-CAC2-4E2D-AADC-73F6C1C9B9B6}" presName="linearFlow" presStyleCnt="0">
        <dgm:presLayoutVars>
          <dgm:resizeHandles val="exact"/>
        </dgm:presLayoutVars>
      </dgm:prSet>
      <dgm:spPr/>
      <dgm:t>
        <a:bodyPr/>
        <a:lstStyle/>
        <a:p>
          <a:endParaRPr lang="en-US"/>
        </a:p>
      </dgm:t>
    </dgm:pt>
    <dgm:pt modelId="{F1FE13BD-0FCB-457B-80B4-82A2F4879008}" type="pres">
      <dgm:prSet presAssocID="{348322DD-ABCC-404A-89F3-1836C4D0616B}" presName="node" presStyleLbl="node1" presStyleIdx="0" presStyleCnt="4" custScaleX="197662" custScaleY="168736">
        <dgm:presLayoutVars>
          <dgm:bulletEnabled val="1"/>
        </dgm:presLayoutVars>
      </dgm:prSet>
      <dgm:spPr/>
      <dgm:t>
        <a:bodyPr/>
        <a:lstStyle/>
        <a:p>
          <a:endParaRPr lang="en-US"/>
        </a:p>
      </dgm:t>
    </dgm:pt>
    <dgm:pt modelId="{4804F8CF-B888-4409-B457-F1E57B0BD80D}" type="pres">
      <dgm:prSet presAssocID="{155DFFCB-939E-48ED-AA2A-0B158F50C762}" presName="sibTrans" presStyleLbl="sibTrans2D1" presStyleIdx="0" presStyleCnt="3"/>
      <dgm:spPr/>
      <dgm:t>
        <a:bodyPr/>
        <a:lstStyle/>
        <a:p>
          <a:endParaRPr lang="en-US"/>
        </a:p>
      </dgm:t>
    </dgm:pt>
    <dgm:pt modelId="{50B2CA72-D07E-4D1D-9236-5714182934D9}" type="pres">
      <dgm:prSet presAssocID="{155DFFCB-939E-48ED-AA2A-0B158F50C762}" presName="connectorText" presStyleLbl="sibTrans2D1" presStyleIdx="0" presStyleCnt="3"/>
      <dgm:spPr/>
      <dgm:t>
        <a:bodyPr/>
        <a:lstStyle/>
        <a:p>
          <a:endParaRPr lang="en-US"/>
        </a:p>
      </dgm:t>
    </dgm:pt>
    <dgm:pt modelId="{1B59131D-4F06-4BC3-BC2E-140A234A48EB}" type="pres">
      <dgm:prSet presAssocID="{DC9E438E-3058-481A-8530-D52103B9EC99}" presName="node" presStyleLbl="node1" presStyleIdx="1" presStyleCnt="4" custScaleX="197662" custScaleY="101291">
        <dgm:presLayoutVars>
          <dgm:bulletEnabled val="1"/>
        </dgm:presLayoutVars>
      </dgm:prSet>
      <dgm:spPr/>
      <dgm:t>
        <a:bodyPr/>
        <a:lstStyle/>
        <a:p>
          <a:endParaRPr lang="en-US"/>
        </a:p>
      </dgm:t>
    </dgm:pt>
    <dgm:pt modelId="{2ED7F1EB-37E1-41ED-B471-BF37435A62A7}" type="pres">
      <dgm:prSet presAssocID="{F7AAF423-AA24-4FE8-B301-C03AB0EC428D}" presName="sibTrans" presStyleLbl="sibTrans2D1" presStyleIdx="1" presStyleCnt="3"/>
      <dgm:spPr/>
      <dgm:t>
        <a:bodyPr/>
        <a:lstStyle/>
        <a:p>
          <a:endParaRPr lang="en-US"/>
        </a:p>
      </dgm:t>
    </dgm:pt>
    <dgm:pt modelId="{5262B36E-D11F-49D2-A80E-ED1CDC702AB0}" type="pres">
      <dgm:prSet presAssocID="{F7AAF423-AA24-4FE8-B301-C03AB0EC428D}" presName="connectorText" presStyleLbl="sibTrans2D1" presStyleIdx="1" presStyleCnt="3"/>
      <dgm:spPr/>
      <dgm:t>
        <a:bodyPr/>
        <a:lstStyle/>
        <a:p>
          <a:endParaRPr lang="en-US"/>
        </a:p>
      </dgm:t>
    </dgm:pt>
    <dgm:pt modelId="{17EE927C-69EC-4B68-BAA6-463D662DE321}" type="pres">
      <dgm:prSet presAssocID="{9F101741-150C-425C-B3CD-6064440C2D1D}" presName="node" presStyleLbl="node1" presStyleIdx="2" presStyleCnt="4" custScaleX="197662" custScaleY="135368">
        <dgm:presLayoutVars>
          <dgm:bulletEnabled val="1"/>
        </dgm:presLayoutVars>
      </dgm:prSet>
      <dgm:spPr/>
      <dgm:t>
        <a:bodyPr/>
        <a:lstStyle/>
        <a:p>
          <a:endParaRPr lang="en-US"/>
        </a:p>
      </dgm:t>
    </dgm:pt>
    <dgm:pt modelId="{E292072E-7347-4475-B3C0-915EF93FC067}" type="pres">
      <dgm:prSet presAssocID="{CF7A52C0-0D3C-425C-A48E-8835F2573A63}" presName="sibTrans" presStyleLbl="sibTrans2D1" presStyleIdx="2" presStyleCnt="3"/>
      <dgm:spPr/>
      <dgm:t>
        <a:bodyPr/>
        <a:lstStyle/>
        <a:p>
          <a:endParaRPr lang="en-US"/>
        </a:p>
      </dgm:t>
    </dgm:pt>
    <dgm:pt modelId="{B6EF47CA-073F-4175-B2A0-65838A3F6253}" type="pres">
      <dgm:prSet presAssocID="{CF7A52C0-0D3C-425C-A48E-8835F2573A63}" presName="connectorText" presStyleLbl="sibTrans2D1" presStyleIdx="2" presStyleCnt="3"/>
      <dgm:spPr/>
      <dgm:t>
        <a:bodyPr/>
        <a:lstStyle/>
        <a:p>
          <a:endParaRPr lang="en-US"/>
        </a:p>
      </dgm:t>
    </dgm:pt>
    <dgm:pt modelId="{39908A48-0F76-491C-88E0-585F6F89AF2D}" type="pres">
      <dgm:prSet presAssocID="{CC930F89-A02E-41EB-8FDE-958039DD0ACA}" presName="node" presStyleLbl="node1" presStyleIdx="3" presStyleCnt="4" custScaleX="197662">
        <dgm:presLayoutVars>
          <dgm:bulletEnabled val="1"/>
        </dgm:presLayoutVars>
      </dgm:prSet>
      <dgm:spPr/>
      <dgm:t>
        <a:bodyPr/>
        <a:lstStyle/>
        <a:p>
          <a:endParaRPr lang="en-US"/>
        </a:p>
      </dgm:t>
    </dgm:pt>
  </dgm:ptLst>
  <dgm:cxnLst>
    <dgm:cxn modelId="{21DDBEEA-8722-489C-B7FB-4F4A0BDA12D3}" type="presOf" srcId="{E231E5B4-CAC2-4E2D-AADC-73F6C1C9B9B6}" destId="{1777981D-1A2E-4380-925E-1A9E5BAA679F}" srcOrd="0" destOrd="0" presId="urn:microsoft.com/office/officeart/2005/8/layout/process2"/>
    <dgm:cxn modelId="{FD38202F-EA4A-4408-A567-7D29C29301D5}" type="presOf" srcId="{CF7A52C0-0D3C-425C-A48E-8835F2573A63}" destId="{B6EF47CA-073F-4175-B2A0-65838A3F6253}" srcOrd="1" destOrd="0" presId="urn:microsoft.com/office/officeart/2005/8/layout/process2"/>
    <dgm:cxn modelId="{C45A8641-7564-4D2F-BEB1-64FD8FF7FC42}" srcId="{E231E5B4-CAC2-4E2D-AADC-73F6C1C9B9B6}" destId="{DC9E438E-3058-481A-8530-D52103B9EC99}" srcOrd="1" destOrd="0" parTransId="{B54999AB-391B-46BC-9A46-C666D883004F}" sibTransId="{F7AAF423-AA24-4FE8-B301-C03AB0EC428D}"/>
    <dgm:cxn modelId="{562B8CA3-B323-4210-B4A5-4746DFCF5253}" type="presOf" srcId="{CC930F89-A02E-41EB-8FDE-958039DD0ACA}" destId="{39908A48-0F76-491C-88E0-585F6F89AF2D}" srcOrd="0" destOrd="0" presId="urn:microsoft.com/office/officeart/2005/8/layout/process2"/>
    <dgm:cxn modelId="{5C7B9954-A6A9-46AC-AE11-8C2A2CA1AA1E}" type="presOf" srcId="{DC9E438E-3058-481A-8530-D52103B9EC99}" destId="{1B59131D-4F06-4BC3-BC2E-140A234A48EB}" srcOrd="0" destOrd="0" presId="urn:microsoft.com/office/officeart/2005/8/layout/process2"/>
    <dgm:cxn modelId="{F3B02006-F964-462B-AC41-78927E76522F}" type="presOf" srcId="{348322DD-ABCC-404A-89F3-1836C4D0616B}" destId="{F1FE13BD-0FCB-457B-80B4-82A2F4879008}" srcOrd="0" destOrd="0" presId="urn:microsoft.com/office/officeart/2005/8/layout/process2"/>
    <dgm:cxn modelId="{667A3D74-230C-4343-8AA2-B512405B4E6F}" type="presOf" srcId="{9F101741-150C-425C-B3CD-6064440C2D1D}" destId="{17EE927C-69EC-4B68-BAA6-463D662DE321}" srcOrd="0" destOrd="0" presId="urn:microsoft.com/office/officeart/2005/8/layout/process2"/>
    <dgm:cxn modelId="{C231716C-8075-427E-8B52-9C5E971C1451}" srcId="{E231E5B4-CAC2-4E2D-AADC-73F6C1C9B9B6}" destId="{CC930F89-A02E-41EB-8FDE-958039DD0ACA}" srcOrd="3" destOrd="0" parTransId="{52C110A7-5F49-44A7-ABFA-E3001F278275}" sibTransId="{BDD3D877-5540-4869-987A-27E19A062179}"/>
    <dgm:cxn modelId="{F61378EA-E93E-4E77-92BE-29D11D54DB38}" type="presOf" srcId="{155DFFCB-939E-48ED-AA2A-0B158F50C762}" destId="{4804F8CF-B888-4409-B457-F1E57B0BD80D}" srcOrd="0" destOrd="0" presId="urn:microsoft.com/office/officeart/2005/8/layout/process2"/>
    <dgm:cxn modelId="{03772D4E-8F5D-45B6-832D-04781284AB5B}" type="presOf" srcId="{F7AAF423-AA24-4FE8-B301-C03AB0EC428D}" destId="{5262B36E-D11F-49D2-A80E-ED1CDC702AB0}" srcOrd="1" destOrd="0" presId="urn:microsoft.com/office/officeart/2005/8/layout/process2"/>
    <dgm:cxn modelId="{C3BAD8DB-BD19-43E4-969D-3AFDD2DAC5CA}" type="presOf" srcId="{155DFFCB-939E-48ED-AA2A-0B158F50C762}" destId="{50B2CA72-D07E-4D1D-9236-5714182934D9}" srcOrd="1" destOrd="0" presId="urn:microsoft.com/office/officeart/2005/8/layout/process2"/>
    <dgm:cxn modelId="{8584E1F8-81D9-486F-BA64-6A889E1A0BE2}" type="presOf" srcId="{CF7A52C0-0D3C-425C-A48E-8835F2573A63}" destId="{E292072E-7347-4475-B3C0-915EF93FC067}" srcOrd="0" destOrd="0" presId="urn:microsoft.com/office/officeart/2005/8/layout/process2"/>
    <dgm:cxn modelId="{14997674-D7CD-4537-944C-C13F317C6ADB}" srcId="{E231E5B4-CAC2-4E2D-AADC-73F6C1C9B9B6}" destId="{348322DD-ABCC-404A-89F3-1836C4D0616B}" srcOrd="0" destOrd="0" parTransId="{A7C8ECC1-8D8C-4CC7-BC4B-197F127B3E66}" sibTransId="{155DFFCB-939E-48ED-AA2A-0B158F50C762}"/>
    <dgm:cxn modelId="{6F5657A0-EC96-454D-B43B-4ECB542C0595}" srcId="{E231E5B4-CAC2-4E2D-AADC-73F6C1C9B9B6}" destId="{9F101741-150C-425C-B3CD-6064440C2D1D}" srcOrd="2" destOrd="0" parTransId="{A2BDE038-8125-47B7-8A41-8B864878828F}" sibTransId="{CF7A52C0-0D3C-425C-A48E-8835F2573A63}"/>
    <dgm:cxn modelId="{05CDA7CA-492E-47F3-9F34-D03A4E509F96}" type="presOf" srcId="{F7AAF423-AA24-4FE8-B301-C03AB0EC428D}" destId="{2ED7F1EB-37E1-41ED-B471-BF37435A62A7}" srcOrd="0" destOrd="0" presId="urn:microsoft.com/office/officeart/2005/8/layout/process2"/>
    <dgm:cxn modelId="{019F690E-A2E1-4EA4-8BDA-C7C04035CB80}" type="presParOf" srcId="{1777981D-1A2E-4380-925E-1A9E5BAA679F}" destId="{F1FE13BD-0FCB-457B-80B4-82A2F4879008}" srcOrd="0" destOrd="0" presId="urn:microsoft.com/office/officeart/2005/8/layout/process2"/>
    <dgm:cxn modelId="{D91E7099-4ACF-4227-AE25-EBD2AF36DFA6}" type="presParOf" srcId="{1777981D-1A2E-4380-925E-1A9E5BAA679F}" destId="{4804F8CF-B888-4409-B457-F1E57B0BD80D}" srcOrd="1" destOrd="0" presId="urn:microsoft.com/office/officeart/2005/8/layout/process2"/>
    <dgm:cxn modelId="{03E2D2B7-AF1E-457B-AB21-13986E15FF90}" type="presParOf" srcId="{4804F8CF-B888-4409-B457-F1E57B0BD80D}" destId="{50B2CA72-D07E-4D1D-9236-5714182934D9}" srcOrd="0" destOrd="0" presId="urn:microsoft.com/office/officeart/2005/8/layout/process2"/>
    <dgm:cxn modelId="{463D5386-EA34-4EFB-A4D4-D848C19355E3}" type="presParOf" srcId="{1777981D-1A2E-4380-925E-1A9E5BAA679F}" destId="{1B59131D-4F06-4BC3-BC2E-140A234A48EB}" srcOrd="2" destOrd="0" presId="urn:microsoft.com/office/officeart/2005/8/layout/process2"/>
    <dgm:cxn modelId="{3603E617-BACD-4574-8C87-3FEDD6125876}" type="presParOf" srcId="{1777981D-1A2E-4380-925E-1A9E5BAA679F}" destId="{2ED7F1EB-37E1-41ED-B471-BF37435A62A7}" srcOrd="3" destOrd="0" presId="urn:microsoft.com/office/officeart/2005/8/layout/process2"/>
    <dgm:cxn modelId="{42B63E09-208D-4E88-885C-51C476FE1ED7}" type="presParOf" srcId="{2ED7F1EB-37E1-41ED-B471-BF37435A62A7}" destId="{5262B36E-D11F-49D2-A80E-ED1CDC702AB0}" srcOrd="0" destOrd="0" presId="urn:microsoft.com/office/officeart/2005/8/layout/process2"/>
    <dgm:cxn modelId="{A3D4B9E4-45B5-4843-B737-A30EFEFC8158}" type="presParOf" srcId="{1777981D-1A2E-4380-925E-1A9E5BAA679F}" destId="{17EE927C-69EC-4B68-BAA6-463D662DE321}" srcOrd="4" destOrd="0" presId="urn:microsoft.com/office/officeart/2005/8/layout/process2"/>
    <dgm:cxn modelId="{61D2B360-4C10-47B2-91C2-6BAC1714A13F}" type="presParOf" srcId="{1777981D-1A2E-4380-925E-1A9E5BAA679F}" destId="{E292072E-7347-4475-B3C0-915EF93FC067}" srcOrd="5" destOrd="0" presId="urn:microsoft.com/office/officeart/2005/8/layout/process2"/>
    <dgm:cxn modelId="{994B0510-3445-48CD-89A0-95956A242748}" type="presParOf" srcId="{E292072E-7347-4475-B3C0-915EF93FC067}" destId="{B6EF47CA-073F-4175-B2A0-65838A3F6253}" srcOrd="0" destOrd="0" presId="urn:microsoft.com/office/officeart/2005/8/layout/process2"/>
    <dgm:cxn modelId="{252BF178-6630-4AD6-8E0A-D4731139E200}" type="presParOf" srcId="{1777981D-1A2E-4380-925E-1A9E5BAA679F}" destId="{39908A48-0F76-491C-88E0-585F6F89AF2D}" srcOrd="6" destOrd="0" presId="urn:microsoft.com/office/officeart/2005/8/layout/process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F0ACB88D-537D-499D-9363-A4D6919A20A8}" type="doc">
      <dgm:prSet loTypeId="urn:microsoft.com/office/officeart/2005/8/layout/hList6" loCatId="list" qsTypeId="urn:microsoft.com/office/officeart/2005/8/quickstyle/simple1" qsCatId="simple" csTypeId="urn:microsoft.com/office/officeart/2005/8/colors/colorful5" csCatId="colorful" phldr="1"/>
      <dgm:spPr/>
      <dgm:t>
        <a:bodyPr/>
        <a:lstStyle/>
        <a:p>
          <a:endParaRPr lang="en-US"/>
        </a:p>
      </dgm:t>
    </dgm:pt>
    <dgm:pt modelId="{94BC9BF1-577B-493D-83F5-AF7B24E260D5}">
      <dgm:prSet phldrT="[Text]" custT="1"/>
      <dgm:spPr/>
      <dgm:t>
        <a:bodyPr/>
        <a:lstStyle/>
        <a:p>
          <a:pPr algn="l"/>
          <a:r>
            <a:rPr lang="en-IN" sz="2100" dirty="0" smtClean="0"/>
            <a:t>(1) Registered </a:t>
          </a:r>
          <a:r>
            <a:rPr lang="en-IN" sz="2100" dirty="0" err="1" smtClean="0"/>
            <a:t>valuer</a:t>
          </a:r>
          <a:r>
            <a:rPr lang="en-IN" sz="2100" dirty="0" smtClean="0"/>
            <a:t> shall, while conducting a valuation, comply with </a:t>
          </a:r>
          <a:r>
            <a:rPr lang="en-IN" sz="2100" b="1" u="sng" dirty="0" smtClean="0"/>
            <a:t>valuation standards</a:t>
          </a:r>
          <a:r>
            <a:rPr lang="en-IN" sz="2100" dirty="0" smtClean="0"/>
            <a:t> as </a:t>
          </a:r>
          <a:r>
            <a:rPr lang="en-IN" sz="2100" b="1" u="sng" dirty="0" smtClean="0"/>
            <a:t>notified or modified</a:t>
          </a:r>
          <a:r>
            <a:rPr lang="en-IN" sz="2100" dirty="0" smtClean="0"/>
            <a:t> under </a:t>
          </a:r>
          <a:r>
            <a:rPr lang="en-IN" sz="2100" b="1" u="sng" dirty="0" smtClean="0"/>
            <a:t>rule 18</a:t>
          </a:r>
          <a:endParaRPr lang="en-US" sz="2100" b="1" u="sng" dirty="0" smtClean="0"/>
        </a:p>
        <a:p>
          <a:pPr algn="l"/>
          <a:r>
            <a:rPr lang="en-IN" sz="2100" dirty="0" smtClean="0"/>
            <a:t>Provided that until valuation standards are notified or modified by Central Govt., a </a:t>
          </a:r>
          <a:r>
            <a:rPr lang="en-IN" sz="2100" dirty="0" err="1" smtClean="0"/>
            <a:t>valuer</a:t>
          </a:r>
          <a:r>
            <a:rPr lang="en-IN" sz="2100" dirty="0" smtClean="0"/>
            <a:t> shall make valuations as per:</a:t>
          </a:r>
          <a:endParaRPr lang="en-US" sz="2100" dirty="0" smtClean="0"/>
        </a:p>
        <a:p>
          <a:pPr algn="l"/>
          <a:r>
            <a:rPr lang="en-US" sz="2100" b="1" dirty="0" smtClean="0"/>
            <a:t>a) </a:t>
          </a:r>
          <a:r>
            <a:rPr lang="en-IN" sz="2100" b="1" dirty="0" smtClean="0"/>
            <a:t>i</a:t>
          </a:r>
          <a:r>
            <a:rPr lang="en-IN" sz="2100" b="1" u="sng" dirty="0" smtClean="0"/>
            <a:t>nternationally accepted valuation standards</a:t>
          </a:r>
          <a:endParaRPr lang="en-US" sz="2100" b="1" u="sng" dirty="0" smtClean="0"/>
        </a:p>
        <a:p>
          <a:pPr algn="l"/>
          <a:r>
            <a:rPr lang="en-US" sz="2100" b="1" dirty="0" smtClean="0"/>
            <a:t>b) </a:t>
          </a:r>
          <a:r>
            <a:rPr lang="en-IN" sz="2100" b="1" u="sng" dirty="0" smtClean="0"/>
            <a:t>valuation standards adopted by any registered </a:t>
          </a:r>
          <a:r>
            <a:rPr lang="en-IN" sz="2100" b="1" u="sng" dirty="0" err="1" smtClean="0"/>
            <a:t>valuers</a:t>
          </a:r>
          <a:r>
            <a:rPr lang="en-IN" sz="2100" b="1" u="sng" dirty="0" smtClean="0"/>
            <a:t> organisation</a:t>
          </a:r>
          <a:endParaRPr lang="en-US" sz="2100" b="1" u="sng" dirty="0"/>
        </a:p>
      </dgm:t>
    </dgm:pt>
    <dgm:pt modelId="{662122C1-E0CA-4D2F-A7E4-1997E1D9D133}" type="parTrans" cxnId="{574E60DA-3880-4F47-9C52-C6ED6D0CCCD1}">
      <dgm:prSet/>
      <dgm:spPr/>
      <dgm:t>
        <a:bodyPr/>
        <a:lstStyle/>
        <a:p>
          <a:endParaRPr lang="en-US"/>
        </a:p>
      </dgm:t>
    </dgm:pt>
    <dgm:pt modelId="{71EFFBF0-1B98-425A-AF9B-9279D40DE2B6}" type="sibTrans" cxnId="{574E60DA-3880-4F47-9C52-C6ED6D0CCCD1}">
      <dgm:prSet/>
      <dgm:spPr/>
      <dgm:t>
        <a:bodyPr/>
        <a:lstStyle/>
        <a:p>
          <a:endParaRPr lang="en-US"/>
        </a:p>
      </dgm:t>
    </dgm:pt>
    <dgm:pt modelId="{A3BD5F0F-9FEF-405A-9F12-1B1DEE74CCAC}">
      <dgm:prSet phldrT="[Text]" custT="1"/>
      <dgm:spPr/>
      <dgm:t>
        <a:bodyPr/>
        <a:lstStyle/>
        <a:p>
          <a:pPr algn="l"/>
          <a:r>
            <a:rPr lang="en-IN" sz="2100" dirty="0" smtClean="0"/>
            <a:t>(2) Registered </a:t>
          </a:r>
          <a:r>
            <a:rPr lang="en-IN" sz="2100" dirty="0" err="1" smtClean="0"/>
            <a:t>valuer</a:t>
          </a:r>
          <a:r>
            <a:rPr lang="en-IN" sz="2100" dirty="0" smtClean="0"/>
            <a:t> may obtain inputs for his valuation report or get a separate valuation for an asset class conducted from another registered </a:t>
          </a:r>
          <a:r>
            <a:rPr lang="en-IN" sz="2100" dirty="0" err="1" smtClean="0"/>
            <a:t>valuer</a:t>
          </a:r>
          <a:r>
            <a:rPr lang="en-IN" sz="2100" dirty="0" smtClean="0"/>
            <a:t>, in which case he shall fully disclose the details of the inputs and particulars etc. of the other registered </a:t>
          </a:r>
          <a:r>
            <a:rPr lang="en-IN" sz="2100" dirty="0" err="1" smtClean="0"/>
            <a:t>valuer</a:t>
          </a:r>
          <a:r>
            <a:rPr lang="en-IN" sz="2100" dirty="0" smtClean="0"/>
            <a:t> in his report and liabilities against the resultant valuation, irrespective of the nature of inputs or valuation by the other registered </a:t>
          </a:r>
          <a:r>
            <a:rPr lang="en-IN" sz="2100" dirty="0" err="1" smtClean="0"/>
            <a:t>valuer</a:t>
          </a:r>
          <a:r>
            <a:rPr lang="en-IN" sz="2100" dirty="0" smtClean="0"/>
            <a:t>, shall remain of the first mentioned registered value.</a:t>
          </a:r>
          <a:endParaRPr lang="en-US" sz="2100" dirty="0"/>
        </a:p>
      </dgm:t>
    </dgm:pt>
    <dgm:pt modelId="{454E21D8-A9F2-4215-ACE0-5F11FEB721FE}" type="parTrans" cxnId="{D9AE10ED-1155-45C4-9E38-213C173D2B7A}">
      <dgm:prSet/>
      <dgm:spPr/>
      <dgm:t>
        <a:bodyPr/>
        <a:lstStyle/>
        <a:p>
          <a:endParaRPr lang="en-US"/>
        </a:p>
      </dgm:t>
    </dgm:pt>
    <dgm:pt modelId="{0C984A17-7D07-48C4-B1E0-4AD6E0D4226D}" type="sibTrans" cxnId="{D9AE10ED-1155-45C4-9E38-213C173D2B7A}">
      <dgm:prSet/>
      <dgm:spPr/>
      <dgm:t>
        <a:bodyPr/>
        <a:lstStyle/>
        <a:p>
          <a:endParaRPr lang="en-US"/>
        </a:p>
      </dgm:t>
    </dgm:pt>
    <dgm:pt modelId="{BC66543C-545A-4882-AF10-513F4EEB4F06}" type="pres">
      <dgm:prSet presAssocID="{F0ACB88D-537D-499D-9363-A4D6919A20A8}" presName="Name0" presStyleCnt="0">
        <dgm:presLayoutVars>
          <dgm:dir/>
          <dgm:resizeHandles val="exact"/>
        </dgm:presLayoutVars>
      </dgm:prSet>
      <dgm:spPr/>
      <dgm:t>
        <a:bodyPr/>
        <a:lstStyle/>
        <a:p>
          <a:endParaRPr lang="en-US"/>
        </a:p>
      </dgm:t>
    </dgm:pt>
    <dgm:pt modelId="{338B0A72-5DA7-4994-BE56-808B2B6C24C3}" type="pres">
      <dgm:prSet presAssocID="{94BC9BF1-577B-493D-83F5-AF7B24E260D5}" presName="node" presStyleLbl="node1" presStyleIdx="0" presStyleCnt="2">
        <dgm:presLayoutVars>
          <dgm:bulletEnabled val="1"/>
        </dgm:presLayoutVars>
      </dgm:prSet>
      <dgm:spPr/>
      <dgm:t>
        <a:bodyPr/>
        <a:lstStyle/>
        <a:p>
          <a:endParaRPr lang="en-US"/>
        </a:p>
      </dgm:t>
    </dgm:pt>
    <dgm:pt modelId="{C184C608-ECC9-48ED-8562-A0C46F161FA8}" type="pres">
      <dgm:prSet presAssocID="{71EFFBF0-1B98-425A-AF9B-9279D40DE2B6}" presName="sibTrans" presStyleCnt="0"/>
      <dgm:spPr/>
      <dgm:t>
        <a:bodyPr/>
        <a:lstStyle/>
        <a:p>
          <a:endParaRPr lang="en-US"/>
        </a:p>
      </dgm:t>
    </dgm:pt>
    <dgm:pt modelId="{4CEF7A9E-EFBA-4021-B5FE-E3157B195626}" type="pres">
      <dgm:prSet presAssocID="{A3BD5F0F-9FEF-405A-9F12-1B1DEE74CCAC}" presName="node" presStyleLbl="node1" presStyleIdx="1" presStyleCnt="2">
        <dgm:presLayoutVars>
          <dgm:bulletEnabled val="1"/>
        </dgm:presLayoutVars>
      </dgm:prSet>
      <dgm:spPr/>
      <dgm:t>
        <a:bodyPr/>
        <a:lstStyle/>
        <a:p>
          <a:endParaRPr lang="en-US"/>
        </a:p>
      </dgm:t>
    </dgm:pt>
  </dgm:ptLst>
  <dgm:cxnLst>
    <dgm:cxn modelId="{C49A568D-FCCF-46F7-B951-2EA31AFBDE3C}" type="presOf" srcId="{94BC9BF1-577B-493D-83F5-AF7B24E260D5}" destId="{338B0A72-5DA7-4994-BE56-808B2B6C24C3}" srcOrd="0" destOrd="0" presId="urn:microsoft.com/office/officeart/2005/8/layout/hList6"/>
    <dgm:cxn modelId="{574E60DA-3880-4F47-9C52-C6ED6D0CCCD1}" srcId="{F0ACB88D-537D-499D-9363-A4D6919A20A8}" destId="{94BC9BF1-577B-493D-83F5-AF7B24E260D5}" srcOrd="0" destOrd="0" parTransId="{662122C1-E0CA-4D2F-A7E4-1997E1D9D133}" sibTransId="{71EFFBF0-1B98-425A-AF9B-9279D40DE2B6}"/>
    <dgm:cxn modelId="{D9AE10ED-1155-45C4-9E38-213C173D2B7A}" srcId="{F0ACB88D-537D-499D-9363-A4D6919A20A8}" destId="{A3BD5F0F-9FEF-405A-9F12-1B1DEE74CCAC}" srcOrd="1" destOrd="0" parTransId="{454E21D8-A9F2-4215-ACE0-5F11FEB721FE}" sibTransId="{0C984A17-7D07-48C4-B1E0-4AD6E0D4226D}"/>
    <dgm:cxn modelId="{148F8723-A030-45C2-9553-923881A73198}" type="presOf" srcId="{A3BD5F0F-9FEF-405A-9F12-1B1DEE74CCAC}" destId="{4CEF7A9E-EFBA-4021-B5FE-E3157B195626}" srcOrd="0" destOrd="0" presId="urn:microsoft.com/office/officeart/2005/8/layout/hList6"/>
    <dgm:cxn modelId="{F29D1622-F530-4CF1-A632-D39449F1776A}" type="presOf" srcId="{F0ACB88D-537D-499D-9363-A4D6919A20A8}" destId="{BC66543C-545A-4882-AF10-513F4EEB4F06}" srcOrd="0" destOrd="0" presId="urn:microsoft.com/office/officeart/2005/8/layout/hList6"/>
    <dgm:cxn modelId="{8A27BBBF-AC30-49AB-B268-AEC4A78F8D38}" type="presParOf" srcId="{BC66543C-545A-4882-AF10-513F4EEB4F06}" destId="{338B0A72-5DA7-4994-BE56-808B2B6C24C3}" srcOrd="0" destOrd="0" presId="urn:microsoft.com/office/officeart/2005/8/layout/hList6"/>
    <dgm:cxn modelId="{E94B90A4-9C13-49AD-AD66-D3F4EBD5C8BB}" type="presParOf" srcId="{BC66543C-545A-4882-AF10-513F4EEB4F06}" destId="{C184C608-ECC9-48ED-8562-A0C46F161FA8}" srcOrd="1" destOrd="0" presId="urn:microsoft.com/office/officeart/2005/8/layout/hList6"/>
    <dgm:cxn modelId="{E9B76C83-4DD0-48E5-B18B-9B8BE68B6AD7}" type="presParOf" srcId="{BC66543C-545A-4882-AF10-513F4EEB4F06}" destId="{4CEF7A9E-EFBA-4021-B5FE-E3157B195626}" srcOrd="2"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A56E6AD7-4F71-478C-BBA0-0C51DE576803}" type="doc">
      <dgm:prSet loTypeId="urn:microsoft.com/office/officeart/2005/8/layout/hierarchy3" loCatId="relationship" qsTypeId="urn:microsoft.com/office/officeart/2005/8/quickstyle/simple1" qsCatId="simple" csTypeId="urn:microsoft.com/office/officeart/2005/8/colors/accent5_2" csCatId="accent5" phldr="1"/>
      <dgm:spPr/>
      <dgm:t>
        <a:bodyPr/>
        <a:lstStyle/>
        <a:p>
          <a:endParaRPr lang="en-US"/>
        </a:p>
      </dgm:t>
    </dgm:pt>
    <dgm:pt modelId="{71702993-28E2-4BEB-AACB-42FF03A5CA9B}">
      <dgm:prSet phldrT="[Text]"/>
      <dgm:spPr/>
      <dgm:t>
        <a:bodyPr/>
        <a:lstStyle/>
        <a:p>
          <a:r>
            <a:rPr lang="en-IN" b="1" u="none" smtClean="0"/>
            <a:t>Contents of Valuation Reports</a:t>
          </a:r>
          <a:endParaRPr lang="en-US" u="none" dirty="0"/>
        </a:p>
      </dgm:t>
    </dgm:pt>
    <dgm:pt modelId="{3BEC4D23-0D87-4006-A2A3-52F77B0B46A1}" type="parTrans" cxnId="{3D56A4FB-3C0C-4CD3-9CD0-3CF4200CB226}">
      <dgm:prSet/>
      <dgm:spPr/>
      <dgm:t>
        <a:bodyPr/>
        <a:lstStyle/>
        <a:p>
          <a:endParaRPr lang="en-US"/>
        </a:p>
      </dgm:t>
    </dgm:pt>
    <dgm:pt modelId="{9B79B1FA-EE91-400C-87D7-0BA26FEC9C1B}" type="sibTrans" cxnId="{3D56A4FB-3C0C-4CD3-9CD0-3CF4200CB226}">
      <dgm:prSet/>
      <dgm:spPr/>
      <dgm:t>
        <a:bodyPr/>
        <a:lstStyle/>
        <a:p>
          <a:endParaRPr lang="en-US"/>
        </a:p>
      </dgm:t>
    </dgm:pt>
    <dgm:pt modelId="{7493F1A8-1734-4217-BA85-1CCA9F1131A3}">
      <dgm:prSet phldrT="[Text]"/>
      <dgm:spPr/>
      <dgm:t>
        <a:bodyPr/>
        <a:lstStyle/>
        <a:p>
          <a:pPr algn="l"/>
          <a:r>
            <a:rPr lang="en-IN" dirty="0" smtClean="0"/>
            <a:t>background information of the asset </a:t>
          </a:r>
          <a:endParaRPr lang="en-US" dirty="0"/>
        </a:p>
      </dgm:t>
    </dgm:pt>
    <dgm:pt modelId="{D2F6E7EF-DB41-43B9-823E-44B31FB2CC4E}" type="parTrans" cxnId="{94B8748E-7D1A-4132-A5CC-26D5141AD5DA}">
      <dgm:prSet/>
      <dgm:spPr/>
      <dgm:t>
        <a:bodyPr/>
        <a:lstStyle/>
        <a:p>
          <a:endParaRPr lang="en-US"/>
        </a:p>
      </dgm:t>
    </dgm:pt>
    <dgm:pt modelId="{14C416EC-ED3D-40D9-BDA2-5410F8558A34}" type="sibTrans" cxnId="{94B8748E-7D1A-4132-A5CC-26D5141AD5DA}">
      <dgm:prSet/>
      <dgm:spPr/>
      <dgm:t>
        <a:bodyPr/>
        <a:lstStyle/>
        <a:p>
          <a:endParaRPr lang="en-US"/>
        </a:p>
      </dgm:t>
    </dgm:pt>
    <dgm:pt modelId="{F545AC4D-81B7-498E-93D4-76E9B37D57F9}">
      <dgm:prSet phldrT="[Text]"/>
      <dgm:spPr/>
      <dgm:t>
        <a:bodyPr/>
        <a:lstStyle/>
        <a:p>
          <a:pPr algn="l"/>
          <a:r>
            <a:rPr lang="en-IN" dirty="0" smtClean="0"/>
            <a:t>caveats, limitations and disclaimers</a:t>
          </a:r>
          <a:endParaRPr lang="en-US" dirty="0"/>
        </a:p>
      </dgm:t>
    </dgm:pt>
    <dgm:pt modelId="{AC06808A-F323-443A-B25E-EC1E558FEFE9}" type="parTrans" cxnId="{E24307E3-B13D-4A81-9A6D-5E9EB742B34F}">
      <dgm:prSet/>
      <dgm:spPr/>
      <dgm:t>
        <a:bodyPr/>
        <a:lstStyle/>
        <a:p>
          <a:endParaRPr lang="en-US"/>
        </a:p>
      </dgm:t>
    </dgm:pt>
    <dgm:pt modelId="{2C2F08CC-292A-4523-8D40-6AED0A7E533C}" type="sibTrans" cxnId="{E24307E3-B13D-4A81-9A6D-5E9EB742B34F}">
      <dgm:prSet/>
      <dgm:spPr/>
      <dgm:t>
        <a:bodyPr/>
        <a:lstStyle/>
        <a:p>
          <a:endParaRPr lang="en-US"/>
        </a:p>
      </dgm:t>
    </dgm:pt>
    <dgm:pt modelId="{3AF29F27-BCFE-4B07-8BEE-57CD11FC48A4}">
      <dgm:prSet phldrT="[Text]"/>
      <dgm:spPr/>
      <dgm:t>
        <a:bodyPr/>
        <a:lstStyle/>
        <a:p>
          <a:pPr algn="l"/>
          <a:r>
            <a:rPr lang="en-IN" dirty="0" smtClean="0"/>
            <a:t>purpose of valuation and appointing authority</a:t>
          </a:r>
          <a:endParaRPr lang="en-US" dirty="0"/>
        </a:p>
      </dgm:t>
    </dgm:pt>
    <dgm:pt modelId="{394A7276-9462-4905-B5E8-726A8A78F1EE}" type="parTrans" cxnId="{80684245-51C1-49CD-AC3A-5A4E77069C47}">
      <dgm:prSet/>
      <dgm:spPr/>
      <dgm:t>
        <a:bodyPr/>
        <a:lstStyle/>
        <a:p>
          <a:endParaRPr lang="en-US"/>
        </a:p>
      </dgm:t>
    </dgm:pt>
    <dgm:pt modelId="{0A73AF1E-63C9-4DB5-B39B-53A2FFE9C726}" type="sibTrans" cxnId="{80684245-51C1-49CD-AC3A-5A4E77069C47}">
      <dgm:prSet/>
      <dgm:spPr/>
      <dgm:t>
        <a:bodyPr/>
        <a:lstStyle/>
        <a:p>
          <a:endParaRPr lang="en-US"/>
        </a:p>
      </dgm:t>
    </dgm:pt>
    <dgm:pt modelId="{42226F85-79A7-4E1B-B5F6-73A7EA131232}">
      <dgm:prSet phldrT="[Text]"/>
      <dgm:spPr/>
      <dgm:t>
        <a:bodyPr/>
        <a:lstStyle/>
        <a:p>
          <a:pPr algn="l"/>
          <a:r>
            <a:rPr lang="en-IN" dirty="0" smtClean="0"/>
            <a:t>identity of the </a:t>
          </a:r>
          <a:r>
            <a:rPr lang="en-IN" dirty="0" err="1" smtClean="0"/>
            <a:t>valuer</a:t>
          </a:r>
          <a:r>
            <a:rPr lang="en-IN" dirty="0" smtClean="0"/>
            <a:t> and any other experts involved in the valuation</a:t>
          </a:r>
          <a:endParaRPr lang="en-US" dirty="0"/>
        </a:p>
      </dgm:t>
    </dgm:pt>
    <dgm:pt modelId="{3CB03863-9A86-47B8-9A25-E75C6F25C57B}" type="parTrans" cxnId="{2404BA56-0BDD-42C8-9894-470ACC85C4DF}">
      <dgm:prSet/>
      <dgm:spPr/>
      <dgm:t>
        <a:bodyPr/>
        <a:lstStyle/>
        <a:p>
          <a:endParaRPr lang="en-US"/>
        </a:p>
      </dgm:t>
    </dgm:pt>
    <dgm:pt modelId="{CAC4214A-0E64-4D0C-AE64-0DE01C352840}" type="sibTrans" cxnId="{2404BA56-0BDD-42C8-9894-470ACC85C4DF}">
      <dgm:prSet/>
      <dgm:spPr/>
      <dgm:t>
        <a:bodyPr/>
        <a:lstStyle/>
        <a:p>
          <a:endParaRPr lang="en-US"/>
        </a:p>
      </dgm:t>
    </dgm:pt>
    <dgm:pt modelId="{4D71ECD0-DF3A-4C17-BB34-AFEF394A8C1C}">
      <dgm:prSet phldrT="[Text]"/>
      <dgm:spPr/>
      <dgm:t>
        <a:bodyPr/>
        <a:lstStyle/>
        <a:p>
          <a:pPr algn="l"/>
          <a:r>
            <a:rPr lang="en-IN" dirty="0" smtClean="0"/>
            <a:t>disclosure of </a:t>
          </a:r>
          <a:r>
            <a:rPr lang="en-IN" dirty="0" err="1" smtClean="0"/>
            <a:t>valuer</a:t>
          </a:r>
          <a:r>
            <a:rPr lang="en-IN" dirty="0" smtClean="0"/>
            <a:t> interest or conflict, if any</a:t>
          </a:r>
          <a:endParaRPr lang="en-US" dirty="0"/>
        </a:p>
      </dgm:t>
    </dgm:pt>
    <dgm:pt modelId="{5909B43E-2433-4BC2-B350-4A0177A769F0}" type="parTrans" cxnId="{D335DFC7-1849-491C-9034-B0E016C7FECB}">
      <dgm:prSet/>
      <dgm:spPr/>
      <dgm:t>
        <a:bodyPr/>
        <a:lstStyle/>
        <a:p>
          <a:endParaRPr lang="en-US"/>
        </a:p>
      </dgm:t>
    </dgm:pt>
    <dgm:pt modelId="{CF3450BE-3C10-455C-8B5F-E18F4CF50D4E}" type="sibTrans" cxnId="{D335DFC7-1849-491C-9034-B0E016C7FECB}">
      <dgm:prSet/>
      <dgm:spPr/>
      <dgm:t>
        <a:bodyPr/>
        <a:lstStyle/>
        <a:p>
          <a:endParaRPr lang="en-US"/>
        </a:p>
      </dgm:t>
    </dgm:pt>
    <dgm:pt modelId="{7448F019-E318-4FFC-9A63-7F3A25D35137}">
      <dgm:prSet phldrT="[Text]"/>
      <dgm:spPr/>
      <dgm:t>
        <a:bodyPr/>
        <a:lstStyle/>
        <a:p>
          <a:pPr algn="l"/>
          <a:r>
            <a:rPr lang="en-IN" dirty="0" smtClean="0"/>
            <a:t>date of appointment, valuation date and date of report</a:t>
          </a:r>
          <a:endParaRPr lang="en-US" dirty="0"/>
        </a:p>
      </dgm:t>
    </dgm:pt>
    <dgm:pt modelId="{322967B9-CDD3-44F1-AF02-8B4686982FB8}" type="parTrans" cxnId="{08BC98F8-58F2-40D9-B309-A3F4902D2307}">
      <dgm:prSet/>
      <dgm:spPr/>
      <dgm:t>
        <a:bodyPr/>
        <a:lstStyle/>
        <a:p>
          <a:endParaRPr lang="en-US"/>
        </a:p>
      </dgm:t>
    </dgm:pt>
    <dgm:pt modelId="{E08D942D-32FC-4D64-8C2D-B5BF8DA9D725}" type="sibTrans" cxnId="{08BC98F8-58F2-40D9-B309-A3F4902D2307}">
      <dgm:prSet/>
      <dgm:spPr/>
      <dgm:t>
        <a:bodyPr/>
        <a:lstStyle/>
        <a:p>
          <a:endParaRPr lang="en-US"/>
        </a:p>
      </dgm:t>
    </dgm:pt>
    <dgm:pt modelId="{A22DF708-B425-47DE-8098-4B8C49CA9E28}">
      <dgm:prSet phldrT="[Text]"/>
      <dgm:spPr/>
      <dgm:t>
        <a:bodyPr/>
        <a:lstStyle/>
        <a:p>
          <a:pPr algn="l"/>
          <a:r>
            <a:rPr lang="en-IN" dirty="0" smtClean="0"/>
            <a:t>inspections and/or investigations undertaken</a:t>
          </a:r>
          <a:endParaRPr lang="en-US" dirty="0"/>
        </a:p>
      </dgm:t>
    </dgm:pt>
    <dgm:pt modelId="{893CC49E-FB07-4505-87F4-05B10FF6E428}" type="parTrans" cxnId="{160ABC9E-08C9-4EBD-ADB9-AB712B8C5BF2}">
      <dgm:prSet/>
      <dgm:spPr/>
      <dgm:t>
        <a:bodyPr/>
        <a:lstStyle/>
        <a:p>
          <a:endParaRPr lang="en-US"/>
        </a:p>
      </dgm:t>
    </dgm:pt>
    <dgm:pt modelId="{E3B40235-AB3E-4142-B82F-565F08546488}" type="sibTrans" cxnId="{160ABC9E-08C9-4EBD-ADB9-AB712B8C5BF2}">
      <dgm:prSet/>
      <dgm:spPr/>
      <dgm:t>
        <a:bodyPr/>
        <a:lstStyle/>
        <a:p>
          <a:endParaRPr lang="en-US"/>
        </a:p>
      </dgm:t>
    </dgm:pt>
    <dgm:pt modelId="{C7300DD0-5E0C-4AFE-AF5D-6855CE1A471F}">
      <dgm:prSet phldrT="[Text]"/>
      <dgm:spPr/>
      <dgm:t>
        <a:bodyPr/>
        <a:lstStyle/>
        <a:p>
          <a:pPr algn="l"/>
          <a:r>
            <a:rPr lang="en-IN" dirty="0" smtClean="0"/>
            <a:t>nature and sources of the information used or relied upon</a:t>
          </a:r>
          <a:endParaRPr lang="en-US" dirty="0"/>
        </a:p>
      </dgm:t>
    </dgm:pt>
    <dgm:pt modelId="{B78ADDF3-82D3-4F32-9541-C8EABD66D08E}" type="parTrans" cxnId="{5DC370C0-95C2-4521-890C-1E469D2E4808}">
      <dgm:prSet/>
      <dgm:spPr/>
      <dgm:t>
        <a:bodyPr/>
        <a:lstStyle/>
        <a:p>
          <a:endParaRPr lang="en-US"/>
        </a:p>
      </dgm:t>
    </dgm:pt>
    <dgm:pt modelId="{FF8DEF6B-B45B-4B7D-AD27-E0EFA6F11C73}" type="sibTrans" cxnId="{5DC370C0-95C2-4521-890C-1E469D2E4808}">
      <dgm:prSet/>
      <dgm:spPr/>
      <dgm:t>
        <a:bodyPr/>
        <a:lstStyle/>
        <a:p>
          <a:endParaRPr lang="en-US"/>
        </a:p>
      </dgm:t>
    </dgm:pt>
    <dgm:pt modelId="{B2CEC6E8-7895-404D-AC59-94C5DAD33D4B}">
      <dgm:prSet phldrT="[Text]"/>
      <dgm:spPr/>
      <dgm:t>
        <a:bodyPr/>
        <a:lstStyle/>
        <a:p>
          <a:pPr algn="l"/>
          <a:r>
            <a:rPr lang="en-IN" dirty="0" smtClean="0"/>
            <a:t>procedures adopted in carrying out the valuation and valuation standards followed</a:t>
          </a:r>
          <a:endParaRPr lang="en-US" dirty="0"/>
        </a:p>
      </dgm:t>
    </dgm:pt>
    <dgm:pt modelId="{29388EC7-5637-4B47-9153-9293F566CFBC}" type="parTrans" cxnId="{AFEED875-C525-4E21-A1C6-3D0042BC1B53}">
      <dgm:prSet/>
      <dgm:spPr/>
      <dgm:t>
        <a:bodyPr/>
        <a:lstStyle/>
        <a:p>
          <a:endParaRPr lang="en-US"/>
        </a:p>
      </dgm:t>
    </dgm:pt>
    <dgm:pt modelId="{798C368F-F5A3-4A88-9DD8-0152F0E3C0DE}" type="sibTrans" cxnId="{AFEED875-C525-4E21-A1C6-3D0042BC1B53}">
      <dgm:prSet/>
      <dgm:spPr/>
      <dgm:t>
        <a:bodyPr/>
        <a:lstStyle/>
        <a:p>
          <a:endParaRPr lang="en-US"/>
        </a:p>
      </dgm:t>
    </dgm:pt>
    <dgm:pt modelId="{5D72F439-5C4D-442A-9522-D4D315C582A8}">
      <dgm:prSet phldrT="[Text]"/>
      <dgm:spPr/>
      <dgm:t>
        <a:bodyPr/>
        <a:lstStyle/>
        <a:p>
          <a:pPr algn="l"/>
          <a:r>
            <a:rPr lang="en-IN" dirty="0" smtClean="0"/>
            <a:t>conclusion</a:t>
          </a:r>
          <a:endParaRPr lang="en-US" dirty="0"/>
        </a:p>
      </dgm:t>
    </dgm:pt>
    <dgm:pt modelId="{C5C05F38-5E26-4F16-81C4-03D5B1722420}" type="parTrans" cxnId="{60EFA87E-A7C2-417E-81B4-ECCBCEBD6447}">
      <dgm:prSet/>
      <dgm:spPr/>
      <dgm:t>
        <a:bodyPr/>
        <a:lstStyle/>
        <a:p>
          <a:endParaRPr lang="en-US"/>
        </a:p>
      </dgm:t>
    </dgm:pt>
    <dgm:pt modelId="{57B60FD6-191C-4004-97E9-58387823BFD0}" type="sibTrans" cxnId="{60EFA87E-A7C2-417E-81B4-ECCBCEBD6447}">
      <dgm:prSet/>
      <dgm:spPr/>
      <dgm:t>
        <a:bodyPr/>
        <a:lstStyle/>
        <a:p>
          <a:endParaRPr lang="en-US"/>
        </a:p>
      </dgm:t>
    </dgm:pt>
    <dgm:pt modelId="{8A73F446-3309-48F2-8152-692C0515461E}">
      <dgm:prSet phldrT="[Text]"/>
      <dgm:spPr/>
      <dgm:t>
        <a:bodyPr/>
        <a:lstStyle/>
        <a:p>
          <a:pPr algn="l"/>
          <a:r>
            <a:rPr lang="en-IN" dirty="0" smtClean="0"/>
            <a:t>restrictions on use of the report, if any</a:t>
          </a:r>
          <a:endParaRPr lang="en-US" dirty="0"/>
        </a:p>
      </dgm:t>
    </dgm:pt>
    <dgm:pt modelId="{49105A22-C2C1-41E0-B1C6-8098F9A3F454}" type="parTrans" cxnId="{7381E2A0-BADD-443B-A8B9-E9CFCCF46311}">
      <dgm:prSet/>
      <dgm:spPr/>
      <dgm:t>
        <a:bodyPr/>
        <a:lstStyle/>
        <a:p>
          <a:endParaRPr lang="en-US"/>
        </a:p>
      </dgm:t>
    </dgm:pt>
    <dgm:pt modelId="{4C0EB5DD-3B92-4CA0-ACC2-35D3E3B8B798}" type="sibTrans" cxnId="{7381E2A0-BADD-443B-A8B9-E9CFCCF46311}">
      <dgm:prSet/>
      <dgm:spPr/>
      <dgm:t>
        <a:bodyPr/>
        <a:lstStyle/>
        <a:p>
          <a:endParaRPr lang="en-US"/>
        </a:p>
      </dgm:t>
    </dgm:pt>
    <dgm:pt modelId="{CB955034-6DB8-4AC6-8A7A-85E555FE31FD}">
      <dgm:prSet phldrT="[Text]"/>
      <dgm:spPr/>
      <dgm:t>
        <a:bodyPr/>
        <a:lstStyle/>
        <a:p>
          <a:pPr algn="l"/>
          <a:r>
            <a:rPr lang="en-IN" dirty="0" smtClean="0"/>
            <a:t>major factors that were taken into account during the valuation</a:t>
          </a:r>
          <a:endParaRPr lang="en-US" dirty="0"/>
        </a:p>
      </dgm:t>
    </dgm:pt>
    <dgm:pt modelId="{7F1A32E2-3789-4ADD-A3DF-35881E9A3C8D}" type="parTrans" cxnId="{824D669F-5080-4048-9EB2-5EAE0577258A}">
      <dgm:prSet/>
      <dgm:spPr/>
      <dgm:t>
        <a:bodyPr/>
        <a:lstStyle/>
        <a:p>
          <a:endParaRPr lang="en-US"/>
        </a:p>
      </dgm:t>
    </dgm:pt>
    <dgm:pt modelId="{9E607051-D8C4-45F2-B807-022392AEA1C6}" type="sibTrans" cxnId="{824D669F-5080-4048-9EB2-5EAE0577258A}">
      <dgm:prSet/>
      <dgm:spPr/>
      <dgm:t>
        <a:bodyPr/>
        <a:lstStyle/>
        <a:p>
          <a:endParaRPr lang="en-US"/>
        </a:p>
      </dgm:t>
    </dgm:pt>
    <dgm:pt modelId="{19431B87-CCAF-45D1-B557-73B360DA8CA5}" type="pres">
      <dgm:prSet presAssocID="{A56E6AD7-4F71-478C-BBA0-0C51DE576803}" presName="diagram" presStyleCnt="0">
        <dgm:presLayoutVars>
          <dgm:chPref val="1"/>
          <dgm:dir/>
          <dgm:animOne val="branch"/>
          <dgm:animLvl val="lvl"/>
          <dgm:resizeHandles/>
        </dgm:presLayoutVars>
      </dgm:prSet>
      <dgm:spPr/>
      <dgm:t>
        <a:bodyPr/>
        <a:lstStyle/>
        <a:p>
          <a:endParaRPr lang="en-US"/>
        </a:p>
      </dgm:t>
    </dgm:pt>
    <dgm:pt modelId="{B0297E1D-597D-4E77-A495-35DC6509D827}" type="pres">
      <dgm:prSet presAssocID="{71702993-28E2-4BEB-AACB-42FF03A5CA9B}" presName="root" presStyleCnt="0"/>
      <dgm:spPr/>
    </dgm:pt>
    <dgm:pt modelId="{6D6CE6D9-76EC-4F01-9C7F-F0028E7E0095}" type="pres">
      <dgm:prSet presAssocID="{71702993-28E2-4BEB-AACB-42FF03A5CA9B}" presName="rootComposite" presStyleCnt="0"/>
      <dgm:spPr/>
    </dgm:pt>
    <dgm:pt modelId="{41F7B463-B8C6-4D78-8510-4E5A759CA86F}" type="pres">
      <dgm:prSet presAssocID="{71702993-28E2-4BEB-AACB-42FF03A5CA9B}" presName="rootText" presStyleLbl="node1" presStyleIdx="0" presStyleCnt="1" custScaleX="803369" custScaleY="138149" custLinFactNeighborY="22776"/>
      <dgm:spPr/>
      <dgm:t>
        <a:bodyPr/>
        <a:lstStyle/>
        <a:p>
          <a:endParaRPr lang="en-US"/>
        </a:p>
      </dgm:t>
    </dgm:pt>
    <dgm:pt modelId="{CDB5E67B-3E29-4EE3-92A6-2878A4B5ED37}" type="pres">
      <dgm:prSet presAssocID="{71702993-28E2-4BEB-AACB-42FF03A5CA9B}" presName="rootConnector" presStyleLbl="node1" presStyleIdx="0" presStyleCnt="1"/>
      <dgm:spPr/>
      <dgm:t>
        <a:bodyPr/>
        <a:lstStyle/>
        <a:p>
          <a:endParaRPr lang="en-US"/>
        </a:p>
      </dgm:t>
    </dgm:pt>
    <dgm:pt modelId="{B0E73123-0E43-4A6B-8C76-D835E956ED1A}" type="pres">
      <dgm:prSet presAssocID="{71702993-28E2-4BEB-AACB-42FF03A5CA9B}" presName="childShape" presStyleCnt="0"/>
      <dgm:spPr/>
    </dgm:pt>
    <dgm:pt modelId="{E2F2795B-34CF-4AEB-BEBA-2410A8DF66BE}" type="pres">
      <dgm:prSet presAssocID="{D2F6E7EF-DB41-43B9-823E-44B31FB2CC4E}" presName="Name13" presStyleLbl="parChTrans1D2" presStyleIdx="0" presStyleCnt="12"/>
      <dgm:spPr/>
      <dgm:t>
        <a:bodyPr/>
        <a:lstStyle/>
        <a:p>
          <a:endParaRPr lang="en-US"/>
        </a:p>
      </dgm:t>
    </dgm:pt>
    <dgm:pt modelId="{A7DCD9F4-A84E-487E-8B1F-EFD6C920EA2B}" type="pres">
      <dgm:prSet presAssocID="{7493F1A8-1734-4217-BA85-1CCA9F1131A3}" presName="childText" presStyleLbl="bgAcc1" presStyleIdx="0" presStyleCnt="12" custScaleX="1570933" custLinFactNeighborY="22776">
        <dgm:presLayoutVars>
          <dgm:bulletEnabled val="1"/>
        </dgm:presLayoutVars>
      </dgm:prSet>
      <dgm:spPr/>
      <dgm:t>
        <a:bodyPr/>
        <a:lstStyle/>
        <a:p>
          <a:endParaRPr lang="en-US"/>
        </a:p>
      </dgm:t>
    </dgm:pt>
    <dgm:pt modelId="{9647D417-2622-4294-B2D7-259A9CD5FCD9}" type="pres">
      <dgm:prSet presAssocID="{394A7276-9462-4905-B5E8-726A8A78F1EE}" presName="Name13" presStyleLbl="parChTrans1D2" presStyleIdx="1" presStyleCnt="12"/>
      <dgm:spPr/>
      <dgm:t>
        <a:bodyPr/>
        <a:lstStyle/>
        <a:p>
          <a:endParaRPr lang="en-US"/>
        </a:p>
      </dgm:t>
    </dgm:pt>
    <dgm:pt modelId="{420D90F9-C4D4-424C-B9F4-CCE2B281B847}" type="pres">
      <dgm:prSet presAssocID="{3AF29F27-BCFE-4B07-8BEE-57CD11FC48A4}" presName="childText" presStyleLbl="bgAcc1" presStyleIdx="1" presStyleCnt="12" custScaleX="1570933" custLinFactNeighborY="22776">
        <dgm:presLayoutVars>
          <dgm:bulletEnabled val="1"/>
        </dgm:presLayoutVars>
      </dgm:prSet>
      <dgm:spPr/>
      <dgm:t>
        <a:bodyPr/>
        <a:lstStyle/>
        <a:p>
          <a:endParaRPr lang="en-US"/>
        </a:p>
      </dgm:t>
    </dgm:pt>
    <dgm:pt modelId="{A9FCBD84-6EC6-40A9-8B13-DECF3A50F314}" type="pres">
      <dgm:prSet presAssocID="{3CB03863-9A86-47B8-9A25-E75C6F25C57B}" presName="Name13" presStyleLbl="parChTrans1D2" presStyleIdx="2" presStyleCnt="12"/>
      <dgm:spPr/>
      <dgm:t>
        <a:bodyPr/>
        <a:lstStyle/>
        <a:p>
          <a:endParaRPr lang="en-US"/>
        </a:p>
      </dgm:t>
    </dgm:pt>
    <dgm:pt modelId="{393B0DB9-9BCE-4791-AD43-AD1D04DC7251}" type="pres">
      <dgm:prSet presAssocID="{42226F85-79A7-4E1B-B5F6-73A7EA131232}" presName="childText" presStyleLbl="bgAcc1" presStyleIdx="2" presStyleCnt="12" custScaleX="1570933" custLinFactNeighborY="22776">
        <dgm:presLayoutVars>
          <dgm:bulletEnabled val="1"/>
        </dgm:presLayoutVars>
      </dgm:prSet>
      <dgm:spPr/>
      <dgm:t>
        <a:bodyPr/>
        <a:lstStyle/>
        <a:p>
          <a:endParaRPr lang="en-US"/>
        </a:p>
      </dgm:t>
    </dgm:pt>
    <dgm:pt modelId="{E489CD6D-42E6-45E7-AA11-E7C13CAE4622}" type="pres">
      <dgm:prSet presAssocID="{5909B43E-2433-4BC2-B350-4A0177A769F0}" presName="Name13" presStyleLbl="parChTrans1D2" presStyleIdx="3" presStyleCnt="12"/>
      <dgm:spPr/>
      <dgm:t>
        <a:bodyPr/>
        <a:lstStyle/>
        <a:p>
          <a:endParaRPr lang="en-US"/>
        </a:p>
      </dgm:t>
    </dgm:pt>
    <dgm:pt modelId="{E66D231D-7116-4051-9564-31B56EC74032}" type="pres">
      <dgm:prSet presAssocID="{4D71ECD0-DF3A-4C17-BB34-AFEF394A8C1C}" presName="childText" presStyleLbl="bgAcc1" presStyleIdx="3" presStyleCnt="12" custScaleX="1570933" custLinFactNeighborY="22776">
        <dgm:presLayoutVars>
          <dgm:bulletEnabled val="1"/>
        </dgm:presLayoutVars>
      </dgm:prSet>
      <dgm:spPr/>
      <dgm:t>
        <a:bodyPr/>
        <a:lstStyle/>
        <a:p>
          <a:endParaRPr lang="en-US"/>
        </a:p>
      </dgm:t>
    </dgm:pt>
    <dgm:pt modelId="{C6A6CEE4-F07A-46FC-8483-73A2F5989425}" type="pres">
      <dgm:prSet presAssocID="{322967B9-CDD3-44F1-AF02-8B4686982FB8}" presName="Name13" presStyleLbl="parChTrans1D2" presStyleIdx="4" presStyleCnt="12"/>
      <dgm:spPr/>
      <dgm:t>
        <a:bodyPr/>
        <a:lstStyle/>
        <a:p>
          <a:endParaRPr lang="en-US"/>
        </a:p>
      </dgm:t>
    </dgm:pt>
    <dgm:pt modelId="{54A232F5-32EE-4158-B44D-743EF9F14D81}" type="pres">
      <dgm:prSet presAssocID="{7448F019-E318-4FFC-9A63-7F3A25D35137}" presName="childText" presStyleLbl="bgAcc1" presStyleIdx="4" presStyleCnt="12" custScaleX="1570933" custLinFactNeighborY="22776">
        <dgm:presLayoutVars>
          <dgm:bulletEnabled val="1"/>
        </dgm:presLayoutVars>
      </dgm:prSet>
      <dgm:spPr/>
      <dgm:t>
        <a:bodyPr/>
        <a:lstStyle/>
        <a:p>
          <a:endParaRPr lang="en-US"/>
        </a:p>
      </dgm:t>
    </dgm:pt>
    <dgm:pt modelId="{75045C78-06E1-48BE-BD6B-0500F695C93C}" type="pres">
      <dgm:prSet presAssocID="{893CC49E-FB07-4505-87F4-05B10FF6E428}" presName="Name13" presStyleLbl="parChTrans1D2" presStyleIdx="5" presStyleCnt="12"/>
      <dgm:spPr/>
      <dgm:t>
        <a:bodyPr/>
        <a:lstStyle/>
        <a:p>
          <a:endParaRPr lang="en-US"/>
        </a:p>
      </dgm:t>
    </dgm:pt>
    <dgm:pt modelId="{33657912-06A7-4439-AE4B-26FCD007D7C9}" type="pres">
      <dgm:prSet presAssocID="{A22DF708-B425-47DE-8098-4B8C49CA9E28}" presName="childText" presStyleLbl="bgAcc1" presStyleIdx="5" presStyleCnt="12" custScaleX="1570933" custLinFactNeighborY="22776">
        <dgm:presLayoutVars>
          <dgm:bulletEnabled val="1"/>
        </dgm:presLayoutVars>
      </dgm:prSet>
      <dgm:spPr/>
      <dgm:t>
        <a:bodyPr/>
        <a:lstStyle/>
        <a:p>
          <a:endParaRPr lang="en-US"/>
        </a:p>
      </dgm:t>
    </dgm:pt>
    <dgm:pt modelId="{18FE9E64-AF2D-47F4-8589-B86A56C7ADCE}" type="pres">
      <dgm:prSet presAssocID="{B78ADDF3-82D3-4F32-9541-C8EABD66D08E}" presName="Name13" presStyleLbl="parChTrans1D2" presStyleIdx="6" presStyleCnt="12"/>
      <dgm:spPr/>
      <dgm:t>
        <a:bodyPr/>
        <a:lstStyle/>
        <a:p>
          <a:endParaRPr lang="en-US"/>
        </a:p>
      </dgm:t>
    </dgm:pt>
    <dgm:pt modelId="{C1A19327-39D2-415E-BA37-30DB80126DA9}" type="pres">
      <dgm:prSet presAssocID="{C7300DD0-5E0C-4AFE-AF5D-6855CE1A471F}" presName="childText" presStyleLbl="bgAcc1" presStyleIdx="6" presStyleCnt="12" custScaleX="1570933" custLinFactNeighborY="12900">
        <dgm:presLayoutVars>
          <dgm:bulletEnabled val="1"/>
        </dgm:presLayoutVars>
      </dgm:prSet>
      <dgm:spPr/>
      <dgm:t>
        <a:bodyPr/>
        <a:lstStyle/>
        <a:p>
          <a:endParaRPr lang="en-US"/>
        </a:p>
      </dgm:t>
    </dgm:pt>
    <dgm:pt modelId="{4CC92F72-637C-4B02-AC67-9854D5E459C8}" type="pres">
      <dgm:prSet presAssocID="{29388EC7-5637-4B47-9153-9293F566CFBC}" presName="Name13" presStyleLbl="parChTrans1D2" presStyleIdx="7" presStyleCnt="12"/>
      <dgm:spPr/>
      <dgm:t>
        <a:bodyPr/>
        <a:lstStyle/>
        <a:p>
          <a:endParaRPr lang="en-US"/>
        </a:p>
      </dgm:t>
    </dgm:pt>
    <dgm:pt modelId="{BC4C8D4F-2CE7-4D14-A110-662859F74E50}" type="pres">
      <dgm:prSet presAssocID="{B2CEC6E8-7895-404D-AC59-94C5DAD33D4B}" presName="childText" presStyleLbl="bgAcc1" presStyleIdx="7" presStyleCnt="12" custScaleX="1567053">
        <dgm:presLayoutVars>
          <dgm:bulletEnabled val="1"/>
        </dgm:presLayoutVars>
      </dgm:prSet>
      <dgm:spPr/>
      <dgm:t>
        <a:bodyPr/>
        <a:lstStyle/>
        <a:p>
          <a:endParaRPr lang="en-US"/>
        </a:p>
      </dgm:t>
    </dgm:pt>
    <dgm:pt modelId="{FC2D2F10-16D4-4AD9-AA32-CA080ED673CC}" type="pres">
      <dgm:prSet presAssocID="{49105A22-C2C1-41E0-B1C6-8098F9A3F454}" presName="Name13" presStyleLbl="parChTrans1D2" presStyleIdx="8" presStyleCnt="12"/>
      <dgm:spPr/>
      <dgm:t>
        <a:bodyPr/>
        <a:lstStyle/>
        <a:p>
          <a:endParaRPr lang="en-US"/>
        </a:p>
      </dgm:t>
    </dgm:pt>
    <dgm:pt modelId="{09C539D0-BBAE-41D6-AE3D-C0DF37ED8321}" type="pres">
      <dgm:prSet presAssocID="{8A73F446-3309-48F2-8152-692C0515461E}" presName="childText" presStyleLbl="bgAcc1" presStyleIdx="8" presStyleCnt="12" custScaleX="1567053">
        <dgm:presLayoutVars>
          <dgm:bulletEnabled val="1"/>
        </dgm:presLayoutVars>
      </dgm:prSet>
      <dgm:spPr/>
      <dgm:t>
        <a:bodyPr/>
        <a:lstStyle/>
        <a:p>
          <a:endParaRPr lang="en-US"/>
        </a:p>
      </dgm:t>
    </dgm:pt>
    <dgm:pt modelId="{55C830DD-4F95-4B99-8FA8-3B9A28B866C4}" type="pres">
      <dgm:prSet presAssocID="{7F1A32E2-3789-4ADD-A3DF-35881E9A3C8D}" presName="Name13" presStyleLbl="parChTrans1D2" presStyleIdx="9" presStyleCnt="12"/>
      <dgm:spPr/>
      <dgm:t>
        <a:bodyPr/>
        <a:lstStyle/>
        <a:p>
          <a:endParaRPr lang="en-US"/>
        </a:p>
      </dgm:t>
    </dgm:pt>
    <dgm:pt modelId="{CB5A045B-339A-4F70-ABB4-7E62B6A73F45}" type="pres">
      <dgm:prSet presAssocID="{CB955034-6DB8-4AC6-8A7A-85E555FE31FD}" presName="childText" presStyleLbl="bgAcc1" presStyleIdx="9" presStyleCnt="12" custScaleX="1567053">
        <dgm:presLayoutVars>
          <dgm:bulletEnabled val="1"/>
        </dgm:presLayoutVars>
      </dgm:prSet>
      <dgm:spPr/>
      <dgm:t>
        <a:bodyPr/>
        <a:lstStyle/>
        <a:p>
          <a:endParaRPr lang="en-US"/>
        </a:p>
      </dgm:t>
    </dgm:pt>
    <dgm:pt modelId="{24BB9AB6-9318-4AA6-A92B-B1CC4B98A013}" type="pres">
      <dgm:prSet presAssocID="{C5C05F38-5E26-4F16-81C4-03D5B1722420}" presName="Name13" presStyleLbl="parChTrans1D2" presStyleIdx="10" presStyleCnt="12"/>
      <dgm:spPr/>
      <dgm:t>
        <a:bodyPr/>
        <a:lstStyle/>
        <a:p>
          <a:endParaRPr lang="en-US"/>
        </a:p>
      </dgm:t>
    </dgm:pt>
    <dgm:pt modelId="{A196FC33-D2D0-4F7B-BEB2-FB9798532519}" type="pres">
      <dgm:prSet presAssocID="{5D72F439-5C4D-442A-9522-D4D315C582A8}" presName="childText" presStyleLbl="bgAcc1" presStyleIdx="10" presStyleCnt="12" custScaleX="1567053">
        <dgm:presLayoutVars>
          <dgm:bulletEnabled val="1"/>
        </dgm:presLayoutVars>
      </dgm:prSet>
      <dgm:spPr/>
      <dgm:t>
        <a:bodyPr/>
        <a:lstStyle/>
        <a:p>
          <a:endParaRPr lang="en-US"/>
        </a:p>
      </dgm:t>
    </dgm:pt>
    <dgm:pt modelId="{93A16583-4E3D-4EBF-A7B0-F8F524AB1502}" type="pres">
      <dgm:prSet presAssocID="{AC06808A-F323-443A-B25E-EC1E558FEFE9}" presName="Name13" presStyleLbl="parChTrans1D2" presStyleIdx="11" presStyleCnt="12"/>
      <dgm:spPr/>
      <dgm:t>
        <a:bodyPr/>
        <a:lstStyle/>
        <a:p>
          <a:endParaRPr lang="en-US"/>
        </a:p>
      </dgm:t>
    </dgm:pt>
    <dgm:pt modelId="{390D0F0B-F428-441B-B550-4FEAF498FF0B}" type="pres">
      <dgm:prSet presAssocID="{F545AC4D-81B7-498E-93D4-76E9B37D57F9}" presName="childText" presStyleLbl="bgAcc1" presStyleIdx="11" presStyleCnt="12" custScaleX="1570933" custLinFactNeighborY="3057">
        <dgm:presLayoutVars>
          <dgm:bulletEnabled val="1"/>
        </dgm:presLayoutVars>
      </dgm:prSet>
      <dgm:spPr/>
      <dgm:t>
        <a:bodyPr/>
        <a:lstStyle/>
        <a:p>
          <a:endParaRPr lang="en-US"/>
        </a:p>
      </dgm:t>
    </dgm:pt>
  </dgm:ptLst>
  <dgm:cxnLst>
    <dgm:cxn modelId="{CCADCA50-EF48-4894-8C09-F993EFCBB2C2}" type="presOf" srcId="{C7300DD0-5E0C-4AFE-AF5D-6855CE1A471F}" destId="{C1A19327-39D2-415E-BA37-30DB80126DA9}" srcOrd="0" destOrd="0" presId="urn:microsoft.com/office/officeart/2005/8/layout/hierarchy3"/>
    <dgm:cxn modelId="{9B54009C-87E3-478B-BFD4-CF4216D5D5D0}" type="presOf" srcId="{B2CEC6E8-7895-404D-AC59-94C5DAD33D4B}" destId="{BC4C8D4F-2CE7-4D14-A110-662859F74E50}" srcOrd="0" destOrd="0" presId="urn:microsoft.com/office/officeart/2005/8/layout/hierarchy3"/>
    <dgm:cxn modelId="{7B27EB1B-4597-47A3-94B9-43300EF32DFA}" type="presOf" srcId="{71702993-28E2-4BEB-AACB-42FF03A5CA9B}" destId="{CDB5E67B-3E29-4EE3-92A6-2878A4B5ED37}" srcOrd="1" destOrd="0" presId="urn:microsoft.com/office/officeart/2005/8/layout/hierarchy3"/>
    <dgm:cxn modelId="{FB303C65-C68D-4568-A5F5-BA9DDFC0E3EE}" type="presOf" srcId="{893CC49E-FB07-4505-87F4-05B10FF6E428}" destId="{75045C78-06E1-48BE-BD6B-0500F695C93C}" srcOrd="0" destOrd="0" presId="urn:microsoft.com/office/officeart/2005/8/layout/hierarchy3"/>
    <dgm:cxn modelId="{A2060326-9DFE-415F-9FEE-BA1B7759C8AC}" type="presOf" srcId="{5D72F439-5C4D-442A-9522-D4D315C582A8}" destId="{A196FC33-D2D0-4F7B-BEB2-FB9798532519}" srcOrd="0" destOrd="0" presId="urn:microsoft.com/office/officeart/2005/8/layout/hierarchy3"/>
    <dgm:cxn modelId="{6D38E8D9-B247-4072-9DCB-DBE6FB20486C}" type="presOf" srcId="{F545AC4D-81B7-498E-93D4-76E9B37D57F9}" destId="{390D0F0B-F428-441B-B550-4FEAF498FF0B}" srcOrd="0" destOrd="0" presId="urn:microsoft.com/office/officeart/2005/8/layout/hierarchy3"/>
    <dgm:cxn modelId="{94B8748E-7D1A-4132-A5CC-26D5141AD5DA}" srcId="{71702993-28E2-4BEB-AACB-42FF03A5CA9B}" destId="{7493F1A8-1734-4217-BA85-1CCA9F1131A3}" srcOrd="0" destOrd="0" parTransId="{D2F6E7EF-DB41-43B9-823E-44B31FB2CC4E}" sibTransId="{14C416EC-ED3D-40D9-BDA2-5410F8558A34}"/>
    <dgm:cxn modelId="{2A48F8A6-4047-456C-AC6A-45E4DBAB361F}" type="presOf" srcId="{322967B9-CDD3-44F1-AF02-8B4686982FB8}" destId="{C6A6CEE4-F07A-46FC-8483-73A2F5989425}" srcOrd="0" destOrd="0" presId="urn:microsoft.com/office/officeart/2005/8/layout/hierarchy3"/>
    <dgm:cxn modelId="{160ABC9E-08C9-4EBD-ADB9-AB712B8C5BF2}" srcId="{71702993-28E2-4BEB-AACB-42FF03A5CA9B}" destId="{A22DF708-B425-47DE-8098-4B8C49CA9E28}" srcOrd="5" destOrd="0" parTransId="{893CC49E-FB07-4505-87F4-05B10FF6E428}" sibTransId="{E3B40235-AB3E-4142-B82F-565F08546488}"/>
    <dgm:cxn modelId="{7381E2A0-BADD-443B-A8B9-E9CFCCF46311}" srcId="{71702993-28E2-4BEB-AACB-42FF03A5CA9B}" destId="{8A73F446-3309-48F2-8152-692C0515461E}" srcOrd="8" destOrd="0" parTransId="{49105A22-C2C1-41E0-B1C6-8098F9A3F454}" sibTransId="{4C0EB5DD-3B92-4CA0-ACC2-35D3E3B8B798}"/>
    <dgm:cxn modelId="{1ED6E3BC-4A9F-41B5-AA1A-0A080B58E8CB}" type="presOf" srcId="{A56E6AD7-4F71-478C-BBA0-0C51DE576803}" destId="{19431B87-CCAF-45D1-B557-73B360DA8CA5}" srcOrd="0" destOrd="0" presId="urn:microsoft.com/office/officeart/2005/8/layout/hierarchy3"/>
    <dgm:cxn modelId="{771D43CE-4EB8-4C70-958F-E51B586D7E51}" type="presOf" srcId="{8A73F446-3309-48F2-8152-692C0515461E}" destId="{09C539D0-BBAE-41D6-AE3D-C0DF37ED8321}" srcOrd="0" destOrd="0" presId="urn:microsoft.com/office/officeart/2005/8/layout/hierarchy3"/>
    <dgm:cxn modelId="{14439504-7FD3-4886-AAB4-6FBA54540EC3}" type="presOf" srcId="{CB955034-6DB8-4AC6-8A7A-85E555FE31FD}" destId="{CB5A045B-339A-4F70-ABB4-7E62B6A73F45}" srcOrd="0" destOrd="0" presId="urn:microsoft.com/office/officeart/2005/8/layout/hierarchy3"/>
    <dgm:cxn modelId="{EA3E9537-4F0D-49F9-B89D-088EADCCBBEF}" type="presOf" srcId="{4D71ECD0-DF3A-4C17-BB34-AFEF394A8C1C}" destId="{E66D231D-7116-4051-9564-31B56EC74032}" srcOrd="0" destOrd="0" presId="urn:microsoft.com/office/officeart/2005/8/layout/hierarchy3"/>
    <dgm:cxn modelId="{E24307E3-B13D-4A81-9A6D-5E9EB742B34F}" srcId="{71702993-28E2-4BEB-AACB-42FF03A5CA9B}" destId="{F545AC4D-81B7-498E-93D4-76E9B37D57F9}" srcOrd="11" destOrd="0" parTransId="{AC06808A-F323-443A-B25E-EC1E558FEFE9}" sibTransId="{2C2F08CC-292A-4523-8D40-6AED0A7E533C}"/>
    <dgm:cxn modelId="{4E425D4F-2DFF-4E14-917D-3791046B6128}" type="presOf" srcId="{7F1A32E2-3789-4ADD-A3DF-35881E9A3C8D}" destId="{55C830DD-4F95-4B99-8FA8-3B9A28B866C4}" srcOrd="0" destOrd="0" presId="urn:microsoft.com/office/officeart/2005/8/layout/hierarchy3"/>
    <dgm:cxn modelId="{5D5540B8-F1B2-4267-8B7A-A0C551FD2B55}" type="presOf" srcId="{7448F019-E318-4FFC-9A63-7F3A25D35137}" destId="{54A232F5-32EE-4158-B44D-743EF9F14D81}" srcOrd="0" destOrd="0" presId="urn:microsoft.com/office/officeart/2005/8/layout/hierarchy3"/>
    <dgm:cxn modelId="{824D669F-5080-4048-9EB2-5EAE0577258A}" srcId="{71702993-28E2-4BEB-AACB-42FF03A5CA9B}" destId="{CB955034-6DB8-4AC6-8A7A-85E555FE31FD}" srcOrd="9" destOrd="0" parTransId="{7F1A32E2-3789-4ADD-A3DF-35881E9A3C8D}" sibTransId="{9E607051-D8C4-45F2-B807-022392AEA1C6}"/>
    <dgm:cxn modelId="{AFEED875-C525-4E21-A1C6-3D0042BC1B53}" srcId="{71702993-28E2-4BEB-AACB-42FF03A5CA9B}" destId="{B2CEC6E8-7895-404D-AC59-94C5DAD33D4B}" srcOrd="7" destOrd="0" parTransId="{29388EC7-5637-4B47-9153-9293F566CFBC}" sibTransId="{798C368F-F5A3-4A88-9DD8-0152F0E3C0DE}"/>
    <dgm:cxn modelId="{B0FD729A-F256-4B4B-8E04-B7A86AEE49BC}" type="presOf" srcId="{AC06808A-F323-443A-B25E-EC1E558FEFE9}" destId="{93A16583-4E3D-4EBF-A7B0-F8F524AB1502}" srcOrd="0" destOrd="0" presId="urn:microsoft.com/office/officeart/2005/8/layout/hierarchy3"/>
    <dgm:cxn modelId="{2404BA56-0BDD-42C8-9894-470ACC85C4DF}" srcId="{71702993-28E2-4BEB-AACB-42FF03A5CA9B}" destId="{42226F85-79A7-4E1B-B5F6-73A7EA131232}" srcOrd="2" destOrd="0" parTransId="{3CB03863-9A86-47B8-9A25-E75C6F25C57B}" sibTransId="{CAC4214A-0E64-4D0C-AE64-0DE01C352840}"/>
    <dgm:cxn modelId="{D5B906B9-1ED5-4CC2-8E06-4086FFDA7682}" type="presOf" srcId="{A22DF708-B425-47DE-8098-4B8C49CA9E28}" destId="{33657912-06A7-4439-AE4B-26FCD007D7C9}" srcOrd="0" destOrd="0" presId="urn:microsoft.com/office/officeart/2005/8/layout/hierarchy3"/>
    <dgm:cxn modelId="{3D56A4FB-3C0C-4CD3-9CD0-3CF4200CB226}" srcId="{A56E6AD7-4F71-478C-BBA0-0C51DE576803}" destId="{71702993-28E2-4BEB-AACB-42FF03A5CA9B}" srcOrd="0" destOrd="0" parTransId="{3BEC4D23-0D87-4006-A2A3-52F77B0B46A1}" sibTransId="{9B79B1FA-EE91-400C-87D7-0BA26FEC9C1B}"/>
    <dgm:cxn modelId="{08BC98F8-58F2-40D9-B309-A3F4902D2307}" srcId="{71702993-28E2-4BEB-AACB-42FF03A5CA9B}" destId="{7448F019-E318-4FFC-9A63-7F3A25D35137}" srcOrd="4" destOrd="0" parTransId="{322967B9-CDD3-44F1-AF02-8B4686982FB8}" sibTransId="{E08D942D-32FC-4D64-8C2D-B5BF8DA9D725}"/>
    <dgm:cxn modelId="{CEED0918-54F6-4F7A-B7B9-92C07A80C710}" type="presOf" srcId="{49105A22-C2C1-41E0-B1C6-8098F9A3F454}" destId="{FC2D2F10-16D4-4AD9-AA32-CA080ED673CC}" srcOrd="0" destOrd="0" presId="urn:microsoft.com/office/officeart/2005/8/layout/hierarchy3"/>
    <dgm:cxn modelId="{9FCA7225-D83A-44D3-A68B-277CB7709403}" type="presOf" srcId="{C5C05F38-5E26-4F16-81C4-03D5B1722420}" destId="{24BB9AB6-9318-4AA6-A92B-B1CC4B98A013}" srcOrd="0" destOrd="0" presId="urn:microsoft.com/office/officeart/2005/8/layout/hierarchy3"/>
    <dgm:cxn modelId="{ACE0A73D-91C1-405C-A45D-F575E39C06F1}" type="presOf" srcId="{3AF29F27-BCFE-4B07-8BEE-57CD11FC48A4}" destId="{420D90F9-C4D4-424C-B9F4-CCE2B281B847}" srcOrd="0" destOrd="0" presId="urn:microsoft.com/office/officeart/2005/8/layout/hierarchy3"/>
    <dgm:cxn modelId="{6CFEC24D-1AF4-4CED-BFA2-BA0B05BB0F11}" type="presOf" srcId="{5909B43E-2433-4BC2-B350-4A0177A769F0}" destId="{E489CD6D-42E6-45E7-AA11-E7C13CAE4622}" srcOrd="0" destOrd="0" presId="urn:microsoft.com/office/officeart/2005/8/layout/hierarchy3"/>
    <dgm:cxn modelId="{80684245-51C1-49CD-AC3A-5A4E77069C47}" srcId="{71702993-28E2-4BEB-AACB-42FF03A5CA9B}" destId="{3AF29F27-BCFE-4B07-8BEE-57CD11FC48A4}" srcOrd="1" destOrd="0" parTransId="{394A7276-9462-4905-B5E8-726A8A78F1EE}" sibTransId="{0A73AF1E-63C9-4DB5-B39B-53A2FFE9C726}"/>
    <dgm:cxn modelId="{A743ADAB-DF21-455D-984E-7DDE63AF5B21}" type="presOf" srcId="{29388EC7-5637-4B47-9153-9293F566CFBC}" destId="{4CC92F72-637C-4B02-AC67-9854D5E459C8}" srcOrd="0" destOrd="0" presId="urn:microsoft.com/office/officeart/2005/8/layout/hierarchy3"/>
    <dgm:cxn modelId="{60EFA87E-A7C2-417E-81B4-ECCBCEBD6447}" srcId="{71702993-28E2-4BEB-AACB-42FF03A5CA9B}" destId="{5D72F439-5C4D-442A-9522-D4D315C582A8}" srcOrd="10" destOrd="0" parTransId="{C5C05F38-5E26-4F16-81C4-03D5B1722420}" sibTransId="{57B60FD6-191C-4004-97E9-58387823BFD0}"/>
    <dgm:cxn modelId="{5DC370C0-95C2-4521-890C-1E469D2E4808}" srcId="{71702993-28E2-4BEB-AACB-42FF03A5CA9B}" destId="{C7300DD0-5E0C-4AFE-AF5D-6855CE1A471F}" srcOrd="6" destOrd="0" parTransId="{B78ADDF3-82D3-4F32-9541-C8EABD66D08E}" sibTransId="{FF8DEF6B-B45B-4B7D-AD27-E0EFA6F11C73}"/>
    <dgm:cxn modelId="{22AB432B-B7A1-4BEC-99BB-CFF92C5125BA}" type="presOf" srcId="{B78ADDF3-82D3-4F32-9541-C8EABD66D08E}" destId="{18FE9E64-AF2D-47F4-8589-B86A56C7ADCE}" srcOrd="0" destOrd="0" presId="urn:microsoft.com/office/officeart/2005/8/layout/hierarchy3"/>
    <dgm:cxn modelId="{DB956335-F8BB-42BC-B8A7-19E17186FDB7}" type="presOf" srcId="{394A7276-9462-4905-B5E8-726A8A78F1EE}" destId="{9647D417-2622-4294-B2D7-259A9CD5FCD9}" srcOrd="0" destOrd="0" presId="urn:microsoft.com/office/officeart/2005/8/layout/hierarchy3"/>
    <dgm:cxn modelId="{326979C0-4ACD-4AA3-9089-EE04388083E6}" type="presOf" srcId="{7493F1A8-1734-4217-BA85-1CCA9F1131A3}" destId="{A7DCD9F4-A84E-487E-8B1F-EFD6C920EA2B}" srcOrd="0" destOrd="0" presId="urn:microsoft.com/office/officeart/2005/8/layout/hierarchy3"/>
    <dgm:cxn modelId="{4F19283A-0899-4924-A5EF-E98C98819705}" type="presOf" srcId="{42226F85-79A7-4E1B-B5F6-73A7EA131232}" destId="{393B0DB9-9BCE-4791-AD43-AD1D04DC7251}" srcOrd="0" destOrd="0" presId="urn:microsoft.com/office/officeart/2005/8/layout/hierarchy3"/>
    <dgm:cxn modelId="{14F2B355-9882-444D-BD79-C2E1172AE2DB}" type="presOf" srcId="{71702993-28E2-4BEB-AACB-42FF03A5CA9B}" destId="{41F7B463-B8C6-4D78-8510-4E5A759CA86F}" srcOrd="0" destOrd="0" presId="urn:microsoft.com/office/officeart/2005/8/layout/hierarchy3"/>
    <dgm:cxn modelId="{C53D34C4-0015-4C33-A906-FA775DC05E50}" type="presOf" srcId="{3CB03863-9A86-47B8-9A25-E75C6F25C57B}" destId="{A9FCBD84-6EC6-40A9-8B13-DECF3A50F314}" srcOrd="0" destOrd="0" presId="urn:microsoft.com/office/officeart/2005/8/layout/hierarchy3"/>
    <dgm:cxn modelId="{D335DFC7-1849-491C-9034-B0E016C7FECB}" srcId="{71702993-28E2-4BEB-AACB-42FF03A5CA9B}" destId="{4D71ECD0-DF3A-4C17-BB34-AFEF394A8C1C}" srcOrd="3" destOrd="0" parTransId="{5909B43E-2433-4BC2-B350-4A0177A769F0}" sibTransId="{CF3450BE-3C10-455C-8B5F-E18F4CF50D4E}"/>
    <dgm:cxn modelId="{A953CD47-929A-4720-82F6-33B65D72281A}" type="presOf" srcId="{D2F6E7EF-DB41-43B9-823E-44B31FB2CC4E}" destId="{E2F2795B-34CF-4AEB-BEBA-2410A8DF66BE}" srcOrd="0" destOrd="0" presId="urn:microsoft.com/office/officeart/2005/8/layout/hierarchy3"/>
    <dgm:cxn modelId="{EF397DD6-0524-4F47-A5A5-7DD3D6F9EC47}" type="presParOf" srcId="{19431B87-CCAF-45D1-B557-73B360DA8CA5}" destId="{B0297E1D-597D-4E77-A495-35DC6509D827}" srcOrd="0" destOrd="0" presId="urn:microsoft.com/office/officeart/2005/8/layout/hierarchy3"/>
    <dgm:cxn modelId="{CE0BBA8E-B68B-4BE5-B836-FFC13DC2B0CC}" type="presParOf" srcId="{B0297E1D-597D-4E77-A495-35DC6509D827}" destId="{6D6CE6D9-76EC-4F01-9C7F-F0028E7E0095}" srcOrd="0" destOrd="0" presId="urn:microsoft.com/office/officeart/2005/8/layout/hierarchy3"/>
    <dgm:cxn modelId="{94943027-3ED1-4552-8986-9DF1F420C838}" type="presParOf" srcId="{6D6CE6D9-76EC-4F01-9C7F-F0028E7E0095}" destId="{41F7B463-B8C6-4D78-8510-4E5A759CA86F}" srcOrd="0" destOrd="0" presId="urn:microsoft.com/office/officeart/2005/8/layout/hierarchy3"/>
    <dgm:cxn modelId="{00F644DF-903F-43D1-80BF-19F81BFADDE4}" type="presParOf" srcId="{6D6CE6D9-76EC-4F01-9C7F-F0028E7E0095}" destId="{CDB5E67B-3E29-4EE3-92A6-2878A4B5ED37}" srcOrd="1" destOrd="0" presId="urn:microsoft.com/office/officeart/2005/8/layout/hierarchy3"/>
    <dgm:cxn modelId="{4588885B-A89A-404E-8CDD-08DA097FC618}" type="presParOf" srcId="{B0297E1D-597D-4E77-A495-35DC6509D827}" destId="{B0E73123-0E43-4A6B-8C76-D835E956ED1A}" srcOrd="1" destOrd="0" presId="urn:microsoft.com/office/officeart/2005/8/layout/hierarchy3"/>
    <dgm:cxn modelId="{8F2910F5-7F19-43DB-BC72-C1F1A2CBDFB6}" type="presParOf" srcId="{B0E73123-0E43-4A6B-8C76-D835E956ED1A}" destId="{E2F2795B-34CF-4AEB-BEBA-2410A8DF66BE}" srcOrd="0" destOrd="0" presId="urn:microsoft.com/office/officeart/2005/8/layout/hierarchy3"/>
    <dgm:cxn modelId="{9A6F2AFD-CEE2-47D0-8B5B-8EB3697790B8}" type="presParOf" srcId="{B0E73123-0E43-4A6B-8C76-D835E956ED1A}" destId="{A7DCD9F4-A84E-487E-8B1F-EFD6C920EA2B}" srcOrd="1" destOrd="0" presId="urn:microsoft.com/office/officeart/2005/8/layout/hierarchy3"/>
    <dgm:cxn modelId="{A974FE97-0A2E-478B-84CE-0B0C8656FF8B}" type="presParOf" srcId="{B0E73123-0E43-4A6B-8C76-D835E956ED1A}" destId="{9647D417-2622-4294-B2D7-259A9CD5FCD9}" srcOrd="2" destOrd="0" presId="urn:microsoft.com/office/officeart/2005/8/layout/hierarchy3"/>
    <dgm:cxn modelId="{BC094313-C61D-4618-B3E7-CBE6953E3551}" type="presParOf" srcId="{B0E73123-0E43-4A6B-8C76-D835E956ED1A}" destId="{420D90F9-C4D4-424C-B9F4-CCE2B281B847}" srcOrd="3" destOrd="0" presId="urn:microsoft.com/office/officeart/2005/8/layout/hierarchy3"/>
    <dgm:cxn modelId="{24F8E6C8-EF25-42F8-8C2B-9F8FD37C8E0E}" type="presParOf" srcId="{B0E73123-0E43-4A6B-8C76-D835E956ED1A}" destId="{A9FCBD84-6EC6-40A9-8B13-DECF3A50F314}" srcOrd="4" destOrd="0" presId="urn:microsoft.com/office/officeart/2005/8/layout/hierarchy3"/>
    <dgm:cxn modelId="{DA486ED7-8A4A-4DC1-A13A-ED7C09A40DF7}" type="presParOf" srcId="{B0E73123-0E43-4A6B-8C76-D835E956ED1A}" destId="{393B0DB9-9BCE-4791-AD43-AD1D04DC7251}" srcOrd="5" destOrd="0" presId="urn:microsoft.com/office/officeart/2005/8/layout/hierarchy3"/>
    <dgm:cxn modelId="{21423D28-CBE8-40D5-932C-78E131A1BAE2}" type="presParOf" srcId="{B0E73123-0E43-4A6B-8C76-D835E956ED1A}" destId="{E489CD6D-42E6-45E7-AA11-E7C13CAE4622}" srcOrd="6" destOrd="0" presId="urn:microsoft.com/office/officeart/2005/8/layout/hierarchy3"/>
    <dgm:cxn modelId="{039D3E50-753E-48C6-A9BC-7E983F74ABC1}" type="presParOf" srcId="{B0E73123-0E43-4A6B-8C76-D835E956ED1A}" destId="{E66D231D-7116-4051-9564-31B56EC74032}" srcOrd="7" destOrd="0" presId="urn:microsoft.com/office/officeart/2005/8/layout/hierarchy3"/>
    <dgm:cxn modelId="{94DBD604-6E7B-4864-AD97-C28FA73ED82A}" type="presParOf" srcId="{B0E73123-0E43-4A6B-8C76-D835E956ED1A}" destId="{C6A6CEE4-F07A-46FC-8483-73A2F5989425}" srcOrd="8" destOrd="0" presId="urn:microsoft.com/office/officeart/2005/8/layout/hierarchy3"/>
    <dgm:cxn modelId="{3F261D28-F90A-4769-8510-C81DE2887FF2}" type="presParOf" srcId="{B0E73123-0E43-4A6B-8C76-D835E956ED1A}" destId="{54A232F5-32EE-4158-B44D-743EF9F14D81}" srcOrd="9" destOrd="0" presId="urn:microsoft.com/office/officeart/2005/8/layout/hierarchy3"/>
    <dgm:cxn modelId="{79B00CE7-6D25-40C5-AB5D-1346F5A2E401}" type="presParOf" srcId="{B0E73123-0E43-4A6B-8C76-D835E956ED1A}" destId="{75045C78-06E1-48BE-BD6B-0500F695C93C}" srcOrd="10" destOrd="0" presId="urn:microsoft.com/office/officeart/2005/8/layout/hierarchy3"/>
    <dgm:cxn modelId="{69975003-AEFB-4834-B8B7-ABEF1D6BD239}" type="presParOf" srcId="{B0E73123-0E43-4A6B-8C76-D835E956ED1A}" destId="{33657912-06A7-4439-AE4B-26FCD007D7C9}" srcOrd="11" destOrd="0" presId="urn:microsoft.com/office/officeart/2005/8/layout/hierarchy3"/>
    <dgm:cxn modelId="{B267F890-99FE-4542-BB0B-A84F4C3B3B1D}" type="presParOf" srcId="{B0E73123-0E43-4A6B-8C76-D835E956ED1A}" destId="{18FE9E64-AF2D-47F4-8589-B86A56C7ADCE}" srcOrd="12" destOrd="0" presId="urn:microsoft.com/office/officeart/2005/8/layout/hierarchy3"/>
    <dgm:cxn modelId="{D1F203CE-9DA1-4EA8-A3E2-B74CDB50F73B}" type="presParOf" srcId="{B0E73123-0E43-4A6B-8C76-D835E956ED1A}" destId="{C1A19327-39D2-415E-BA37-30DB80126DA9}" srcOrd="13" destOrd="0" presId="urn:microsoft.com/office/officeart/2005/8/layout/hierarchy3"/>
    <dgm:cxn modelId="{029B352C-2389-40BF-AA7C-7D261DD34500}" type="presParOf" srcId="{B0E73123-0E43-4A6B-8C76-D835E956ED1A}" destId="{4CC92F72-637C-4B02-AC67-9854D5E459C8}" srcOrd="14" destOrd="0" presId="urn:microsoft.com/office/officeart/2005/8/layout/hierarchy3"/>
    <dgm:cxn modelId="{B39B38FA-F5EB-4710-B147-DE797A8EF3CF}" type="presParOf" srcId="{B0E73123-0E43-4A6B-8C76-D835E956ED1A}" destId="{BC4C8D4F-2CE7-4D14-A110-662859F74E50}" srcOrd="15" destOrd="0" presId="urn:microsoft.com/office/officeart/2005/8/layout/hierarchy3"/>
    <dgm:cxn modelId="{B555CEDF-945B-4AAB-8D21-39174653CE3D}" type="presParOf" srcId="{B0E73123-0E43-4A6B-8C76-D835E956ED1A}" destId="{FC2D2F10-16D4-4AD9-AA32-CA080ED673CC}" srcOrd="16" destOrd="0" presId="urn:microsoft.com/office/officeart/2005/8/layout/hierarchy3"/>
    <dgm:cxn modelId="{F1E6D10D-8EE7-456A-B119-5C247E2F0E46}" type="presParOf" srcId="{B0E73123-0E43-4A6B-8C76-D835E956ED1A}" destId="{09C539D0-BBAE-41D6-AE3D-C0DF37ED8321}" srcOrd="17" destOrd="0" presId="urn:microsoft.com/office/officeart/2005/8/layout/hierarchy3"/>
    <dgm:cxn modelId="{EA72D642-21CF-4387-8679-0582C7DA8CDC}" type="presParOf" srcId="{B0E73123-0E43-4A6B-8C76-D835E956ED1A}" destId="{55C830DD-4F95-4B99-8FA8-3B9A28B866C4}" srcOrd="18" destOrd="0" presId="urn:microsoft.com/office/officeart/2005/8/layout/hierarchy3"/>
    <dgm:cxn modelId="{1E035AB8-2B7A-45FA-BDF4-EF3A5589FC0A}" type="presParOf" srcId="{B0E73123-0E43-4A6B-8C76-D835E956ED1A}" destId="{CB5A045B-339A-4F70-ABB4-7E62B6A73F45}" srcOrd="19" destOrd="0" presId="urn:microsoft.com/office/officeart/2005/8/layout/hierarchy3"/>
    <dgm:cxn modelId="{DD5A567C-3F70-44A4-8FCE-3E3C37000A0A}" type="presParOf" srcId="{B0E73123-0E43-4A6B-8C76-D835E956ED1A}" destId="{24BB9AB6-9318-4AA6-A92B-B1CC4B98A013}" srcOrd="20" destOrd="0" presId="urn:microsoft.com/office/officeart/2005/8/layout/hierarchy3"/>
    <dgm:cxn modelId="{BE52FD0B-6210-433B-8396-4916E9070C89}" type="presParOf" srcId="{B0E73123-0E43-4A6B-8C76-D835E956ED1A}" destId="{A196FC33-D2D0-4F7B-BEB2-FB9798532519}" srcOrd="21" destOrd="0" presId="urn:microsoft.com/office/officeart/2005/8/layout/hierarchy3"/>
    <dgm:cxn modelId="{03183E52-1281-40E8-A827-470217104ABF}" type="presParOf" srcId="{B0E73123-0E43-4A6B-8C76-D835E956ED1A}" destId="{93A16583-4E3D-4EBF-A7B0-F8F524AB1502}" srcOrd="22" destOrd="0" presId="urn:microsoft.com/office/officeart/2005/8/layout/hierarchy3"/>
    <dgm:cxn modelId="{780244DC-FBAC-4B70-A83B-1C50CFBDFEFA}" type="presParOf" srcId="{B0E73123-0E43-4A6B-8C76-D835E956ED1A}" destId="{390D0F0B-F428-441B-B550-4FEAF498FF0B}" srcOrd="2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1D1F318-E126-4037-BE41-55DCE9811AEB}" type="doc">
      <dgm:prSet loTypeId="urn:microsoft.com/office/officeart/2008/layout/HorizontalMultiLevelHierarchy" loCatId="hierarchy" qsTypeId="urn:microsoft.com/office/officeart/2005/8/quickstyle/simple1" qsCatId="simple" csTypeId="urn:microsoft.com/office/officeart/2005/8/colors/colorful4" csCatId="colorful" phldr="1"/>
      <dgm:spPr/>
      <dgm:t>
        <a:bodyPr/>
        <a:lstStyle/>
        <a:p>
          <a:endParaRPr lang="en-US"/>
        </a:p>
      </dgm:t>
    </dgm:pt>
    <dgm:pt modelId="{C6A89796-2DE1-4172-BBC1-B4FE597C1383}">
      <dgm:prSet phldrT="[Text]" custT="1"/>
      <dgm:spPr/>
      <dgm:t>
        <a:bodyPr/>
        <a:lstStyle/>
        <a:p>
          <a:r>
            <a:rPr lang="en-US" sz="3600" dirty="0" smtClean="0"/>
            <a:t>Applicable Laws / Rules</a:t>
          </a:r>
          <a:endParaRPr lang="en-US" sz="3600" dirty="0"/>
        </a:p>
      </dgm:t>
    </dgm:pt>
    <dgm:pt modelId="{D0910489-DFBB-4E4B-B5E6-3EDBF49E2E32}" type="parTrans" cxnId="{BB453F5A-D037-458C-A9DF-5CAA4BA57BAC}">
      <dgm:prSet/>
      <dgm:spPr/>
      <dgm:t>
        <a:bodyPr/>
        <a:lstStyle/>
        <a:p>
          <a:endParaRPr lang="en-US"/>
        </a:p>
      </dgm:t>
    </dgm:pt>
    <dgm:pt modelId="{4E66A461-AE0C-4F32-A016-2A95F3A98829}" type="sibTrans" cxnId="{BB453F5A-D037-458C-A9DF-5CAA4BA57BAC}">
      <dgm:prSet/>
      <dgm:spPr/>
      <dgm:t>
        <a:bodyPr/>
        <a:lstStyle/>
        <a:p>
          <a:endParaRPr lang="en-US"/>
        </a:p>
      </dgm:t>
    </dgm:pt>
    <dgm:pt modelId="{95F5B7B4-5C88-478C-A3C2-4F50721106F9}">
      <dgm:prSet phldrT="[Text]" custT="1"/>
      <dgm:spPr/>
      <dgm:t>
        <a:bodyPr/>
        <a:lstStyle/>
        <a:p>
          <a:r>
            <a:rPr lang="en-IN" sz="2800" b="1" dirty="0" smtClean="0">
              <a:latin typeface="Arial" panose="020B0604020202020204" pitchFamily="34" charset="0"/>
              <a:ea typeface="Times New Roman" panose="02020603050405020304" pitchFamily="18" charset="0"/>
            </a:rPr>
            <a:t>Section 247 of Companies Act, 2013</a:t>
          </a:r>
        </a:p>
        <a:p>
          <a:r>
            <a:rPr lang="en-IN" sz="1600" dirty="0" smtClean="0">
              <a:latin typeface="Arial" panose="020B0604020202020204" pitchFamily="34" charset="0"/>
              <a:ea typeface="Times New Roman" panose="02020603050405020304" pitchFamily="18" charset="0"/>
            </a:rPr>
            <a:t>(</a:t>
          </a:r>
          <a:r>
            <a:rPr lang="en-IN" sz="1600" i="1" dirty="0" smtClean="0">
              <a:latin typeface="Arial" panose="020B0604020202020204" pitchFamily="34" charset="0"/>
              <a:ea typeface="Times New Roman" panose="02020603050405020304" pitchFamily="18" charset="0"/>
            </a:rPr>
            <a:t>effective from 18-October-2017)</a:t>
          </a:r>
          <a:endParaRPr lang="en-US" sz="1600" dirty="0"/>
        </a:p>
      </dgm:t>
    </dgm:pt>
    <dgm:pt modelId="{A98A597D-399C-4B3D-A14C-96585D519348}" type="parTrans" cxnId="{C75D3A17-F5DC-4E16-8A7D-30BF32369AD0}">
      <dgm:prSet/>
      <dgm:spPr/>
      <dgm:t>
        <a:bodyPr/>
        <a:lstStyle/>
        <a:p>
          <a:endParaRPr lang="en-US"/>
        </a:p>
      </dgm:t>
    </dgm:pt>
    <dgm:pt modelId="{D8734073-35A2-4F88-A25A-44B7E880BD4D}" type="sibTrans" cxnId="{C75D3A17-F5DC-4E16-8A7D-30BF32369AD0}">
      <dgm:prSet/>
      <dgm:spPr/>
      <dgm:t>
        <a:bodyPr/>
        <a:lstStyle/>
        <a:p>
          <a:endParaRPr lang="en-US"/>
        </a:p>
      </dgm:t>
    </dgm:pt>
    <dgm:pt modelId="{58587DC3-F144-47D1-A220-5B9B3AFE35E7}">
      <dgm:prSet phldrT="[Text]" custT="1"/>
      <dgm:spPr/>
      <dgm:t>
        <a:bodyPr/>
        <a:lstStyle/>
        <a:p>
          <a:r>
            <a:rPr lang="en-IN" sz="2400" b="1" dirty="0" smtClean="0">
              <a:latin typeface="Arial" panose="020B0604020202020204" pitchFamily="34" charset="0"/>
              <a:ea typeface="Times New Roman" panose="02020603050405020304" pitchFamily="18" charset="0"/>
            </a:rPr>
            <a:t>Companies (Registered Valuers and Valuation) Rules, 2017</a:t>
          </a:r>
        </a:p>
        <a:p>
          <a:r>
            <a:rPr lang="en-IN" sz="1600" dirty="0" smtClean="0">
              <a:latin typeface="Arial" panose="020B0604020202020204" pitchFamily="34" charset="0"/>
              <a:ea typeface="Times New Roman" panose="02020603050405020304" pitchFamily="18" charset="0"/>
            </a:rPr>
            <a:t>(</a:t>
          </a:r>
          <a:r>
            <a:rPr lang="en-IN" sz="1600" i="1" dirty="0" smtClean="0">
              <a:latin typeface="Arial" panose="020B0604020202020204" pitchFamily="34" charset="0"/>
              <a:ea typeface="Times New Roman" panose="02020603050405020304" pitchFamily="18" charset="0"/>
            </a:rPr>
            <a:t>effective from 18-Oct-2017)</a:t>
          </a:r>
          <a:endParaRPr lang="en-US" sz="1600" dirty="0"/>
        </a:p>
      </dgm:t>
    </dgm:pt>
    <dgm:pt modelId="{3993463C-3003-4D45-9DF5-98BCD5E6E72C}" type="parTrans" cxnId="{2548CDB1-FE56-426A-8A6F-F12F50AE0713}">
      <dgm:prSet/>
      <dgm:spPr/>
      <dgm:t>
        <a:bodyPr/>
        <a:lstStyle/>
        <a:p>
          <a:endParaRPr lang="en-US"/>
        </a:p>
      </dgm:t>
    </dgm:pt>
    <dgm:pt modelId="{416B8A7E-3A88-48C2-AF46-1A37E2BE2494}" type="sibTrans" cxnId="{2548CDB1-FE56-426A-8A6F-F12F50AE0713}">
      <dgm:prSet/>
      <dgm:spPr/>
      <dgm:t>
        <a:bodyPr/>
        <a:lstStyle/>
        <a:p>
          <a:endParaRPr lang="en-US"/>
        </a:p>
      </dgm:t>
    </dgm:pt>
    <dgm:pt modelId="{960FA447-EFBF-4B3E-BAB4-8CFAA13B62DD}">
      <dgm:prSet phldrT="[Text]" custT="1"/>
      <dgm:spPr/>
      <dgm:t>
        <a:bodyPr/>
        <a:lstStyle/>
        <a:p>
          <a:r>
            <a:rPr lang="en-IN" sz="2800" b="1" smtClean="0">
              <a:latin typeface="Arial" panose="020B0604020202020204" pitchFamily="34" charset="0"/>
              <a:ea typeface="Times New Roman" panose="02020603050405020304" pitchFamily="18" charset="0"/>
            </a:rPr>
            <a:t>Valuation Standards</a:t>
          </a:r>
        </a:p>
        <a:p>
          <a:r>
            <a:rPr lang="en-IN" sz="1800" i="1" smtClean="0">
              <a:latin typeface="Arial" panose="020B0604020202020204" pitchFamily="34" charset="0"/>
              <a:ea typeface="Times New Roman" panose="02020603050405020304" pitchFamily="18" charset="0"/>
            </a:rPr>
            <a:t>(Yet to be announced)</a:t>
          </a:r>
          <a:endParaRPr lang="en-US" sz="1800" dirty="0"/>
        </a:p>
      </dgm:t>
    </dgm:pt>
    <dgm:pt modelId="{F68815FE-1D6C-4030-A309-3505AA2F0200}" type="parTrans" cxnId="{87CF9E1F-8ACA-4302-990F-FCF9862FF2D9}">
      <dgm:prSet/>
      <dgm:spPr/>
      <dgm:t>
        <a:bodyPr/>
        <a:lstStyle/>
        <a:p>
          <a:endParaRPr lang="en-US"/>
        </a:p>
      </dgm:t>
    </dgm:pt>
    <dgm:pt modelId="{32969723-8D57-4635-8C1E-6AC8ABFA2C3F}" type="sibTrans" cxnId="{87CF9E1F-8ACA-4302-990F-FCF9862FF2D9}">
      <dgm:prSet/>
      <dgm:spPr/>
      <dgm:t>
        <a:bodyPr/>
        <a:lstStyle/>
        <a:p>
          <a:endParaRPr lang="en-US"/>
        </a:p>
      </dgm:t>
    </dgm:pt>
    <dgm:pt modelId="{655E744E-9D46-4CC0-9A57-3C7649C7A3F9}" type="pres">
      <dgm:prSet presAssocID="{E1D1F318-E126-4037-BE41-55DCE9811AEB}" presName="Name0" presStyleCnt="0">
        <dgm:presLayoutVars>
          <dgm:chPref val="1"/>
          <dgm:dir/>
          <dgm:animOne val="branch"/>
          <dgm:animLvl val="lvl"/>
          <dgm:resizeHandles val="exact"/>
        </dgm:presLayoutVars>
      </dgm:prSet>
      <dgm:spPr/>
      <dgm:t>
        <a:bodyPr/>
        <a:lstStyle/>
        <a:p>
          <a:endParaRPr lang="en-US"/>
        </a:p>
      </dgm:t>
    </dgm:pt>
    <dgm:pt modelId="{40303026-65A4-42DD-813F-E2AC9CB449A2}" type="pres">
      <dgm:prSet presAssocID="{C6A89796-2DE1-4172-BBC1-B4FE597C1383}" presName="root1" presStyleCnt="0"/>
      <dgm:spPr/>
    </dgm:pt>
    <dgm:pt modelId="{364EE3F2-C880-46AA-8D2B-E91D46881E3A}" type="pres">
      <dgm:prSet presAssocID="{C6A89796-2DE1-4172-BBC1-B4FE597C1383}" presName="LevelOneTextNode" presStyleLbl="node0" presStyleIdx="0" presStyleCnt="1" custScaleY="92027">
        <dgm:presLayoutVars>
          <dgm:chPref val="3"/>
        </dgm:presLayoutVars>
      </dgm:prSet>
      <dgm:spPr/>
      <dgm:t>
        <a:bodyPr/>
        <a:lstStyle/>
        <a:p>
          <a:endParaRPr lang="en-US"/>
        </a:p>
      </dgm:t>
    </dgm:pt>
    <dgm:pt modelId="{2D927E68-48E4-4FCE-9008-0DF8A9689913}" type="pres">
      <dgm:prSet presAssocID="{C6A89796-2DE1-4172-BBC1-B4FE597C1383}" presName="level2hierChild" presStyleCnt="0"/>
      <dgm:spPr/>
    </dgm:pt>
    <dgm:pt modelId="{79C3D418-5A90-43A3-93F7-4FE70E9CC7F4}" type="pres">
      <dgm:prSet presAssocID="{A98A597D-399C-4B3D-A14C-96585D519348}" presName="conn2-1" presStyleLbl="parChTrans1D2" presStyleIdx="0" presStyleCnt="3"/>
      <dgm:spPr/>
      <dgm:t>
        <a:bodyPr/>
        <a:lstStyle/>
        <a:p>
          <a:endParaRPr lang="en-US"/>
        </a:p>
      </dgm:t>
    </dgm:pt>
    <dgm:pt modelId="{8D6E3939-4571-4F9D-8E95-B5D315EFEB83}" type="pres">
      <dgm:prSet presAssocID="{A98A597D-399C-4B3D-A14C-96585D519348}" presName="connTx" presStyleLbl="parChTrans1D2" presStyleIdx="0" presStyleCnt="3"/>
      <dgm:spPr/>
      <dgm:t>
        <a:bodyPr/>
        <a:lstStyle/>
        <a:p>
          <a:endParaRPr lang="en-US"/>
        </a:p>
      </dgm:t>
    </dgm:pt>
    <dgm:pt modelId="{054808E4-1133-4729-BD7B-7A97321BA92C}" type="pres">
      <dgm:prSet presAssocID="{95F5B7B4-5C88-478C-A3C2-4F50721106F9}" presName="root2" presStyleCnt="0"/>
      <dgm:spPr/>
    </dgm:pt>
    <dgm:pt modelId="{F4A3FCB3-D39A-46B6-A7C6-DA04E283F165}" type="pres">
      <dgm:prSet presAssocID="{95F5B7B4-5C88-478C-A3C2-4F50721106F9}" presName="LevelTwoTextNode" presStyleLbl="node2" presStyleIdx="0" presStyleCnt="3" custScaleX="264683" custScaleY="124860" custLinFactNeighborX="1484">
        <dgm:presLayoutVars>
          <dgm:chPref val="3"/>
        </dgm:presLayoutVars>
      </dgm:prSet>
      <dgm:spPr/>
      <dgm:t>
        <a:bodyPr/>
        <a:lstStyle/>
        <a:p>
          <a:endParaRPr lang="en-US"/>
        </a:p>
      </dgm:t>
    </dgm:pt>
    <dgm:pt modelId="{F4DEB062-8815-493E-8022-E56ED74D05F2}" type="pres">
      <dgm:prSet presAssocID="{95F5B7B4-5C88-478C-A3C2-4F50721106F9}" presName="level3hierChild" presStyleCnt="0"/>
      <dgm:spPr/>
    </dgm:pt>
    <dgm:pt modelId="{2E85AF92-A3CA-4CEB-9BA8-069F71463FE9}" type="pres">
      <dgm:prSet presAssocID="{3993463C-3003-4D45-9DF5-98BCD5E6E72C}" presName="conn2-1" presStyleLbl="parChTrans1D2" presStyleIdx="1" presStyleCnt="3"/>
      <dgm:spPr/>
      <dgm:t>
        <a:bodyPr/>
        <a:lstStyle/>
        <a:p>
          <a:endParaRPr lang="en-US"/>
        </a:p>
      </dgm:t>
    </dgm:pt>
    <dgm:pt modelId="{E394F533-BB48-4802-AC5D-91946B3DB0A7}" type="pres">
      <dgm:prSet presAssocID="{3993463C-3003-4D45-9DF5-98BCD5E6E72C}" presName="connTx" presStyleLbl="parChTrans1D2" presStyleIdx="1" presStyleCnt="3"/>
      <dgm:spPr/>
      <dgm:t>
        <a:bodyPr/>
        <a:lstStyle/>
        <a:p>
          <a:endParaRPr lang="en-US"/>
        </a:p>
      </dgm:t>
    </dgm:pt>
    <dgm:pt modelId="{C70E02DD-2413-423B-BF9A-42212BF20E45}" type="pres">
      <dgm:prSet presAssocID="{58587DC3-F144-47D1-A220-5B9B3AFE35E7}" presName="root2" presStyleCnt="0"/>
      <dgm:spPr/>
    </dgm:pt>
    <dgm:pt modelId="{066C6BF8-9F15-4C2D-BE54-4164B7B5FD62}" type="pres">
      <dgm:prSet presAssocID="{58587DC3-F144-47D1-A220-5B9B3AFE35E7}" presName="LevelTwoTextNode" presStyleLbl="node2" presStyleIdx="1" presStyleCnt="3" custScaleX="264683" custScaleY="124860" custLinFactNeighborX="1484">
        <dgm:presLayoutVars>
          <dgm:chPref val="3"/>
        </dgm:presLayoutVars>
      </dgm:prSet>
      <dgm:spPr/>
      <dgm:t>
        <a:bodyPr/>
        <a:lstStyle/>
        <a:p>
          <a:endParaRPr lang="en-US"/>
        </a:p>
      </dgm:t>
    </dgm:pt>
    <dgm:pt modelId="{40839E54-3780-4FEA-819F-FA07D8ADC8A5}" type="pres">
      <dgm:prSet presAssocID="{58587DC3-F144-47D1-A220-5B9B3AFE35E7}" presName="level3hierChild" presStyleCnt="0"/>
      <dgm:spPr/>
    </dgm:pt>
    <dgm:pt modelId="{81FD11C3-6804-4586-AE80-FF9CECECCD03}" type="pres">
      <dgm:prSet presAssocID="{F68815FE-1D6C-4030-A309-3505AA2F0200}" presName="conn2-1" presStyleLbl="parChTrans1D2" presStyleIdx="2" presStyleCnt="3"/>
      <dgm:spPr/>
      <dgm:t>
        <a:bodyPr/>
        <a:lstStyle/>
        <a:p>
          <a:endParaRPr lang="en-US"/>
        </a:p>
      </dgm:t>
    </dgm:pt>
    <dgm:pt modelId="{1B1E86B0-6456-4F82-8799-C824421F0C87}" type="pres">
      <dgm:prSet presAssocID="{F68815FE-1D6C-4030-A309-3505AA2F0200}" presName="connTx" presStyleLbl="parChTrans1D2" presStyleIdx="2" presStyleCnt="3"/>
      <dgm:spPr/>
      <dgm:t>
        <a:bodyPr/>
        <a:lstStyle/>
        <a:p>
          <a:endParaRPr lang="en-US"/>
        </a:p>
      </dgm:t>
    </dgm:pt>
    <dgm:pt modelId="{378DF26C-1A14-4A1E-8430-0EE034F56221}" type="pres">
      <dgm:prSet presAssocID="{960FA447-EFBF-4B3E-BAB4-8CFAA13B62DD}" presName="root2" presStyleCnt="0"/>
      <dgm:spPr/>
    </dgm:pt>
    <dgm:pt modelId="{717D5E09-7E37-436B-A18E-C1F632E73A20}" type="pres">
      <dgm:prSet presAssocID="{960FA447-EFBF-4B3E-BAB4-8CFAA13B62DD}" presName="LevelTwoTextNode" presStyleLbl="node2" presStyleIdx="2" presStyleCnt="3" custScaleX="264683" custScaleY="124860" custLinFactNeighborX="1484">
        <dgm:presLayoutVars>
          <dgm:chPref val="3"/>
        </dgm:presLayoutVars>
      </dgm:prSet>
      <dgm:spPr/>
      <dgm:t>
        <a:bodyPr/>
        <a:lstStyle/>
        <a:p>
          <a:endParaRPr lang="en-US"/>
        </a:p>
      </dgm:t>
    </dgm:pt>
    <dgm:pt modelId="{0950F80F-3807-43B6-B4A9-98DC5CB3C20C}" type="pres">
      <dgm:prSet presAssocID="{960FA447-EFBF-4B3E-BAB4-8CFAA13B62DD}" presName="level3hierChild" presStyleCnt="0"/>
      <dgm:spPr/>
    </dgm:pt>
  </dgm:ptLst>
  <dgm:cxnLst>
    <dgm:cxn modelId="{53BCECA9-B7AD-40E2-B4E9-C0CC7AE490BC}" type="presOf" srcId="{95F5B7B4-5C88-478C-A3C2-4F50721106F9}" destId="{F4A3FCB3-D39A-46B6-A7C6-DA04E283F165}" srcOrd="0" destOrd="0" presId="urn:microsoft.com/office/officeart/2008/layout/HorizontalMultiLevelHierarchy"/>
    <dgm:cxn modelId="{B94E4BA1-E467-4B13-98DA-E62F9D3736ED}" type="presOf" srcId="{3993463C-3003-4D45-9DF5-98BCD5E6E72C}" destId="{E394F533-BB48-4802-AC5D-91946B3DB0A7}" srcOrd="1" destOrd="0" presId="urn:microsoft.com/office/officeart/2008/layout/HorizontalMultiLevelHierarchy"/>
    <dgm:cxn modelId="{ED2A38AA-296B-478C-8271-261F99C3CF8B}" type="presOf" srcId="{58587DC3-F144-47D1-A220-5B9B3AFE35E7}" destId="{066C6BF8-9F15-4C2D-BE54-4164B7B5FD62}" srcOrd="0" destOrd="0" presId="urn:microsoft.com/office/officeart/2008/layout/HorizontalMultiLevelHierarchy"/>
    <dgm:cxn modelId="{741B2FEC-84BE-4202-90F5-351E700A90D9}" type="presOf" srcId="{C6A89796-2DE1-4172-BBC1-B4FE597C1383}" destId="{364EE3F2-C880-46AA-8D2B-E91D46881E3A}" srcOrd="0" destOrd="0" presId="urn:microsoft.com/office/officeart/2008/layout/HorizontalMultiLevelHierarchy"/>
    <dgm:cxn modelId="{03D324D7-A9AB-4FED-808F-7D4B631DC24F}" type="presOf" srcId="{960FA447-EFBF-4B3E-BAB4-8CFAA13B62DD}" destId="{717D5E09-7E37-436B-A18E-C1F632E73A20}" srcOrd="0" destOrd="0" presId="urn:microsoft.com/office/officeart/2008/layout/HorizontalMultiLevelHierarchy"/>
    <dgm:cxn modelId="{2548CDB1-FE56-426A-8A6F-F12F50AE0713}" srcId="{C6A89796-2DE1-4172-BBC1-B4FE597C1383}" destId="{58587DC3-F144-47D1-A220-5B9B3AFE35E7}" srcOrd="1" destOrd="0" parTransId="{3993463C-3003-4D45-9DF5-98BCD5E6E72C}" sibTransId="{416B8A7E-3A88-48C2-AF46-1A37E2BE2494}"/>
    <dgm:cxn modelId="{1F702C79-CCBD-4E55-BA75-77C3F30F50B6}" type="presOf" srcId="{3993463C-3003-4D45-9DF5-98BCD5E6E72C}" destId="{2E85AF92-A3CA-4CEB-9BA8-069F71463FE9}" srcOrd="0" destOrd="0" presId="urn:microsoft.com/office/officeart/2008/layout/HorizontalMultiLevelHierarchy"/>
    <dgm:cxn modelId="{0BB49BD5-AB74-4851-81B5-B4A08FE0B107}" type="presOf" srcId="{A98A597D-399C-4B3D-A14C-96585D519348}" destId="{79C3D418-5A90-43A3-93F7-4FE70E9CC7F4}" srcOrd="0" destOrd="0" presId="urn:microsoft.com/office/officeart/2008/layout/HorizontalMultiLevelHierarchy"/>
    <dgm:cxn modelId="{C75D3A17-F5DC-4E16-8A7D-30BF32369AD0}" srcId="{C6A89796-2DE1-4172-BBC1-B4FE597C1383}" destId="{95F5B7B4-5C88-478C-A3C2-4F50721106F9}" srcOrd="0" destOrd="0" parTransId="{A98A597D-399C-4B3D-A14C-96585D519348}" sibTransId="{D8734073-35A2-4F88-A25A-44B7E880BD4D}"/>
    <dgm:cxn modelId="{CBE98FB5-982B-4AF5-BFF0-D7FB138C7EBA}" type="presOf" srcId="{F68815FE-1D6C-4030-A309-3505AA2F0200}" destId="{81FD11C3-6804-4586-AE80-FF9CECECCD03}" srcOrd="0" destOrd="0" presId="urn:microsoft.com/office/officeart/2008/layout/HorizontalMultiLevelHierarchy"/>
    <dgm:cxn modelId="{87CF9E1F-8ACA-4302-990F-FCF9862FF2D9}" srcId="{C6A89796-2DE1-4172-BBC1-B4FE597C1383}" destId="{960FA447-EFBF-4B3E-BAB4-8CFAA13B62DD}" srcOrd="2" destOrd="0" parTransId="{F68815FE-1D6C-4030-A309-3505AA2F0200}" sibTransId="{32969723-8D57-4635-8C1E-6AC8ABFA2C3F}"/>
    <dgm:cxn modelId="{A14A8FE8-3EDC-443C-B54E-C37F3D9EF216}" type="presOf" srcId="{F68815FE-1D6C-4030-A309-3505AA2F0200}" destId="{1B1E86B0-6456-4F82-8799-C824421F0C87}" srcOrd="1" destOrd="0" presId="urn:microsoft.com/office/officeart/2008/layout/HorizontalMultiLevelHierarchy"/>
    <dgm:cxn modelId="{BB453F5A-D037-458C-A9DF-5CAA4BA57BAC}" srcId="{E1D1F318-E126-4037-BE41-55DCE9811AEB}" destId="{C6A89796-2DE1-4172-BBC1-B4FE597C1383}" srcOrd="0" destOrd="0" parTransId="{D0910489-DFBB-4E4B-B5E6-3EDBF49E2E32}" sibTransId="{4E66A461-AE0C-4F32-A016-2A95F3A98829}"/>
    <dgm:cxn modelId="{84D839AC-6A8D-4C95-9396-2F5129B724D9}" type="presOf" srcId="{E1D1F318-E126-4037-BE41-55DCE9811AEB}" destId="{655E744E-9D46-4CC0-9A57-3C7649C7A3F9}" srcOrd="0" destOrd="0" presId="urn:microsoft.com/office/officeart/2008/layout/HorizontalMultiLevelHierarchy"/>
    <dgm:cxn modelId="{411F1D95-AF14-47BA-9910-11128D27644F}" type="presOf" srcId="{A98A597D-399C-4B3D-A14C-96585D519348}" destId="{8D6E3939-4571-4F9D-8E95-B5D315EFEB83}" srcOrd="1" destOrd="0" presId="urn:microsoft.com/office/officeart/2008/layout/HorizontalMultiLevelHierarchy"/>
    <dgm:cxn modelId="{AC735D0E-9743-4853-82EC-F3E2F08E1025}" type="presParOf" srcId="{655E744E-9D46-4CC0-9A57-3C7649C7A3F9}" destId="{40303026-65A4-42DD-813F-E2AC9CB449A2}" srcOrd="0" destOrd="0" presId="urn:microsoft.com/office/officeart/2008/layout/HorizontalMultiLevelHierarchy"/>
    <dgm:cxn modelId="{BF57746E-4282-4E92-81E5-C7FADC0ADCC3}" type="presParOf" srcId="{40303026-65A4-42DD-813F-E2AC9CB449A2}" destId="{364EE3F2-C880-46AA-8D2B-E91D46881E3A}" srcOrd="0" destOrd="0" presId="urn:microsoft.com/office/officeart/2008/layout/HorizontalMultiLevelHierarchy"/>
    <dgm:cxn modelId="{6FB23E9D-38B8-47B3-A3AC-82A72783AB54}" type="presParOf" srcId="{40303026-65A4-42DD-813F-E2AC9CB449A2}" destId="{2D927E68-48E4-4FCE-9008-0DF8A9689913}" srcOrd="1" destOrd="0" presId="urn:microsoft.com/office/officeart/2008/layout/HorizontalMultiLevelHierarchy"/>
    <dgm:cxn modelId="{4642D5E6-A716-47D1-A445-5A1461450F24}" type="presParOf" srcId="{2D927E68-48E4-4FCE-9008-0DF8A9689913}" destId="{79C3D418-5A90-43A3-93F7-4FE70E9CC7F4}" srcOrd="0" destOrd="0" presId="urn:microsoft.com/office/officeart/2008/layout/HorizontalMultiLevelHierarchy"/>
    <dgm:cxn modelId="{E15BF143-4173-47DA-8DB8-4DCE42A862B5}" type="presParOf" srcId="{79C3D418-5A90-43A3-93F7-4FE70E9CC7F4}" destId="{8D6E3939-4571-4F9D-8E95-B5D315EFEB83}" srcOrd="0" destOrd="0" presId="urn:microsoft.com/office/officeart/2008/layout/HorizontalMultiLevelHierarchy"/>
    <dgm:cxn modelId="{10A89B38-8A29-4C83-8E18-A98450436EC4}" type="presParOf" srcId="{2D927E68-48E4-4FCE-9008-0DF8A9689913}" destId="{054808E4-1133-4729-BD7B-7A97321BA92C}" srcOrd="1" destOrd="0" presId="urn:microsoft.com/office/officeart/2008/layout/HorizontalMultiLevelHierarchy"/>
    <dgm:cxn modelId="{23720993-E0B0-4945-A892-9B563E383E53}" type="presParOf" srcId="{054808E4-1133-4729-BD7B-7A97321BA92C}" destId="{F4A3FCB3-D39A-46B6-A7C6-DA04E283F165}" srcOrd="0" destOrd="0" presId="urn:microsoft.com/office/officeart/2008/layout/HorizontalMultiLevelHierarchy"/>
    <dgm:cxn modelId="{FCC1CDD0-7D7F-4FE8-BF7D-5C058C260665}" type="presParOf" srcId="{054808E4-1133-4729-BD7B-7A97321BA92C}" destId="{F4DEB062-8815-493E-8022-E56ED74D05F2}" srcOrd="1" destOrd="0" presId="urn:microsoft.com/office/officeart/2008/layout/HorizontalMultiLevelHierarchy"/>
    <dgm:cxn modelId="{028C2304-BB8C-4FF7-9D33-728BF5207921}" type="presParOf" srcId="{2D927E68-48E4-4FCE-9008-0DF8A9689913}" destId="{2E85AF92-A3CA-4CEB-9BA8-069F71463FE9}" srcOrd="2" destOrd="0" presId="urn:microsoft.com/office/officeart/2008/layout/HorizontalMultiLevelHierarchy"/>
    <dgm:cxn modelId="{9BCAAEDB-B343-462C-890E-8855D965F6EF}" type="presParOf" srcId="{2E85AF92-A3CA-4CEB-9BA8-069F71463FE9}" destId="{E394F533-BB48-4802-AC5D-91946B3DB0A7}" srcOrd="0" destOrd="0" presId="urn:microsoft.com/office/officeart/2008/layout/HorizontalMultiLevelHierarchy"/>
    <dgm:cxn modelId="{046B0999-DB5D-4BB6-BCFA-57A3040D6100}" type="presParOf" srcId="{2D927E68-48E4-4FCE-9008-0DF8A9689913}" destId="{C70E02DD-2413-423B-BF9A-42212BF20E45}" srcOrd="3" destOrd="0" presId="urn:microsoft.com/office/officeart/2008/layout/HorizontalMultiLevelHierarchy"/>
    <dgm:cxn modelId="{892D83F7-81BF-40C7-9851-209B32F89C1B}" type="presParOf" srcId="{C70E02DD-2413-423B-BF9A-42212BF20E45}" destId="{066C6BF8-9F15-4C2D-BE54-4164B7B5FD62}" srcOrd="0" destOrd="0" presId="urn:microsoft.com/office/officeart/2008/layout/HorizontalMultiLevelHierarchy"/>
    <dgm:cxn modelId="{4C94B6A2-BAB9-4BCE-9412-6FE5FF8BDD66}" type="presParOf" srcId="{C70E02DD-2413-423B-BF9A-42212BF20E45}" destId="{40839E54-3780-4FEA-819F-FA07D8ADC8A5}" srcOrd="1" destOrd="0" presId="urn:microsoft.com/office/officeart/2008/layout/HorizontalMultiLevelHierarchy"/>
    <dgm:cxn modelId="{7DDC855F-A64E-49F4-9EA4-559FA57E22E4}" type="presParOf" srcId="{2D927E68-48E4-4FCE-9008-0DF8A9689913}" destId="{81FD11C3-6804-4586-AE80-FF9CECECCD03}" srcOrd="4" destOrd="0" presId="urn:microsoft.com/office/officeart/2008/layout/HorizontalMultiLevelHierarchy"/>
    <dgm:cxn modelId="{6DA553CE-6971-4DF4-8AB1-F96009E9571C}" type="presParOf" srcId="{81FD11C3-6804-4586-AE80-FF9CECECCD03}" destId="{1B1E86B0-6456-4F82-8799-C824421F0C87}" srcOrd="0" destOrd="0" presId="urn:microsoft.com/office/officeart/2008/layout/HorizontalMultiLevelHierarchy"/>
    <dgm:cxn modelId="{144BFD99-181D-4DFA-8533-3C221A06E4CA}" type="presParOf" srcId="{2D927E68-48E4-4FCE-9008-0DF8A9689913}" destId="{378DF26C-1A14-4A1E-8430-0EE034F56221}" srcOrd="5" destOrd="0" presId="urn:microsoft.com/office/officeart/2008/layout/HorizontalMultiLevelHierarchy"/>
    <dgm:cxn modelId="{6A185701-896A-4763-824F-56CC8CE85B0B}" type="presParOf" srcId="{378DF26C-1A14-4A1E-8430-0EE034F56221}" destId="{717D5E09-7E37-436B-A18E-C1F632E73A20}" srcOrd="0" destOrd="0" presId="urn:microsoft.com/office/officeart/2008/layout/HorizontalMultiLevelHierarchy"/>
    <dgm:cxn modelId="{566421AC-32F5-4973-8C77-22EDF38A8322}" type="presParOf" srcId="{378DF26C-1A14-4A1E-8430-0EE034F56221}" destId="{0950F80F-3807-43B6-B4A9-98DC5CB3C20C}"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911C3AE-981E-475C-967B-658F7C78E33A}"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EB0F3DDB-189D-46CE-8C94-C10A08702E42}">
      <dgm:prSet phldrT="[Text]" custT="1"/>
      <dgm:spPr/>
      <dgm:t>
        <a:bodyPr/>
        <a:lstStyle/>
        <a:p>
          <a:pPr algn="just"/>
          <a:r>
            <a:rPr lang="en-IN" sz="2400" b="1" dirty="0" smtClean="0"/>
            <a:t>(2) </a:t>
          </a:r>
          <a:r>
            <a:rPr lang="en-US" sz="2400" b="0" dirty="0" smtClean="0">
              <a:latin typeface="Arial" panose="020B0604020202020204" pitchFamily="34" charset="0"/>
              <a:ea typeface="Times New Roman" panose="02020603050405020304" pitchFamily="18" charset="0"/>
            </a:rPr>
            <a:t>The Securities and Exchange Board of India (Real Estate Investment Trusts) Regulations, 2014 - </a:t>
          </a:r>
          <a:r>
            <a:rPr lang="en-IN" sz="2400" b="0" i="1" dirty="0" smtClean="0">
              <a:latin typeface="Arial" panose="020B0604020202020204" pitchFamily="34" charset="0"/>
              <a:ea typeface="Times New Roman" panose="02020603050405020304" pitchFamily="18" charset="0"/>
            </a:rPr>
            <a:t>SEBI (REIT) Regulations</a:t>
          </a:r>
          <a:r>
            <a:rPr lang="en-US" sz="2400" b="0" i="1" dirty="0" smtClean="0">
              <a:latin typeface="Arial" panose="020B0604020202020204" pitchFamily="34" charset="0"/>
              <a:ea typeface="Times New Roman" panose="02020603050405020304" pitchFamily="18" charset="0"/>
            </a:rPr>
            <a:t> </a:t>
          </a:r>
          <a:endParaRPr lang="en-US" sz="2400" b="0" dirty="0"/>
        </a:p>
      </dgm:t>
    </dgm:pt>
    <dgm:pt modelId="{1544C321-FACF-4970-AFC2-700E3D89F490}" type="parTrans" cxnId="{25A7931D-8B04-4D6A-896C-53FAD188CB52}">
      <dgm:prSet/>
      <dgm:spPr/>
      <dgm:t>
        <a:bodyPr/>
        <a:lstStyle/>
        <a:p>
          <a:endParaRPr lang="en-US"/>
        </a:p>
      </dgm:t>
    </dgm:pt>
    <dgm:pt modelId="{F3F3578E-703E-4C0F-8D1E-69DBAD35047E}" type="sibTrans" cxnId="{25A7931D-8B04-4D6A-896C-53FAD188CB52}">
      <dgm:prSet/>
      <dgm:spPr/>
      <dgm:t>
        <a:bodyPr/>
        <a:lstStyle/>
        <a:p>
          <a:endParaRPr lang="en-US"/>
        </a:p>
      </dgm:t>
    </dgm:pt>
    <dgm:pt modelId="{77BD20FD-F4CF-4ECC-BF79-9F93F3786696}">
      <dgm:prSet phldrT="[Text]" custT="1"/>
      <dgm:spPr/>
      <dgm:t>
        <a:bodyPr/>
        <a:lstStyle/>
        <a:p>
          <a:pPr algn="just"/>
          <a:r>
            <a:rPr lang="en-IN" sz="2400" b="0" dirty="0" smtClean="0"/>
            <a:t>(3) </a:t>
          </a:r>
          <a:r>
            <a:rPr lang="en-US" sz="2400" b="0" dirty="0" smtClean="0">
              <a:latin typeface="Arial" panose="020B0604020202020204" pitchFamily="34" charset="0"/>
              <a:ea typeface="Times New Roman" panose="02020603050405020304" pitchFamily="18" charset="0"/>
            </a:rPr>
            <a:t>The Securities and Exchange Board of India (Infrastructure Investment Trusts) Regulations, 2014 - </a:t>
          </a:r>
          <a:r>
            <a:rPr lang="en-IN" sz="2400" b="0" i="1" dirty="0" smtClean="0">
              <a:latin typeface="Arial" panose="020B0604020202020204" pitchFamily="34" charset="0"/>
              <a:ea typeface="Times New Roman" panose="02020603050405020304" pitchFamily="18" charset="0"/>
            </a:rPr>
            <a:t>SEBI (</a:t>
          </a:r>
          <a:r>
            <a:rPr lang="en-IN" sz="2400" b="0" i="1" dirty="0" err="1" smtClean="0">
              <a:latin typeface="Arial" panose="020B0604020202020204" pitchFamily="34" charset="0"/>
              <a:ea typeface="Times New Roman" panose="02020603050405020304" pitchFamily="18" charset="0"/>
            </a:rPr>
            <a:t>InvIT</a:t>
          </a:r>
          <a:r>
            <a:rPr lang="en-IN" sz="2400" b="0" i="1" dirty="0" smtClean="0">
              <a:latin typeface="Arial" panose="020B0604020202020204" pitchFamily="34" charset="0"/>
              <a:ea typeface="Times New Roman" panose="02020603050405020304" pitchFamily="18" charset="0"/>
            </a:rPr>
            <a:t>) Regulations</a:t>
          </a:r>
          <a:endParaRPr lang="en-US" sz="2400" b="0" dirty="0"/>
        </a:p>
      </dgm:t>
    </dgm:pt>
    <dgm:pt modelId="{EBC1D044-9FB1-4890-B501-B4FDC183F40D}" type="parTrans" cxnId="{4B371A88-DA8C-4BCA-B0F9-1D5B8FD55C23}">
      <dgm:prSet/>
      <dgm:spPr/>
      <dgm:t>
        <a:bodyPr/>
        <a:lstStyle/>
        <a:p>
          <a:endParaRPr lang="en-US"/>
        </a:p>
      </dgm:t>
    </dgm:pt>
    <dgm:pt modelId="{00D828F5-DFE3-4EA9-B4BC-236711E196EA}" type="sibTrans" cxnId="{4B371A88-DA8C-4BCA-B0F9-1D5B8FD55C23}">
      <dgm:prSet/>
      <dgm:spPr/>
      <dgm:t>
        <a:bodyPr/>
        <a:lstStyle/>
        <a:p>
          <a:endParaRPr lang="en-US"/>
        </a:p>
      </dgm:t>
    </dgm:pt>
    <dgm:pt modelId="{BDBE6915-C74B-488B-A5EC-D23E98CE67C4}">
      <dgm:prSet phldrT="[Text]" custT="1"/>
      <dgm:spPr/>
      <dgm:t>
        <a:bodyPr/>
        <a:lstStyle/>
        <a:p>
          <a:pPr algn="just"/>
          <a:r>
            <a:rPr lang="en-IN" sz="2400" b="0" dirty="0" smtClean="0"/>
            <a:t>(4) </a:t>
          </a:r>
          <a:r>
            <a:rPr lang="en-US" sz="2400" b="0" dirty="0" smtClean="0">
              <a:latin typeface="Arial" panose="020B0604020202020204" pitchFamily="34" charset="0"/>
              <a:ea typeface="Times New Roman" panose="02020603050405020304" pitchFamily="18" charset="0"/>
            </a:rPr>
            <a:t>Insolvency and Bankruptcy Code, 2016</a:t>
          </a:r>
          <a:endParaRPr lang="en-US" sz="2400" b="0" dirty="0"/>
        </a:p>
      </dgm:t>
    </dgm:pt>
    <dgm:pt modelId="{D462A2D2-7DA5-4A19-ADFF-BB1C89962404}" type="parTrans" cxnId="{42DEAE48-184E-4EC4-B4D0-79FF8D810279}">
      <dgm:prSet/>
      <dgm:spPr/>
      <dgm:t>
        <a:bodyPr/>
        <a:lstStyle/>
        <a:p>
          <a:endParaRPr lang="en-US"/>
        </a:p>
      </dgm:t>
    </dgm:pt>
    <dgm:pt modelId="{66174346-B04A-4BF8-9494-9F64F28E3490}" type="sibTrans" cxnId="{42DEAE48-184E-4EC4-B4D0-79FF8D810279}">
      <dgm:prSet/>
      <dgm:spPr/>
      <dgm:t>
        <a:bodyPr/>
        <a:lstStyle/>
        <a:p>
          <a:endParaRPr lang="en-US"/>
        </a:p>
      </dgm:t>
    </dgm:pt>
    <dgm:pt modelId="{5A672729-5131-449E-831E-4F723356EE10}">
      <dgm:prSet phldrT="[Text]" custT="1"/>
      <dgm:spPr/>
      <dgm:t>
        <a:bodyPr/>
        <a:lstStyle/>
        <a:p>
          <a:pPr algn="just"/>
          <a:r>
            <a:rPr lang="en-IN" sz="2400" b="0" dirty="0" smtClean="0"/>
            <a:t>(1) </a:t>
          </a:r>
          <a:r>
            <a:rPr lang="en-IN" sz="2400" b="0" dirty="0" smtClean="0">
              <a:latin typeface="Arial" panose="020B0604020202020204" pitchFamily="34" charset="0"/>
              <a:ea typeface="Times New Roman" panose="02020603050405020304" pitchFamily="18" charset="0"/>
            </a:rPr>
            <a:t>Companies Act, 2013</a:t>
          </a:r>
          <a:endParaRPr lang="en-US" sz="2400" b="0" dirty="0"/>
        </a:p>
      </dgm:t>
    </dgm:pt>
    <dgm:pt modelId="{30A4875D-C86B-4642-99F9-FDC3868E6EBA}" type="sibTrans" cxnId="{F8C38E9C-4492-4220-9851-1E86DE36B4E0}">
      <dgm:prSet/>
      <dgm:spPr/>
      <dgm:t>
        <a:bodyPr/>
        <a:lstStyle/>
        <a:p>
          <a:endParaRPr lang="en-US"/>
        </a:p>
      </dgm:t>
    </dgm:pt>
    <dgm:pt modelId="{A14CE0B7-1A0A-4648-AE31-115D56C25FB5}" type="parTrans" cxnId="{F8C38E9C-4492-4220-9851-1E86DE36B4E0}">
      <dgm:prSet/>
      <dgm:spPr/>
      <dgm:t>
        <a:bodyPr/>
        <a:lstStyle/>
        <a:p>
          <a:endParaRPr lang="en-US"/>
        </a:p>
      </dgm:t>
    </dgm:pt>
    <dgm:pt modelId="{51A0173F-DCBD-4B8E-95DE-05831951562F}" type="pres">
      <dgm:prSet presAssocID="{A911C3AE-981E-475C-967B-658F7C78E33A}" presName="linear" presStyleCnt="0">
        <dgm:presLayoutVars>
          <dgm:animLvl val="lvl"/>
          <dgm:resizeHandles val="exact"/>
        </dgm:presLayoutVars>
      </dgm:prSet>
      <dgm:spPr/>
      <dgm:t>
        <a:bodyPr/>
        <a:lstStyle/>
        <a:p>
          <a:endParaRPr lang="en-US"/>
        </a:p>
      </dgm:t>
    </dgm:pt>
    <dgm:pt modelId="{988954F2-BEAD-4EB9-80AA-3B10A2A0AB63}" type="pres">
      <dgm:prSet presAssocID="{5A672729-5131-449E-831E-4F723356EE10}" presName="parentText" presStyleLbl="node1" presStyleIdx="0" presStyleCnt="4" custScaleY="80957">
        <dgm:presLayoutVars>
          <dgm:chMax val="0"/>
          <dgm:bulletEnabled val="1"/>
        </dgm:presLayoutVars>
      </dgm:prSet>
      <dgm:spPr/>
      <dgm:t>
        <a:bodyPr/>
        <a:lstStyle/>
        <a:p>
          <a:endParaRPr lang="en-US"/>
        </a:p>
      </dgm:t>
    </dgm:pt>
    <dgm:pt modelId="{D93C5C9C-9BF7-4DD2-8AF0-7841AAA3A184}" type="pres">
      <dgm:prSet presAssocID="{30A4875D-C86B-4642-99F9-FDC3868E6EBA}" presName="spacer" presStyleCnt="0"/>
      <dgm:spPr/>
      <dgm:t>
        <a:bodyPr/>
        <a:lstStyle/>
        <a:p>
          <a:endParaRPr lang="en-US"/>
        </a:p>
      </dgm:t>
    </dgm:pt>
    <dgm:pt modelId="{EFA245A8-CF6D-4671-BF4E-A53D4B2E6BBC}" type="pres">
      <dgm:prSet presAssocID="{EB0F3DDB-189D-46CE-8C94-C10A08702E42}" presName="parentText" presStyleLbl="node1" presStyleIdx="1" presStyleCnt="4" custScaleY="89527">
        <dgm:presLayoutVars>
          <dgm:chMax val="0"/>
          <dgm:bulletEnabled val="1"/>
        </dgm:presLayoutVars>
      </dgm:prSet>
      <dgm:spPr/>
      <dgm:t>
        <a:bodyPr/>
        <a:lstStyle/>
        <a:p>
          <a:endParaRPr lang="en-US"/>
        </a:p>
      </dgm:t>
    </dgm:pt>
    <dgm:pt modelId="{A39DE5B7-8F31-4C2F-9420-F2D9128A83D1}" type="pres">
      <dgm:prSet presAssocID="{F3F3578E-703E-4C0F-8D1E-69DBAD35047E}" presName="spacer" presStyleCnt="0"/>
      <dgm:spPr/>
      <dgm:t>
        <a:bodyPr/>
        <a:lstStyle/>
        <a:p>
          <a:endParaRPr lang="en-US"/>
        </a:p>
      </dgm:t>
    </dgm:pt>
    <dgm:pt modelId="{CB18E85C-FF26-4C49-B258-013E53E68570}" type="pres">
      <dgm:prSet presAssocID="{77BD20FD-F4CF-4ECC-BF79-9F93F3786696}" presName="parentText" presStyleLbl="node1" presStyleIdx="2" presStyleCnt="4" custScaleY="89528">
        <dgm:presLayoutVars>
          <dgm:chMax val="0"/>
          <dgm:bulletEnabled val="1"/>
        </dgm:presLayoutVars>
      </dgm:prSet>
      <dgm:spPr/>
      <dgm:t>
        <a:bodyPr/>
        <a:lstStyle/>
        <a:p>
          <a:endParaRPr lang="en-US"/>
        </a:p>
      </dgm:t>
    </dgm:pt>
    <dgm:pt modelId="{B01B6691-FAC2-4FFC-8E96-68ABFFC265CF}" type="pres">
      <dgm:prSet presAssocID="{00D828F5-DFE3-4EA9-B4BC-236711E196EA}" presName="spacer" presStyleCnt="0"/>
      <dgm:spPr/>
      <dgm:t>
        <a:bodyPr/>
        <a:lstStyle/>
        <a:p>
          <a:endParaRPr lang="en-US"/>
        </a:p>
      </dgm:t>
    </dgm:pt>
    <dgm:pt modelId="{96E38F8B-53F8-49F1-911A-6C35ED646581}" type="pres">
      <dgm:prSet presAssocID="{BDBE6915-C74B-488B-A5EC-D23E98CE67C4}" presName="parentText" presStyleLbl="node1" presStyleIdx="3" presStyleCnt="4" custScaleY="80342">
        <dgm:presLayoutVars>
          <dgm:chMax val="0"/>
          <dgm:bulletEnabled val="1"/>
        </dgm:presLayoutVars>
      </dgm:prSet>
      <dgm:spPr/>
      <dgm:t>
        <a:bodyPr/>
        <a:lstStyle/>
        <a:p>
          <a:endParaRPr lang="en-US"/>
        </a:p>
      </dgm:t>
    </dgm:pt>
  </dgm:ptLst>
  <dgm:cxnLst>
    <dgm:cxn modelId="{F8C38E9C-4492-4220-9851-1E86DE36B4E0}" srcId="{A911C3AE-981E-475C-967B-658F7C78E33A}" destId="{5A672729-5131-449E-831E-4F723356EE10}" srcOrd="0" destOrd="0" parTransId="{A14CE0B7-1A0A-4648-AE31-115D56C25FB5}" sibTransId="{30A4875D-C86B-4642-99F9-FDC3868E6EBA}"/>
    <dgm:cxn modelId="{25A7931D-8B04-4D6A-896C-53FAD188CB52}" srcId="{A911C3AE-981E-475C-967B-658F7C78E33A}" destId="{EB0F3DDB-189D-46CE-8C94-C10A08702E42}" srcOrd="1" destOrd="0" parTransId="{1544C321-FACF-4970-AFC2-700E3D89F490}" sibTransId="{F3F3578E-703E-4C0F-8D1E-69DBAD35047E}"/>
    <dgm:cxn modelId="{4B371A88-DA8C-4BCA-B0F9-1D5B8FD55C23}" srcId="{A911C3AE-981E-475C-967B-658F7C78E33A}" destId="{77BD20FD-F4CF-4ECC-BF79-9F93F3786696}" srcOrd="2" destOrd="0" parTransId="{EBC1D044-9FB1-4890-B501-B4FDC183F40D}" sibTransId="{00D828F5-DFE3-4EA9-B4BC-236711E196EA}"/>
    <dgm:cxn modelId="{42DEAE48-184E-4EC4-B4D0-79FF8D810279}" srcId="{A911C3AE-981E-475C-967B-658F7C78E33A}" destId="{BDBE6915-C74B-488B-A5EC-D23E98CE67C4}" srcOrd="3" destOrd="0" parTransId="{D462A2D2-7DA5-4A19-ADFF-BB1C89962404}" sibTransId="{66174346-B04A-4BF8-9494-9F64F28E3490}"/>
    <dgm:cxn modelId="{5AC93CF6-4B2C-49B5-9320-11A6047DD3BF}" type="presOf" srcId="{BDBE6915-C74B-488B-A5EC-D23E98CE67C4}" destId="{96E38F8B-53F8-49F1-911A-6C35ED646581}" srcOrd="0" destOrd="0" presId="urn:microsoft.com/office/officeart/2005/8/layout/vList2"/>
    <dgm:cxn modelId="{2209BBA6-45DA-4688-8426-88291F748F7A}" type="presOf" srcId="{5A672729-5131-449E-831E-4F723356EE10}" destId="{988954F2-BEAD-4EB9-80AA-3B10A2A0AB63}" srcOrd="0" destOrd="0" presId="urn:microsoft.com/office/officeart/2005/8/layout/vList2"/>
    <dgm:cxn modelId="{51524CB7-5978-4605-B62B-9606A4A2DE41}" type="presOf" srcId="{A911C3AE-981E-475C-967B-658F7C78E33A}" destId="{51A0173F-DCBD-4B8E-95DE-05831951562F}" srcOrd="0" destOrd="0" presId="urn:microsoft.com/office/officeart/2005/8/layout/vList2"/>
    <dgm:cxn modelId="{1451F33F-18C1-4C5A-A2CA-93D42CD09BFE}" type="presOf" srcId="{EB0F3DDB-189D-46CE-8C94-C10A08702E42}" destId="{EFA245A8-CF6D-4671-BF4E-A53D4B2E6BBC}" srcOrd="0" destOrd="0" presId="urn:microsoft.com/office/officeart/2005/8/layout/vList2"/>
    <dgm:cxn modelId="{2F04870A-3743-45E7-867A-9B1869BAF94E}" type="presOf" srcId="{77BD20FD-F4CF-4ECC-BF79-9F93F3786696}" destId="{CB18E85C-FF26-4C49-B258-013E53E68570}" srcOrd="0" destOrd="0" presId="urn:microsoft.com/office/officeart/2005/8/layout/vList2"/>
    <dgm:cxn modelId="{51B48EB0-086B-4211-86FF-1846192D379E}" type="presParOf" srcId="{51A0173F-DCBD-4B8E-95DE-05831951562F}" destId="{988954F2-BEAD-4EB9-80AA-3B10A2A0AB63}" srcOrd="0" destOrd="0" presId="urn:microsoft.com/office/officeart/2005/8/layout/vList2"/>
    <dgm:cxn modelId="{E467E280-F186-410B-87A6-634632CBC5BC}" type="presParOf" srcId="{51A0173F-DCBD-4B8E-95DE-05831951562F}" destId="{D93C5C9C-9BF7-4DD2-8AF0-7841AAA3A184}" srcOrd="1" destOrd="0" presId="urn:microsoft.com/office/officeart/2005/8/layout/vList2"/>
    <dgm:cxn modelId="{34772204-BD83-45CF-BEC8-6FA4D76B9346}" type="presParOf" srcId="{51A0173F-DCBD-4B8E-95DE-05831951562F}" destId="{EFA245A8-CF6D-4671-BF4E-A53D4B2E6BBC}" srcOrd="2" destOrd="0" presId="urn:microsoft.com/office/officeart/2005/8/layout/vList2"/>
    <dgm:cxn modelId="{25C88A55-A709-4DE3-83D8-6EF674E4A84D}" type="presParOf" srcId="{51A0173F-DCBD-4B8E-95DE-05831951562F}" destId="{A39DE5B7-8F31-4C2F-9420-F2D9128A83D1}" srcOrd="3" destOrd="0" presId="urn:microsoft.com/office/officeart/2005/8/layout/vList2"/>
    <dgm:cxn modelId="{3FEF9184-F40E-418E-AA8F-C69633D4A8B8}" type="presParOf" srcId="{51A0173F-DCBD-4B8E-95DE-05831951562F}" destId="{CB18E85C-FF26-4C49-B258-013E53E68570}" srcOrd="4" destOrd="0" presId="urn:microsoft.com/office/officeart/2005/8/layout/vList2"/>
    <dgm:cxn modelId="{BE1D52C9-CED8-48F5-A084-1C7C493E173D}" type="presParOf" srcId="{51A0173F-DCBD-4B8E-95DE-05831951562F}" destId="{B01B6691-FAC2-4FFC-8E96-68ABFFC265CF}" srcOrd="5" destOrd="0" presId="urn:microsoft.com/office/officeart/2005/8/layout/vList2"/>
    <dgm:cxn modelId="{C8FCD308-2EA0-4246-8DC4-09603607B893}" type="presParOf" srcId="{51A0173F-DCBD-4B8E-95DE-05831951562F}" destId="{96E38F8B-53F8-49F1-911A-6C35ED64658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A911C3AE-981E-475C-967B-658F7C78E33A}" type="doc">
      <dgm:prSet loTypeId="urn:microsoft.com/office/officeart/2005/8/layout/vList2" loCatId="list" qsTypeId="urn:microsoft.com/office/officeart/2005/8/quickstyle/simple1" qsCatId="simple" csTypeId="urn:microsoft.com/office/officeart/2005/8/colors/accent6_2" csCatId="accent6" phldr="1"/>
      <dgm:spPr/>
      <dgm:t>
        <a:bodyPr/>
        <a:lstStyle/>
        <a:p>
          <a:endParaRPr lang="en-US"/>
        </a:p>
      </dgm:t>
    </dgm:pt>
    <dgm:pt modelId="{EB0F3DDB-189D-46CE-8C94-C10A08702E42}">
      <dgm:prSet phldrT="[Text]" custT="1"/>
      <dgm:spPr>
        <a:solidFill>
          <a:schemeClr val="accent6">
            <a:lumMod val="75000"/>
          </a:schemeClr>
        </a:solidFill>
      </dgm:spPr>
      <dgm:t>
        <a:bodyPr/>
        <a:lstStyle/>
        <a:p>
          <a:pPr algn="just"/>
          <a:r>
            <a:rPr lang="en-US" sz="2400" dirty="0" smtClean="0"/>
            <a:t>It states that Resolution Professional (RP) shall within 7 days of his appointment, appoint two registered valuers to determine the fair value and the liquidation value of the corporate debtor in accordance with Regulation 35. </a:t>
          </a:r>
          <a:endParaRPr lang="en-US" sz="2400" b="0" dirty="0"/>
        </a:p>
      </dgm:t>
    </dgm:pt>
    <dgm:pt modelId="{1544C321-FACF-4970-AFC2-700E3D89F490}" type="parTrans" cxnId="{25A7931D-8B04-4D6A-896C-53FAD188CB52}">
      <dgm:prSet/>
      <dgm:spPr/>
      <dgm:t>
        <a:bodyPr/>
        <a:lstStyle/>
        <a:p>
          <a:endParaRPr lang="en-US"/>
        </a:p>
      </dgm:t>
    </dgm:pt>
    <dgm:pt modelId="{F3F3578E-703E-4C0F-8D1E-69DBAD35047E}" type="sibTrans" cxnId="{25A7931D-8B04-4D6A-896C-53FAD188CB52}">
      <dgm:prSet/>
      <dgm:spPr/>
      <dgm:t>
        <a:bodyPr/>
        <a:lstStyle/>
        <a:p>
          <a:endParaRPr lang="en-US"/>
        </a:p>
      </dgm:t>
    </dgm:pt>
    <dgm:pt modelId="{77BD20FD-F4CF-4ECC-BF79-9F93F3786696}">
      <dgm:prSet phldrT="[Text]" custT="1"/>
      <dgm:spPr>
        <a:solidFill>
          <a:schemeClr val="accent6">
            <a:lumMod val="75000"/>
          </a:schemeClr>
        </a:solidFill>
      </dgm:spPr>
      <dgm:t>
        <a:bodyPr/>
        <a:lstStyle/>
        <a:p>
          <a:pPr algn="just"/>
          <a:r>
            <a:rPr lang="en-US" sz="2400" dirty="0" smtClean="0"/>
            <a:t>Under the Insolvency and Bankruptcy Board of India (Insolvency Resolution Process for Corporate Persons) Regulations, 2016, ‘Registered Valuer’ means a person registered as such in accordance with the Companies Act, 2013 and rules made thereunder</a:t>
          </a:r>
          <a:endParaRPr lang="en-US" sz="2400" b="0" dirty="0"/>
        </a:p>
      </dgm:t>
    </dgm:pt>
    <dgm:pt modelId="{EBC1D044-9FB1-4890-B501-B4FDC183F40D}" type="parTrans" cxnId="{4B371A88-DA8C-4BCA-B0F9-1D5B8FD55C23}">
      <dgm:prSet/>
      <dgm:spPr/>
      <dgm:t>
        <a:bodyPr/>
        <a:lstStyle/>
        <a:p>
          <a:endParaRPr lang="en-US"/>
        </a:p>
      </dgm:t>
    </dgm:pt>
    <dgm:pt modelId="{00D828F5-DFE3-4EA9-B4BC-236711E196EA}" type="sibTrans" cxnId="{4B371A88-DA8C-4BCA-B0F9-1D5B8FD55C23}">
      <dgm:prSet/>
      <dgm:spPr/>
      <dgm:t>
        <a:bodyPr/>
        <a:lstStyle/>
        <a:p>
          <a:endParaRPr lang="en-US"/>
        </a:p>
      </dgm:t>
    </dgm:pt>
    <dgm:pt modelId="{5A672729-5131-449E-831E-4F723356EE10}">
      <dgm:prSet phldrT="[Text]" custT="1"/>
      <dgm:spPr>
        <a:solidFill>
          <a:schemeClr val="accent6">
            <a:lumMod val="75000"/>
          </a:schemeClr>
        </a:solidFill>
      </dgm:spPr>
      <dgm:t>
        <a:bodyPr/>
        <a:lstStyle/>
        <a:p>
          <a:pPr algn="just"/>
          <a:r>
            <a:rPr lang="en-US" sz="2400" dirty="0" smtClean="0"/>
            <a:t>Regulation 27 of the Insolvency and Bankruptcy Board of India (Insolvency Resolution Process for Corporate Persons) Regulations, 2016 deals with appointment of registered valuers. </a:t>
          </a:r>
          <a:endParaRPr lang="en-US" sz="2400" b="0" dirty="0"/>
        </a:p>
      </dgm:t>
    </dgm:pt>
    <dgm:pt modelId="{30A4875D-C86B-4642-99F9-FDC3868E6EBA}" type="sibTrans" cxnId="{F8C38E9C-4492-4220-9851-1E86DE36B4E0}">
      <dgm:prSet/>
      <dgm:spPr/>
      <dgm:t>
        <a:bodyPr/>
        <a:lstStyle/>
        <a:p>
          <a:endParaRPr lang="en-US"/>
        </a:p>
      </dgm:t>
    </dgm:pt>
    <dgm:pt modelId="{A14CE0B7-1A0A-4648-AE31-115D56C25FB5}" type="parTrans" cxnId="{F8C38E9C-4492-4220-9851-1E86DE36B4E0}">
      <dgm:prSet/>
      <dgm:spPr/>
      <dgm:t>
        <a:bodyPr/>
        <a:lstStyle/>
        <a:p>
          <a:endParaRPr lang="en-US"/>
        </a:p>
      </dgm:t>
    </dgm:pt>
    <dgm:pt modelId="{51A0173F-DCBD-4B8E-95DE-05831951562F}" type="pres">
      <dgm:prSet presAssocID="{A911C3AE-981E-475C-967B-658F7C78E33A}" presName="linear" presStyleCnt="0">
        <dgm:presLayoutVars>
          <dgm:animLvl val="lvl"/>
          <dgm:resizeHandles val="exact"/>
        </dgm:presLayoutVars>
      </dgm:prSet>
      <dgm:spPr/>
      <dgm:t>
        <a:bodyPr/>
        <a:lstStyle/>
        <a:p>
          <a:endParaRPr lang="en-US"/>
        </a:p>
      </dgm:t>
    </dgm:pt>
    <dgm:pt modelId="{988954F2-BEAD-4EB9-80AA-3B10A2A0AB63}" type="pres">
      <dgm:prSet presAssocID="{5A672729-5131-449E-831E-4F723356EE10}" presName="parentText" presStyleLbl="node1" presStyleIdx="0" presStyleCnt="3" custScaleY="80957">
        <dgm:presLayoutVars>
          <dgm:chMax val="0"/>
          <dgm:bulletEnabled val="1"/>
        </dgm:presLayoutVars>
      </dgm:prSet>
      <dgm:spPr/>
      <dgm:t>
        <a:bodyPr/>
        <a:lstStyle/>
        <a:p>
          <a:endParaRPr lang="en-US"/>
        </a:p>
      </dgm:t>
    </dgm:pt>
    <dgm:pt modelId="{D93C5C9C-9BF7-4DD2-8AF0-7841AAA3A184}" type="pres">
      <dgm:prSet presAssocID="{30A4875D-C86B-4642-99F9-FDC3868E6EBA}" presName="spacer" presStyleCnt="0"/>
      <dgm:spPr/>
      <dgm:t>
        <a:bodyPr/>
        <a:lstStyle/>
        <a:p>
          <a:endParaRPr lang="en-US"/>
        </a:p>
      </dgm:t>
    </dgm:pt>
    <dgm:pt modelId="{EFA245A8-CF6D-4671-BF4E-A53D4B2E6BBC}" type="pres">
      <dgm:prSet presAssocID="{EB0F3DDB-189D-46CE-8C94-C10A08702E42}" presName="parentText" presStyleLbl="node1" presStyleIdx="1" presStyleCnt="3" custScaleY="89527">
        <dgm:presLayoutVars>
          <dgm:chMax val="0"/>
          <dgm:bulletEnabled val="1"/>
        </dgm:presLayoutVars>
      </dgm:prSet>
      <dgm:spPr/>
      <dgm:t>
        <a:bodyPr/>
        <a:lstStyle/>
        <a:p>
          <a:endParaRPr lang="en-US"/>
        </a:p>
      </dgm:t>
    </dgm:pt>
    <dgm:pt modelId="{A39DE5B7-8F31-4C2F-9420-F2D9128A83D1}" type="pres">
      <dgm:prSet presAssocID="{F3F3578E-703E-4C0F-8D1E-69DBAD35047E}" presName="spacer" presStyleCnt="0"/>
      <dgm:spPr/>
      <dgm:t>
        <a:bodyPr/>
        <a:lstStyle/>
        <a:p>
          <a:endParaRPr lang="en-US"/>
        </a:p>
      </dgm:t>
    </dgm:pt>
    <dgm:pt modelId="{CB18E85C-FF26-4C49-B258-013E53E68570}" type="pres">
      <dgm:prSet presAssocID="{77BD20FD-F4CF-4ECC-BF79-9F93F3786696}" presName="parentText" presStyleLbl="node1" presStyleIdx="2" presStyleCnt="3" custScaleY="89528">
        <dgm:presLayoutVars>
          <dgm:chMax val="0"/>
          <dgm:bulletEnabled val="1"/>
        </dgm:presLayoutVars>
      </dgm:prSet>
      <dgm:spPr/>
      <dgm:t>
        <a:bodyPr/>
        <a:lstStyle/>
        <a:p>
          <a:endParaRPr lang="en-US"/>
        </a:p>
      </dgm:t>
    </dgm:pt>
  </dgm:ptLst>
  <dgm:cxnLst>
    <dgm:cxn modelId="{2209BBA6-45DA-4688-8426-88291F748F7A}" type="presOf" srcId="{5A672729-5131-449E-831E-4F723356EE10}" destId="{988954F2-BEAD-4EB9-80AA-3B10A2A0AB63}" srcOrd="0" destOrd="0" presId="urn:microsoft.com/office/officeart/2005/8/layout/vList2"/>
    <dgm:cxn modelId="{25A7931D-8B04-4D6A-896C-53FAD188CB52}" srcId="{A911C3AE-981E-475C-967B-658F7C78E33A}" destId="{EB0F3DDB-189D-46CE-8C94-C10A08702E42}" srcOrd="1" destOrd="0" parTransId="{1544C321-FACF-4970-AFC2-700E3D89F490}" sibTransId="{F3F3578E-703E-4C0F-8D1E-69DBAD35047E}"/>
    <dgm:cxn modelId="{2F04870A-3743-45E7-867A-9B1869BAF94E}" type="presOf" srcId="{77BD20FD-F4CF-4ECC-BF79-9F93F3786696}" destId="{CB18E85C-FF26-4C49-B258-013E53E68570}" srcOrd="0" destOrd="0" presId="urn:microsoft.com/office/officeart/2005/8/layout/vList2"/>
    <dgm:cxn modelId="{F8C38E9C-4492-4220-9851-1E86DE36B4E0}" srcId="{A911C3AE-981E-475C-967B-658F7C78E33A}" destId="{5A672729-5131-449E-831E-4F723356EE10}" srcOrd="0" destOrd="0" parTransId="{A14CE0B7-1A0A-4648-AE31-115D56C25FB5}" sibTransId="{30A4875D-C86B-4642-99F9-FDC3868E6EBA}"/>
    <dgm:cxn modelId="{51524CB7-5978-4605-B62B-9606A4A2DE41}" type="presOf" srcId="{A911C3AE-981E-475C-967B-658F7C78E33A}" destId="{51A0173F-DCBD-4B8E-95DE-05831951562F}" srcOrd="0" destOrd="0" presId="urn:microsoft.com/office/officeart/2005/8/layout/vList2"/>
    <dgm:cxn modelId="{4B371A88-DA8C-4BCA-B0F9-1D5B8FD55C23}" srcId="{A911C3AE-981E-475C-967B-658F7C78E33A}" destId="{77BD20FD-F4CF-4ECC-BF79-9F93F3786696}" srcOrd="2" destOrd="0" parTransId="{EBC1D044-9FB1-4890-B501-B4FDC183F40D}" sibTransId="{00D828F5-DFE3-4EA9-B4BC-236711E196EA}"/>
    <dgm:cxn modelId="{1451F33F-18C1-4C5A-A2CA-93D42CD09BFE}" type="presOf" srcId="{EB0F3DDB-189D-46CE-8C94-C10A08702E42}" destId="{EFA245A8-CF6D-4671-BF4E-A53D4B2E6BBC}" srcOrd="0" destOrd="0" presId="urn:microsoft.com/office/officeart/2005/8/layout/vList2"/>
    <dgm:cxn modelId="{51B48EB0-086B-4211-86FF-1846192D379E}" type="presParOf" srcId="{51A0173F-DCBD-4B8E-95DE-05831951562F}" destId="{988954F2-BEAD-4EB9-80AA-3B10A2A0AB63}" srcOrd="0" destOrd="0" presId="urn:microsoft.com/office/officeart/2005/8/layout/vList2"/>
    <dgm:cxn modelId="{E467E280-F186-410B-87A6-634632CBC5BC}" type="presParOf" srcId="{51A0173F-DCBD-4B8E-95DE-05831951562F}" destId="{D93C5C9C-9BF7-4DD2-8AF0-7841AAA3A184}" srcOrd="1" destOrd="0" presId="urn:microsoft.com/office/officeart/2005/8/layout/vList2"/>
    <dgm:cxn modelId="{34772204-BD83-45CF-BEC8-6FA4D76B9346}" type="presParOf" srcId="{51A0173F-DCBD-4B8E-95DE-05831951562F}" destId="{EFA245A8-CF6D-4671-BF4E-A53D4B2E6BBC}" srcOrd="2" destOrd="0" presId="urn:microsoft.com/office/officeart/2005/8/layout/vList2"/>
    <dgm:cxn modelId="{25C88A55-A709-4DE3-83D8-6EF674E4A84D}" type="presParOf" srcId="{51A0173F-DCBD-4B8E-95DE-05831951562F}" destId="{A39DE5B7-8F31-4C2F-9420-F2D9128A83D1}" srcOrd="3" destOrd="0" presId="urn:microsoft.com/office/officeart/2005/8/layout/vList2"/>
    <dgm:cxn modelId="{3FEF9184-F40E-418E-AA8F-C69633D4A8B8}" type="presParOf" srcId="{51A0173F-DCBD-4B8E-95DE-05831951562F}" destId="{CB18E85C-FF26-4C49-B258-013E53E68570}"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F70554D-2BB5-48CF-89E8-2335F5B9E763}" type="doc">
      <dgm:prSet loTypeId="urn:microsoft.com/office/officeart/2005/8/layout/radial4" loCatId="relationship" qsTypeId="urn:microsoft.com/office/officeart/2005/8/quickstyle/simple1" qsCatId="simple" csTypeId="urn:microsoft.com/office/officeart/2005/8/colors/colorful5" csCatId="colorful" phldr="1"/>
      <dgm:spPr/>
      <dgm:t>
        <a:bodyPr/>
        <a:lstStyle/>
        <a:p>
          <a:endParaRPr lang="en-US"/>
        </a:p>
      </dgm:t>
    </dgm:pt>
    <dgm:pt modelId="{2489CBF4-1197-450C-8CA6-459B1CEEC786}">
      <dgm:prSet phldrT="[Text]" custT="1"/>
      <dgm:spPr/>
      <dgm:t>
        <a:bodyPr/>
        <a:lstStyle/>
        <a:p>
          <a:r>
            <a:rPr lang="en-US" sz="3200" b="1" dirty="0" smtClean="0"/>
            <a:t>Cover</a:t>
          </a:r>
          <a:endParaRPr lang="en-US" sz="3200" b="1" dirty="0"/>
        </a:p>
      </dgm:t>
    </dgm:pt>
    <dgm:pt modelId="{ECDB52E7-7E5F-4E50-BB58-9EDDDCF44214}" type="parTrans" cxnId="{509584C7-C46E-4802-917E-4E56FCB9752C}">
      <dgm:prSet/>
      <dgm:spPr/>
      <dgm:t>
        <a:bodyPr/>
        <a:lstStyle/>
        <a:p>
          <a:endParaRPr lang="en-US"/>
        </a:p>
      </dgm:t>
    </dgm:pt>
    <dgm:pt modelId="{135395C9-C64E-4B77-B159-2A4E153A0853}" type="sibTrans" cxnId="{509584C7-C46E-4802-917E-4E56FCB9752C}">
      <dgm:prSet/>
      <dgm:spPr/>
      <dgm:t>
        <a:bodyPr/>
        <a:lstStyle/>
        <a:p>
          <a:endParaRPr lang="en-US"/>
        </a:p>
      </dgm:t>
    </dgm:pt>
    <dgm:pt modelId="{2BC3619A-286D-41C4-91D2-B9D4172B5BB3}">
      <dgm:prSet phldrT="[Text]" custT="1"/>
      <dgm:spPr/>
      <dgm:t>
        <a:bodyPr/>
        <a:lstStyle/>
        <a:p>
          <a:r>
            <a:rPr lang="en-IN" sz="1600" b="1" dirty="0" smtClean="0">
              <a:latin typeface="Arial" panose="020B0604020202020204" pitchFamily="34" charset="0"/>
              <a:ea typeface="Times New Roman" panose="02020603050405020304" pitchFamily="18" charset="0"/>
            </a:rPr>
            <a:t>Property</a:t>
          </a:r>
          <a:endParaRPr lang="en-US" sz="1600" b="1" dirty="0"/>
        </a:p>
      </dgm:t>
    </dgm:pt>
    <dgm:pt modelId="{2760385A-CFE1-4B04-9279-7FE582A98D7F}" type="parTrans" cxnId="{9E1D77D3-39A6-469C-9A0A-D1358CF01789}">
      <dgm:prSet/>
      <dgm:spPr/>
      <dgm:t>
        <a:bodyPr/>
        <a:lstStyle/>
        <a:p>
          <a:endParaRPr lang="en-US"/>
        </a:p>
      </dgm:t>
    </dgm:pt>
    <dgm:pt modelId="{8B6761AD-9004-41A0-9324-DBBF164C2D3C}" type="sibTrans" cxnId="{9E1D77D3-39A6-469C-9A0A-D1358CF01789}">
      <dgm:prSet/>
      <dgm:spPr/>
      <dgm:t>
        <a:bodyPr/>
        <a:lstStyle/>
        <a:p>
          <a:endParaRPr lang="en-US"/>
        </a:p>
      </dgm:t>
    </dgm:pt>
    <dgm:pt modelId="{8A4126D0-4D25-4C40-8EC8-CF1DF16882A5}">
      <dgm:prSet phldrT="[Text]" custT="1"/>
      <dgm:spPr/>
      <dgm:t>
        <a:bodyPr/>
        <a:lstStyle/>
        <a:p>
          <a:r>
            <a:rPr lang="en-IN" sz="1600" b="1" dirty="0" smtClean="0">
              <a:latin typeface="Arial" panose="020B0604020202020204" pitchFamily="34" charset="0"/>
              <a:ea typeface="Times New Roman" panose="02020603050405020304" pitchFamily="18" charset="0"/>
            </a:rPr>
            <a:t>Stocks</a:t>
          </a:r>
          <a:endParaRPr lang="en-US" sz="1600" b="1" dirty="0"/>
        </a:p>
      </dgm:t>
    </dgm:pt>
    <dgm:pt modelId="{24F3B54C-493A-4B57-8F2F-849B6B5E2296}" type="parTrans" cxnId="{7A2D1EB2-8D6F-43C3-975E-76CF94D06F38}">
      <dgm:prSet/>
      <dgm:spPr/>
      <dgm:t>
        <a:bodyPr/>
        <a:lstStyle/>
        <a:p>
          <a:endParaRPr lang="en-US"/>
        </a:p>
      </dgm:t>
    </dgm:pt>
    <dgm:pt modelId="{08253391-AC3C-4DF9-B689-B34E69E39128}" type="sibTrans" cxnId="{7A2D1EB2-8D6F-43C3-975E-76CF94D06F38}">
      <dgm:prSet/>
      <dgm:spPr/>
      <dgm:t>
        <a:bodyPr/>
        <a:lstStyle/>
        <a:p>
          <a:endParaRPr lang="en-US"/>
        </a:p>
      </dgm:t>
    </dgm:pt>
    <dgm:pt modelId="{FA96196A-2A54-4921-91A9-CA9DDD0BFB98}">
      <dgm:prSet phldrT="[Text]" custT="1"/>
      <dgm:spPr/>
      <dgm:t>
        <a:bodyPr/>
        <a:lstStyle/>
        <a:p>
          <a:r>
            <a:rPr lang="en-IN" sz="1600" b="1" dirty="0" smtClean="0">
              <a:latin typeface="Arial" panose="020B0604020202020204" pitchFamily="34" charset="0"/>
              <a:ea typeface="Times New Roman" panose="02020603050405020304" pitchFamily="18" charset="0"/>
            </a:rPr>
            <a:t>Shares</a:t>
          </a:r>
          <a:endParaRPr lang="en-US" sz="1600" b="1" dirty="0"/>
        </a:p>
      </dgm:t>
    </dgm:pt>
    <dgm:pt modelId="{322BB579-C209-4C9A-ABA0-F4343D85B0BD}" type="parTrans" cxnId="{D9B675E9-3F86-4C93-AC98-1C2A60706FDF}">
      <dgm:prSet/>
      <dgm:spPr/>
      <dgm:t>
        <a:bodyPr/>
        <a:lstStyle/>
        <a:p>
          <a:endParaRPr lang="en-US"/>
        </a:p>
      </dgm:t>
    </dgm:pt>
    <dgm:pt modelId="{904A6233-E249-4E2A-8D6C-DAB5EFEEDCF6}" type="sibTrans" cxnId="{D9B675E9-3F86-4C93-AC98-1C2A60706FDF}">
      <dgm:prSet/>
      <dgm:spPr/>
      <dgm:t>
        <a:bodyPr/>
        <a:lstStyle/>
        <a:p>
          <a:endParaRPr lang="en-US"/>
        </a:p>
      </dgm:t>
    </dgm:pt>
    <dgm:pt modelId="{81C41F34-FA36-40B6-96ED-D87F8C41474F}">
      <dgm:prSet phldrT="[Text]" custT="1"/>
      <dgm:spPr/>
      <dgm:t>
        <a:bodyPr/>
        <a:lstStyle/>
        <a:p>
          <a:r>
            <a:rPr lang="en-IN" sz="1600" b="1" dirty="0" smtClean="0">
              <a:latin typeface="Arial" panose="020B0604020202020204" pitchFamily="34" charset="0"/>
              <a:ea typeface="Times New Roman" panose="02020603050405020304" pitchFamily="18" charset="0"/>
            </a:rPr>
            <a:t>Securities</a:t>
          </a:r>
          <a:endParaRPr lang="en-US" sz="1600" b="1" dirty="0"/>
        </a:p>
      </dgm:t>
    </dgm:pt>
    <dgm:pt modelId="{60982C6F-6BDE-463D-BFF0-BB4C22B6F2C2}" type="parTrans" cxnId="{3FA5F575-3F9C-4C3A-8741-8A3533006F2C}">
      <dgm:prSet/>
      <dgm:spPr/>
      <dgm:t>
        <a:bodyPr/>
        <a:lstStyle/>
        <a:p>
          <a:endParaRPr lang="en-US"/>
        </a:p>
      </dgm:t>
    </dgm:pt>
    <dgm:pt modelId="{F0433C73-EEBF-46DC-A564-E9CA43636740}" type="sibTrans" cxnId="{3FA5F575-3F9C-4C3A-8741-8A3533006F2C}">
      <dgm:prSet/>
      <dgm:spPr/>
      <dgm:t>
        <a:bodyPr/>
        <a:lstStyle/>
        <a:p>
          <a:endParaRPr lang="en-US"/>
        </a:p>
      </dgm:t>
    </dgm:pt>
    <dgm:pt modelId="{DCE96F1F-E425-43BE-9810-F6F863A5D4C1}">
      <dgm:prSet phldrT="[Text]" custT="1"/>
      <dgm:spPr/>
      <dgm:t>
        <a:bodyPr/>
        <a:lstStyle/>
        <a:p>
          <a:r>
            <a:rPr lang="en-IN" sz="1600" b="1" smtClean="0">
              <a:latin typeface="Arial" panose="020B0604020202020204" pitchFamily="34" charset="0"/>
              <a:ea typeface="Times New Roman" panose="02020603050405020304" pitchFamily="18" charset="0"/>
            </a:rPr>
            <a:t>Goodwill</a:t>
          </a:r>
          <a:endParaRPr lang="en-US" sz="1600" b="1" dirty="0"/>
        </a:p>
      </dgm:t>
    </dgm:pt>
    <dgm:pt modelId="{8646BFDC-5C9A-4E9A-9B8D-B7E9AC070286}" type="parTrans" cxnId="{801FAC7B-6D8C-4122-8B9A-68C8274B5B40}">
      <dgm:prSet/>
      <dgm:spPr/>
      <dgm:t>
        <a:bodyPr/>
        <a:lstStyle/>
        <a:p>
          <a:endParaRPr lang="en-US"/>
        </a:p>
      </dgm:t>
    </dgm:pt>
    <dgm:pt modelId="{A823BA0C-6163-476F-8DDC-25A1FEF9C08A}" type="sibTrans" cxnId="{801FAC7B-6D8C-4122-8B9A-68C8274B5B40}">
      <dgm:prSet/>
      <dgm:spPr/>
      <dgm:t>
        <a:bodyPr/>
        <a:lstStyle/>
        <a:p>
          <a:endParaRPr lang="en-US"/>
        </a:p>
      </dgm:t>
    </dgm:pt>
    <dgm:pt modelId="{70F899BB-E1F5-451C-BD77-CBE0B61B0A8A}">
      <dgm:prSet phldrT="[Text]" custT="1"/>
      <dgm:spPr/>
      <dgm:t>
        <a:bodyPr/>
        <a:lstStyle/>
        <a:p>
          <a:r>
            <a:rPr lang="en-IN" sz="1600" b="1" smtClean="0">
              <a:latin typeface="Arial" panose="020B0604020202020204" pitchFamily="34" charset="0"/>
              <a:ea typeface="Times New Roman" panose="02020603050405020304" pitchFamily="18" charset="0"/>
            </a:rPr>
            <a:t>Deben-tures</a:t>
          </a:r>
          <a:endParaRPr lang="en-US" sz="1600" b="1" dirty="0"/>
        </a:p>
      </dgm:t>
    </dgm:pt>
    <dgm:pt modelId="{AC3822E9-5D1E-46EB-A68F-87CF4E43BFB8}" type="parTrans" cxnId="{482DBFAF-2CE7-465D-AC4E-FF465A676FCD}">
      <dgm:prSet/>
      <dgm:spPr/>
      <dgm:t>
        <a:bodyPr/>
        <a:lstStyle/>
        <a:p>
          <a:endParaRPr lang="en-US"/>
        </a:p>
      </dgm:t>
    </dgm:pt>
    <dgm:pt modelId="{061F08CF-D000-45DC-9E9C-6D8CF1E92F1E}" type="sibTrans" cxnId="{482DBFAF-2CE7-465D-AC4E-FF465A676FCD}">
      <dgm:prSet/>
      <dgm:spPr/>
      <dgm:t>
        <a:bodyPr/>
        <a:lstStyle/>
        <a:p>
          <a:endParaRPr lang="en-US"/>
        </a:p>
      </dgm:t>
    </dgm:pt>
    <dgm:pt modelId="{08691C52-3C5A-4408-9CC2-4DA79F8BB138}">
      <dgm:prSet phldrT="[Text]" custT="1"/>
      <dgm:spPr/>
      <dgm:t>
        <a:bodyPr/>
        <a:lstStyle/>
        <a:p>
          <a:r>
            <a:rPr lang="en-IN" sz="1600" b="1" dirty="0" smtClean="0">
              <a:latin typeface="Arial" panose="020B0604020202020204" pitchFamily="34" charset="0"/>
              <a:ea typeface="Times New Roman" panose="02020603050405020304" pitchFamily="18" charset="0"/>
            </a:rPr>
            <a:t>Liabilities </a:t>
          </a:r>
          <a:endParaRPr lang="en-US" sz="1600" b="1" dirty="0"/>
        </a:p>
      </dgm:t>
    </dgm:pt>
    <dgm:pt modelId="{3C1AACA3-C934-4327-AAB2-11D53194ACDB}" type="parTrans" cxnId="{D861B1F4-7A42-436D-BEBA-9A399723731C}">
      <dgm:prSet/>
      <dgm:spPr/>
      <dgm:t>
        <a:bodyPr/>
        <a:lstStyle/>
        <a:p>
          <a:endParaRPr lang="en-US"/>
        </a:p>
      </dgm:t>
    </dgm:pt>
    <dgm:pt modelId="{7B3C933D-1FB4-436F-A033-777AA5A4CA4C}" type="sibTrans" cxnId="{D861B1F4-7A42-436D-BEBA-9A399723731C}">
      <dgm:prSet/>
      <dgm:spPr/>
      <dgm:t>
        <a:bodyPr/>
        <a:lstStyle/>
        <a:p>
          <a:endParaRPr lang="en-US"/>
        </a:p>
      </dgm:t>
    </dgm:pt>
    <dgm:pt modelId="{CD6E6904-3C23-42EE-88B2-EC55B411EC48}">
      <dgm:prSet phldrT="[Text]" custT="1"/>
      <dgm:spPr/>
      <dgm:t>
        <a:bodyPr/>
        <a:lstStyle/>
        <a:p>
          <a:r>
            <a:rPr lang="en-IN" sz="1600" b="1" dirty="0" smtClean="0">
              <a:latin typeface="Arial" panose="020B0604020202020204" pitchFamily="34" charset="0"/>
              <a:ea typeface="Times New Roman" panose="02020603050405020304" pitchFamily="18" charset="0"/>
            </a:rPr>
            <a:t>Any other assets</a:t>
          </a:r>
          <a:endParaRPr lang="en-US" sz="1600" b="1" dirty="0"/>
        </a:p>
      </dgm:t>
    </dgm:pt>
    <dgm:pt modelId="{5EE6DBCC-355B-42B1-9461-220544EDD796}" type="parTrans" cxnId="{C73D8A36-95DF-4A8A-A65C-7AD7BBDE17FA}">
      <dgm:prSet/>
      <dgm:spPr/>
      <dgm:t>
        <a:bodyPr/>
        <a:lstStyle/>
        <a:p>
          <a:endParaRPr lang="en-US"/>
        </a:p>
      </dgm:t>
    </dgm:pt>
    <dgm:pt modelId="{4156B651-D316-46F0-BCAE-20EC65BBFCB5}" type="sibTrans" cxnId="{C73D8A36-95DF-4A8A-A65C-7AD7BBDE17FA}">
      <dgm:prSet/>
      <dgm:spPr/>
      <dgm:t>
        <a:bodyPr/>
        <a:lstStyle/>
        <a:p>
          <a:endParaRPr lang="en-US"/>
        </a:p>
      </dgm:t>
    </dgm:pt>
    <dgm:pt modelId="{2ACDAB21-62A8-40A3-B63B-61E99D414733}">
      <dgm:prSet phldrT="[Text]" custT="1"/>
      <dgm:spPr/>
      <dgm:t>
        <a:bodyPr/>
        <a:lstStyle/>
        <a:p>
          <a:r>
            <a:rPr lang="en-IN" sz="1600" b="1" dirty="0" smtClean="0">
              <a:latin typeface="Arial" panose="020B0604020202020204" pitchFamily="34" charset="0"/>
              <a:ea typeface="Times New Roman" panose="02020603050405020304" pitchFamily="18" charset="0"/>
            </a:rPr>
            <a:t>Net worth</a:t>
          </a:r>
          <a:endParaRPr lang="en-US" sz="1600" b="1" dirty="0"/>
        </a:p>
      </dgm:t>
    </dgm:pt>
    <dgm:pt modelId="{272B84DC-3614-4941-975E-0127FA110C09}" type="parTrans" cxnId="{D069B682-339F-4515-AA6C-0A3E41A10FF0}">
      <dgm:prSet/>
      <dgm:spPr/>
      <dgm:t>
        <a:bodyPr/>
        <a:lstStyle/>
        <a:p>
          <a:endParaRPr lang="en-US"/>
        </a:p>
      </dgm:t>
    </dgm:pt>
    <dgm:pt modelId="{DEB1CB87-E6F2-4C89-923A-6332B5DE0BA8}" type="sibTrans" cxnId="{D069B682-339F-4515-AA6C-0A3E41A10FF0}">
      <dgm:prSet/>
      <dgm:spPr/>
      <dgm:t>
        <a:bodyPr/>
        <a:lstStyle/>
        <a:p>
          <a:endParaRPr lang="en-US"/>
        </a:p>
      </dgm:t>
    </dgm:pt>
    <dgm:pt modelId="{D651BBB6-4E26-446F-B2A5-776539AE72E7}" type="pres">
      <dgm:prSet presAssocID="{8F70554D-2BB5-48CF-89E8-2335F5B9E763}" presName="cycle" presStyleCnt="0">
        <dgm:presLayoutVars>
          <dgm:chMax val="1"/>
          <dgm:dir/>
          <dgm:animLvl val="ctr"/>
          <dgm:resizeHandles val="exact"/>
        </dgm:presLayoutVars>
      </dgm:prSet>
      <dgm:spPr/>
      <dgm:t>
        <a:bodyPr/>
        <a:lstStyle/>
        <a:p>
          <a:endParaRPr lang="en-US"/>
        </a:p>
      </dgm:t>
    </dgm:pt>
    <dgm:pt modelId="{05E53432-5054-4A16-841C-9159E9FCEE23}" type="pres">
      <dgm:prSet presAssocID="{2489CBF4-1197-450C-8CA6-459B1CEEC786}" presName="centerShape" presStyleLbl="node0" presStyleIdx="0" presStyleCnt="1"/>
      <dgm:spPr/>
      <dgm:t>
        <a:bodyPr/>
        <a:lstStyle/>
        <a:p>
          <a:endParaRPr lang="en-US"/>
        </a:p>
      </dgm:t>
    </dgm:pt>
    <dgm:pt modelId="{5186BC8C-D7EA-4A36-BC7D-C76E286B2A20}" type="pres">
      <dgm:prSet presAssocID="{2760385A-CFE1-4B04-9279-7FE582A98D7F}" presName="parTrans" presStyleLbl="bgSibTrans2D1" presStyleIdx="0" presStyleCnt="9"/>
      <dgm:spPr/>
      <dgm:t>
        <a:bodyPr/>
        <a:lstStyle/>
        <a:p>
          <a:endParaRPr lang="en-US"/>
        </a:p>
      </dgm:t>
    </dgm:pt>
    <dgm:pt modelId="{9E576FC1-6AE7-4061-B8B6-4CA103A318DE}" type="pres">
      <dgm:prSet presAssocID="{2BC3619A-286D-41C4-91D2-B9D4172B5BB3}" presName="node" presStyleLbl="node1" presStyleIdx="0" presStyleCnt="9">
        <dgm:presLayoutVars>
          <dgm:bulletEnabled val="1"/>
        </dgm:presLayoutVars>
      </dgm:prSet>
      <dgm:spPr/>
      <dgm:t>
        <a:bodyPr/>
        <a:lstStyle/>
        <a:p>
          <a:endParaRPr lang="en-US"/>
        </a:p>
      </dgm:t>
    </dgm:pt>
    <dgm:pt modelId="{E25752A2-8DF1-4AE2-ABD5-895840F8A8F8}" type="pres">
      <dgm:prSet presAssocID="{24F3B54C-493A-4B57-8F2F-849B6B5E2296}" presName="parTrans" presStyleLbl="bgSibTrans2D1" presStyleIdx="1" presStyleCnt="9"/>
      <dgm:spPr/>
      <dgm:t>
        <a:bodyPr/>
        <a:lstStyle/>
        <a:p>
          <a:endParaRPr lang="en-US"/>
        </a:p>
      </dgm:t>
    </dgm:pt>
    <dgm:pt modelId="{477257A4-DEAC-4A8E-BB7A-0EB4E7BCDBBA}" type="pres">
      <dgm:prSet presAssocID="{8A4126D0-4D25-4C40-8EC8-CF1DF16882A5}" presName="node" presStyleLbl="node1" presStyleIdx="1" presStyleCnt="9">
        <dgm:presLayoutVars>
          <dgm:bulletEnabled val="1"/>
        </dgm:presLayoutVars>
      </dgm:prSet>
      <dgm:spPr/>
      <dgm:t>
        <a:bodyPr/>
        <a:lstStyle/>
        <a:p>
          <a:endParaRPr lang="en-US"/>
        </a:p>
      </dgm:t>
    </dgm:pt>
    <dgm:pt modelId="{E9A649E8-94B9-49EE-BFD7-113C5EF585FF}" type="pres">
      <dgm:prSet presAssocID="{322BB579-C209-4C9A-ABA0-F4343D85B0BD}" presName="parTrans" presStyleLbl="bgSibTrans2D1" presStyleIdx="2" presStyleCnt="9"/>
      <dgm:spPr/>
      <dgm:t>
        <a:bodyPr/>
        <a:lstStyle/>
        <a:p>
          <a:endParaRPr lang="en-US"/>
        </a:p>
      </dgm:t>
    </dgm:pt>
    <dgm:pt modelId="{A1C2916C-E14E-448E-AD12-A668AA840758}" type="pres">
      <dgm:prSet presAssocID="{FA96196A-2A54-4921-91A9-CA9DDD0BFB98}" presName="node" presStyleLbl="node1" presStyleIdx="2" presStyleCnt="9">
        <dgm:presLayoutVars>
          <dgm:bulletEnabled val="1"/>
        </dgm:presLayoutVars>
      </dgm:prSet>
      <dgm:spPr/>
      <dgm:t>
        <a:bodyPr/>
        <a:lstStyle/>
        <a:p>
          <a:endParaRPr lang="en-US"/>
        </a:p>
      </dgm:t>
    </dgm:pt>
    <dgm:pt modelId="{9BC80FF4-D790-4EDF-A38E-54F137C0403F}" type="pres">
      <dgm:prSet presAssocID="{AC3822E9-5D1E-46EB-A68F-87CF4E43BFB8}" presName="parTrans" presStyleLbl="bgSibTrans2D1" presStyleIdx="3" presStyleCnt="9"/>
      <dgm:spPr/>
      <dgm:t>
        <a:bodyPr/>
        <a:lstStyle/>
        <a:p>
          <a:endParaRPr lang="en-US"/>
        </a:p>
      </dgm:t>
    </dgm:pt>
    <dgm:pt modelId="{09116A37-510A-4E08-B86B-9A8B43057D24}" type="pres">
      <dgm:prSet presAssocID="{70F899BB-E1F5-451C-BD77-CBE0B61B0A8A}" presName="node" presStyleLbl="node1" presStyleIdx="3" presStyleCnt="9">
        <dgm:presLayoutVars>
          <dgm:bulletEnabled val="1"/>
        </dgm:presLayoutVars>
      </dgm:prSet>
      <dgm:spPr/>
      <dgm:t>
        <a:bodyPr/>
        <a:lstStyle/>
        <a:p>
          <a:endParaRPr lang="en-US"/>
        </a:p>
      </dgm:t>
    </dgm:pt>
    <dgm:pt modelId="{69D903BA-A400-4929-99C1-ED558042DE79}" type="pres">
      <dgm:prSet presAssocID="{60982C6F-6BDE-463D-BFF0-BB4C22B6F2C2}" presName="parTrans" presStyleLbl="bgSibTrans2D1" presStyleIdx="4" presStyleCnt="9"/>
      <dgm:spPr/>
      <dgm:t>
        <a:bodyPr/>
        <a:lstStyle/>
        <a:p>
          <a:endParaRPr lang="en-US"/>
        </a:p>
      </dgm:t>
    </dgm:pt>
    <dgm:pt modelId="{78091245-D9DF-4D4A-A1A9-89F00537E386}" type="pres">
      <dgm:prSet presAssocID="{81C41F34-FA36-40B6-96ED-D87F8C41474F}" presName="node" presStyleLbl="node1" presStyleIdx="4" presStyleCnt="9" custScaleX="121274">
        <dgm:presLayoutVars>
          <dgm:bulletEnabled val="1"/>
        </dgm:presLayoutVars>
      </dgm:prSet>
      <dgm:spPr/>
      <dgm:t>
        <a:bodyPr/>
        <a:lstStyle/>
        <a:p>
          <a:endParaRPr lang="en-US"/>
        </a:p>
      </dgm:t>
    </dgm:pt>
    <dgm:pt modelId="{44054372-C44C-428B-8974-74B8CB28FCE6}" type="pres">
      <dgm:prSet presAssocID="{8646BFDC-5C9A-4E9A-9B8D-B7E9AC070286}" presName="parTrans" presStyleLbl="bgSibTrans2D1" presStyleIdx="5" presStyleCnt="9"/>
      <dgm:spPr/>
      <dgm:t>
        <a:bodyPr/>
        <a:lstStyle/>
        <a:p>
          <a:endParaRPr lang="en-US"/>
        </a:p>
      </dgm:t>
    </dgm:pt>
    <dgm:pt modelId="{46B2A01D-F4B1-405D-AE35-2F8D0F33365D}" type="pres">
      <dgm:prSet presAssocID="{DCE96F1F-E425-43BE-9810-F6F863A5D4C1}" presName="node" presStyleLbl="node1" presStyleIdx="5" presStyleCnt="9">
        <dgm:presLayoutVars>
          <dgm:bulletEnabled val="1"/>
        </dgm:presLayoutVars>
      </dgm:prSet>
      <dgm:spPr/>
      <dgm:t>
        <a:bodyPr/>
        <a:lstStyle/>
        <a:p>
          <a:endParaRPr lang="en-US"/>
        </a:p>
      </dgm:t>
    </dgm:pt>
    <dgm:pt modelId="{81842D53-AD7D-414F-8E39-E730C9726C22}" type="pres">
      <dgm:prSet presAssocID="{5EE6DBCC-355B-42B1-9461-220544EDD796}" presName="parTrans" presStyleLbl="bgSibTrans2D1" presStyleIdx="6" presStyleCnt="9"/>
      <dgm:spPr/>
      <dgm:t>
        <a:bodyPr/>
        <a:lstStyle/>
        <a:p>
          <a:endParaRPr lang="en-US"/>
        </a:p>
      </dgm:t>
    </dgm:pt>
    <dgm:pt modelId="{1099C022-ACC9-4110-94E6-A0F2A203F03C}" type="pres">
      <dgm:prSet presAssocID="{CD6E6904-3C23-42EE-88B2-EC55B411EC48}" presName="node" presStyleLbl="node1" presStyleIdx="6" presStyleCnt="9">
        <dgm:presLayoutVars>
          <dgm:bulletEnabled val="1"/>
        </dgm:presLayoutVars>
      </dgm:prSet>
      <dgm:spPr/>
      <dgm:t>
        <a:bodyPr/>
        <a:lstStyle/>
        <a:p>
          <a:endParaRPr lang="en-US"/>
        </a:p>
      </dgm:t>
    </dgm:pt>
    <dgm:pt modelId="{52EDBA02-037F-410C-A006-96C547F47C5B}" type="pres">
      <dgm:prSet presAssocID="{272B84DC-3614-4941-975E-0127FA110C09}" presName="parTrans" presStyleLbl="bgSibTrans2D1" presStyleIdx="7" presStyleCnt="9"/>
      <dgm:spPr/>
      <dgm:t>
        <a:bodyPr/>
        <a:lstStyle/>
        <a:p>
          <a:endParaRPr lang="en-US"/>
        </a:p>
      </dgm:t>
    </dgm:pt>
    <dgm:pt modelId="{5E228FBF-6CCE-4BFE-8F0D-ADB901452E8F}" type="pres">
      <dgm:prSet presAssocID="{2ACDAB21-62A8-40A3-B63B-61E99D414733}" presName="node" presStyleLbl="node1" presStyleIdx="7" presStyleCnt="9">
        <dgm:presLayoutVars>
          <dgm:bulletEnabled val="1"/>
        </dgm:presLayoutVars>
      </dgm:prSet>
      <dgm:spPr/>
      <dgm:t>
        <a:bodyPr/>
        <a:lstStyle/>
        <a:p>
          <a:endParaRPr lang="en-US"/>
        </a:p>
      </dgm:t>
    </dgm:pt>
    <dgm:pt modelId="{06776045-D54D-4998-BCFD-24334AD45A0D}" type="pres">
      <dgm:prSet presAssocID="{3C1AACA3-C934-4327-AAB2-11D53194ACDB}" presName="parTrans" presStyleLbl="bgSibTrans2D1" presStyleIdx="8" presStyleCnt="9"/>
      <dgm:spPr/>
      <dgm:t>
        <a:bodyPr/>
        <a:lstStyle/>
        <a:p>
          <a:endParaRPr lang="en-US"/>
        </a:p>
      </dgm:t>
    </dgm:pt>
    <dgm:pt modelId="{8A3E0F6A-2BCA-4D6D-871B-A361F4FC5098}" type="pres">
      <dgm:prSet presAssocID="{08691C52-3C5A-4408-9CC2-4DA79F8BB138}" presName="node" presStyleLbl="node1" presStyleIdx="8" presStyleCnt="9">
        <dgm:presLayoutVars>
          <dgm:bulletEnabled val="1"/>
        </dgm:presLayoutVars>
      </dgm:prSet>
      <dgm:spPr/>
      <dgm:t>
        <a:bodyPr/>
        <a:lstStyle/>
        <a:p>
          <a:endParaRPr lang="en-US"/>
        </a:p>
      </dgm:t>
    </dgm:pt>
  </dgm:ptLst>
  <dgm:cxnLst>
    <dgm:cxn modelId="{A8905174-9F5C-47AD-B784-BE8872C94DD3}" type="presOf" srcId="{60982C6F-6BDE-463D-BFF0-BB4C22B6F2C2}" destId="{69D903BA-A400-4929-99C1-ED558042DE79}" srcOrd="0" destOrd="0" presId="urn:microsoft.com/office/officeart/2005/8/layout/radial4"/>
    <dgm:cxn modelId="{28C13933-7288-49F5-AD5E-0BA7089B38CC}" type="presOf" srcId="{5EE6DBCC-355B-42B1-9461-220544EDD796}" destId="{81842D53-AD7D-414F-8E39-E730C9726C22}" srcOrd="0" destOrd="0" presId="urn:microsoft.com/office/officeart/2005/8/layout/radial4"/>
    <dgm:cxn modelId="{D9B675E9-3F86-4C93-AC98-1C2A60706FDF}" srcId="{2489CBF4-1197-450C-8CA6-459B1CEEC786}" destId="{FA96196A-2A54-4921-91A9-CA9DDD0BFB98}" srcOrd="2" destOrd="0" parTransId="{322BB579-C209-4C9A-ABA0-F4343D85B0BD}" sibTransId="{904A6233-E249-4E2A-8D6C-DAB5EFEEDCF6}"/>
    <dgm:cxn modelId="{D861B1F4-7A42-436D-BEBA-9A399723731C}" srcId="{2489CBF4-1197-450C-8CA6-459B1CEEC786}" destId="{08691C52-3C5A-4408-9CC2-4DA79F8BB138}" srcOrd="8" destOrd="0" parTransId="{3C1AACA3-C934-4327-AAB2-11D53194ACDB}" sibTransId="{7B3C933D-1FB4-436F-A033-777AA5A4CA4C}"/>
    <dgm:cxn modelId="{B36A9C4A-D919-43C1-A012-9CD88D495E9F}" type="presOf" srcId="{272B84DC-3614-4941-975E-0127FA110C09}" destId="{52EDBA02-037F-410C-A006-96C547F47C5B}" srcOrd="0" destOrd="0" presId="urn:microsoft.com/office/officeart/2005/8/layout/radial4"/>
    <dgm:cxn modelId="{7A2D1EB2-8D6F-43C3-975E-76CF94D06F38}" srcId="{2489CBF4-1197-450C-8CA6-459B1CEEC786}" destId="{8A4126D0-4D25-4C40-8EC8-CF1DF16882A5}" srcOrd="1" destOrd="0" parTransId="{24F3B54C-493A-4B57-8F2F-849B6B5E2296}" sibTransId="{08253391-AC3C-4DF9-B689-B34E69E39128}"/>
    <dgm:cxn modelId="{26A608ED-4D88-4809-946B-52EE0F6721AF}" type="presOf" srcId="{CD6E6904-3C23-42EE-88B2-EC55B411EC48}" destId="{1099C022-ACC9-4110-94E6-A0F2A203F03C}" srcOrd="0" destOrd="0" presId="urn:microsoft.com/office/officeart/2005/8/layout/radial4"/>
    <dgm:cxn modelId="{1257B4D1-B00D-4DDF-AF19-BBF952555556}" type="presOf" srcId="{08691C52-3C5A-4408-9CC2-4DA79F8BB138}" destId="{8A3E0F6A-2BCA-4D6D-871B-A361F4FC5098}" srcOrd="0" destOrd="0" presId="urn:microsoft.com/office/officeart/2005/8/layout/radial4"/>
    <dgm:cxn modelId="{119FABE1-989B-4C4A-A5C1-91084B882C19}" type="presOf" srcId="{24F3B54C-493A-4B57-8F2F-849B6B5E2296}" destId="{E25752A2-8DF1-4AE2-ABD5-895840F8A8F8}" srcOrd="0" destOrd="0" presId="urn:microsoft.com/office/officeart/2005/8/layout/radial4"/>
    <dgm:cxn modelId="{9E1D77D3-39A6-469C-9A0A-D1358CF01789}" srcId="{2489CBF4-1197-450C-8CA6-459B1CEEC786}" destId="{2BC3619A-286D-41C4-91D2-B9D4172B5BB3}" srcOrd="0" destOrd="0" parTransId="{2760385A-CFE1-4B04-9279-7FE582A98D7F}" sibTransId="{8B6761AD-9004-41A0-9324-DBBF164C2D3C}"/>
    <dgm:cxn modelId="{A2E7A1C2-A637-4753-B983-FB4C0C5E71FB}" type="presOf" srcId="{8646BFDC-5C9A-4E9A-9B8D-B7E9AC070286}" destId="{44054372-C44C-428B-8974-74B8CB28FCE6}" srcOrd="0" destOrd="0" presId="urn:microsoft.com/office/officeart/2005/8/layout/radial4"/>
    <dgm:cxn modelId="{09F9E22B-3238-410A-B930-F287EB474461}" type="presOf" srcId="{2760385A-CFE1-4B04-9279-7FE582A98D7F}" destId="{5186BC8C-D7EA-4A36-BC7D-C76E286B2A20}" srcOrd="0" destOrd="0" presId="urn:microsoft.com/office/officeart/2005/8/layout/radial4"/>
    <dgm:cxn modelId="{509584C7-C46E-4802-917E-4E56FCB9752C}" srcId="{8F70554D-2BB5-48CF-89E8-2335F5B9E763}" destId="{2489CBF4-1197-450C-8CA6-459B1CEEC786}" srcOrd="0" destOrd="0" parTransId="{ECDB52E7-7E5F-4E50-BB58-9EDDDCF44214}" sibTransId="{135395C9-C64E-4B77-B159-2A4E153A0853}"/>
    <dgm:cxn modelId="{D069B682-339F-4515-AA6C-0A3E41A10FF0}" srcId="{2489CBF4-1197-450C-8CA6-459B1CEEC786}" destId="{2ACDAB21-62A8-40A3-B63B-61E99D414733}" srcOrd="7" destOrd="0" parTransId="{272B84DC-3614-4941-975E-0127FA110C09}" sibTransId="{DEB1CB87-E6F2-4C89-923A-6332B5DE0BA8}"/>
    <dgm:cxn modelId="{5D11111E-8885-4331-847A-A7C41E8D65F6}" type="presOf" srcId="{DCE96F1F-E425-43BE-9810-F6F863A5D4C1}" destId="{46B2A01D-F4B1-405D-AE35-2F8D0F33365D}" srcOrd="0" destOrd="0" presId="urn:microsoft.com/office/officeart/2005/8/layout/radial4"/>
    <dgm:cxn modelId="{3FA5F575-3F9C-4C3A-8741-8A3533006F2C}" srcId="{2489CBF4-1197-450C-8CA6-459B1CEEC786}" destId="{81C41F34-FA36-40B6-96ED-D87F8C41474F}" srcOrd="4" destOrd="0" parTransId="{60982C6F-6BDE-463D-BFF0-BB4C22B6F2C2}" sibTransId="{F0433C73-EEBF-46DC-A564-E9CA43636740}"/>
    <dgm:cxn modelId="{C73D8A36-95DF-4A8A-A65C-7AD7BBDE17FA}" srcId="{2489CBF4-1197-450C-8CA6-459B1CEEC786}" destId="{CD6E6904-3C23-42EE-88B2-EC55B411EC48}" srcOrd="6" destOrd="0" parTransId="{5EE6DBCC-355B-42B1-9461-220544EDD796}" sibTransId="{4156B651-D316-46F0-BCAE-20EC65BBFCB5}"/>
    <dgm:cxn modelId="{5E44761D-25C9-4928-B716-FC8245A7FF29}" type="presOf" srcId="{FA96196A-2A54-4921-91A9-CA9DDD0BFB98}" destId="{A1C2916C-E14E-448E-AD12-A668AA840758}" srcOrd="0" destOrd="0" presId="urn:microsoft.com/office/officeart/2005/8/layout/radial4"/>
    <dgm:cxn modelId="{FCA0AA93-A0B8-4BCF-AC38-942BEA28A109}" type="presOf" srcId="{AC3822E9-5D1E-46EB-A68F-87CF4E43BFB8}" destId="{9BC80FF4-D790-4EDF-A38E-54F137C0403F}" srcOrd="0" destOrd="0" presId="urn:microsoft.com/office/officeart/2005/8/layout/radial4"/>
    <dgm:cxn modelId="{927C00E2-60BB-491C-A2EC-AF73FF6B7E3B}" type="presOf" srcId="{81C41F34-FA36-40B6-96ED-D87F8C41474F}" destId="{78091245-D9DF-4D4A-A1A9-89F00537E386}" srcOrd="0" destOrd="0" presId="urn:microsoft.com/office/officeart/2005/8/layout/radial4"/>
    <dgm:cxn modelId="{A764C725-C8FF-44AD-BCD6-22BE4A026959}" type="presOf" srcId="{70F899BB-E1F5-451C-BD77-CBE0B61B0A8A}" destId="{09116A37-510A-4E08-B86B-9A8B43057D24}" srcOrd="0" destOrd="0" presId="urn:microsoft.com/office/officeart/2005/8/layout/radial4"/>
    <dgm:cxn modelId="{801FAC7B-6D8C-4122-8B9A-68C8274B5B40}" srcId="{2489CBF4-1197-450C-8CA6-459B1CEEC786}" destId="{DCE96F1F-E425-43BE-9810-F6F863A5D4C1}" srcOrd="5" destOrd="0" parTransId="{8646BFDC-5C9A-4E9A-9B8D-B7E9AC070286}" sibTransId="{A823BA0C-6163-476F-8DDC-25A1FEF9C08A}"/>
    <dgm:cxn modelId="{5FA660D7-4FE1-4028-8C06-CF54C74831F3}" type="presOf" srcId="{8F70554D-2BB5-48CF-89E8-2335F5B9E763}" destId="{D651BBB6-4E26-446F-B2A5-776539AE72E7}" srcOrd="0" destOrd="0" presId="urn:microsoft.com/office/officeart/2005/8/layout/radial4"/>
    <dgm:cxn modelId="{0F85B1C4-1ED8-4273-9556-0115ED01995E}" type="presOf" srcId="{322BB579-C209-4C9A-ABA0-F4343D85B0BD}" destId="{E9A649E8-94B9-49EE-BFD7-113C5EF585FF}" srcOrd="0" destOrd="0" presId="urn:microsoft.com/office/officeart/2005/8/layout/radial4"/>
    <dgm:cxn modelId="{482DBFAF-2CE7-465D-AC4E-FF465A676FCD}" srcId="{2489CBF4-1197-450C-8CA6-459B1CEEC786}" destId="{70F899BB-E1F5-451C-BD77-CBE0B61B0A8A}" srcOrd="3" destOrd="0" parTransId="{AC3822E9-5D1E-46EB-A68F-87CF4E43BFB8}" sibTransId="{061F08CF-D000-45DC-9E9C-6D8CF1E92F1E}"/>
    <dgm:cxn modelId="{3C8E51C6-D60A-463C-A4A3-B6060F26EDC7}" type="presOf" srcId="{8A4126D0-4D25-4C40-8EC8-CF1DF16882A5}" destId="{477257A4-DEAC-4A8E-BB7A-0EB4E7BCDBBA}" srcOrd="0" destOrd="0" presId="urn:microsoft.com/office/officeart/2005/8/layout/radial4"/>
    <dgm:cxn modelId="{F5AC2857-F998-4EA8-A155-B2CC4F49E80D}" type="presOf" srcId="{2489CBF4-1197-450C-8CA6-459B1CEEC786}" destId="{05E53432-5054-4A16-841C-9159E9FCEE23}" srcOrd="0" destOrd="0" presId="urn:microsoft.com/office/officeart/2005/8/layout/radial4"/>
    <dgm:cxn modelId="{7E0D40BE-5868-4B86-BA2D-4A78E678C28C}" type="presOf" srcId="{3C1AACA3-C934-4327-AAB2-11D53194ACDB}" destId="{06776045-D54D-4998-BCFD-24334AD45A0D}" srcOrd="0" destOrd="0" presId="urn:microsoft.com/office/officeart/2005/8/layout/radial4"/>
    <dgm:cxn modelId="{BF89802B-FE41-4792-9AA9-41159E690552}" type="presOf" srcId="{2ACDAB21-62A8-40A3-B63B-61E99D414733}" destId="{5E228FBF-6CCE-4BFE-8F0D-ADB901452E8F}" srcOrd="0" destOrd="0" presId="urn:microsoft.com/office/officeart/2005/8/layout/radial4"/>
    <dgm:cxn modelId="{E36CCE0D-AEC3-4471-80A9-5337630FF117}" type="presOf" srcId="{2BC3619A-286D-41C4-91D2-B9D4172B5BB3}" destId="{9E576FC1-6AE7-4061-B8B6-4CA103A318DE}" srcOrd="0" destOrd="0" presId="urn:microsoft.com/office/officeart/2005/8/layout/radial4"/>
    <dgm:cxn modelId="{0E2D39B5-6CEE-47CC-BED7-B3826D490B55}" type="presParOf" srcId="{D651BBB6-4E26-446F-B2A5-776539AE72E7}" destId="{05E53432-5054-4A16-841C-9159E9FCEE23}" srcOrd="0" destOrd="0" presId="urn:microsoft.com/office/officeart/2005/8/layout/radial4"/>
    <dgm:cxn modelId="{69EE271D-D537-4504-A821-47DAFE77DAED}" type="presParOf" srcId="{D651BBB6-4E26-446F-B2A5-776539AE72E7}" destId="{5186BC8C-D7EA-4A36-BC7D-C76E286B2A20}" srcOrd="1" destOrd="0" presId="urn:microsoft.com/office/officeart/2005/8/layout/radial4"/>
    <dgm:cxn modelId="{7A62A46B-4B54-407A-B7EB-21AA401A1518}" type="presParOf" srcId="{D651BBB6-4E26-446F-B2A5-776539AE72E7}" destId="{9E576FC1-6AE7-4061-B8B6-4CA103A318DE}" srcOrd="2" destOrd="0" presId="urn:microsoft.com/office/officeart/2005/8/layout/radial4"/>
    <dgm:cxn modelId="{35341929-32BE-4AB6-B039-3C33DED9195E}" type="presParOf" srcId="{D651BBB6-4E26-446F-B2A5-776539AE72E7}" destId="{E25752A2-8DF1-4AE2-ABD5-895840F8A8F8}" srcOrd="3" destOrd="0" presId="urn:microsoft.com/office/officeart/2005/8/layout/radial4"/>
    <dgm:cxn modelId="{1A8D1AF1-C4BB-4A26-9CFD-5DFEE6B739C7}" type="presParOf" srcId="{D651BBB6-4E26-446F-B2A5-776539AE72E7}" destId="{477257A4-DEAC-4A8E-BB7A-0EB4E7BCDBBA}" srcOrd="4" destOrd="0" presId="urn:microsoft.com/office/officeart/2005/8/layout/radial4"/>
    <dgm:cxn modelId="{80726548-14CB-4710-B7A9-40B569C72D11}" type="presParOf" srcId="{D651BBB6-4E26-446F-B2A5-776539AE72E7}" destId="{E9A649E8-94B9-49EE-BFD7-113C5EF585FF}" srcOrd="5" destOrd="0" presId="urn:microsoft.com/office/officeart/2005/8/layout/radial4"/>
    <dgm:cxn modelId="{766F446A-4FCC-46A5-B0E1-3F6A89EEAB6B}" type="presParOf" srcId="{D651BBB6-4E26-446F-B2A5-776539AE72E7}" destId="{A1C2916C-E14E-448E-AD12-A668AA840758}" srcOrd="6" destOrd="0" presId="urn:microsoft.com/office/officeart/2005/8/layout/radial4"/>
    <dgm:cxn modelId="{CAD96F69-0CB5-45F2-9221-CEBD9873FF7D}" type="presParOf" srcId="{D651BBB6-4E26-446F-B2A5-776539AE72E7}" destId="{9BC80FF4-D790-4EDF-A38E-54F137C0403F}" srcOrd="7" destOrd="0" presId="urn:microsoft.com/office/officeart/2005/8/layout/radial4"/>
    <dgm:cxn modelId="{1DE681EC-4F74-489D-A809-8A1669C5F7B4}" type="presParOf" srcId="{D651BBB6-4E26-446F-B2A5-776539AE72E7}" destId="{09116A37-510A-4E08-B86B-9A8B43057D24}" srcOrd="8" destOrd="0" presId="urn:microsoft.com/office/officeart/2005/8/layout/radial4"/>
    <dgm:cxn modelId="{E05CA97E-0893-4A88-A485-3F83D3D419B3}" type="presParOf" srcId="{D651BBB6-4E26-446F-B2A5-776539AE72E7}" destId="{69D903BA-A400-4929-99C1-ED558042DE79}" srcOrd="9" destOrd="0" presId="urn:microsoft.com/office/officeart/2005/8/layout/radial4"/>
    <dgm:cxn modelId="{1CB38A22-8ACC-4059-940C-33947A212C6D}" type="presParOf" srcId="{D651BBB6-4E26-446F-B2A5-776539AE72E7}" destId="{78091245-D9DF-4D4A-A1A9-89F00537E386}" srcOrd="10" destOrd="0" presId="urn:microsoft.com/office/officeart/2005/8/layout/radial4"/>
    <dgm:cxn modelId="{A827B1F8-D760-4426-B481-BA082FEC8944}" type="presParOf" srcId="{D651BBB6-4E26-446F-B2A5-776539AE72E7}" destId="{44054372-C44C-428B-8974-74B8CB28FCE6}" srcOrd="11" destOrd="0" presId="urn:microsoft.com/office/officeart/2005/8/layout/radial4"/>
    <dgm:cxn modelId="{E6FAFEC1-1229-4691-8FAE-A29760713FED}" type="presParOf" srcId="{D651BBB6-4E26-446F-B2A5-776539AE72E7}" destId="{46B2A01D-F4B1-405D-AE35-2F8D0F33365D}" srcOrd="12" destOrd="0" presId="urn:microsoft.com/office/officeart/2005/8/layout/radial4"/>
    <dgm:cxn modelId="{73970461-DA68-4E3D-BC98-56383F5AD789}" type="presParOf" srcId="{D651BBB6-4E26-446F-B2A5-776539AE72E7}" destId="{81842D53-AD7D-414F-8E39-E730C9726C22}" srcOrd="13" destOrd="0" presId="urn:microsoft.com/office/officeart/2005/8/layout/radial4"/>
    <dgm:cxn modelId="{000C34EF-431E-493C-B019-5C116574DD3D}" type="presParOf" srcId="{D651BBB6-4E26-446F-B2A5-776539AE72E7}" destId="{1099C022-ACC9-4110-94E6-A0F2A203F03C}" srcOrd="14" destOrd="0" presId="urn:microsoft.com/office/officeart/2005/8/layout/radial4"/>
    <dgm:cxn modelId="{EC78D94E-34AA-464E-97BB-B71C5294E824}" type="presParOf" srcId="{D651BBB6-4E26-446F-B2A5-776539AE72E7}" destId="{52EDBA02-037F-410C-A006-96C547F47C5B}" srcOrd="15" destOrd="0" presId="urn:microsoft.com/office/officeart/2005/8/layout/radial4"/>
    <dgm:cxn modelId="{28B6D4C7-E477-4A63-A53A-EA8D4F65CF5A}" type="presParOf" srcId="{D651BBB6-4E26-446F-B2A5-776539AE72E7}" destId="{5E228FBF-6CCE-4BFE-8F0D-ADB901452E8F}" srcOrd="16" destOrd="0" presId="urn:microsoft.com/office/officeart/2005/8/layout/radial4"/>
    <dgm:cxn modelId="{A2E687FA-5960-43C7-B98A-9883EF188941}" type="presParOf" srcId="{D651BBB6-4E26-446F-B2A5-776539AE72E7}" destId="{06776045-D54D-4998-BCFD-24334AD45A0D}" srcOrd="17" destOrd="0" presId="urn:microsoft.com/office/officeart/2005/8/layout/radial4"/>
    <dgm:cxn modelId="{B719AC45-CFD0-4896-A9BE-627D02BC5976}" type="presParOf" srcId="{D651BBB6-4E26-446F-B2A5-776539AE72E7}" destId="{8A3E0F6A-2BCA-4D6D-871B-A361F4FC5098}" srcOrd="18" destOrd="0" presId="urn:microsoft.com/office/officeart/2005/8/layout/radial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C2935CB-03FC-437C-9E6C-463EC491FF8B}"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0EC2FF9B-C6F0-40D0-ADA4-0B054F248D19}">
      <dgm:prSet phldrT="[Text]"/>
      <dgm:spPr/>
      <dgm:t>
        <a:bodyPr/>
        <a:lstStyle/>
        <a:p>
          <a:r>
            <a:rPr lang="en-IN" dirty="0" smtClean="0"/>
            <a:t>valued by</a:t>
          </a:r>
          <a:endParaRPr lang="en-US" dirty="0"/>
        </a:p>
      </dgm:t>
    </dgm:pt>
    <dgm:pt modelId="{8ABE1BD5-4801-4DCC-B270-25F81F4F6E60}" type="parTrans" cxnId="{EF886E5C-6D7A-430E-8BD5-A82002452E2A}">
      <dgm:prSet/>
      <dgm:spPr/>
      <dgm:t>
        <a:bodyPr/>
        <a:lstStyle/>
        <a:p>
          <a:endParaRPr lang="en-US"/>
        </a:p>
      </dgm:t>
    </dgm:pt>
    <dgm:pt modelId="{2C292D22-A79D-455A-942E-5391EF92CF86}" type="sibTrans" cxnId="{EF886E5C-6D7A-430E-8BD5-A82002452E2A}">
      <dgm:prSet/>
      <dgm:spPr/>
      <dgm:t>
        <a:bodyPr/>
        <a:lstStyle/>
        <a:p>
          <a:endParaRPr lang="en-US"/>
        </a:p>
      </dgm:t>
    </dgm:pt>
    <dgm:pt modelId="{2F23B020-54F8-4D4F-A361-E4CAEF4A051A}">
      <dgm:prSet phldrT="[Text]" custT="1"/>
      <dgm:spPr/>
      <dgm:t>
        <a:bodyPr/>
        <a:lstStyle/>
        <a:p>
          <a:r>
            <a:rPr lang="en-IN" sz="2800" dirty="0" smtClean="0"/>
            <a:t>a person having such </a:t>
          </a:r>
          <a:r>
            <a:rPr lang="en-IN" sz="2800" b="1" u="sng" dirty="0" smtClean="0"/>
            <a:t>qualifications and experience </a:t>
          </a:r>
          <a:endParaRPr lang="en-US" sz="2800" b="1" u="sng" dirty="0"/>
        </a:p>
      </dgm:t>
    </dgm:pt>
    <dgm:pt modelId="{E6FFA547-D221-4D41-ADBD-E5054A7FF719}" type="parTrans" cxnId="{574FB495-01D5-468A-B72F-4632CC1D491E}">
      <dgm:prSet/>
      <dgm:spPr/>
      <dgm:t>
        <a:bodyPr/>
        <a:lstStyle/>
        <a:p>
          <a:endParaRPr lang="en-US"/>
        </a:p>
      </dgm:t>
    </dgm:pt>
    <dgm:pt modelId="{E7449353-A11E-4DB5-BCC2-52C16D3B18E4}" type="sibTrans" cxnId="{574FB495-01D5-468A-B72F-4632CC1D491E}">
      <dgm:prSet/>
      <dgm:spPr/>
      <dgm:t>
        <a:bodyPr/>
        <a:lstStyle/>
        <a:p>
          <a:endParaRPr lang="en-US"/>
        </a:p>
      </dgm:t>
    </dgm:pt>
    <dgm:pt modelId="{DE1F2235-EC4C-49A5-8B4E-3EDA3515DB3D}">
      <dgm:prSet phldrT="[Text]"/>
      <dgm:spPr/>
      <dgm:t>
        <a:bodyPr/>
        <a:lstStyle/>
        <a:p>
          <a:r>
            <a:rPr lang="en-IN" dirty="0" smtClean="0"/>
            <a:t>registered</a:t>
          </a:r>
          <a:endParaRPr lang="en-US" dirty="0"/>
        </a:p>
      </dgm:t>
    </dgm:pt>
    <dgm:pt modelId="{1BFA8CC8-0BC0-4988-83B7-40DD43DE0BDD}" type="parTrans" cxnId="{D8EF5BA2-F015-497E-A831-55892A39DA80}">
      <dgm:prSet/>
      <dgm:spPr/>
      <dgm:t>
        <a:bodyPr/>
        <a:lstStyle/>
        <a:p>
          <a:endParaRPr lang="en-US"/>
        </a:p>
      </dgm:t>
    </dgm:pt>
    <dgm:pt modelId="{0C2861D8-0689-4DEE-8F54-65B111FE497A}" type="sibTrans" cxnId="{D8EF5BA2-F015-497E-A831-55892A39DA80}">
      <dgm:prSet/>
      <dgm:spPr/>
      <dgm:t>
        <a:bodyPr/>
        <a:lstStyle/>
        <a:p>
          <a:endParaRPr lang="en-US"/>
        </a:p>
      </dgm:t>
    </dgm:pt>
    <dgm:pt modelId="{23246F25-FC0C-44E0-B51F-A95EA8FFCF57}">
      <dgm:prSet phldrT="[Text]" custT="1"/>
      <dgm:spPr/>
      <dgm:t>
        <a:bodyPr/>
        <a:lstStyle/>
        <a:p>
          <a:r>
            <a:rPr lang="en-IN" sz="2800" dirty="0" smtClean="0"/>
            <a:t>as a </a:t>
          </a:r>
          <a:r>
            <a:rPr lang="en-IN" sz="2800" b="1" u="sng" dirty="0" smtClean="0"/>
            <a:t>valuer </a:t>
          </a:r>
          <a:endParaRPr lang="en-US" sz="2800" b="1" u="sng" dirty="0"/>
        </a:p>
      </dgm:t>
    </dgm:pt>
    <dgm:pt modelId="{9C1065A2-31A8-4EDE-99CE-4D8E3F5AD96A}" type="parTrans" cxnId="{12F574F6-EF19-4B10-962C-9FA05F22B145}">
      <dgm:prSet/>
      <dgm:spPr/>
      <dgm:t>
        <a:bodyPr/>
        <a:lstStyle/>
        <a:p>
          <a:endParaRPr lang="en-US"/>
        </a:p>
      </dgm:t>
    </dgm:pt>
    <dgm:pt modelId="{9CA42C4F-FF38-45C0-B044-EC02DB6DCFCE}" type="sibTrans" cxnId="{12F574F6-EF19-4B10-962C-9FA05F22B145}">
      <dgm:prSet/>
      <dgm:spPr/>
      <dgm:t>
        <a:bodyPr/>
        <a:lstStyle/>
        <a:p>
          <a:endParaRPr lang="en-US"/>
        </a:p>
      </dgm:t>
    </dgm:pt>
    <dgm:pt modelId="{1FB13C34-D513-4F75-95F7-BD0E758EA986}">
      <dgm:prSet phldrT="[Text]"/>
      <dgm:spPr/>
      <dgm:t>
        <a:bodyPr/>
        <a:lstStyle/>
        <a:p>
          <a:r>
            <a:rPr lang="en-IN" dirty="0" smtClean="0"/>
            <a:t>member</a:t>
          </a:r>
          <a:endParaRPr lang="en-US" dirty="0"/>
        </a:p>
      </dgm:t>
    </dgm:pt>
    <dgm:pt modelId="{83462C90-A33D-40DC-83FA-27ED429653C4}" type="sibTrans" cxnId="{9289160F-24FF-4A66-B906-0D0D0AB1CEC6}">
      <dgm:prSet/>
      <dgm:spPr/>
      <dgm:t>
        <a:bodyPr/>
        <a:lstStyle/>
        <a:p>
          <a:endParaRPr lang="en-US"/>
        </a:p>
      </dgm:t>
    </dgm:pt>
    <dgm:pt modelId="{CC6732C1-93DA-4E29-8C4A-59CA0ACFED2D}" type="parTrans" cxnId="{9289160F-24FF-4A66-B906-0D0D0AB1CEC6}">
      <dgm:prSet/>
      <dgm:spPr/>
      <dgm:t>
        <a:bodyPr/>
        <a:lstStyle/>
        <a:p>
          <a:endParaRPr lang="en-US"/>
        </a:p>
      </dgm:t>
    </dgm:pt>
    <dgm:pt modelId="{47B6B4A8-A729-4B38-A7D6-E6E6E91C4952}">
      <dgm:prSet phldrT="[Text]" custT="1"/>
      <dgm:spPr/>
      <dgm:t>
        <a:bodyPr/>
        <a:lstStyle/>
        <a:p>
          <a:r>
            <a:rPr lang="en-IN" sz="2800" dirty="0" smtClean="0"/>
            <a:t>of an </a:t>
          </a:r>
          <a:r>
            <a:rPr lang="en-IN" sz="2800" b="1" u="sng" dirty="0" smtClean="0"/>
            <a:t>organisation recognised</a:t>
          </a:r>
          <a:endParaRPr lang="en-US" sz="2800" b="1" u="sng" dirty="0"/>
        </a:p>
      </dgm:t>
    </dgm:pt>
    <dgm:pt modelId="{D1554B9C-2217-471B-9AE9-62977EE3B12D}" type="sibTrans" cxnId="{6420D1FB-9D61-40AC-887A-E04DE4593FB7}">
      <dgm:prSet/>
      <dgm:spPr/>
      <dgm:t>
        <a:bodyPr/>
        <a:lstStyle/>
        <a:p>
          <a:endParaRPr lang="en-US"/>
        </a:p>
      </dgm:t>
    </dgm:pt>
    <dgm:pt modelId="{99E43F51-1C66-43F0-A61A-1CE5BDDF5BF6}" type="parTrans" cxnId="{6420D1FB-9D61-40AC-887A-E04DE4593FB7}">
      <dgm:prSet/>
      <dgm:spPr/>
      <dgm:t>
        <a:bodyPr/>
        <a:lstStyle/>
        <a:p>
          <a:endParaRPr lang="en-US"/>
        </a:p>
      </dgm:t>
    </dgm:pt>
    <dgm:pt modelId="{E55ED36F-220F-4963-A278-1D6A93E5457D}">
      <dgm:prSet phldrT="[Text]"/>
      <dgm:spPr/>
      <dgm:t>
        <a:bodyPr/>
        <a:lstStyle/>
        <a:p>
          <a:r>
            <a:rPr lang="en-IN" dirty="0" smtClean="0"/>
            <a:t>Manner, terms and conditions	</a:t>
          </a:r>
          <a:endParaRPr lang="en-US" dirty="0"/>
        </a:p>
      </dgm:t>
    </dgm:pt>
    <dgm:pt modelId="{92CAAC7D-0689-425C-9938-A6618D12A69A}" type="parTrans" cxnId="{D95FCE62-FE6A-4B52-8FA2-48AFEA753803}">
      <dgm:prSet/>
      <dgm:spPr/>
      <dgm:t>
        <a:bodyPr/>
        <a:lstStyle/>
        <a:p>
          <a:endParaRPr lang="en-US"/>
        </a:p>
      </dgm:t>
    </dgm:pt>
    <dgm:pt modelId="{F9EC4C4E-E0AB-4F00-96CB-1B479187FF73}" type="sibTrans" cxnId="{D95FCE62-FE6A-4B52-8FA2-48AFEA753803}">
      <dgm:prSet/>
      <dgm:spPr/>
      <dgm:t>
        <a:bodyPr/>
        <a:lstStyle/>
        <a:p>
          <a:endParaRPr lang="en-US"/>
        </a:p>
      </dgm:t>
    </dgm:pt>
    <dgm:pt modelId="{325EBEF9-8C87-4B34-8499-40881E776173}">
      <dgm:prSet phldrT="[Text]" custT="1"/>
      <dgm:spPr/>
      <dgm:t>
        <a:bodyPr/>
        <a:lstStyle/>
        <a:p>
          <a:r>
            <a:rPr lang="en-IN" sz="2800" dirty="0" smtClean="0"/>
            <a:t>as may be prescribed</a:t>
          </a:r>
          <a:endParaRPr lang="en-US" sz="2800" u="sng" dirty="0"/>
        </a:p>
      </dgm:t>
    </dgm:pt>
    <dgm:pt modelId="{B090B243-B003-4AD0-B96F-4AC91C12F94B}" type="parTrans" cxnId="{86FBF493-91FE-442C-BC33-E5B5CF498234}">
      <dgm:prSet/>
      <dgm:spPr/>
      <dgm:t>
        <a:bodyPr/>
        <a:lstStyle/>
        <a:p>
          <a:endParaRPr lang="en-US"/>
        </a:p>
      </dgm:t>
    </dgm:pt>
    <dgm:pt modelId="{F0905A25-A141-40AC-97F5-A1F3C637561B}" type="sibTrans" cxnId="{86FBF493-91FE-442C-BC33-E5B5CF498234}">
      <dgm:prSet/>
      <dgm:spPr/>
      <dgm:t>
        <a:bodyPr/>
        <a:lstStyle/>
        <a:p>
          <a:endParaRPr lang="en-US"/>
        </a:p>
      </dgm:t>
    </dgm:pt>
    <dgm:pt modelId="{63B51091-6857-4505-830C-31954D7C4F43}">
      <dgm:prSet phldrT="[Text]"/>
      <dgm:spPr/>
      <dgm:t>
        <a:bodyPr/>
        <a:lstStyle/>
        <a:p>
          <a:r>
            <a:rPr lang="en-IN" dirty="0" smtClean="0"/>
            <a:t>appointed by</a:t>
          </a:r>
          <a:endParaRPr lang="en-US" dirty="0"/>
        </a:p>
      </dgm:t>
    </dgm:pt>
    <dgm:pt modelId="{D36B4E54-2CA7-4D86-8B26-AA37F9B8A108}" type="parTrans" cxnId="{4083B7E7-69AF-4159-8464-A1A142BCDE25}">
      <dgm:prSet/>
      <dgm:spPr/>
      <dgm:t>
        <a:bodyPr/>
        <a:lstStyle/>
        <a:p>
          <a:endParaRPr lang="en-US"/>
        </a:p>
      </dgm:t>
    </dgm:pt>
    <dgm:pt modelId="{00CE65C1-9A4D-41B3-B55B-2BBB7911D8C8}" type="sibTrans" cxnId="{4083B7E7-69AF-4159-8464-A1A142BCDE25}">
      <dgm:prSet/>
      <dgm:spPr/>
      <dgm:t>
        <a:bodyPr/>
        <a:lstStyle/>
        <a:p>
          <a:endParaRPr lang="en-US"/>
        </a:p>
      </dgm:t>
    </dgm:pt>
    <dgm:pt modelId="{1DB45381-0021-425B-932C-8B38C637AD12}">
      <dgm:prSet phldrT="[Text]" custT="1"/>
      <dgm:spPr/>
      <dgm:t>
        <a:bodyPr/>
        <a:lstStyle/>
        <a:p>
          <a:r>
            <a:rPr lang="en-IN" sz="2800" b="1" u="sng" dirty="0" smtClean="0"/>
            <a:t>audit committee</a:t>
          </a:r>
          <a:r>
            <a:rPr lang="en-IN" sz="2800" dirty="0" smtClean="0"/>
            <a:t> or</a:t>
          </a:r>
          <a:endParaRPr lang="en-US" sz="2800" dirty="0"/>
        </a:p>
      </dgm:t>
    </dgm:pt>
    <dgm:pt modelId="{9796A457-7023-44D9-AF29-B7655BE24C51}" type="parTrans" cxnId="{52F34AAA-52D2-42BC-87AA-EF88A4EA0E3A}">
      <dgm:prSet/>
      <dgm:spPr/>
      <dgm:t>
        <a:bodyPr/>
        <a:lstStyle/>
        <a:p>
          <a:endParaRPr lang="en-US"/>
        </a:p>
      </dgm:t>
    </dgm:pt>
    <dgm:pt modelId="{AAC5D12B-243C-45B5-B738-3E3C9F7CE48D}" type="sibTrans" cxnId="{52F34AAA-52D2-42BC-87AA-EF88A4EA0E3A}">
      <dgm:prSet/>
      <dgm:spPr/>
      <dgm:t>
        <a:bodyPr/>
        <a:lstStyle/>
        <a:p>
          <a:endParaRPr lang="en-US"/>
        </a:p>
      </dgm:t>
    </dgm:pt>
    <dgm:pt modelId="{CA728E32-609D-4777-A9BA-0F10614BE487}">
      <dgm:prSet phldrT="[Text]" custT="1"/>
      <dgm:spPr/>
      <dgm:t>
        <a:bodyPr/>
        <a:lstStyle/>
        <a:p>
          <a:r>
            <a:rPr lang="en-IN" sz="2800" dirty="0" smtClean="0"/>
            <a:t>in its absence by </a:t>
          </a:r>
          <a:r>
            <a:rPr lang="en-IN" sz="2800" b="1" u="sng" dirty="0" smtClean="0"/>
            <a:t>BOD</a:t>
          </a:r>
          <a:endParaRPr lang="en-US" sz="2800" b="1" u="sng" dirty="0"/>
        </a:p>
      </dgm:t>
    </dgm:pt>
    <dgm:pt modelId="{D6EFAF10-F6E7-4E16-99F9-CCA820AA749E}" type="parTrans" cxnId="{5314D6CA-85DA-41BB-BD16-424D5E98A429}">
      <dgm:prSet/>
      <dgm:spPr/>
      <dgm:t>
        <a:bodyPr/>
        <a:lstStyle/>
        <a:p>
          <a:endParaRPr lang="en-US"/>
        </a:p>
      </dgm:t>
    </dgm:pt>
    <dgm:pt modelId="{9652D111-0B7A-4B4A-BB26-633C3DDBD00B}" type="sibTrans" cxnId="{5314D6CA-85DA-41BB-BD16-424D5E98A429}">
      <dgm:prSet/>
      <dgm:spPr/>
      <dgm:t>
        <a:bodyPr/>
        <a:lstStyle/>
        <a:p>
          <a:endParaRPr lang="en-US"/>
        </a:p>
      </dgm:t>
    </dgm:pt>
    <dgm:pt modelId="{7F43CE14-EA43-44AB-814A-3772748332AA}" type="pres">
      <dgm:prSet presAssocID="{8C2935CB-03FC-437C-9E6C-463EC491FF8B}" presName="Name0" presStyleCnt="0">
        <dgm:presLayoutVars>
          <dgm:dir/>
          <dgm:animLvl val="lvl"/>
          <dgm:resizeHandles val="exact"/>
        </dgm:presLayoutVars>
      </dgm:prSet>
      <dgm:spPr/>
      <dgm:t>
        <a:bodyPr/>
        <a:lstStyle/>
        <a:p>
          <a:endParaRPr lang="en-US"/>
        </a:p>
      </dgm:t>
    </dgm:pt>
    <dgm:pt modelId="{A8CAE561-F973-40C9-82C8-FABF77CDB197}" type="pres">
      <dgm:prSet presAssocID="{0EC2FF9B-C6F0-40D0-ADA4-0B054F248D19}" presName="linNode" presStyleCnt="0"/>
      <dgm:spPr/>
      <dgm:t>
        <a:bodyPr/>
        <a:lstStyle/>
        <a:p>
          <a:endParaRPr lang="en-US"/>
        </a:p>
      </dgm:t>
    </dgm:pt>
    <dgm:pt modelId="{243D58E9-0E32-48FB-BE07-245DD53C3B43}" type="pres">
      <dgm:prSet presAssocID="{0EC2FF9B-C6F0-40D0-ADA4-0B054F248D19}" presName="parentText" presStyleLbl="node1" presStyleIdx="0" presStyleCnt="5">
        <dgm:presLayoutVars>
          <dgm:chMax val="1"/>
          <dgm:bulletEnabled val="1"/>
        </dgm:presLayoutVars>
      </dgm:prSet>
      <dgm:spPr/>
      <dgm:t>
        <a:bodyPr/>
        <a:lstStyle/>
        <a:p>
          <a:endParaRPr lang="en-US"/>
        </a:p>
      </dgm:t>
    </dgm:pt>
    <dgm:pt modelId="{9C035E32-EC90-49EC-8BF0-D180D573FBFE}" type="pres">
      <dgm:prSet presAssocID="{0EC2FF9B-C6F0-40D0-ADA4-0B054F248D19}" presName="descendantText" presStyleLbl="alignAccFollowNode1" presStyleIdx="0" presStyleCnt="5">
        <dgm:presLayoutVars>
          <dgm:bulletEnabled val="1"/>
        </dgm:presLayoutVars>
      </dgm:prSet>
      <dgm:spPr/>
      <dgm:t>
        <a:bodyPr/>
        <a:lstStyle/>
        <a:p>
          <a:endParaRPr lang="en-US"/>
        </a:p>
      </dgm:t>
    </dgm:pt>
    <dgm:pt modelId="{8D4C86DE-78E6-4BD0-9150-E635F60FDDDE}" type="pres">
      <dgm:prSet presAssocID="{2C292D22-A79D-455A-942E-5391EF92CF86}" presName="sp" presStyleCnt="0"/>
      <dgm:spPr/>
      <dgm:t>
        <a:bodyPr/>
        <a:lstStyle/>
        <a:p>
          <a:endParaRPr lang="en-US"/>
        </a:p>
      </dgm:t>
    </dgm:pt>
    <dgm:pt modelId="{1BCC1595-E6D3-4071-B579-8B83F8CDFCB3}" type="pres">
      <dgm:prSet presAssocID="{DE1F2235-EC4C-49A5-8B4E-3EDA3515DB3D}" presName="linNode" presStyleCnt="0"/>
      <dgm:spPr/>
      <dgm:t>
        <a:bodyPr/>
        <a:lstStyle/>
        <a:p>
          <a:endParaRPr lang="en-US"/>
        </a:p>
      </dgm:t>
    </dgm:pt>
    <dgm:pt modelId="{A33A893B-DE2C-4B7F-8356-9F2FDC836A40}" type="pres">
      <dgm:prSet presAssocID="{DE1F2235-EC4C-49A5-8B4E-3EDA3515DB3D}" presName="parentText" presStyleLbl="node1" presStyleIdx="1" presStyleCnt="5">
        <dgm:presLayoutVars>
          <dgm:chMax val="1"/>
          <dgm:bulletEnabled val="1"/>
        </dgm:presLayoutVars>
      </dgm:prSet>
      <dgm:spPr/>
      <dgm:t>
        <a:bodyPr/>
        <a:lstStyle/>
        <a:p>
          <a:endParaRPr lang="en-US"/>
        </a:p>
      </dgm:t>
    </dgm:pt>
    <dgm:pt modelId="{674C407B-FEDB-4901-B63D-AFF45802C8FC}" type="pres">
      <dgm:prSet presAssocID="{DE1F2235-EC4C-49A5-8B4E-3EDA3515DB3D}" presName="descendantText" presStyleLbl="alignAccFollowNode1" presStyleIdx="1" presStyleCnt="5">
        <dgm:presLayoutVars>
          <dgm:bulletEnabled val="1"/>
        </dgm:presLayoutVars>
      </dgm:prSet>
      <dgm:spPr/>
      <dgm:t>
        <a:bodyPr/>
        <a:lstStyle/>
        <a:p>
          <a:endParaRPr lang="en-US"/>
        </a:p>
      </dgm:t>
    </dgm:pt>
    <dgm:pt modelId="{9D26BCCD-9939-4237-B96F-08E9C7466904}" type="pres">
      <dgm:prSet presAssocID="{0C2861D8-0689-4DEE-8F54-65B111FE497A}" presName="sp" presStyleCnt="0"/>
      <dgm:spPr/>
      <dgm:t>
        <a:bodyPr/>
        <a:lstStyle/>
        <a:p>
          <a:endParaRPr lang="en-US"/>
        </a:p>
      </dgm:t>
    </dgm:pt>
    <dgm:pt modelId="{DA46E16B-ED0C-43FF-80C7-4D405ED58D61}" type="pres">
      <dgm:prSet presAssocID="{1FB13C34-D513-4F75-95F7-BD0E758EA986}" presName="linNode" presStyleCnt="0"/>
      <dgm:spPr/>
      <dgm:t>
        <a:bodyPr/>
        <a:lstStyle/>
        <a:p>
          <a:endParaRPr lang="en-US"/>
        </a:p>
      </dgm:t>
    </dgm:pt>
    <dgm:pt modelId="{725A610C-90D3-4F09-B50F-E5E10BB157B3}" type="pres">
      <dgm:prSet presAssocID="{1FB13C34-D513-4F75-95F7-BD0E758EA986}" presName="parentText" presStyleLbl="node1" presStyleIdx="2" presStyleCnt="5">
        <dgm:presLayoutVars>
          <dgm:chMax val="1"/>
          <dgm:bulletEnabled val="1"/>
        </dgm:presLayoutVars>
      </dgm:prSet>
      <dgm:spPr/>
      <dgm:t>
        <a:bodyPr/>
        <a:lstStyle/>
        <a:p>
          <a:endParaRPr lang="en-US"/>
        </a:p>
      </dgm:t>
    </dgm:pt>
    <dgm:pt modelId="{08B156DD-BDF3-4EEC-8483-94FCB5D489A1}" type="pres">
      <dgm:prSet presAssocID="{1FB13C34-D513-4F75-95F7-BD0E758EA986}" presName="descendantText" presStyleLbl="alignAccFollowNode1" presStyleIdx="2" presStyleCnt="5">
        <dgm:presLayoutVars>
          <dgm:bulletEnabled val="1"/>
        </dgm:presLayoutVars>
      </dgm:prSet>
      <dgm:spPr/>
      <dgm:t>
        <a:bodyPr/>
        <a:lstStyle/>
        <a:p>
          <a:endParaRPr lang="en-US"/>
        </a:p>
      </dgm:t>
    </dgm:pt>
    <dgm:pt modelId="{ABBE06E7-D4F9-4EA5-AD14-8E5D48444AF3}" type="pres">
      <dgm:prSet presAssocID="{83462C90-A33D-40DC-83FA-27ED429653C4}" presName="sp" presStyleCnt="0"/>
      <dgm:spPr/>
      <dgm:t>
        <a:bodyPr/>
        <a:lstStyle/>
        <a:p>
          <a:endParaRPr lang="en-US"/>
        </a:p>
      </dgm:t>
    </dgm:pt>
    <dgm:pt modelId="{503FF97C-10E4-4545-A88C-4F7DD5D65A24}" type="pres">
      <dgm:prSet presAssocID="{E55ED36F-220F-4963-A278-1D6A93E5457D}" presName="linNode" presStyleCnt="0"/>
      <dgm:spPr/>
      <dgm:t>
        <a:bodyPr/>
        <a:lstStyle/>
        <a:p>
          <a:endParaRPr lang="en-US"/>
        </a:p>
      </dgm:t>
    </dgm:pt>
    <dgm:pt modelId="{82AB9698-F6E0-48F8-8289-EF533957D730}" type="pres">
      <dgm:prSet presAssocID="{E55ED36F-220F-4963-A278-1D6A93E5457D}" presName="parentText" presStyleLbl="node1" presStyleIdx="3" presStyleCnt="5">
        <dgm:presLayoutVars>
          <dgm:chMax val="1"/>
          <dgm:bulletEnabled val="1"/>
        </dgm:presLayoutVars>
      </dgm:prSet>
      <dgm:spPr/>
      <dgm:t>
        <a:bodyPr/>
        <a:lstStyle/>
        <a:p>
          <a:endParaRPr lang="en-US"/>
        </a:p>
      </dgm:t>
    </dgm:pt>
    <dgm:pt modelId="{939DC400-215B-4107-8C96-625006FD665C}" type="pres">
      <dgm:prSet presAssocID="{E55ED36F-220F-4963-A278-1D6A93E5457D}" presName="descendantText" presStyleLbl="alignAccFollowNode1" presStyleIdx="3" presStyleCnt="5">
        <dgm:presLayoutVars>
          <dgm:bulletEnabled val="1"/>
        </dgm:presLayoutVars>
      </dgm:prSet>
      <dgm:spPr/>
      <dgm:t>
        <a:bodyPr/>
        <a:lstStyle/>
        <a:p>
          <a:endParaRPr lang="en-US"/>
        </a:p>
      </dgm:t>
    </dgm:pt>
    <dgm:pt modelId="{28E44F13-B554-4E7A-984C-09407036CE60}" type="pres">
      <dgm:prSet presAssocID="{F9EC4C4E-E0AB-4F00-96CB-1B479187FF73}" presName="sp" presStyleCnt="0"/>
      <dgm:spPr/>
      <dgm:t>
        <a:bodyPr/>
        <a:lstStyle/>
        <a:p>
          <a:endParaRPr lang="en-US"/>
        </a:p>
      </dgm:t>
    </dgm:pt>
    <dgm:pt modelId="{7AD4A0F9-3153-4DDD-BED3-D6A0C19F255C}" type="pres">
      <dgm:prSet presAssocID="{63B51091-6857-4505-830C-31954D7C4F43}" presName="linNode" presStyleCnt="0"/>
      <dgm:spPr/>
      <dgm:t>
        <a:bodyPr/>
        <a:lstStyle/>
        <a:p>
          <a:endParaRPr lang="en-US"/>
        </a:p>
      </dgm:t>
    </dgm:pt>
    <dgm:pt modelId="{C0A4C15B-7924-4DB5-8707-C5CB1DFB424A}" type="pres">
      <dgm:prSet presAssocID="{63B51091-6857-4505-830C-31954D7C4F43}" presName="parentText" presStyleLbl="node1" presStyleIdx="4" presStyleCnt="5">
        <dgm:presLayoutVars>
          <dgm:chMax val="1"/>
          <dgm:bulletEnabled val="1"/>
        </dgm:presLayoutVars>
      </dgm:prSet>
      <dgm:spPr/>
      <dgm:t>
        <a:bodyPr/>
        <a:lstStyle/>
        <a:p>
          <a:endParaRPr lang="en-US"/>
        </a:p>
      </dgm:t>
    </dgm:pt>
    <dgm:pt modelId="{62883596-6D7F-45F0-9DC9-A4658D6675BF}" type="pres">
      <dgm:prSet presAssocID="{63B51091-6857-4505-830C-31954D7C4F43}" presName="descendantText" presStyleLbl="alignAccFollowNode1" presStyleIdx="4" presStyleCnt="5">
        <dgm:presLayoutVars>
          <dgm:bulletEnabled val="1"/>
        </dgm:presLayoutVars>
      </dgm:prSet>
      <dgm:spPr/>
      <dgm:t>
        <a:bodyPr/>
        <a:lstStyle/>
        <a:p>
          <a:endParaRPr lang="en-US"/>
        </a:p>
      </dgm:t>
    </dgm:pt>
  </dgm:ptLst>
  <dgm:cxnLst>
    <dgm:cxn modelId="{9676DC5B-4770-4AFA-844E-0D9348C7801F}" type="presOf" srcId="{47B6B4A8-A729-4B38-A7D6-E6E6E91C4952}" destId="{08B156DD-BDF3-4EEC-8483-94FCB5D489A1}" srcOrd="0" destOrd="0" presId="urn:microsoft.com/office/officeart/2005/8/layout/vList5"/>
    <dgm:cxn modelId="{5314D6CA-85DA-41BB-BD16-424D5E98A429}" srcId="{63B51091-6857-4505-830C-31954D7C4F43}" destId="{CA728E32-609D-4777-A9BA-0F10614BE487}" srcOrd="1" destOrd="0" parTransId="{D6EFAF10-F6E7-4E16-99F9-CCA820AA749E}" sibTransId="{9652D111-0B7A-4B4A-BB26-633C3DDBD00B}"/>
    <dgm:cxn modelId="{6420D1FB-9D61-40AC-887A-E04DE4593FB7}" srcId="{1FB13C34-D513-4F75-95F7-BD0E758EA986}" destId="{47B6B4A8-A729-4B38-A7D6-E6E6E91C4952}" srcOrd="0" destOrd="0" parTransId="{99E43F51-1C66-43F0-A61A-1CE5BDDF5BF6}" sibTransId="{D1554B9C-2217-471B-9AE9-62977EE3B12D}"/>
    <dgm:cxn modelId="{45FE2EA0-D6C9-4352-AE9D-74B6819A8F82}" type="presOf" srcId="{0EC2FF9B-C6F0-40D0-ADA4-0B054F248D19}" destId="{243D58E9-0E32-48FB-BE07-245DD53C3B43}" srcOrd="0" destOrd="0" presId="urn:microsoft.com/office/officeart/2005/8/layout/vList5"/>
    <dgm:cxn modelId="{41DC792F-1442-444F-A8B1-84ABDD4050E5}" type="presOf" srcId="{E55ED36F-220F-4963-A278-1D6A93E5457D}" destId="{82AB9698-F6E0-48F8-8289-EF533957D730}" srcOrd="0" destOrd="0" presId="urn:microsoft.com/office/officeart/2005/8/layout/vList5"/>
    <dgm:cxn modelId="{D95FCE62-FE6A-4B52-8FA2-48AFEA753803}" srcId="{8C2935CB-03FC-437C-9E6C-463EC491FF8B}" destId="{E55ED36F-220F-4963-A278-1D6A93E5457D}" srcOrd="3" destOrd="0" parTransId="{92CAAC7D-0689-425C-9938-A6618D12A69A}" sibTransId="{F9EC4C4E-E0AB-4F00-96CB-1B479187FF73}"/>
    <dgm:cxn modelId="{0FE88F7F-ADE8-4B15-A928-7E0D7B4C5B67}" type="presOf" srcId="{1FB13C34-D513-4F75-95F7-BD0E758EA986}" destId="{725A610C-90D3-4F09-B50F-E5E10BB157B3}" srcOrd="0" destOrd="0" presId="urn:microsoft.com/office/officeart/2005/8/layout/vList5"/>
    <dgm:cxn modelId="{52F34AAA-52D2-42BC-87AA-EF88A4EA0E3A}" srcId="{63B51091-6857-4505-830C-31954D7C4F43}" destId="{1DB45381-0021-425B-932C-8B38C637AD12}" srcOrd="0" destOrd="0" parTransId="{9796A457-7023-44D9-AF29-B7655BE24C51}" sibTransId="{AAC5D12B-243C-45B5-B738-3E3C9F7CE48D}"/>
    <dgm:cxn modelId="{C5D99360-72C8-4FBE-BAFB-D9E600D6F63F}" type="presOf" srcId="{23246F25-FC0C-44E0-B51F-A95EA8FFCF57}" destId="{674C407B-FEDB-4901-B63D-AFF45802C8FC}" srcOrd="0" destOrd="0" presId="urn:microsoft.com/office/officeart/2005/8/layout/vList5"/>
    <dgm:cxn modelId="{439FFB90-C95A-4FB7-ADB3-8F9AA7B7A5E6}" type="presOf" srcId="{8C2935CB-03FC-437C-9E6C-463EC491FF8B}" destId="{7F43CE14-EA43-44AB-814A-3772748332AA}" srcOrd="0" destOrd="0" presId="urn:microsoft.com/office/officeart/2005/8/layout/vList5"/>
    <dgm:cxn modelId="{8F2A6699-EED5-426E-83B4-B2E7BE297612}" type="presOf" srcId="{2F23B020-54F8-4D4F-A361-E4CAEF4A051A}" destId="{9C035E32-EC90-49EC-8BF0-D180D573FBFE}" srcOrd="0" destOrd="0" presId="urn:microsoft.com/office/officeart/2005/8/layout/vList5"/>
    <dgm:cxn modelId="{574FB495-01D5-468A-B72F-4632CC1D491E}" srcId="{0EC2FF9B-C6F0-40D0-ADA4-0B054F248D19}" destId="{2F23B020-54F8-4D4F-A361-E4CAEF4A051A}" srcOrd="0" destOrd="0" parTransId="{E6FFA547-D221-4D41-ADBD-E5054A7FF719}" sibTransId="{E7449353-A11E-4DB5-BCC2-52C16D3B18E4}"/>
    <dgm:cxn modelId="{9289160F-24FF-4A66-B906-0D0D0AB1CEC6}" srcId="{8C2935CB-03FC-437C-9E6C-463EC491FF8B}" destId="{1FB13C34-D513-4F75-95F7-BD0E758EA986}" srcOrd="2" destOrd="0" parTransId="{CC6732C1-93DA-4E29-8C4A-59CA0ACFED2D}" sibTransId="{83462C90-A33D-40DC-83FA-27ED429653C4}"/>
    <dgm:cxn modelId="{A6A9742F-4CED-463A-8A37-8108C494462F}" type="presOf" srcId="{325EBEF9-8C87-4B34-8499-40881E776173}" destId="{939DC400-215B-4107-8C96-625006FD665C}" srcOrd="0" destOrd="0" presId="urn:microsoft.com/office/officeart/2005/8/layout/vList5"/>
    <dgm:cxn modelId="{12F574F6-EF19-4B10-962C-9FA05F22B145}" srcId="{DE1F2235-EC4C-49A5-8B4E-3EDA3515DB3D}" destId="{23246F25-FC0C-44E0-B51F-A95EA8FFCF57}" srcOrd="0" destOrd="0" parTransId="{9C1065A2-31A8-4EDE-99CE-4D8E3F5AD96A}" sibTransId="{9CA42C4F-FF38-45C0-B044-EC02DB6DCFCE}"/>
    <dgm:cxn modelId="{4E7B6534-FEB1-4D39-8BFD-328DF9083B82}" type="presOf" srcId="{1DB45381-0021-425B-932C-8B38C637AD12}" destId="{62883596-6D7F-45F0-9DC9-A4658D6675BF}" srcOrd="0" destOrd="0" presId="urn:microsoft.com/office/officeart/2005/8/layout/vList5"/>
    <dgm:cxn modelId="{4083B7E7-69AF-4159-8464-A1A142BCDE25}" srcId="{8C2935CB-03FC-437C-9E6C-463EC491FF8B}" destId="{63B51091-6857-4505-830C-31954D7C4F43}" srcOrd="4" destOrd="0" parTransId="{D36B4E54-2CA7-4D86-8B26-AA37F9B8A108}" sibTransId="{00CE65C1-9A4D-41B3-B55B-2BBB7911D8C8}"/>
    <dgm:cxn modelId="{EF886E5C-6D7A-430E-8BD5-A82002452E2A}" srcId="{8C2935CB-03FC-437C-9E6C-463EC491FF8B}" destId="{0EC2FF9B-C6F0-40D0-ADA4-0B054F248D19}" srcOrd="0" destOrd="0" parTransId="{8ABE1BD5-4801-4DCC-B270-25F81F4F6E60}" sibTransId="{2C292D22-A79D-455A-942E-5391EF92CF86}"/>
    <dgm:cxn modelId="{86FBF493-91FE-442C-BC33-E5B5CF498234}" srcId="{E55ED36F-220F-4963-A278-1D6A93E5457D}" destId="{325EBEF9-8C87-4B34-8499-40881E776173}" srcOrd="0" destOrd="0" parTransId="{B090B243-B003-4AD0-B96F-4AC91C12F94B}" sibTransId="{F0905A25-A141-40AC-97F5-A1F3C637561B}"/>
    <dgm:cxn modelId="{D8EF5BA2-F015-497E-A831-55892A39DA80}" srcId="{8C2935CB-03FC-437C-9E6C-463EC491FF8B}" destId="{DE1F2235-EC4C-49A5-8B4E-3EDA3515DB3D}" srcOrd="1" destOrd="0" parTransId="{1BFA8CC8-0BC0-4988-83B7-40DD43DE0BDD}" sibTransId="{0C2861D8-0689-4DEE-8F54-65B111FE497A}"/>
    <dgm:cxn modelId="{851586A1-56A6-466F-878F-E3C8C9D9071B}" type="presOf" srcId="{DE1F2235-EC4C-49A5-8B4E-3EDA3515DB3D}" destId="{A33A893B-DE2C-4B7F-8356-9F2FDC836A40}" srcOrd="0" destOrd="0" presId="urn:microsoft.com/office/officeart/2005/8/layout/vList5"/>
    <dgm:cxn modelId="{88E39475-3254-46CB-86FE-6C53B70CCEE8}" type="presOf" srcId="{63B51091-6857-4505-830C-31954D7C4F43}" destId="{C0A4C15B-7924-4DB5-8707-C5CB1DFB424A}" srcOrd="0" destOrd="0" presId="urn:microsoft.com/office/officeart/2005/8/layout/vList5"/>
    <dgm:cxn modelId="{B6B61615-1DE9-4844-AE3F-3958ACD0F658}" type="presOf" srcId="{CA728E32-609D-4777-A9BA-0F10614BE487}" destId="{62883596-6D7F-45F0-9DC9-A4658D6675BF}" srcOrd="0" destOrd="1" presId="urn:microsoft.com/office/officeart/2005/8/layout/vList5"/>
    <dgm:cxn modelId="{38294680-E741-48D1-BA0D-54DE53B12AA9}" type="presParOf" srcId="{7F43CE14-EA43-44AB-814A-3772748332AA}" destId="{A8CAE561-F973-40C9-82C8-FABF77CDB197}" srcOrd="0" destOrd="0" presId="urn:microsoft.com/office/officeart/2005/8/layout/vList5"/>
    <dgm:cxn modelId="{9FDF79B2-E42F-4BE4-8FAE-6C3EDA182621}" type="presParOf" srcId="{A8CAE561-F973-40C9-82C8-FABF77CDB197}" destId="{243D58E9-0E32-48FB-BE07-245DD53C3B43}" srcOrd="0" destOrd="0" presId="urn:microsoft.com/office/officeart/2005/8/layout/vList5"/>
    <dgm:cxn modelId="{0873946B-E166-4181-A2F2-FFD7A7DD584C}" type="presParOf" srcId="{A8CAE561-F973-40C9-82C8-FABF77CDB197}" destId="{9C035E32-EC90-49EC-8BF0-D180D573FBFE}" srcOrd="1" destOrd="0" presId="urn:microsoft.com/office/officeart/2005/8/layout/vList5"/>
    <dgm:cxn modelId="{DEFB7B4D-9E03-4F5A-86D3-71D3491EF56E}" type="presParOf" srcId="{7F43CE14-EA43-44AB-814A-3772748332AA}" destId="{8D4C86DE-78E6-4BD0-9150-E635F60FDDDE}" srcOrd="1" destOrd="0" presId="urn:microsoft.com/office/officeart/2005/8/layout/vList5"/>
    <dgm:cxn modelId="{C510763F-6DB7-48E1-8E27-5E4B0018F9B8}" type="presParOf" srcId="{7F43CE14-EA43-44AB-814A-3772748332AA}" destId="{1BCC1595-E6D3-4071-B579-8B83F8CDFCB3}" srcOrd="2" destOrd="0" presId="urn:microsoft.com/office/officeart/2005/8/layout/vList5"/>
    <dgm:cxn modelId="{6686797F-6C3A-4051-9B47-EB3AB1499A3A}" type="presParOf" srcId="{1BCC1595-E6D3-4071-B579-8B83F8CDFCB3}" destId="{A33A893B-DE2C-4B7F-8356-9F2FDC836A40}" srcOrd="0" destOrd="0" presId="urn:microsoft.com/office/officeart/2005/8/layout/vList5"/>
    <dgm:cxn modelId="{528D6935-97AC-4647-8EBC-DD07841FDF13}" type="presParOf" srcId="{1BCC1595-E6D3-4071-B579-8B83F8CDFCB3}" destId="{674C407B-FEDB-4901-B63D-AFF45802C8FC}" srcOrd="1" destOrd="0" presId="urn:microsoft.com/office/officeart/2005/8/layout/vList5"/>
    <dgm:cxn modelId="{38E84982-BE16-4952-AB97-37357C048F13}" type="presParOf" srcId="{7F43CE14-EA43-44AB-814A-3772748332AA}" destId="{9D26BCCD-9939-4237-B96F-08E9C7466904}" srcOrd="3" destOrd="0" presId="urn:microsoft.com/office/officeart/2005/8/layout/vList5"/>
    <dgm:cxn modelId="{162ADE0F-A111-4839-AB3B-D7909212C584}" type="presParOf" srcId="{7F43CE14-EA43-44AB-814A-3772748332AA}" destId="{DA46E16B-ED0C-43FF-80C7-4D405ED58D61}" srcOrd="4" destOrd="0" presId="urn:microsoft.com/office/officeart/2005/8/layout/vList5"/>
    <dgm:cxn modelId="{662FA1B6-6FA8-4628-82B0-65807E7C4563}" type="presParOf" srcId="{DA46E16B-ED0C-43FF-80C7-4D405ED58D61}" destId="{725A610C-90D3-4F09-B50F-E5E10BB157B3}" srcOrd="0" destOrd="0" presId="urn:microsoft.com/office/officeart/2005/8/layout/vList5"/>
    <dgm:cxn modelId="{8E9E5C10-FE03-4235-9991-9922A75FA0C9}" type="presParOf" srcId="{DA46E16B-ED0C-43FF-80C7-4D405ED58D61}" destId="{08B156DD-BDF3-4EEC-8483-94FCB5D489A1}" srcOrd="1" destOrd="0" presId="urn:microsoft.com/office/officeart/2005/8/layout/vList5"/>
    <dgm:cxn modelId="{9E88D00F-3644-44F3-AA85-8786DC1302BC}" type="presParOf" srcId="{7F43CE14-EA43-44AB-814A-3772748332AA}" destId="{ABBE06E7-D4F9-4EA5-AD14-8E5D48444AF3}" srcOrd="5" destOrd="0" presId="urn:microsoft.com/office/officeart/2005/8/layout/vList5"/>
    <dgm:cxn modelId="{B23BCC27-122A-4A5D-93B8-3E201E457507}" type="presParOf" srcId="{7F43CE14-EA43-44AB-814A-3772748332AA}" destId="{503FF97C-10E4-4545-A88C-4F7DD5D65A24}" srcOrd="6" destOrd="0" presId="urn:microsoft.com/office/officeart/2005/8/layout/vList5"/>
    <dgm:cxn modelId="{7F4B0D70-86F6-4697-8ABE-9D6BC9C16079}" type="presParOf" srcId="{503FF97C-10E4-4545-A88C-4F7DD5D65A24}" destId="{82AB9698-F6E0-48F8-8289-EF533957D730}" srcOrd="0" destOrd="0" presId="urn:microsoft.com/office/officeart/2005/8/layout/vList5"/>
    <dgm:cxn modelId="{463B94BB-2910-4D18-8A05-8E16C5F9228D}" type="presParOf" srcId="{503FF97C-10E4-4545-A88C-4F7DD5D65A24}" destId="{939DC400-215B-4107-8C96-625006FD665C}" srcOrd="1" destOrd="0" presId="urn:microsoft.com/office/officeart/2005/8/layout/vList5"/>
    <dgm:cxn modelId="{17C85367-8AD7-4611-BA2A-6B9E40DF5E63}" type="presParOf" srcId="{7F43CE14-EA43-44AB-814A-3772748332AA}" destId="{28E44F13-B554-4E7A-984C-09407036CE60}" srcOrd="7" destOrd="0" presId="urn:microsoft.com/office/officeart/2005/8/layout/vList5"/>
    <dgm:cxn modelId="{9D48B13D-AA67-419D-8F36-4EEEF18C0147}" type="presParOf" srcId="{7F43CE14-EA43-44AB-814A-3772748332AA}" destId="{7AD4A0F9-3153-4DDD-BED3-D6A0C19F255C}" srcOrd="8" destOrd="0" presId="urn:microsoft.com/office/officeart/2005/8/layout/vList5"/>
    <dgm:cxn modelId="{F49C8E71-1094-4E73-850F-48DF15B26224}" type="presParOf" srcId="{7AD4A0F9-3153-4DDD-BED3-D6A0C19F255C}" destId="{C0A4C15B-7924-4DB5-8707-C5CB1DFB424A}" srcOrd="0" destOrd="0" presId="urn:microsoft.com/office/officeart/2005/8/layout/vList5"/>
    <dgm:cxn modelId="{1E694C24-EEE7-4B45-85A3-C18D8707A16C}" type="presParOf" srcId="{7AD4A0F9-3153-4DDD-BED3-D6A0C19F255C}" destId="{62883596-6D7F-45F0-9DC9-A4658D6675B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0AF1456-3D5B-437D-A0C2-C256DEE222A9}" type="doc">
      <dgm:prSet loTypeId="urn:microsoft.com/office/officeart/2005/8/layout/vList2" loCatId="list" qsTypeId="urn:microsoft.com/office/officeart/2005/8/quickstyle/simple1" qsCatId="simple" csTypeId="urn:microsoft.com/office/officeart/2005/8/colors/accent5_2" csCatId="accent5" phldr="1"/>
      <dgm:spPr/>
      <dgm:t>
        <a:bodyPr/>
        <a:lstStyle/>
        <a:p>
          <a:endParaRPr lang="en-US"/>
        </a:p>
      </dgm:t>
    </dgm:pt>
    <dgm:pt modelId="{EFC778CB-2C3A-4DF1-B944-A94A7F85B1E3}">
      <dgm:prSet phldrT="[Text]" custT="1"/>
      <dgm:spPr/>
      <dgm:t>
        <a:bodyPr/>
        <a:lstStyle/>
        <a:p>
          <a:r>
            <a:rPr lang="en-IN" sz="2800" dirty="0" smtClean="0"/>
            <a:t>make an </a:t>
          </a:r>
          <a:r>
            <a:rPr lang="en-IN" sz="2800" b="1" u="sng" dirty="0" smtClean="0"/>
            <a:t>impartial, true and fair valuation</a:t>
          </a:r>
          <a:r>
            <a:rPr lang="en-IN" sz="2800" dirty="0" smtClean="0"/>
            <a:t> of any assets which may be required to be valued</a:t>
          </a:r>
          <a:endParaRPr lang="en-US" sz="2800" dirty="0"/>
        </a:p>
      </dgm:t>
    </dgm:pt>
    <dgm:pt modelId="{8D6509F0-1D2B-4D2C-AB0D-BDE03CC57AEF}" type="parTrans" cxnId="{09B153E6-8BDC-4766-9864-436BE14D04F8}">
      <dgm:prSet/>
      <dgm:spPr/>
      <dgm:t>
        <a:bodyPr/>
        <a:lstStyle/>
        <a:p>
          <a:endParaRPr lang="en-US"/>
        </a:p>
      </dgm:t>
    </dgm:pt>
    <dgm:pt modelId="{9315737B-9C87-454F-8F27-70AA77BB9B52}" type="sibTrans" cxnId="{09B153E6-8BDC-4766-9864-436BE14D04F8}">
      <dgm:prSet/>
      <dgm:spPr/>
      <dgm:t>
        <a:bodyPr/>
        <a:lstStyle/>
        <a:p>
          <a:endParaRPr lang="en-US"/>
        </a:p>
      </dgm:t>
    </dgm:pt>
    <dgm:pt modelId="{5A6EAEF9-AE10-4BAA-9FCC-920E5AB5F559}">
      <dgm:prSet phldrT="[Text]" custT="1"/>
      <dgm:spPr/>
      <dgm:t>
        <a:bodyPr/>
        <a:lstStyle/>
        <a:p>
          <a:r>
            <a:rPr lang="en-IN" sz="2800" dirty="0" smtClean="0"/>
            <a:t>exercise </a:t>
          </a:r>
          <a:r>
            <a:rPr lang="en-IN" sz="2800" b="1" u="sng" dirty="0" smtClean="0"/>
            <a:t>due diligence</a:t>
          </a:r>
          <a:r>
            <a:rPr lang="en-IN" sz="2800" dirty="0" smtClean="0"/>
            <a:t> while performing the functions as valuer</a:t>
          </a:r>
          <a:endParaRPr lang="en-US" sz="2800" dirty="0"/>
        </a:p>
      </dgm:t>
    </dgm:pt>
    <dgm:pt modelId="{89666A8A-793B-4CEE-98BD-C63A362DDA8A}" type="parTrans" cxnId="{354D1C92-95AF-4B1D-AD45-06F14D727394}">
      <dgm:prSet/>
      <dgm:spPr/>
      <dgm:t>
        <a:bodyPr/>
        <a:lstStyle/>
        <a:p>
          <a:endParaRPr lang="en-US"/>
        </a:p>
      </dgm:t>
    </dgm:pt>
    <dgm:pt modelId="{DCAB5785-402B-4BD3-BFC8-6D30D926A818}" type="sibTrans" cxnId="{354D1C92-95AF-4B1D-AD45-06F14D727394}">
      <dgm:prSet/>
      <dgm:spPr/>
      <dgm:t>
        <a:bodyPr/>
        <a:lstStyle/>
        <a:p>
          <a:endParaRPr lang="en-US"/>
        </a:p>
      </dgm:t>
    </dgm:pt>
    <dgm:pt modelId="{0ED551DF-A96E-4BDF-BFD5-8968838FA634}">
      <dgm:prSet phldrT="[Text]" custT="1"/>
      <dgm:spPr/>
      <dgm:t>
        <a:bodyPr/>
        <a:lstStyle/>
        <a:p>
          <a:r>
            <a:rPr lang="en-IN" sz="2800" dirty="0" smtClean="0"/>
            <a:t>make the valuation in accordance with </a:t>
          </a:r>
          <a:r>
            <a:rPr lang="en-IN" sz="2800" b="1" u="sng" dirty="0" smtClean="0"/>
            <a:t>prescribed rules</a:t>
          </a:r>
          <a:endParaRPr lang="en-US" sz="2800" b="1" u="sng" dirty="0"/>
        </a:p>
      </dgm:t>
    </dgm:pt>
    <dgm:pt modelId="{107F2EEC-DE29-4C91-8962-F03A0B354958}" type="parTrans" cxnId="{8C592593-501A-4C9B-AB78-764284A8399D}">
      <dgm:prSet/>
      <dgm:spPr/>
      <dgm:t>
        <a:bodyPr/>
        <a:lstStyle/>
        <a:p>
          <a:endParaRPr lang="en-US"/>
        </a:p>
      </dgm:t>
    </dgm:pt>
    <dgm:pt modelId="{2247E9B3-E2B7-4DF4-9CB9-2954E6DF6251}" type="sibTrans" cxnId="{8C592593-501A-4C9B-AB78-764284A8399D}">
      <dgm:prSet/>
      <dgm:spPr/>
      <dgm:t>
        <a:bodyPr/>
        <a:lstStyle/>
        <a:p>
          <a:endParaRPr lang="en-US"/>
        </a:p>
      </dgm:t>
    </dgm:pt>
    <dgm:pt modelId="{0C96C06F-FEBC-45C2-B7C4-33F5F18ADF85}">
      <dgm:prSet phldrT="[Text]" custT="1"/>
      <dgm:spPr/>
      <dgm:t>
        <a:bodyPr/>
        <a:lstStyle/>
        <a:p>
          <a:r>
            <a:rPr lang="en-IN" sz="2800" dirty="0" smtClean="0"/>
            <a:t>not undertake valuation of any assets in which he has a </a:t>
          </a:r>
          <a:r>
            <a:rPr lang="en-IN" sz="2800" b="1" u="sng" dirty="0" smtClean="0"/>
            <a:t>direct or indirect interest </a:t>
          </a:r>
          <a:r>
            <a:rPr lang="en-IN" sz="2800" dirty="0" smtClean="0"/>
            <a:t>or becomes so interested at any time during a period of </a:t>
          </a:r>
          <a:r>
            <a:rPr lang="en-IN" sz="2800" b="1" u="sng" dirty="0" smtClean="0"/>
            <a:t>3 years prior to his appointment</a:t>
          </a:r>
          <a:r>
            <a:rPr lang="en-IN" sz="2800" dirty="0" smtClean="0"/>
            <a:t> or </a:t>
          </a:r>
          <a:r>
            <a:rPr lang="en-IN" sz="2800" b="1" u="sng" dirty="0" smtClean="0"/>
            <a:t>3 years after valuation of assets</a:t>
          </a:r>
          <a:r>
            <a:rPr lang="en-IN" sz="2800" dirty="0" smtClean="0"/>
            <a:t> was conducted by him. </a:t>
          </a:r>
          <a:endParaRPr lang="en-US" sz="2800" dirty="0"/>
        </a:p>
      </dgm:t>
    </dgm:pt>
    <dgm:pt modelId="{258CF486-016C-45A8-A7B7-D35FDDAA60D9}" type="parTrans" cxnId="{EF25D5BD-5FB7-4547-852C-E1506D7170F2}">
      <dgm:prSet/>
      <dgm:spPr/>
      <dgm:t>
        <a:bodyPr/>
        <a:lstStyle/>
        <a:p>
          <a:endParaRPr lang="en-US"/>
        </a:p>
      </dgm:t>
    </dgm:pt>
    <dgm:pt modelId="{9908AF28-6C4A-4CCE-8F27-2C6EE0CB9D0E}" type="sibTrans" cxnId="{EF25D5BD-5FB7-4547-852C-E1506D7170F2}">
      <dgm:prSet/>
      <dgm:spPr/>
      <dgm:t>
        <a:bodyPr/>
        <a:lstStyle/>
        <a:p>
          <a:endParaRPr lang="en-US"/>
        </a:p>
      </dgm:t>
    </dgm:pt>
    <dgm:pt modelId="{ABAB1EF6-7444-44E3-BB25-3BF932F01C14}" type="pres">
      <dgm:prSet presAssocID="{10AF1456-3D5B-437D-A0C2-C256DEE222A9}" presName="linear" presStyleCnt="0">
        <dgm:presLayoutVars>
          <dgm:animLvl val="lvl"/>
          <dgm:resizeHandles val="exact"/>
        </dgm:presLayoutVars>
      </dgm:prSet>
      <dgm:spPr/>
      <dgm:t>
        <a:bodyPr/>
        <a:lstStyle/>
        <a:p>
          <a:endParaRPr lang="en-US"/>
        </a:p>
      </dgm:t>
    </dgm:pt>
    <dgm:pt modelId="{FA104931-A438-4F57-9643-05BC18A128D1}" type="pres">
      <dgm:prSet presAssocID="{EFC778CB-2C3A-4DF1-B944-A94A7F85B1E3}" presName="parentText" presStyleLbl="node1" presStyleIdx="0" presStyleCnt="4" custScaleY="51064">
        <dgm:presLayoutVars>
          <dgm:chMax val="0"/>
          <dgm:bulletEnabled val="1"/>
        </dgm:presLayoutVars>
      </dgm:prSet>
      <dgm:spPr/>
      <dgm:t>
        <a:bodyPr/>
        <a:lstStyle/>
        <a:p>
          <a:endParaRPr lang="en-US"/>
        </a:p>
      </dgm:t>
    </dgm:pt>
    <dgm:pt modelId="{018AB649-5657-4933-9112-501CB9689766}" type="pres">
      <dgm:prSet presAssocID="{9315737B-9C87-454F-8F27-70AA77BB9B52}" presName="spacer" presStyleCnt="0"/>
      <dgm:spPr/>
    </dgm:pt>
    <dgm:pt modelId="{FF86DCB6-1FAF-401E-B320-75695C5E3A54}" type="pres">
      <dgm:prSet presAssocID="{5A6EAEF9-AE10-4BAA-9FCC-920E5AB5F559}" presName="parentText" presStyleLbl="node1" presStyleIdx="1" presStyleCnt="4" custScaleY="49947">
        <dgm:presLayoutVars>
          <dgm:chMax val="0"/>
          <dgm:bulletEnabled val="1"/>
        </dgm:presLayoutVars>
      </dgm:prSet>
      <dgm:spPr/>
      <dgm:t>
        <a:bodyPr/>
        <a:lstStyle/>
        <a:p>
          <a:endParaRPr lang="en-US"/>
        </a:p>
      </dgm:t>
    </dgm:pt>
    <dgm:pt modelId="{EAD3B6DC-A1BC-4D01-BD69-176CE88A7612}" type="pres">
      <dgm:prSet presAssocID="{DCAB5785-402B-4BD3-BFC8-6D30D926A818}" presName="spacer" presStyleCnt="0"/>
      <dgm:spPr/>
    </dgm:pt>
    <dgm:pt modelId="{0FF28B5C-FDA9-4195-A0C3-F09D874F922E}" type="pres">
      <dgm:prSet presAssocID="{0ED551DF-A96E-4BDF-BFD5-8968838FA634}" presName="parentText" presStyleLbl="node1" presStyleIdx="2" presStyleCnt="4" custScaleY="40986">
        <dgm:presLayoutVars>
          <dgm:chMax val="0"/>
          <dgm:bulletEnabled val="1"/>
        </dgm:presLayoutVars>
      </dgm:prSet>
      <dgm:spPr/>
      <dgm:t>
        <a:bodyPr/>
        <a:lstStyle/>
        <a:p>
          <a:endParaRPr lang="en-US"/>
        </a:p>
      </dgm:t>
    </dgm:pt>
    <dgm:pt modelId="{6F987DC3-AD73-44FB-B450-378C69F5B1A3}" type="pres">
      <dgm:prSet presAssocID="{2247E9B3-E2B7-4DF4-9CB9-2954E6DF6251}" presName="spacer" presStyleCnt="0"/>
      <dgm:spPr/>
    </dgm:pt>
    <dgm:pt modelId="{9F673699-D119-4F4A-A394-C54F50831B81}" type="pres">
      <dgm:prSet presAssocID="{0C96C06F-FEBC-45C2-B7C4-33F5F18ADF85}" presName="parentText" presStyleLbl="node1" presStyleIdx="3" presStyleCnt="4">
        <dgm:presLayoutVars>
          <dgm:chMax val="0"/>
          <dgm:bulletEnabled val="1"/>
        </dgm:presLayoutVars>
      </dgm:prSet>
      <dgm:spPr/>
      <dgm:t>
        <a:bodyPr/>
        <a:lstStyle/>
        <a:p>
          <a:endParaRPr lang="en-US"/>
        </a:p>
      </dgm:t>
    </dgm:pt>
  </dgm:ptLst>
  <dgm:cxnLst>
    <dgm:cxn modelId="{A6997DB4-9754-496A-B0C9-9E80F7754746}" type="presOf" srcId="{10AF1456-3D5B-437D-A0C2-C256DEE222A9}" destId="{ABAB1EF6-7444-44E3-BB25-3BF932F01C14}" srcOrd="0" destOrd="0" presId="urn:microsoft.com/office/officeart/2005/8/layout/vList2"/>
    <dgm:cxn modelId="{354D1C92-95AF-4B1D-AD45-06F14D727394}" srcId="{10AF1456-3D5B-437D-A0C2-C256DEE222A9}" destId="{5A6EAEF9-AE10-4BAA-9FCC-920E5AB5F559}" srcOrd="1" destOrd="0" parTransId="{89666A8A-793B-4CEE-98BD-C63A362DDA8A}" sibTransId="{DCAB5785-402B-4BD3-BFC8-6D30D926A818}"/>
    <dgm:cxn modelId="{28788B99-0F04-4045-9D33-FFC02017E0F3}" type="presOf" srcId="{5A6EAEF9-AE10-4BAA-9FCC-920E5AB5F559}" destId="{FF86DCB6-1FAF-401E-B320-75695C5E3A54}" srcOrd="0" destOrd="0" presId="urn:microsoft.com/office/officeart/2005/8/layout/vList2"/>
    <dgm:cxn modelId="{09B153E6-8BDC-4766-9864-436BE14D04F8}" srcId="{10AF1456-3D5B-437D-A0C2-C256DEE222A9}" destId="{EFC778CB-2C3A-4DF1-B944-A94A7F85B1E3}" srcOrd="0" destOrd="0" parTransId="{8D6509F0-1D2B-4D2C-AB0D-BDE03CC57AEF}" sibTransId="{9315737B-9C87-454F-8F27-70AA77BB9B52}"/>
    <dgm:cxn modelId="{2F2E598A-C726-4002-A036-910E7AF22DCB}" type="presOf" srcId="{0ED551DF-A96E-4BDF-BFD5-8968838FA634}" destId="{0FF28B5C-FDA9-4195-A0C3-F09D874F922E}" srcOrd="0" destOrd="0" presId="urn:microsoft.com/office/officeart/2005/8/layout/vList2"/>
    <dgm:cxn modelId="{63FB1D19-6FE7-4A10-A3C0-C38D3167D292}" type="presOf" srcId="{EFC778CB-2C3A-4DF1-B944-A94A7F85B1E3}" destId="{FA104931-A438-4F57-9643-05BC18A128D1}" srcOrd="0" destOrd="0" presId="urn:microsoft.com/office/officeart/2005/8/layout/vList2"/>
    <dgm:cxn modelId="{EF25D5BD-5FB7-4547-852C-E1506D7170F2}" srcId="{10AF1456-3D5B-437D-A0C2-C256DEE222A9}" destId="{0C96C06F-FEBC-45C2-B7C4-33F5F18ADF85}" srcOrd="3" destOrd="0" parTransId="{258CF486-016C-45A8-A7B7-D35FDDAA60D9}" sibTransId="{9908AF28-6C4A-4CCE-8F27-2C6EE0CB9D0E}"/>
    <dgm:cxn modelId="{FC3F2A77-0D55-469D-9AD4-C85FB878BAB1}" type="presOf" srcId="{0C96C06F-FEBC-45C2-B7C4-33F5F18ADF85}" destId="{9F673699-D119-4F4A-A394-C54F50831B81}" srcOrd="0" destOrd="0" presId="urn:microsoft.com/office/officeart/2005/8/layout/vList2"/>
    <dgm:cxn modelId="{8C592593-501A-4C9B-AB78-764284A8399D}" srcId="{10AF1456-3D5B-437D-A0C2-C256DEE222A9}" destId="{0ED551DF-A96E-4BDF-BFD5-8968838FA634}" srcOrd="2" destOrd="0" parTransId="{107F2EEC-DE29-4C91-8962-F03A0B354958}" sibTransId="{2247E9B3-E2B7-4DF4-9CB9-2954E6DF6251}"/>
    <dgm:cxn modelId="{5203C153-2C89-4688-B1D6-CD22EE14C411}" type="presParOf" srcId="{ABAB1EF6-7444-44E3-BB25-3BF932F01C14}" destId="{FA104931-A438-4F57-9643-05BC18A128D1}" srcOrd="0" destOrd="0" presId="urn:microsoft.com/office/officeart/2005/8/layout/vList2"/>
    <dgm:cxn modelId="{6971DF11-0383-4E70-A54A-9AF2E7A09C9B}" type="presParOf" srcId="{ABAB1EF6-7444-44E3-BB25-3BF932F01C14}" destId="{018AB649-5657-4933-9112-501CB9689766}" srcOrd="1" destOrd="0" presId="urn:microsoft.com/office/officeart/2005/8/layout/vList2"/>
    <dgm:cxn modelId="{7BE52B0A-45BB-4023-8115-B9161A377EEC}" type="presParOf" srcId="{ABAB1EF6-7444-44E3-BB25-3BF932F01C14}" destId="{FF86DCB6-1FAF-401E-B320-75695C5E3A54}" srcOrd="2" destOrd="0" presId="urn:microsoft.com/office/officeart/2005/8/layout/vList2"/>
    <dgm:cxn modelId="{D0277DBD-A560-4FB9-9383-AAC59DC92F3B}" type="presParOf" srcId="{ABAB1EF6-7444-44E3-BB25-3BF932F01C14}" destId="{EAD3B6DC-A1BC-4D01-BD69-176CE88A7612}" srcOrd="3" destOrd="0" presId="urn:microsoft.com/office/officeart/2005/8/layout/vList2"/>
    <dgm:cxn modelId="{7C07D0E9-CC8B-489E-BF2C-B56A998FF662}" type="presParOf" srcId="{ABAB1EF6-7444-44E3-BB25-3BF932F01C14}" destId="{0FF28B5C-FDA9-4195-A0C3-F09D874F922E}" srcOrd="4" destOrd="0" presId="urn:microsoft.com/office/officeart/2005/8/layout/vList2"/>
    <dgm:cxn modelId="{78E7CBB7-5DA5-4C4A-9FA5-2657C1AFF13F}" type="presParOf" srcId="{ABAB1EF6-7444-44E3-BB25-3BF932F01C14}" destId="{6F987DC3-AD73-44FB-B450-378C69F5B1A3}" srcOrd="5" destOrd="0" presId="urn:microsoft.com/office/officeart/2005/8/layout/vList2"/>
    <dgm:cxn modelId="{AE028174-74A7-404F-8950-BAFC5BEF7AF6}" type="presParOf" srcId="{ABAB1EF6-7444-44E3-BB25-3BF932F01C14}" destId="{9F673699-D119-4F4A-A394-C54F50831B8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16077170-2F46-42D2-B77E-08D0B3148466}"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en-US"/>
        </a:p>
      </dgm:t>
    </dgm:pt>
    <dgm:pt modelId="{CB0F60BC-E995-4949-870C-80E11235CEDF}">
      <dgm:prSet phldrT="[Text]" custT="1"/>
      <dgm:spPr/>
      <dgm:t>
        <a:bodyPr/>
        <a:lstStyle/>
        <a:p>
          <a:r>
            <a:rPr lang="en-US" sz="3400" b="1" dirty="0" smtClean="0"/>
            <a:t>Punishment </a:t>
          </a:r>
        </a:p>
        <a:p>
          <a:r>
            <a:rPr lang="en-US" sz="3400" b="1" dirty="0" smtClean="0"/>
            <a:t>u/s 247(3)</a:t>
          </a:r>
          <a:endParaRPr lang="en-US" sz="3400" b="1" dirty="0"/>
        </a:p>
      </dgm:t>
    </dgm:pt>
    <dgm:pt modelId="{C5ED9D47-D180-481E-9DD2-481A26251666}" type="parTrans" cxnId="{0C2B7E09-0F72-446A-8DE8-EBB11517CEDB}">
      <dgm:prSet/>
      <dgm:spPr/>
      <dgm:t>
        <a:bodyPr/>
        <a:lstStyle/>
        <a:p>
          <a:endParaRPr lang="en-US"/>
        </a:p>
      </dgm:t>
    </dgm:pt>
    <dgm:pt modelId="{28E6305D-1DEA-48DA-964A-47C20A167D4A}" type="sibTrans" cxnId="{0C2B7E09-0F72-446A-8DE8-EBB11517CEDB}">
      <dgm:prSet/>
      <dgm:spPr/>
      <dgm:t>
        <a:bodyPr/>
        <a:lstStyle/>
        <a:p>
          <a:endParaRPr lang="en-US"/>
        </a:p>
      </dgm:t>
    </dgm:pt>
    <dgm:pt modelId="{21A373C9-ABC3-47D5-A986-661FFDA1A941}">
      <dgm:prSet phldrT="[Text]" custT="1"/>
      <dgm:spPr/>
      <dgm:t>
        <a:bodyPr anchor="ctr"/>
        <a:lstStyle/>
        <a:p>
          <a:r>
            <a:rPr lang="en-IN" sz="2400" b="1" dirty="0" smtClean="0"/>
            <a:t>Fine </a:t>
          </a:r>
          <a:r>
            <a:rPr lang="en-IN" sz="2400" dirty="0" smtClean="0"/>
            <a:t>– Minimum </a:t>
          </a:r>
          <a:r>
            <a:rPr lang="en-IN" sz="2400" dirty="0" err="1" smtClean="0"/>
            <a:t>Rs</a:t>
          </a:r>
          <a:r>
            <a:rPr lang="en-IN" sz="2400" dirty="0" smtClean="0"/>
            <a:t>. 25,000/- Maximum </a:t>
          </a:r>
          <a:r>
            <a:rPr lang="en-IN" sz="2400" dirty="0" err="1" smtClean="0"/>
            <a:t>Rs</a:t>
          </a:r>
          <a:r>
            <a:rPr lang="en-IN" sz="2400" dirty="0" smtClean="0"/>
            <a:t>. </a:t>
          </a:r>
          <a:r>
            <a:rPr lang="en-IN" sz="2400" dirty="0" err="1" smtClean="0"/>
            <a:t>Rs</a:t>
          </a:r>
          <a:r>
            <a:rPr lang="en-IN" sz="2400" dirty="0" smtClean="0"/>
            <a:t>. 1 Lakh</a:t>
          </a:r>
          <a:endParaRPr lang="en-US" sz="2400" dirty="0"/>
        </a:p>
      </dgm:t>
    </dgm:pt>
    <dgm:pt modelId="{28624DCE-BB1E-47A7-92E7-56A1B767C8CC}" type="parTrans" cxnId="{6995376B-DFAE-482C-A38C-4EC1022540B4}">
      <dgm:prSet/>
      <dgm:spPr/>
      <dgm:t>
        <a:bodyPr/>
        <a:lstStyle/>
        <a:p>
          <a:endParaRPr lang="en-US"/>
        </a:p>
      </dgm:t>
    </dgm:pt>
    <dgm:pt modelId="{5D8132F2-BDA1-4405-98DD-489786AC965B}" type="sibTrans" cxnId="{6995376B-DFAE-482C-A38C-4EC1022540B4}">
      <dgm:prSet/>
      <dgm:spPr/>
      <dgm:t>
        <a:bodyPr/>
        <a:lstStyle/>
        <a:p>
          <a:endParaRPr lang="en-US"/>
        </a:p>
      </dgm:t>
    </dgm:pt>
    <dgm:pt modelId="{5F139495-48DC-4DDA-B71F-351D87C72C12}">
      <dgm:prSet phldrT="[Text]" custT="1"/>
      <dgm:spPr/>
      <dgm:t>
        <a:bodyPr/>
        <a:lstStyle/>
        <a:p>
          <a:r>
            <a:rPr lang="en-US" sz="3400" b="1" dirty="0" smtClean="0"/>
            <a:t>Damages </a:t>
          </a:r>
        </a:p>
        <a:p>
          <a:r>
            <a:rPr lang="en-US" sz="3400" b="1" dirty="0" smtClean="0"/>
            <a:t>u/s 247(4)</a:t>
          </a:r>
          <a:endParaRPr lang="en-US" sz="3400" b="1" dirty="0"/>
        </a:p>
      </dgm:t>
    </dgm:pt>
    <dgm:pt modelId="{1BB8B659-CB68-4115-9C7F-7612AF909B8B}" type="parTrans" cxnId="{E5C641FD-4D10-4842-A113-DE4BD599786C}">
      <dgm:prSet/>
      <dgm:spPr/>
      <dgm:t>
        <a:bodyPr/>
        <a:lstStyle/>
        <a:p>
          <a:endParaRPr lang="en-US"/>
        </a:p>
      </dgm:t>
    </dgm:pt>
    <dgm:pt modelId="{A11CDE47-B10E-4C19-90E5-D363D22798CF}" type="sibTrans" cxnId="{E5C641FD-4D10-4842-A113-DE4BD599786C}">
      <dgm:prSet/>
      <dgm:spPr/>
      <dgm:t>
        <a:bodyPr/>
        <a:lstStyle/>
        <a:p>
          <a:endParaRPr lang="en-US"/>
        </a:p>
      </dgm:t>
    </dgm:pt>
    <dgm:pt modelId="{DF37AC25-E31B-4E58-A0CD-A3F629B5D735}">
      <dgm:prSet phldrT="[Text]" custT="1"/>
      <dgm:spPr/>
      <dgm:t>
        <a:bodyPr anchor="ctr"/>
        <a:lstStyle/>
        <a:p>
          <a:r>
            <a:rPr lang="en-IN" sz="2400" dirty="0" smtClean="0"/>
            <a:t>If convicted u/s 247(3), he shall be liable to:</a:t>
          </a:r>
          <a:endParaRPr lang="en-US" sz="2400" dirty="0"/>
        </a:p>
      </dgm:t>
    </dgm:pt>
    <dgm:pt modelId="{7CFE65CE-B2C3-4BD2-8D9F-38663346F97F}" type="parTrans" cxnId="{CB1DBCDE-E4FF-4C93-BE71-1424FC6637EF}">
      <dgm:prSet/>
      <dgm:spPr/>
      <dgm:t>
        <a:bodyPr/>
        <a:lstStyle/>
        <a:p>
          <a:endParaRPr lang="en-US"/>
        </a:p>
      </dgm:t>
    </dgm:pt>
    <dgm:pt modelId="{08D16999-1E7D-4010-95FC-9FC4CA9420A7}" type="sibTrans" cxnId="{CB1DBCDE-E4FF-4C93-BE71-1424FC6637EF}">
      <dgm:prSet/>
      <dgm:spPr/>
      <dgm:t>
        <a:bodyPr/>
        <a:lstStyle/>
        <a:p>
          <a:endParaRPr lang="en-US"/>
        </a:p>
      </dgm:t>
    </dgm:pt>
    <dgm:pt modelId="{9EE567F6-CBCA-4D22-BFE1-5F0C15DF1F03}">
      <dgm:prSet custT="1"/>
      <dgm:spPr/>
      <dgm:t>
        <a:bodyPr anchor="ctr"/>
        <a:lstStyle/>
        <a:p>
          <a:r>
            <a:rPr lang="en-IN" sz="2400" b="1" u="sng" dirty="0" smtClean="0"/>
            <a:t>Imprisonment + Fine</a:t>
          </a:r>
          <a:r>
            <a:rPr lang="en-IN" sz="2400" b="0" u="none" dirty="0" smtClean="0"/>
            <a:t> = </a:t>
          </a:r>
          <a:r>
            <a:rPr lang="en-IN" sz="2400" dirty="0" smtClean="0"/>
            <a:t>Maximum one year with fine Minimum </a:t>
          </a:r>
          <a:r>
            <a:rPr lang="en-IN" sz="2400" dirty="0" err="1" smtClean="0"/>
            <a:t>Rs</a:t>
          </a:r>
          <a:r>
            <a:rPr lang="en-IN" sz="2400" dirty="0" smtClean="0"/>
            <a:t>. 1 lakh and Maximum </a:t>
          </a:r>
          <a:r>
            <a:rPr lang="en-IN" sz="2400" dirty="0" err="1" smtClean="0"/>
            <a:t>Rs</a:t>
          </a:r>
          <a:r>
            <a:rPr lang="en-IN" sz="2400" dirty="0" smtClean="0"/>
            <a:t>. 5 Lakhs - if contravention done with the intention to defraud company or its members</a:t>
          </a:r>
          <a:endParaRPr lang="en-IN" sz="2400" dirty="0"/>
        </a:p>
      </dgm:t>
    </dgm:pt>
    <dgm:pt modelId="{56DB959B-6D99-4582-B912-99A38480AFAB}" type="parTrans" cxnId="{71F89693-C775-4084-8E97-16700229052A}">
      <dgm:prSet/>
      <dgm:spPr/>
      <dgm:t>
        <a:bodyPr/>
        <a:lstStyle/>
        <a:p>
          <a:endParaRPr lang="en-US"/>
        </a:p>
      </dgm:t>
    </dgm:pt>
    <dgm:pt modelId="{6AB72A3F-ED23-468D-9705-4B6BAAF5FD2A}" type="sibTrans" cxnId="{71F89693-C775-4084-8E97-16700229052A}">
      <dgm:prSet/>
      <dgm:spPr/>
      <dgm:t>
        <a:bodyPr/>
        <a:lstStyle/>
        <a:p>
          <a:endParaRPr lang="en-US"/>
        </a:p>
      </dgm:t>
    </dgm:pt>
    <dgm:pt modelId="{E3A69D04-AA91-4C07-8B4F-C7F477B0132A}">
      <dgm:prSet custT="1"/>
      <dgm:spPr/>
      <dgm:t>
        <a:bodyPr anchor="ctr"/>
        <a:lstStyle/>
        <a:p>
          <a:r>
            <a:rPr lang="en-IN" sz="2400" dirty="0" smtClean="0"/>
            <a:t>(ii) </a:t>
          </a:r>
          <a:r>
            <a:rPr lang="en-IN" sz="2400" b="1" u="sng" dirty="0" smtClean="0"/>
            <a:t>pay damages </a:t>
          </a:r>
          <a:r>
            <a:rPr lang="en-IN" sz="2400" dirty="0" smtClean="0"/>
            <a:t>to the Co. or to any other person for loss arising out of incorrect or misleading statements of particulars made in his report.</a:t>
          </a:r>
          <a:endParaRPr lang="en-IN" sz="2400" dirty="0"/>
        </a:p>
      </dgm:t>
    </dgm:pt>
    <dgm:pt modelId="{F8A94C4B-1F29-421F-A361-6C46F2495D05}" type="parTrans" cxnId="{831908EB-148F-4519-8A03-6EC336D6CFC1}">
      <dgm:prSet/>
      <dgm:spPr/>
      <dgm:t>
        <a:bodyPr/>
        <a:lstStyle/>
        <a:p>
          <a:endParaRPr lang="en-US"/>
        </a:p>
      </dgm:t>
    </dgm:pt>
    <dgm:pt modelId="{22915E1A-4784-4377-A86B-DD5AA387E5EE}" type="sibTrans" cxnId="{831908EB-148F-4519-8A03-6EC336D6CFC1}">
      <dgm:prSet/>
      <dgm:spPr/>
      <dgm:t>
        <a:bodyPr/>
        <a:lstStyle/>
        <a:p>
          <a:endParaRPr lang="en-US"/>
        </a:p>
      </dgm:t>
    </dgm:pt>
    <dgm:pt modelId="{E151A1B3-B8E1-44E2-AF7A-A900C9C1450B}">
      <dgm:prSet phldrT="[Text]" custT="1"/>
      <dgm:spPr/>
      <dgm:t>
        <a:bodyPr anchor="ctr"/>
        <a:lstStyle/>
        <a:p>
          <a:r>
            <a:rPr lang="en-IN" sz="2400" dirty="0" smtClean="0"/>
            <a:t>(</a:t>
          </a:r>
          <a:r>
            <a:rPr lang="en-IN" sz="2400" dirty="0" err="1" smtClean="0"/>
            <a:t>i</a:t>
          </a:r>
          <a:r>
            <a:rPr lang="en-IN" sz="2400" dirty="0" smtClean="0"/>
            <a:t>) </a:t>
          </a:r>
          <a:r>
            <a:rPr lang="en-IN" sz="2400" b="1" u="sng" dirty="0" smtClean="0"/>
            <a:t>refund remuneration </a:t>
          </a:r>
          <a:r>
            <a:rPr lang="en-IN" sz="2400" dirty="0" smtClean="0"/>
            <a:t>received to the company and</a:t>
          </a:r>
          <a:endParaRPr lang="en-US" sz="2400" dirty="0"/>
        </a:p>
      </dgm:t>
    </dgm:pt>
    <dgm:pt modelId="{FE536AF4-DF21-40A8-9875-7FD155E7C0EA}" type="parTrans" cxnId="{7B006779-BEE2-42A3-95F7-24F3D042DA13}">
      <dgm:prSet/>
      <dgm:spPr/>
      <dgm:t>
        <a:bodyPr/>
        <a:lstStyle/>
        <a:p>
          <a:endParaRPr lang="en-US"/>
        </a:p>
      </dgm:t>
    </dgm:pt>
    <dgm:pt modelId="{A71B774C-FB10-4CFF-A302-DA157AE2349D}" type="sibTrans" cxnId="{7B006779-BEE2-42A3-95F7-24F3D042DA13}">
      <dgm:prSet/>
      <dgm:spPr/>
      <dgm:t>
        <a:bodyPr/>
        <a:lstStyle/>
        <a:p>
          <a:endParaRPr lang="en-US"/>
        </a:p>
      </dgm:t>
    </dgm:pt>
    <dgm:pt modelId="{7C53F9BA-87D7-49AB-8A7D-9AAB42ABC7E6}">
      <dgm:prSet phldrT="[Text]" custT="1"/>
      <dgm:spPr/>
      <dgm:t>
        <a:bodyPr anchor="ctr"/>
        <a:lstStyle/>
        <a:p>
          <a:endParaRPr lang="en-US" sz="500" dirty="0"/>
        </a:p>
      </dgm:t>
    </dgm:pt>
    <dgm:pt modelId="{5DD46B3F-38E7-4103-ABEE-E8403E612B9C}" type="parTrans" cxnId="{7DED3816-4136-4E16-8C2B-C41C479AB9CE}">
      <dgm:prSet/>
      <dgm:spPr/>
      <dgm:t>
        <a:bodyPr/>
        <a:lstStyle/>
        <a:p>
          <a:endParaRPr lang="en-US"/>
        </a:p>
      </dgm:t>
    </dgm:pt>
    <dgm:pt modelId="{1C00A0AB-5F8A-49A7-9D72-D580C713E6F6}" type="sibTrans" cxnId="{7DED3816-4136-4E16-8C2B-C41C479AB9CE}">
      <dgm:prSet/>
      <dgm:spPr/>
      <dgm:t>
        <a:bodyPr/>
        <a:lstStyle/>
        <a:p>
          <a:endParaRPr lang="en-US"/>
        </a:p>
      </dgm:t>
    </dgm:pt>
    <dgm:pt modelId="{DAF17E50-7D10-4F9A-998B-E3040C51D096}">
      <dgm:prSet phldrT="[Text]" custT="1"/>
      <dgm:spPr/>
      <dgm:t>
        <a:bodyPr anchor="ctr"/>
        <a:lstStyle/>
        <a:p>
          <a:endParaRPr lang="en-US" sz="800" dirty="0"/>
        </a:p>
      </dgm:t>
    </dgm:pt>
    <dgm:pt modelId="{739B3936-7483-4FC5-99C1-E3A1F582D56E}" type="parTrans" cxnId="{1F3998AD-D1CB-4601-A880-D0E142066BC4}">
      <dgm:prSet/>
      <dgm:spPr/>
      <dgm:t>
        <a:bodyPr/>
        <a:lstStyle/>
        <a:p>
          <a:endParaRPr lang="en-US"/>
        </a:p>
      </dgm:t>
    </dgm:pt>
    <dgm:pt modelId="{07DCB0E6-C35F-4709-AD6C-1048D364C8C2}" type="sibTrans" cxnId="{1F3998AD-D1CB-4601-A880-D0E142066BC4}">
      <dgm:prSet/>
      <dgm:spPr/>
      <dgm:t>
        <a:bodyPr/>
        <a:lstStyle/>
        <a:p>
          <a:endParaRPr lang="en-US"/>
        </a:p>
      </dgm:t>
    </dgm:pt>
    <dgm:pt modelId="{9F7A6DAF-D4C7-462A-B53C-D0214BE26CD5}" type="pres">
      <dgm:prSet presAssocID="{16077170-2F46-42D2-B77E-08D0B3148466}" presName="Name0" presStyleCnt="0">
        <dgm:presLayoutVars>
          <dgm:dir/>
          <dgm:animLvl val="lvl"/>
          <dgm:resizeHandles/>
        </dgm:presLayoutVars>
      </dgm:prSet>
      <dgm:spPr/>
      <dgm:t>
        <a:bodyPr/>
        <a:lstStyle/>
        <a:p>
          <a:endParaRPr lang="en-US"/>
        </a:p>
      </dgm:t>
    </dgm:pt>
    <dgm:pt modelId="{096DEEAF-3075-40B5-B836-5CB86C783A51}" type="pres">
      <dgm:prSet presAssocID="{CB0F60BC-E995-4949-870C-80E11235CEDF}" presName="linNode" presStyleCnt="0"/>
      <dgm:spPr/>
    </dgm:pt>
    <dgm:pt modelId="{15E577AE-3D3D-41C9-990B-59B1DAD92EC9}" type="pres">
      <dgm:prSet presAssocID="{CB0F60BC-E995-4949-870C-80E11235CEDF}" presName="parentShp" presStyleLbl="node1" presStyleIdx="0" presStyleCnt="2" custScaleX="66006" custScaleY="75263" custLinFactNeighborX="-2179">
        <dgm:presLayoutVars>
          <dgm:bulletEnabled val="1"/>
        </dgm:presLayoutVars>
      </dgm:prSet>
      <dgm:spPr/>
      <dgm:t>
        <a:bodyPr/>
        <a:lstStyle/>
        <a:p>
          <a:endParaRPr lang="en-US"/>
        </a:p>
      </dgm:t>
    </dgm:pt>
    <dgm:pt modelId="{9353E04C-2C89-47D5-B06D-B0963DEB1AA7}" type="pres">
      <dgm:prSet presAssocID="{CB0F60BC-E995-4949-870C-80E11235CEDF}" presName="childShp" presStyleLbl="bgAccFollowNode1" presStyleIdx="0" presStyleCnt="2" custScaleX="122583">
        <dgm:presLayoutVars>
          <dgm:bulletEnabled val="1"/>
        </dgm:presLayoutVars>
      </dgm:prSet>
      <dgm:spPr/>
      <dgm:t>
        <a:bodyPr/>
        <a:lstStyle/>
        <a:p>
          <a:endParaRPr lang="en-US"/>
        </a:p>
      </dgm:t>
    </dgm:pt>
    <dgm:pt modelId="{7D88845B-2A1D-4852-984E-4A26BF57C996}" type="pres">
      <dgm:prSet presAssocID="{28E6305D-1DEA-48DA-964A-47C20A167D4A}" presName="spacing" presStyleCnt="0"/>
      <dgm:spPr/>
    </dgm:pt>
    <dgm:pt modelId="{1F807DDD-147B-4BCF-842B-EC8AF9EDB68A}" type="pres">
      <dgm:prSet presAssocID="{5F139495-48DC-4DDA-B71F-351D87C72C12}" presName="linNode" presStyleCnt="0"/>
      <dgm:spPr/>
    </dgm:pt>
    <dgm:pt modelId="{85F44D8C-ED3E-4FE9-A7B7-4DA5604F4406}" type="pres">
      <dgm:prSet presAssocID="{5F139495-48DC-4DDA-B71F-351D87C72C12}" presName="parentShp" presStyleLbl="node1" presStyleIdx="1" presStyleCnt="2" custScaleX="66006" custScaleY="75263" custLinFactNeighborX="-2179">
        <dgm:presLayoutVars>
          <dgm:bulletEnabled val="1"/>
        </dgm:presLayoutVars>
      </dgm:prSet>
      <dgm:spPr/>
      <dgm:t>
        <a:bodyPr/>
        <a:lstStyle/>
        <a:p>
          <a:endParaRPr lang="en-US"/>
        </a:p>
      </dgm:t>
    </dgm:pt>
    <dgm:pt modelId="{9B5F3348-9DF8-4888-847A-00CE823E9B4C}" type="pres">
      <dgm:prSet presAssocID="{5F139495-48DC-4DDA-B71F-351D87C72C12}" presName="childShp" presStyleLbl="bgAccFollowNode1" presStyleIdx="1" presStyleCnt="2" custScaleX="122583">
        <dgm:presLayoutVars>
          <dgm:bulletEnabled val="1"/>
        </dgm:presLayoutVars>
      </dgm:prSet>
      <dgm:spPr/>
      <dgm:t>
        <a:bodyPr/>
        <a:lstStyle/>
        <a:p>
          <a:endParaRPr lang="en-US"/>
        </a:p>
      </dgm:t>
    </dgm:pt>
  </dgm:ptLst>
  <dgm:cxnLst>
    <dgm:cxn modelId="{04F62E98-53EB-4AEB-AC6A-1A2DD58703FC}" type="presOf" srcId="{CB0F60BC-E995-4949-870C-80E11235CEDF}" destId="{15E577AE-3D3D-41C9-990B-59B1DAD92EC9}" srcOrd="0" destOrd="0" presId="urn:microsoft.com/office/officeart/2005/8/layout/vList6"/>
    <dgm:cxn modelId="{71F89693-C775-4084-8E97-16700229052A}" srcId="{CB0F60BC-E995-4949-870C-80E11235CEDF}" destId="{9EE567F6-CBCA-4D22-BFE1-5F0C15DF1F03}" srcOrd="2" destOrd="0" parTransId="{56DB959B-6D99-4582-B912-99A38480AFAB}" sibTransId="{6AB72A3F-ED23-468D-9705-4B6BAAF5FD2A}"/>
    <dgm:cxn modelId="{6995376B-DFAE-482C-A38C-4EC1022540B4}" srcId="{CB0F60BC-E995-4949-870C-80E11235CEDF}" destId="{21A373C9-ABC3-47D5-A986-661FFDA1A941}" srcOrd="0" destOrd="0" parTransId="{28624DCE-BB1E-47A7-92E7-56A1B767C8CC}" sibTransId="{5D8132F2-BDA1-4405-98DD-489786AC965B}"/>
    <dgm:cxn modelId="{8021792E-3996-4ED5-9A8A-18F1C40DF1EA}" type="presOf" srcId="{DF37AC25-E31B-4E58-A0CD-A3F629B5D735}" destId="{9B5F3348-9DF8-4888-847A-00CE823E9B4C}" srcOrd="0" destOrd="0" presId="urn:microsoft.com/office/officeart/2005/8/layout/vList6"/>
    <dgm:cxn modelId="{1F3998AD-D1CB-4601-A880-D0E142066BC4}" srcId="{5F139495-48DC-4DDA-B71F-351D87C72C12}" destId="{DAF17E50-7D10-4F9A-998B-E3040C51D096}" srcOrd="1" destOrd="0" parTransId="{739B3936-7483-4FC5-99C1-E3A1F582D56E}" sibTransId="{07DCB0E6-C35F-4709-AD6C-1048D364C8C2}"/>
    <dgm:cxn modelId="{F01AC6DF-0D70-4DED-9613-18E6882BBB51}" type="presOf" srcId="{7C53F9BA-87D7-49AB-8A7D-9AAB42ABC7E6}" destId="{9353E04C-2C89-47D5-B06D-B0963DEB1AA7}" srcOrd="0" destOrd="1" presId="urn:microsoft.com/office/officeart/2005/8/layout/vList6"/>
    <dgm:cxn modelId="{A4F68E06-5591-45C1-823C-803BD53D7C28}" type="presOf" srcId="{DAF17E50-7D10-4F9A-998B-E3040C51D096}" destId="{9B5F3348-9DF8-4888-847A-00CE823E9B4C}" srcOrd="0" destOrd="1" presId="urn:microsoft.com/office/officeart/2005/8/layout/vList6"/>
    <dgm:cxn modelId="{91C13916-75FD-48BA-BAD5-7E3126F2480A}" type="presOf" srcId="{E151A1B3-B8E1-44E2-AF7A-A900C9C1450B}" destId="{9B5F3348-9DF8-4888-847A-00CE823E9B4C}" srcOrd="0" destOrd="2" presId="urn:microsoft.com/office/officeart/2005/8/layout/vList6"/>
    <dgm:cxn modelId="{2099CB04-C9AC-433B-8087-1850034EFF86}" type="presOf" srcId="{21A373C9-ABC3-47D5-A986-661FFDA1A941}" destId="{9353E04C-2C89-47D5-B06D-B0963DEB1AA7}" srcOrd="0" destOrd="0" presId="urn:microsoft.com/office/officeart/2005/8/layout/vList6"/>
    <dgm:cxn modelId="{CB1DBCDE-E4FF-4C93-BE71-1424FC6637EF}" srcId="{5F139495-48DC-4DDA-B71F-351D87C72C12}" destId="{DF37AC25-E31B-4E58-A0CD-A3F629B5D735}" srcOrd="0" destOrd="0" parTransId="{7CFE65CE-B2C3-4BD2-8D9F-38663346F97F}" sibTransId="{08D16999-1E7D-4010-95FC-9FC4CA9420A7}"/>
    <dgm:cxn modelId="{831908EB-148F-4519-8A03-6EC336D6CFC1}" srcId="{5F139495-48DC-4DDA-B71F-351D87C72C12}" destId="{E3A69D04-AA91-4C07-8B4F-C7F477B0132A}" srcOrd="3" destOrd="0" parTransId="{F8A94C4B-1F29-421F-A361-6C46F2495D05}" sibTransId="{22915E1A-4784-4377-A86B-DD5AA387E5EE}"/>
    <dgm:cxn modelId="{0C2B7E09-0F72-446A-8DE8-EBB11517CEDB}" srcId="{16077170-2F46-42D2-B77E-08D0B3148466}" destId="{CB0F60BC-E995-4949-870C-80E11235CEDF}" srcOrd="0" destOrd="0" parTransId="{C5ED9D47-D180-481E-9DD2-481A26251666}" sibTransId="{28E6305D-1DEA-48DA-964A-47C20A167D4A}"/>
    <dgm:cxn modelId="{E5C641FD-4D10-4842-A113-DE4BD599786C}" srcId="{16077170-2F46-42D2-B77E-08D0B3148466}" destId="{5F139495-48DC-4DDA-B71F-351D87C72C12}" srcOrd="1" destOrd="0" parTransId="{1BB8B659-CB68-4115-9C7F-7612AF909B8B}" sibTransId="{A11CDE47-B10E-4C19-90E5-D363D22798CF}"/>
    <dgm:cxn modelId="{D57F088E-EC9D-4CFE-832C-01E42E733BA4}" type="presOf" srcId="{E3A69D04-AA91-4C07-8B4F-C7F477B0132A}" destId="{9B5F3348-9DF8-4888-847A-00CE823E9B4C}" srcOrd="0" destOrd="3" presId="urn:microsoft.com/office/officeart/2005/8/layout/vList6"/>
    <dgm:cxn modelId="{57EFD894-4FB0-46D8-93CD-79EAE612AB77}" type="presOf" srcId="{5F139495-48DC-4DDA-B71F-351D87C72C12}" destId="{85F44D8C-ED3E-4FE9-A7B7-4DA5604F4406}" srcOrd="0" destOrd="0" presId="urn:microsoft.com/office/officeart/2005/8/layout/vList6"/>
    <dgm:cxn modelId="{7DED3816-4136-4E16-8C2B-C41C479AB9CE}" srcId="{CB0F60BC-E995-4949-870C-80E11235CEDF}" destId="{7C53F9BA-87D7-49AB-8A7D-9AAB42ABC7E6}" srcOrd="1" destOrd="0" parTransId="{5DD46B3F-38E7-4103-ABEE-E8403E612B9C}" sibTransId="{1C00A0AB-5F8A-49A7-9D72-D580C713E6F6}"/>
    <dgm:cxn modelId="{1DE0322B-F192-4449-BF84-FC9AA6B95447}" type="presOf" srcId="{16077170-2F46-42D2-B77E-08D0B3148466}" destId="{9F7A6DAF-D4C7-462A-B53C-D0214BE26CD5}" srcOrd="0" destOrd="0" presId="urn:microsoft.com/office/officeart/2005/8/layout/vList6"/>
    <dgm:cxn modelId="{F5B6C92C-2553-4996-B52E-479FF9D297FC}" type="presOf" srcId="{9EE567F6-CBCA-4D22-BFE1-5F0C15DF1F03}" destId="{9353E04C-2C89-47D5-B06D-B0963DEB1AA7}" srcOrd="0" destOrd="2" presId="urn:microsoft.com/office/officeart/2005/8/layout/vList6"/>
    <dgm:cxn modelId="{7B006779-BEE2-42A3-95F7-24F3D042DA13}" srcId="{5F139495-48DC-4DDA-B71F-351D87C72C12}" destId="{E151A1B3-B8E1-44E2-AF7A-A900C9C1450B}" srcOrd="2" destOrd="0" parTransId="{FE536AF4-DF21-40A8-9875-7FD155E7C0EA}" sibTransId="{A71B774C-FB10-4CFF-A302-DA157AE2349D}"/>
    <dgm:cxn modelId="{C550AB02-25E7-4308-B833-32B1B623E238}" type="presParOf" srcId="{9F7A6DAF-D4C7-462A-B53C-D0214BE26CD5}" destId="{096DEEAF-3075-40B5-B836-5CB86C783A51}" srcOrd="0" destOrd="0" presId="urn:microsoft.com/office/officeart/2005/8/layout/vList6"/>
    <dgm:cxn modelId="{EBD5DF43-1AFD-4666-B709-C99007810AC8}" type="presParOf" srcId="{096DEEAF-3075-40B5-B836-5CB86C783A51}" destId="{15E577AE-3D3D-41C9-990B-59B1DAD92EC9}" srcOrd="0" destOrd="0" presId="urn:microsoft.com/office/officeart/2005/8/layout/vList6"/>
    <dgm:cxn modelId="{D94CC3C9-2988-4A75-8A3E-F35E4394A9E4}" type="presParOf" srcId="{096DEEAF-3075-40B5-B836-5CB86C783A51}" destId="{9353E04C-2C89-47D5-B06D-B0963DEB1AA7}" srcOrd="1" destOrd="0" presId="urn:microsoft.com/office/officeart/2005/8/layout/vList6"/>
    <dgm:cxn modelId="{CE3E214A-815C-4FCE-BB6B-28F38F3A433D}" type="presParOf" srcId="{9F7A6DAF-D4C7-462A-B53C-D0214BE26CD5}" destId="{7D88845B-2A1D-4852-984E-4A26BF57C996}" srcOrd="1" destOrd="0" presId="urn:microsoft.com/office/officeart/2005/8/layout/vList6"/>
    <dgm:cxn modelId="{B39BEE35-A8F6-440B-BF08-A8FBCB03EBB7}" type="presParOf" srcId="{9F7A6DAF-D4C7-462A-B53C-D0214BE26CD5}" destId="{1F807DDD-147B-4BCF-842B-EC8AF9EDB68A}" srcOrd="2" destOrd="0" presId="urn:microsoft.com/office/officeart/2005/8/layout/vList6"/>
    <dgm:cxn modelId="{C4E233AD-0025-4946-B450-3DD6028A8339}" type="presParOf" srcId="{1F807DDD-147B-4BCF-842B-EC8AF9EDB68A}" destId="{85F44D8C-ED3E-4FE9-A7B7-4DA5604F4406}" srcOrd="0" destOrd="0" presId="urn:microsoft.com/office/officeart/2005/8/layout/vList6"/>
    <dgm:cxn modelId="{2F36528E-77B3-4C78-9827-91F624B3D5E8}" type="presParOf" srcId="{1F807DDD-147B-4BCF-842B-EC8AF9EDB68A}" destId="{9B5F3348-9DF8-4888-847A-00CE823E9B4C}"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3940A3A4-E5D8-4B98-A25A-99A79F67AA34}" type="doc">
      <dgm:prSet loTypeId="urn:microsoft.com/office/officeart/2005/8/layout/vList6" loCatId="process" qsTypeId="urn:microsoft.com/office/officeart/2005/8/quickstyle/simple1" qsCatId="simple" csTypeId="urn:microsoft.com/office/officeart/2005/8/colors/accent6_2" csCatId="accent6" phldr="1"/>
      <dgm:spPr/>
      <dgm:t>
        <a:bodyPr/>
        <a:lstStyle/>
        <a:p>
          <a:endParaRPr lang="en-US"/>
        </a:p>
      </dgm:t>
    </dgm:pt>
    <dgm:pt modelId="{05AB047F-22E9-4B48-9828-EB86E59F66BD}">
      <dgm:prSet phldrT="[Text]" custT="1"/>
      <dgm:spPr/>
      <dgm:t>
        <a:bodyPr/>
        <a:lstStyle/>
        <a:p>
          <a:r>
            <a:rPr lang="en-IN" sz="2400" b="1" dirty="0" smtClean="0"/>
            <a:t>Authority</a:t>
          </a:r>
          <a:endParaRPr lang="en-US" sz="2400" b="1" dirty="0"/>
        </a:p>
      </dgm:t>
    </dgm:pt>
    <dgm:pt modelId="{DFF0400E-0CE6-4D39-99A8-BDDC5B0CB019}" type="parTrans" cxnId="{507C6864-69B0-4056-AA13-06CFB717F05D}">
      <dgm:prSet/>
      <dgm:spPr/>
      <dgm:t>
        <a:bodyPr/>
        <a:lstStyle/>
        <a:p>
          <a:endParaRPr lang="en-US"/>
        </a:p>
      </dgm:t>
    </dgm:pt>
    <dgm:pt modelId="{60627943-3830-436D-855F-FFA9FDF1E15B}" type="sibTrans" cxnId="{507C6864-69B0-4056-AA13-06CFB717F05D}">
      <dgm:prSet/>
      <dgm:spPr/>
      <dgm:t>
        <a:bodyPr/>
        <a:lstStyle/>
        <a:p>
          <a:endParaRPr lang="en-US"/>
        </a:p>
      </dgm:t>
    </dgm:pt>
    <dgm:pt modelId="{C2235973-ED24-4C66-9296-D49A3607117A}">
      <dgm:prSet phldrT="[Text]" custT="1"/>
      <dgm:spPr/>
      <dgm:t>
        <a:bodyPr/>
        <a:lstStyle/>
        <a:p>
          <a:pPr algn="just"/>
          <a:r>
            <a:rPr lang="en-IN" sz="1800" dirty="0" smtClean="0"/>
            <a:t>an authority specified by Central Govt. u/s 458 of Companies Act, 2013 to perform the functions under these rules</a:t>
          </a:r>
          <a:endParaRPr lang="en-US" sz="1800" dirty="0"/>
        </a:p>
      </dgm:t>
    </dgm:pt>
    <dgm:pt modelId="{29E98E9E-5CB6-4E95-9268-46AA9D83EC30}" type="parTrans" cxnId="{CF6AA362-2BBF-4048-B888-0E35E38D18AF}">
      <dgm:prSet/>
      <dgm:spPr/>
      <dgm:t>
        <a:bodyPr/>
        <a:lstStyle/>
        <a:p>
          <a:endParaRPr lang="en-US"/>
        </a:p>
      </dgm:t>
    </dgm:pt>
    <dgm:pt modelId="{47FC7678-3BBA-4456-9BB4-CDFE3FB2CB6B}" type="sibTrans" cxnId="{CF6AA362-2BBF-4048-B888-0E35E38D18AF}">
      <dgm:prSet/>
      <dgm:spPr/>
      <dgm:t>
        <a:bodyPr/>
        <a:lstStyle/>
        <a:p>
          <a:endParaRPr lang="en-US"/>
        </a:p>
      </dgm:t>
    </dgm:pt>
    <dgm:pt modelId="{FD357C2A-CA30-4E28-8341-611DF13C05C6}">
      <dgm:prSet phldrT="[Text]" custT="1"/>
      <dgm:spPr/>
      <dgm:t>
        <a:bodyPr/>
        <a:lstStyle/>
        <a:p>
          <a:r>
            <a:rPr lang="en-IN" sz="2400" b="1" dirty="0" smtClean="0"/>
            <a:t>Asset class</a:t>
          </a:r>
          <a:endParaRPr lang="en-US" sz="2400" b="1" dirty="0"/>
        </a:p>
      </dgm:t>
    </dgm:pt>
    <dgm:pt modelId="{13712E8A-AE20-4239-83E2-B13150E71406}" type="parTrans" cxnId="{0F54AAC1-F930-4D83-8C30-702C3483EC32}">
      <dgm:prSet/>
      <dgm:spPr/>
      <dgm:t>
        <a:bodyPr/>
        <a:lstStyle/>
        <a:p>
          <a:endParaRPr lang="en-US"/>
        </a:p>
      </dgm:t>
    </dgm:pt>
    <dgm:pt modelId="{792C7E08-1E80-455D-AB31-6B1DA0827CFD}" type="sibTrans" cxnId="{0F54AAC1-F930-4D83-8C30-702C3483EC32}">
      <dgm:prSet/>
      <dgm:spPr/>
      <dgm:t>
        <a:bodyPr/>
        <a:lstStyle/>
        <a:p>
          <a:endParaRPr lang="en-US"/>
        </a:p>
      </dgm:t>
    </dgm:pt>
    <dgm:pt modelId="{F68523FD-0733-4068-B609-B7C495DB89FC}">
      <dgm:prSet phldrT="[Text]" custT="1"/>
      <dgm:spPr/>
      <dgm:t>
        <a:bodyPr/>
        <a:lstStyle/>
        <a:p>
          <a:pPr algn="just"/>
          <a:r>
            <a:rPr lang="en-IN" sz="1600" dirty="0" smtClean="0"/>
            <a:t>a distinct gr. of assets like land &amp; building, machinery &amp; equipment, displaying similar characteristics, that can be classified and requires separate set of </a:t>
          </a:r>
          <a:r>
            <a:rPr lang="en-IN" sz="1600" dirty="0" err="1" smtClean="0"/>
            <a:t>valuers</a:t>
          </a:r>
          <a:r>
            <a:rPr lang="en-IN" sz="1600" dirty="0" smtClean="0"/>
            <a:t> for valuation;</a:t>
          </a:r>
          <a:endParaRPr lang="en-US" sz="1600" dirty="0"/>
        </a:p>
      </dgm:t>
    </dgm:pt>
    <dgm:pt modelId="{F1FAD8D7-3BAD-4219-A55F-9B2680899589}" type="parTrans" cxnId="{BDDBADEF-B37E-4542-AFDF-25365849791B}">
      <dgm:prSet/>
      <dgm:spPr/>
      <dgm:t>
        <a:bodyPr/>
        <a:lstStyle/>
        <a:p>
          <a:endParaRPr lang="en-US"/>
        </a:p>
      </dgm:t>
    </dgm:pt>
    <dgm:pt modelId="{BA4CC566-F8ED-44A7-AEF3-D5F9E051393A}" type="sibTrans" cxnId="{BDDBADEF-B37E-4542-AFDF-25365849791B}">
      <dgm:prSet/>
      <dgm:spPr/>
      <dgm:t>
        <a:bodyPr/>
        <a:lstStyle/>
        <a:p>
          <a:endParaRPr lang="en-US"/>
        </a:p>
      </dgm:t>
    </dgm:pt>
    <dgm:pt modelId="{3E223F04-B9DA-4BFB-B09D-B20F01754AFB}">
      <dgm:prSet phldrT="[Text]" custT="1"/>
      <dgm:spPr/>
      <dgm:t>
        <a:bodyPr/>
        <a:lstStyle/>
        <a:p>
          <a:r>
            <a:rPr lang="en-IN" sz="2400" b="1" dirty="0" smtClean="0"/>
            <a:t>Certificate of recognition</a:t>
          </a:r>
          <a:endParaRPr lang="en-US" sz="2800" b="1" dirty="0"/>
        </a:p>
      </dgm:t>
    </dgm:pt>
    <dgm:pt modelId="{DB69408A-4E59-4315-8F50-64CAB0861915}" type="parTrans" cxnId="{3B9587F9-0C07-4CA9-846A-A475B93E1A83}">
      <dgm:prSet/>
      <dgm:spPr/>
      <dgm:t>
        <a:bodyPr/>
        <a:lstStyle/>
        <a:p>
          <a:endParaRPr lang="en-US"/>
        </a:p>
      </dgm:t>
    </dgm:pt>
    <dgm:pt modelId="{4C4E1D79-7BFC-4CBD-A26F-497F28945430}" type="sibTrans" cxnId="{3B9587F9-0C07-4CA9-846A-A475B93E1A83}">
      <dgm:prSet/>
      <dgm:spPr/>
      <dgm:t>
        <a:bodyPr/>
        <a:lstStyle/>
        <a:p>
          <a:endParaRPr lang="en-US"/>
        </a:p>
      </dgm:t>
    </dgm:pt>
    <dgm:pt modelId="{B1980874-4FE6-43CF-BC24-CC1CC0652394}">
      <dgm:prSet phldrT="[Text]" custT="1"/>
      <dgm:spPr/>
      <dgm:t>
        <a:bodyPr/>
        <a:lstStyle/>
        <a:p>
          <a:pPr algn="just"/>
          <a:r>
            <a:rPr lang="en-IN" sz="1800" dirty="0" smtClean="0"/>
            <a:t>certificate of recognition granted to a registered </a:t>
          </a:r>
          <a:r>
            <a:rPr lang="en-IN" sz="1800" dirty="0" err="1" smtClean="0"/>
            <a:t>valuers</a:t>
          </a:r>
          <a:r>
            <a:rPr lang="en-IN" sz="1800" dirty="0" smtClean="0"/>
            <a:t> organisation under Rule 13(5) and the term "recognition" shall be construed accordingly</a:t>
          </a:r>
          <a:endParaRPr lang="en-US" sz="1800" dirty="0"/>
        </a:p>
      </dgm:t>
    </dgm:pt>
    <dgm:pt modelId="{0442287F-FF15-4033-8B68-0518A6511334}" type="parTrans" cxnId="{35E6B94E-B94C-4670-B103-95592B753AAF}">
      <dgm:prSet/>
      <dgm:spPr/>
      <dgm:t>
        <a:bodyPr/>
        <a:lstStyle/>
        <a:p>
          <a:endParaRPr lang="en-US"/>
        </a:p>
      </dgm:t>
    </dgm:pt>
    <dgm:pt modelId="{4BE6EB32-D496-4EB3-8B7B-CB0FA342841E}" type="sibTrans" cxnId="{35E6B94E-B94C-4670-B103-95592B753AAF}">
      <dgm:prSet/>
      <dgm:spPr/>
      <dgm:t>
        <a:bodyPr/>
        <a:lstStyle/>
        <a:p>
          <a:endParaRPr lang="en-US"/>
        </a:p>
      </dgm:t>
    </dgm:pt>
    <dgm:pt modelId="{6FEDBA2A-AA70-4F91-B965-40584936E31B}">
      <dgm:prSet phldrT="[Text]" custT="1"/>
      <dgm:spPr/>
      <dgm:t>
        <a:bodyPr/>
        <a:lstStyle/>
        <a:p>
          <a:r>
            <a:rPr lang="en-IN" sz="2400" b="1" dirty="0" smtClean="0"/>
            <a:t>Certificate of registration</a:t>
          </a:r>
          <a:endParaRPr lang="en-US" sz="2400" b="1" dirty="0"/>
        </a:p>
      </dgm:t>
    </dgm:pt>
    <dgm:pt modelId="{E1D5915B-7A64-47E4-B68A-8889604D80AF}" type="parTrans" cxnId="{C3971F83-D654-48D9-8C8B-5B373292D069}">
      <dgm:prSet/>
      <dgm:spPr/>
      <dgm:t>
        <a:bodyPr/>
        <a:lstStyle/>
        <a:p>
          <a:endParaRPr lang="en-US"/>
        </a:p>
      </dgm:t>
    </dgm:pt>
    <dgm:pt modelId="{A090C01B-10E5-4023-BEFE-DDCCB405C976}" type="sibTrans" cxnId="{C3971F83-D654-48D9-8C8B-5B373292D069}">
      <dgm:prSet/>
      <dgm:spPr/>
      <dgm:t>
        <a:bodyPr/>
        <a:lstStyle/>
        <a:p>
          <a:endParaRPr lang="en-US"/>
        </a:p>
      </dgm:t>
    </dgm:pt>
    <dgm:pt modelId="{49CA759B-63F2-4951-AB97-F757DAE92B28}">
      <dgm:prSet phldrT="[Text]"/>
      <dgm:spPr/>
      <dgm:t>
        <a:bodyPr/>
        <a:lstStyle/>
        <a:p>
          <a:pPr algn="just"/>
          <a:r>
            <a:rPr lang="en-IN" dirty="0" smtClean="0"/>
            <a:t>certificate of registration granted to a </a:t>
          </a:r>
          <a:r>
            <a:rPr lang="en-IN" dirty="0" err="1" smtClean="0"/>
            <a:t>valuer</a:t>
          </a:r>
          <a:r>
            <a:rPr lang="en-IN" dirty="0" smtClean="0"/>
            <a:t> under sub-rule (6) of rule 6 and the term "registration" shall be construed accordingly</a:t>
          </a:r>
          <a:endParaRPr lang="en-US" dirty="0"/>
        </a:p>
      </dgm:t>
    </dgm:pt>
    <dgm:pt modelId="{7DEBF8F9-B47B-4584-BD11-62B0454367D0}" type="parTrans" cxnId="{8B99CC28-FC20-43B3-BDFA-2EBB874EC456}">
      <dgm:prSet/>
      <dgm:spPr/>
      <dgm:t>
        <a:bodyPr/>
        <a:lstStyle/>
        <a:p>
          <a:endParaRPr lang="en-US"/>
        </a:p>
      </dgm:t>
    </dgm:pt>
    <dgm:pt modelId="{D43EFD75-DFDC-4491-8240-5C301809E692}" type="sibTrans" cxnId="{8B99CC28-FC20-43B3-BDFA-2EBB874EC456}">
      <dgm:prSet/>
      <dgm:spPr/>
      <dgm:t>
        <a:bodyPr/>
        <a:lstStyle/>
        <a:p>
          <a:endParaRPr lang="en-US"/>
        </a:p>
      </dgm:t>
    </dgm:pt>
    <dgm:pt modelId="{07971D71-F4A5-47DA-A6BB-2DA1FB7DCD1C}">
      <dgm:prSet phldrT="[Text]" custT="1"/>
      <dgm:spPr/>
      <dgm:t>
        <a:bodyPr/>
        <a:lstStyle/>
        <a:p>
          <a:r>
            <a:rPr lang="en-IN" sz="2400" b="1" dirty="0" smtClean="0"/>
            <a:t>Registered </a:t>
          </a:r>
          <a:r>
            <a:rPr lang="en-IN" sz="2400" b="1" dirty="0" err="1" smtClean="0"/>
            <a:t>valuers</a:t>
          </a:r>
          <a:r>
            <a:rPr lang="en-IN" sz="2400" b="1" dirty="0" smtClean="0"/>
            <a:t> organisation</a:t>
          </a:r>
          <a:endParaRPr lang="en-US" sz="2400" b="1" dirty="0"/>
        </a:p>
      </dgm:t>
    </dgm:pt>
    <dgm:pt modelId="{C180AB98-128C-41E4-89F1-0FD8215B0D0B}" type="parTrans" cxnId="{E002445B-EA44-4187-BEE7-514EDCA18CFB}">
      <dgm:prSet/>
      <dgm:spPr/>
      <dgm:t>
        <a:bodyPr/>
        <a:lstStyle/>
        <a:p>
          <a:endParaRPr lang="en-US"/>
        </a:p>
      </dgm:t>
    </dgm:pt>
    <dgm:pt modelId="{66E9A4D6-AF25-49B7-8E38-099DE138F3A6}" type="sibTrans" cxnId="{E002445B-EA44-4187-BEE7-514EDCA18CFB}">
      <dgm:prSet/>
      <dgm:spPr/>
      <dgm:t>
        <a:bodyPr/>
        <a:lstStyle/>
        <a:p>
          <a:endParaRPr lang="en-US"/>
        </a:p>
      </dgm:t>
    </dgm:pt>
    <dgm:pt modelId="{0D3D2337-8613-450D-9F70-2EDBDD47CEBB}">
      <dgm:prSet phldrT="[Text]"/>
      <dgm:spPr/>
      <dgm:t>
        <a:bodyPr/>
        <a:lstStyle/>
        <a:p>
          <a:r>
            <a:rPr lang="en-IN" dirty="0" smtClean="0"/>
            <a:t>a registered valuers organisation recognised under Rule 13(5)</a:t>
          </a:r>
          <a:endParaRPr lang="en-US" dirty="0"/>
        </a:p>
      </dgm:t>
    </dgm:pt>
    <dgm:pt modelId="{0F2F1B80-9C02-4B09-A63F-A7D3DEE292D8}" type="parTrans" cxnId="{1B824B66-A656-40C1-9944-AF00D0DCD81E}">
      <dgm:prSet/>
      <dgm:spPr/>
      <dgm:t>
        <a:bodyPr/>
        <a:lstStyle/>
        <a:p>
          <a:endParaRPr lang="en-US"/>
        </a:p>
      </dgm:t>
    </dgm:pt>
    <dgm:pt modelId="{3E07A47D-4787-456D-8B40-E3BBAC236CD3}" type="sibTrans" cxnId="{1B824B66-A656-40C1-9944-AF00D0DCD81E}">
      <dgm:prSet/>
      <dgm:spPr/>
      <dgm:t>
        <a:bodyPr/>
        <a:lstStyle/>
        <a:p>
          <a:endParaRPr lang="en-US"/>
        </a:p>
      </dgm:t>
    </dgm:pt>
    <dgm:pt modelId="{20F327B8-3142-49FD-A4D7-8C500E1EE6B2}">
      <dgm:prSet phldrT="[Text]" custT="1"/>
      <dgm:spPr/>
      <dgm:t>
        <a:bodyPr/>
        <a:lstStyle/>
        <a:p>
          <a:r>
            <a:rPr lang="en-IN" sz="2400" b="1" dirty="0" smtClean="0"/>
            <a:t>Valuation standards</a:t>
          </a:r>
          <a:endParaRPr lang="en-US" sz="2400" b="1" dirty="0"/>
        </a:p>
      </dgm:t>
    </dgm:pt>
    <dgm:pt modelId="{E352D9BC-DD0D-495F-BEE7-06FBBE050ED2}" type="parTrans" cxnId="{B6D7642E-1654-4EFA-AE68-B2B1004E4B3B}">
      <dgm:prSet/>
      <dgm:spPr/>
      <dgm:t>
        <a:bodyPr/>
        <a:lstStyle/>
        <a:p>
          <a:endParaRPr lang="en-US"/>
        </a:p>
      </dgm:t>
    </dgm:pt>
    <dgm:pt modelId="{1233C21D-C013-4AC3-9D20-6B1F7C8E325A}" type="sibTrans" cxnId="{B6D7642E-1654-4EFA-AE68-B2B1004E4B3B}">
      <dgm:prSet/>
      <dgm:spPr/>
      <dgm:t>
        <a:bodyPr/>
        <a:lstStyle/>
        <a:p>
          <a:endParaRPr lang="en-US"/>
        </a:p>
      </dgm:t>
    </dgm:pt>
    <dgm:pt modelId="{2C68AD5C-694D-43F7-B100-E43E53D33FFC}">
      <dgm:prSet phldrT="[Text]"/>
      <dgm:spPr/>
      <dgm:t>
        <a:bodyPr/>
        <a:lstStyle/>
        <a:p>
          <a:r>
            <a:rPr lang="en-IN" dirty="0" smtClean="0"/>
            <a:t>standards on valuation referred to in rule 18</a:t>
          </a:r>
          <a:endParaRPr lang="en-US" dirty="0"/>
        </a:p>
      </dgm:t>
    </dgm:pt>
    <dgm:pt modelId="{62A3504E-77B7-436C-9D38-C6666299CC7C}" type="parTrans" cxnId="{AAA8A55E-B5F1-41CA-B1AD-8E89FD84441E}">
      <dgm:prSet/>
      <dgm:spPr/>
      <dgm:t>
        <a:bodyPr/>
        <a:lstStyle/>
        <a:p>
          <a:endParaRPr lang="en-US"/>
        </a:p>
      </dgm:t>
    </dgm:pt>
    <dgm:pt modelId="{FB705190-EC0B-4D53-B5FA-299E17DA1FCD}" type="sibTrans" cxnId="{AAA8A55E-B5F1-41CA-B1AD-8E89FD84441E}">
      <dgm:prSet/>
      <dgm:spPr/>
      <dgm:t>
        <a:bodyPr/>
        <a:lstStyle/>
        <a:p>
          <a:endParaRPr lang="en-US"/>
        </a:p>
      </dgm:t>
    </dgm:pt>
    <dgm:pt modelId="{E1718DFF-FD98-4C74-AD0B-D4F4B6679E80}">
      <dgm:prSet phldrT="[Text]" custT="1"/>
      <dgm:spPr/>
      <dgm:t>
        <a:bodyPr/>
        <a:lstStyle/>
        <a:p>
          <a:r>
            <a:rPr lang="en-IN" sz="2400" b="1" dirty="0" err="1" smtClean="0"/>
            <a:t>Valuer</a:t>
          </a:r>
          <a:endParaRPr lang="en-US" sz="2400" b="1" dirty="0"/>
        </a:p>
      </dgm:t>
    </dgm:pt>
    <dgm:pt modelId="{B23EBF85-94A9-4E13-9272-0EB0D64AD5F8}" type="parTrans" cxnId="{3BD530AB-2A3F-478F-93D0-B702678F3164}">
      <dgm:prSet/>
      <dgm:spPr/>
      <dgm:t>
        <a:bodyPr/>
        <a:lstStyle/>
        <a:p>
          <a:endParaRPr lang="en-US"/>
        </a:p>
      </dgm:t>
    </dgm:pt>
    <dgm:pt modelId="{0B825371-0ED4-47D2-8406-554C11E37DC2}" type="sibTrans" cxnId="{3BD530AB-2A3F-478F-93D0-B702678F3164}">
      <dgm:prSet/>
      <dgm:spPr/>
      <dgm:t>
        <a:bodyPr/>
        <a:lstStyle/>
        <a:p>
          <a:endParaRPr lang="en-US"/>
        </a:p>
      </dgm:t>
    </dgm:pt>
    <dgm:pt modelId="{9481F051-A34F-45F3-8DBB-DC70353DC515}">
      <dgm:prSet phldrT="[Text]"/>
      <dgm:spPr/>
      <dgm:t>
        <a:bodyPr/>
        <a:lstStyle/>
        <a:p>
          <a:r>
            <a:rPr lang="en-IN" dirty="0" smtClean="0"/>
            <a:t>a person registered with the authority in accordance with these rules and the term "registered </a:t>
          </a:r>
          <a:r>
            <a:rPr lang="en-IN" dirty="0" err="1" smtClean="0"/>
            <a:t>valuer</a:t>
          </a:r>
          <a:r>
            <a:rPr lang="en-IN" dirty="0" smtClean="0"/>
            <a:t>" shall be construed accordingly</a:t>
          </a:r>
          <a:endParaRPr lang="en-US" dirty="0"/>
        </a:p>
      </dgm:t>
    </dgm:pt>
    <dgm:pt modelId="{EDE565F2-A16F-452F-A96F-F3BB01EC3C42}" type="parTrans" cxnId="{DBB6E822-1137-41BF-B2BC-02106E3C0110}">
      <dgm:prSet/>
      <dgm:spPr/>
      <dgm:t>
        <a:bodyPr/>
        <a:lstStyle/>
        <a:p>
          <a:endParaRPr lang="en-US"/>
        </a:p>
      </dgm:t>
    </dgm:pt>
    <dgm:pt modelId="{3170FD33-EAA2-4063-9F69-000A7D21E98C}" type="sibTrans" cxnId="{DBB6E822-1137-41BF-B2BC-02106E3C0110}">
      <dgm:prSet/>
      <dgm:spPr/>
      <dgm:t>
        <a:bodyPr/>
        <a:lstStyle/>
        <a:p>
          <a:endParaRPr lang="en-US"/>
        </a:p>
      </dgm:t>
    </dgm:pt>
    <dgm:pt modelId="{7CEA69E0-4B23-4ABE-94FE-E430DCC1AD45}" type="pres">
      <dgm:prSet presAssocID="{3940A3A4-E5D8-4B98-A25A-99A79F67AA34}" presName="Name0" presStyleCnt="0">
        <dgm:presLayoutVars>
          <dgm:dir/>
          <dgm:animLvl val="lvl"/>
          <dgm:resizeHandles/>
        </dgm:presLayoutVars>
      </dgm:prSet>
      <dgm:spPr/>
      <dgm:t>
        <a:bodyPr/>
        <a:lstStyle/>
        <a:p>
          <a:endParaRPr lang="en-US"/>
        </a:p>
      </dgm:t>
    </dgm:pt>
    <dgm:pt modelId="{711CA4D1-F30F-41CD-B2D3-C1D81535F206}" type="pres">
      <dgm:prSet presAssocID="{05AB047F-22E9-4B48-9828-EB86E59F66BD}" presName="linNode" presStyleCnt="0"/>
      <dgm:spPr/>
      <dgm:t>
        <a:bodyPr/>
        <a:lstStyle/>
        <a:p>
          <a:endParaRPr lang="en-US"/>
        </a:p>
      </dgm:t>
    </dgm:pt>
    <dgm:pt modelId="{25556651-DFB2-4D60-9A86-82F727ABB5AE}" type="pres">
      <dgm:prSet presAssocID="{05AB047F-22E9-4B48-9828-EB86E59F66BD}" presName="parentShp" presStyleLbl="node1" presStyleIdx="0" presStyleCnt="7">
        <dgm:presLayoutVars>
          <dgm:bulletEnabled val="1"/>
        </dgm:presLayoutVars>
      </dgm:prSet>
      <dgm:spPr/>
      <dgm:t>
        <a:bodyPr/>
        <a:lstStyle/>
        <a:p>
          <a:endParaRPr lang="en-US"/>
        </a:p>
      </dgm:t>
    </dgm:pt>
    <dgm:pt modelId="{0ECEB40F-ECA9-4315-BC8D-A3924DFE642E}" type="pres">
      <dgm:prSet presAssocID="{05AB047F-22E9-4B48-9828-EB86E59F66BD}" presName="childShp" presStyleLbl="bgAccFollowNode1" presStyleIdx="0" presStyleCnt="7" custScaleX="166667">
        <dgm:presLayoutVars>
          <dgm:bulletEnabled val="1"/>
        </dgm:presLayoutVars>
      </dgm:prSet>
      <dgm:spPr/>
      <dgm:t>
        <a:bodyPr/>
        <a:lstStyle/>
        <a:p>
          <a:endParaRPr lang="en-US"/>
        </a:p>
      </dgm:t>
    </dgm:pt>
    <dgm:pt modelId="{8258EA3D-648C-4DB6-98D0-98EBAC912EAF}" type="pres">
      <dgm:prSet presAssocID="{60627943-3830-436D-855F-FFA9FDF1E15B}" presName="spacing" presStyleCnt="0"/>
      <dgm:spPr/>
      <dgm:t>
        <a:bodyPr/>
        <a:lstStyle/>
        <a:p>
          <a:endParaRPr lang="en-US"/>
        </a:p>
      </dgm:t>
    </dgm:pt>
    <dgm:pt modelId="{8B9E5628-6DEC-47B1-9B81-7AEE5DE85675}" type="pres">
      <dgm:prSet presAssocID="{FD357C2A-CA30-4E28-8341-611DF13C05C6}" presName="linNode" presStyleCnt="0"/>
      <dgm:spPr/>
      <dgm:t>
        <a:bodyPr/>
        <a:lstStyle/>
        <a:p>
          <a:endParaRPr lang="en-US"/>
        </a:p>
      </dgm:t>
    </dgm:pt>
    <dgm:pt modelId="{BA2E01E8-3AB3-4417-B49F-72D45E511F26}" type="pres">
      <dgm:prSet presAssocID="{FD357C2A-CA30-4E28-8341-611DF13C05C6}" presName="parentShp" presStyleLbl="node1" presStyleIdx="1" presStyleCnt="7">
        <dgm:presLayoutVars>
          <dgm:bulletEnabled val="1"/>
        </dgm:presLayoutVars>
      </dgm:prSet>
      <dgm:spPr/>
      <dgm:t>
        <a:bodyPr/>
        <a:lstStyle/>
        <a:p>
          <a:endParaRPr lang="en-US"/>
        </a:p>
      </dgm:t>
    </dgm:pt>
    <dgm:pt modelId="{AE49A8E7-4E0C-40C0-836B-E18191A5599C}" type="pres">
      <dgm:prSet presAssocID="{FD357C2A-CA30-4E28-8341-611DF13C05C6}" presName="childShp" presStyleLbl="bgAccFollowNode1" presStyleIdx="1" presStyleCnt="7" custScaleX="166667">
        <dgm:presLayoutVars>
          <dgm:bulletEnabled val="1"/>
        </dgm:presLayoutVars>
      </dgm:prSet>
      <dgm:spPr/>
      <dgm:t>
        <a:bodyPr/>
        <a:lstStyle/>
        <a:p>
          <a:endParaRPr lang="en-US"/>
        </a:p>
      </dgm:t>
    </dgm:pt>
    <dgm:pt modelId="{AF6FDA46-F0A4-4A4F-90AB-9D293123F7D7}" type="pres">
      <dgm:prSet presAssocID="{792C7E08-1E80-455D-AB31-6B1DA0827CFD}" presName="spacing" presStyleCnt="0"/>
      <dgm:spPr/>
      <dgm:t>
        <a:bodyPr/>
        <a:lstStyle/>
        <a:p>
          <a:endParaRPr lang="en-US"/>
        </a:p>
      </dgm:t>
    </dgm:pt>
    <dgm:pt modelId="{5BD98370-B4EE-474F-878D-8872E549E226}" type="pres">
      <dgm:prSet presAssocID="{3E223F04-B9DA-4BFB-B09D-B20F01754AFB}" presName="linNode" presStyleCnt="0"/>
      <dgm:spPr/>
      <dgm:t>
        <a:bodyPr/>
        <a:lstStyle/>
        <a:p>
          <a:endParaRPr lang="en-US"/>
        </a:p>
      </dgm:t>
    </dgm:pt>
    <dgm:pt modelId="{8337855B-D99C-4385-8943-65DC901D6A8F}" type="pres">
      <dgm:prSet presAssocID="{3E223F04-B9DA-4BFB-B09D-B20F01754AFB}" presName="parentShp" presStyleLbl="node1" presStyleIdx="2" presStyleCnt="7">
        <dgm:presLayoutVars>
          <dgm:bulletEnabled val="1"/>
        </dgm:presLayoutVars>
      </dgm:prSet>
      <dgm:spPr/>
      <dgm:t>
        <a:bodyPr/>
        <a:lstStyle/>
        <a:p>
          <a:endParaRPr lang="en-US"/>
        </a:p>
      </dgm:t>
    </dgm:pt>
    <dgm:pt modelId="{EC20FF39-9E3C-45AF-897C-5274ECD9E7E7}" type="pres">
      <dgm:prSet presAssocID="{3E223F04-B9DA-4BFB-B09D-B20F01754AFB}" presName="childShp" presStyleLbl="bgAccFollowNode1" presStyleIdx="2" presStyleCnt="7" custScaleX="166667">
        <dgm:presLayoutVars>
          <dgm:bulletEnabled val="1"/>
        </dgm:presLayoutVars>
      </dgm:prSet>
      <dgm:spPr/>
      <dgm:t>
        <a:bodyPr/>
        <a:lstStyle/>
        <a:p>
          <a:endParaRPr lang="en-US"/>
        </a:p>
      </dgm:t>
    </dgm:pt>
    <dgm:pt modelId="{F11935F9-E4E4-4482-ABBB-DE1CE1DB5648}" type="pres">
      <dgm:prSet presAssocID="{4C4E1D79-7BFC-4CBD-A26F-497F28945430}" presName="spacing" presStyleCnt="0"/>
      <dgm:spPr/>
      <dgm:t>
        <a:bodyPr/>
        <a:lstStyle/>
        <a:p>
          <a:endParaRPr lang="en-US"/>
        </a:p>
      </dgm:t>
    </dgm:pt>
    <dgm:pt modelId="{097ECF69-D218-48CB-B5A5-0693E3715459}" type="pres">
      <dgm:prSet presAssocID="{6FEDBA2A-AA70-4F91-B965-40584936E31B}" presName="linNode" presStyleCnt="0"/>
      <dgm:spPr/>
      <dgm:t>
        <a:bodyPr/>
        <a:lstStyle/>
        <a:p>
          <a:endParaRPr lang="en-US"/>
        </a:p>
      </dgm:t>
    </dgm:pt>
    <dgm:pt modelId="{53822B57-55A6-41FA-BB2E-38537FA847DF}" type="pres">
      <dgm:prSet presAssocID="{6FEDBA2A-AA70-4F91-B965-40584936E31B}" presName="parentShp" presStyleLbl="node1" presStyleIdx="3" presStyleCnt="7">
        <dgm:presLayoutVars>
          <dgm:bulletEnabled val="1"/>
        </dgm:presLayoutVars>
      </dgm:prSet>
      <dgm:spPr/>
      <dgm:t>
        <a:bodyPr/>
        <a:lstStyle/>
        <a:p>
          <a:endParaRPr lang="en-US"/>
        </a:p>
      </dgm:t>
    </dgm:pt>
    <dgm:pt modelId="{F9255EFE-A4D5-4227-9E1B-10F16A54A6BE}" type="pres">
      <dgm:prSet presAssocID="{6FEDBA2A-AA70-4F91-B965-40584936E31B}" presName="childShp" presStyleLbl="bgAccFollowNode1" presStyleIdx="3" presStyleCnt="7" custScaleX="166667">
        <dgm:presLayoutVars>
          <dgm:bulletEnabled val="1"/>
        </dgm:presLayoutVars>
      </dgm:prSet>
      <dgm:spPr/>
      <dgm:t>
        <a:bodyPr/>
        <a:lstStyle/>
        <a:p>
          <a:endParaRPr lang="en-US"/>
        </a:p>
      </dgm:t>
    </dgm:pt>
    <dgm:pt modelId="{C596D14D-2D77-4578-99FE-C4ABD53203D1}" type="pres">
      <dgm:prSet presAssocID="{A090C01B-10E5-4023-BEFE-DDCCB405C976}" presName="spacing" presStyleCnt="0"/>
      <dgm:spPr/>
      <dgm:t>
        <a:bodyPr/>
        <a:lstStyle/>
        <a:p>
          <a:endParaRPr lang="en-US"/>
        </a:p>
      </dgm:t>
    </dgm:pt>
    <dgm:pt modelId="{66A33C3F-E5B7-4C22-AF0D-ED6D7A172A01}" type="pres">
      <dgm:prSet presAssocID="{07971D71-F4A5-47DA-A6BB-2DA1FB7DCD1C}" presName="linNode" presStyleCnt="0"/>
      <dgm:spPr/>
      <dgm:t>
        <a:bodyPr/>
        <a:lstStyle/>
        <a:p>
          <a:endParaRPr lang="en-US"/>
        </a:p>
      </dgm:t>
    </dgm:pt>
    <dgm:pt modelId="{F17A33D0-0CE8-4BFF-A8E4-2ECCB6A38131}" type="pres">
      <dgm:prSet presAssocID="{07971D71-F4A5-47DA-A6BB-2DA1FB7DCD1C}" presName="parentShp" presStyleLbl="node1" presStyleIdx="4" presStyleCnt="7">
        <dgm:presLayoutVars>
          <dgm:bulletEnabled val="1"/>
        </dgm:presLayoutVars>
      </dgm:prSet>
      <dgm:spPr/>
      <dgm:t>
        <a:bodyPr/>
        <a:lstStyle/>
        <a:p>
          <a:endParaRPr lang="en-US"/>
        </a:p>
      </dgm:t>
    </dgm:pt>
    <dgm:pt modelId="{B4490FA7-A0DC-488F-BC84-7C0E064E0B8A}" type="pres">
      <dgm:prSet presAssocID="{07971D71-F4A5-47DA-A6BB-2DA1FB7DCD1C}" presName="childShp" presStyleLbl="bgAccFollowNode1" presStyleIdx="4" presStyleCnt="7" custScaleX="166667">
        <dgm:presLayoutVars>
          <dgm:bulletEnabled val="1"/>
        </dgm:presLayoutVars>
      </dgm:prSet>
      <dgm:spPr/>
      <dgm:t>
        <a:bodyPr/>
        <a:lstStyle/>
        <a:p>
          <a:endParaRPr lang="en-US"/>
        </a:p>
      </dgm:t>
    </dgm:pt>
    <dgm:pt modelId="{E7A09757-FEFD-41CF-B946-861A0CFE8132}" type="pres">
      <dgm:prSet presAssocID="{66E9A4D6-AF25-49B7-8E38-099DE138F3A6}" presName="spacing" presStyleCnt="0"/>
      <dgm:spPr/>
      <dgm:t>
        <a:bodyPr/>
        <a:lstStyle/>
        <a:p>
          <a:endParaRPr lang="en-US"/>
        </a:p>
      </dgm:t>
    </dgm:pt>
    <dgm:pt modelId="{84DF1881-3FA4-416B-9108-15714539DB5A}" type="pres">
      <dgm:prSet presAssocID="{20F327B8-3142-49FD-A4D7-8C500E1EE6B2}" presName="linNode" presStyleCnt="0"/>
      <dgm:spPr/>
      <dgm:t>
        <a:bodyPr/>
        <a:lstStyle/>
        <a:p>
          <a:endParaRPr lang="en-US"/>
        </a:p>
      </dgm:t>
    </dgm:pt>
    <dgm:pt modelId="{345E6D9E-0B99-44B2-9EDC-94F1EA49438B}" type="pres">
      <dgm:prSet presAssocID="{20F327B8-3142-49FD-A4D7-8C500E1EE6B2}" presName="parentShp" presStyleLbl="node1" presStyleIdx="5" presStyleCnt="7">
        <dgm:presLayoutVars>
          <dgm:bulletEnabled val="1"/>
        </dgm:presLayoutVars>
      </dgm:prSet>
      <dgm:spPr/>
      <dgm:t>
        <a:bodyPr/>
        <a:lstStyle/>
        <a:p>
          <a:endParaRPr lang="en-US"/>
        </a:p>
      </dgm:t>
    </dgm:pt>
    <dgm:pt modelId="{D45826E5-DC96-459B-AA9E-44B1B58A85AA}" type="pres">
      <dgm:prSet presAssocID="{20F327B8-3142-49FD-A4D7-8C500E1EE6B2}" presName="childShp" presStyleLbl="bgAccFollowNode1" presStyleIdx="5" presStyleCnt="7" custScaleX="166667">
        <dgm:presLayoutVars>
          <dgm:bulletEnabled val="1"/>
        </dgm:presLayoutVars>
      </dgm:prSet>
      <dgm:spPr/>
      <dgm:t>
        <a:bodyPr/>
        <a:lstStyle/>
        <a:p>
          <a:endParaRPr lang="en-US"/>
        </a:p>
      </dgm:t>
    </dgm:pt>
    <dgm:pt modelId="{19FB8A80-B335-4739-9958-BEBBD3B1AAB0}" type="pres">
      <dgm:prSet presAssocID="{1233C21D-C013-4AC3-9D20-6B1F7C8E325A}" presName="spacing" presStyleCnt="0"/>
      <dgm:spPr/>
      <dgm:t>
        <a:bodyPr/>
        <a:lstStyle/>
        <a:p>
          <a:endParaRPr lang="en-US"/>
        </a:p>
      </dgm:t>
    </dgm:pt>
    <dgm:pt modelId="{3A4C8372-F3F9-4D8B-8FFD-C2D85219CADB}" type="pres">
      <dgm:prSet presAssocID="{E1718DFF-FD98-4C74-AD0B-D4F4B6679E80}" presName="linNode" presStyleCnt="0"/>
      <dgm:spPr/>
      <dgm:t>
        <a:bodyPr/>
        <a:lstStyle/>
        <a:p>
          <a:endParaRPr lang="en-US"/>
        </a:p>
      </dgm:t>
    </dgm:pt>
    <dgm:pt modelId="{E09DBF17-AE7E-4CB6-92AA-3D825A993F12}" type="pres">
      <dgm:prSet presAssocID="{E1718DFF-FD98-4C74-AD0B-D4F4B6679E80}" presName="parentShp" presStyleLbl="node1" presStyleIdx="6" presStyleCnt="7">
        <dgm:presLayoutVars>
          <dgm:bulletEnabled val="1"/>
        </dgm:presLayoutVars>
      </dgm:prSet>
      <dgm:spPr/>
      <dgm:t>
        <a:bodyPr/>
        <a:lstStyle/>
        <a:p>
          <a:endParaRPr lang="en-US"/>
        </a:p>
      </dgm:t>
    </dgm:pt>
    <dgm:pt modelId="{E38F4EAD-43FB-4726-AAEA-B42DF0F807B3}" type="pres">
      <dgm:prSet presAssocID="{E1718DFF-FD98-4C74-AD0B-D4F4B6679E80}" presName="childShp" presStyleLbl="bgAccFollowNode1" presStyleIdx="6" presStyleCnt="7" custScaleX="166667">
        <dgm:presLayoutVars>
          <dgm:bulletEnabled val="1"/>
        </dgm:presLayoutVars>
      </dgm:prSet>
      <dgm:spPr/>
      <dgm:t>
        <a:bodyPr/>
        <a:lstStyle/>
        <a:p>
          <a:endParaRPr lang="en-US"/>
        </a:p>
      </dgm:t>
    </dgm:pt>
  </dgm:ptLst>
  <dgm:cxnLst>
    <dgm:cxn modelId="{8B99CC28-FC20-43B3-BDFA-2EBB874EC456}" srcId="{6FEDBA2A-AA70-4F91-B965-40584936E31B}" destId="{49CA759B-63F2-4951-AB97-F757DAE92B28}" srcOrd="0" destOrd="0" parTransId="{7DEBF8F9-B47B-4584-BD11-62B0454367D0}" sibTransId="{D43EFD75-DFDC-4491-8240-5C301809E692}"/>
    <dgm:cxn modelId="{35E6B94E-B94C-4670-B103-95592B753AAF}" srcId="{3E223F04-B9DA-4BFB-B09D-B20F01754AFB}" destId="{B1980874-4FE6-43CF-BC24-CC1CC0652394}" srcOrd="0" destOrd="0" parTransId="{0442287F-FF15-4033-8B68-0518A6511334}" sibTransId="{4BE6EB32-D496-4EB3-8B7B-CB0FA342841E}"/>
    <dgm:cxn modelId="{AAA8A55E-B5F1-41CA-B1AD-8E89FD84441E}" srcId="{20F327B8-3142-49FD-A4D7-8C500E1EE6B2}" destId="{2C68AD5C-694D-43F7-B100-E43E53D33FFC}" srcOrd="0" destOrd="0" parTransId="{62A3504E-77B7-436C-9D38-C6666299CC7C}" sibTransId="{FB705190-EC0B-4D53-B5FA-299E17DA1FCD}"/>
    <dgm:cxn modelId="{F8C6DFE5-1B62-4F96-8904-631F67CF2996}" type="presOf" srcId="{07971D71-F4A5-47DA-A6BB-2DA1FB7DCD1C}" destId="{F17A33D0-0CE8-4BFF-A8E4-2ECCB6A38131}" srcOrd="0" destOrd="0" presId="urn:microsoft.com/office/officeart/2005/8/layout/vList6"/>
    <dgm:cxn modelId="{BA1D436B-4D95-4D4B-AECD-0AA108BAA6CB}" type="presOf" srcId="{2C68AD5C-694D-43F7-B100-E43E53D33FFC}" destId="{D45826E5-DC96-459B-AA9E-44B1B58A85AA}" srcOrd="0" destOrd="0" presId="urn:microsoft.com/office/officeart/2005/8/layout/vList6"/>
    <dgm:cxn modelId="{3A60F32E-3DEE-4126-A2B1-10B2678F20E7}" type="presOf" srcId="{E1718DFF-FD98-4C74-AD0B-D4F4B6679E80}" destId="{E09DBF17-AE7E-4CB6-92AA-3D825A993F12}" srcOrd="0" destOrd="0" presId="urn:microsoft.com/office/officeart/2005/8/layout/vList6"/>
    <dgm:cxn modelId="{C3971F83-D654-48D9-8C8B-5B373292D069}" srcId="{3940A3A4-E5D8-4B98-A25A-99A79F67AA34}" destId="{6FEDBA2A-AA70-4F91-B965-40584936E31B}" srcOrd="3" destOrd="0" parTransId="{E1D5915B-7A64-47E4-B68A-8889604D80AF}" sibTransId="{A090C01B-10E5-4023-BEFE-DDCCB405C976}"/>
    <dgm:cxn modelId="{0038084F-CC0F-4F0A-87D4-90F98159AE44}" type="presOf" srcId="{B1980874-4FE6-43CF-BC24-CC1CC0652394}" destId="{EC20FF39-9E3C-45AF-897C-5274ECD9E7E7}" srcOrd="0" destOrd="0" presId="urn:microsoft.com/office/officeart/2005/8/layout/vList6"/>
    <dgm:cxn modelId="{669F6FD9-0065-445A-A358-77DDC10D3C58}" type="presOf" srcId="{FD357C2A-CA30-4E28-8341-611DF13C05C6}" destId="{BA2E01E8-3AB3-4417-B49F-72D45E511F26}" srcOrd="0" destOrd="0" presId="urn:microsoft.com/office/officeart/2005/8/layout/vList6"/>
    <dgm:cxn modelId="{1B824B66-A656-40C1-9944-AF00D0DCD81E}" srcId="{07971D71-F4A5-47DA-A6BB-2DA1FB7DCD1C}" destId="{0D3D2337-8613-450D-9F70-2EDBDD47CEBB}" srcOrd="0" destOrd="0" parTransId="{0F2F1B80-9C02-4B09-A63F-A7D3DEE292D8}" sibTransId="{3E07A47D-4787-456D-8B40-E3BBAC236CD3}"/>
    <dgm:cxn modelId="{0F54AAC1-F930-4D83-8C30-702C3483EC32}" srcId="{3940A3A4-E5D8-4B98-A25A-99A79F67AA34}" destId="{FD357C2A-CA30-4E28-8341-611DF13C05C6}" srcOrd="1" destOrd="0" parTransId="{13712E8A-AE20-4239-83E2-B13150E71406}" sibTransId="{792C7E08-1E80-455D-AB31-6B1DA0827CFD}"/>
    <dgm:cxn modelId="{C3200E61-061F-4A5C-888C-E02FDF6A646D}" type="presOf" srcId="{20F327B8-3142-49FD-A4D7-8C500E1EE6B2}" destId="{345E6D9E-0B99-44B2-9EDC-94F1EA49438B}" srcOrd="0" destOrd="0" presId="urn:microsoft.com/office/officeart/2005/8/layout/vList6"/>
    <dgm:cxn modelId="{03DFF484-7761-4613-9FC7-2E12094199F8}" type="presOf" srcId="{F68523FD-0733-4068-B609-B7C495DB89FC}" destId="{AE49A8E7-4E0C-40C0-836B-E18191A5599C}" srcOrd="0" destOrd="0" presId="urn:microsoft.com/office/officeart/2005/8/layout/vList6"/>
    <dgm:cxn modelId="{E002445B-EA44-4187-BEE7-514EDCA18CFB}" srcId="{3940A3A4-E5D8-4B98-A25A-99A79F67AA34}" destId="{07971D71-F4A5-47DA-A6BB-2DA1FB7DCD1C}" srcOrd="4" destOrd="0" parTransId="{C180AB98-128C-41E4-89F1-0FD8215B0D0B}" sibTransId="{66E9A4D6-AF25-49B7-8E38-099DE138F3A6}"/>
    <dgm:cxn modelId="{DBB6E822-1137-41BF-B2BC-02106E3C0110}" srcId="{E1718DFF-FD98-4C74-AD0B-D4F4B6679E80}" destId="{9481F051-A34F-45F3-8DBB-DC70353DC515}" srcOrd="0" destOrd="0" parTransId="{EDE565F2-A16F-452F-A96F-F3BB01EC3C42}" sibTransId="{3170FD33-EAA2-4063-9F69-000A7D21E98C}"/>
    <dgm:cxn modelId="{FAADA2D1-2245-4BAC-9D82-F63A20E11637}" type="presOf" srcId="{3940A3A4-E5D8-4B98-A25A-99A79F67AA34}" destId="{7CEA69E0-4B23-4ABE-94FE-E430DCC1AD45}" srcOrd="0" destOrd="0" presId="urn:microsoft.com/office/officeart/2005/8/layout/vList6"/>
    <dgm:cxn modelId="{CF6AA362-2BBF-4048-B888-0E35E38D18AF}" srcId="{05AB047F-22E9-4B48-9828-EB86E59F66BD}" destId="{C2235973-ED24-4C66-9296-D49A3607117A}" srcOrd="0" destOrd="0" parTransId="{29E98E9E-5CB6-4E95-9268-46AA9D83EC30}" sibTransId="{47FC7678-3BBA-4456-9BB4-CDFE3FB2CB6B}"/>
    <dgm:cxn modelId="{3BD530AB-2A3F-478F-93D0-B702678F3164}" srcId="{3940A3A4-E5D8-4B98-A25A-99A79F67AA34}" destId="{E1718DFF-FD98-4C74-AD0B-D4F4B6679E80}" srcOrd="6" destOrd="0" parTransId="{B23EBF85-94A9-4E13-9272-0EB0D64AD5F8}" sibTransId="{0B825371-0ED4-47D2-8406-554C11E37DC2}"/>
    <dgm:cxn modelId="{3B9587F9-0C07-4CA9-846A-A475B93E1A83}" srcId="{3940A3A4-E5D8-4B98-A25A-99A79F67AA34}" destId="{3E223F04-B9DA-4BFB-B09D-B20F01754AFB}" srcOrd="2" destOrd="0" parTransId="{DB69408A-4E59-4315-8F50-64CAB0861915}" sibTransId="{4C4E1D79-7BFC-4CBD-A26F-497F28945430}"/>
    <dgm:cxn modelId="{63DF8895-02D9-4258-AD80-CD8D09F82D7D}" type="presOf" srcId="{3E223F04-B9DA-4BFB-B09D-B20F01754AFB}" destId="{8337855B-D99C-4385-8943-65DC901D6A8F}" srcOrd="0" destOrd="0" presId="urn:microsoft.com/office/officeart/2005/8/layout/vList6"/>
    <dgm:cxn modelId="{BDDBADEF-B37E-4542-AFDF-25365849791B}" srcId="{FD357C2A-CA30-4E28-8341-611DF13C05C6}" destId="{F68523FD-0733-4068-B609-B7C495DB89FC}" srcOrd="0" destOrd="0" parTransId="{F1FAD8D7-3BAD-4219-A55F-9B2680899589}" sibTransId="{BA4CC566-F8ED-44A7-AEF3-D5F9E051393A}"/>
    <dgm:cxn modelId="{67E692FC-BD61-4A58-A06F-5A4599D929F5}" type="presOf" srcId="{6FEDBA2A-AA70-4F91-B965-40584936E31B}" destId="{53822B57-55A6-41FA-BB2E-38537FA847DF}" srcOrd="0" destOrd="0" presId="urn:microsoft.com/office/officeart/2005/8/layout/vList6"/>
    <dgm:cxn modelId="{22F32E8A-B908-4FC1-9E7C-B6AAB62EADC4}" type="presOf" srcId="{49CA759B-63F2-4951-AB97-F757DAE92B28}" destId="{F9255EFE-A4D5-4227-9E1B-10F16A54A6BE}" srcOrd="0" destOrd="0" presId="urn:microsoft.com/office/officeart/2005/8/layout/vList6"/>
    <dgm:cxn modelId="{D9581F50-B314-48F6-8198-1CBAE1D2D6D5}" type="presOf" srcId="{05AB047F-22E9-4B48-9828-EB86E59F66BD}" destId="{25556651-DFB2-4D60-9A86-82F727ABB5AE}" srcOrd="0" destOrd="0" presId="urn:microsoft.com/office/officeart/2005/8/layout/vList6"/>
    <dgm:cxn modelId="{6E01AD9E-2692-487A-8C79-0A3DF66FBB98}" type="presOf" srcId="{C2235973-ED24-4C66-9296-D49A3607117A}" destId="{0ECEB40F-ECA9-4315-BC8D-A3924DFE642E}" srcOrd="0" destOrd="0" presId="urn:microsoft.com/office/officeart/2005/8/layout/vList6"/>
    <dgm:cxn modelId="{36931D49-C81B-4AD6-A16D-2D27D13671F1}" type="presOf" srcId="{0D3D2337-8613-450D-9F70-2EDBDD47CEBB}" destId="{B4490FA7-A0DC-488F-BC84-7C0E064E0B8A}" srcOrd="0" destOrd="0" presId="urn:microsoft.com/office/officeart/2005/8/layout/vList6"/>
    <dgm:cxn modelId="{EAC9F9F9-E644-4BAF-AB23-C5D70C0A06E7}" type="presOf" srcId="{9481F051-A34F-45F3-8DBB-DC70353DC515}" destId="{E38F4EAD-43FB-4726-AAEA-B42DF0F807B3}" srcOrd="0" destOrd="0" presId="urn:microsoft.com/office/officeart/2005/8/layout/vList6"/>
    <dgm:cxn modelId="{B6D7642E-1654-4EFA-AE68-B2B1004E4B3B}" srcId="{3940A3A4-E5D8-4B98-A25A-99A79F67AA34}" destId="{20F327B8-3142-49FD-A4D7-8C500E1EE6B2}" srcOrd="5" destOrd="0" parTransId="{E352D9BC-DD0D-495F-BEE7-06FBBE050ED2}" sibTransId="{1233C21D-C013-4AC3-9D20-6B1F7C8E325A}"/>
    <dgm:cxn modelId="{507C6864-69B0-4056-AA13-06CFB717F05D}" srcId="{3940A3A4-E5D8-4B98-A25A-99A79F67AA34}" destId="{05AB047F-22E9-4B48-9828-EB86E59F66BD}" srcOrd="0" destOrd="0" parTransId="{DFF0400E-0CE6-4D39-99A8-BDDC5B0CB019}" sibTransId="{60627943-3830-436D-855F-FFA9FDF1E15B}"/>
    <dgm:cxn modelId="{BF5A7F64-B6AE-4849-BF19-8A35D2FDBDF7}" type="presParOf" srcId="{7CEA69E0-4B23-4ABE-94FE-E430DCC1AD45}" destId="{711CA4D1-F30F-41CD-B2D3-C1D81535F206}" srcOrd="0" destOrd="0" presId="urn:microsoft.com/office/officeart/2005/8/layout/vList6"/>
    <dgm:cxn modelId="{751621E3-A15D-4703-B7B9-CDF0FDF9268D}" type="presParOf" srcId="{711CA4D1-F30F-41CD-B2D3-C1D81535F206}" destId="{25556651-DFB2-4D60-9A86-82F727ABB5AE}" srcOrd="0" destOrd="0" presId="urn:microsoft.com/office/officeart/2005/8/layout/vList6"/>
    <dgm:cxn modelId="{9D18B27B-3078-45A9-8B87-F36D381683DF}" type="presParOf" srcId="{711CA4D1-F30F-41CD-B2D3-C1D81535F206}" destId="{0ECEB40F-ECA9-4315-BC8D-A3924DFE642E}" srcOrd="1" destOrd="0" presId="urn:microsoft.com/office/officeart/2005/8/layout/vList6"/>
    <dgm:cxn modelId="{10F143A2-DADB-4673-AFF9-709F1917A0B2}" type="presParOf" srcId="{7CEA69E0-4B23-4ABE-94FE-E430DCC1AD45}" destId="{8258EA3D-648C-4DB6-98D0-98EBAC912EAF}" srcOrd="1" destOrd="0" presId="urn:microsoft.com/office/officeart/2005/8/layout/vList6"/>
    <dgm:cxn modelId="{11BDC5EA-C834-443B-88E0-9CA8D31DB6D3}" type="presParOf" srcId="{7CEA69E0-4B23-4ABE-94FE-E430DCC1AD45}" destId="{8B9E5628-6DEC-47B1-9B81-7AEE5DE85675}" srcOrd="2" destOrd="0" presId="urn:microsoft.com/office/officeart/2005/8/layout/vList6"/>
    <dgm:cxn modelId="{64DA41DF-F7E3-4314-A8A6-AFE0660121D9}" type="presParOf" srcId="{8B9E5628-6DEC-47B1-9B81-7AEE5DE85675}" destId="{BA2E01E8-3AB3-4417-B49F-72D45E511F26}" srcOrd="0" destOrd="0" presId="urn:microsoft.com/office/officeart/2005/8/layout/vList6"/>
    <dgm:cxn modelId="{8BE38221-FA5F-44E8-8B70-97E75FDADA2E}" type="presParOf" srcId="{8B9E5628-6DEC-47B1-9B81-7AEE5DE85675}" destId="{AE49A8E7-4E0C-40C0-836B-E18191A5599C}" srcOrd="1" destOrd="0" presId="urn:microsoft.com/office/officeart/2005/8/layout/vList6"/>
    <dgm:cxn modelId="{AAF35784-1B55-42A4-A9B9-320E13BBB9F6}" type="presParOf" srcId="{7CEA69E0-4B23-4ABE-94FE-E430DCC1AD45}" destId="{AF6FDA46-F0A4-4A4F-90AB-9D293123F7D7}" srcOrd="3" destOrd="0" presId="urn:microsoft.com/office/officeart/2005/8/layout/vList6"/>
    <dgm:cxn modelId="{94B6A336-A029-4186-B347-46FBF81D6811}" type="presParOf" srcId="{7CEA69E0-4B23-4ABE-94FE-E430DCC1AD45}" destId="{5BD98370-B4EE-474F-878D-8872E549E226}" srcOrd="4" destOrd="0" presId="urn:microsoft.com/office/officeart/2005/8/layout/vList6"/>
    <dgm:cxn modelId="{DCE30E5A-F817-480C-A6D2-9236B6EB684E}" type="presParOf" srcId="{5BD98370-B4EE-474F-878D-8872E549E226}" destId="{8337855B-D99C-4385-8943-65DC901D6A8F}" srcOrd="0" destOrd="0" presId="urn:microsoft.com/office/officeart/2005/8/layout/vList6"/>
    <dgm:cxn modelId="{621C4B9C-9BF4-448E-A3F6-C64681B42B72}" type="presParOf" srcId="{5BD98370-B4EE-474F-878D-8872E549E226}" destId="{EC20FF39-9E3C-45AF-897C-5274ECD9E7E7}" srcOrd="1" destOrd="0" presId="urn:microsoft.com/office/officeart/2005/8/layout/vList6"/>
    <dgm:cxn modelId="{7750BDBC-834D-404B-8DE7-4A8F60AF4DFE}" type="presParOf" srcId="{7CEA69E0-4B23-4ABE-94FE-E430DCC1AD45}" destId="{F11935F9-E4E4-4482-ABBB-DE1CE1DB5648}" srcOrd="5" destOrd="0" presId="urn:microsoft.com/office/officeart/2005/8/layout/vList6"/>
    <dgm:cxn modelId="{5D118CFE-C855-4EE7-81B8-EF29CA968D70}" type="presParOf" srcId="{7CEA69E0-4B23-4ABE-94FE-E430DCC1AD45}" destId="{097ECF69-D218-48CB-B5A5-0693E3715459}" srcOrd="6" destOrd="0" presId="urn:microsoft.com/office/officeart/2005/8/layout/vList6"/>
    <dgm:cxn modelId="{B9D885E7-F22F-4686-9937-5955A62EBF85}" type="presParOf" srcId="{097ECF69-D218-48CB-B5A5-0693E3715459}" destId="{53822B57-55A6-41FA-BB2E-38537FA847DF}" srcOrd="0" destOrd="0" presId="urn:microsoft.com/office/officeart/2005/8/layout/vList6"/>
    <dgm:cxn modelId="{E7C8C875-6C07-47CA-9A30-F1F7D8ABCAEF}" type="presParOf" srcId="{097ECF69-D218-48CB-B5A5-0693E3715459}" destId="{F9255EFE-A4D5-4227-9E1B-10F16A54A6BE}" srcOrd="1" destOrd="0" presId="urn:microsoft.com/office/officeart/2005/8/layout/vList6"/>
    <dgm:cxn modelId="{EE154888-588A-4276-8ABA-DAC7C4D75BE8}" type="presParOf" srcId="{7CEA69E0-4B23-4ABE-94FE-E430DCC1AD45}" destId="{C596D14D-2D77-4578-99FE-C4ABD53203D1}" srcOrd="7" destOrd="0" presId="urn:microsoft.com/office/officeart/2005/8/layout/vList6"/>
    <dgm:cxn modelId="{6E672516-0947-40E6-A10F-4DF30F265DB3}" type="presParOf" srcId="{7CEA69E0-4B23-4ABE-94FE-E430DCC1AD45}" destId="{66A33C3F-E5B7-4C22-AF0D-ED6D7A172A01}" srcOrd="8" destOrd="0" presId="urn:microsoft.com/office/officeart/2005/8/layout/vList6"/>
    <dgm:cxn modelId="{07E8DBC8-86DC-4F25-B27D-43EB2193D710}" type="presParOf" srcId="{66A33C3F-E5B7-4C22-AF0D-ED6D7A172A01}" destId="{F17A33D0-0CE8-4BFF-A8E4-2ECCB6A38131}" srcOrd="0" destOrd="0" presId="urn:microsoft.com/office/officeart/2005/8/layout/vList6"/>
    <dgm:cxn modelId="{43E786D5-59C0-47D4-9141-3B5B464371CE}" type="presParOf" srcId="{66A33C3F-E5B7-4C22-AF0D-ED6D7A172A01}" destId="{B4490FA7-A0DC-488F-BC84-7C0E064E0B8A}" srcOrd="1" destOrd="0" presId="urn:microsoft.com/office/officeart/2005/8/layout/vList6"/>
    <dgm:cxn modelId="{F0EB1059-5774-4F6E-86A4-36637C015B12}" type="presParOf" srcId="{7CEA69E0-4B23-4ABE-94FE-E430DCC1AD45}" destId="{E7A09757-FEFD-41CF-B946-861A0CFE8132}" srcOrd="9" destOrd="0" presId="urn:microsoft.com/office/officeart/2005/8/layout/vList6"/>
    <dgm:cxn modelId="{196888F7-076F-4C19-B89A-212C4BF72288}" type="presParOf" srcId="{7CEA69E0-4B23-4ABE-94FE-E430DCC1AD45}" destId="{84DF1881-3FA4-416B-9108-15714539DB5A}" srcOrd="10" destOrd="0" presId="urn:microsoft.com/office/officeart/2005/8/layout/vList6"/>
    <dgm:cxn modelId="{726F82EC-4500-479D-B355-C4D19C906582}" type="presParOf" srcId="{84DF1881-3FA4-416B-9108-15714539DB5A}" destId="{345E6D9E-0B99-44B2-9EDC-94F1EA49438B}" srcOrd="0" destOrd="0" presId="urn:microsoft.com/office/officeart/2005/8/layout/vList6"/>
    <dgm:cxn modelId="{5FC4A1E3-6272-4E91-96EB-A4D8BFC0D0BA}" type="presParOf" srcId="{84DF1881-3FA4-416B-9108-15714539DB5A}" destId="{D45826E5-DC96-459B-AA9E-44B1B58A85AA}" srcOrd="1" destOrd="0" presId="urn:microsoft.com/office/officeart/2005/8/layout/vList6"/>
    <dgm:cxn modelId="{9ACB9F0C-4D37-4FDC-A1D9-5B208E7E8AA7}" type="presParOf" srcId="{7CEA69E0-4B23-4ABE-94FE-E430DCC1AD45}" destId="{19FB8A80-B335-4739-9958-BEBBD3B1AAB0}" srcOrd="11" destOrd="0" presId="urn:microsoft.com/office/officeart/2005/8/layout/vList6"/>
    <dgm:cxn modelId="{8C781650-2C87-4263-9E1C-ECADF782E6FB}" type="presParOf" srcId="{7CEA69E0-4B23-4ABE-94FE-E430DCC1AD45}" destId="{3A4C8372-F3F9-4D8B-8FFD-C2D85219CADB}" srcOrd="12" destOrd="0" presId="urn:microsoft.com/office/officeart/2005/8/layout/vList6"/>
    <dgm:cxn modelId="{2E57BC70-E2B3-41F7-81C6-14AE42A694DB}" type="presParOf" srcId="{3A4C8372-F3F9-4D8B-8FFD-C2D85219CADB}" destId="{E09DBF17-AE7E-4CB6-92AA-3D825A993F12}" srcOrd="0" destOrd="0" presId="urn:microsoft.com/office/officeart/2005/8/layout/vList6"/>
    <dgm:cxn modelId="{8B53915F-386F-4D84-B2B2-8005849AD0D8}" type="presParOf" srcId="{3A4C8372-F3F9-4D8B-8FFD-C2D85219CADB}" destId="{E38F4EAD-43FB-4726-AAEA-B42DF0F807B3}"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9E1FB7-3115-41F3-9951-9034299D6BE4}">
      <dsp:nvSpPr>
        <dsp:cNvPr id="0" name=""/>
        <dsp:cNvSpPr/>
      </dsp:nvSpPr>
      <dsp:spPr>
        <a:xfrm>
          <a:off x="1314" y="558125"/>
          <a:ext cx="1655687" cy="99341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Merger/ Acquisitions/ </a:t>
          </a:r>
          <a:r>
            <a:rPr lang="en-US" sz="2000" b="1" kern="1200" dirty="0" smtClean="0"/>
            <a:t>Demerger</a:t>
          </a:r>
          <a:endParaRPr lang="en-US" sz="2000" b="1" kern="1200" dirty="0"/>
        </a:p>
      </dsp:txBody>
      <dsp:txXfrm>
        <a:off x="1314" y="558125"/>
        <a:ext cx="1655687" cy="993412"/>
      </dsp:txXfrm>
    </dsp:sp>
    <dsp:sp modelId="{6EB7454E-57DC-41A0-9655-A592BEBED33C}">
      <dsp:nvSpPr>
        <dsp:cNvPr id="0" name=""/>
        <dsp:cNvSpPr/>
      </dsp:nvSpPr>
      <dsp:spPr>
        <a:xfrm>
          <a:off x="1822570" y="558125"/>
          <a:ext cx="1655687" cy="993412"/>
        </a:xfrm>
        <a:prstGeom prst="rect">
          <a:avLst/>
        </a:prstGeom>
        <a:solidFill>
          <a:schemeClr val="accent5">
            <a:hueOff val="-319711"/>
            <a:satOff val="-445"/>
            <a:lumOff val="-1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IPO/Issue of Securities</a:t>
          </a:r>
          <a:endParaRPr lang="en-US" sz="2000" b="1" kern="1200" dirty="0"/>
        </a:p>
      </dsp:txBody>
      <dsp:txXfrm>
        <a:off x="1822570" y="558125"/>
        <a:ext cx="1655687" cy="993412"/>
      </dsp:txXfrm>
    </dsp:sp>
    <dsp:sp modelId="{6FF66344-ED53-4B13-8826-A67A08278283}">
      <dsp:nvSpPr>
        <dsp:cNvPr id="0" name=""/>
        <dsp:cNvSpPr/>
      </dsp:nvSpPr>
      <dsp:spPr>
        <a:xfrm>
          <a:off x="3643827" y="558125"/>
          <a:ext cx="1655687" cy="993412"/>
        </a:xfrm>
        <a:prstGeom prst="rect">
          <a:avLst/>
        </a:prstGeom>
        <a:solidFill>
          <a:schemeClr val="accent5">
            <a:hueOff val="-639421"/>
            <a:satOff val="-889"/>
            <a:lumOff val="-3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Preferential / QIP / IPP Issue</a:t>
          </a:r>
          <a:endParaRPr lang="en-US" sz="2000" b="1" kern="1200" dirty="0"/>
        </a:p>
      </dsp:txBody>
      <dsp:txXfrm>
        <a:off x="3643827" y="558125"/>
        <a:ext cx="1655687" cy="993412"/>
      </dsp:txXfrm>
    </dsp:sp>
    <dsp:sp modelId="{2294B8B9-4239-4D07-997D-264DAB3FBA9D}">
      <dsp:nvSpPr>
        <dsp:cNvPr id="0" name=""/>
        <dsp:cNvSpPr/>
      </dsp:nvSpPr>
      <dsp:spPr>
        <a:xfrm>
          <a:off x="5465083" y="558125"/>
          <a:ext cx="1655687" cy="993412"/>
        </a:xfrm>
        <a:prstGeom prst="rect">
          <a:avLst/>
        </a:prstGeom>
        <a:solidFill>
          <a:schemeClr val="accent5">
            <a:hueOff val="-959132"/>
            <a:satOff val="-1334"/>
            <a:lumOff val="-51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Conversion of Securities</a:t>
          </a:r>
          <a:endParaRPr lang="en-US" sz="2000" b="1" kern="1200" dirty="0"/>
        </a:p>
      </dsp:txBody>
      <dsp:txXfrm>
        <a:off x="5465083" y="558125"/>
        <a:ext cx="1655687" cy="993412"/>
      </dsp:txXfrm>
    </dsp:sp>
    <dsp:sp modelId="{6191DEB6-8C31-4D08-9403-AB28CA2105B1}">
      <dsp:nvSpPr>
        <dsp:cNvPr id="0" name=""/>
        <dsp:cNvSpPr/>
      </dsp:nvSpPr>
      <dsp:spPr>
        <a:xfrm>
          <a:off x="7286340" y="558125"/>
          <a:ext cx="1655687" cy="993412"/>
        </a:xfrm>
        <a:prstGeom prst="rect">
          <a:avLst/>
        </a:prstGeom>
        <a:solidFill>
          <a:schemeClr val="accent5">
            <a:hueOff val="-1278843"/>
            <a:satOff val="-1779"/>
            <a:lumOff val="-6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Takeover</a:t>
          </a:r>
          <a:endParaRPr lang="en-US" sz="2000" b="1" kern="1200" dirty="0"/>
        </a:p>
      </dsp:txBody>
      <dsp:txXfrm>
        <a:off x="7286340" y="558125"/>
        <a:ext cx="1655687" cy="993412"/>
      </dsp:txXfrm>
    </dsp:sp>
    <dsp:sp modelId="{1E86EB61-DEC9-4BDE-86F2-FB32AB006B30}">
      <dsp:nvSpPr>
        <dsp:cNvPr id="0" name=""/>
        <dsp:cNvSpPr/>
      </dsp:nvSpPr>
      <dsp:spPr>
        <a:xfrm>
          <a:off x="9107597" y="558125"/>
          <a:ext cx="1655687" cy="993412"/>
        </a:xfrm>
        <a:prstGeom prst="rect">
          <a:avLst/>
        </a:prstGeom>
        <a:solidFill>
          <a:schemeClr val="accent5">
            <a:hueOff val="-1598553"/>
            <a:satOff val="-2223"/>
            <a:lumOff val="-8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Capital Reduction</a:t>
          </a:r>
          <a:endParaRPr lang="en-US" sz="2000" b="1" kern="1200" dirty="0"/>
        </a:p>
      </dsp:txBody>
      <dsp:txXfrm>
        <a:off x="9107597" y="558125"/>
        <a:ext cx="1655687" cy="993412"/>
      </dsp:txXfrm>
    </dsp:sp>
    <dsp:sp modelId="{02B2D741-F6EA-46E4-AA51-F86CF214A308}">
      <dsp:nvSpPr>
        <dsp:cNvPr id="0" name=""/>
        <dsp:cNvSpPr/>
      </dsp:nvSpPr>
      <dsp:spPr>
        <a:xfrm>
          <a:off x="1314" y="1717106"/>
          <a:ext cx="1655687" cy="993412"/>
        </a:xfrm>
        <a:prstGeom prst="rect">
          <a:avLst/>
        </a:prstGeom>
        <a:solidFill>
          <a:schemeClr val="accent5">
            <a:hueOff val="-1918264"/>
            <a:satOff val="-2668"/>
            <a:lumOff val="-102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Buy-back</a:t>
          </a:r>
          <a:endParaRPr lang="en-US" sz="2000" b="1" kern="1200" dirty="0"/>
        </a:p>
      </dsp:txBody>
      <dsp:txXfrm>
        <a:off x="1314" y="1717106"/>
        <a:ext cx="1655687" cy="993412"/>
      </dsp:txXfrm>
    </dsp:sp>
    <dsp:sp modelId="{FE8E99EA-1028-4F95-A5D9-3479428A2DBA}">
      <dsp:nvSpPr>
        <dsp:cNvPr id="0" name=""/>
        <dsp:cNvSpPr/>
      </dsp:nvSpPr>
      <dsp:spPr>
        <a:xfrm>
          <a:off x="1822570" y="1717106"/>
          <a:ext cx="1655687" cy="993412"/>
        </a:xfrm>
        <a:prstGeom prst="rect">
          <a:avLst/>
        </a:prstGeom>
        <a:solidFill>
          <a:schemeClr val="accent5">
            <a:hueOff val="-2237974"/>
            <a:satOff val="-3113"/>
            <a:lumOff val="-11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ESOP </a:t>
          </a:r>
          <a:endParaRPr lang="en-US" sz="2000" b="1" kern="1200" dirty="0"/>
        </a:p>
      </dsp:txBody>
      <dsp:txXfrm>
        <a:off x="1822570" y="1717106"/>
        <a:ext cx="1655687" cy="993412"/>
      </dsp:txXfrm>
    </dsp:sp>
    <dsp:sp modelId="{0835CE43-29D0-4EFB-9AA6-647B13264FC8}">
      <dsp:nvSpPr>
        <dsp:cNvPr id="0" name=""/>
        <dsp:cNvSpPr/>
      </dsp:nvSpPr>
      <dsp:spPr>
        <a:xfrm>
          <a:off x="3643827" y="1717106"/>
          <a:ext cx="1655687" cy="993412"/>
        </a:xfrm>
        <a:prstGeom prst="rect">
          <a:avLst/>
        </a:prstGeom>
        <a:solidFill>
          <a:schemeClr val="accent5">
            <a:hueOff val="-2557685"/>
            <a:satOff val="-3558"/>
            <a:lumOff val="-13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IPR Valuations</a:t>
          </a:r>
          <a:endParaRPr lang="en-US" sz="2000" b="1" kern="1200" dirty="0"/>
        </a:p>
      </dsp:txBody>
      <dsp:txXfrm>
        <a:off x="3643827" y="1717106"/>
        <a:ext cx="1655687" cy="993412"/>
      </dsp:txXfrm>
    </dsp:sp>
    <dsp:sp modelId="{652AA471-577A-4A26-9D23-0E8A979FCB2E}">
      <dsp:nvSpPr>
        <dsp:cNvPr id="0" name=""/>
        <dsp:cNvSpPr/>
      </dsp:nvSpPr>
      <dsp:spPr>
        <a:xfrm>
          <a:off x="5465083" y="1717106"/>
          <a:ext cx="1655687" cy="993412"/>
        </a:xfrm>
        <a:prstGeom prst="rect">
          <a:avLst/>
        </a:prstGeom>
        <a:solidFill>
          <a:schemeClr val="accent5">
            <a:hueOff val="-2877396"/>
            <a:satOff val="-4002"/>
            <a:lumOff val="-15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Tangibles / Intangibles</a:t>
          </a:r>
          <a:endParaRPr lang="en-US" sz="2000" b="1" kern="1200" dirty="0"/>
        </a:p>
      </dsp:txBody>
      <dsp:txXfrm>
        <a:off x="5465083" y="1717106"/>
        <a:ext cx="1655687" cy="993412"/>
      </dsp:txXfrm>
    </dsp:sp>
    <dsp:sp modelId="{9F8F37FF-8C45-4335-97DA-1A3FEDD33A9C}">
      <dsp:nvSpPr>
        <dsp:cNvPr id="0" name=""/>
        <dsp:cNvSpPr/>
      </dsp:nvSpPr>
      <dsp:spPr>
        <a:xfrm>
          <a:off x="7286340" y="1717106"/>
          <a:ext cx="1655687" cy="993412"/>
        </a:xfrm>
        <a:prstGeom prst="rect">
          <a:avLst/>
        </a:prstGeom>
        <a:solidFill>
          <a:schemeClr val="accent5">
            <a:hueOff val="-3197106"/>
            <a:satOff val="-4447"/>
            <a:lumOff val="-170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Other Corporate Restructuring</a:t>
          </a:r>
          <a:endParaRPr lang="en-US" sz="2000" b="1" kern="1200" dirty="0"/>
        </a:p>
      </dsp:txBody>
      <dsp:txXfrm>
        <a:off x="7286340" y="1717106"/>
        <a:ext cx="1655687" cy="993412"/>
      </dsp:txXfrm>
    </dsp:sp>
    <dsp:sp modelId="{3309F3C2-CD77-4651-9B07-AF5C1BD242EB}">
      <dsp:nvSpPr>
        <dsp:cNvPr id="0" name=""/>
        <dsp:cNvSpPr/>
      </dsp:nvSpPr>
      <dsp:spPr>
        <a:xfrm>
          <a:off x="9107597" y="1717106"/>
          <a:ext cx="1655687" cy="993412"/>
        </a:xfrm>
        <a:prstGeom prst="rect">
          <a:avLst/>
        </a:prstGeom>
        <a:solidFill>
          <a:schemeClr val="accent5">
            <a:hueOff val="-3516817"/>
            <a:satOff val="-4892"/>
            <a:lumOff val="-18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Financing Needs</a:t>
          </a:r>
          <a:endParaRPr lang="en-US" sz="2000" b="1" kern="1200" dirty="0"/>
        </a:p>
      </dsp:txBody>
      <dsp:txXfrm>
        <a:off x="9107597" y="1717106"/>
        <a:ext cx="1655687" cy="993412"/>
      </dsp:txXfrm>
    </dsp:sp>
    <dsp:sp modelId="{C24190D7-16AF-49CD-A3F4-581C95FC2AB1}">
      <dsp:nvSpPr>
        <dsp:cNvPr id="0" name=""/>
        <dsp:cNvSpPr/>
      </dsp:nvSpPr>
      <dsp:spPr>
        <a:xfrm>
          <a:off x="1314" y="2876088"/>
          <a:ext cx="1655687" cy="993412"/>
        </a:xfrm>
        <a:prstGeom prst="rect">
          <a:avLst/>
        </a:prstGeom>
        <a:solidFill>
          <a:schemeClr val="accent5">
            <a:hueOff val="-3836527"/>
            <a:satOff val="-5336"/>
            <a:lumOff val="-204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err="1" smtClean="0"/>
            <a:t>Ind</a:t>
          </a:r>
          <a:r>
            <a:rPr lang="en-US" sz="2000" b="1" kern="1200" dirty="0" smtClean="0"/>
            <a:t> AS</a:t>
          </a:r>
          <a:endParaRPr lang="en-US" sz="2000" b="1" kern="1200" dirty="0"/>
        </a:p>
      </dsp:txBody>
      <dsp:txXfrm>
        <a:off x="1314" y="2876088"/>
        <a:ext cx="1655687" cy="993412"/>
      </dsp:txXfrm>
    </dsp:sp>
    <dsp:sp modelId="{F088E071-EF6D-47C4-A710-178061E4D01E}">
      <dsp:nvSpPr>
        <dsp:cNvPr id="0" name=""/>
        <dsp:cNvSpPr/>
      </dsp:nvSpPr>
      <dsp:spPr>
        <a:xfrm>
          <a:off x="1822570" y="2876088"/>
          <a:ext cx="1655687" cy="993412"/>
        </a:xfrm>
        <a:prstGeom prst="rect">
          <a:avLst/>
        </a:prstGeom>
        <a:solidFill>
          <a:schemeClr val="accent5">
            <a:hueOff val="-4156238"/>
            <a:satOff val="-5781"/>
            <a:lumOff val="-22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Companies Act / NCLT </a:t>
          </a:r>
          <a:endParaRPr lang="en-US" sz="2000" b="1" kern="1200" dirty="0"/>
        </a:p>
      </dsp:txBody>
      <dsp:txXfrm>
        <a:off x="1822570" y="2876088"/>
        <a:ext cx="1655687" cy="993412"/>
      </dsp:txXfrm>
    </dsp:sp>
    <dsp:sp modelId="{79242CFB-6655-4EF6-BB85-0894A84A40EE}">
      <dsp:nvSpPr>
        <dsp:cNvPr id="0" name=""/>
        <dsp:cNvSpPr/>
      </dsp:nvSpPr>
      <dsp:spPr>
        <a:xfrm>
          <a:off x="3643827" y="2876088"/>
          <a:ext cx="1655687" cy="993412"/>
        </a:xfrm>
        <a:prstGeom prst="rect">
          <a:avLst/>
        </a:prstGeom>
        <a:solidFill>
          <a:schemeClr val="accent5">
            <a:hueOff val="-4475949"/>
            <a:satOff val="-6226"/>
            <a:lumOff val="-23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Various Courts</a:t>
          </a:r>
          <a:endParaRPr lang="en-US" sz="2000" b="1" kern="1200" dirty="0"/>
        </a:p>
      </dsp:txBody>
      <dsp:txXfrm>
        <a:off x="3643827" y="2876088"/>
        <a:ext cx="1655687" cy="993412"/>
      </dsp:txXfrm>
    </dsp:sp>
    <dsp:sp modelId="{6A4FB8D1-7D92-4296-92A0-B2DD4EE767B3}">
      <dsp:nvSpPr>
        <dsp:cNvPr id="0" name=""/>
        <dsp:cNvSpPr/>
      </dsp:nvSpPr>
      <dsp:spPr>
        <a:xfrm>
          <a:off x="5465083" y="2876088"/>
          <a:ext cx="1655687" cy="993412"/>
        </a:xfrm>
        <a:prstGeom prst="rect">
          <a:avLst/>
        </a:prstGeom>
        <a:solidFill>
          <a:schemeClr val="accent5">
            <a:hueOff val="-4795659"/>
            <a:satOff val="-6670"/>
            <a:lumOff val="-25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Arbitration / Mediation</a:t>
          </a:r>
          <a:endParaRPr lang="en-US" sz="2000" b="1" kern="1200" dirty="0"/>
        </a:p>
      </dsp:txBody>
      <dsp:txXfrm>
        <a:off x="5465083" y="2876088"/>
        <a:ext cx="1655687" cy="993412"/>
      </dsp:txXfrm>
    </dsp:sp>
    <dsp:sp modelId="{2FFCF5F5-7456-435C-AA6B-AEFFD4038E79}">
      <dsp:nvSpPr>
        <dsp:cNvPr id="0" name=""/>
        <dsp:cNvSpPr/>
      </dsp:nvSpPr>
      <dsp:spPr>
        <a:xfrm>
          <a:off x="7286340" y="2876088"/>
          <a:ext cx="1655687" cy="993412"/>
        </a:xfrm>
        <a:prstGeom prst="rect">
          <a:avLst/>
        </a:prstGeom>
        <a:solidFill>
          <a:schemeClr val="accent5">
            <a:hueOff val="-5115370"/>
            <a:satOff val="-7115"/>
            <a:lumOff val="-27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SEBI</a:t>
          </a:r>
          <a:endParaRPr lang="en-US" sz="2000" b="1" kern="1200" dirty="0"/>
        </a:p>
      </dsp:txBody>
      <dsp:txXfrm>
        <a:off x="7286340" y="2876088"/>
        <a:ext cx="1655687" cy="993412"/>
      </dsp:txXfrm>
    </dsp:sp>
    <dsp:sp modelId="{1F6C3843-21C7-4B89-870B-4A0B85AECF79}">
      <dsp:nvSpPr>
        <dsp:cNvPr id="0" name=""/>
        <dsp:cNvSpPr/>
      </dsp:nvSpPr>
      <dsp:spPr>
        <a:xfrm>
          <a:off x="9107597" y="2876088"/>
          <a:ext cx="1655687" cy="993412"/>
        </a:xfrm>
        <a:prstGeom prst="rect">
          <a:avLst/>
        </a:prstGeom>
        <a:solidFill>
          <a:schemeClr val="accent5">
            <a:hueOff val="-5435081"/>
            <a:satOff val="-7560"/>
            <a:lumOff val="-289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IBC</a:t>
          </a:r>
          <a:endParaRPr lang="en-US" sz="2000" b="1" kern="1200" dirty="0"/>
        </a:p>
      </dsp:txBody>
      <dsp:txXfrm>
        <a:off x="9107597" y="2876088"/>
        <a:ext cx="1655687" cy="993412"/>
      </dsp:txXfrm>
    </dsp:sp>
    <dsp:sp modelId="{428C6356-B405-4062-BA4F-731FC6F908A1}">
      <dsp:nvSpPr>
        <dsp:cNvPr id="0" name=""/>
        <dsp:cNvSpPr/>
      </dsp:nvSpPr>
      <dsp:spPr>
        <a:xfrm>
          <a:off x="1314" y="4035069"/>
          <a:ext cx="1655687" cy="993412"/>
        </a:xfrm>
        <a:prstGeom prst="rect">
          <a:avLst/>
        </a:prstGeom>
        <a:solidFill>
          <a:schemeClr val="accent5">
            <a:hueOff val="-5754791"/>
            <a:satOff val="-8005"/>
            <a:lumOff val="-30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RBI / FEMA</a:t>
          </a:r>
          <a:endParaRPr lang="en-US" sz="2000" b="1" kern="1200" dirty="0"/>
        </a:p>
      </dsp:txBody>
      <dsp:txXfrm>
        <a:off x="1314" y="4035069"/>
        <a:ext cx="1655687" cy="993412"/>
      </dsp:txXfrm>
    </dsp:sp>
    <dsp:sp modelId="{2FFBDE63-1F27-456D-B93F-BD5BA8E20D99}">
      <dsp:nvSpPr>
        <dsp:cNvPr id="0" name=""/>
        <dsp:cNvSpPr/>
      </dsp:nvSpPr>
      <dsp:spPr>
        <a:xfrm>
          <a:off x="1822570" y="4035069"/>
          <a:ext cx="1655687" cy="993412"/>
        </a:xfrm>
        <a:prstGeom prst="rect">
          <a:avLst/>
        </a:prstGeom>
        <a:solidFill>
          <a:schemeClr val="accent5">
            <a:hueOff val="-6074502"/>
            <a:satOff val="-8449"/>
            <a:lumOff val="-324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Income Tax</a:t>
          </a:r>
          <a:endParaRPr lang="en-US" sz="2000" b="1" kern="1200" dirty="0"/>
        </a:p>
      </dsp:txBody>
      <dsp:txXfrm>
        <a:off x="1822570" y="4035069"/>
        <a:ext cx="1655687" cy="993412"/>
      </dsp:txXfrm>
    </dsp:sp>
    <dsp:sp modelId="{A6D8BF18-68A9-4CB2-B508-92722C70300C}">
      <dsp:nvSpPr>
        <dsp:cNvPr id="0" name=""/>
        <dsp:cNvSpPr/>
      </dsp:nvSpPr>
      <dsp:spPr>
        <a:xfrm>
          <a:off x="3643827" y="4035069"/>
          <a:ext cx="1655687" cy="993412"/>
        </a:xfrm>
        <a:prstGeom prst="rect">
          <a:avLst/>
        </a:prstGeom>
        <a:solidFill>
          <a:schemeClr val="accent5">
            <a:hueOff val="-6394212"/>
            <a:satOff val="-8894"/>
            <a:lumOff val="-341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SARFAESI </a:t>
          </a:r>
          <a:endParaRPr lang="en-US" sz="2000" b="1" kern="1200" dirty="0"/>
        </a:p>
      </dsp:txBody>
      <dsp:txXfrm>
        <a:off x="3643827" y="4035069"/>
        <a:ext cx="1655687" cy="993412"/>
      </dsp:txXfrm>
    </dsp:sp>
    <dsp:sp modelId="{0766C204-1945-465F-9D53-EDD187AF2C33}">
      <dsp:nvSpPr>
        <dsp:cNvPr id="0" name=""/>
        <dsp:cNvSpPr/>
      </dsp:nvSpPr>
      <dsp:spPr>
        <a:xfrm>
          <a:off x="5465083" y="4035069"/>
          <a:ext cx="1655687" cy="993412"/>
        </a:xfrm>
        <a:prstGeom prst="rect">
          <a:avLst/>
        </a:prstGeom>
        <a:solidFill>
          <a:schemeClr val="accent5">
            <a:hueOff val="-6713923"/>
            <a:satOff val="-9339"/>
            <a:lumOff val="-35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Equity Research</a:t>
          </a:r>
          <a:endParaRPr lang="en-US" sz="2000" b="1" kern="1200" dirty="0"/>
        </a:p>
      </dsp:txBody>
      <dsp:txXfrm>
        <a:off x="5465083" y="4035069"/>
        <a:ext cx="1655687" cy="993412"/>
      </dsp:txXfrm>
    </dsp:sp>
    <dsp:sp modelId="{C6DEEA72-D3A2-425D-B220-260B927B1F54}">
      <dsp:nvSpPr>
        <dsp:cNvPr id="0" name=""/>
        <dsp:cNvSpPr/>
      </dsp:nvSpPr>
      <dsp:spPr>
        <a:xfrm>
          <a:off x="7286340" y="4035069"/>
          <a:ext cx="1655687" cy="993412"/>
        </a:xfrm>
        <a:prstGeom prst="rect">
          <a:avLst/>
        </a:prstGeom>
        <a:solidFill>
          <a:schemeClr val="accent5">
            <a:hueOff val="-7033634"/>
            <a:satOff val="-9783"/>
            <a:lumOff val="-37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Dispute / Litigation </a:t>
          </a:r>
          <a:r>
            <a:rPr lang="en-US" sz="2000" b="1" kern="1200" dirty="0" smtClean="0"/>
            <a:t>Resolutions</a:t>
          </a:r>
          <a:endParaRPr lang="en-US" sz="2000" b="1" kern="1200" dirty="0"/>
        </a:p>
      </dsp:txBody>
      <dsp:txXfrm>
        <a:off x="7286340" y="4035069"/>
        <a:ext cx="1655687" cy="993412"/>
      </dsp:txXfrm>
    </dsp:sp>
    <dsp:sp modelId="{B5A2EC75-DA1F-42C9-8634-8833335CD177}">
      <dsp:nvSpPr>
        <dsp:cNvPr id="0" name=""/>
        <dsp:cNvSpPr/>
      </dsp:nvSpPr>
      <dsp:spPr>
        <a:xfrm>
          <a:off x="9107597" y="4035069"/>
          <a:ext cx="1655687" cy="993412"/>
        </a:xfrm>
        <a:prstGeom prst="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smtClean="0"/>
            <a:t>Dissolution</a:t>
          </a:r>
          <a:endParaRPr lang="en-US" sz="2000" b="1" kern="1200" dirty="0"/>
        </a:p>
      </dsp:txBody>
      <dsp:txXfrm>
        <a:off x="9107597" y="4035069"/>
        <a:ext cx="1655687" cy="99341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180254-CBBF-4397-8720-3EA55394D6DD}">
      <dsp:nvSpPr>
        <dsp:cNvPr id="0" name=""/>
        <dsp:cNvSpPr/>
      </dsp:nvSpPr>
      <dsp:spPr>
        <a:xfrm>
          <a:off x="4384" y="336513"/>
          <a:ext cx="3977530" cy="66547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kern="1200" dirty="0" smtClean="0"/>
            <a:t>Qualification</a:t>
          </a:r>
          <a:endParaRPr lang="en-US" sz="3700" kern="1200" dirty="0"/>
        </a:p>
      </dsp:txBody>
      <dsp:txXfrm>
        <a:off x="23875" y="356004"/>
        <a:ext cx="3938548" cy="626496"/>
      </dsp:txXfrm>
    </dsp:sp>
    <dsp:sp modelId="{D499CAD1-185D-4929-88A1-3FB78AF47AED}">
      <dsp:nvSpPr>
        <dsp:cNvPr id="0" name=""/>
        <dsp:cNvSpPr/>
      </dsp:nvSpPr>
      <dsp:spPr>
        <a:xfrm>
          <a:off x="402137" y="1001992"/>
          <a:ext cx="397753" cy="867819"/>
        </a:xfrm>
        <a:custGeom>
          <a:avLst/>
          <a:gdLst/>
          <a:ahLst/>
          <a:cxnLst/>
          <a:rect l="0" t="0" r="0" b="0"/>
          <a:pathLst>
            <a:path>
              <a:moveTo>
                <a:pt x="0" y="0"/>
              </a:moveTo>
              <a:lnTo>
                <a:pt x="0" y="867819"/>
              </a:lnTo>
              <a:lnTo>
                <a:pt x="397753" y="86781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6D72DB-2244-43C3-BEE1-49234E307B04}">
      <dsp:nvSpPr>
        <dsp:cNvPr id="0" name=""/>
        <dsp:cNvSpPr/>
      </dsp:nvSpPr>
      <dsp:spPr>
        <a:xfrm>
          <a:off x="799890" y="1291265"/>
          <a:ext cx="5561007" cy="1157093"/>
        </a:xfrm>
        <a:prstGeom prst="roundRect">
          <a:avLst>
            <a:gd name="adj" fmla="val 10000"/>
          </a:avLst>
        </a:prstGeom>
        <a:solidFill>
          <a:schemeClr val="accent6">
            <a:lumMod val="40000"/>
            <a:lumOff val="60000"/>
            <a:alpha val="9000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IN" sz="2000" b="1" u="sng" kern="1200" dirty="0" smtClean="0"/>
            <a:t>Post-graduate degree / diploma</a:t>
          </a:r>
          <a:r>
            <a:rPr lang="en-IN" sz="2000" kern="1200" dirty="0" smtClean="0"/>
            <a:t>, in specified discipline, from a University or Institute established, recognised or incorporated by law in India</a:t>
          </a:r>
          <a:endParaRPr lang="en-US" sz="2000" kern="1200" dirty="0"/>
        </a:p>
      </dsp:txBody>
      <dsp:txXfrm>
        <a:off x="833780" y="1325155"/>
        <a:ext cx="5493227" cy="1089313"/>
      </dsp:txXfrm>
    </dsp:sp>
    <dsp:sp modelId="{ED470AF2-798B-4018-92C6-3DA129B4C715}">
      <dsp:nvSpPr>
        <dsp:cNvPr id="0" name=""/>
        <dsp:cNvSpPr/>
      </dsp:nvSpPr>
      <dsp:spPr>
        <a:xfrm>
          <a:off x="402137" y="1001992"/>
          <a:ext cx="397753" cy="2314186"/>
        </a:xfrm>
        <a:custGeom>
          <a:avLst/>
          <a:gdLst/>
          <a:ahLst/>
          <a:cxnLst/>
          <a:rect l="0" t="0" r="0" b="0"/>
          <a:pathLst>
            <a:path>
              <a:moveTo>
                <a:pt x="0" y="0"/>
              </a:moveTo>
              <a:lnTo>
                <a:pt x="0" y="2314186"/>
              </a:lnTo>
              <a:lnTo>
                <a:pt x="397753" y="2314186"/>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0AFDDF-95E3-4050-909F-DFD770AABCD6}">
      <dsp:nvSpPr>
        <dsp:cNvPr id="0" name=""/>
        <dsp:cNvSpPr/>
      </dsp:nvSpPr>
      <dsp:spPr>
        <a:xfrm>
          <a:off x="799890" y="2737632"/>
          <a:ext cx="5561007" cy="1157093"/>
        </a:xfrm>
        <a:prstGeom prst="roundRect">
          <a:avLst>
            <a:gd name="adj" fmla="val 10000"/>
          </a:avLst>
        </a:prstGeom>
        <a:solidFill>
          <a:schemeClr val="accent6">
            <a:lumMod val="40000"/>
            <a:lumOff val="60000"/>
            <a:alpha val="90000"/>
          </a:schemeClr>
        </a:solidFill>
        <a:ln w="12700" cap="flat" cmpd="sng" algn="ctr">
          <a:solidFill>
            <a:schemeClr val="accent5">
              <a:hueOff val="-1470669"/>
              <a:satOff val="-2046"/>
              <a:lumOff val="-78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IN" sz="2000" b="1" u="sng" kern="1200" dirty="0" smtClean="0"/>
            <a:t>Bachelor's degree or equivalent</a:t>
          </a:r>
          <a:r>
            <a:rPr lang="en-IN" sz="2000" kern="1200" dirty="0" smtClean="0"/>
            <a:t>, in specified discipline, from a University or Institute established, recognised or incorporated by law in India</a:t>
          </a:r>
          <a:endParaRPr lang="en-US" sz="2000" kern="1200" dirty="0"/>
        </a:p>
      </dsp:txBody>
      <dsp:txXfrm>
        <a:off x="833780" y="2771522"/>
        <a:ext cx="5493227" cy="1089313"/>
      </dsp:txXfrm>
    </dsp:sp>
    <dsp:sp modelId="{51D86A78-3F72-4D78-AE5C-BD1045EEC5FD}">
      <dsp:nvSpPr>
        <dsp:cNvPr id="0" name=""/>
        <dsp:cNvSpPr/>
      </dsp:nvSpPr>
      <dsp:spPr>
        <a:xfrm>
          <a:off x="402137" y="1001992"/>
          <a:ext cx="397753" cy="3760552"/>
        </a:xfrm>
        <a:custGeom>
          <a:avLst/>
          <a:gdLst/>
          <a:ahLst/>
          <a:cxnLst/>
          <a:rect l="0" t="0" r="0" b="0"/>
          <a:pathLst>
            <a:path>
              <a:moveTo>
                <a:pt x="0" y="0"/>
              </a:moveTo>
              <a:lnTo>
                <a:pt x="0" y="3760552"/>
              </a:lnTo>
              <a:lnTo>
                <a:pt x="397753" y="3760552"/>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F10D8D-E42B-4C6C-8B60-31B734C9BA47}">
      <dsp:nvSpPr>
        <dsp:cNvPr id="0" name=""/>
        <dsp:cNvSpPr/>
      </dsp:nvSpPr>
      <dsp:spPr>
        <a:xfrm>
          <a:off x="799890" y="4183998"/>
          <a:ext cx="5561007" cy="1157093"/>
        </a:xfrm>
        <a:prstGeom prst="roundRect">
          <a:avLst>
            <a:gd name="adj" fmla="val 10000"/>
          </a:avLst>
        </a:prstGeom>
        <a:solidFill>
          <a:schemeClr val="accent6">
            <a:lumMod val="40000"/>
            <a:lumOff val="60000"/>
            <a:alpha val="90000"/>
          </a:schemeClr>
        </a:solidFill>
        <a:ln w="12700" cap="flat" cmpd="sng" algn="ctr">
          <a:solidFill>
            <a:schemeClr val="accent5">
              <a:hueOff val="-2941338"/>
              <a:satOff val="-4091"/>
              <a:lumOff val="-15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ctr" defTabSz="889000">
            <a:lnSpc>
              <a:spcPct val="90000"/>
            </a:lnSpc>
            <a:spcBef>
              <a:spcPct val="0"/>
            </a:spcBef>
            <a:spcAft>
              <a:spcPct val="35000"/>
            </a:spcAft>
          </a:pPr>
          <a:r>
            <a:rPr lang="en-IN" sz="2000" b="1" u="sng" kern="1200" dirty="0" smtClean="0"/>
            <a:t>Membership of a professional institute </a:t>
          </a:r>
          <a:r>
            <a:rPr lang="en-IN" sz="2000" kern="1200" dirty="0" smtClean="0"/>
            <a:t>established by an Act of Parliament enacted for the purpose of regulation of a profession</a:t>
          </a:r>
          <a:endParaRPr lang="en-US" sz="2000" kern="1200" dirty="0"/>
        </a:p>
      </dsp:txBody>
      <dsp:txXfrm>
        <a:off x="833780" y="4217888"/>
        <a:ext cx="5493227" cy="1089313"/>
      </dsp:txXfrm>
    </dsp:sp>
    <dsp:sp modelId="{25CB216B-2CCD-4BF0-B550-71F56CCA5C82}">
      <dsp:nvSpPr>
        <dsp:cNvPr id="0" name=""/>
        <dsp:cNvSpPr/>
      </dsp:nvSpPr>
      <dsp:spPr>
        <a:xfrm>
          <a:off x="6143938" y="336513"/>
          <a:ext cx="3977530" cy="665478"/>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485" tIns="46990" rIns="70485" bIns="46990" numCol="1" spcCol="1270" anchor="ctr" anchorCtr="0">
          <a:noAutofit/>
        </a:bodyPr>
        <a:lstStyle/>
        <a:p>
          <a:pPr lvl="0" algn="ctr" defTabSz="1644650">
            <a:lnSpc>
              <a:spcPct val="90000"/>
            </a:lnSpc>
            <a:spcBef>
              <a:spcPct val="0"/>
            </a:spcBef>
            <a:spcAft>
              <a:spcPct val="35000"/>
            </a:spcAft>
          </a:pPr>
          <a:r>
            <a:rPr lang="en-US" sz="3700" kern="1200" dirty="0" smtClean="0"/>
            <a:t>Experience</a:t>
          </a:r>
          <a:endParaRPr lang="en-US" sz="3700" kern="1200" dirty="0"/>
        </a:p>
      </dsp:txBody>
      <dsp:txXfrm>
        <a:off x="6163429" y="356004"/>
        <a:ext cx="3938548" cy="626496"/>
      </dsp:txXfrm>
    </dsp:sp>
    <dsp:sp modelId="{B1E47C8B-0EB2-4697-90F2-D14A9F517797}">
      <dsp:nvSpPr>
        <dsp:cNvPr id="0" name=""/>
        <dsp:cNvSpPr/>
      </dsp:nvSpPr>
      <dsp:spPr>
        <a:xfrm>
          <a:off x="6541691" y="1001992"/>
          <a:ext cx="397753" cy="867819"/>
        </a:xfrm>
        <a:custGeom>
          <a:avLst/>
          <a:gdLst/>
          <a:ahLst/>
          <a:cxnLst/>
          <a:rect l="0" t="0" r="0" b="0"/>
          <a:pathLst>
            <a:path>
              <a:moveTo>
                <a:pt x="0" y="0"/>
              </a:moveTo>
              <a:lnTo>
                <a:pt x="0" y="867819"/>
              </a:lnTo>
              <a:lnTo>
                <a:pt x="397753" y="867819"/>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7C06344-666E-4D66-BB1E-C6D0FC36CC3F}">
      <dsp:nvSpPr>
        <dsp:cNvPr id="0" name=""/>
        <dsp:cNvSpPr/>
      </dsp:nvSpPr>
      <dsp:spPr>
        <a:xfrm>
          <a:off x="6939444" y="1291265"/>
          <a:ext cx="4449087" cy="1157093"/>
        </a:xfrm>
        <a:prstGeom prst="roundRect">
          <a:avLst>
            <a:gd name="adj" fmla="val 10000"/>
          </a:avLst>
        </a:prstGeom>
        <a:solidFill>
          <a:schemeClr val="accent5">
            <a:lumMod val="60000"/>
            <a:lumOff val="40000"/>
            <a:alpha val="90000"/>
          </a:schemeClr>
        </a:solidFill>
        <a:ln w="12700" cap="flat" cmpd="sng" algn="ctr">
          <a:solidFill>
            <a:schemeClr val="accent5">
              <a:hueOff val="-4412007"/>
              <a:satOff val="-6137"/>
              <a:lumOff val="-235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a:lnSpc>
              <a:spcPct val="90000"/>
            </a:lnSpc>
            <a:spcBef>
              <a:spcPct val="0"/>
            </a:spcBef>
            <a:spcAft>
              <a:spcPct val="35000"/>
            </a:spcAft>
          </a:pPr>
          <a:r>
            <a:rPr lang="en-IN" sz="2000" b="1" u="sng" kern="1200" smtClean="0"/>
            <a:t>Minimum 3 years</a:t>
          </a:r>
          <a:r>
            <a:rPr lang="en-IN" sz="2000" kern="1200" smtClean="0"/>
            <a:t> of experience </a:t>
          </a:r>
        </a:p>
        <a:p>
          <a:pPr lvl="0" algn="l" defTabSz="889000">
            <a:lnSpc>
              <a:spcPct val="90000"/>
            </a:lnSpc>
            <a:spcBef>
              <a:spcPct val="0"/>
            </a:spcBef>
            <a:spcAft>
              <a:spcPct val="35000"/>
            </a:spcAft>
          </a:pPr>
          <a:r>
            <a:rPr lang="en-IN" sz="2000" kern="1200" smtClean="0"/>
            <a:t>in the specified discipline thereafter</a:t>
          </a:r>
          <a:endParaRPr lang="en-US" sz="2000" kern="1200" dirty="0"/>
        </a:p>
      </dsp:txBody>
      <dsp:txXfrm>
        <a:off x="6973334" y="1325155"/>
        <a:ext cx="4381307" cy="1089313"/>
      </dsp:txXfrm>
    </dsp:sp>
    <dsp:sp modelId="{96A61440-B14F-414F-AF14-9CB1449DA0AE}">
      <dsp:nvSpPr>
        <dsp:cNvPr id="0" name=""/>
        <dsp:cNvSpPr/>
      </dsp:nvSpPr>
      <dsp:spPr>
        <a:xfrm>
          <a:off x="6541691" y="1001992"/>
          <a:ext cx="397753" cy="2314186"/>
        </a:xfrm>
        <a:custGeom>
          <a:avLst/>
          <a:gdLst/>
          <a:ahLst/>
          <a:cxnLst/>
          <a:rect l="0" t="0" r="0" b="0"/>
          <a:pathLst>
            <a:path>
              <a:moveTo>
                <a:pt x="0" y="0"/>
              </a:moveTo>
              <a:lnTo>
                <a:pt x="0" y="2314186"/>
              </a:lnTo>
              <a:lnTo>
                <a:pt x="397753" y="2314186"/>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C4A03A-94B4-4966-9DCE-20010EB47B55}">
      <dsp:nvSpPr>
        <dsp:cNvPr id="0" name=""/>
        <dsp:cNvSpPr/>
      </dsp:nvSpPr>
      <dsp:spPr>
        <a:xfrm>
          <a:off x="6939444" y="2737632"/>
          <a:ext cx="4449087" cy="1157093"/>
        </a:xfrm>
        <a:prstGeom prst="roundRect">
          <a:avLst>
            <a:gd name="adj" fmla="val 10000"/>
          </a:avLst>
        </a:prstGeom>
        <a:solidFill>
          <a:schemeClr val="accent5">
            <a:lumMod val="60000"/>
            <a:lumOff val="40000"/>
            <a:alpha val="90000"/>
          </a:schemeClr>
        </a:solidFill>
        <a:ln w="12700" cap="flat" cmpd="sng" algn="ctr">
          <a:solidFill>
            <a:schemeClr val="accent5">
              <a:hueOff val="-5882676"/>
              <a:satOff val="-8182"/>
              <a:lumOff val="-313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a:lnSpc>
              <a:spcPct val="90000"/>
            </a:lnSpc>
            <a:spcBef>
              <a:spcPct val="0"/>
            </a:spcBef>
            <a:spcAft>
              <a:spcPct val="35000"/>
            </a:spcAft>
          </a:pPr>
          <a:r>
            <a:rPr lang="en-IN" sz="2000" b="1" u="sng" kern="1200" smtClean="0"/>
            <a:t>Minimum 5 years </a:t>
          </a:r>
          <a:r>
            <a:rPr lang="en-IN" sz="2000" kern="1200" smtClean="0"/>
            <a:t>of experience in the specified discipline thereafter </a:t>
          </a:r>
          <a:endParaRPr lang="en-US" sz="2000" kern="1200" dirty="0"/>
        </a:p>
      </dsp:txBody>
      <dsp:txXfrm>
        <a:off x="6973334" y="2771522"/>
        <a:ext cx="4381307" cy="1089313"/>
      </dsp:txXfrm>
    </dsp:sp>
    <dsp:sp modelId="{46B481D1-88AD-4EC7-BC47-4383854EA9E0}">
      <dsp:nvSpPr>
        <dsp:cNvPr id="0" name=""/>
        <dsp:cNvSpPr/>
      </dsp:nvSpPr>
      <dsp:spPr>
        <a:xfrm>
          <a:off x="6541691" y="1001992"/>
          <a:ext cx="397753" cy="3760552"/>
        </a:xfrm>
        <a:custGeom>
          <a:avLst/>
          <a:gdLst/>
          <a:ahLst/>
          <a:cxnLst/>
          <a:rect l="0" t="0" r="0" b="0"/>
          <a:pathLst>
            <a:path>
              <a:moveTo>
                <a:pt x="0" y="0"/>
              </a:moveTo>
              <a:lnTo>
                <a:pt x="0" y="3760552"/>
              </a:lnTo>
              <a:lnTo>
                <a:pt x="397753" y="3760552"/>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AB7FB50-EC3A-4BBE-8221-8AF3B7DD0518}">
      <dsp:nvSpPr>
        <dsp:cNvPr id="0" name=""/>
        <dsp:cNvSpPr/>
      </dsp:nvSpPr>
      <dsp:spPr>
        <a:xfrm>
          <a:off x="6939444" y="4183998"/>
          <a:ext cx="4449087" cy="1157093"/>
        </a:xfrm>
        <a:prstGeom prst="roundRect">
          <a:avLst>
            <a:gd name="adj" fmla="val 10000"/>
          </a:avLst>
        </a:prstGeom>
        <a:solidFill>
          <a:schemeClr val="accent5">
            <a:lumMod val="60000"/>
            <a:lumOff val="40000"/>
            <a:alpha val="90000"/>
          </a:schemeClr>
        </a:solidFill>
        <a:ln w="12700" cap="flat" cmpd="sng" algn="ctr">
          <a:solidFill>
            <a:schemeClr val="accent5">
              <a:hueOff val="-7353344"/>
              <a:satOff val="-10228"/>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lvl="0" algn="l" defTabSz="889000">
            <a:lnSpc>
              <a:spcPct val="90000"/>
            </a:lnSpc>
            <a:spcBef>
              <a:spcPct val="0"/>
            </a:spcBef>
            <a:spcAft>
              <a:spcPct val="35000"/>
            </a:spcAft>
          </a:pPr>
          <a:r>
            <a:rPr lang="en-IN" sz="2000" b="1" u="sng" kern="1200" smtClean="0"/>
            <a:t>Minimum 3 years </a:t>
          </a:r>
          <a:r>
            <a:rPr lang="en-IN" sz="2000" kern="1200" smtClean="0"/>
            <a:t>experience after such membership</a:t>
          </a:r>
          <a:endParaRPr lang="en-US" sz="2000" kern="1200" dirty="0"/>
        </a:p>
      </dsp:txBody>
      <dsp:txXfrm>
        <a:off x="6973334" y="4217888"/>
        <a:ext cx="4381307" cy="108931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CE8775-C076-4C77-BE14-F0AD3509977C}">
      <dsp:nvSpPr>
        <dsp:cNvPr id="0" name=""/>
        <dsp:cNvSpPr/>
      </dsp:nvSpPr>
      <dsp:spPr>
        <a:xfrm rot="10800000">
          <a:off x="672494" y="2314"/>
          <a:ext cx="7711721" cy="1505147"/>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3728" tIns="83820" rIns="156464" bIns="83820" numCol="1" spcCol="1270" anchor="ctr" anchorCtr="0">
          <a:noAutofit/>
        </a:bodyPr>
        <a:lstStyle/>
        <a:p>
          <a:pPr lvl="0" algn="ctr" defTabSz="977900">
            <a:lnSpc>
              <a:spcPct val="90000"/>
            </a:lnSpc>
            <a:spcBef>
              <a:spcPct val="0"/>
            </a:spcBef>
            <a:spcAft>
              <a:spcPct val="35000"/>
            </a:spcAft>
          </a:pPr>
          <a:r>
            <a:rPr lang="en-IN" sz="2200" b="1" u="sng" kern="1200" dirty="0" smtClean="0"/>
            <a:t>'specified discipline'</a:t>
          </a:r>
          <a:r>
            <a:rPr lang="en-IN" sz="2200" b="1" kern="1200" dirty="0" smtClean="0"/>
            <a:t> </a:t>
          </a:r>
          <a:r>
            <a:rPr lang="en-IN" sz="2200" kern="1200" dirty="0" smtClean="0"/>
            <a:t>mean </a:t>
          </a:r>
          <a:r>
            <a:rPr lang="en-IN" sz="2200" b="1" u="sng" kern="1200" dirty="0" smtClean="0"/>
            <a:t>specific discipline </a:t>
          </a:r>
          <a:r>
            <a:rPr lang="en-IN" sz="2200" kern="1200" dirty="0" smtClean="0"/>
            <a:t>which is relevant for valuation of an </a:t>
          </a:r>
          <a:r>
            <a:rPr lang="en-IN" sz="2200" b="1" u="sng" kern="1200" dirty="0" smtClean="0"/>
            <a:t>asset class</a:t>
          </a:r>
          <a:r>
            <a:rPr lang="en-IN" sz="2200" b="1" kern="1200" dirty="0" smtClean="0"/>
            <a:t> </a:t>
          </a:r>
          <a:r>
            <a:rPr lang="en-IN" sz="2200" kern="1200" dirty="0" smtClean="0"/>
            <a:t>for which registration as a valuer or recognition as a registered valuers organisation is sought under these rules.</a:t>
          </a:r>
          <a:endParaRPr lang="en-US" sz="2200" kern="1200" dirty="0"/>
        </a:p>
      </dsp:txBody>
      <dsp:txXfrm rot="10800000">
        <a:off x="1048781" y="2314"/>
        <a:ext cx="7335434" cy="1505147"/>
      </dsp:txXfrm>
    </dsp:sp>
    <dsp:sp modelId="{3FC41281-FB5B-43BE-AFBC-86D993F9F140}">
      <dsp:nvSpPr>
        <dsp:cNvPr id="0" name=""/>
        <dsp:cNvSpPr/>
      </dsp:nvSpPr>
      <dsp:spPr>
        <a:xfrm>
          <a:off x="0" y="102828"/>
          <a:ext cx="1505147" cy="1505147"/>
        </a:xfrm>
        <a:prstGeom prst="ellipse">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32B084B-D363-4612-B28F-5675028DA9BD}">
      <dsp:nvSpPr>
        <dsp:cNvPr id="0" name=""/>
        <dsp:cNvSpPr/>
      </dsp:nvSpPr>
      <dsp:spPr>
        <a:xfrm rot="10800000">
          <a:off x="672494" y="1956759"/>
          <a:ext cx="7711721" cy="1505147"/>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3728" tIns="83820" rIns="156464" bIns="83820" numCol="1" spcCol="1270" anchor="ctr" anchorCtr="0">
          <a:noAutofit/>
        </a:bodyPr>
        <a:lstStyle/>
        <a:p>
          <a:pPr lvl="0" algn="ctr" defTabSz="977900">
            <a:lnSpc>
              <a:spcPct val="90000"/>
            </a:lnSpc>
            <a:spcBef>
              <a:spcPct val="0"/>
            </a:spcBef>
            <a:spcAft>
              <a:spcPct val="35000"/>
            </a:spcAft>
          </a:pPr>
          <a:r>
            <a:rPr lang="en-IN" sz="2200" kern="1200" smtClean="0"/>
            <a:t>Qualifying education and experience for various asset classes, is given in  </a:t>
          </a:r>
          <a:r>
            <a:rPr lang="en-IN" sz="2200" b="1" u="sng" kern="1200" smtClean="0">
              <a:solidFill>
                <a:srgbClr val="0000FF"/>
              </a:solidFill>
            </a:rPr>
            <a:t>Annexure-IV </a:t>
          </a:r>
          <a:endParaRPr lang="en-IN" sz="2200" kern="1200"/>
        </a:p>
      </dsp:txBody>
      <dsp:txXfrm rot="10800000">
        <a:off x="1048781" y="1956759"/>
        <a:ext cx="7335434" cy="1505147"/>
      </dsp:txXfrm>
    </dsp:sp>
    <dsp:sp modelId="{75579FA3-7158-42BE-9980-41F73C1B16A7}">
      <dsp:nvSpPr>
        <dsp:cNvPr id="0" name=""/>
        <dsp:cNvSpPr/>
      </dsp:nvSpPr>
      <dsp:spPr>
        <a:xfrm>
          <a:off x="0" y="1956759"/>
          <a:ext cx="1505147" cy="1505147"/>
        </a:xfrm>
        <a:prstGeom prst="ellipse">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ED2875E-9F0C-4844-993C-D9570A2AA612}">
      <dsp:nvSpPr>
        <dsp:cNvPr id="0" name=""/>
        <dsp:cNvSpPr/>
      </dsp:nvSpPr>
      <dsp:spPr>
        <a:xfrm rot="10800000">
          <a:off x="672494" y="3911204"/>
          <a:ext cx="7711721" cy="1505147"/>
        </a:xfrm>
        <a:prstGeom prst="homePlat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3728" tIns="80010" rIns="149352" bIns="80010" numCol="1" spcCol="1270" anchor="ctr" anchorCtr="0">
          <a:noAutofit/>
        </a:bodyPr>
        <a:lstStyle/>
        <a:p>
          <a:pPr lvl="0" algn="ctr" defTabSz="933450">
            <a:lnSpc>
              <a:spcPct val="90000"/>
            </a:lnSpc>
            <a:spcBef>
              <a:spcPct val="0"/>
            </a:spcBef>
            <a:spcAft>
              <a:spcPct val="35000"/>
            </a:spcAft>
          </a:pPr>
          <a:r>
            <a:rPr lang="en-IN" sz="2100" kern="1200" dirty="0" smtClean="0"/>
            <a:t>For the purposes of this rule and Annexure-IV, </a:t>
          </a:r>
          <a:r>
            <a:rPr lang="en-IN" sz="2100" b="1" u="sng" kern="1200" dirty="0" smtClean="0"/>
            <a:t>'equivalent' </a:t>
          </a:r>
          <a:r>
            <a:rPr lang="en-IN" sz="2100" kern="1200" dirty="0" smtClean="0"/>
            <a:t>shall mean professional and technical qualifications which are recognised by the Ministry of HRD as equivalent to professional and technical degree</a:t>
          </a:r>
          <a:endParaRPr lang="en-US" sz="2100" kern="1200" dirty="0"/>
        </a:p>
      </dsp:txBody>
      <dsp:txXfrm rot="10800000">
        <a:off x="1048781" y="3911204"/>
        <a:ext cx="7335434" cy="1505147"/>
      </dsp:txXfrm>
    </dsp:sp>
    <dsp:sp modelId="{6C524288-BD3D-409E-AA98-9AB73F49006B}">
      <dsp:nvSpPr>
        <dsp:cNvPr id="0" name=""/>
        <dsp:cNvSpPr/>
      </dsp:nvSpPr>
      <dsp:spPr>
        <a:xfrm>
          <a:off x="0" y="3911204"/>
          <a:ext cx="1505147" cy="1505147"/>
        </a:xfrm>
        <a:prstGeom prst="ellipse">
          <a:avLst/>
        </a:prstGeom>
        <a:solidFill>
          <a:schemeClr val="accent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8954F2-BEAD-4EB9-80AA-3B10A2A0AB63}">
      <dsp:nvSpPr>
        <dsp:cNvPr id="0" name=""/>
        <dsp:cNvSpPr/>
      </dsp:nvSpPr>
      <dsp:spPr>
        <a:xfrm>
          <a:off x="0" y="28455"/>
          <a:ext cx="11412220" cy="110331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en-IN" sz="2000" kern="1200" dirty="0" smtClean="0"/>
            <a:t>(1) The authority shall on its own / through a designated agency, conduct valuation examination for individuals, who possess qualifications and experience as specified in rule 4, to test their professional knowledge, skills, values and ethics</a:t>
          </a:r>
          <a:endParaRPr lang="en-US" sz="2000" kern="1200" dirty="0"/>
        </a:p>
      </dsp:txBody>
      <dsp:txXfrm>
        <a:off x="53859" y="82314"/>
        <a:ext cx="11304502" cy="995592"/>
      </dsp:txXfrm>
    </dsp:sp>
    <dsp:sp modelId="{EFA245A8-CF6D-4671-BF4E-A53D4B2E6BBC}">
      <dsp:nvSpPr>
        <dsp:cNvPr id="0" name=""/>
        <dsp:cNvSpPr/>
      </dsp:nvSpPr>
      <dsp:spPr>
        <a:xfrm>
          <a:off x="0" y="1198005"/>
          <a:ext cx="11412220" cy="1103310"/>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en-IN" sz="2000" kern="1200" dirty="0" smtClean="0"/>
            <a:t>(2) The authority shall determine the syllabus for various valuation specific subjects or assets classes for the valuation examination on the recommendation of one or more Committee of experts constituted by the authority in this regard.</a:t>
          </a:r>
          <a:endParaRPr lang="en-US" sz="2000" kern="1200" dirty="0"/>
        </a:p>
      </dsp:txBody>
      <dsp:txXfrm>
        <a:off x="53859" y="1251864"/>
        <a:ext cx="11304502" cy="995592"/>
      </dsp:txXfrm>
    </dsp:sp>
    <dsp:sp modelId="{CB18E85C-FF26-4C49-B258-013E53E68570}">
      <dsp:nvSpPr>
        <dsp:cNvPr id="0" name=""/>
        <dsp:cNvSpPr/>
      </dsp:nvSpPr>
      <dsp:spPr>
        <a:xfrm>
          <a:off x="0" y="2367555"/>
          <a:ext cx="11412220" cy="110331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just" defTabSz="889000">
            <a:lnSpc>
              <a:spcPct val="90000"/>
            </a:lnSpc>
            <a:spcBef>
              <a:spcPct val="0"/>
            </a:spcBef>
            <a:spcAft>
              <a:spcPct val="35000"/>
            </a:spcAft>
          </a:pPr>
          <a:r>
            <a:rPr lang="en-IN" sz="2000" kern="1200" dirty="0" smtClean="0"/>
            <a:t>(3) The syllabus, format and frequency of the valuation examination, including qualifying marks, shall be published on the website of the authority at least 3 months before the examination.</a:t>
          </a:r>
          <a:endParaRPr lang="en-US" sz="2000" kern="1200" dirty="0"/>
        </a:p>
      </dsp:txBody>
      <dsp:txXfrm>
        <a:off x="53859" y="2421414"/>
        <a:ext cx="11304502" cy="995592"/>
      </dsp:txXfrm>
    </dsp:sp>
    <dsp:sp modelId="{96E38F8B-53F8-49F1-911A-6C35ED646581}">
      <dsp:nvSpPr>
        <dsp:cNvPr id="0" name=""/>
        <dsp:cNvSpPr/>
      </dsp:nvSpPr>
      <dsp:spPr>
        <a:xfrm>
          <a:off x="0" y="3537105"/>
          <a:ext cx="11412220" cy="886421"/>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en-IN" sz="1800" kern="1200" dirty="0" smtClean="0"/>
            <a:t>(4) An individual who passes the valuation examination, shall receive acknowledgement of passing the examination.</a:t>
          </a:r>
          <a:endParaRPr lang="en-US" sz="1800" kern="1200" dirty="0"/>
        </a:p>
      </dsp:txBody>
      <dsp:txXfrm>
        <a:off x="43272" y="3580377"/>
        <a:ext cx="11325676" cy="799877"/>
      </dsp:txXfrm>
    </dsp:sp>
    <dsp:sp modelId="{0D105888-7F55-4B5C-ACA0-A7F6FEE77026}">
      <dsp:nvSpPr>
        <dsp:cNvPr id="0" name=""/>
        <dsp:cNvSpPr/>
      </dsp:nvSpPr>
      <dsp:spPr>
        <a:xfrm>
          <a:off x="0" y="4489767"/>
          <a:ext cx="11412220" cy="749235"/>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just" defTabSz="800100">
            <a:lnSpc>
              <a:spcPct val="90000"/>
            </a:lnSpc>
            <a:spcBef>
              <a:spcPct val="0"/>
            </a:spcBef>
            <a:spcAft>
              <a:spcPct val="35000"/>
            </a:spcAft>
          </a:pPr>
          <a:r>
            <a:rPr lang="en-IN" sz="1800" kern="1200" dirty="0" smtClean="0"/>
            <a:t>(5) An individual may appear for the valuation examination any number of times</a:t>
          </a:r>
          <a:endParaRPr lang="en-US" sz="1800" kern="1200" dirty="0"/>
        </a:p>
      </dsp:txBody>
      <dsp:txXfrm>
        <a:off x="36575" y="4526342"/>
        <a:ext cx="11339070" cy="676085"/>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FE13BD-0FCB-457B-80B4-82A2F4879008}">
      <dsp:nvSpPr>
        <dsp:cNvPr id="0" name=""/>
        <dsp:cNvSpPr/>
      </dsp:nvSpPr>
      <dsp:spPr>
        <a:xfrm>
          <a:off x="316110" y="7088"/>
          <a:ext cx="5094462" cy="80335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US" sz="1500" b="1" kern="1200" dirty="0" smtClean="0"/>
            <a:t>1) Eligible Individual to apply in </a:t>
          </a:r>
          <a:r>
            <a:rPr lang="en-US" sz="1500" b="1" u="sng" kern="1200" dirty="0" smtClean="0"/>
            <a:t>Form-A </a:t>
          </a:r>
          <a:r>
            <a:rPr lang="en-US" sz="1500" b="1" kern="1200" dirty="0" smtClean="0"/>
            <a:t>with Fees </a:t>
          </a:r>
          <a:r>
            <a:rPr lang="en-US" sz="1500" b="1" kern="1200" dirty="0" err="1" smtClean="0"/>
            <a:t>Rs</a:t>
          </a:r>
          <a:r>
            <a:rPr lang="en-US" sz="1500" b="1" kern="1200" dirty="0" smtClean="0"/>
            <a:t>. 5000/-</a:t>
          </a:r>
        </a:p>
        <a:p>
          <a:pPr lvl="0" algn="l" defTabSz="666750">
            <a:lnSpc>
              <a:spcPct val="90000"/>
            </a:lnSpc>
            <a:spcBef>
              <a:spcPct val="0"/>
            </a:spcBef>
            <a:spcAft>
              <a:spcPct val="35000"/>
            </a:spcAft>
          </a:pPr>
          <a:r>
            <a:rPr lang="en-US" sz="1500" b="1" kern="1200" dirty="0" smtClean="0"/>
            <a:t>2) Eligible partnership entity or Company to apply in </a:t>
          </a:r>
          <a:r>
            <a:rPr lang="en-US" sz="1500" b="1" u="sng" kern="1200" dirty="0" smtClean="0"/>
            <a:t>Form-B </a:t>
          </a:r>
          <a:r>
            <a:rPr lang="en-US" sz="1500" b="1" kern="1200" dirty="0" smtClean="0"/>
            <a:t>with Fees </a:t>
          </a:r>
          <a:r>
            <a:rPr lang="en-US" sz="1500" b="1" kern="1200" dirty="0" err="1" smtClean="0"/>
            <a:t>Rs</a:t>
          </a:r>
          <a:r>
            <a:rPr lang="en-US" sz="1500" b="1" kern="1200" dirty="0" smtClean="0"/>
            <a:t>. 5000/-</a:t>
          </a:r>
          <a:endParaRPr lang="en-US" sz="1500" b="1" kern="1200" dirty="0"/>
        </a:p>
      </dsp:txBody>
      <dsp:txXfrm>
        <a:off x="339639" y="30617"/>
        <a:ext cx="5047404" cy="756292"/>
      </dsp:txXfrm>
    </dsp:sp>
    <dsp:sp modelId="{4804F8CF-B888-4409-B457-F1E57B0BD80D}">
      <dsp:nvSpPr>
        <dsp:cNvPr id="0" name=""/>
        <dsp:cNvSpPr/>
      </dsp:nvSpPr>
      <dsp:spPr>
        <a:xfrm rot="5400000">
          <a:off x="2712713" y="830522"/>
          <a:ext cx="301256" cy="361507"/>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5400000">
        <a:off x="2754889" y="860648"/>
        <a:ext cx="216905" cy="210879"/>
      </dsp:txXfrm>
    </dsp:sp>
    <dsp:sp modelId="{1B59131D-4F06-4BC3-BC2E-140A234A48EB}">
      <dsp:nvSpPr>
        <dsp:cNvPr id="0" name=""/>
        <dsp:cNvSpPr/>
      </dsp:nvSpPr>
      <dsp:spPr>
        <a:xfrm>
          <a:off x="316110" y="1212113"/>
          <a:ext cx="5094462" cy="60060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IN" sz="1500" b="1" kern="1200" dirty="0" smtClean="0"/>
            <a:t>Authority shall examine application, and may grant 21 days to applicant to remove deficiencies, if any, in the application</a:t>
          </a:r>
          <a:endParaRPr lang="en-US" sz="1500" b="1" kern="1200" dirty="0"/>
        </a:p>
      </dsp:txBody>
      <dsp:txXfrm>
        <a:off x="333701" y="1229704"/>
        <a:ext cx="5059280" cy="565426"/>
      </dsp:txXfrm>
    </dsp:sp>
    <dsp:sp modelId="{2ED7F1EB-37E1-41ED-B471-BF37435A62A7}">
      <dsp:nvSpPr>
        <dsp:cNvPr id="0" name=""/>
        <dsp:cNvSpPr/>
      </dsp:nvSpPr>
      <dsp:spPr>
        <a:xfrm rot="5400000">
          <a:off x="2712713" y="1832806"/>
          <a:ext cx="301256" cy="361507"/>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5400000">
        <a:off x="2754889" y="1862932"/>
        <a:ext cx="216905" cy="210879"/>
      </dsp:txXfrm>
    </dsp:sp>
    <dsp:sp modelId="{17EE927C-69EC-4B68-BAA6-463D662DE321}">
      <dsp:nvSpPr>
        <dsp:cNvPr id="0" name=""/>
        <dsp:cNvSpPr/>
      </dsp:nvSpPr>
      <dsp:spPr>
        <a:xfrm>
          <a:off x="316110" y="2214397"/>
          <a:ext cx="5094462" cy="600608"/>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IN" sz="1500" b="1" kern="1200" dirty="0" smtClean="0"/>
            <a:t>Authority may require applicant to submit additional documents or clarification within 21 days</a:t>
          </a:r>
          <a:endParaRPr lang="en-US" sz="1500" b="1" kern="1200" dirty="0"/>
        </a:p>
      </dsp:txBody>
      <dsp:txXfrm>
        <a:off x="333701" y="2231988"/>
        <a:ext cx="5059280" cy="565426"/>
      </dsp:txXfrm>
    </dsp:sp>
    <dsp:sp modelId="{E292072E-7347-4475-B3C0-915EF93FC067}">
      <dsp:nvSpPr>
        <dsp:cNvPr id="0" name=""/>
        <dsp:cNvSpPr/>
      </dsp:nvSpPr>
      <dsp:spPr>
        <a:xfrm rot="5400000">
          <a:off x="2712713" y="2835090"/>
          <a:ext cx="301256" cy="361507"/>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5400000">
        <a:off x="2754889" y="2865216"/>
        <a:ext cx="216905" cy="210879"/>
      </dsp:txXfrm>
    </dsp:sp>
    <dsp:sp modelId="{39908A48-0F76-491C-88E0-585F6F89AF2D}">
      <dsp:nvSpPr>
        <dsp:cNvPr id="0" name=""/>
        <dsp:cNvSpPr/>
      </dsp:nvSpPr>
      <dsp:spPr>
        <a:xfrm>
          <a:off x="316110" y="3216681"/>
          <a:ext cx="5094462" cy="80335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IN" sz="1500" b="1" kern="1200" dirty="0" smtClean="0"/>
            <a:t>Authority may require applicant to appear, within 21 days, in person, or through its authorised representative for explanation / clarifications required for processing application</a:t>
          </a:r>
          <a:endParaRPr lang="en-US" sz="1500" b="1" kern="1200" dirty="0"/>
        </a:p>
      </dsp:txBody>
      <dsp:txXfrm>
        <a:off x="339639" y="3240210"/>
        <a:ext cx="5047404" cy="756292"/>
      </dsp:txXfrm>
    </dsp:sp>
    <dsp:sp modelId="{1A4FD4A2-1E65-47E4-9E84-4B34D262EB56}">
      <dsp:nvSpPr>
        <dsp:cNvPr id="0" name=""/>
        <dsp:cNvSpPr/>
      </dsp:nvSpPr>
      <dsp:spPr>
        <a:xfrm rot="5400000">
          <a:off x="2712713" y="4040115"/>
          <a:ext cx="301256" cy="361507"/>
        </a:xfrm>
        <a:prstGeom prst="rightArrow">
          <a:avLst>
            <a:gd name="adj1" fmla="val 60000"/>
            <a:gd name="adj2" fmla="val 50000"/>
          </a:avLst>
        </a:prstGeom>
        <a:solidFill>
          <a:schemeClr val="accent5">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5400000">
        <a:off x="2754889" y="4070241"/>
        <a:ext cx="216905" cy="210879"/>
      </dsp:txXfrm>
    </dsp:sp>
    <dsp:sp modelId="{09B88392-EE7B-4E39-8BFA-73C4F5E9149C}">
      <dsp:nvSpPr>
        <dsp:cNvPr id="0" name=""/>
        <dsp:cNvSpPr/>
      </dsp:nvSpPr>
      <dsp:spPr>
        <a:xfrm>
          <a:off x="316110" y="4421707"/>
          <a:ext cx="5094462" cy="1220843"/>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en-IN" sz="1500" b="1" kern="1200" dirty="0" smtClean="0"/>
            <a:t>If authority after scrutiny/inspection/inquiry satisfied that applicant is eligible it may grant a certificate of registration in </a:t>
          </a:r>
          <a:r>
            <a:rPr lang="en-IN" sz="1500" b="1" u="sng" kern="1200" dirty="0" smtClean="0"/>
            <a:t>Form-C of Annexure-II</a:t>
          </a:r>
          <a:r>
            <a:rPr lang="en-IN" sz="1500" b="1" kern="1200" dirty="0" smtClean="0"/>
            <a:t> within 60 days of receipt of application, excluding time given for presenting additional documents/ information/clarification or appearing in person</a:t>
          </a:r>
          <a:endParaRPr lang="en-IN" sz="1500" b="1" kern="1200" dirty="0"/>
        </a:p>
      </dsp:txBody>
      <dsp:txXfrm>
        <a:off x="351867" y="4457464"/>
        <a:ext cx="5022948" cy="114932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FE13BD-0FCB-457B-80B4-82A2F4879008}">
      <dsp:nvSpPr>
        <dsp:cNvPr id="0" name=""/>
        <dsp:cNvSpPr/>
      </dsp:nvSpPr>
      <dsp:spPr>
        <a:xfrm>
          <a:off x="0" y="7123"/>
          <a:ext cx="5726684" cy="1450870"/>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IN" sz="1500" b="1" kern="1200" dirty="0" smtClean="0"/>
            <a:t>If, authority is of </a:t>
          </a:r>
          <a:r>
            <a:rPr lang="en-IN" sz="1500" b="1" i="1" kern="1200" dirty="0" smtClean="0"/>
            <a:t>prima facie </a:t>
          </a:r>
          <a:r>
            <a:rPr lang="en-IN" sz="1500" b="1" kern="1200" dirty="0" smtClean="0"/>
            <a:t>opinion that registration not be granted, it shall communicate reasons for forming such an opinion within 45 days of receipt of application, excluding time given by it for removing deficiencies, presenting additional documents or clarifications, or appearing in person, as the case may be</a:t>
          </a:r>
          <a:endParaRPr lang="en-US" sz="1500" b="1" kern="1200" dirty="0"/>
        </a:p>
      </dsp:txBody>
      <dsp:txXfrm>
        <a:off x="42495" y="49618"/>
        <a:ext cx="5641694" cy="1365880"/>
      </dsp:txXfrm>
    </dsp:sp>
    <dsp:sp modelId="{4804F8CF-B888-4409-B457-F1E57B0BD80D}">
      <dsp:nvSpPr>
        <dsp:cNvPr id="0" name=""/>
        <dsp:cNvSpPr/>
      </dsp:nvSpPr>
      <dsp:spPr>
        <a:xfrm rot="5400000">
          <a:off x="2702120" y="1479490"/>
          <a:ext cx="322442" cy="386931"/>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rot="-5400000">
        <a:off x="2747262" y="1511735"/>
        <a:ext cx="232159" cy="225709"/>
      </dsp:txXfrm>
    </dsp:sp>
    <dsp:sp modelId="{1B59131D-4F06-4BC3-BC2E-140A234A48EB}">
      <dsp:nvSpPr>
        <dsp:cNvPr id="0" name=""/>
        <dsp:cNvSpPr/>
      </dsp:nvSpPr>
      <dsp:spPr>
        <a:xfrm>
          <a:off x="0" y="1887917"/>
          <a:ext cx="5726684" cy="870947"/>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IN" sz="1500" b="1" kern="1200" dirty="0" smtClean="0"/>
            <a:t>Applicant shall submit an explanation as to why his/its application should be accepted within 15 days of receipt of the communication to enable the authority to form a final opinion</a:t>
          </a:r>
          <a:endParaRPr lang="en-US" sz="1500" b="1" kern="1200" dirty="0"/>
        </a:p>
      </dsp:txBody>
      <dsp:txXfrm>
        <a:off x="25509" y="1913426"/>
        <a:ext cx="5675666" cy="819929"/>
      </dsp:txXfrm>
    </dsp:sp>
    <dsp:sp modelId="{2ED7F1EB-37E1-41ED-B471-BF37435A62A7}">
      <dsp:nvSpPr>
        <dsp:cNvPr id="0" name=""/>
        <dsp:cNvSpPr/>
      </dsp:nvSpPr>
      <dsp:spPr>
        <a:xfrm rot="5400000">
          <a:off x="2702120" y="2780361"/>
          <a:ext cx="322442" cy="386931"/>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rot="-5400000">
        <a:off x="2747262" y="2812606"/>
        <a:ext cx="232159" cy="225709"/>
      </dsp:txXfrm>
    </dsp:sp>
    <dsp:sp modelId="{17EE927C-69EC-4B68-BAA6-463D662DE321}">
      <dsp:nvSpPr>
        <dsp:cNvPr id="0" name=""/>
        <dsp:cNvSpPr/>
      </dsp:nvSpPr>
      <dsp:spPr>
        <a:xfrm>
          <a:off x="0" y="3188788"/>
          <a:ext cx="5726684" cy="1163957"/>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IN" sz="1500" b="1" kern="1200" dirty="0" smtClean="0"/>
            <a:t>After considering explanation, if any, given by applicant under the authority shall either:</a:t>
          </a:r>
        </a:p>
        <a:p>
          <a:pPr lvl="0" algn="l" defTabSz="666750">
            <a:lnSpc>
              <a:spcPct val="90000"/>
            </a:lnSpc>
            <a:spcBef>
              <a:spcPct val="0"/>
            </a:spcBef>
            <a:spcAft>
              <a:spcPct val="35000"/>
            </a:spcAft>
          </a:pPr>
          <a:r>
            <a:rPr lang="en-IN" sz="1500" b="1" kern="1200" dirty="0" smtClean="0"/>
            <a:t>a) accept the application and grant certificate of registration; or</a:t>
          </a:r>
        </a:p>
        <a:p>
          <a:pPr lvl="0" algn="l" defTabSz="666750">
            <a:lnSpc>
              <a:spcPct val="90000"/>
            </a:lnSpc>
            <a:spcBef>
              <a:spcPct val="0"/>
            </a:spcBef>
            <a:spcAft>
              <a:spcPct val="35000"/>
            </a:spcAft>
          </a:pPr>
          <a:r>
            <a:rPr lang="en-IN" sz="1500" b="1" kern="1200" dirty="0" smtClean="0"/>
            <a:t>b) reject the application by an order, giving reasons thereof</a:t>
          </a:r>
          <a:endParaRPr lang="en-US" sz="1500" b="1" kern="1200" dirty="0"/>
        </a:p>
      </dsp:txBody>
      <dsp:txXfrm>
        <a:off x="34091" y="3222879"/>
        <a:ext cx="5658502" cy="1095775"/>
      </dsp:txXfrm>
    </dsp:sp>
    <dsp:sp modelId="{E292072E-7347-4475-B3C0-915EF93FC067}">
      <dsp:nvSpPr>
        <dsp:cNvPr id="0" name=""/>
        <dsp:cNvSpPr/>
      </dsp:nvSpPr>
      <dsp:spPr>
        <a:xfrm rot="5400000">
          <a:off x="2702120" y="4374241"/>
          <a:ext cx="322442" cy="386931"/>
        </a:xfrm>
        <a:prstGeom prst="rightArrow">
          <a:avLst>
            <a:gd name="adj1" fmla="val 60000"/>
            <a:gd name="adj2" fmla="val 50000"/>
          </a:avLst>
        </a:prstGeom>
        <a:solidFill>
          <a:schemeClr val="accent6">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rot="-5400000">
        <a:off x="2747262" y="4406486"/>
        <a:ext cx="232159" cy="225709"/>
      </dsp:txXfrm>
    </dsp:sp>
    <dsp:sp modelId="{39908A48-0F76-491C-88E0-585F6F89AF2D}">
      <dsp:nvSpPr>
        <dsp:cNvPr id="0" name=""/>
        <dsp:cNvSpPr/>
      </dsp:nvSpPr>
      <dsp:spPr>
        <a:xfrm>
          <a:off x="0" y="4782668"/>
          <a:ext cx="5726684" cy="859846"/>
        </a:xfrm>
        <a:prstGeom prst="roundRect">
          <a:avLst>
            <a:gd name="adj" fmla="val 1000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l" defTabSz="666750">
            <a:lnSpc>
              <a:spcPct val="90000"/>
            </a:lnSpc>
            <a:spcBef>
              <a:spcPct val="0"/>
            </a:spcBef>
            <a:spcAft>
              <a:spcPct val="35000"/>
            </a:spcAft>
          </a:pPr>
          <a:r>
            <a:rPr lang="en-IN" sz="1500" b="1" kern="1200" dirty="0" smtClean="0"/>
            <a:t>The authority shall communicate its decision to the applicant within 30 days of receipt of explanation.</a:t>
          </a:r>
          <a:endParaRPr lang="en-US" sz="1500" b="1" kern="1200" dirty="0"/>
        </a:p>
      </dsp:txBody>
      <dsp:txXfrm>
        <a:off x="25184" y="4807852"/>
        <a:ext cx="5676316" cy="80947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8B0A72-5DA7-4994-BE56-808B2B6C24C3}">
      <dsp:nvSpPr>
        <dsp:cNvPr id="0" name=""/>
        <dsp:cNvSpPr/>
      </dsp:nvSpPr>
      <dsp:spPr>
        <a:xfrm rot="16200000">
          <a:off x="47849" y="-42370"/>
          <a:ext cx="5185833" cy="5270574"/>
        </a:xfrm>
        <a:prstGeom prst="flowChartManualOperati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0" rIns="133350" bIns="0" numCol="1" spcCol="1270" anchor="ctr" anchorCtr="0">
          <a:noAutofit/>
        </a:bodyPr>
        <a:lstStyle/>
        <a:p>
          <a:pPr lvl="0" algn="l" defTabSz="933450">
            <a:lnSpc>
              <a:spcPct val="90000"/>
            </a:lnSpc>
            <a:spcBef>
              <a:spcPct val="0"/>
            </a:spcBef>
            <a:spcAft>
              <a:spcPct val="35000"/>
            </a:spcAft>
          </a:pPr>
          <a:r>
            <a:rPr lang="en-IN" sz="2100" kern="1200" dirty="0" smtClean="0"/>
            <a:t>(1) Registered </a:t>
          </a:r>
          <a:r>
            <a:rPr lang="en-IN" sz="2100" kern="1200" dirty="0" err="1" smtClean="0"/>
            <a:t>valuer</a:t>
          </a:r>
          <a:r>
            <a:rPr lang="en-IN" sz="2100" kern="1200" dirty="0" smtClean="0"/>
            <a:t> shall, while conducting a valuation, comply with </a:t>
          </a:r>
          <a:r>
            <a:rPr lang="en-IN" sz="2100" b="1" u="sng" kern="1200" dirty="0" smtClean="0"/>
            <a:t>valuation standards</a:t>
          </a:r>
          <a:r>
            <a:rPr lang="en-IN" sz="2100" kern="1200" dirty="0" smtClean="0"/>
            <a:t> as </a:t>
          </a:r>
          <a:r>
            <a:rPr lang="en-IN" sz="2100" b="1" u="sng" kern="1200" dirty="0" smtClean="0"/>
            <a:t>notified or modified</a:t>
          </a:r>
          <a:r>
            <a:rPr lang="en-IN" sz="2100" kern="1200" dirty="0" smtClean="0"/>
            <a:t> under </a:t>
          </a:r>
          <a:r>
            <a:rPr lang="en-IN" sz="2100" b="1" u="sng" kern="1200" dirty="0" smtClean="0"/>
            <a:t>rule 18</a:t>
          </a:r>
          <a:endParaRPr lang="en-US" sz="2100" b="1" u="sng" kern="1200" dirty="0" smtClean="0"/>
        </a:p>
        <a:p>
          <a:pPr lvl="0" algn="l" defTabSz="933450">
            <a:lnSpc>
              <a:spcPct val="90000"/>
            </a:lnSpc>
            <a:spcBef>
              <a:spcPct val="0"/>
            </a:spcBef>
            <a:spcAft>
              <a:spcPct val="35000"/>
            </a:spcAft>
          </a:pPr>
          <a:r>
            <a:rPr lang="en-IN" sz="2100" kern="1200" dirty="0" smtClean="0"/>
            <a:t>Provided that until valuation standards are notified or modified by Central Govt., a </a:t>
          </a:r>
          <a:r>
            <a:rPr lang="en-IN" sz="2100" kern="1200" dirty="0" err="1" smtClean="0"/>
            <a:t>valuer</a:t>
          </a:r>
          <a:r>
            <a:rPr lang="en-IN" sz="2100" kern="1200" dirty="0" smtClean="0"/>
            <a:t> shall make valuations as per:</a:t>
          </a:r>
          <a:endParaRPr lang="en-US" sz="2100" kern="1200" dirty="0" smtClean="0"/>
        </a:p>
        <a:p>
          <a:pPr lvl="0" algn="l" defTabSz="933450">
            <a:lnSpc>
              <a:spcPct val="90000"/>
            </a:lnSpc>
            <a:spcBef>
              <a:spcPct val="0"/>
            </a:spcBef>
            <a:spcAft>
              <a:spcPct val="35000"/>
            </a:spcAft>
          </a:pPr>
          <a:r>
            <a:rPr lang="en-US" sz="2100" b="1" kern="1200" dirty="0" smtClean="0"/>
            <a:t>a) </a:t>
          </a:r>
          <a:r>
            <a:rPr lang="en-IN" sz="2100" b="1" kern="1200" dirty="0" smtClean="0"/>
            <a:t>i</a:t>
          </a:r>
          <a:r>
            <a:rPr lang="en-IN" sz="2100" b="1" u="sng" kern="1200" dirty="0" smtClean="0"/>
            <a:t>nternationally accepted valuation standards</a:t>
          </a:r>
          <a:endParaRPr lang="en-US" sz="2100" b="1" u="sng" kern="1200" dirty="0" smtClean="0"/>
        </a:p>
        <a:p>
          <a:pPr lvl="0" algn="l" defTabSz="933450">
            <a:lnSpc>
              <a:spcPct val="90000"/>
            </a:lnSpc>
            <a:spcBef>
              <a:spcPct val="0"/>
            </a:spcBef>
            <a:spcAft>
              <a:spcPct val="35000"/>
            </a:spcAft>
          </a:pPr>
          <a:r>
            <a:rPr lang="en-US" sz="2100" b="1" kern="1200" dirty="0" smtClean="0"/>
            <a:t>b) </a:t>
          </a:r>
          <a:r>
            <a:rPr lang="en-IN" sz="2100" b="1" u="sng" kern="1200" dirty="0" smtClean="0"/>
            <a:t>valuation standards adopted by any registered </a:t>
          </a:r>
          <a:r>
            <a:rPr lang="en-IN" sz="2100" b="1" u="sng" kern="1200" dirty="0" err="1" smtClean="0"/>
            <a:t>valuers</a:t>
          </a:r>
          <a:r>
            <a:rPr lang="en-IN" sz="2100" b="1" u="sng" kern="1200" dirty="0" smtClean="0"/>
            <a:t> organisation</a:t>
          </a:r>
          <a:endParaRPr lang="en-US" sz="2100" b="1" u="sng" kern="1200" dirty="0"/>
        </a:p>
      </dsp:txBody>
      <dsp:txXfrm rot="5400000">
        <a:off x="5479" y="1037167"/>
        <a:ext cx="5270574" cy="3111499"/>
      </dsp:txXfrm>
    </dsp:sp>
    <dsp:sp modelId="{4CEF7A9E-EFBA-4021-B5FE-E3157B195626}">
      <dsp:nvSpPr>
        <dsp:cNvPr id="0" name=""/>
        <dsp:cNvSpPr/>
      </dsp:nvSpPr>
      <dsp:spPr>
        <a:xfrm rot="16200000">
          <a:off x="5713717" y="-42370"/>
          <a:ext cx="5185833" cy="5270574"/>
        </a:xfrm>
        <a:prstGeom prst="flowChartManualOperation">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0" rIns="133350" bIns="0" numCol="1" spcCol="1270" anchor="ctr" anchorCtr="0">
          <a:noAutofit/>
        </a:bodyPr>
        <a:lstStyle/>
        <a:p>
          <a:pPr lvl="0" algn="l" defTabSz="933450">
            <a:lnSpc>
              <a:spcPct val="90000"/>
            </a:lnSpc>
            <a:spcBef>
              <a:spcPct val="0"/>
            </a:spcBef>
            <a:spcAft>
              <a:spcPct val="35000"/>
            </a:spcAft>
          </a:pPr>
          <a:r>
            <a:rPr lang="en-IN" sz="2100" kern="1200" dirty="0" smtClean="0"/>
            <a:t>(2) Registered </a:t>
          </a:r>
          <a:r>
            <a:rPr lang="en-IN" sz="2100" kern="1200" dirty="0" err="1" smtClean="0"/>
            <a:t>valuer</a:t>
          </a:r>
          <a:r>
            <a:rPr lang="en-IN" sz="2100" kern="1200" dirty="0" smtClean="0"/>
            <a:t> may obtain inputs for his valuation report or get a separate valuation for an asset class conducted from another registered </a:t>
          </a:r>
          <a:r>
            <a:rPr lang="en-IN" sz="2100" kern="1200" dirty="0" err="1" smtClean="0"/>
            <a:t>valuer</a:t>
          </a:r>
          <a:r>
            <a:rPr lang="en-IN" sz="2100" kern="1200" dirty="0" smtClean="0"/>
            <a:t>, in which case he shall fully disclose the details of the inputs and particulars etc. of the other registered </a:t>
          </a:r>
          <a:r>
            <a:rPr lang="en-IN" sz="2100" kern="1200" dirty="0" err="1" smtClean="0"/>
            <a:t>valuer</a:t>
          </a:r>
          <a:r>
            <a:rPr lang="en-IN" sz="2100" kern="1200" dirty="0" smtClean="0"/>
            <a:t> in his report and liabilities against the resultant valuation, irrespective of the nature of inputs or valuation by the other registered </a:t>
          </a:r>
          <a:r>
            <a:rPr lang="en-IN" sz="2100" kern="1200" dirty="0" err="1" smtClean="0"/>
            <a:t>valuer</a:t>
          </a:r>
          <a:r>
            <a:rPr lang="en-IN" sz="2100" kern="1200" dirty="0" smtClean="0"/>
            <a:t>, shall remain of the first mentioned registered value.</a:t>
          </a:r>
          <a:endParaRPr lang="en-US" sz="2100" kern="1200" dirty="0"/>
        </a:p>
      </dsp:txBody>
      <dsp:txXfrm rot="5400000">
        <a:off x="5671347" y="1037167"/>
        <a:ext cx="5270574" cy="3111499"/>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F7B463-B8C6-4D78-8510-4E5A759CA86F}">
      <dsp:nvSpPr>
        <dsp:cNvPr id="0" name=""/>
        <dsp:cNvSpPr/>
      </dsp:nvSpPr>
      <dsp:spPr>
        <a:xfrm>
          <a:off x="316790" y="81288"/>
          <a:ext cx="5413803" cy="465484"/>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33020" rIns="49530" bIns="33020" numCol="1" spcCol="1270" anchor="ctr" anchorCtr="0">
          <a:noAutofit/>
        </a:bodyPr>
        <a:lstStyle/>
        <a:p>
          <a:pPr lvl="0" algn="ctr" defTabSz="1155700">
            <a:lnSpc>
              <a:spcPct val="90000"/>
            </a:lnSpc>
            <a:spcBef>
              <a:spcPct val="0"/>
            </a:spcBef>
            <a:spcAft>
              <a:spcPct val="35000"/>
            </a:spcAft>
          </a:pPr>
          <a:r>
            <a:rPr lang="en-IN" sz="2600" b="1" u="none" kern="1200" smtClean="0"/>
            <a:t>Contents of Valuation Reports</a:t>
          </a:r>
          <a:endParaRPr lang="en-US" sz="2600" u="none" kern="1200" dirty="0"/>
        </a:p>
      </dsp:txBody>
      <dsp:txXfrm>
        <a:off x="330424" y="94922"/>
        <a:ext cx="5386535" cy="438216"/>
      </dsp:txXfrm>
    </dsp:sp>
    <dsp:sp modelId="{E2F2795B-34CF-4AEB-BEBA-2410A8DF66BE}">
      <dsp:nvSpPr>
        <dsp:cNvPr id="0" name=""/>
        <dsp:cNvSpPr/>
      </dsp:nvSpPr>
      <dsp:spPr>
        <a:xfrm>
          <a:off x="858171" y="546773"/>
          <a:ext cx="541380" cy="252707"/>
        </a:xfrm>
        <a:custGeom>
          <a:avLst/>
          <a:gdLst/>
          <a:ahLst/>
          <a:cxnLst/>
          <a:rect l="0" t="0" r="0" b="0"/>
          <a:pathLst>
            <a:path>
              <a:moveTo>
                <a:pt x="0" y="0"/>
              </a:moveTo>
              <a:lnTo>
                <a:pt x="0" y="252707"/>
              </a:lnTo>
              <a:lnTo>
                <a:pt x="541380" y="252707"/>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DCD9F4-A84E-487E-8B1F-EFD6C920EA2B}">
      <dsp:nvSpPr>
        <dsp:cNvPr id="0" name=""/>
        <dsp:cNvSpPr/>
      </dsp:nvSpPr>
      <dsp:spPr>
        <a:xfrm>
          <a:off x="1399551" y="631009"/>
          <a:ext cx="8469057" cy="33694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l" defTabSz="844550">
            <a:lnSpc>
              <a:spcPct val="90000"/>
            </a:lnSpc>
            <a:spcBef>
              <a:spcPct val="0"/>
            </a:spcBef>
            <a:spcAft>
              <a:spcPct val="35000"/>
            </a:spcAft>
          </a:pPr>
          <a:r>
            <a:rPr lang="en-IN" sz="1900" kern="1200" dirty="0" smtClean="0"/>
            <a:t>background information of the asset </a:t>
          </a:r>
          <a:endParaRPr lang="en-US" sz="1900" kern="1200" dirty="0"/>
        </a:p>
      </dsp:txBody>
      <dsp:txXfrm>
        <a:off x="1409420" y="640878"/>
        <a:ext cx="8449319" cy="317205"/>
      </dsp:txXfrm>
    </dsp:sp>
    <dsp:sp modelId="{9647D417-2622-4294-B2D7-259A9CD5FCD9}">
      <dsp:nvSpPr>
        <dsp:cNvPr id="0" name=""/>
        <dsp:cNvSpPr/>
      </dsp:nvSpPr>
      <dsp:spPr>
        <a:xfrm>
          <a:off x="858171" y="546773"/>
          <a:ext cx="541380" cy="673887"/>
        </a:xfrm>
        <a:custGeom>
          <a:avLst/>
          <a:gdLst/>
          <a:ahLst/>
          <a:cxnLst/>
          <a:rect l="0" t="0" r="0" b="0"/>
          <a:pathLst>
            <a:path>
              <a:moveTo>
                <a:pt x="0" y="0"/>
              </a:moveTo>
              <a:lnTo>
                <a:pt x="0" y="673887"/>
              </a:lnTo>
              <a:lnTo>
                <a:pt x="541380" y="673887"/>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20D90F9-C4D4-424C-B9F4-CCE2B281B847}">
      <dsp:nvSpPr>
        <dsp:cNvPr id="0" name=""/>
        <dsp:cNvSpPr/>
      </dsp:nvSpPr>
      <dsp:spPr>
        <a:xfrm>
          <a:off x="1399551" y="1052188"/>
          <a:ext cx="8469057" cy="33694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l" defTabSz="844550">
            <a:lnSpc>
              <a:spcPct val="90000"/>
            </a:lnSpc>
            <a:spcBef>
              <a:spcPct val="0"/>
            </a:spcBef>
            <a:spcAft>
              <a:spcPct val="35000"/>
            </a:spcAft>
          </a:pPr>
          <a:r>
            <a:rPr lang="en-IN" sz="1900" kern="1200" dirty="0" smtClean="0"/>
            <a:t>purpose of valuation and appointing authority</a:t>
          </a:r>
          <a:endParaRPr lang="en-US" sz="1900" kern="1200" dirty="0"/>
        </a:p>
      </dsp:txBody>
      <dsp:txXfrm>
        <a:off x="1409420" y="1062057"/>
        <a:ext cx="8449319" cy="317205"/>
      </dsp:txXfrm>
    </dsp:sp>
    <dsp:sp modelId="{A9FCBD84-6EC6-40A9-8B13-DECF3A50F314}">
      <dsp:nvSpPr>
        <dsp:cNvPr id="0" name=""/>
        <dsp:cNvSpPr/>
      </dsp:nvSpPr>
      <dsp:spPr>
        <a:xfrm>
          <a:off x="858171" y="546773"/>
          <a:ext cx="541380" cy="1095067"/>
        </a:xfrm>
        <a:custGeom>
          <a:avLst/>
          <a:gdLst/>
          <a:ahLst/>
          <a:cxnLst/>
          <a:rect l="0" t="0" r="0" b="0"/>
          <a:pathLst>
            <a:path>
              <a:moveTo>
                <a:pt x="0" y="0"/>
              </a:moveTo>
              <a:lnTo>
                <a:pt x="0" y="1095067"/>
              </a:lnTo>
              <a:lnTo>
                <a:pt x="541380" y="1095067"/>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3B0DB9-9BCE-4791-AD43-AD1D04DC7251}">
      <dsp:nvSpPr>
        <dsp:cNvPr id="0" name=""/>
        <dsp:cNvSpPr/>
      </dsp:nvSpPr>
      <dsp:spPr>
        <a:xfrm>
          <a:off x="1399551" y="1473368"/>
          <a:ext cx="8469057" cy="33694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l" defTabSz="844550">
            <a:lnSpc>
              <a:spcPct val="90000"/>
            </a:lnSpc>
            <a:spcBef>
              <a:spcPct val="0"/>
            </a:spcBef>
            <a:spcAft>
              <a:spcPct val="35000"/>
            </a:spcAft>
          </a:pPr>
          <a:r>
            <a:rPr lang="en-IN" sz="1900" kern="1200" dirty="0" smtClean="0"/>
            <a:t>identity of the </a:t>
          </a:r>
          <a:r>
            <a:rPr lang="en-IN" sz="1900" kern="1200" dirty="0" err="1" smtClean="0"/>
            <a:t>valuer</a:t>
          </a:r>
          <a:r>
            <a:rPr lang="en-IN" sz="1900" kern="1200" dirty="0" smtClean="0"/>
            <a:t> and any other experts involved in the valuation</a:t>
          </a:r>
          <a:endParaRPr lang="en-US" sz="1900" kern="1200" dirty="0"/>
        </a:p>
      </dsp:txBody>
      <dsp:txXfrm>
        <a:off x="1409420" y="1483237"/>
        <a:ext cx="8449319" cy="317205"/>
      </dsp:txXfrm>
    </dsp:sp>
    <dsp:sp modelId="{E489CD6D-42E6-45E7-AA11-E7C13CAE4622}">
      <dsp:nvSpPr>
        <dsp:cNvPr id="0" name=""/>
        <dsp:cNvSpPr/>
      </dsp:nvSpPr>
      <dsp:spPr>
        <a:xfrm>
          <a:off x="858171" y="546773"/>
          <a:ext cx="541380" cy="1516246"/>
        </a:xfrm>
        <a:custGeom>
          <a:avLst/>
          <a:gdLst/>
          <a:ahLst/>
          <a:cxnLst/>
          <a:rect l="0" t="0" r="0" b="0"/>
          <a:pathLst>
            <a:path>
              <a:moveTo>
                <a:pt x="0" y="0"/>
              </a:moveTo>
              <a:lnTo>
                <a:pt x="0" y="1516246"/>
              </a:lnTo>
              <a:lnTo>
                <a:pt x="541380" y="1516246"/>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66D231D-7116-4051-9564-31B56EC74032}">
      <dsp:nvSpPr>
        <dsp:cNvPr id="0" name=""/>
        <dsp:cNvSpPr/>
      </dsp:nvSpPr>
      <dsp:spPr>
        <a:xfrm>
          <a:off x="1399551" y="1894548"/>
          <a:ext cx="8469057" cy="33694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l" defTabSz="844550">
            <a:lnSpc>
              <a:spcPct val="90000"/>
            </a:lnSpc>
            <a:spcBef>
              <a:spcPct val="0"/>
            </a:spcBef>
            <a:spcAft>
              <a:spcPct val="35000"/>
            </a:spcAft>
          </a:pPr>
          <a:r>
            <a:rPr lang="en-IN" sz="1900" kern="1200" dirty="0" smtClean="0"/>
            <a:t>disclosure of </a:t>
          </a:r>
          <a:r>
            <a:rPr lang="en-IN" sz="1900" kern="1200" dirty="0" err="1" smtClean="0"/>
            <a:t>valuer</a:t>
          </a:r>
          <a:r>
            <a:rPr lang="en-IN" sz="1900" kern="1200" dirty="0" smtClean="0"/>
            <a:t> interest or conflict, if any</a:t>
          </a:r>
          <a:endParaRPr lang="en-US" sz="1900" kern="1200" dirty="0"/>
        </a:p>
      </dsp:txBody>
      <dsp:txXfrm>
        <a:off x="1409420" y="1904417"/>
        <a:ext cx="8449319" cy="317205"/>
      </dsp:txXfrm>
    </dsp:sp>
    <dsp:sp modelId="{C6A6CEE4-F07A-46FC-8483-73A2F5989425}">
      <dsp:nvSpPr>
        <dsp:cNvPr id="0" name=""/>
        <dsp:cNvSpPr/>
      </dsp:nvSpPr>
      <dsp:spPr>
        <a:xfrm>
          <a:off x="858171" y="546773"/>
          <a:ext cx="541380" cy="1937426"/>
        </a:xfrm>
        <a:custGeom>
          <a:avLst/>
          <a:gdLst/>
          <a:ahLst/>
          <a:cxnLst/>
          <a:rect l="0" t="0" r="0" b="0"/>
          <a:pathLst>
            <a:path>
              <a:moveTo>
                <a:pt x="0" y="0"/>
              </a:moveTo>
              <a:lnTo>
                <a:pt x="0" y="1937426"/>
              </a:lnTo>
              <a:lnTo>
                <a:pt x="541380" y="1937426"/>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4A232F5-32EE-4158-B44D-743EF9F14D81}">
      <dsp:nvSpPr>
        <dsp:cNvPr id="0" name=""/>
        <dsp:cNvSpPr/>
      </dsp:nvSpPr>
      <dsp:spPr>
        <a:xfrm>
          <a:off x="1399551" y="2315728"/>
          <a:ext cx="8469057" cy="33694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l" defTabSz="844550">
            <a:lnSpc>
              <a:spcPct val="90000"/>
            </a:lnSpc>
            <a:spcBef>
              <a:spcPct val="0"/>
            </a:spcBef>
            <a:spcAft>
              <a:spcPct val="35000"/>
            </a:spcAft>
          </a:pPr>
          <a:r>
            <a:rPr lang="en-IN" sz="1900" kern="1200" dirty="0" smtClean="0"/>
            <a:t>date of appointment, valuation date and date of report</a:t>
          </a:r>
          <a:endParaRPr lang="en-US" sz="1900" kern="1200" dirty="0"/>
        </a:p>
      </dsp:txBody>
      <dsp:txXfrm>
        <a:off x="1409420" y="2325597"/>
        <a:ext cx="8449319" cy="317205"/>
      </dsp:txXfrm>
    </dsp:sp>
    <dsp:sp modelId="{75045C78-06E1-48BE-BD6B-0500F695C93C}">
      <dsp:nvSpPr>
        <dsp:cNvPr id="0" name=""/>
        <dsp:cNvSpPr/>
      </dsp:nvSpPr>
      <dsp:spPr>
        <a:xfrm>
          <a:off x="858171" y="546773"/>
          <a:ext cx="541380" cy="2358606"/>
        </a:xfrm>
        <a:custGeom>
          <a:avLst/>
          <a:gdLst/>
          <a:ahLst/>
          <a:cxnLst/>
          <a:rect l="0" t="0" r="0" b="0"/>
          <a:pathLst>
            <a:path>
              <a:moveTo>
                <a:pt x="0" y="0"/>
              </a:moveTo>
              <a:lnTo>
                <a:pt x="0" y="2358606"/>
              </a:lnTo>
              <a:lnTo>
                <a:pt x="541380" y="2358606"/>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3657912-06A7-4439-AE4B-26FCD007D7C9}">
      <dsp:nvSpPr>
        <dsp:cNvPr id="0" name=""/>
        <dsp:cNvSpPr/>
      </dsp:nvSpPr>
      <dsp:spPr>
        <a:xfrm>
          <a:off x="1399551" y="2736907"/>
          <a:ext cx="8469057" cy="33694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l" defTabSz="844550">
            <a:lnSpc>
              <a:spcPct val="90000"/>
            </a:lnSpc>
            <a:spcBef>
              <a:spcPct val="0"/>
            </a:spcBef>
            <a:spcAft>
              <a:spcPct val="35000"/>
            </a:spcAft>
          </a:pPr>
          <a:r>
            <a:rPr lang="en-IN" sz="1900" kern="1200" dirty="0" smtClean="0"/>
            <a:t>inspections and/or investigations undertaken</a:t>
          </a:r>
          <a:endParaRPr lang="en-US" sz="1900" kern="1200" dirty="0"/>
        </a:p>
      </dsp:txBody>
      <dsp:txXfrm>
        <a:off x="1409420" y="2746776"/>
        <a:ext cx="8449319" cy="317205"/>
      </dsp:txXfrm>
    </dsp:sp>
    <dsp:sp modelId="{18FE9E64-AF2D-47F4-8589-B86A56C7ADCE}">
      <dsp:nvSpPr>
        <dsp:cNvPr id="0" name=""/>
        <dsp:cNvSpPr/>
      </dsp:nvSpPr>
      <dsp:spPr>
        <a:xfrm>
          <a:off x="858171" y="546773"/>
          <a:ext cx="541380" cy="2746509"/>
        </a:xfrm>
        <a:custGeom>
          <a:avLst/>
          <a:gdLst/>
          <a:ahLst/>
          <a:cxnLst/>
          <a:rect l="0" t="0" r="0" b="0"/>
          <a:pathLst>
            <a:path>
              <a:moveTo>
                <a:pt x="0" y="0"/>
              </a:moveTo>
              <a:lnTo>
                <a:pt x="0" y="2746509"/>
              </a:lnTo>
              <a:lnTo>
                <a:pt x="541380" y="2746509"/>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1A19327-39D2-415E-BA37-30DB80126DA9}">
      <dsp:nvSpPr>
        <dsp:cNvPr id="0" name=""/>
        <dsp:cNvSpPr/>
      </dsp:nvSpPr>
      <dsp:spPr>
        <a:xfrm>
          <a:off x="1399551" y="3124810"/>
          <a:ext cx="8469057" cy="33694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l" defTabSz="844550">
            <a:lnSpc>
              <a:spcPct val="90000"/>
            </a:lnSpc>
            <a:spcBef>
              <a:spcPct val="0"/>
            </a:spcBef>
            <a:spcAft>
              <a:spcPct val="35000"/>
            </a:spcAft>
          </a:pPr>
          <a:r>
            <a:rPr lang="en-IN" sz="1900" kern="1200" dirty="0" smtClean="0"/>
            <a:t>nature and sources of the information used or relied upon</a:t>
          </a:r>
          <a:endParaRPr lang="en-US" sz="1900" kern="1200" dirty="0"/>
        </a:p>
      </dsp:txBody>
      <dsp:txXfrm>
        <a:off x="1409420" y="3134679"/>
        <a:ext cx="8449319" cy="317205"/>
      </dsp:txXfrm>
    </dsp:sp>
    <dsp:sp modelId="{4CC92F72-637C-4B02-AC67-9854D5E459C8}">
      <dsp:nvSpPr>
        <dsp:cNvPr id="0" name=""/>
        <dsp:cNvSpPr/>
      </dsp:nvSpPr>
      <dsp:spPr>
        <a:xfrm>
          <a:off x="858171" y="546773"/>
          <a:ext cx="541380" cy="3124223"/>
        </a:xfrm>
        <a:custGeom>
          <a:avLst/>
          <a:gdLst/>
          <a:ahLst/>
          <a:cxnLst/>
          <a:rect l="0" t="0" r="0" b="0"/>
          <a:pathLst>
            <a:path>
              <a:moveTo>
                <a:pt x="0" y="0"/>
              </a:moveTo>
              <a:lnTo>
                <a:pt x="0" y="3124223"/>
              </a:lnTo>
              <a:lnTo>
                <a:pt x="541380" y="3124223"/>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C4C8D4F-2CE7-4D14-A110-662859F74E50}">
      <dsp:nvSpPr>
        <dsp:cNvPr id="0" name=""/>
        <dsp:cNvSpPr/>
      </dsp:nvSpPr>
      <dsp:spPr>
        <a:xfrm>
          <a:off x="1399551" y="3502524"/>
          <a:ext cx="8448140" cy="33694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l" defTabSz="844550">
            <a:lnSpc>
              <a:spcPct val="90000"/>
            </a:lnSpc>
            <a:spcBef>
              <a:spcPct val="0"/>
            </a:spcBef>
            <a:spcAft>
              <a:spcPct val="35000"/>
            </a:spcAft>
          </a:pPr>
          <a:r>
            <a:rPr lang="en-IN" sz="1900" kern="1200" dirty="0" smtClean="0"/>
            <a:t>procedures adopted in carrying out the valuation and valuation standards followed</a:t>
          </a:r>
          <a:endParaRPr lang="en-US" sz="1900" kern="1200" dirty="0"/>
        </a:p>
      </dsp:txBody>
      <dsp:txXfrm>
        <a:off x="1409420" y="3512393"/>
        <a:ext cx="8428402" cy="317205"/>
      </dsp:txXfrm>
    </dsp:sp>
    <dsp:sp modelId="{FC2D2F10-16D4-4AD9-AA32-CA080ED673CC}">
      <dsp:nvSpPr>
        <dsp:cNvPr id="0" name=""/>
        <dsp:cNvSpPr/>
      </dsp:nvSpPr>
      <dsp:spPr>
        <a:xfrm>
          <a:off x="858171" y="546773"/>
          <a:ext cx="541380" cy="3545403"/>
        </a:xfrm>
        <a:custGeom>
          <a:avLst/>
          <a:gdLst/>
          <a:ahLst/>
          <a:cxnLst/>
          <a:rect l="0" t="0" r="0" b="0"/>
          <a:pathLst>
            <a:path>
              <a:moveTo>
                <a:pt x="0" y="0"/>
              </a:moveTo>
              <a:lnTo>
                <a:pt x="0" y="3545403"/>
              </a:lnTo>
              <a:lnTo>
                <a:pt x="541380" y="3545403"/>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9C539D0-BBAE-41D6-AE3D-C0DF37ED8321}">
      <dsp:nvSpPr>
        <dsp:cNvPr id="0" name=""/>
        <dsp:cNvSpPr/>
      </dsp:nvSpPr>
      <dsp:spPr>
        <a:xfrm>
          <a:off x="1399551" y="3923704"/>
          <a:ext cx="8448140" cy="33694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l" defTabSz="844550">
            <a:lnSpc>
              <a:spcPct val="90000"/>
            </a:lnSpc>
            <a:spcBef>
              <a:spcPct val="0"/>
            </a:spcBef>
            <a:spcAft>
              <a:spcPct val="35000"/>
            </a:spcAft>
          </a:pPr>
          <a:r>
            <a:rPr lang="en-IN" sz="1900" kern="1200" dirty="0" smtClean="0"/>
            <a:t>restrictions on use of the report, if any</a:t>
          </a:r>
          <a:endParaRPr lang="en-US" sz="1900" kern="1200" dirty="0"/>
        </a:p>
      </dsp:txBody>
      <dsp:txXfrm>
        <a:off x="1409420" y="3933573"/>
        <a:ext cx="8428402" cy="317205"/>
      </dsp:txXfrm>
    </dsp:sp>
    <dsp:sp modelId="{55C830DD-4F95-4B99-8FA8-3B9A28B866C4}">
      <dsp:nvSpPr>
        <dsp:cNvPr id="0" name=""/>
        <dsp:cNvSpPr/>
      </dsp:nvSpPr>
      <dsp:spPr>
        <a:xfrm>
          <a:off x="858171" y="546773"/>
          <a:ext cx="541380" cy="3966582"/>
        </a:xfrm>
        <a:custGeom>
          <a:avLst/>
          <a:gdLst/>
          <a:ahLst/>
          <a:cxnLst/>
          <a:rect l="0" t="0" r="0" b="0"/>
          <a:pathLst>
            <a:path>
              <a:moveTo>
                <a:pt x="0" y="0"/>
              </a:moveTo>
              <a:lnTo>
                <a:pt x="0" y="3966582"/>
              </a:lnTo>
              <a:lnTo>
                <a:pt x="541380" y="3966582"/>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5A045B-339A-4F70-ABB4-7E62B6A73F45}">
      <dsp:nvSpPr>
        <dsp:cNvPr id="0" name=""/>
        <dsp:cNvSpPr/>
      </dsp:nvSpPr>
      <dsp:spPr>
        <a:xfrm>
          <a:off x="1399551" y="4344884"/>
          <a:ext cx="8448140" cy="33694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l" defTabSz="844550">
            <a:lnSpc>
              <a:spcPct val="90000"/>
            </a:lnSpc>
            <a:spcBef>
              <a:spcPct val="0"/>
            </a:spcBef>
            <a:spcAft>
              <a:spcPct val="35000"/>
            </a:spcAft>
          </a:pPr>
          <a:r>
            <a:rPr lang="en-IN" sz="1900" kern="1200" dirty="0" smtClean="0"/>
            <a:t>major factors that were taken into account during the valuation</a:t>
          </a:r>
          <a:endParaRPr lang="en-US" sz="1900" kern="1200" dirty="0"/>
        </a:p>
      </dsp:txBody>
      <dsp:txXfrm>
        <a:off x="1409420" y="4354753"/>
        <a:ext cx="8428402" cy="317205"/>
      </dsp:txXfrm>
    </dsp:sp>
    <dsp:sp modelId="{24BB9AB6-9318-4AA6-A92B-B1CC4B98A013}">
      <dsp:nvSpPr>
        <dsp:cNvPr id="0" name=""/>
        <dsp:cNvSpPr/>
      </dsp:nvSpPr>
      <dsp:spPr>
        <a:xfrm>
          <a:off x="858171" y="546773"/>
          <a:ext cx="541380" cy="4387762"/>
        </a:xfrm>
        <a:custGeom>
          <a:avLst/>
          <a:gdLst/>
          <a:ahLst/>
          <a:cxnLst/>
          <a:rect l="0" t="0" r="0" b="0"/>
          <a:pathLst>
            <a:path>
              <a:moveTo>
                <a:pt x="0" y="0"/>
              </a:moveTo>
              <a:lnTo>
                <a:pt x="0" y="4387762"/>
              </a:lnTo>
              <a:lnTo>
                <a:pt x="541380" y="4387762"/>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196FC33-D2D0-4F7B-BEB2-FB9798532519}">
      <dsp:nvSpPr>
        <dsp:cNvPr id="0" name=""/>
        <dsp:cNvSpPr/>
      </dsp:nvSpPr>
      <dsp:spPr>
        <a:xfrm>
          <a:off x="1399551" y="4766064"/>
          <a:ext cx="8448140" cy="33694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l" defTabSz="844550">
            <a:lnSpc>
              <a:spcPct val="90000"/>
            </a:lnSpc>
            <a:spcBef>
              <a:spcPct val="0"/>
            </a:spcBef>
            <a:spcAft>
              <a:spcPct val="35000"/>
            </a:spcAft>
          </a:pPr>
          <a:r>
            <a:rPr lang="en-IN" sz="1900" kern="1200" dirty="0" smtClean="0"/>
            <a:t>conclusion</a:t>
          </a:r>
          <a:endParaRPr lang="en-US" sz="1900" kern="1200" dirty="0"/>
        </a:p>
      </dsp:txBody>
      <dsp:txXfrm>
        <a:off x="1409420" y="4775933"/>
        <a:ext cx="8428402" cy="317205"/>
      </dsp:txXfrm>
    </dsp:sp>
    <dsp:sp modelId="{93A16583-4E3D-4EBF-A7B0-F8F524AB1502}">
      <dsp:nvSpPr>
        <dsp:cNvPr id="0" name=""/>
        <dsp:cNvSpPr/>
      </dsp:nvSpPr>
      <dsp:spPr>
        <a:xfrm>
          <a:off x="858171" y="546773"/>
          <a:ext cx="541380" cy="4813488"/>
        </a:xfrm>
        <a:custGeom>
          <a:avLst/>
          <a:gdLst/>
          <a:ahLst/>
          <a:cxnLst/>
          <a:rect l="0" t="0" r="0" b="0"/>
          <a:pathLst>
            <a:path>
              <a:moveTo>
                <a:pt x="0" y="0"/>
              </a:moveTo>
              <a:lnTo>
                <a:pt x="0" y="4813488"/>
              </a:lnTo>
              <a:lnTo>
                <a:pt x="541380" y="4813488"/>
              </a:lnTo>
            </a:path>
          </a:pathLst>
        </a:custGeom>
        <a:noFill/>
        <a:ln w="12700" cap="flat" cmpd="sng" algn="ctr">
          <a:solidFill>
            <a:schemeClr val="accent5">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90D0F0B-F428-441B-B550-4FEAF498FF0B}">
      <dsp:nvSpPr>
        <dsp:cNvPr id="0" name=""/>
        <dsp:cNvSpPr/>
      </dsp:nvSpPr>
      <dsp:spPr>
        <a:xfrm>
          <a:off x="1399551" y="5191790"/>
          <a:ext cx="8469057" cy="336943"/>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195" tIns="24130" rIns="36195" bIns="24130" numCol="1" spcCol="1270" anchor="ctr" anchorCtr="0">
          <a:noAutofit/>
        </a:bodyPr>
        <a:lstStyle/>
        <a:p>
          <a:pPr lvl="0" algn="l" defTabSz="844550">
            <a:lnSpc>
              <a:spcPct val="90000"/>
            </a:lnSpc>
            <a:spcBef>
              <a:spcPct val="0"/>
            </a:spcBef>
            <a:spcAft>
              <a:spcPct val="35000"/>
            </a:spcAft>
          </a:pPr>
          <a:r>
            <a:rPr lang="en-IN" sz="1900" kern="1200" dirty="0" smtClean="0"/>
            <a:t>caveats, limitations and disclaimers</a:t>
          </a:r>
          <a:endParaRPr lang="en-US" sz="1900" kern="1200" dirty="0"/>
        </a:p>
      </dsp:txBody>
      <dsp:txXfrm>
        <a:off x="1409420" y="5201659"/>
        <a:ext cx="8449319" cy="3172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FD11C3-6804-4586-AE80-FF9CECECCD03}">
      <dsp:nvSpPr>
        <dsp:cNvPr id="0" name=""/>
        <dsp:cNvSpPr/>
      </dsp:nvSpPr>
      <dsp:spPr>
        <a:xfrm>
          <a:off x="1346852" y="2709333"/>
          <a:ext cx="724079" cy="1539866"/>
        </a:xfrm>
        <a:custGeom>
          <a:avLst/>
          <a:gdLst/>
          <a:ahLst/>
          <a:cxnLst/>
          <a:rect l="0" t="0" r="0" b="0"/>
          <a:pathLst>
            <a:path>
              <a:moveTo>
                <a:pt x="0" y="0"/>
              </a:moveTo>
              <a:lnTo>
                <a:pt x="362039" y="0"/>
              </a:lnTo>
              <a:lnTo>
                <a:pt x="362039" y="1539866"/>
              </a:lnTo>
              <a:lnTo>
                <a:pt x="724079" y="1539866"/>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1666352" y="3436726"/>
        <a:ext cx="85080" cy="85080"/>
      </dsp:txXfrm>
    </dsp:sp>
    <dsp:sp modelId="{2E85AF92-A3CA-4CEB-9BA8-069F71463FE9}">
      <dsp:nvSpPr>
        <dsp:cNvPr id="0" name=""/>
        <dsp:cNvSpPr/>
      </dsp:nvSpPr>
      <dsp:spPr>
        <a:xfrm>
          <a:off x="1346852" y="2663613"/>
          <a:ext cx="724079" cy="91440"/>
        </a:xfrm>
        <a:custGeom>
          <a:avLst/>
          <a:gdLst/>
          <a:ahLst/>
          <a:cxnLst/>
          <a:rect l="0" t="0" r="0" b="0"/>
          <a:pathLst>
            <a:path>
              <a:moveTo>
                <a:pt x="0" y="45720"/>
              </a:moveTo>
              <a:lnTo>
                <a:pt x="724079" y="4572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690790" y="2691231"/>
        <a:ext cx="36203" cy="36203"/>
      </dsp:txXfrm>
    </dsp:sp>
    <dsp:sp modelId="{79C3D418-5A90-43A3-93F7-4FE70E9CC7F4}">
      <dsp:nvSpPr>
        <dsp:cNvPr id="0" name=""/>
        <dsp:cNvSpPr/>
      </dsp:nvSpPr>
      <dsp:spPr>
        <a:xfrm>
          <a:off x="1346852" y="1169466"/>
          <a:ext cx="724079" cy="1539866"/>
        </a:xfrm>
        <a:custGeom>
          <a:avLst/>
          <a:gdLst/>
          <a:ahLst/>
          <a:cxnLst/>
          <a:rect l="0" t="0" r="0" b="0"/>
          <a:pathLst>
            <a:path>
              <a:moveTo>
                <a:pt x="0" y="1539866"/>
              </a:moveTo>
              <a:lnTo>
                <a:pt x="362039" y="1539866"/>
              </a:lnTo>
              <a:lnTo>
                <a:pt x="362039" y="0"/>
              </a:lnTo>
              <a:lnTo>
                <a:pt x="724079" y="0"/>
              </a:lnTo>
            </a:path>
          </a:pathLst>
        </a:custGeom>
        <a:noFill/>
        <a:ln w="12700" cap="flat" cmpd="sng" algn="ctr">
          <a:solidFill>
            <a:schemeClr val="accent5">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1666352" y="1896859"/>
        <a:ext cx="85080" cy="85080"/>
      </dsp:txXfrm>
    </dsp:sp>
    <dsp:sp modelId="{364EE3F2-C880-46AA-8D2B-E91D46881E3A}">
      <dsp:nvSpPr>
        <dsp:cNvPr id="0" name=""/>
        <dsp:cNvSpPr/>
      </dsp:nvSpPr>
      <dsp:spPr>
        <a:xfrm rot="16200000">
          <a:off x="-1655366" y="2195565"/>
          <a:ext cx="4976901" cy="1027536"/>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1600200">
            <a:lnSpc>
              <a:spcPct val="90000"/>
            </a:lnSpc>
            <a:spcBef>
              <a:spcPct val="0"/>
            </a:spcBef>
            <a:spcAft>
              <a:spcPct val="35000"/>
            </a:spcAft>
          </a:pPr>
          <a:r>
            <a:rPr lang="en-US" sz="3600" kern="1200" dirty="0" smtClean="0"/>
            <a:t>Applicable Laws / Rules</a:t>
          </a:r>
          <a:endParaRPr lang="en-US" sz="3600" kern="1200" dirty="0"/>
        </a:p>
      </dsp:txBody>
      <dsp:txXfrm>
        <a:off x="-1655366" y="2195565"/>
        <a:ext cx="4976901" cy="1027536"/>
      </dsp:txXfrm>
    </dsp:sp>
    <dsp:sp modelId="{F4A3FCB3-D39A-46B6-A7C6-DA04E283F165}">
      <dsp:nvSpPr>
        <dsp:cNvPr id="0" name=""/>
        <dsp:cNvSpPr/>
      </dsp:nvSpPr>
      <dsp:spPr>
        <a:xfrm>
          <a:off x="2070932" y="527975"/>
          <a:ext cx="8920666" cy="128298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IN" sz="2800" b="1" kern="1200" dirty="0" smtClean="0">
              <a:latin typeface="Arial" panose="020B0604020202020204" pitchFamily="34" charset="0"/>
              <a:ea typeface="Times New Roman" panose="02020603050405020304" pitchFamily="18" charset="0"/>
            </a:rPr>
            <a:t>Section 247 of Companies Act, 2013</a:t>
          </a:r>
        </a:p>
        <a:p>
          <a:pPr lvl="0" algn="ctr" defTabSz="1244600">
            <a:lnSpc>
              <a:spcPct val="90000"/>
            </a:lnSpc>
            <a:spcBef>
              <a:spcPct val="0"/>
            </a:spcBef>
            <a:spcAft>
              <a:spcPct val="35000"/>
            </a:spcAft>
          </a:pPr>
          <a:r>
            <a:rPr lang="en-IN" sz="1600" kern="1200" dirty="0" smtClean="0">
              <a:latin typeface="Arial" panose="020B0604020202020204" pitchFamily="34" charset="0"/>
              <a:ea typeface="Times New Roman" panose="02020603050405020304" pitchFamily="18" charset="0"/>
            </a:rPr>
            <a:t>(</a:t>
          </a:r>
          <a:r>
            <a:rPr lang="en-IN" sz="1600" i="1" kern="1200" dirty="0" smtClean="0">
              <a:latin typeface="Arial" panose="020B0604020202020204" pitchFamily="34" charset="0"/>
              <a:ea typeface="Times New Roman" panose="02020603050405020304" pitchFamily="18" charset="0"/>
            </a:rPr>
            <a:t>effective from 18-October-2017)</a:t>
          </a:r>
          <a:endParaRPr lang="en-US" sz="1600" kern="1200" dirty="0"/>
        </a:p>
      </dsp:txBody>
      <dsp:txXfrm>
        <a:off x="2070932" y="527975"/>
        <a:ext cx="8920666" cy="1282982"/>
      </dsp:txXfrm>
    </dsp:sp>
    <dsp:sp modelId="{066C6BF8-9F15-4C2D-BE54-4164B7B5FD62}">
      <dsp:nvSpPr>
        <dsp:cNvPr id="0" name=""/>
        <dsp:cNvSpPr/>
      </dsp:nvSpPr>
      <dsp:spPr>
        <a:xfrm>
          <a:off x="2070932" y="2067842"/>
          <a:ext cx="8920666" cy="128298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IN" sz="2400" b="1" kern="1200" dirty="0" smtClean="0">
              <a:latin typeface="Arial" panose="020B0604020202020204" pitchFamily="34" charset="0"/>
              <a:ea typeface="Times New Roman" panose="02020603050405020304" pitchFamily="18" charset="0"/>
            </a:rPr>
            <a:t>Companies (Registered Valuers and Valuation) Rules, 2017</a:t>
          </a:r>
        </a:p>
        <a:p>
          <a:pPr lvl="0" algn="ctr" defTabSz="1066800">
            <a:lnSpc>
              <a:spcPct val="90000"/>
            </a:lnSpc>
            <a:spcBef>
              <a:spcPct val="0"/>
            </a:spcBef>
            <a:spcAft>
              <a:spcPct val="35000"/>
            </a:spcAft>
          </a:pPr>
          <a:r>
            <a:rPr lang="en-IN" sz="1600" kern="1200" dirty="0" smtClean="0">
              <a:latin typeface="Arial" panose="020B0604020202020204" pitchFamily="34" charset="0"/>
              <a:ea typeface="Times New Roman" panose="02020603050405020304" pitchFamily="18" charset="0"/>
            </a:rPr>
            <a:t>(</a:t>
          </a:r>
          <a:r>
            <a:rPr lang="en-IN" sz="1600" i="1" kern="1200" dirty="0" smtClean="0">
              <a:latin typeface="Arial" panose="020B0604020202020204" pitchFamily="34" charset="0"/>
              <a:ea typeface="Times New Roman" panose="02020603050405020304" pitchFamily="18" charset="0"/>
            </a:rPr>
            <a:t>effective from 18-Oct-2017)</a:t>
          </a:r>
          <a:endParaRPr lang="en-US" sz="1600" kern="1200" dirty="0"/>
        </a:p>
      </dsp:txBody>
      <dsp:txXfrm>
        <a:off x="2070932" y="2067842"/>
        <a:ext cx="8920666" cy="1282982"/>
      </dsp:txXfrm>
    </dsp:sp>
    <dsp:sp modelId="{717D5E09-7E37-436B-A18E-C1F632E73A20}">
      <dsp:nvSpPr>
        <dsp:cNvPr id="0" name=""/>
        <dsp:cNvSpPr/>
      </dsp:nvSpPr>
      <dsp:spPr>
        <a:xfrm>
          <a:off x="2070932" y="3607708"/>
          <a:ext cx="8920666" cy="1282982"/>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IN" sz="2800" b="1" kern="1200" smtClean="0">
              <a:latin typeface="Arial" panose="020B0604020202020204" pitchFamily="34" charset="0"/>
              <a:ea typeface="Times New Roman" panose="02020603050405020304" pitchFamily="18" charset="0"/>
            </a:rPr>
            <a:t>Valuation Standards</a:t>
          </a:r>
        </a:p>
        <a:p>
          <a:pPr lvl="0" algn="ctr" defTabSz="1244600">
            <a:lnSpc>
              <a:spcPct val="90000"/>
            </a:lnSpc>
            <a:spcBef>
              <a:spcPct val="0"/>
            </a:spcBef>
            <a:spcAft>
              <a:spcPct val="35000"/>
            </a:spcAft>
          </a:pPr>
          <a:r>
            <a:rPr lang="en-IN" sz="1800" i="1" kern="1200" smtClean="0">
              <a:latin typeface="Arial" panose="020B0604020202020204" pitchFamily="34" charset="0"/>
              <a:ea typeface="Times New Roman" panose="02020603050405020304" pitchFamily="18" charset="0"/>
            </a:rPr>
            <a:t>(Yet to be announced)</a:t>
          </a:r>
          <a:endParaRPr lang="en-US" sz="1800" kern="1200" dirty="0"/>
        </a:p>
      </dsp:txBody>
      <dsp:txXfrm>
        <a:off x="2070932" y="3607708"/>
        <a:ext cx="8920666" cy="128298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8954F2-BEAD-4EB9-80AA-3B10A2A0AB63}">
      <dsp:nvSpPr>
        <dsp:cNvPr id="0" name=""/>
        <dsp:cNvSpPr/>
      </dsp:nvSpPr>
      <dsp:spPr>
        <a:xfrm>
          <a:off x="0" y="35638"/>
          <a:ext cx="9673938" cy="894153"/>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en-IN" sz="2400" b="0" kern="1200" dirty="0" smtClean="0"/>
            <a:t>(1) </a:t>
          </a:r>
          <a:r>
            <a:rPr lang="en-IN" sz="2400" b="0" kern="1200" dirty="0" smtClean="0">
              <a:latin typeface="Arial" panose="020B0604020202020204" pitchFamily="34" charset="0"/>
              <a:ea typeface="Times New Roman" panose="02020603050405020304" pitchFamily="18" charset="0"/>
            </a:rPr>
            <a:t>Companies Act, 2013</a:t>
          </a:r>
          <a:endParaRPr lang="en-US" sz="2400" b="0" kern="1200" dirty="0"/>
        </a:p>
      </dsp:txBody>
      <dsp:txXfrm>
        <a:off x="43649" y="79287"/>
        <a:ext cx="9586640" cy="806855"/>
      </dsp:txXfrm>
    </dsp:sp>
    <dsp:sp modelId="{EFA245A8-CF6D-4671-BF4E-A53D4B2E6BBC}">
      <dsp:nvSpPr>
        <dsp:cNvPr id="0" name=""/>
        <dsp:cNvSpPr/>
      </dsp:nvSpPr>
      <dsp:spPr>
        <a:xfrm>
          <a:off x="0" y="1099712"/>
          <a:ext cx="9673938" cy="988807"/>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en-IN" sz="2400" b="1" kern="1200" dirty="0" smtClean="0"/>
            <a:t>(2) </a:t>
          </a:r>
          <a:r>
            <a:rPr lang="en-US" sz="2400" b="0" kern="1200" dirty="0" smtClean="0">
              <a:latin typeface="Arial" panose="020B0604020202020204" pitchFamily="34" charset="0"/>
              <a:ea typeface="Times New Roman" panose="02020603050405020304" pitchFamily="18" charset="0"/>
            </a:rPr>
            <a:t>The Securities and Exchange Board of India (Real Estate Investment Trusts) Regulations, 2014 - </a:t>
          </a:r>
          <a:r>
            <a:rPr lang="en-IN" sz="2400" b="0" i="1" kern="1200" dirty="0" smtClean="0">
              <a:latin typeface="Arial" panose="020B0604020202020204" pitchFamily="34" charset="0"/>
              <a:ea typeface="Times New Roman" panose="02020603050405020304" pitchFamily="18" charset="0"/>
            </a:rPr>
            <a:t>SEBI (REIT) Regulations</a:t>
          </a:r>
          <a:r>
            <a:rPr lang="en-US" sz="2400" b="0" i="1" kern="1200" dirty="0" smtClean="0">
              <a:latin typeface="Arial" panose="020B0604020202020204" pitchFamily="34" charset="0"/>
              <a:ea typeface="Times New Roman" panose="02020603050405020304" pitchFamily="18" charset="0"/>
            </a:rPr>
            <a:t> </a:t>
          </a:r>
          <a:endParaRPr lang="en-US" sz="2400" b="0" kern="1200" dirty="0"/>
        </a:p>
      </dsp:txBody>
      <dsp:txXfrm>
        <a:off x="48270" y="1147982"/>
        <a:ext cx="9577398" cy="892267"/>
      </dsp:txXfrm>
    </dsp:sp>
    <dsp:sp modelId="{CB18E85C-FF26-4C49-B258-013E53E68570}">
      <dsp:nvSpPr>
        <dsp:cNvPr id="0" name=""/>
        <dsp:cNvSpPr/>
      </dsp:nvSpPr>
      <dsp:spPr>
        <a:xfrm>
          <a:off x="0" y="2258440"/>
          <a:ext cx="9673938" cy="98881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en-IN" sz="2400" b="0" kern="1200" dirty="0" smtClean="0"/>
            <a:t>(3) </a:t>
          </a:r>
          <a:r>
            <a:rPr lang="en-US" sz="2400" b="0" kern="1200" dirty="0" smtClean="0">
              <a:latin typeface="Arial" panose="020B0604020202020204" pitchFamily="34" charset="0"/>
              <a:ea typeface="Times New Roman" panose="02020603050405020304" pitchFamily="18" charset="0"/>
            </a:rPr>
            <a:t>The Securities and Exchange Board of India (Infrastructure Investment Trusts) Regulations, 2014 - </a:t>
          </a:r>
          <a:r>
            <a:rPr lang="en-IN" sz="2400" b="0" i="1" kern="1200" dirty="0" smtClean="0">
              <a:latin typeface="Arial" panose="020B0604020202020204" pitchFamily="34" charset="0"/>
              <a:ea typeface="Times New Roman" panose="02020603050405020304" pitchFamily="18" charset="0"/>
            </a:rPr>
            <a:t>SEBI (</a:t>
          </a:r>
          <a:r>
            <a:rPr lang="en-IN" sz="2400" b="0" i="1" kern="1200" dirty="0" err="1" smtClean="0">
              <a:latin typeface="Arial" panose="020B0604020202020204" pitchFamily="34" charset="0"/>
              <a:ea typeface="Times New Roman" panose="02020603050405020304" pitchFamily="18" charset="0"/>
            </a:rPr>
            <a:t>InvIT</a:t>
          </a:r>
          <a:r>
            <a:rPr lang="en-IN" sz="2400" b="0" i="1" kern="1200" dirty="0" smtClean="0">
              <a:latin typeface="Arial" panose="020B0604020202020204" pitchFamily="34" charset="0"/>
              <a:ea typeface="Times New Roman" panose="02020603050405020304" pitchFamily="18" charset="0"/>
            </a:rPr>
            <a:t>) Regulations</a:t>
          </a:r>
          <a:endParaRPr lang="en-US" sz="2400" b="0" kern="1200" dirty="0"/>
        </a:p>
      </dsp:txBody>
      <dsp:txXfrm>
        <a:off x="48270" y="2306710"/>
        <a:ext cx="9577398" cy="892278"/>
      </dsp:txXfrm>
    </dsp:sp>
    <dsp:sp modelId="{96E38F8B-53F8-49F1-911A-6C35ED646581}">
      <dsp:nvSpPr>
        <dsp:cNvPr id="0" name=""/>
        <dsp:cNvSpPr/>
      </dsp:nvSpPr>
      <dsp:spPr>
        <a:xfrm>
          <a:off x="0" y="3417179"/>
          <a:ext cx="9673938" cy="88736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en-IN" sz="2400" b="0" kern="1200" dirty="0" smtClean="0"/>
            <a:t>(4) </a:t>
          </a:r>
          <a:r>
            <a:rPr lang="en-US" sz="2400" b="0" kern="1200" dirty="0" smtClean="0">
              <a:latin typeface="Arial" panose="020B0604020202020204" pitchFamily="34" charset="0"/>
              <a:ea typeface="Times New Roman" panose="02020603050405020304" pitchFamily="18" charset="0"/>
            </a:rPr>
            <a:t>Insolvency and Bankruptcy Code, 2016</a:t>
          </a:r>
          <a:endParaRPr lang="en-US" sz="2400" b="0" kern="1200" dirty="0"/>
        </a:p>
      </dsp:txBody>
      <dsp:txXfrm>
        <a:off x="43317" y="3460496"/>
        <a:ext cx="9587304" cy="80072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88954F2-BEAD-4EB9-80AA-3B10A2A0AB63}">
      <dsp:nvSpPr>
        <dsp:cNvPr id="0" name=""/>
        <dsp:cNvSpPr/>
      </dsp:nvSpPr>
      <dsp:spPr>
        <a:xfrm>
          <a:off x="0" y="6893"/>
          <a:ext cx="10206152" cy="1398062"/>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en-US" sz="2400" kern="1200" dirty="0" smtClean="0"/>
            <a:t>Regulation 27 of the Insolvency and Bankruptcy Board of India (Insolvency Resolution Process for Corporate Persons) Regulations, 2016 deals with appointment of registered valuers. </a:t>
          </a:r>
          <a:endParaRPr lang="en-US" sz="2400" b="0" kern="1200" dirty="0"/>
        </a:p>
      </dsp:txBody>
      <dsp:txXfrm>
        <a:off x="68248" y="75141"/>
        <a:ext cx="10069656" cy="1261566"/>
      </dsp:txXfrm>
    </dsp:sp>
    <dsp:sp modelId="{EFA245A8-CF6D-4671-BF4E-A53D4B2E6BBC}">
      <dsp:nvSpPr>
        <dsp:cNvPr id="0" name=""/>
        <dsp:cNvSpPr/>
      </dsp:nvSpPr>
      <dsp:spPr>
        <a:xfrm>
          <a:off x="0" y="1589276"/>
          <a:ext cx="10206152" cy="1546059"/>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en-US" sz="2400" kern="1200" dirty="0" smtClean="0"/>
            <a:t>It states that Resolution Professional (RP) shall within 7 days of his appointment, appoint two registered valuers to determine the fair value and the liquidation value of the corporate debtor in accordance with Regulation 35. </a:t>
          </a:r>
          <a:endParaRPr lang="en-US" sz="2400" b="0" kern="1200" dirty="0"/>
        </a:p>
      </dsp:txBody>
      <dsp:txXfrm>
        <a:off x="75472" y="1664748"/>
        <a:ext cx="10055208" cy="1395115"/>
      </dsp:txXfrm>
    </dsp:sp>
    <dsp:sp modelId="{CB18E85C-FF26-4C49-B258-013E53E68570}">
      <dsp:nvSpPr>
        <dsp:cNvPr id="0" name=""/>
        <dsp:cNvSpPr/>
      </dsp:nvSpPr>
      <dsp:spPr>
        <a:xfrm>
          <a:off x="0" y="3319655"/>
          <a:ext cx="10206152" cy="1546076"/>
        </a:xfrm>
        <a:prstGeom prst="round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just" defTabSz="1066800">
            <a:lnSpc>
              <a:spcPct val="90000"/>
            </a:lnSpc>
            <a:spcBef>
              <a:spcPct val="0"/>
            </a:spcBef>
            <a:spcAft>
              <a:spcPct val="35000"/>
            </a:spcAft>
          </a:pPr>
          <a:r>
            <a:rPr lang="en-US" sz="2400" kern="1200" dirty="0" smtClean="0"/>
            <a:t>Under the Insolvency and Bankruptcy Board of India (Insolvency Resolution Process for Corporate Persons) Regulations, 2016, ‘Registered Valuer’ means a person registered as such in accordance with the Companies Act, 2013 and rules made thereunder</a:t>
          </a:r>
          <a:endParaRPr lang="en-US" sz="2400" b="0" kern="1200" dirty="0"/>
        </a:p>
      </dsp:txBody>
      <dsp:txXfrm>
        <a:off x="75473" y="3395128"/>
        <a:ext cx="10055206" cy="13951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5E53432-5054-4A16-841C-9159E9FCEE23}">
      <dsp:nvSpPr>
        <dsp:cNvPr id="0" name=""/>
        <dsp:cNvSpPr/>
      </dsp:nvSpPr>
      <dsp:spPr>
        <a:xfrm>
          <a:off x="4968805" y="3644860"/>
          <a:ext cx="1717941" cy="1717941"/>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kern="1200" dirty="0" smtClean="0"/>
            <a:t>Cover</a:t>
          </a:r>
          <a:endParaRPr lang="en-US" sz="3200" b="1" kern="1200" dirty="0"/>
        </a:p>
      </dsp:txBody>
      <dsp:txXfrm>
        <a:off x="5220392" y="3896447"/>
        <a:ext cx="1214767" cy="1214767"/>
      </dsp:txXfrm>
    </dsp:sp>
    <dsp:sp modelId="{5186BC8C-D7EA-4A36-BC7D-C76E286B2A20}">
      <dsp:nvSpPr>
        <dsp:cNvPr id="0" name=""/>
        <dsp:cNvSpPr/>
      </dsp:nvSpPr>
      <dsp:spPr>
        <a:xfrm rot="10800000">
          <a:off x="1806645" y="4259024"/>
          <a:ext cx="2988240" cy="489613"/>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E576FC1-6AE7-4061-B8B6-4CA103A318DE}">
      <dsp:nvSpPr>
        <dsp:cNvPr id="0" name=""/>
        <dsp:cNvSpPr/>
      </dsp:nvSpPr>
      <dsp:spPr>
        <a:xfrm>
          <a:off x="1205366" y="4022807"/>
          <a:ext cx="1202559" cy="962047"/>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b="1" kern="1200" dirty="0" smtClean="0">
              <a:latin typeface="Arial" panose="020B0604020202020204" pitchFamily="34" charset="0"/>
              <a:ea typeface="Times New Roman" panose="02020603050405020304" pitchFamily="18" charset="0"/>
            </a:rPr>
            <a:t>Property</a:t>
          </a:r>
          <a:endParaRPr lang="en-US" sz="1600" b="1" kern="1200" dirty="0"/>
        </a:p>
      </dsp:txBody>
      <dsp:txXfrm>
        <a:off x="1233543" y="4050984"/>
        <a:ext cx="1146205" cy="905693"/>
      </dsp:txXfrm>
    </dsp:sp>
    <dsp:sp modelId="{E25752A2-8DF1-4AE2-ABD5-895840F8A8F8}">
      <dsp:nvSpPr>
        <dsp:cNvPr id="0" name=""/>
        <dsp:cNvSpPr/>
      </dsp:nvSpPr>
      <dsp:spPr>
        <a:xfrm rot="12150000">
          <a:off x="1999002" y="3291979"/>
          <a:ext cx="2988240" cy="489613"/>
        </a:xfrm>
        <a:prstGeom prst="leftArrow">
          <a:avLst>
            <a:gd name="adj1" fmla="val 60000"/>
            <a:gd name="adj2" fmla="val 50000"/>
          </a:avLst>
        </a:prstGeom>
        <a:solidFill>
          <a:schemeClr val="accent5">
            <a:hueOff val="-919168"/>
            <a:satOff val="-1278"/>
            <a:lumOff val="-49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77257A4-DEAC-4A8E-BB7A-0EB4E7BCDBBA}">
      <dsp:nvSpPr>
        <dsp:cNvPr id="0" name=""/>
        <dsp:cNvSpPr/>
      </dsp:nvSpPr>
      <dsp:spPr>
        <a:xfrm>
          <a:off x="1511456" y="2483987"/>
          <a:ext cx="1202559" cy="962047"/>
        </a:xfrm>
        <a:prstGeom prst="roundRect">
          <a:avLst>
            <a:gd name="adj" fmla="val 10000"/>
          </a:avLst>
        </a:prstGeom>
        <a:solidFill>
          <a:schemeClr val="accent5">
            <a:hueOff val="-919168"/>
            <a:satOff val="-1278"/>
            <a:lumOff val="-4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b="1" kern="1200" dirty="0" smtClean="0">
              <a:latin typeface="Arial" panose="020B0604020202020204" pitchFamily="34" charset="0"/>
              <a:ea typeface="Times New Roman" panose="02020603050405020304" pitchFamily="18" charset="0"/>
            </a:rPr>
            <a:t>Stocks</a:t>
          </a:r>
          <a:endParaRPr lang="en-US" sz="1600" b="1" kern="1200" dirty="0"/>
        </a:p>
      </dsp:txBody>
      <dsp:txXfrm>
        <a:off x="1539633" y="2512164"/>
        <a:ext cx="1146205" cy="905693"/>
      </dsp:txXfrm>
    </dsp:sp>
    <dsp:sp modelId="{E9A649E8-94B9-49EE-BFD7-113C5EF585FF}">
      <dsp:nvSpPr>
        <dsp:cNvPr id="0" name=""/>
        <dsp:cNvSpPr/>
      </dsp:nvSpPr>
      <dsp:spPr>
        <a:xfrm rot="13500000">
          <a:off x="2546789" y="2472158"/>
          <a:ext cx="2988240" cy="489613"/>
        </a:xfrm>
        <a:prstGeom prst="leftArrow">
          <a:avLst>
            <a:gd name="adj1" fmla="val 60000"/>
            <a:gd name="adj2" fmla="val 50000"/>
          </a:avLst>
        </a:prstGeom>
        <a:solidFill>
          <a:schemeClr val="accent5">
            <a:hueOff val="-1838336"/>
            <a:satOff val="-2557"/>
            <a:lumOff val="-98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C2916C-E14E-448E-AD12-A668AA840758}">
      <dsp:nvSpPr>
        <dsp:cNvPr id="0" name=""/>
        <dsp:cNvSpPr/>
      </dsp:nvSpPr>
      <dsp:spPr>
        <a:xfrm>
          <a:off x="2383127" y="1179439"/>
          <a:ext cx="1202559" cy="962047"/>
        </a:xfrm>
        <a:prstGeom prst="roundRect">
          <a:avLst>
            <a:gd name="adj" fmla="val 10000"/>
          </a:avLst>
        </a:prstGeom>
        <a:solidFill>
          <a:schemeClr val="accent5">
            <a:hueOff val="-1838336"/>
            <a:satOff val="-2557"/>
            <a:lumOff val="-98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b="1" kern="1200" dirty="0" smtClean="0">
              <a:latin typeface="Arial" panose="020B0604020202020204" pitchFamily="34" charset="0"/>
              <a:ea typeface="Times New Roman" panose="02020603050405020304" pitchFamily="18" charset="0"/>
            </a:rPr>
            <a:t>Shares</a:t>
          </a:r>
          <a:endParaRPr lang="en-US" sz="1600" b="1" kern="1200" dirty="0"/>
        </a:p>
      </dsp:txBody>
      <dsp:txXfrm>
        <a:off x="2411304" y="1207616"/>
        <a:ext cx="1146205" cy="905693"/>
      </dsp:txXfrm>
    </dsp:sp>
    <dsp:sp modelId="{9BC80FF4-D790-4EDF-A38E-54F137C0403F}">
      <dsp:nvSpPr>
        <dsp:cNvPr id="0" name=""/>
        <dsp:cNvSpPr/>
      </dsp:nvSpPr>
      <dsp:spPr>
        <a:xfrm rot="14850000">
          <a:off x="3366610" y="1924372"/>
          <a:ext cx="2988240" cy="489613"/>
        </a:xfrm>
        <a:prstGeom prst="leftArrow">
          <a:avLst>
            <a:gd name="adj1" fmla="val 60000"/>
            <a:gd name="adj2" fmla="val 50000"/>
          </a:avLst>
        </a:prstGeom>
        <a:solidFill>
          <a:schemeClr val="accent5">
            <a:hueOff val="-2757504"/>
            <a:satOff val="-3835"/>
            <a:lumOff val="-147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9116A37-510A-4E08-B86B-9A8B43057D24}">
      <dsp:nvSpPr>
        <dsp:cNvPr id="0" name=""/>
        <dsp:cNvSpPr/>
      </dsp:nvSpPr>
      <dsp:spPr>
        <a:xfrm>
          <a:off x="3687676" y="307767"/>
          <a:ext cx="1202559" cy="962047"/>
        </a:xfrm>
        <a:prstGeom prst="roundRect">
          <a:avLst>
            <a:gd name="adj" fmla="val 10000"/>
          </a:avLst>
        </a:prstGeom>
        <a:solidFill>
          <a:schemeClr val="accent5">
            <a:hueOff val="-2757504"/>
            <a:satOff val="-3835"/>
            <a:lumOff val="-1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b="1" kern="1200" smtClean="0">
              <a:latin typeface="Arial" panose="020B0604020202020204" pitchFamily="34" charset="0"/>
              <a:ea typeface="Times New Roman" panose="02020603050405020304" pitchFamily="18" charset="0"/>
            </a:rPr>
            <a:t>Deben-tures</a:t>
          </a:r>
          <a:endParaRPr lang="en-US" sz="1600" b="1" kern="1200" dirty="0"/>
        </a:p>
      </dsp:txBody>
      <dsp:txXfrm>
        <a:off x="3715853" y="335944"/>
        <a:ext cx="1146205" cy="905693"/>
      </dsp:txXfrm>
    </dsp:sp>
    <dsp:sp modelId="{69D903BA-A400-4929-99C1-ED558042DE79}">
      <dsp:nvSpPr>
        <dsp:cNvPr id="0" name=""/>
        <dsp:cNvSpPr/>
      </dsp:nvSpPr>
      <dsp:spPr>
        <a:xfrm rot="16200000">
          <a:off x="4333655" y="1732014"/>
          <a:ext cx="2988240" cy="489613"/>
        </a:xfrm>
        <a:prstGeom prst="leftArrow">
          <a:avLst>
            <a:gd name="adj1" fmla="val 60000"/>
            <a:gd name="adj2" fmla="val 50000"/>
          </a:avLst>
        </a:prstGeom>
        <a:solidFill>
          <a:schemeClr val="accent5">
            <a:hueOff val="-3676672"/>
            <a:satOff val="-5114"/>
            <a:lumOff val="-196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8091245-D9DF-4D4A-A1A9-89F00537E386}">
      <dsp:nvSpPr>
        <dsp:cNvPr id="0" name=""/>
        <dsp:cNvSpPr/>
      </dsp:nvSpPr>
      <dsp:spPr>
        <a:xfrm>
          <a:off x="5098580" y="1677"/>
          <a:ext cx="1458391" cy="962047"/>
        </a:xfrm>
        <a:prstGeom prst="roundRect">
          <a:avLst>
            <a:gd name="adj" fmla="val 10000"/>
          </a:avLst>
        </a:prstGeom>
        <a:solidFill>
          <a:schemeClr val="accent5">
            <a:hueOff val="-3676672"/>
            <a:satOff val="-5114"/>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b="1" kern="1200" dirty="0" smtClean="0">
              <a:latin typeface="Arial" panose="020B0604020202020204" pitchFamily="34" charset="0"/>
              <a:ea typeface="Times New Roman" panose="02020603050405020304" pitchFamily="18" charset="0"/>
            </a:rPr>
            <a:t>Securities</a:t>
          </a:r>
          <a:endParaRPr lang="en-US" sz="1600" b="1" kern="1200" dirty="0"/>
        </a:p>
      </dsp:txBody>
      <dsp:txXfrm>
        <a:off x="5126757" y="29854"/>
        <a:ext cx="1402037" cy="905693"/>
      </dsp:txXfrm>
    </dsp:sp>
    <dsp:sp modelId="{44054372-C44C-428B-8974-74B8CB28FCE6}">
      <dsp:nvSpPr>
        <dsp:cNvPr id="0" name=""/>
        <dsp:cNvSpPr/>
      </dsp:nvSpPr>
      <dsp:spPr>
        <a:xfrm rot="17550000">
          <a:off x="5300700" y="1924372"/>
          <a:ext cx="2988240" cy="489613"/>
        </a:xfrm>
        <a:prstGeom prst="leftArrow">
          <a:avLst>
            <a:gd name="adj1" fmla="val 60000"/>
            <a:gd name="adj2" fmla="val 50000"/>
          </a:avLst>
        </a:prstGeom>
        <a:solidFill>
          <a:schemeClr val="accent5">
            <a:hueOff val="-4595840"/>
            <a:satOff val="-6392"/>
            <a:lumOff val="-2451"/>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6B2A01D-F4B1-405D-AE35-2F8D0F33365D}">
      <dsp:nvSpPr>
        <dsp:cNvPr id="0" name=""/>
        <dsp:cNvSpPr/>
      </dsp:nvSpPr>
      <dsp:spPr>
        <a:xfrm>
          <a:off x="6765316" y="307767"/>
          <a:ext cx="1202559" cy="962047"/>
        </a:xfrm>
        <a:prstGeom prst="roundRect">
          <a:avLst>
            <a:gd name="adj" fmla="val 10000"/>
          </a:avLst>
        </a:prstGeom>
        <a:solidFill>
          <a:schemeClr val="accent5">
            <a:hueOff val="-4595840"/>
            <a:satOff val="-6392"/>
            <a:lumOff val="-24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b="1" kern="1200" smtClean="0">
              <a:latin typeface="Arial" panose="020B0604020202020204" pitchFamily="34" charset="0"/>
              <a:ea typeface="Times New Roman" panose="02020603050405020304" pitchFamily="18" charset="0"/>
            </a:rPr>
            <a:t>Goodwill</a:t>
          </a:r>
          <a:endParaRPr lang="en-US" sz="1600" b="1" kern="1200" dirty="0"/>
        </a:p>
      </dsp:txBody>
      <dsp:txXfrm>
        <a:off x="6793493" y="335944"/>
        <a:ext cx="1146205" cy="905693"/>
      </dsp:txXfrm>
    </dsp:sp>
    <dsp:sp modelId="{81842D53-AD7D-414F-8E39-E730C9726C22}">
      <dsp:nvSpPr>
        <dsp:cNvPr id="0" name=""/>
        <dsp:cNvSpPr/>
      </dsp:nvSpPr>
      <dsp:spPr>
        <a:xfrm rot="18900000">
          <a:off x="6120521" y="2472158"/>
          <a:ext cx="2988240" cy="489613"/>
        </a:xfrm>
        <a:prstGeom prst="leftArrow">
          <a:avLst>
            <a:gd name="adj1" fmla="val 60000"/>
            <a:gd name="adj2" fmla="val 50000"/>
          </a:avLst>
        </a:prstGeom>
        <a:solidFill>
          <a:schemeClr val="accent5">
            <a:hueOff val="-5515009"/>
            <a:satOff val="-7671"/>
            <a:lumOff val="-294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99C022-ACC9-4110-94E6-A0F2A203F03C}">
      <dsp:nvSpPr>
        <dsp:cNvPr id="0" name=""/>
        <dsp:cNvSpPr/>
      </dsp:nvSpPr>
      <dsp:spPr>
        <a:xfrm>
          <a:off x="8069864" y="1179439"/>
          <a:ext cx="1202559" cy="962047"/>
        </a:xfrm>
        <a:prstGeom prst="roundRect">
          <a:avLst>
            <a:gd name="adj" fmla="val 10000"/>
          </a:avLst>
        </a:prstGeom>
        <a:solidFill>
          <a:schemeClr val="accent5">
            <a:hueOff val="-5515009"/>
            <a:satOff val="-7671"/>
            <a:lumOff val="-294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b="1" kern="1200" dirty="0" smtClean="0">
              <a:latin typeface="Arial" panose="020B0604020202020204" pitchFamily="34" charset="0"/>
              <a:ea typeface="Times New Roman" panose="02020603050405020304" pitchFamily="18" charset="0"/>
            </a:rPr>
            <a:t>Any other assets</a:t>
          </a:r>
          <a:endParaRPr lang="en-US" sz="1600" b="1" kern="1200" dirty="0"/>
        </a:p>
      </dsp:txBody>
      <dsp:txXfrm>
        <a:off x="8098041" y="1207616"/>
        <a:ext cx="1146205" cy="905693"/>
      </dsp:txXfrm>
    </dsp:sp>
    <dsp:sp modelId="{52EDBA02-037F-410C-A006-96C547F47C5B}">
      <dsp:nvSpPr>
        <dsp:cNvPr id="0" name=""/>
        <dsp:cNvSpPr/>
      </dsp:nvSpPr>
      <dsp:spPr>
        <a:xfrm rot="20250000">
          <a:off x="6668308" y="3291979"/>
          <a:ext cx="2988240" cy="489613"/>
        </a:xfrm>
        <a:prstGeom prst="leftArrow">
          <a:avLst>
            <a:gd name="adj1" fmla="val 60000"/>
            <a:gd name="adj2" fmla="val 50000"/>
          </a:avLst>
        </a:prstGeom>
        <a:solidFill>
          <a:schemeClr val="accent5">
            <a:hueOff val="-6434176"/>
            <a:satOff val="-8949"/>
            <a:lumOff val="-343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E228FBF-6CCE-4BFE-8F0D-ADB901452E8F}">
      <dsp:nvSpPr>
        <dsp:cNvPr id="0" name=""/>
        <dsp:cNvSpPr/>
      </dsp:nvSpPr>
      <dsp:spPr>
        <a:xfrm>
          <a:off x="8941536" y="2483987"/>
          <a:ext cx="1202559" cy="962047"/>
        </a:xfrm>
        <a:prstGeom prst="roundRect">
          <a:avLst>
            <a:gd name="adj" fmla="val 10000"/>
          </a:avLst>
        </a:prstGeom>
        <a:solidFill>
          <a:schemeClr val="accent5">
            <a:hueOff val="-6434176"/>
            <a:satOff val="-8949"/>
            <a:lumOff val="-343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b="1" kern="1200" dirty="0" smtClean="0">
              <a:latin typeface="Arial" panose="020B0604020202020204" pitchFamily="34" charset="0"/>
              <a:ea typeface="Times New Roman" panose="02020603050405020304" pitchFamily="18" charset="0"/>
            </a:rPr>
            <a:t>Net worth</a:t>
          </a:r>
          <a:endParaRPr lang="en-US" sz="1600" b="1" kern="1200" dirty="0"/>
        </a:p>
      </dsp:txBody>
      <dsp:txXfrm>
        <a:off x="8969713" y="2512164"/>
        <a:ext cx="1146205" cy="905693"/>
      </dsp:txXfrm>
    </dsp:sp>
    <dsp:sp modelId="{06776045-D54D-4998-BCFD-24334AD45A0D}">
      <dsp:nvSpPr>
        <dsp:cNvPr id="0" name=""/>
        <dsp:cNvSpPr/>
      </dsp:nvSpPr>
      <dsp:spPr>
        <a:xfrm>
          <a:off x="6860665" y="4259024"/>
          <a:ext cx="2988240" cy="489613"/>
        </a:xfrm>
        <a:prstGeom prst="leftArrow">
          <a:avLst>
            <a:gd name="adj1" fmla="val 60000"/>
            <a:gd name="adj2" fmla="val 50000"/>
          </a:avLst>
        </a:prstGeom>
        <a:solidFill>
          <a:schemeClr val="accent5">
            <a:hueOff val="-7353344"/>
            <a:satOff val="-10228"/>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A3E0F6A-2BCA-4D6D-871B-A361F4FC5098}">
      <dsp:nvSpPr>
        <dsp:cNvPr id="0" name=""/>
        <dsp:cNvSpPr/>
      </dsp:nvSpPr>
      <dsp:spPr>
        <a:xfrm>
          <a:off x="9247626" y="4022807"/>
          <a:ext cx="1202559" cy="962047"/>
        </a:xfrm>
        <a:prstGeom prst="roundRect">
          <a:avLst>
            <a:gd name="adj" fmla="val 10000"/>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711200">
            <a:lnSpc>
              <a:spcPct val="90000"/>
            </a:lnSpc>
            <a:spcBef>
              <a:spcPct val="0"/>
            </a:spcBef>
            <a:spcAft>
              <a:spcPct val="35000"/>
            </a:spcAft>
          </a:pPr>
          <a:r>
            <a:rPr lang="en-IN" sz="1600" b="1" kern="1200" dirty="0" smtClean="0">
              <a:latin typeface="Arial" panose="020B0604020202020204" pitchFamily="34" charset="0"/>
              <a:ea typeface="Times New Roman" panose="02020603050405020304" pitchFamily="18" charset="0"/>
            </a:rPr>
            <a:t>Liabilities </a:t>
          </a:r>
          <a:endParaRPr lang="en-US" sz="1600" b="1" kern="1200" dirty="0"/>
        </a:p>
      </dsp:txBody>
      <dsp:txXfrm>
        <a:off x="9275803" y="4050984"/>
        <a:ext cx="1146205" cy="9056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035E32-EC90-49EC-8BF0-D180D573FBFE}">
      <dsp:nvSpPr>
        <dsp:cNvPr id="0" name=""/>
        <dsp:cNvSpPr/>
      </dsp:nvSpPr>
      <dsp:spPr>
        <a:xfrm rot="5400000">
          <a:off x="6039842" y="-2485492"/>
          <a:ext cx="908859" cy="6112256"/>
        </a:xfrm>
        <a:prstGeom prst="round2SameRect">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IN" sz="2800" kern="1200" dirty="0" smtClean="0"/>
            <a:t>a person having such </a:t>
          </a:r>
          <a:r>
            <a:rPr lang="en-IN" sz="2800" b="1" u="sng" kern="1200" dirty="0" smtClean="0"/>
            <a:t>qualifications and experience </a:t>
          </a:r>
          <a:endParaRPr lang="en-US" sz="2800" b="1" u="sng" kern="1200" dirty="0"/>
        </a:p>
      </dsp:txBody>
      <dsp:txXfrm rot="-5400000">
        <a:off x="3438144" y="160573"/>
        <a:ext cx="6067889" cy="820125"/>
      </dsp:txXfrm>
    </dsp:sp>
    <dsp:sp modelId="{243D58E9-0E32-48FB-BE07-245DD53C3B43}">
      <dsp:nvSpPr>
        <dsp:cNvPr id="0" name=""/>
        <dsp:cNvSpPr/>
      </dsp:nvSpPr>
      <dsp:spPr>
        <a:xfrm>
          <a:off x="0" y="2598"/>
          <a:ext cx="3438144" cy="1136074"/>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IN" sz="3200" kern="1200" dirty="0" smtClean="0"/>
            <a:t>valued by</a:t>
          </a:r>
          <a:endParaRPr lang="en-US" sz="3200" kern="1200" dirty="0"/>
        </a:p>
      </dsp:txBody>
      <dsp:txXfrm>
        <a:off x="55459" y="58057"/>
        <a:ext cx="3327226" cy="1025156"/>
      </dsp:txXfrm>
    </dsp:sp>
    <dsp:sp modelId="{674C407B-FEDB-4901-B63D-AFF45802C8FC}">
      <dsp:nvSpPr>
        <dsp:cNvPr id="0" name=""/>
        <dsp:cNvSpPr/>
      </dsp:nvSpPr>
      <dsp:spPr>
        <a:xfrm rot="5400000">
          <a:off x="6039842" y="-1292614"/>
          <a:ext cx="908859" cy="6112256"/>
        </a:xfrm>
        <a:prstGeom prst="round2SameRect">
          <a:avLst/>
        </a:prstGeom>
        <a:solidFill>
          <a:schemeClr val="accent3">
            <a:tint val="40000"/>
            <a:alpha val="90000"/>
            <a:hueOff val="507285"/>
            <a:satOff val="25000"/>
            <a:lumOff val="445"/>
            <a:alphaOff val="0"/>
          </a:schemeClr>
        </a:solidFill>
        <a:ln w="12700" cap="flat" cmpd="sng" algn="ctr">
          <a:solidFill>
            <a:schemeClr val="accent3">
              <a:tint val="40000"/>
              <a:alpha val="90000"/>
              <a:hueOff val="507285"/>
              <a:satOff val="25000"/>
              <a:lumOff val="44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IN" sz="2800" kern="1200" dirty="0" smtClean="0"/>
            <a:t>as a </a:t>
          </a:r>
          <a:r>
            <a:rPr lang="en-IN" sz="2800" b="1" u="sng" kern="1200" dirty="0" smtClean="0"/>
            <a:t>valuer </a:t>
          </a:r>
          <a:endParaRPr lang="en-US" sz="2800" b="1" u="sng" kern="1200" dirty="0"/>
        </a:p>
      </dsp:txBody>
      <dsp:txXfrm rot="-5400000">
        <a:off x="3438144" y="1353451"/>
        <a:ext cx="6067889" cy="820125"/>
      </dsp:txXfrm>
    </dsp:sp>
    <dsp:sp modelId="{A33A893B-DE2C-4B7F-8356-9F2FDC836A40}">
      <dsp:nvSpPr>
        <dsp:cNvPr id="0" name=""/>
        <dsp:cNvSpPr/>
      </dsp:nvSpPr>
      <dsp:spPr>
        <a:xfrm>
          <a:off x="0" y="1195476"/>
          <a:ext cx="3438144" cy="1136074"/>
        </a:xfrm>
        <a:prstGeom prst="roundRect">
          <a:avLst/>
        </a:prstGeom>
        <a:solidFill>
          <a:schemeClr val="accent3">
            <a:hueOff val="677650"/>
            <a:satOff val="25000"/>
            <a:lumOff val="-367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IN" sz="3200" kern="1200" dirty="0" smtClean="0"/>
            <a:t>registered</a:t>
          </a:r>
          <a:endParaRPr lang="en-US" sz="3200" kern="1200" dirty="0"/>
        </a:p>
      </dsp:txBody>
      <dsp:txXfrm>
        <a:off x="55459" y="1250935"/>
        <a:ext cx="3327226" cy="1025156"/>
      </dsp:txXfrm>
    </dsp:sp>
    <dsp:sp modelId="{08B156DD-BDF3-4EEC-8483-94FCB5D489A1}">
      <dsp:nvSpPr>
        <dsp:cNvPr id="0" name=""/>
        <dsp:cNvSpPr/>
      </dsp:nvSpPr>
      <dsp:spPr>
        <a:xfrm rot="5400000">
          <a:off x="6039842" y="-99737"/>
          <a:ext cx="908859" cy="6112256"/>
        </a:xfrm>
        <a:prstGeom prst="round2SameRect">
          <a:avLst/>
        </a:prstGeom>
        <a:solidFill>
          <a:schemeClr val="accent3">
            <a:tint val="40000"/>
            <a:alpha val="90000"/>
            <a:hueOff val="1014570"/>
            <a:satOff val="50000"/>
            <a:lumOff val="890"/>
            <a:alphaOff val="0"/>
          </a:schemeClr>
        </a:solidFill>
        <a:ln w="12700" cap="flat" cmpd="sng" algn="ctr">
          <a:solidFill>
            <a:schemeClr val="accent3">
              <a:tint val="40000"/>
              <a:alpha val="90000"/>
              <a:hueOff val="1014570"/>
              <a:satOff val="50000"/>
              <a:lumOff val="89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IN" sz="2800" kern="1200" dirty="0" smtClean="0"/>
            <a:t>of an </a:t>
          </a:r>
          <a:r>
            <a:rPr lang="en-IN" sz="2800" b="1" u="sng" kern="1200" dirty="0" smtClean="0"/>
            <a:t>organisation recognised</a:t>
          </a:r>
          <a:endParaRPr lang="en-US" sz="2800" b="1" u="sng" kern="1200" dirty="0"/>
        </a:p>
      </dsp:txBody>
      <dsp:txXfrm rot="-5400000">
        <a:off x="3438144" y="2546328"/>
        <a:ext cx="6067889" cy="820125"/>
      </dsp:txXfrm>
    </dsp:sp>
    <dsp:sp modelId="{725A610C-90D3-4F09-B50F-E5E10BB157B3}">
      <dsp:nvSpPr>
        <dsp:cNvPr id="0" name=""/>
        <dsp:cNvSpPr/>
      </dsp:nvSpPr>
      <dsp:spPr>
        <a:xfrm>
          <a:off x="0" y="2388353"/>
          <a:ext cx="3438144" cy="1136074"/>
        </a:xfrm>
        <a:prstGeom prst="round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IN" sz="3200" kern="1200" dirty="0" smtClean="0"/>
            <a:t>member</a:t>
          </a:r>
          <a:endParaRPr lang="en-US" sz="3200" kern="1200" dirty="0"/>
        </a:p>
      </dsp:txBody>
      <dsp:txXfrm>
        <a:off x="55459" y="2443812"/>
        <a:ext cx="3327226" cy="1025156"/>
      </dsp:txXfrm>
    </dsp:sp>
    <dsp:sp modelId="{939DC400-215B-4107-8C96-625006FD665C}">
      <dsp:nvSpPr>
        <dsp:cNvPr id="0" name=""/>
        <dsp:cNvSpPr/>
      </dsp:nvSpPr>
      <dsp:spPr>
        <a:xfrm rot="5400000">
          <a:off x="6039842" y="1093140"/>
          <a:ext cx="908859" cy="6112256"/>
        </a:xfrm>
        <a:prstGeom prst="round2SameRect">
          <a:avLst/>
        </a:prstGeom>
        <a:solidFill>
          <a:schemeClr val="accent3">
            <a:tint val="40000"/>
            <a:alpha val="90000"/>
            <a:hueOff val="1521856"/>
            <a:satOff val="75000"/>
            <a:lumOff val="1334"/>
            <a:alphaOff val="0"/>
          </a:schemeClr>
        </a:solidFill>
        <a:ln w="12700" cap="flat" cmpd="sng" algn="ctr">
          <a:solidFill>
            <a:schemeClr val="accent3">
              <a:tint val="40000"/>
              <a:alpha val="90000"/>
              <a:hueOff val="1521856"/>
              <a:satOff val="75000"/>
              <a:lumOff val="133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IN" sz="2800" kern="1200" dirty="0" smtClean="0"/>
            <a:t>as may be prescribed</a:t>
          </a:r>
          <a:endParaRPr lang="en-US" sz="2800" u="sng" kern="1200" dirty="0"/>
        </a:p>
      </dsp:txBody>
      <dsp:txXfrm rot="-5400000">
        <a:off x="3438144" y="3739206"/>
        <a:ext cx="6067889" cy="820125"/>
      </dsp:txXfrm>
    </dsp:sp>
    <dsp:sp modelId="{82AB9698-F6E0-48F8-8289-EF533957D730}">
      <dsp:nvSpPr>
        <dsp:cNvPr id="0" name=""/>
        <dsp:cNvSpPr/>
      </dsp:nvSpPr>
      <dsp:spPr>
        <a:xfrm>
          <a:off x="0" y="3581231"/>
          <a:ext cx="3438144" cy="1136074"/>
        </a:xfrm>
        <a:prstGeom prst="roundRect">
          <a:avLst/>
        </a:prstGeom>
        <a:solidFill>
          <a:schemeClr val="accent3">
            <a:hueOff val="2032949"/>
            <a:satOff val="75000"/>
            <a:lumOff val="-110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IN" sz="3200" kern="1200" dirty="0" smtClean="0"/>
            <a:t>Manner, terms and conditions	</a:t>
          </a:r>
          <a:endParaRPr lang="en-US" sz="3200" kern="1200" dirty="0"/>
        </a:p>
      </dsp:txBody>
      <dsp:txXfrm>
        <a:off x="55459" y="3636690"/>
        <a:ext cx="3327226" cy="1025156"/>
      </dsp:txXfrm>
    </dsp:sp>
    <dsp:sp modelId="{62883596-6D7F-45F0-9DC9-A4658D6675BF}">
      <dsp:nvSpPr>
        <dsp:cNvPr id="0" name=""/>
        <dsp:cNvSpPr/>
      </dsp:nvSpPr>
      <dsp:spPr>
        <a:xfrm rot="5400000">
          <a:off x="6039842" y="2286018"/>
          <a:ext cx="908859" cy="6112256"/>
        </a:xfrm>
        <a:prstGeom prst="round2SameRect">
          <a:avLst/>
        </a:prstGeom>
        <a:solidFill>
          <a:schemeClr val="accent3">
            <a:tint val="40000"/>
            <a:alpha val="90000"/>
            <a:hueOff val="2029141"/>
            <a:satOff val="100000"/>
            <a:lumOff val="1779"/>
            <a:alphaOff val="0"/>
          </a:schemeClr>
        </a:solidFill>
        <a:ln w="12700" cap="flat" cmpd="sng" algn="ctr">
          <a:solidFill>
            <a:schemeClr val="accent3">
              <a:tint val="40000"/>
              <a:alpha val="90000"/>
              <a:hueOff val="2029141"/>
              <a:satOff val="100000"/>
              <a:lumOff val="177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285750" algn="l" defTabSz="1244600">
            <a:lnSpc>
              <a:spcPct val="90000"/>
            </a:lnSpc>
            <a:spcBef>
              <a:spcPct val="0"/>
            </a:spcBef>
            <a:spcAft>
              <a:spcPct val="15000"/>
            </a:spcAft>
            <a:buChar char="••"/>
          </a:pPr>
          <a:r>
            <a:rPr lang="en-IN" sz="2800" b="1" u="sng" kern="1200" dirty="0" smtClean="0"/>
            <a:t>audit committee</a:t>
          </a:r>
          <a:r>
            <a:rPr lang="en-IN" sz="2800" kern="1200" dirty="0" smtClean="0"/>
            <a:t> or</a:t>
          </a:r>
          <a:endParaRPr lang="en-US" sz="2800" kern="1200" dirty="0"/>
        </a:p>
        <a:p>
          <a:pPr marL="285750" lvl="1" indent="-285750" algn="l" defTabSz="1244600">
            <a:lnSpc>
              <a:spcPct val="90000"/>
            </a:lnSpc>
            <a:spcBef>
              <a:spcPct val="0"/>
            </a:spcBef>
            <a:spcAft>
              <a:spcPct val="15000"/>
            </a:spcAft>
            <a:buChar char="••"/>
          </a:pPr>
          <a:r>
            <a:rPr lang="en-IN" sz="2800" kern="1200" dirty="0" smtClean="0"/>
            <a:t>in its absence by </a:t>
          </a:r>
          <a:r>
            <a:rPr lang="en-IN" sz="2800" b="1" u="sng" kern="1200" dirty="0" smtClean="0"/>
            <a:t>BOD</a:t>
          </a:r>
          <a:endParaRPr lang="en-US" sz="2800" b="1" u="sng" kern="1200" dirty="0"/>
        </a:p>
      </dsp:txBody>
      <dsp:txXfrm rot="-5400000">
        <a:off x="3438144" y="4932084"/>
        <a:ext cx="6067889" cy="820125"/>
      </dsp:txXfrm>
    </dsp:sp>
    <dsp:sp modelId="{C0A4C15B-7924-4DB5-8707-C5CB1DFB424A}">
      <dsp:nvSpPr>
        <dsp:cNvPr id="0" name=""/>
        <dsp:cNvSpPr/>
      </dsp:nvSpPr>
      <dsp:spPr>
        <a:xfrm>
          <a:off x="0" y="4774109"/>
          <a:ext cx="3438144" cy="1136074"/>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en-IN" sz="3200" kern="1200" dirty="0" smtClean="0"/>
            <a:t>appointed by</a:t>
          </a:r>
          <a:endParaRPr lang="en-US" sz="3200" kern="1200" dirty="0"/>
        </a:p>
      </dsp:txBody>
      <dsp:txXfrm>
        <a:off x="55459" y="4829568"/>
        <a:ext cx="3327226" cy="102515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104931-A438-4F57-9643-05BC18A128D1}">
      <dsp:nvSpPr>
        <dsp:cNvPr id="0" name=""/>
        <dsp:cNvSpPr/>
      </dsp:nvSpPr>
      <dsp:spPr>
        <a:xfrm>
          <a:off x="0" y="242506"/>
          <a:ext cx="9769856" cy="101327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IN" sz="2800" kern="1200" dirty="0" smtClean="0"/>
            <a:t>make an </a:t>
          </a:r>
          <a:r>
            <a:rPr lang="en-IN" sz="2800" b="1" u="sng" kern="1200" dirty="0" smtClean="0"/>
            <a:t>impartial, true and fair valuation</a:t>
          </a:r>
          <a:r>
            <a:rPr lang="en-IN" sz="2800" kern="1200" dirty="0" smtClean="0"/>
            <a:t> of any assets which may be required to be valued</a:t>
          </a:r>
          <a:endParaRPr lang="en-US" sz="2800" kern="1200" dirty="0"/>
        </a:p>
      </dsp:txBody>
      <dsp:txXfrm>
        <a:off x="49464" y="291970"/>
        <a:ext cx="9670928" cy="914345"/>
      </dsp:txXfrm>
    </dsp:sp>
    <dsp:sp modelId="{FF86DCB6-1FAF-401E-B320-75695C5E3A54}">
      <dsp:nvSpPr>
        <dsp:cNvPr id="0" name=""/>
        <dsp:cNvSpPr/>
      </dsp:nvSpPr>
      <dsp:spPr>
        <a:xfrm>
          <a:off x="0" y="1440099"/>
          <a:ext cx="9769856" cy="99110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IN" sz="2800" kern="1200" dirty="0" smtClean="0"/>
            <a:t>exercise </a:t>
          </a:r>
          <a:r>
            <a:rPr lang="en-IN" sz="2800" b="1" u="sng" kern="1200" dirty="0" smtClean="0"/>
            <a:t>due diligence</a:t>
          </a:r>
          <a:r>
            <a:rPr lang="en-IN" sz="2800" kern="1200" dirty="0" smtClean="0"/>
            <a:t> while performing the functions as valuer</a:t>
          </a:r>
          <a:endParaRPr lang="en-US" sz="2800" kern="1200" dirty="0"/>
        </a:p>
      </dsp:txBody>
      <dsp:txXfrm>
        <a:off x="48382" y="1488481"/>
        <a:ext cx="9673092" cy="894344"/>
      </dsp:txXfrm>
    </dsp:sp>
    <dsp:sp modelId="{0FF28B5C-FDA9-4195-A0C3-F09D874F922E}">
      <dsp:nvSpPr>
        <dsp:cNvPr id="0" name=""/>
        <dsp:cNvSpPr/>
      </dsp:nvSpPr>
      <dsp:spPr>
        <a:xfrm>
          <a:off x="0" y="2615528"/>
          <a:ext cx="9769856" cy="813293"/>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IN" sz="2800" kern="1200" dirty="0" smtClean="0"/>
            <a:t>make the valuation in accordance with </a:t>
          </a:r>
          <a:r>
            <a:rPr lang="en-IN" sz="2800" b="1" u="sng" kern="1200" dirty="0" smtClean="0"/>
            <a:t>prescribed rules</a:t>
          </a:r>
          <a:endParaRPr lang="en-US" sz="2800" b="1" u="sng" kern="1200" dirty="0"/>
        </a:p>
      </dsp:txBody>
      <dsp:txXfrm>
        <a:off x="39702" y="2655230"/>
        <a:ext cx="9690452" cy="733889"/>
      </dsp:txXfrm>
    </dsp:sp>
    <dsp:sp modelId="{9F673699-D119-4F4A-A394-C54F50831B81}">
      <dsp:nvSpPr>
        <dsp:cNvPr id="0" name=""/>
        <dsp:cNvSpPr/>
      </dsp:nvSpPr>
      <dsp:spPr>
        <a:xfrm>
          <a:off x="0" y="3613141"/>
          <a:ext cx="9769856" cy="198432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lang="en-IN" sz="2800" kern="1200" dirty="0" smtClean="0"/>
            <a:t>not undertake valuation of any assets in which he has a </a:t>
          </a:r>
          <a:r>
            <a:rPr lang="en-IN" sz="2800" b="1" u="sng" kern="1200" dirty="0" smtClean="0"/>
            <a:t>direct or indirect interest </a:t>
          </a:r>
          <a:r>
            <a:rPr lang="en-IN" sz="2800" kern="1200" dirty="0" smtClean="0"/>
            <a:t>or becomes so interested at any time during a period of </a:t>
          </a:r>
          <a:r>
            <a:rPr lang="en-IN" sz="2800" b="1" u="sng" kern="1200" dirty="0" smtClean="0"/>
            <a:t>3 years prior to his appointment</a:t>
          </a:r>
          <a:r>
            <a:rPr lang="en-IN" sz="2800" kern="1200" dirty="0" smtClean="0"/>
            <a:t> or </a:t>
          </a:r>
          <a:r>
            <a:rPr lang="en-IN" sz="2800" b="1" u="sng" kern="1200" dirty="0" smtClean="0"/>
            <a:t>3 years after valuation of assets</a:t>
          </a:r>
          <a:r>
            <a:rPr lang="en-IN" sz="2800" kern="1200" dirty="0" smtClean="0"/>
            <a:t> was conducted by him. </a:t>
          </a:r>
          <a:endParaRPr lang="en-US" sz="2800" kern="1200" dirty="0"/>
        </a:p>
      </dsp:txBody>
      <dsp:txXfrm>
        <a:off x="96867" y="3710008"/>
        <a:ext cx="9576122" cy="17905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53E04C-2C89-47D5-B06D-B0963DEB1AA7}">
      <dsp:nvSpPr>
        <dsp:cNvPr id="0" name=""/>
        <dsp:cNvSpPr/>
      </dsp:nvSpPr>
      <dsp:spPr>
        <a:xfrm>
          <a:off x="2904000" y="661"/>
          <a:ext cx="8082428" cy="2579687"/>
        </a:xfrm>
        <a:prstGeom prst="rightArrow">
          <a:avLst>
            <a:gd name="adj1" fmla="val 75000"/>
            <a:gd name="adj2" fmla="val 50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IN" sz="2400" b="1" kern="1200" dirty="0" smtClean="0"/>
            <a:t>Fine </a:t>
          </a:r>
          <a:r>
            <a:rPr lang="en-IN" sz="2400" kern="1200" dirty="0" smtClean="0"/>
            <a:t>– Minimum </a:t>
          </a:r>
          <a:r>
            <a:rPr lang="en-IN" sz="2400" kern="1200" dirty="0" err="1" smtClean="0"/>
            <a:t>Rs</a:t>
          </a:r>
          <a:r>
            <a:rPr lang="en-IN" sz="2400" kern="1200" dirty="0" smtClean="0"/>
            <a:t>. 25,000/- Maximum </a:t>
          </a:r>
          <a:r>
            <a:rPr lang="en-IN" sz="2400" kern="1200" dirty="0" err="1" smtClean="0"/>
            <a:t>Rs</a:t>
          </a:r>
          <a:r>
            <a:rPr lang="en-IN" sz="2400" kern="1200" dirty="0" smtClean="0"/>
            <a:t>. </a:t>
          </a:r>
          <a:r>
            <a:rPr lang="en-IN" sz="2400" kern="1200" dirty="0" err="1" smtClean="0"/>
            <a:t>Rs</a:t>
          </a:r>
          <a:r>
            <a:rPr lang="en-IN" sz="2400" kern="1200" dirty="0" smtClean="0"/>
            <a:t>. 1 Lakh</a:t>
          </a:r>
          <a:endParaRPr lang="en-US" sz="2400" kern="1200" dirty="0"/>
        </a:p>
        <a:p>
          <a:pPr marL="57150" lvl="1" indent="-57150" algn="l" defTabSz="222250">
            <a:lnSpc>
              <a:spcPct val="90000"/>
            </a:lnSpc>
            <a:spcBef>
              <a:spcPct val="0"/>
            </a:spcBef>
            <a:spcAft>
              <a:spcPct val="15000"/>
            </a:spcAft>
            <a:buChar char="••"/>
          </a:pPr>
          <a:endParaRPr lang="en-US" sz="500" kern="1200" dirty="0"/>
        </a:p>
        <a:p>
          <a:pPr marL="228600" lvl="1" indent="-228600" algn="l" defTabSz="1066800">
            <a:lnSpc>
              <a:spcPct val="90000"/>
            </a:lnSpc>
            <a:spcBef>
              <a:spcPct val="0"/>
            </a:spcBef>
            <a:spcAft>
              <a:spcPct val="15000"/>
            </a:spcAft>
            <a:buChar char="••"/>
          </a:pPr>
          <a:r>
            <a:rPr lang="en-IN" sz="2400" b="1" u="sng" kern="1200" dirty="0" smtClean="0"/>
            <a:t>Imprisonment + Fine</a:t>
          </a:r>
          <a:r>
            <a:rPr lang="en-IN" sz="2400" b="0" u="none" kern="1200" dirty="0" smtClean="0"/>
            <a:t> = </a:t>
          </a:r>
          <a:r>
            <a:rPr lang="en-IN" sz="2400" kern="1200" dirty="0" smtClean="0"/>
            <a:t>Maximum one year with fine Minimum </a:t>
          </a:r>
          <a:r>
            <a:rPr lang="en-IN" sz="2400" kern="1200" dirty="0" err="1" smtClean="0"/>
            <a:t>Rs</a:t>
          </a:r>
          <a:r>
            <a:rPr lang="en-IN" sz="2400" kern="1200" dirty="0" smtClean="0"/>
            <a:t>. 1 lakh and Maximum </a:t>
          </a:r>
          <a:r>
            <a:rPr lang="en-IN" sz="2400" kern="1200" dirty="0" err="1" smtClean="0"/>
            <a:t>Rs</a:t>
          </a:r>
          <a:r>
            <a:rPr lang="en-IN" sz="2400" kern="1200" dirty="0" smtClean="0"/>
            <a:t>. 5 Lakhs - if contravention done with the intention to defraud company or its members</a:t>
          </a:r>
          <a:endParaRPr lang="en-IN" sz="2400" kern="1200" dirty="0"/>
        </a:p>
      </dsp:txBody>
      <dsp:txXfrm>
        <a:off x="2904000" y="323122"/>
        <a:ext cx="7115045" cy="1934765"/>
      </dsp:txXfrm>
    </dsp:sp>
    <dsp:sp modelId="{15E577AE-3D3D-41C9-990B-59B1DAD92EC9}">
      <dsp:nvSpPr>
        <dsp:cNvPr id="0" name=""/>
        <dsp:cNvSpPr/>
      </dsp:nvSpPr>
      <dsp:spPr>
        <a:xfrm>
          <a:off x="0" y="319730"/>
          <a:ext cx="2901374" cy="194155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b="1" kern="1200" dirty="0" smtClean="0"/>
            <a:t>Punishment </a:t>
          </a:r>
        </a:p>
        <a:p>
          <a:pPr lvl="0" algn="ctr" defTabSz="1511300">
            <a:lnSpc>
              <a:spcPct val="90000"/>
            </a:lnSpc>
            <a:spcBef>
              <a:spcPct val="0"/>
            </a:spcBef>
            <a:spcAft>
              <a:spcPct val="35000"/>
            </a:spcAft>
          </a:pPr>
          <a:r>
            <a:rPr lang="en-US" sz="3400" b="1" kern="1200" dirty="0" smtClean="0"/>
            <a:t>u/s 247(3)</a:t>
          </a:r>
          <a:endParaRPr lang="en-US" sz="3400" b="1" kern="1200" dirty="0"/>
        </a:p>
      </dsp:txBody>
      <dsp:txXfrm>
        <a:off x="94779" y="414509"/>
        <a:ext cx="2711816" cy="1751992"/>
      </dsp:txXfrm>
    </dsp:sp>
    <dsp:sp modelId="{9B5F3348-9DF8-4888-847A-00CE823E9B4C}">
      <dsp:nvSpPr>
        <dsp:cNvPr id="0" name=""/>
        <dsp:cNvSpPr/>
      </dsp:nvSpPr>
      <dsp:spPr>
        <a:xfrm>
          <a:off x="2904000" y="2838317"/>
          <a:ext cx="8082428" cy="2579687"/>
        </a:xfrm>
        <a:prstGeom prst="rightArrow">
          <a:avLst>
            <a:gd name="adj1" fmla="val 75000"/>
            <a:gd name="adj2" fmla="val 50000"/>
          </a:avLst>
        </a:prstGeom>
        <a:solidFill>
          <a:schemeClr val="accent5">
            <a:tint val="40000"/>
            <a:alpha val="90000"/>
            <a:hueOff val="-7391755"/>
            <a:satOff val="-12816"/>
            <a:lumOff val="-1289"/>
            <a:alphaOff val="0"/>
          </a:schemeClr>
        </a:solidFill>
        <a:ln w="12700" cap="flat" cmpd="sng" algn="ctr">
          <a:solidFill>
            <a:schemeClr val="accent5">
              <a:tint val="40000"/>
              <a:alpha val="90000"/>
              <a:hueOff val="-7391755"/>
              <a:satOff val="-12816"/>
              <a:lumOff val="-128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228600" lvl="1" indent="-228600" algn="l" defTabSz="1066800">
            <a:lnSpc>
              <a:spcPct val="90000"/>
            </a:lnSpc>
            <a:spcBef>
              <a:spcPct val="0"/>
            </a:spcBef>
            <a:spcAft>
              <a:spcPct val="15000"/>
            </a:spcAft>
            <a:buChar char="••"/>
          </a:pPr>
          <a:r>
            <a:rPr lang="en-IN" sz="2400" kern="1200" dirty="0" smtClean="0"/>
            <a:t>If convicted u/s 247(3), he shall be liable to:</a:t>
          </a:r>
          <a:endParaRPr lang="en-US" sz="2400" kern="1200" dirty="0"/>
        </a:p>
        <a:p>
          <a:pPr marL="57150" lvl="1" indent="-57150" algn="l" defTabSz="355600">
            <a:lnSpc>
              <a:spcPct val="90000"/>
            </a:lnSpc>
            <a:spcBef>
              <a:spcPct val="0"/>
            </a:spcBef>
            <a:spcAft>
              <a:spcPct val="15000"/>
            </a:spcAft>
            <a:buChar char="••"/>
          </a:pPr>
          <a:endParaRPr lang="en-US" sz="800" kern="1200" dirty="0"/>
        </a:p>
        <a:p>
          <a:pPr marL="228600" lvl="1" indent="-228600" algn="l" defTabSz="1066800">
            <a:lnSpc>
              <a:spcPct val="90000"/>
            </a:lnSpc>
            <a:spcBef>
              <a:spcPct val="0"/>
            </a:spcBef>
            <a:spcAft>
              <a:spcPct val="15000"/>
            </a:spcAft>
            <a:buChar char="••"/>
          </a:pPr>
          <a:r>
            <a:rPr lang="en-IN" sz="2400" kern="1200" dirty="0" smtClean="0"/>
            <a:t>(</a:t>
          </a:r>
          <a:r>
            <a:rPr lang="en-IN" sz="2400" kern="1200" dirty="0" err="1" smtClean="0"/>
            <a:t>i</a:t>
          </a:r>
          <a:r>
            <a:rPr lang="en-IN" sz="2400" kern="1200" dirty="0" smtClean="0"/>
            <a:t>) </a:t>
          </a:r>
          <a:r>
            <a:rPr lang="en-IN" sz="2400" b="1" u="sng" kern="1200" dirty="0" smtClean="0"/>
            <a:t>refund remuneration </a:t>
          </a:r>
          <a:r>
            <a:rPr lang="en-IN" sz="2400" kern="1200" dirty="0" smtClean="0"/>
            <a:t>received to the company and</a:t>
          </a:r>
          <a:endParaRPr lang="en-US" sz="2400" kern="1200" dirty="0"/>
        </a:p>
        <a:p>
          <a:pPr marL="228600" lvl="1" indent="-228600" algn="l" defTabSz="1066800">
            <a:lnSpc>
              <a:spcPct val="90000"/>
            </a:lnSpc>
            <a:spcBef>
              <a:spcPct val="0"/>
            </a:spcBef>
            <a:spcAft>
              <a:spcPct val="15000"/>
            </a:spcAft>
            <a:buChar char="••"/>
          </a:pPr>
          <a:r>
            <a:rPr lang="en-IN" sz="2400" kern="1200" dirty="0" smtClean="0"/>
            <a:t>(ii) </a:t>
          </a:r>
          <a:r>
            <a:rPr lang="en-IN" sz="2400" b="1" u="sng" kern="1200" dirty="0" smtClean="0"/>
            <a:t>pay damages </a:t>
          </a:r>
          <a:r>
            <a:rPr lang="en-IN" sz="2400" kern="1200" dirty="0" smtClean="0"/>
            <a:t>to the Co. or to any other person for loss arising out of incorrect or misleading statements of particulars made in his report.</a:t>
          </a:r>
          <a:endParaRPr lang="en-IN" sz="2400" kern="1200" dirty="0"/>
        </a:p>
      </dsp:txBody>
      <dsp:txXfrm>
        <a:off x="2904000" y="3160778"/>
        <a:ext cx="7115045" cy="1934765"/>
      </dsp:txXfrm>
    </dsp:sp>
    <dsp:sp modelId="{85F44D8C-ED3E-4FE9-A7B7-4DA5604F4406}">
      <dsp:nvSpPr>
        <dsp:cNvPr id="0" name=""/>
        <dsp:cNvSpPr/>
      </dsp:nvSpPr>
      <dsp:spPr>
        <a:xfrm>
          <a:off x="0" y="3157386"/>
          <a:ext cx="2901374" cy="1941550"/>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b="1" kern="1200" dirty="0" smtClean="0"/>
            <a:t>Damages </a:t>
          </a:r>
        </a:p>
        <a:p>
          <a:pPr lvl="0" algn="ctr" defTabSz="1511300">
            <a:lnSpc>
              <a:spcPct val="90000"/>
            </a:lnSpc>
            <a:spcBef>
              <a:spcPct val="0"/>
            </a:spcBef>
            <a:spcAft>
              <a:spcPct val="35000"/>
            </a:spcAft>
          </a:pPr>
          <a:r>
            <a:rPr lang="en-US" sz="3400" b="1" kern="1200" dirty="0" smtClean="0"/>
            <a:t>u/s 247(4)</a:t>
          </a:r>
          <a:endParaRPr lang="en-US" sz="3400" b="1" kern="1200" dirty="0"/>
        </a:p>
      </dsp:txBody>
      <dsp:txXfrm>
        <a:off x="94779" y="3252165"/>
        <a:ext cx="2711816" cy="175199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CEB40F-ECA9-4315-BC8D-A3924DFE642E}">
      <dsp:nvSpPr>
        <dsp:cNvPr id="0" name=""/>
        <dsp:cNvSpPr/>
      </dsp:nvSpPr>
      <dsp:spPr>
        <a:xfrm>
          <a:off x="3274691" y="4880"/>
          <a:ext cx="8178375" cy="729388"/>
        </a:xfrm>
        <a:prstGeom prst="rightArrow">
          <a:avLst>
            <a:gd name="adj1" fmla="val 75000"/>
            <a:gd name="adj2" fmla="val 50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just" defTabSz="800100">
            <a:lnSpc>
              <a:spcPct val="90000"/>
            </a:lnSpc>
            <a:spcBef>
              <a:spcPct val="0"/>
            </a:spcBef>
            <a:spcAft>
              <a:spcPct val="15000"/>
            </a:spcAft>
            <a:buChar char="••"/>
          </a:pPr>
          <a:r>
            <a:rPr lang="en-IN" sz="1800" kern="1200" dirty="0" smtClean="0"/>
            <a:t>an authority specified by Central Govt. u/s 458 of Companies Act, 2013 to perform the functions under these rules</a:t>
          </a:r>
          <a:endParaRPr lang="en-US" sz="1800" kern="1200" dirty="0"/>
        </a:p>
      </dsp:txBody>
      <dsp:txXfrm>
        <a:off x="3274691" y="96054"/>
        <a:ext cx="7904855" cy="547041"/>
      </dsp:txXfrm>
    </dsp:sp>
    <dsp:sp modelId="{25556651-DFB2-4D60-9A86-82F727ABB5AE}">
      <dsp:nvSpPr>
        <dsp:cNvPr id="0" name=""/>
        <dsp:cNvSpPr/>
      </dsp:nvSpPr>
      <dsp:spPr>
        <a:xfrm>
          <a:off x="3348" y="4880"/>
          <a:ext cx="3271343" cy="729388"/>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IN" sz="2400" b="1" kern="1200" dirty="0" smtClean="0"/>
            <a:t>Authority</a:t>
          </a:r>
          <a:endParaRPr lang="en-US" sz="2400" b="1" kern="1200" dirty="0"/>
        </a:p>
      </dsp:txBody>
      <dsp:txXfrm>
        <a:off x="38954" y="40486"/>
        <a:ext cx="3200131" cy="658176"/>
      </dsp:txXfrm>
    </dsp:sp>
    <dsp:sp modelId="{AE49A8E7-4E0C-40C0-836B-E18191A5599C}">
      <dsp:nvSpPr>
        <dsp:cNvPr id="0" name=""/>
        <dsp:cNvSpPr/>
      </dsp:nvSpPr>
      <dsp:spPr>
        <a:xfrm>
          <a:off x="3274691" y="807208"/>
          <a:ext cx="8178375" cy="729388"/>
        </a:xfrm>
        <a:prstGeom prst="rightArrow">
          <a:avLst>
            <a:gd name="adj1" fmla="val 75000"/>
            <a:gd name="adj2" fmla="val 50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just" defTabSz="711200">
            <a:lnSpc>
              <a:spcPct val="90000"/>
            </a:lnSpc>
            <a:spcBef>
              <a:spcPct val="0"/>
            </a:spcBef>
            <a:spcAft>
              <a:spcPct val="15000"/>
            </a:spcAft>
            <a:buChar char="••"/>
          </a:pPr>
          <a:r>
            <a:rPr lang="en-IN" sz="1600" kern="1200" dirty="0" smtClean="0"/>
            <a:t>a distinct gr. of assets like land &amp; building, machinery &amp; equipment, displaying similar characteristics, that can be classified and requires separate set of </a:t>
          </a:r>
          <a:r>
            <a:rPr lang="en-IN" sz="1600" kern="1200" dirty="0" err="1" smtClean="0"/>
            <a:t>valuers</a:t>
          </a:r>
          <a:r>
            <a:rPr lang="en-IN" sz="1600" kern="1200" dirty="0" smtClean="0"/>
            <a:t> for valuation;</a:t>
          </a:r>
          <a:endParaRPr lang="en-US" sz="1600" kern="1200" dirty="0"/>
        </a:p>
      </dsp:txBody>
      <dsp:txXfrm>
        <a:off x="3274691" y="898382"/>
        <a:ext cx="7904855" cy="547041"/>
      </dsp:txXfrm>
    </dsp:sp>
    <dsp:sp modelId="{BA2E01E8-3AB3-4417-B49F-72D45E511F26}">
      <dsp:nvSpPr>
        <dsp:cNvPr id="0" name=""/>
        <dsp:cNvSpPr/>
      </dsp:nvSpPr>
      <dsp:spPr>
        <a:xfrm>
          <a:off x="3348" y="807208"/>
          <a:ext cx="3271343" cy="729388"/>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IN" sz="2400" b="1" kern="1200" dirty="0" smtClean="0"/>
            <a:t>Asset class</a:t>
          </a:r>
          <a:endParaRPr lang="en-US" sz="2400" b="1" kern="1200" dirty="0"/>
        </a:p>
      </dsp:txBody>
      <dsp:txXfrm>
        <a:off x="38954" y="842814"/>
        <a:ext cx="3200131" cy="658176"/>
      </dsp:txXfrm>
    </dsp:sp>
    <dsp:sp modelId="{EC20FF39-9E3C-45AF-897C-5274ECD9E7E7}">
      <dsp:nvSpPr>
        <dsp:cNvPr id="0" name=""/>
        <dsp:cNvSpPr/>
      </dsp:nvSpPr>
      <dsp:spPr>
        <a:xfrm>
          <a:off x="3274691" y="1609536"/>
          <a:ext cx="8178375" cy="729388"/>
        </a:xfrm>
        <a:prstGeom prst="rightArrow">
          <a:avLst>
            <a:gd name="adj1" fmla="val 75000"/>
            <a:gd name="adj2" fmla="val 50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just" defTabSz="800100">
            <a:lnSpc>
              <a:spcPct val="90000"/>
            </a:lnSpc>
            <a:spcBef>
              <a:spcPct val="0"/>
            </a:spcBef>
            <a:spcAft>
              <a:spcPct val="15000"/>
            </a:spcAft>
            <a:buChar char="••"/>
          </a:pPr>
          <a:r>
            <a:rPr lang="en-IN" sz="1800" kern="1200" dirty="0" smtClean="0"/>
            <a:t>certificate of recognition granted to a registered </a:t>
          </a:r>
          <a:r>
            <a:rPr lang="en-IN" sz="1800" kern="1200" dirty="0" err="1" smtClean="0"/>
            <a:t>valuers</a:t>
          </a:r>
          <a:r>
            <a:rPr lang="en-IN" sz="1800" kern="1200" dirty="0" smtClean="0"/>
            <a:t> organisation under Rule 13(5) and the term "recognition" shall be construed accordingly</a:t>
          </a:r>
          <a:endParaRPr lang="en-US" sz="1800" kern="1200" dirty="0"/>
        </a:p>
      </dsp:txBody>
      <dsp:txXfrm>
        <a:off x="3274691" y="1700710"/>
        <a:ext cx="7904855" cy="547041"/>
      </dsp:txXfrm>
    </dsp:sp>
    <dsp:sp modelId="{8337855B-D99C-4385-8943-65DC901D6A8F}">
      <dsp:nvSpPr>
        <dsp:cNvPr id="0" name=""/>
        <dsp:cNvSpPr/>
      </dsp:nvSpPr>
      <dsp:spPr>
        <a:xfrm>
          <a:off x="3348" y="1609536"/>
          <a:ext cx="3271343" cy="729388"/>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IN" sz="2400" b="1" kern="1200" dirty="0" smtClean="0"/>
            <a:t>Certificate of recognition</a:t>
          </a:r>
          <a:endParaRPr lang="en-US" sz="2800" b="1" kern="1200" dirty="0"/>
        </a:p>
      </dsp:txBody>
      <dsp:txXfrm>
        <a:off x="38954" y="1645142"/>
        <a:ext cx="3200131" cy="658176"/>
      </dsp:txXfrm>
    </dsp:sp>
    <dsp:sp modelId="{F9255EFE-A4D5-4227-9E1B-10F16A54A6BE}">
      <dsp:nvSpPr>
        <dsp:cNvPr id="0" name=""/>
        <dsp:cNvSpPr/>
      </dsp:nvSpPr>
      <dsp:spPr>
        <a:xfrm>
          <a:off x="3274691" y="2411864"/>
          <a:ext cx="8178375" cy="729388"/>
        </a:xfrm>
        <a:prstGeom prst="rightArrow">
          <a:avLst>
            <a:gd name="adj1" fmla="val 75000"/>
            <a:gd name="adj2" fmla="val 50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just" defTabSz="800100">
            <a:lnSpc>
              <a:spcPct val="90000"/>
            </a:lnSpc>
            <a:spcBef>
              <a:spcPct val="0"/>
            </a:spcBef>
            <a:spcAft>
              <a:spcPct val="15000"/>
            </a:spcAft>
            <a:buChar char="••"/>
          </a:pPr>
          <a:r>
            <a:rPr lang="en-IN" sz="1800" kern="1200" dirty="0" smtClean="0"/>
            <a:t>certificate of registration granted to a </a:t>
          </a:r>
          <a:r>
            <a:rPr lang="en-IN" sz="1800" kern="1200" dirty="0" err="1" smtClean="0"/>
            <a:t>valuer</a:t>
          </a:r>
          <a:r>
            <a:rPr lang="en-IN" sz="1800" kern="1200" dirty="0" smtClean="0"/>
            <a:t> under sub-rule (6) of rule 6 and the term "registration" shall be construed accordingly</a:t>
          </a:r>
          <a:endParaRPr lang="en-US" sz="1800" kern="1200" dirty="0"/>
        </a:p>
      </dsp:txBody>
      <dsp:txXfrm>
        <a:off x="3274691" y="2503038"/>
        <a:ext cx="7904855" cy="547041"/>
      </dsp:txXfrm>
    </dsp:sp>
    <dsp:sp modelId="{53822B57-55A6-41FA-BB2E-38537FA847DF}">
      <dsp:nvSpPr>
        <dsp:cNvPr id="0" name=""/>
        <dsp:cNvSpPr/>
      </dsp:nvSpPr>
      <dsp:spPr>
        <a:xfrm>
          <a:off x="3348" y="2411864"/>
          <a:ext cx="3271343" cy="729388"/>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IN" sz="2400" b="1" kern="1200" dirty="0" smtClean="0"/>
            <a:t>Certificate of registration</a:t>
          </a:r>
          <a:endParaRPr lang="en-US" sz="2400" b="1" kern="1200" dirty="0"/>
        </a:p>
      </dsp:txBody>
      <dsp:txXfrm>
        <a:off x="38954" y="2447470"/>
        <a:ext cx="3200131" cy="658176"/>
      </dsp:txXfrm>
    </dsp:sp>
    <dsp:sp modelId="{B4490FA7-A0DC-488F-BC84-7C0E064E0B8A}">
      <dsp:nvSpPr>
        <dsp:cNvPr id="0" name=""/>
        <dsp:cNvSpPr/>
      </dsp:nvSpPr>
      <dsp:spPr>
        <a:xfrm>
          <a:off x="3274691" y="3214191"/>
          <a:ext cx="8178375" cy="729388"/>
        </a:xfrm>
        <a:prstGeom prst="rightArrow">
          <a:avLst>
            <a:gd name="adj1" fmla="val 75000"/>
            <a:gd name="adj2" fmla="val 50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IN" sz="1800" kern="1200" dirty="0" smtClean="0"/>
            <a:t>a registered valuers organisation recognised under Rule 13(5)</a:t>
          </a:r>
          <a:endParaRPr lang="en-US" sz="1800" kern="1200" dirty="0"/>
        </a:p>
      </dsp:txBody>
      <dsp:txXfrm>
        <a:off x="3274691" y="3305365"/>
        <a:ext cx="7904855" cy="547041"/>
      </dsp:txXfrm>
    </dsp:sp>
    <dsp:sp modelId="{F17A33D0-0CE8-4BFF-A8E4-2ECCB6A38131}">
      <dsp:nvSpPr>
        <dsp:cNvPr id="0" name=""/>
        <dsp:cNvSpPr/>
      </dsp:nvSpPr>
      <dsp:spPr>
        <a:xfrm>
          <a:off x="3348" y="3214191"/>
          <a:ext cx="3271343" cy="729388"/>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IN" sz="2400" b="1" kern="1200" dirty="0" smtClean="0"/>
            <a:t>Registered </a:t>
          </a:r>
          <a:r>
            <a:rPr lang="en-IN" sz="2400" b="1" kern="1200" dirty="0" err="1" smtClean="0"/>
            <a:t>valuers</a:t>
          </a:r>
          <a:r>
            <a:rPr lang="en-IN" sz="2400" b="1" kern="1200" dirty="0" smtClean="0"/>
            <a:t> organisation</a:t>
          </a:r>
          <a:endParaRPr lang="en-US" sz="2400" b="1" kern="1200" dirty="0"/>
        </a:p>
      </dsp:txBody>
      <dsp:txXfrm>
        <a:off x="38954" y="3249797"/>
        <a:ext cx="3200131" cy="658176"/>
      </dsp:txXfrm>
    </dsp:sp>
    <dsp:sp modelId="{D45826E5-DC96-459B-AA9E-44B1B58A85AA}">
      <dsp:nvSpPr>
        <dsp:cNvPr id="0" name=""/>
        <dsp:cNvSpPr/>
      </dsp:nvSpPr>
      <dsp:spPr>
        <a:xfrm>
          <a:off x="3274691" y="4016519"/>
          <a:ext cx="8178375" cy="729388"/>
        </a:xfrm>
        <a:prstGeom prst="rightArrow">
          <a:avLst>
            <a:gd name="adj1" fmla="val 75000"/>
            <a:gd name="adj2" fmla="val 50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IN" sz="1800" kern="1200" dirty="0" smtClean="0"/>
            <a:t>standards on valuation referred to in rule 18</a:t>
          </a:r>
          <a:endParaRPr lang="en-US" sz="1800" kern="1200" dirty="0"/>
        </a:p>
      </dsp:txBody>
      <dsp:txXfrm>
        <a:off x="3274691" y="4107693"/>
        <a:ext cx="7904855" cy="547041"/>
      </dsp:txXfrm>
    </dsp:sp>
    <dsp:sp modelId="{345E6D9E-0B99-44B2-9EDC-94F1EA49438B}">
      <dsp:nvSpPr>
        <dsp:cNvPr id="0" name=""/>
        <dsp:cNvSpPr/>
      </dsp:nvSpPr>
      <dsp:spPr>
        <a:xfrm>
          <a:off x="3348" y="4016519"/>
          <a:ext cx="3271343" cy="729388"/>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IN" sz="2400" b="1" kern="1200" dirty="0" smtClean="0"/>
            <a:t>Valuation standards</a:t>
          </a:r>
          <a:endParaRPr lang="en-US" sz="2400" b="1" kern="1200" dirty="0"/>
        </a:p>
      </dsp:txBody>
      <dsp:txXfrm>
        <a:off x="38954" y="4052125"/>
        <a:ext cx="3200131" cy="658176"/>
      </dsp:txXfrm>
    </dsp:sp>
    <dsp:sp modelId="{E38F4EAD-43FB-4726-AAEA-B42DF0F807B3}">
      <dsp:nvSpPr>
        <dsp:cNvPr id="0" name=""/>
        <dsp:cNvSpPr/>
      </dsp:nvSpPr>
      <dsp:spPr>
        <a:xfrm>
          <a:off x="3274691" y="4818847"/>
          <a:ext cx="8178375" cy="729388"/>
        </a:xfrm>
        <a:prstGeom prst="rightArrow">
          <a:avLst>
            <a:gd name="adj1" fmla="val 75000"/>
            <a:gd name="adj2" fmla="val 50000"/>
          </a:avLst>
        </a:prstGeom>
        <a:solidFill>
          <a:schemeClr val="accent6">
            <a:alpha val="90000"/>
            <a:tint val="40000"/>
            <a:hueOff val="0"/>
            <a:satOff val="0"/>
            <a:lumOff val="0"/>
            <a:alphaOff val="0"/>
          </a:schemeClr>
        </a:solidFill>
        <a:ln w="12700" cap="flat" cmpd="sng" algn="ctr">
          <a:solidFill>
            <a:schemeClr val="accent6">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en-IN" sz="1800" kern="1200" dirty="0" smtClean="0"/>
            <a:t>a person registered with the authority in accordance with these rules and the term "registered </a:t>
          </a:r>
          <a:r>
            <a:rPr lang="en-IN" sz="1800" kern="1200" dirty="0" err="1" smtClean="0"/>
            <a:t>valuer</a:t>
          </a:r>
          <a:r>
            <a:rPr lang="en-IN" sz="1800" kern="1200" dirty="0" smtClean="0"/>
            <a:t>" shall be construed accordingly</a:t>
          </a:r>
          <a:endParaRPr lang="en-US" sz="1800" kern="1200" dirty="0"/>
        </a:p>
      </dsp:txBody>
      <dsp:txXfrm>
        <a:off x="3274691" y="4910021"/>
        <a:ext cx="7904855" cy="547041"/>
      </dsp:txXfrm>
    </dsp:sp>
    <dsp:sp modelId="{E09DBF17-AE7E-4CB6-92AA-3D825A993F12}">
      <dsp:nvSpPr>
        <dsp:cNvPr id="0" name=""/>
        <dsp:cNvSpPr/>
      </dsp:nvSpPr>
      <dsp:spPr>
        <a:xfrm>
          <a:off x="3348" y="4818847"/>
          <a:ext cx="3271343" cy="729388"/>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IN" sz="2400" b="1" kern="1200" dirty="0" err="1" smtClean="0"/>
            <a:t>Valuer</a:t>
          </a:r>
          <a:endParaRPr lang="en-US" sz="2400" b="1" kern="1200" dirty="0"/>
        </a:p>
      </dsp:txBody>
      <dsp:txXfrm>
        <a:off x="38954" y="4854453"/>
        <a:ext cx="3200131" cy="65817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03318B-C2A3-4259-944C-A76E09ED1CC7}" type="datetimeFigureOut">
              <a:rPr lang="en-IN" smtClean="0"/>
              <a:t>27/12/2018</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9BD70F-27A8-41BA-9D47-6E9678417882}" type="slidenum">
              <a:rPr lang="en-IN" smtClean="0"/>
              <a:t>‹#›</a:t>
            </a:fld>
            <a:endParaRPr lang="en-IN"/>
          </a:p>
        </p:txBody>
      </p:sp>
    </p:spTree>
    <p:extLst>
      <p:ext uri="{BB962C8B-B14F-4D97-AF65-F5344CB8AC3E}">
        <p14:creationId xmlns:p14="http://schemas.microsoft.com/office/powerpoint/2010/main" val="1637342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D09BD70F-27A8-41BA-9D47-6E9678417882}" type="slidenum">
              <a:rPr lang="en-IN" smtClean="0"/>
              <a:t>10</a:t>
            </a:fld>
            <a:endParaRPr lang="en-IN"/>
          </a:p>
        </p:txBody>
      </p:sp>
    </p:spTree>
    <p:extLst>
      <p:ext uri="{BB962C8B-B14F-4D97-AF65-F5344CB8AC3E}">
        <p14:creationId xmlns:p14="http://schemas.microsoft.com/office/powerpoint/2010/main" val="33750843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222E43C5-40EF-4BB5-AB26-AB6587912C07}" type="datetimeFigureOut">
              <a:rPr lang="en-IN" smtClean="0"/>
              <a:t>27/12/2018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A9A23A0-5546-4C16-A063-0AE19797A722}" type="slidenum">
              <a:rPr lang="en-IN" smtClean="0"/>
              <a:t>‹#›</a:t>
            </a:fld>
            <a:endParaRPr lang="en-IN"/>
          </a:p>
        </p:txBody>
      </p:sp>
    </p:spTree>
    <p:extLst>
      <p:ext uri="{BB962C8B-B14F-4D97-AF65-F5344CB8AC3E}">
        <p14:creationId xmlns:p14="http://schemas.microsoft.com/office/powerpoint/2010/main" val="34151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22E43C5-40EF-4BB5-AB26-AB6587912C07}" type="datetimeFigureOut">
              <a:rPr lang="en-IN" smtClean="0"/>
              <a:t>27/12/2018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A9A23A0-5546-4C16-A063-0AE19797A722}" type="slidenum">
              <a:rPr lang="en-IN" smtClean="0"/>
              <a:t>‹#›</a:t>
            </a:fld>
            <a:endParaRPr lang="en-IN"/>
          </a:p>
        </p:txBody>
      </p:sp>
    </p:spTree>
    <p:extLst>
      <p:ext uri="{BB962C8B-B14F-4D97-AF65-F5344CB8AC3E}">
        <p14:creationId xmlns:p14="http://schemas.microsoft.com/office/powerpoint/2010/main" val="2233762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22E43C5-40EF-4BB5-AB26-AB6587912C07}" type="datetimeFigureOut">
              <a:rPr lang="en-IN" smtClean="0"/>
              <a:t>27/12/2018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A9A23A0-5546-4C16-A063-0AE19797A722}" type="slidenum">
              <a:rPr lang="en-IN" smtClean="0"/>
              <a:t>‹#›</a:t>
            </a:fld>
            <a:endParaRPr lang="en-IN"/>
          </a:p>
        </p:txBody>
      </p:sp>
    </p:spTree>
    <p:extLst>
      <p:ext uri="{BB962C8B-B14F-4D97-AF65-F5344CB8AC3E}">
        <p14:creationId xmlns:p14="http://schemas.microsoft.com/office/powerpoint/2010/main" val="3605142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222E43C5-40EF-4BB5-AB26-AB6587912C07}" type="datetimeFigureOut">
              <a:rPr lang="en-IN" smtClean="0"/>
              <a:t>27/12/2018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A9A23A0-5546-4C16-A063-0AE19797A722}" type="slidenum">
              <a:rPr lang="en-IN" smtClean="0"/>
              <a:t>‹#›</a:t>
            </a:fld>
            <a:endParaRPr lang="en-IN"/>
          </a:p>
        </p:txBody>
      </p:sp>
    </p:spTree>
    <p:extLst>
      <p:ext uri="{BB962C8B-B14F-4D97-AF65-F5344CB8AC3E}">
        <p14:creationId xmlns:p14="http://schemas.microsoft.com/office/powerpoint/2010/main" val="2876426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22E43C5-40EF-4BB5-AB26-AB6587912C07}" type="datetimeFigureOut">
              <a:rPr lang="en-IN" smtClean="0"/>
              <a:t>27/12/2018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AA9A23A0-5546-4C16-A063-0AE19797A722}" type="slidenum">
              <a:rPr lang="en-IN" smtClean="0"/>
              <a:t>‹#›</a:t>
            </a:fld>
            <a:endParaRPr lang="en-IN"/>
          </a:p>
        </p:txBody>
      </p:sp>
    </p:spTree>
    <p:extLst>
      <p:ext uri="{BB962C8B-B14F-4D97-AF65-F5344CB8AC3E}">
        <p14:creationId xmlns:p14="http://schemas.microsoft.com/office/powerpoint/2010/main" val="9242806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222E43C5-40EF-4BB5-AB26-AB6587912C07}" type="datetimeFigureOut">
              <a:rPr lang="en-IN" smtClean="0"/>
              <a:t>27/12/2018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A9A23A0-5546-4C16-A063-0AE19797A722}" type="slidenum">
              <a:rPr lang="en-IN" smtClean="0"/>
              <a:t>‹#›</a:t>
            </a:fld>
            <a:endParaRPr lang="en-IN"/>
          </a:p>
        </p:txBody>
      </p:sp>
    </p:spTree>
    <p:extLst>
      <p:ext uri="{BB962C8B-B14F-4D97-AF65-F5344CB8AC3E}">
        <p14:creationId xmlns:p14="http://schemas.microsoft.com/office/powerpoint/2010/main" val="7700506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222E43C5-40EF-4BB5-AB26-AB6587912C07}" type="datetimeFigureOut">
              <a:rPr lang="en-IN" smtClean="0"/>
              <a:t>27/12/2018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AA9A23A0-5546-4C16-A063-0AE19797A722}" type="slidenum">
              <a:rPr lang="en-IN" smtClean="0"/>
              <a:t>‹#›</a:t>
            </a:fld>
            <a:endParaRPr lang="en-IN"/>
          </a:p>
        </p:txBody>
      </p:sp>
    </p:spTree>
    <p:extLst>
      <p:ext uri="{BB962C8B-B14F-4D97-AF65-F5344CB8AC3E}">
        <p14:creationId xmlns:p14="http://schemas.microsoft.com/office/powerpoint/2010/main" val="824329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222E43C5-40EF-4BB5-AB26-AB6587912C07}" type="datetimeFigureOut">
              <a:rPr lang="en-IN" smtClean="0"/>
              <a:t>27/12/2018</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AA9A23A0-5546-4C16-A063-0AE19797A722}" type="slidenum">
              <a:rPr lang="en-IN" smtClean="0"/>
              <a:t>‹#›</a:t>
            </a:fld>
            <a:endParaRPr lang="en-IN"/>
          </a:p>
        </p:txBody>
      </p:sp>
    </p:spTree>
    <p:extLst>
      <p:ext uri="{BB962C8B-B14F-4D97-AF65-F5344CB8AC3E}">
        <p14:creationId xmlns:p14="http://schemas.microsoft.com/office/powerpoint/2010/main" val="7357186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2E43C5-40EF-4BB5-AB26-AB6587912C07}" type="datetimeFigureOut">
              <a:rPr lang="en-IN" smtClean="0"/>
              <a:t>27/12/2018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AA9A23A0-5546-4C16-A063-0AE19797A722}" type="slidenum">
              <a:rPr lang="en-IN" smtClean="0"/>
              <a:t>‹#›</a:t>
            </a:fld>
            <a:endParaRPr lang="en-IN"/>
          </a:p>
        </p:txBody>
      </p:sp>
    </p:spTree>
    <p:extLst>
      <p:ext uri="{BB962C8B-B14F-4D97-AF65-F5344CB8AC3E}">
        <p14:creationId xmlns:p14="http://schemas.microsoft.com/office/powerpoint/2010/main" val="230666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22E43C5-40EF-4BB5-AB26-AB6587912C07}" type="datetimeFigureOut">
              <a:rPr lang="en-IN" smtClean="0"/>
              <a:t>27/12/2018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A9A23A0-5546-4C16-A063-0AE19797A722}" type="slidenum">
              <a:rPr lang="en-IN" smtClean="0"/>
              <a:t>‹#›</a:t>
            </a:fld>
            <a:endParaRPr lang="en-IN"/>
          </a:p>
        </p:txBody>
      </p:sp>
    </p:spTree>
    <p:extLst>
      <p:ext uri="{BB962C8B-B14F-4D97-AF65-F5344CB8AC3E}">
        <p14:creationId xmlns:p14="http://schemas.microsoft.com/office/powerpoint/2010/main" val="15362241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22E43C5-40EF-4BB5-AB26-AB6587912C07}" type="datetimeFigureOut">
              <a:rPr lang="en-IN" smtClean="0"/>
              <a:t>27/12/2018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AA9A23A0-5546-4C16-A063-0AE19797A722}" type="slidenum">
              <a:rPr lang="en-IN" smtClean="0"/>
              <a:t>‹#›</a:t>
            </a:fld>
            <a:endParaRPr lang="en-IN"/>
          </a:p>
        </p:txBody>
      </p:sp>
    </p:spTree>
    <p:extLst>
      <p:ext uri="{BB962C8B-B14F-4D97-AF65-F5344CB8AC3E}">
        <p14:creationId xmlns:p14="http://schemas.microsoft.com/office/powerpoint/2010/main" val="26546552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2E43C5-40EF-4BB5-AB26-AB6587912C07}" type="datetimeFigureOut">
              <a:rPr lang="en-IN" smtClean="0"/>
              <a:t>27/12/2018</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9A23A0-5546-4C16-A063-0AE19797A722}" type="slidenum">
              <a:rPr lang="en-IN" smtClean="0"/>
              <a:t>‹#›</a:t>
            </a:fld>
            <a:endParaRPr lang="en-IN"/>
          </a:p>
        </p:txBody>
      </p:sp>
    </p:spTree>
    <p:extLst>
      <p:ext uri="{BB962C8B-B14F-4D97-AF65-F5344CB8AC3E}">
        <p14:creationId xmlns:p14="http://schemas.microsoft.com/office/powerpoint/2010/main" val="2876575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5.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1.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https://www.ivsc.org/about/boards/board-of-trustees" TargetMode="External"/><Relationship Id="rId2" Type="http://schemas.openxmlformats.org/officeDocument/2006/relationships/hyperlink" Target="https://en.wikipedia.org/wiki/London" TargetMode="External"/><Relationship Id="rId1" Type="http://schemas.openxmlformats.org/officeDocument/2006/relationships/slideLayout" Target="../slideLayouts/slideLayout2.xml"/><Relationship Id="rId6" Type="http://schemas.openxmlformats.org/officeDocument/2006/relationships/hyperlink" Target="https://www.ivsc.org/about/sponsors" TargetMode="External"/><Relationship Id="rId5" Type="http://schemas.openxmlformats.org/officeDocument/2006/relationships/hyperlink" Target="https://www.ivsc.org/about/members/our-members" TargetMode="External"/><Relationship Id="rId4" Type="http://schemas.openxmlformats.org/officeDocument/2006/relationships/hyperlink" Target="https://www.ivsc.org/standards/international-valuation-standards" TargetMode="External"/></Relationships>
</file>

<file path=ppt/slides/_rels/slide39.xml.rels><?xml version="1.0" encoding="UTF-8" standalone="yes"?>
<Relationships xmlns="http://schemas.openxmlformats.org/package/2006/relationships"><Relationship Id="rId2" Type="http://schemas.openxmlformats.org/officeDocument/2006/relationships/hyperlink" Target="https://www.ivsc.org/standards/international-valuation-standard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ebook.mca.gov.in/Actpagedisplay.aspx?PAGENAME=28275"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ebook.mca.gov.in/Actpagedisplay.aspx?PAGENAME=26203"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ebook.mca.gov.in/Actpagedisplay.aspx?PAGENAME=26224"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72444" y="0"/>
            <a:ext cx="11114340" cy="5418774"/>
          </a:xfrm>
          <a:prstGeom prst="rect">
            <a:avLst/>
          </a:prstGeom>
        </p:spPr>
      </p:pic>
      <p:sp>
        <p:nvSpPr>
          <p:cNvPr id="4" name="Rectangle 3"/>
          <p:cNvSpPr/>
          <p:nvPr/>
        </p:nvSpPr>
        <p:spPr>
          <a:xfrm>
            <a:off x="252351" y="5803322"/>
            <a:ext cx="3793217" cy="769441"/>
          </a:xfrm>
          <a:prstGeom prst="rect">
            <a:avLst/>
          </a:prstGeom>
        </p:spPr>
        <p:txBody>
          <a:bodyPr wrap="square">
            <a:spAutoFit/>
          </a:bodyPr>
          <a:lstStyle/>
          <a:p>
            <a:r>
              <a:rPr lang="en-IN" sz="2400" b="1" dirty="0" smtClean="0">
                <a:solidFill>
                  <a:srgbClr val="254061"/>
                </a:solidFill>
                <a:latin typeface="Calibri,Bold"/>
              </a:rPr>
              <a:t>CMA Raman Khanna</a:t>
            </a:r>
          </a:p>
          <a:p>
            <a:r>
              <a:rPr lang="en-US" sz="2000" dirty="0" smtClean="0">
                <a:solidFill>
                  <a:srgbClr val="254061"/>
                </a:solidFill>
                <a:latin typeface="Calibri,Bold"/>
              </a:rPr>
              <a:t>khanna1975@yahoo.co.in</a:t>
            </a:r>
            <a:endParaRPr lang="en-IN" sz="2000" dirty="0"/>
          </a:p>
        </p:txBody>
      </p:sp>
      <p:sp>
        <p:nvSpPr>
          <p:cNvPr id="5" name="Rectangle 4"/>
          <p:cNvSpPr/>
          <p:nvPr/>
        </p:nvSpPr>
        <p:spPr>
          <a:xfrm>
            <a:off x="9091798" y="5726377"/>
            <a:ext cx="3793217" cy="461665"/>
          </a:xfrm>
          <a:prstGeom prst="rect">
            <a:avLst/>
          </a:prstGeom>
        </p:spPr>
        <p:txBody>
          <a:bodyPr wrap="square">
            <a:spAutoFit/>
          </a:bodyPr>
          <a:lstStyle/>
          <a:p>
            <a:r>
              <a:rPr lang="en-IN" sz="2400" b="1" dirty="0" smtClean="0">
                <a:solidFill>
                  <a:srgbClr val="254061"/>
                </a:solidFill>
                <a:latin typeface="Calibri,Bold"/>
              </a:rPr>
              <a:t>27-December-2018</a:t>
            </a:r>
            <a:endParaRPr lang="en-IN" sz="2000" dirty="0"/>
          </a:p>
        </p:txBody>
      </p:sp>
    </p:spTree>
    <p:extLst>
      <p:ext uri="{BB962C8B-B14F-4D97-AF65-F5344CB8AC3E}">
        <p14:creationId xmlns:p14="http://schemas.microsoft.com/office/powerpoint/2010/main" val="4246807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38912" y="228051"/>
            <a:ext cx="11216640" cy="6442789"/>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750"/>
              </a:spcAft>
            </a:pPr>
            <a:r>
              <a:rPr lang="en-IN" sz="2800" b="1" u="sng" dirty="0">
                <a:solidFill>
                  <a:srgbClr val="0000FF"/>
                </a:solidFill>
                <a:latin typeface="Arial" panose="020B0604020202020204" pitchFamily="34" charset="0"/>
                <a:ea typeface="Times New Roman" panose="02020603050405020304" pitchFamily="18" charset="0"/>
              </a:rPr>
              <a:t>Section 247 - Valuation by Registered </a:t>
            </a:r>
            <a:r>
              <a:rPr lang="en-IN" sz="2800" b="1" u="sng" dirty="0" err="1">
                <a:solidFill>
                  <a:srgbClr val="0000FF"/>
                </a:solidFill>
                <a:latin typeface="Arial" panose="020B0604020202020204" pitchFamily="34" charset="0"/>
                <a:ea typeface="Times New Roman" panose="02020603050405020304" pitchFamily="18" charset="0"/>
              </a:rPr>
              <a:t>Valuers</a:t>
            </a:r>
            <a:endParaRPr lang="en-IN" sz="2800" b="1" u="sng" dirty="0">
              <a:solidFill>
                <a:srgbClr val="0000FF"/>
              </a:solidFill>
              <a:latin typeface="Arial" panose="020B0604020202020204" pitchFamily="34" charset="0"/>
              <a:ea typeface="Times New Roman" panose="02020603050405020304" pitchFamily="18" charset="0"/>
            </a:endParaRPr>
          </a:p>
          <a:p>
            <a:pPr algn="just">
              <a:spcAft>
                <a:spcPts val="750"/>
              </a:spcAft>
            </a:pPr>
            <a:endParaRPr lang="en-IN" sz="700" dirty="0" smtClean="0">
              <a:solidFill>
                <a:srgbClr val="333333"/>
              </a:solidFill>
              <a:latin typeface="Arial" panose="020B0604020202020204" pitchFamily="34" charset="0"/>
              <a:ea typeface="Times New Roman" panose="02020603050405020304" pitchFamily="18" charset="0"/>
            </a:endParaRPr>
          </a:p>
          <a:p>
            <a:pPr algn="just">
              <a:spcAft>
                <a:spcPts val="750"/>
              </a:spcAft>
            </a:pPr>
            <a:r>
              <a:rPr lang="en-IN" sz="2000" dirty="0" smtClean="0">
                <a:solidFill>
                  <a:srgbClr val="333333"/>
                </a:solidFill>
                <a:latin typeface="Arial" panose="020B0604020202020204" pitchFamily="34" charset="0"/>
                <a:ea typeface="Times New Roman" panose="02020603050405020304" pitchFamily="18" charset="0"/>
              </a:rPr>
              <a:t>Sub-section - 1 – Cover valuation of any:</a:t>
            </a: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p:txBody>
      </p:sp>
      <p:graphicFrame>
        <p:nvGraphicFramePr>
          <p:cNvPr id="4" name="Diagram 3"/>
          <p:cNvGraphicFramePr/>
          <p:nvPr>
            <p:extLst>
              <p:ext uri="{D42A27DB-BD31-4B8C-83A1-F6EECF244321}">
                <p14:modId xmlns:p14="http://schemas.microsoft.com/office/powerpoint/2010/main" val="176256331"/>
              </p:ext>
            </p:extLst>
          </p:nvPr>
        </p:nvGraphicFramePr>
        <p:xfrm>
          <a:off x="219456" y="1257592"/>
          <a:ext cx="11655552" cy="5364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0454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87680" y="228051"/>
            <a:ext cx="11216640" cy="6442789"/>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p:txBody>
      </p:sp>
      <p:graphicFrame>
        <p:nvGraphicFramePr>
          <p:cNvPr id="7" name="Diagram 6"/>
          <p:cNvGraphicFramePr/>
          <p:nvPr>
            <p:extLst>
              <p:ext uri="{D42A27DB-BD31-4B8C-83A1-F6EECF244321}">
                <p14:modId xmlns:p14="http://schemas.microsoft.com/office/powerpoint/2010/main" val="4068568824"/>
              </p:ext>
            </p:extLst>
          </p:nvPr>
        </p:nvGraphicFramePr>
        <p:xfrm>
          <a:off x="1320800" y="493054"/>
          <a:ext cx="9550400" cy="59127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5278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13526" y="240243"/>
            <a:ext cx="11216640" cy="6442789"/>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750"/>
              </a:spcAft>
            </a:pPr>
            <a:r>
              <a:rPr lang="en-IN" sz="2000" dirty="0" smtClean="0">
                <a:solidFill>
                  <a:srgbClr val="333333"/>
                </a:solidFill>
                <a:latin typeface="Arial" panose="020B0604020202020204" pitchFamily="34" charset="0"/>
                <a:ea typeface="Times New Roman" panose="02020603050405020304" pitchFamily="18" charset="0"/>
              </a:rPr>
              <a:t>Sub-section - 2 – Duties and Obligations</a:t>
            </a: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p:txBody>
      </p:sp>
      <p:graphicFrame>
        <p:nvGraphicFramePr>
          <p:cNvPr id="9" name="Diagram 8"/>
          <p:cNvGraphicFramePr/>
          <p:nvPr>
            <p:extLst>
              <p:ext uri="{D42A27DB-BD31-4B8C-83A1-F6EECF244321}">
                <p14:modId xmlns:p14="http://schemas.microsoft.com/office/powerpoint/2010/main" val="3311417144"/>
              </p:ext>
            </p:extLst>
          </p:nvPr>
        </p:nvGraphicFramePr>
        <p:xfrm>
          <a:off x="1174496" y="731520"/>
          <a:ext cx="9769856" cy="58399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47074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1104" y="240243"/>
            <a:ext cx="11216640" cy="6442789"/>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750"/>
              </a:spcAft>
            </a:pPr>
            <a:r>
              <a:rPr lang="en-IN" sz="2000" dirty="0" smtClean="0">
                <a:solidFill>
                  <a:srgbClr val="333333"/>
                </a:solidFill>
                <a:latin typeface="Arial" panose="020B0604020202020204" pitchFamily="34" charset="0"/>
                <a:ea typeface="Times New Roman" panose="02020603050405020304" pitchFamily="18" charset="0"/>
              </a:rPr>
              <a:t>Sub-section - 3 &amp; 4 – Contraventions of Provisions of Act and Rules</a:t>
            </a: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p:txBody>
      </p:sp>
      <p:graphicFrame>
        <p:nvGraphicFramePr>
          <p:cNvPr id="3" name="Diagram 2"/>
          <p:cNvGraphicFramePr/>
          <p:nvPr>
            <p:extLst>
              <p:ext uri="{D42A27DB-BD31-4B8C-83A1-F6EECF244321}">
                <p14:modId xmlns:p14="http://schemas.microsoft.com/office/powerpoint/2010/main" val="1430362403"/>
              </p:ext>
            </p:extLst>
          </p:nvPr>
        </p:nvGraphicFramePr>
        <p:xfrm>
          <a:off x="678688" y="841586"/>
          <a:ext cx="10989056"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966251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11808" y="0"/>
            <a:ext cx="9363456" cy="2862322"/>
          </a:xfrm>
          <a:prstGeom prst="rect">
            <a:avLst/>
          </a:prstGeom>
          <a:solidFill>
            <a:schemeClr val="accent1">
              <a:lumMod val="5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algn="ctr">
              <a:spcAft>
                <a:spcPts val="750"/>
              </a:spcAft>
            </a:pPr>
            <a:r>
              <a:rPr lang="en-IN" sz="6000" b="1" dirty="0">
                <a:solidFill>
                  <a:schemeClr val="bg1"/>
                </a:solidFill>
                <a:latin typeface="Arial" panose="020B0604020202020204" pitchFamily="34" charset="0"/>
                <a:ea typeface="Times New Roman" panose="02020603050405020304" pitchFamily="18" charset="0"/>
              </a:rPr>
              <a:t>Companies (Registered Valuers and Valuation) Rules, 2017</a:t>
            </a:r>
            <a:endParaRPr lang="en-IN" sz="6000" b="1" u="sng" dirty="0" smtClean="0">
              <a:solidFill>
                <a:schemeClr val="bg1"/>
              </a:solidFill>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5160019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1300" y="177251"/>
            <a:ext cx="11728704" cy="6217087"/>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750"/>
              </a:spcAft>
            </a:pPr>
            <a:r>
              <a:rPr lang="en-IN" sz="2800" b="1" u="sng" dirty="0" smtClean="0">
                <a:solidFill>
                  <a:srgbClr val="0000FF"/>
                </a:solidFill>
                <a:latin typeface="Arial" panose="020B0604020202020204" pitchFamily="34" charset="0"/>
                <a:ea typeface="Times New Roman" panose="02020603050405020304" pitchFamily="18" charset="0"/>
              </a:rPr>
              <a:t>Chapters &amp; Rules: </a:t>
            </a:r>
          </a:p>
          <a:p>
            <a:pPr algn="just">
              <a:spcAft>
                <a:spcPts val="750"/>
              </a:spcAft>
            </a:pPr>
            <a:endParaRPr lang="en-IN" dirty="0"/>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14553709"/>
              </p:ext>
            </p:extLst>
          </p:nvPr>
        </p:nvGraphicFramePr>
        <p:xfrm>
          <a:off x="774700" y="1062566"/>
          <a:ext cx="10756900" cy="4802215"/>
        </p:xfrm>
        <a:graphic>
          <a:graphicData uri="http://schemas.openxmlformats.org/drawingml/2006/table">
            <a:tbl>
              <a:tblPr firstRow="1" bandRow="1">
                <a:tableStyleId>{7DF18680-E054-41AD-8BC1-D1AEF772440D}</a:tableStyleId>
              </a:tblPr>
              <a:tblGrid>
                <a:gridCol w="1275574">
                  <a:extLst>
                    <a:ext uri="{9D8B030D-6E8A-4147-A177-3AD203B41FA5}">
                      <a16:colId xmlns:a16="http://schemas.microsoft.com/office/drawing/2014/main" val="658253875"/>
                    </a:ext>
                  </a:extLst>
                </a:gridCol>
                <a:gridCol w="7681587">
                  <a:extLst>
                    <a:ext uri="{9D8B030D-6E8A-4147-A177-3AD203B41FA5}">
                      <a16:colId xmlns:a16="http://schemas.microsoft.com/office/drawing/2014/main" val="4129417426"/>
                    </a:ext>
                  </a:extLst>
                </a:gridCol>
                <a:gridCol w="1799739">
                  <a:extLst>
                    <a:ext uri="{9D8B030D-6E8A-4147-A177-3AD203B41FA5}">
                      <a16:colId xmlns:a16="http://schemas.microsoft.com/office/drawing/2014/main" val="3744194893"/>
                    </a:ext>
                  </a:extLst>
                </a:gridCol>
              </a:tblGrid>
              <a:tr h="551219">
                <a:tc>
                  <a:txBody>
                    <a:bodyPr/>
                    <a:lstStyle/>
                    <a:p>
                      <a:pPr algn="ctr"/>
                      <a:r>
                        <a:rPr lang="en-IN" sz="2400" dirty="0" smtClean="0"/>
                        <a:t>Chapter</a:t>
                      </a:r>
                      <a:endParaRPr lang="en-IN" sz="2400" dirty="0"/>
                    </a:p>
                  </a:txBody>
                  <a:tcPr anchor="ctr"/>
                </a:tc>
                <a:tc>
                  <a:txBody>
                    <a:bodyPr/>
                    <a:lstStyle/>
                    <a:p>
                      <a:pPr algn="ctr"/>
                      <a:r>
                        <a:rPr lang="en-IN" sz="2400" dirty="0" smtClean="0"/>
                        <a:t>Chapter Name</a:t>
                      </a:r>
                      <a:endParaRPr lang="en-IN" sz="2400" dirty="0"/>
                    </a:p>
                  </a:txBody>
                  <a:tcPr anchor="ctr"/>
                </a:tc>
                <a:tc>
                  <a:txBody>
                    <a:bodyPr/>
                    <a:lstStyle/>
                    <a:p>
                      <a:pPr algn="ctr"/>
                      <a:r>
                        <a:rPr lang="en-IN" sz="2400" dirty="0" smtClean="0"/>
                        <a:t>Rules Coverage</a:t>
                      </a:r>
                      <a:endParaRPr lang="en-IN" sz="2400" dirty="0"/>
                    </a:p>
                  </a:txBody>
                  <a:tcPr anchor="ctr"/>
                </a:tc>
                <a:extLst>
                  <a:ext uri="{0D108BD9-81ED-4DB2-BD59-A6C34878D82A}">
                    <a16:rowId xmlns:a16="http://schemas.microsoft.com/office/drawing/2014/main" val="81842459"/>
                  </a:ext>
                </a:extLst>
              </a:tr>
              <a:tr h="551219">
                <a:tc>
                  <a:txBody>
                    <a:bodyPr/>
                    <a:lstStyle/>
                    <a:p>
                      <a:pPr algn="ctr"/>
                      <a:r>
                        <a:rPr lang="en-IN" sz="2400" dirty="0" smtClean="0"/>
                        <a:t>I</a:t>
                      </a:r>
                      <a:endParaRPr lang="en-IN" sz="2400" dirty="0"/>
                    </a:p>
                  </a:txBody>
                  <a:tcPr/>
                </a:tc>
                <a:tc>
                  <a:txBody>
                    <a:bodyPr/>
                    <a:lstStyle/>
                    <a:p>
                      <a:r>
                        <a:rPr lang="en-IN" sz="2400" kern="1200" dirty="0" smtClean="0">
                          <a:effectLst/>
                        </a:rPr>
                        <a:t>PRELIMINARY</a:t>
                      </a:r>
                      <a:endParaRPr lang="en-IN" sz="2400" b="0" dirty="0"/>
                    </a:p>
                  </a:txBody>
                  <a:tcPr/>
                </a:tc>
                <a:tc>
                  <a:txBody>
                    <a:bodyPr/>
                    <a:lstStyle/>
                    <a:p>
                      <a:pPr algn="ctr"/>
                      <a:r>
                        <a:rPr lang="en-IN" sz="2400" dirty="0" smtClean="0"/>
                        <a:t>1 to 3</a:t>
                      </a:r>
                      <a:endParaRPr lang="en-IN" sz="2400" dirty="0"/>
                    </a:p>
                  </a:txBody>
                  <a:tcPr/>
                </a:tc>
                <a:extLst>
                  <a:ext uri="{0D108BD9-81ED-4DB2-BD59-A6C34878D82A}">
                    <a16:rowId xmlns:a16="http://schemas.microsoft.com/office/drawing/2014/main" val="3702235730"/>
                  </a:ext>
                </a:extLst>
              </a:tr>
              <a:tr h="551219">
                <a:tc>
                  <a:txBody>
                    <a:bodyPr/>
                    <a:lstStyle/>
                    <a:p>
                      <a:pPr algn="ctr"/>
                      <a:r>
                        <a:rPr lang="en-IN" sz="2400" dirty="0" smtClean="0"/>
                        <a:t>II</a:t>
                      </a:r>
                      <a:endParaRPr lang="en-IN"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kern="1200" dirty="0" smtClean="0">
                          <a:effectLst/>
                        </a:rPr>
                        <a:t>ELIGIBILITY, QUALIFICATIONS AND REGISTRATION OF VALUERS</a:t>
                      </a:r>
                      <a:endParaRPr lang="en-IN" sz="2400" b="0" dirty="0"/>
                    </a:p>
                  </a:txBody>
                  <a:tcPr/>
                </a:tc>
                <a:tc>
                  <a:txBody>
                    <a:bodyPr/>
                    <a:lstStyle/>
                    <a:p>
                      <a:pPr algn="ctr"/>
                      <a:r>
                        <a:rPr lang="en-IN" sz="2400" dirty="0" smtClean="0"/>
                        <a:t>3 to 11</a:t>
                      </a:r>
                      <a:endParaRPr lang="en-IN" sz="2400" dirty="0"/>
                    </a:p>
                  </a:txBody>
                  <a:tcPr/>
                </a:tc>
                <a:extLst>
                  <a:ext uri="{0D108BD9-81ED-4DB2-BD59-A6C34878D82A}">
                    <a16:rowId xmlns:a16="http://schemas.microsoft.com/office/drawing/2014/main" val="2429025887"/>
                  </a:ext>
                </a:extLst>
              </a:tr>
              <a:tr h="551219">
                <a:tc>
                  <a:txBody>
                    <a:bodyPr/>
                    <a:lstStyle/>
                    <a:p>
                      <a:pPr algn="ctr"/>
                      <a:r>
                        <a:rPr lang="en-IN" sz="2400" dirty="0" smtClean="0"/>
                        <a:t>III</a:t>
                      </a:r>
                      <a:endParaRPr lang="en-IN"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kern="1200" dirty="0" smtClean="0">
                          <a:effectLst/>
                        </a:rPr>
                        <a:t>RECOGNITION OF REGISTERED VALUERS ORGANISATIONS</a:t>
                      </a:r>
                      <a:endParaRPr lang="en-IN" sz="2400" b="0" dirty="0"/>
                    </a:p>
                  </a:txBody>
                  <a:tcPr/>
                </a:tc>
                <a:tc>
                  <a:txBody>
                    <a:bodyPr/>
                    <a:lstStyle/>
                    <a:p>
                      <a:pPr algn="ctr"/>
                      <a:r>
                        <a:rPr lang="en-IN" sz="2400" dirty="0" smtClean="0"/>
                        <a:t>12 to 14</a:t>
                      </a:r>
                      <a:endParaRPr lang="en-IN" sz="2400" dirty="0"/>
                    </a:p>
                  </a:txBody>
                  <a:tcPr/>
                </a:tc>
                <a:extLst>
                  <a:ext uri="{0D108BD9-81ED-4DB2-BD59-A6C34878D82A}">
                    <a16:rowId xmlns:a16="http://schemas.microsoft.com/office/drawing/2014/main" val="3928819905"/>
                  </a:ext>
                </a:extLst>
              </a:tr>
              <a:tr h="951419">
                <a:tc>
                  <a:txBody>
                    <a:bodyPr/>
                    <a:lstStyle/>
                    <a:p>
                      <a:pPr algn="ctr"/>
                      <a:r>
                        <a:rPr lang="en-IN" sz="2400" dirty="0" smtClean="0"/>
                        <a:t>IV</a:t>
                      </a:r>
                      <a:endParaRPr lang="en-IN"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kern="1200" dirty="0" smtClean="0">
                          <a:effectLst/>
                        </a:rPr>
                        <a:t>CANCELLATION OR SUSPENSION OF CERTIFICATE OF REGISTRATION OR RECOGNITION</a:t>
                      </a:r>
                      <a:endParaRPr lang="en-IN" sz="2400" b="0" dirty="0"/>
                    </a:p>
                  </a:txBody>
                  <a:tcPr/>
                </a:tc>
                <a:tc>
                  <a:txBody>
                    <a:bodyPr/>
                    <a:lstStyle/>
                    <a:p>
                      <a:pPr algn="ctr"/>
                      <a:r>
                        <a:rPr lang="en-IN" sz="2400" dirty="0" smtClean="0"/>
                        <a:t>15 to 17</a:t>
                      </a:r>
                      <a:endParaRPr lang="en-IN" sz="2400" dirty="0"/>
                    </a:p>
                  </a:txBody>
                  <a:tcPr/>
                </a:tc>
                <a:extLst>
                  <a:ext uri="{0D108BD9-81ED-4DB2-BD59-A6C34878D82A}">
                    <a16:rowId xmlns:a16="http://schemas.microsoft.com/office/drawing/2014/main" val="1658361734"/>
                  </a:ext>
                </a:extLst>
              </a:tr>
              <a:tr h="551219">
                <a:tc>
                  <a:txBody>
                    <a:bodyPr/>
                    <a:lstStyle/>
                    <a:p>
                      <a:pPr algn="ctr"/>
                      <a:r>
                        <a:rPr lang="en-IN" sz="2400" dirty="0" smtClean="0"/>
                        <a:t>V</a:t>
                      </a:r>
                      <a:endParaRPr lang="en-IN"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kern="1200" dirty="0" smtClean="0">
                          <a:effectLst/>
                        </a:rPr>
                        <a:t>VALUATION STANDARDS</a:t>
                      </a:r>
                      <a:endParaRPr lang="en-IN" sz="2400" b="0" dirty="0"/>
                    </a:p>
                  </a:txBody>
                  <a:tcPr/>
                </a:tc>
                <a:tc>
                  <a:txBody>
                    <a:bodyPr/>
                    <a:lstStyle/>
                    <a:p>
                      <a:pPr algn="ctr"/>
                      <a:r>
                        <a:rPr lang="en-IN" sz="2400" dirty="0" smtClean="0"/>
                        <a:t>18 to 19</a:t>
                      </a:r>
                      <a:endParaRPr lang="en-IN" sz="2400" dirty="0"/>
                    </a:p>
                  </a:txBody>
                  <a:tcPr/>
                </a:tc>
                <a:extLst>
                  <a:ext uri="{0D108BD9-81ED-4DB2-BD59-A6C34878D82A}">
                    <a16:rowId xmlns:a16="http://schemas.microsoft.com/office/drawing/2014/main" val="3471784253"/>
                  </a:ext>
                </a:extLst>
              </a:tr>
              <a:tr h="551219">
                <a:tc>
                  <a:txBody>
                    <a:bodyPr/>
                    <a:lstStyle/>
                    <a:p>
                      <a:pPr algn="ctr"/>
                      <a:r>
                        <a:rPr lang="en-IN" sz="2400" dirty="0" smtClean="0"/>
                        <a:t>VI</a:t>
                      </a:r>
                      <a:endParaRPr lang="en-IN" sz="240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N" sz="2400" kern="1200" dirty="0" smtClean="0">
                          <a:effectLst/>
                        </a:rPr>
                        <a:t>MISCELLANEOUS</a:t>
                      </a:r>
                      <a:endParaRPr lang="en-IN" sz="2400" b="0" dirty="0"/>
                    </a:p>
                  </a:txBody>
                  <a:tcPr/>
                </a:tc>
                <a:tc>
                  <a:txBody>
                    <a:bodyPr/>
                    <a:lstStyle/>
                    <a:p>
                      <a:pPr algn="ctr"/>
                      <a:r>
                        <a:rPr lang="en-IN" sz="2400" dirty="0" smtClean="0"/>
                        <a:t>20 to 21</a:t>
                      </a:r>
                      <a:endParaRPr lang="en-IN" sz="2400" dirty="0"/>
                    </a:p>
                  </a:txBody>
                  <a:tcPr/>
                </a:tc>
                <a:extLst>
                  <a:ext uri="{0D108BD9-81ED-4DB2-BD59-A6C34878D82A}">
                    <a16:rowId xmlns:a16="http://schemas.microsoft.com/office/drawing/2014/main" val="3450382384"/>
                  </a:ext>
                </a:extLst>
              </a:tr>
            </a:tbl>
          </a:graphicData>
        </a:graphic>
      </p:graphicFrame>
    </p:spTree>
    <p:extLst>
      <p:ext uri="{BB962C8B-B14F-4D97-AF65-F5344CB8AC3E}">
        <p14:creationId xmlns:p14="http://schemas.microsoft.com/office/powerpoint/2010/main" val="27768946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41300" y="177251"/>
            <a:ext cx="11728704" cy="6453049"/>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750"/>
              </a:spcAft>
            </a:pPr>
            <a:r>
              <a:rPr lang="en-IN" sz="2400" b="1" u="sng" dirty="0" smtClean="0">
                <a:solidFill>
                  <a:srgbClr val="0000FF"/>
                </a:solidFill>
                <a:latin typeface="Arial" panose="020B0604020202020204" pitchFamily="34" charset="0"/>
                <a:ea typeface="Times New Roman" panose="02020603050405020304" pitchFamily="18" charset="0"/>
              </a:rPr>
              <a:t>Rule-1 (3) – Applicability</a:t>
            </a:r>
          </a:p>
          <a:p>
            <a:pPr algn="just">
              <a:spcAft>
                <a:spcPts val="750"/>
              </a:spcAft>
            </a:pPr>
            <a:endParaRPr lang="en-IN" sz="800" dirty="0" smtClean="0">
              <a:solidFill>
                <a:srgbClr val="333333"/>
              </a:solidFill>
              <a:latin typeface="Arial" panose="020B0604020202020204" pitchFamily="34" charset="0"/>
              <a:ea typeface="Times New Roman" panose="02020603050405020304" pitchFamily="18" charset="0"/>
            </a:endParaRPr>
          </a:p>
          <a:p>
            <a:pPr algn="just">
              <a:spcAft>
                <a:spcPts val="750"/>
              </a:spcAft>
            </a:pPr>
            <a:r>
              <a:rPr lang="en-IN" sz="2000" dirty="0"/>
              <a:t>These rules shall apply for valuation in respect of any </a:t>
            </a:r>
            <a:endParaRPr lang="en-IN" sz="2000" dirty="0" smtClean="0"/>
          </a:p>
          <a:p>
            <a:pPr marL="1077913" indent="-342900" algn="just">
              <a:spcAft>
                <a:spcPts val="750"/>
              </a:spcAft>
              <a:buFont typeface="Arial" panose="020B0604020202020204" pitchFamily="34" charset="0"/>
              <a:buChar char="•"/>
            </a:pPr>
            <a:r>
              <a:rPr lang="en-IN" sz="2000" b="1" dirty="0" smtClean="0">
                <a:solidFill>
                  <a:srgbClr val="0000FF"/>
                </a:solidFill>
              </a:rPr>
              <a:t>property</a:t>
            </a:r>
            <a:r>
              <a:rPr lang="en-IN" sz="2000" b="1" dirty="0">
                <a:solidFill>
                  <a:srgbClr val="0000FF"/>
                </a:solidFill>
              </a:rPr>
              <a:t>, </a:t>
            </a:r>
            <a:endParaRPr lang="en-IN" sz="2000" b="1" dirty="0" smtClean="0">
              <a:solidFill>
                <a:srgbClr val="0000FF"/>
              </a:solidFill>
            </a:endParaRPr>
          </a:p>
          <a:p>
            <a:pPr marL="1077913" indent="-342900" algn="just">
              <a:spcAft>
                <a:spcPts val="750"/>
              </a:spcAft>
              <a:buFont typeface="Arial" panose="020B0604020202020204" pitchFamily="34" charset="0"/>
              <a:buChar char="•"/>
            </a:pPr>
            <a:r>
              <a:rPr lang="en-IN" sz="2000" b="1" dirty="0" smtClean="0">
                <a:solidFill>
                  <a:srgbClr val="0000FF"/>
                </a:solidFill>
              </a:rPr>
              <a:t>stocks</a:t>
            </a:r>
            <a:r>
              <a:rPr lang="en-IN" sz="2000" b="1" dirty="0">
                <a:solidFill>
                  <a:srgbClr val="0000FF"/>
                </a:solidFill>
              </a:rPr>
              <a:t>, </a:t>
            </a:r>
            <a:endParaRPr lang="en-IN" sz="2000" b="1" dirty="0" smtClean="0">
              <a:solidFill>
                <a:srgbClr val="0000FF"/>
              </a:solidFill>
            </a:endParaRPr>
          </a:p>
          <a:p>
            <a:pPr marL="1077913" indent="-342900" algn="just">
              <a:spcAft>
                <a:spcPts val="750"/>
              </a:spcAft>
              <a:buFont typeface="Arial" panose="020B0604020202020204" pitchFamily="34" charset="0"/>
              <a:buChar char="•"/>
            </a:pPr>
            <a:r>
              <a:rPr lang="en-IN" sz="2000" b="1" dirty="0" smtClean="0">
                <a:solidFill>
                  <a:srgbClr val="0000FF"/>
                </a:solidFill>
              </a:rPr>
              <a:t>shares</a:t>
            </a:r>
            <a:r>
              <a:rPr lang="en-IN" sz="2000" b="1" dirty="0">
                <a:solidFill>
                  <a:srgbClr val="0000FF"/>
                </a:solidFill>
              </a:rPr>
              <a:t>, </a:t>
            </a:r>
            <a:endParaRPr lang="en-IN" sz="2000" b="1" dirty="0" smtClean="0">
              <a:solidFill>
                <a:srgbClr val="0000FF"/>
              </a:solidFill>
            </a:endParaRPr>
          </a:p>
          <a:p>
            <a:pPr marL="1077913" indent="-342900" algn="just">
              <a:spcAft>
                <a:spcPts val="750"/>
              </a:spcAft>
              <a:buFont typeface="Arial" panose="020B0604020202020204" pitchFamily="34" charset="0"/>
              <a:buChar char="•"/>
            </a:pPr>
            <a:r>
              <a:rPr lang="en-IN" sz="2000" b="1" dirty="0" smtClean="0">
                <a:solidFill>
                  <a:srgbClr val="0000FF"/>
                </a:solidFill>
              </a:rPr>
              <a:t>debentures</a:t>
            </a:r>
            <a:r>
              <a:rPr lang="en-IN" sz="2000" b="1" dirty="0">
                <a:solidFill>
                  <a:srgbClr val="0000FF"/>
                </a:solidFill>
              </a:rPr>
              <a:t>, </a:t>
            </a:r>
            <a:endParaRPr lang="en-IN" sz="2000" b="1" dirty="0" smtClean="0">
              <a:solidFill>
                <a:srgbClr val="0000FF"/>
              </a:solidFill>
            </a:endParaRPr>
          </a:p>
          <a:p>
            <a:pPr marL="1077913" indent="-342900" algn="just">
              <a:spcAft>
                <a:spcPts val="750"/>
              </a:spcAft>
              <a:buFont typeface="Arial" panose="020B0604020202020204" pitchFamily="34" charset="0"/>
              <a:buChar char="•"/>
            </a:pPr>
            <a:r>
              <a:rPr lang="en-IN" sz="2000" b="1" dirty="0" smtClean="0">
                <a:solidFill>
                  <a:srgbClr val="0000FF"/>
                </a:solidFill>
              </a:rPr>
              <a:t>securities </a:t>
            </a:r>
            <a:r>
              <a:rPr lang="en-IN" sz="2000" b="1" dirty="0">
                <a:solidFill>
                  <a:srgbClr val="0000FF"/>
                </a:solidFill>
              </a:rPr>
              <a:t>or </a:t>
            </a:r>
            <a:endParaRPr lang="en-IN" sz="2000" b="1" dirty="0" smtClean="0">
              <a:solidFill>
                <a:srgbClr val="0000FF"/>
              </a:solidFill>
            </a:endParaRPr>
          </a:p>
          <a:p>
            <a:pPr marL="1077913" indent="-342900" algn="just">
              <a:spcAft>
                <a:spcPts val="750"/>
              </a:spcAft>
              <a:buFont typeface="Arial" panose="020B0604020202020204" pitchFamily="34" charset="0"/>
              <a:buChar char="•"/>
            </a:pPr>
            <a:r>
              <a:rPr lang="en-IN" sz="2000" b="1" dirty="0" smtClean="0">
                <a:solidFill>
                  <a:srgbClr val="0000FF"/>
                </a:solidFill>
              </a:rPr>
              <a:t>goodwill </a:t>
            </a:r>
            <a:r>
              <a:rPr lang="en-IN" sz="2000" b="1" dirty="0">
                <a:solidFill>
                  <a:srgbClr val="0000FF"/>
                </a:solidFill>
              </a:rPr>
              <a:t>or </a:t>
            </a:r>
            <a:endParaRPr lang="en-IN" sz="2000" b="1" dirty="0" smtClean="0">
              <a:solidFill>
                <a:srgbClr val="0000FF"/>
              </a:solidFill>
            </a:endParaRPr>
          </a:p>
          <a:p>
            <a:pPr marL="1077913" indent="-342900" algn="just">
              <a:spcAft>
                <a:spcPts val="750"/>
              </a:spcAft>
              <a:buFont typeface="Arial" panose="020B0604020202020204" pitchFamily="34" charset="0"/>
              <a:buChar char="•"/>
            </a:pPr>
            <a:r>
              <a:rPr lang="en-IN" sz="2000" b="1" dirty="0" smtClean="0">
                <a:solidFill>
                  <a:srgbClr val="0000FF"/>
                </a:solidFill>
              </a:rPr>
              <a:t>any </a:t>
            </a:r>
            <a:r>
              <a:rPr lang="en-IN" sz="2000" b="1" dirty="0">
                <a:solidFill>
                  <a:srgbClr val="0000FF"/>
                </a:solidFill>
              </a:rPr>
              <a:t>other assets or </a:t>
            </a:r>
            <a:endParaRPr lang="en-IN" sz="2000" b="1" dirty="0" smtClean="0">
              <a:solidFill>
                <a:srgbClr val="0000FF"/>
              </a:solidFill>
            </a:endParaRPr>
          </a:p>
          <a:p>
            <a:pPr marL="1077913" indent="-342900" algn="just">
              <a:spcAft>
                <a:spcPts val="750"/>
              </a:spcAft>
              <a:buFont typeface="Arial" panose="020B0604020202020204" pitchFamily="34" charset="0"/>
              <a:buChar char="•"/>
            </a:pPr>
            <a:r>
              <a:rPr lang="en-IN" sz="2000" b="1" dirty="0" smtClean="0">
                <a:solidFill>
                  <a:srgbClr val="0000FF"/>
                </a:solidFill>
              </a:rPr>
              <a:t>net </a:t>
            </a:r>
            <a:r>
              <a:rPr lang="en-IN" sz="2000" b="1" dirty="0">
                <a:solidFill>
                  <a:srgbClr val="0000FF"/>
                </a:solidFill>
              </a:rPr>
              <a:t>worth of a </a:t>
            </a:r>
            <a:r>
              <a:rPr lang="en-IN" sz="2000" b="1" dirty="0" smtClean="0">
                <a:solidFill>
                  <a:srgbClr val="0000FF"/>
                </a:solidFill>
              </a:rPr>
              <a:t>company </a:t>
            </a:r>
            <a:r>
              <a:rPr lang="en-IN" sz="2000" b="1" dirty="0">
                <a:solidFill>
                  <a:srgbClr val="0000FF"/>
                </a:solidFill>
              </a:rPr>
              <a:t>or </a:t>
            </a:r>
            <a:endParaRPr lang="en-IN" sz="2000" b="1" dirty="0" smtClean="0">
              <a:solidFill>
                <a:srgbClr val="0000FF"/>
              </a:solidFill>
            </a:endParaRPr>
          </a:p>
          <a:p>
            <a:pPr marL="1077913" indent="-342900" algn="just">
              <a:spcAft>
                <a:spcPts val="750"/>
              </a:spcAft>
              <a:buFont typeface="Arial" panose="020B0604020202020204" pitchFamily="34" charset="0"/>
              <a:buChar char="•"/>
            </a:pPr>
            <a:r>
              <a:rPr lang="en-IN" sz="2000" b="1" dirty="0" smtClean="0">
                <a:solidFill>
                  <a:srgbClr val="0000FF"/>
                </a:solidFill>
              </a:rPr>
              <a:t>its </a:t>
            </a:r>
            <a:r>
              <a:rPr lang="en-IN" sz="2000" b="1" dirty="0">
                <a:solidFill>
                  <a:srgbClr val="0000FF"/>
                </a:solidFill>
              </a:rPr>
              <a:t>liabilities </a:t>
            </a:r>
            <a:endParaRPr lang="en-IN" sz="2000" b="1" dirty="0" smtClean="0">
              <a:solidFill>
                <a:srgbClr val="0000FF"/>
              </a:solidFill>
            </a:endParaRPr>
          </a:p>
          <a:p>
            <a:pPr algn="just">
              <a:spcAft>
                <a:spcPts val="750"/>
              </a:spcAft>
            </a:pPr>
            <a:r>
              <a:rPr lang="en-IN" sz="2000" dirty="0" smtClean="0"/>
              <a:t>under </a:t>
            </a:r>
            <a:r>
              <a:rPr lang="en-IN" sz="2000" dirty="0"/>
              <a:t>the provision of the Act or these rules. </a:t>
            </a:r>
            <a:endParaRPr lang="en-IN" sz="2000" dirty="0" smtClean="0"/>
          </a:p>
          <a:p>
            <a:pPr algn="just">
              <a:spcAft>
                <a:spcPts val="750"/>
              </a:spcAft>
            </a:pPr>
            <a:endParaRPr lang="en-IN" sz="2000" dirty="0"/>
          </a:p>
          <a:p>
            <a:pPr algn="just">
              <a:spcAft>
                <a:spcPts val="750"/>
              </a:spcAft>
            </a:pPr>
            <a:r>
              <a:rPr lang="en-IN" sz="2000" b="1" u="sng" dirty="0" smtClean="0"/>
              <a:t>Explanation</a:t>
            </a:r>
            <a:r>
              <a:rPr lang="en-IN" sz="2000" dirty="0" smtClean="0"/>
              <a:t>- </a:t>
            </a:r>
            <a:r>
              <a:rPr lang="en-IN" sz="2000" dirty="0"/>
              <a:t>It is hereby clarified that conduct of valuation under any other law other than the Act or these rules by any person shall not be affected by virtue of coming into effect of these </a:t>
            </a:r>
            <a:r>
              <a:rPr lang="en-IN" sz="2000" dirty="0" smtClean="0"/>
              <a:t>rules</a:t>
            </a:r>
            <a:endParaRPr lang="en-IN" sz="1600" dirty="0">
              <a:solidFill>
                <a:srgbClr val="333333"/>
              </a:solidFill>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8838572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6032" y="228051"/>
            <a:ext cx="11728704" cy="6370975"/>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750"/>
              </a:spcAft>
            </a:pPr>
            <a:r>
              <a:rPr lang="en-IN" sz="2800" b="1" u="sng" dirty="0" smtClean="0">
                <a:solidFill>
                  <a:srgbClr val="0000FF"/>
                </a:solidFill>
                <a:latin typeface="Arial" panose="020B0604020202020204" pitchFamily="34" charset="0"/>
                <a:ea typeface="Times New Roman" panose="02020603050405020304" pitchFamily="18" charset="0"/>
              </a:rPr>
              <a:t>Rule-2 - Definitions</a:t>
            </a:r>
          </a:p>
          <a:p>
            <a:pPr algn="just">
              <a:spcAft>
                <a:spcPts val="750"/>
              </a:spcAft>
            </a:pPr>
            <a:endParaRPr lang="en-IN" sz="2800" b="1" u="sng" dirty="0">
              <a:solidFill>
                <a:srgbClr val="0000FF"/>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smtClean="0">
              <a:solidFill>
                <a:srgbClr val="333333"/>
              </a:solidFill>
              <a:latin typeface="Arial" panose="020B0604020202020204" pitchFamily="34" charset="0"/>
              <a:ea typeface="Times New Roman" panose="02020603050405020304" pitchFamily="18" charset="0"/>
            </a:endParaRPr>
          </a:p>
          <a:p>
            <a:pPr algn="just">
              <a:spcAft>
                <a:spcPts val="750"/>
              </a:spcAft>
            </a:pPr>
            <a:endParaRPr lang="en-IN" dirty="0">
              <a:solidFill>
                <a:srgbClr val="333333"/>
              </a:solidFill>
              <a:latin typeface="Arial" panose="020B0604020202020204" pitchFamily="34" charset="0"/>
              <a:ea typeface="Times New Roman" panose="02020603050405020304" pitchFamily="18" charset="0"/>
            </a:endParaRPr>
          </a:p>
        </p:txBody>
      </p:sp>
      <p:graphicFrame>
        <p:nvGraphicFramePr>
          <p:cNvPr id="6" name="Diagram 5"/>
          <p:cNvGraphicFramePr/>
          <p:nvPr>
            <p:extLst>
              <p:ext uri="{D42A27DB-BD31-4B8C-83A1-F6EECF244321}">
                <p14:modId xmlns:p14="http://schemas.microsoft.com/office/powerpoint/2010/main" val="1582595681"/>
              </p:ext>
            </p:extLst>
          </p:nvPr>
        </p:nvGraphicFramePr>
        <p:xfrm>
          <a:off x="382016" y="890016"/>
          <a:ext cx="11456416" cy="55531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02702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912" y="266151"/>
            <a:ext cx="11435588" cy="6386364"/>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r>
              <a:rPr lang="en-IN" sz="2800" b="1" u="sng" dirty="0" smtClean="0">
                <a:solidFill>
                  <a:srgbClr val="0000FF"/>
                </a:solidFill>
              </a:rPr>
              <a:t>Rule-3 Eligibility </a:t>
            </a:r>
            <a:r>
              <a:rPr lang="en-IN" sz="2800" b="1" u="sng" dirty="0">
                <a:solidFill>
                  <a:srgbClr val="0000FF"/>
                </a:solidFill>
              </a:rPr>
              <a:t>for registered </a:t>
            </a:r>
            <a:r>
              <a:rPr lang="en-IN" sz="2800" b="1" u="sng" dirty="0" err="1" smtClean="0">
                <a:solidFill>
                  <a:srgbClr val="0000FF"/>
                </a:solidFill>
              </a:rPr>
              <a:t>valuers</a:t>
            </a:r>
            <a:endParaRPr lang="en-IN" sz="2800" b="1" u="sng" dirty="0" smtClean="0">
              <a:solidFill>
                <a:srgbClr val="0000FF"/>
              </a:solidFill>
            </a:endParaRPr>
          </a:p>
          <a:p>
            <a:endParaRPr lang="en-IN" dirty="0" smtClean="0"/>
          </a:p>
          <a:p>
            <a:pPr algn="just">
              <a:spcAft>
                <a:spcPts val="600"/>
              </a:spcAft>
            </a:pPr>
            <a:r>
              <a:rPr lang="en-IN" dirty="0" smtClean="0">
                <a:latin typeface="AvenirRoman"/>
              </a:rPr>
              <a:t>1) A person </a:t>
            </a:r>
            <a:r>
              <a:rPr lang="en-IN" dirty="0" smtClean="0">
                <a:solidFill>
                  <a:srgbClr val="0000FF"/>
                </a:solidFill>
                <a:latin typeface="AvenirRoman"/>
              </a:rPr>
              <a:t>(</a:t>
            </a:r>
            <a:r>
              <a:rPr lang="en-IN" b="1" u="sng" dirty="0" smtClean="0">
                <a:solidFill>
                  <a:srgbClr val="0000FF"/>
                </a:solidFill>
                <a:latin typeface="AvenirRoman"/>
              </a:rPr>
              <a:t>INDIVDUAL</a:t>
            </a:r>
            <a:r>
              <a:rPr lang="en-IN" dirty="0" smtClean="0">
                <a:solidFill>
                  <a:srgbClr val="0000FF"/>
                </a:solidFill>
                <a:latin typeface="AvenirRoman"/>
              </a:rPr>
              <a:t>) </a:t>
            </a:r>
            <a:r>
              <a:rPr lang="en-IN" dirty="0" smtClean="0">
                <a:latin typeface="AvenirRoman"/>
              </a:rPr>
              <a:t>shall be eligible </a:t>
            </a:r>
            <a:r>
              <a:rPr lang="en-IN" dirty="0">
                <a:latin typeface="AvenirRoman"/>
              </a:rPr>
              <a:t>to be a registered </a:t>
            </a:r>
            <a:r>
              <a:rPr lang="en-IN" dirty="0" err="1">
                <a:latin typeface="AvenirRoman"/>
              </a:rPr>
              <a:t>valuer</a:t>
            </a:r>
            <a:r>
              <a:rPr lang="en-IN" dirty="0">
                <a:latin typeface="AvenirRoman"/>
              </a:rPr>
              <a:t> if </a:t>
            </a:r>
            <a:r>
              <a:rPr lang="en-IN" dirty="0" smtClean="0">
                <a:latin typeface="AvenirRoman"/>
              </a:rPr>
              <a:t>he:</a:t>
            </a:r>
          </a:p>
          <a:p>
            <a:pPr marL="342900" indent="-342900" algn="just">
              <a:spcAft>
                <a:spcPts val="600"/>
              </a:spcAft>
              <a:buFont typeface="+mj-lt"/>
              <a:buAutoNum type="alphaLcParenR"/>
            </a:pPr>
            <a:endParaRPr lang="en-IN" sz="500" dirty="0" smtClean="0">
              <a:latin typeface="AvenirRoman"/>
            </a:endParaRPr>
          </a:p>
          <a:p>
            <a:pPr marL="622300" indent="-355600" algn="just">
              <a:spcAft>
                <a:spcPts val="600"/>
              </a:spcAft>
              <a:buFont typeface="+mj-lt"/>
              <a:buAutoNum type="alphaLcParenR"/>
            </a:pPr>
            <a:r>
              <a:rPr lang="en-IN" dirty="0" smtClean="0">
                <a:latin typeface="AvenirRoman"/>
              </a:rPr>
              <a:t>Is </a:t>
            </a:r>
            <a:r>
              <a:rPr lang="en-IN" dirty="0">
                <a:latin typeface="AvenirRoman"/>
              </a:rPr>
              <a:t>a </a:t>
            </a:r>
            <a:r>
              <a:rPr lang="en-IN" b="1" u="sng" dirty="0" err="1">
                <a:latin typeface="AvenirRoman"/>
              </a:rPr>
              <a:t>valuer</a:t>
            </a:r>
            <a:r>
              <a:rPr lang="en-IN" b="1" u="sng" dirty="0">
                <a:latin typeface="AvenirRoman"/>
              </a:rPr>
              <a:t> member</a:t>
            </a:r>
            <a:r>
              <a:rPr lang="en-IN" dirty="0">
                <a:latin typeface="AvenirRoman"/>
              </a:rPr>
              <a:t> of a registered </a:t>
            </a:r>
            <a:r>
              <a:rPr lang="en-IN" dirty="0" err="1">
                <a:latin typeface="AvenirRoman"/>
              </a:rPr>
              <a:t>valuers</a:t>
            </a:r>
            <a:r>
              <a:rPr lang="en-IN" dirty="0">
                <a:latin typeface="AvenirRoman"/>
              </a:rPr>
              <a:t> </a:t>
            </a:r>
            <a:r>
              <a:rPr lang="en-IN" dirty="0" smtClean="0">
                <a:latin typeface="AvenirRoman"/>
              </a:rPr>
              <a:t>organisation.</a:t>
            </a:r>
          </a:p>
          <a:p>
            <a:pPr marL="622300" indent="-355600" algn="just">
              <a:spcAft>
                <a:spcPts val="600"/>
              </a:spcAft>
              <a:buFont typeface="+mj-lt"/>
              <a:buAutoNum type="alphaLcParenR"/>
            </a:pPr>
            <a:endParaRPr lang="en-IN" dirty="0" smtClean="0">
              <a:latin typeface="AvenirRoman"/>
            </a:endParaRPr>
          </a:p>
          <a:p>
            <a:pPr marL="622300" indent="-355600" algn="just">
              <a:spcAft>
                <a:spcPts val="600"/>
              </a:spcAft>
              <a:buFont typeface="+mj-lt"/>
              <a:buAutoNum type="alphaLcParenR"/>
            </a:pPr>
            <a:r>
              <a:rPr lang="en-IN" dirty="0" smtClean="0">
                <a:latin typeface="AvenirRoman"/>
              </a:rPr>
              <a:t>Is </a:t>
            </a:r>
            <a:r>
              <a:rPr lang="en-IN" b="1" u="sng" dirty="0">
                <a:latin typeface="AvenirRoman"/>
              </a:rPr>
              <a:t>recommended by </a:t>
            </a:r>
            <a:r>
              <a:rPr lang="en-IN" b="1" u="sng" dirty="0" smtClean="0">
                <a:latin typeface="AvenirRoman"/>
              </a:rPr>
              <a:t>registered </a:t>
            </a:r>
            <a:r>
              <a:rPr lang="en-IN" b="1" u="sng" dirty="0" err="1">
                <a:latin typeface="AvenirRoman"/>
              </a:rPr>
              <a:t>valuers</a:t>
            </a:r>
            <a:r>
              <a:rPr lang="en-IN" b="1" u="sng" dirty="0">
                <a:latin typeface="AvenirRoman"/>
              </a:rPr>
              <a:t> organisation</a:t>
            </a:r>
            <a:r>
              <a:rPr lang="en-IN" dirty="0">
                <a:latin typeface="AvenirRoman"/>
              </a:rPr>
              <a:t> of which he is a </a:t>
            </a:r>
            <a:r>
              <a:rPr lang="en-IN" dirty="0" err="1">
                <a:latin typeface="AvenirRoman"/>
              </a:rPr>
              <a:t>valuer</a:t>
            </a:r>
            <a:r>
              <a:rPr lang="en-IN" dirty="0">
                <a:latin typeface="AvenirRoman"/>
              </a:rPr>
              <a:t> member for registration as a </a:t>
            </a:r>
            <a:r>
              <a:rPr lang="en-IN" dirty="0" err="1" smtClean="0">
                <a:latin typeface="AvenirRoman"/>
              </a:rPr>
              <a:t>valuer</a:t>
            </a:r>
            <a:endParaRPr lang="en-IN" dirty="0" smtClean="0">
              <a:solidFill>
                <a:srgbClr val="333333"/>
              </a:solidFill>
              <a:latin typeface="AvenirRoman"/>
            </a:endParaRPr>
          </a:p>
          <a:p>
            <a:pPr marL="622300" indent="-355600" algn="just">
              <a:spcAft>
                <a:spcPts val="600"/>
              </a:spcAft>
              <a:buFont typeface="+mj-lt"/>
              <a:buAutoNum type="alphaLcParenR"/>
            </a:pPr>
            <a:endParaRPr lang="en-IN" dirty="0" smtClean="0">
              <a:latin typeface="AvenirRoman"/>
            </a:endParaRPr>
          </a:p>
          <a:p>
            <a:pPr marL="622300" indent="-355600" algn="just">
              <a:spcAft>
                <a:spcPts val="600"/>
              </a:spcAft>
              <a:buFont typeface="+mj-lt"/>
              <a:buAutoNum type="alphaLcParenR"/>
            </a:pPr>
            <a:r>
              <a:rPr lang="en-IN" dirty="0" smtClean="0">
                <a:latin typeface="AvenirRoman"/>
              </a:rPr>
              <a:t>Has </a:t>
            </a:r>
            <a:r>
              <a:rPr lang="en-IN" b="1" u="sng" dirty="0">
                <a:latin typeface="AvenirRoman"/>
              </a:rPr>
              <a:t>passed </a:t>
            </a:r>
            <a:r>
              <a:rPr lang="en-IN" b="1" u="sng" dirty="0" smtClean="0">
                <a:latin typeface="AvenirRoman"/>
              </a:rPr>
              <a:t>valuation </a:t>
            </a:r>
            <a:r>
              <a:rPr lang="en-IN" b="1" u="sng" dirty="0">
                <a:latin typeface="AvenirRoman"/>
              </a:rPr>
              <a:t>examination</a:t>
            </a:r>
            <a:r>
              <a:rPr lang="en-IN" dirty="0">
                <a:latin typeface="AvenirRoman"/>
              </a:rPr>
              <a:t> under rule 5 within </a:t>
            </a:r>
            <a:r>
              <a:rPr lang="en-IN" dirty="0" smtClean="0">
                <a:latin typeface="AvenirRoman"/>
              </a:rPr>
              <a:t>3 years </a:t>
            </a:r>
            <a:r>
              <a:rPr lang="en-IN" dirty="0">
                <a:latin typeface="AvenirRoman"/>
              </a:rPr>
              <a:t>preceding the date of making an application for registration under rule </a:t>
            </a:r>
            <a:r>
              <a:rPr lang="en-IN" dirty="0" smtClean="0">
                <a:latin typeface="AvenirRoman"/>
              </a:rPr>
              <a:t>6</a:t>
            </a:r>
          </a:p>
          <a:p>
            <a:pPr marL="622300" indent="-355600" algn="just">
              <a:spcAft>
                <a:spcPts val="600"/>
              </a:spcAft>
              <a:buFont typeface="+mj-lt"/>
              <a:buAutoNum type="alphaLcParenR"/>
            </a:pPr>
            <a:endParaRPr lang="en-IN" b="1" u="sng" dirty="0" smtClean="0">
              <a:latin typeface="AvenirRoman"/>
            </a:endParaRPr>
          </a:p>
          <a:p>
            <a:pPr marL="622300" indent="-355600" algn="just">
              <a:spcAft>
                <a:spcPts val="600"/>
              </a:spcAft>
              <a:buFont typeface="+mj-lt"/>
              <a:buAutoNum type="alphaLcParenR"/>
            </a:pPr>
            <a:r>
              <a:rPr lang="en-IN" b="1" u="sng" dirty="0" smtClean="0">
                <a:latin typeface="AvenirRoman"/>
              </a:rPr>
              <a:t>Possesses </a:t>
            </a:r>
            <a:r>
              <a:rPr lang="en-IN" b="1" u="sng" dirty="0">
                <a:latin typeface="AvenirRoman"/>
              </a:rPr>
              <a:t>the qualifications and experience</a:t>
            </a:r>
            <a:r>
              <a:rPr lang="en-IN" dirty="0">
                <a:latin typeface="AvenirRoman"/>
              </a:rPr>
              <a:t> as specified in rule </a:t>
            </a:r>
            <a:r>
              <a:rPr lang="en-IN" dirty="0" smtClean="0">
                <a:latin typeface="AvenirRoman"/>
              </a:rPr>
              <a:t>4</a:t>
            </a:r>
          </a:p>
          <a:p>
            <a:pPr marL="622300" indent="-355600" algn="just">
              <a:spcAft>
                <a:spcPts val="600"/>
              </a:spcAft>
              <a:buFont typeface="+mj-lt"/>
              <a:buAutoNum type="alphaLcParenR"/>
            </a:pPr>
            <a:endParaRPr lang="en-IN" dirty="0" smtClean="0">
              <a:latin typeface="AvenirRoman"/>
            </a:endParaRPr>
          </a:p>
          <a:p>
            <a:pPr marL="622300" indent="-355600" algn="just">
              <a:spcAft>
                <a:spcPts val="600"/>
              </a:spcAft>
              <a:buFont typeface="+mj-lt"/>
              <a:buAutoNum type="alphaLcParenR"/>
            </a:pPr>
            <a:r>
              <a:rPr lang="en-IN" dirty="0" smtClean="0">
                <a:latin typeface="AvenirRoman"/>
              </a:rPr>
              <a:t>Is </a:t>
            </a:r>
            <a:r>
              <a:rPr lang="en-IN" b="1" u="sng" dirty="0">
                <a:latin typeface="AvenirRoman"/>
              </a:rPr>
              <a:t>not a </a:t>
            </a:r>
            <a:r>
              <a:rPr lang="en-IN" b="1" u="sng" dirty="0" smtClean="0">
                <a:latin typeface="AvenirRoman"/>
              </a:rPr>
              <a:t>minor</a:t>
            </a:r>
          </a:p>
          <a:p>
            <a:pPr marL="622300" indent="-355600" algn="just">
              <a:spcAft>
                <a:spcPts val="600"/>
              </a:spcAft>
              <a:buFont typeface="+mj-lt"/>
              <a:buAutoNum type="alphaLcParenR"/>
            </a:pPr>
            <a:endParaRPr lang="en-IN" dirty="0" smtClean="0">
              <a:latin typeface="AvenirRoman"/>
            </a:endParaRPr>
          </a:p>
          <a:p>
            <a:pPr marL="622300" indent="-355600" algn="just">
              <a:spcAft>
                <a:spcPts val="600"/>
              </a:spcAft>
              <a:buFont typeface="+mj-lt"/>
              <a:buAutoNum type="alphaLcParenR"/>
            </a:pPr>
            <a:r>
              <a:rPr lang="en-IN" dirty="0" smtClean="0">
                <a:latin typeface="AvenirRoman"/>
              </a:rPr>
              <a:t>Has </a:t>
            </a:r>
            <a:r>
              <a:rPr lang="en-IN" dirty="0">
                <a:latin typeface="AvenirRoman"/>
              </a:rPr>
              <a:t>not been </a:t>
            </a:r>
            <a:r>
              <a:rPr lang="en-IN" b="1" u="sng" dirty="0">
                <a:latin typeface="AvenirRoman"/>
              </a:rPr>
              <a:t>declared to be of unsound </a:t>
            </a:r>
            <a:r>
              <a:rPr lang="en-IN" b="1" u="sng" dirty="0" smtClean="0">
                <a:latin typeface="AvenirRoman"/>
              </a:rPr>
              <a:t>mind</a:t>
            </a:r>
          </a:p>
          <a:p>
            <a:pPr marL="622300" indent="-355600" algn="just">
              <a:spcAft>
                <a:spcPts val="600"/>
              </a:spcAft>
              <a:buFont typeface="+mj-lt"/>
              <a:buAutoNum type="alphaLcParenR"/>
            </a:pPr>
            <a:endParaRPr lang="en-IN" dirty="0" smtClean="0">
              <a:latin typeface="AvenirRoman"/>
            </a:endParaRPr>
          </a:p>
          <a:p>
            <a:pPr marL="622300" indent="-355600" algn="just">
              <a:spcAft>
                <a:spcPts val="600"/>
              </a:spcAft>
              <a:buFont typeface="+mj-lt"/>
              <a:buAutoNum type="alphaLcParenR"/>
            </a:pPr>
            <a:r>
              <a:rPr lang="en-IN" dirty="0" smtClean="0">
                <a:latin typeface="AvenirRoman"/>
              </a:rPr>
              <a:t>Is </a:t>
            </a:r>
            <a:r>
              <a:rPr lang="en-IN" b="1" u="sng" dirty="0">
                <a:latin typeface="AvenirRoman"/>
              </a:rPr>
              <a:t>not an undischarged bankrupt</a:t>
            </a:r>
            <a:r>
              <a:rPr lang="en-IN" dirty="0">
                <a:latin typeface="AvenirRoman"/>
              </a:rPr>
              <a:t>, or has </a:t>
            </a:r>
            <a:r>
              <a:rPr lang="en-IN" b="1" u="sng" dirty="0">
                <a:latin typeface="AvenirRoman"/>
              </a:rPr>
              <a:t>not applied to be adjudicated as a </a:t>
            </a:r>
            <a:r>
              <a:rPr lang="en-IN" b="1" u="sng" dirty="0" smtClean="0">
                <a:latin typeface="AvenirRoman"/>
              </a:rPr>
              <a:t>bankrupt</a:t>
            </a:r>
          </a:p>
        </p:txBody>
      </p:sp>
    </p:spTree>
    <p:extLst>
      <p:ext uri="{BB962C8B-B14F-4D97-AF65-F5344CB8AC3E}">
        <p14:creationId xmlns:p14="http://schemas.microsoft.com/office/powerpoint/2010/main" val="36731292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38911" y="266151"/>
            <a:ext cx="11345257" cy="6486391"/>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spcAft>
                <a:spcPts val="600"/>
              </a:spcAft>
            </a:pPr>
            <a:r>
              <a:rPr lang="en-IN" sz="2800" b="1" u="sng" dirty="0" smtClean="0">
                <a:solidFill>
                  <a:srgbClr val="0000FF"/>
                </a:solidFill>
              </a:rPr>
              <a:t>Rule-3 Eligibility </a:t>
            </a:r>
            <a:r>
              <a:rPr lang="en-IN" sz="2800" b="1" u="sng" dirty="0">
                <a:solidFill>
                  <a:srgbClr val="0000FF"/>
                </a:solidFill>
              </a:rPr>
              <a:t>for registered </a:t>
            </a:r>
            <a:r>
              <a:rPr lang="en-IN" sz="2800" b="1" u="sng" dirty="0" err="1" smtClean="0">
                <a:solidFill>
                  <a:srgbClr val="0000FF"/>
                </a:solidFill>
              </a:rPr>
              <a:t>valuers</a:t>
            </a:r>
            <a:r>
              <a:rPr lang="en-IN" sz="2800" i="1" u="sng" dirty="0" smtClean="0">
                <a:solidFill>
                  <a:srgbClr val="0000FF"/>
                </a:solidFill>
              </a:rPr>
              <a:t>…………</a:t>
            </a:r>
            <a:r>
              <a:rPr lang="en-IN" sz="2800" i="1" u="sng" dirty="0" err="1" smtClean="0">
                <a:solidFill>
                  <a:srgbClr val="0000FF"/>
                </a:solidFill>
              </a:rPr>
              <a:t>Contd</a:t>
            </a:r>
            <a:endParaRPr lang="en-IN" sz="2800" i="1" u="sng" dirty="0">
              <a:solidFill>
                <a:srgbClr val="0000FF"/>
              </a:solidFill>
            </a:endParaRPr>
          </a:p>
          <a:p>
            <a:pPr algn="just">
              <a:spcAft>
                <a:spcPts val="600"/>
              </a:spcAft>
            </a:pPr>
            <a:endParaRPr lang="en-IN" sz="1050" dirty="0" smtClean="0">
              <a:latin typeface="AvenirRoman"/>
            </a:endParaRPr>
          </a:p>
          <a:p>
            <a:pPr marL="622300" indent="-355600" algn="just">
              <a:spcAft>
                <a:spcPts val="600"/>
              </a:spcAft>
              <a:buFont typeface="+mj-lt"/>
              <a:buAutoNum type="alphaLcParenR" startAt="5"/>
            </a:pPr>
            <a:r>
              <a:rPr lang="en-IN" dirty="0">
                <a:latin typeface="AvenirRoman"/>
              </a:rPr>
              <a:t>Is a person </a:t>
            </a:r>
            <a:r>
              <a:rPr lang="en-IN" b="1" u="sng" dirty="0">
                <a:latin typeface="AvenirRoman"/>
              </a:rPr>
              <a:t>resident in India</a:t>
            </a:r>
            <a:r>
              <a:rPr lang="en-IN" b="1" dirty="0">
                <a:latin typeface="AvenirRoman"/>
              </a:rPr>
              <a:t> </a:t>
            </a:r>
            <a:r>
              <a:rPr lang="en-IN" i="1" dirty="0">
                <a:latin typeface="AvenirRoman"/>
              </a:rPr>
              <a:t>as defined u/s 2(v) of the </a:t>
            </a:r>
            <a:r>
              <a:rPr lang="en-IN" i="1" dirty="0" smtClean="0">
                <a:latin typeface="AvenirRoman"/>
              </a:rPr>
              <a:t>FEMA, </a:t>
            </a:r>
            <a:r>
              <a:rPr lang="en-IN" i="1" dirty="0">
                <a:latin typeface="AvenirRoman"/>
              </a:rPr>
              <a:t>1999</a:t>
            </a:r>
            <a:endParaRPr lang="en-IN" b="1" i="1" dirty="0">
              <a:latin typeface="AvenirRoman"/>
            </a:endParaRPr>
          </a:p>
          <a:p>
            <a:pPr marL="622300" indent="-355600" algn="just">
              <a:spcAft>
                <a:spcPts val="600"/>
              </a:spcAft>
              <a:buFont typeface="+mj-lt"/>
              <a:buAutoNum type="alphaLcParenR" startAt="5"/>
            </a:pPr>
            <a:endParaRPr lang="en-IN" b="1" u="sng" dirty="0" smtClean="0">
              <a:latin typeface="AvenirRoman"/>
            </a:endParaRPr>
          </a:p>
          <a:p>
            <a:pPr marL="622300" indent="-355600" algn="just">
              <a:spcAft>
                <a:spcPts val="600"/>
              </a:spcAft>
              <a:buFont typeface="+mj-lt"/>
              <a:buAutoNum type="alphaLcParenR" startAt="5"/>
            </a:pPr>
            <a:r>
              <a:rPr lang="en-IN" b="1" u="sng" dirty="0" smtClean="0">
                <a:latin typeface="AvenirRoman"/>
              </a:rPr>
              <a:t>Not </a:t>
            </a:r>
            <a:r>
              <a:rPr lang="en-IN" b="1" u="sng" dirty="0">
                <a:latin typeface="AvenirRoman"/>
              </a:rPr>
              <a:t>convicted</a:t>
            </a:r>
            <a:r>
              <a:rPr lang="en-IN" b="1" dirty="0">
                <a:latin typeface="AvenirRoman"/>
              </a:rPr>
              <a:t> </a:t>
            </a:r>
            <a:r>
              <a:rPr lang="en-IN" dirty="0">
                <a:latin typeface="AvenirRoman"/>
              </a:rPr>
              <a:t>for an offence </a:t>
            </a:r>
            <a:r>
              <a:rPr lang="en-IN" b="1" u="sng" dirty="0">
                <a:latin typeface="AvenirRoman"/>
              </a:rPr>
              <a:t>punishable with imprisonment for a term exceeding 6 months </a:t>
            </a:r>
            <a:r>
              <a:rPr lang="en-IN" dirty="0">
                <a:latin typeface="AvenirRoman"/>
              </a:rPr>
              <a:t>or for </a:t>
            </a:r>
            <a:r>
              <a:rPr lang="en-IN" b="1" u="sng" dirty="0">
                <a:latin typeface="AvenirRoman"/>
              </a:rPr>
              <a:t>an offence involving moral turpitude</a:t>
            </a:r>
            <a:r>
              <a:rPr lang="en-IN" dirty="0">
                <a:latin typeface="AvenirRoman"/>
              </a:rPr>
              <a:t>, and a </a:t>
            </a:r>
            <a:r>
              <a:rPr lang="en-IN" b="1" u="sng" dirty="0">
                <a:latin typeface="AvenirRoman"/>
              </a:rPr>
              <a:t>period of 5 years has not elapsed</a:t>
            </a:r>
            <a:r>
              <a:rPr lang="en-IN" dirty="0">
                <a:latin typeface="AvenirRoman"/>
              </a:rPr>
              <a:t> from the date of expiry of </a:t>
            </a:r>
            <a:r>
              <a:rPr lang="en-IN" dirty="0" smtClean="0">
                <a:latin typeface="AvenirRoman"/>
              </a:rPr>
              <a:t>sentence </a:t>
            </a:r>
            <a:r>
              <a:rPr lang="en-IN" b="1" u="sng" dirty="0" smtClean="0">
                <a:solidFill>
                  <a:srgbClr val="FF0000"/>
                </a:solidFill>
                <a:latin typeface="AvenirRoman"/>
              </a:rPr>
              <a:t>Provided</a:t>
            </a:r>
            <a:r>
              <a:rPr lang="en-IN" dirty="0" smtClean="0">
                <a:latin typeface="AvenirRoman"/>
              </a:rPr>
              <a:t> </a:t>
            </a:r>
            <a:r>
              <a:rPr lang="en-IN" dirty="0">
                <a:latin typeface="AvenirRoman"/>
              </a:rPr>
              <a:t>that if a person has been convicted of any offence and sentenced </a:t>
            </a:r>
            <a:r>
              <a:rPr lang="en-IN" dirty="0" smtClean="0">
                <a:latin typeface="AvenirRoman"/>
              </a:rPr>
              <a:t>to </a:t>
            </a:r>
            <a:r>
              <a:rPr lang="en-IN" b="1" u="sng" dirty="0">
                <a:latin typeface="AvenirRoman"/>
              </a:rPr>
              <a:t>imprisonment for a period of 7 years or more</a:t>
            </a:r>
            <a:r>
              <a:rPr lang="en-IN" dirty="0">
                <a:latin typeface="AvenirRoman"/>
              </a:rPr>
              <a:t>, he shall </a:t>
            </a:r>
            <a:r>
              <a:rPr lang="en-IN" b="1" u="sng" dirty="0">
                <a:latin typeface="AvenirRoman"/>
              </a:rPr>
              <a:t>not be eligible to be registered</a:t>
            </a:r>
            <a:endParaRPr lang="en-IN" dirty="0">
              <a:latin typeface="AvenirRoman"/>
            </a:endParaRPr>
          </a:p>
          <a:p>
            <a:pPr marL="533400" indent="-266700" algn="just">
              <a:spcAft>
                <a:spcPts val="600"/>
              </a:spcAft>
              <a:buFont typeface="+mj-lt"/>
              <a:buAutoNum type="alphaLcParenR" startAt="7"/>
            </a:pPr>
            <a:endParaRPr lang="en-IN" sz="1400" b="1" u="sng" dirty="0" smtClean="0">
              <a:latin typeface="AvenirRoman"/>
            </a:endParaRPr>
          </a:p>
          <a:p>
            <a:pPr marL="533400" indent="-266700" algn="just">
              <a:spcAft>
                <a:spcPts val="600"/>
              </a:spcAft>
              <a:buFont typeface="+mj-lt"/>
              <a:buAutoNum type="alphaLcParenR" startAt="7"/>
            </a:pPr>
            <a:r>
              <a:rPr lang="en-IN" b="1" u="sng" dirty="0" smtClean="0">
                <a:latin typeface="AvenirRoman"/>
              </a:rPr>
              <a:t>Not levied </a:t>
            </a:r>
            <a:r>
              <a:rPr lang="en-IN" b="1" u="sng" dirty="0">
                <a:latin typeface="AvenirRoman"/>
              </a:rPr>
              <a:t>a penalty </a:t>
            </a:r>
            <a:r>
              <a:rPr lang="en-IN" b="1" u="sng" dirty="0" smtClean="0">
                <a:latin typeface="AvenirRoman"/>
              </a:rPr>
              <a:t>u/s 271J of Income Tax </a:t>
            </a:r>
            <a:r>
              <a:rPr lang="en-IN" b="1" u="sng" dirty="0">
                <a:latin typeface="AvenirRoman"/>
              </a:rPr>
              <a:t>Act, 1961 </a:t>
            </a:r>
            <a:r>
              <a:rPr lang="en-IN" dirty="0" smtClean="0">
                <a:latin typeface="AvenirRoman"/>
              </a:rPr>
              <a:t>and </a:t>
            </a:r>
            <a:r>
              <a:rPr lang="en-IN" dirty="0">
                <a:latin typeface="AvenirRoman"/>
              </a:rPr>
              <a:t>time limit for filing appeal before Commissioner of Income-tax (Appeals) or </a:t>
            </a:r>
            <a:r>
              <a:rPr lang="en-IN" dirty="0" smtClean="0">
                <a:latin typeface="AvenirRoman"/>
              </a:rPr>
              <a:t>Income-tax Appellate Tribunal (ITAT), </a:t>
            </a:r>
            <a:r>
              <a:rPr lang="en-IN" dirty="0">
                <a:latin typeface="AvenirRoman"/>
              </a:rPr>
              <a:t>as the case may be has expired, or such penalty has been confirmed by </a:t>
            </a:r>
            <a:r>
              <a:rPr lang="en-IN" dirty="0" smtClean="0">
                <a:latin typeface="AvenirRoman"/>
              </a:rPr>
              <a:t>ITAT, </a:t>
            </a:r>
            <a:r>
              <a:rPr lang="en-IN" dirty="0">
                <a:latin typeface="AvenirRoman"/>
              </a:rPr>
              <a:t>and </a:t>
            </a:r>
            <a:r>
              <a:rPr lang="en-IN" dirty="0" smtClean="0">
                <a:latin typeface="AvenirRoman"/>
              </a:rPr>
              <a:t>5 years </a:t>
            </a:r>
            <a:r>
              <a:rPr lang="en-IN" dirty="0">
                <a:latin typeface="AvenirRoman"/>
              </a:rPr>
              <a:t>have not elapsed after levy of such </a:t>
            </a:r>
            <a:r>
              <a:rPr lang="en-IN" dirty="0" smtClean="0">
                <a:latin typeface="AvenirRoman"/>
              </a:rPr>
              <a:t>penalty</a:t>
            </a:r>
          </a:p>
          <a:p>
            <a:pPr marL="533400" indent="-266700" algn="just">
              <a:spcAft>
                <a:spcPts val="600"/>
              </a:spcAft>
              <a:buFont typeface="+mj-lt"/>
              <a:buAutoNum type="alphaLcParenR" startAt="7"/>
            </a:pPr>
            <a:endParaRPr lang="en-IN" dirty="0">
              <a:latin typeface="AvenirRoman"/>
            </a:endParaRPr>
          </a:p>
          <a:p>
            <a:pPr marL="533400" indent="-266700" algn="just">
              <a:spcAft>
                <a:spcPts val="600"/>
              </a:spcAft>
              <a:buFont typeface="+mj-lt"/>
              <a:buAutoNum type="alphaLcParenR" startAt="7"/>
            </a:pPr>
            <a:r>
              <a:rPr lang="en-IN" dirty="0" smtClean="0">
                <a:latin typeface="AvenirRoman"/>
              </a:rPr>
              <a:t>Is </a:t>
            </a:r>
            <a:r>
              <a:rPr lang="en-IN" dirty="0">
                <a:latin typeface="AvenirRoman"/>
              </a:rPr>
              <a:t>a </a:t>
            </a:r>
            <a:r>
              <a:rPr lang="en-IN" b="1" u="sng" dirty="0">
                <a:latin typeface="AvenirRoman"/>
              </a:rPr>
              <a:t>fit and proper </a:t>
            </a:r>
            <a:r>
              <a:rPr lang="en-IN" b="1" u="sng" dirty="0" smtClean="0">
                <a:latin typeface="AvenirRoman"/>
              </a:rPr>
              <a:t>person</a:t>
            </a:r>
          </a:p>
          <a:p>
            <a:pPr marL="266700" indent="-266700" algn="just">
              <a:spcAft>
                <a:spcPts val="600"/>
              </a:spcAft>
            </a:pPr>
            <a:endParaRPr lang="en-IN" sz="1000" b="1" i="1" dirty="0" smtClean="0">
              <a:solidFill>
                <a:srgbClr val="FF0000"/>
              </a:solidFill>
              <a:latin typeface="AvenirRoman"/>
            </a:endParaRPr>
          </a:p>
          <a:p>
            <a:pPr marL="266700" indent="-266700" algn="just">
              <a:spcAft>
                <a:spcPts val="600"/>
              </a:spcAft>
            </a:pPr>
            <a:r>
              <a:rPr lang="en-IN" sz="1600" b="1" i="1" dirty="0" smtClean="0">
                <a:solidFill>
                  <a:srgbClr val="FF0000"/>
                </a:solidFill>
                <a:latin typeface="AvenirRoman"/>
              </a:rPr>
              <a:t>	</a:t>
            </a:r>
            <a:r>
              <a:rPr lang="en-IN" sz="1400" b="1" i="1" u="sng" dirty="0" smtClean="0">
                <a:solidFill>
                  <a:srgbClr val="FF0000"/>
                </a:solidFill>
                <a:latin typeface="AvenirRoman"/>
              </a:rPr>
              <a:t>Explanation</a:t>
            </a:r>
            <a:r>
              <a:rPr lang="en-IN" sz="1400" i="1" dirty="0" smtClean="0">
                <a:latin typeface="AvenirRoman"/>
              </a:rPr>
              <a:t>-</a:t>
            </a:r>
            <a:r>
              <a:rPr lang="en-IN" sz="1400" i="1" dirty="0">
                <a:latin typeface="AvenirRoman"/>
              </a:rPr>
              <a:t> For determining whether an individual is a fit and proper person under these rules, the authority may take account of any relevant consideration, including but not limited to </a:t>
            </a:r>
            <a:r>
              <a:rPr lang="en-IN" sz="1400" i="1" dirty="0" smtClean="0">
                <a:latin typeface="AvenirRoman"/>
              </a:rPr>
              <a:t>following criteria:</a:t>
            </a:r>
          </a:p>
          <a:p>
            <a:pPr marL="266700" algn="just">
              <a:spcAft>
                <a:spcPts val="600"/>
              </a:spcAft>
              <a:buFont typeface="+mj-lt"/>
              <a:buAutoNum type="romanLcPeriod"/>
            </a:pPr>
            <a:r>
              <a:rPr lang="en-IN" sz="1400" i="1" dirty="0" smtClean="0">
                <a:latin typeface="AvenirRoman"/>
              </a:rPr>
              <a:t> Integrity</a:t>
            </a:r>
            <a:r>
              <a:rPr lang="en-IN" sz="1400" i="1" dirty="0">
                <a:latin typeface="AvenirRoman"/>
              </a:rPr>
              <a:t>, reputation and </a:t>
            </a:r>
            <a:r>
              <a:rPr lang="en-IN" sz="1400" i="1" dirty="0" smtClean="0">
                <a:latin typeface="AvenirRoman"/>
              </a:rPr>
              <a:t>character</a:t>
            </a:r>
          </a:p>
          <a:p>
            <a:pPr marL="266700" algn="just">
              <a:spcAft>
                <a:spcPts val="600"/>
              </a:spcAft>
              <a:buFont typeface="+mj-lt"/>
              <a:buAutoNum type="romanLcPeriod"/>
            </a:pPr>
            <a:r>
              <a:rPr lang="en-IN" sz="1400" i="1" dirty="0" smtClean="0">
                <a:latin typeface="AvenirRoman"/>
              </a:rPr>
              <a:t> Absence </a:t>
            </a:r>
            <a:r>
              <a:rPr lang="en-IN" sz="1400" i="1" dirty="0">
                <a:latin typeface="AvenirRoman"/>
              </a:rPr>
              <a:t>of convictions and restraint orders, </a:t>
            </a:r>
            <a:r>
              <a:rPr lang="en-IN" sz="1400" i="1" dirty="0" smtClean="0">
                <a:latin typeface="AvenirRoman"/>
              </a:rPr>
              <a:t>and</a:t>
            </a:r>
          </a:p>
          <a:p>
            <a:pPr marL="266700" algn="just">
              <a:spcAft>
                <a:spcPts val="600"/>
              </a:spcAft>
              <a:buFont typeface="+mj-lt"/>
              <a:buAutoNum type="romanLcPeriod"/>
            </a:pPr>
            <a:r>
              <a:rPr lang="en-IN" sz="1400" i="1" dirty="0">
                <a:latin typeface="AvenirRoman"/>
              </a:rPr>
              <a:t> </a:t>
            </a:r>
            <a:r>
              <a:rPr lang="en-IN" sz="1400" i="1" dirty="0" smtClean="0">
                <a:latin typeface="AvenirRoman"/>
              </a:rPr>
              <a:t>Competence </a:t>
            </a:r>
            <a:r>
              <a:rPr lang="en-IN" sz="1400" i="1" dirty="0">
                <a:latin typeface="AvenirRoman"/>
              </a:rPr>
              <a:t>and financial </a:t>
            </a:r>
            <a:r>
              <a:rPr lang="en-IN" sz="1400" i="1" dirty="0" smtClean="0">
                <a:latin typeface="AvenirRoman"/>
              </a:rPr>
              <a:t>solvency</a:t>
            </a:r>
            <a:endParaRPr lang="en-IN" sz="1400" b="1" i="1" u="sng" dirty="0">
              <a:solidFill>
                <a:srgbClr val="333333"/>
              </a:solidFill>
              <a:latin typeface="AvenirRoman"/>
              <a:ea typeface="Times New Roman" panose="02020603050405020304" pitchFamily="18" charset="0"/>
            </a:endParaRPr>
          </a:p>
        </p:txBody>
      </p:sp>
    </p:spTree>
    <p:extLst>
      <p:ext uri="{BB962C8B-B14F-4D97-AF65-F5344CB8AC3E}">
        <p14:creationId xmlns:p14="http://schemas.microsoft.com/office/powerpoint/2010/main" val="16529369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0200" y="362163"/>
            <a:ext cx="11569700" cy="6355586"/>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IN" sz="2800" b="1" u="sng" dirty="0" smtClean="0">
                <a:solidFill>
                  <a:srgbClr val="0000FF"/>
                </a:solidFill>
                <a:latin typeface="Arial" panose="020B0604020202020204" pitchFamily="34" charset="0"/>
                <a:ea typeface="Times New Roman" panose="02020603050405020304" pitchFamily="18" charset="0"/>
              </a:rPr>
              <a:t>Valuation Needs / Reasons</a:t>
            </a:r>
            <a:r>
              <a:rPr lang="en-IN" sz="2000" dirty="0" smtClean="0">
                <a:solidFill>
                  <a:srgbClr val="0000FF"/>
                </a:solidFill>
                <a:latin typeface="Arial" panose="020B0604020202020204" pitchFamily="34" charset="0"/>
                <a:ea typeface="Times New Roman" panose="02020603050405020304" pitchFamily="18" charset="0"/>
              </a:rPr>
              <a:t> – </a:t>
            </a:r>
            <a:r>
              <a:rPr lang="en-IN" dirty="0" smtClean="0">
                <a:solidFill>
                  <a:srgbClr val="0000FF"/>
                </a:solidFill>
                <a:latin typeface="Arial" panose="020B0604020202020204" pitchFamily="34" charset="0"/>
                <a:ea typeface="Times New Roman" panose="02020603050405020304" pitchFamily="18" charset="0"/>
              </a:rPr>
              <a:t>a small list</a:t>
            </a:r>
          </a:p>
          <a:p>
            <a:pPr algn="just">
              <a:lnSpc>
                <a:spcPct val="150000"/>
              </a:lnSpc>
              <a:spcAft>
                <a:spcPts val="600"/>
              </a:spcAft>
            </a:pPr>
            <a:endParaRPr lang="en-IN" sz="16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200" dirty="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21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2100" dirty="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21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2100" dirty="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21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21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US" sz="16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6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600" dirty="0">
              <a:solidFill>
                <a:srgbClr val="333333"/>
              </a:solidFill>
              <a:latin typeface="Arial" panose="020B0604020202020204" pitchFamily="34" charset="0"/>
              <a:ea typeface="Times New Roman" panose="02020603050405020304" pitchFamily="18" charset="0"/>
            </a:endParaRPr>
          </a:p>
        </p:txBody>
      </p:sp>
      <p:graphicFrame>
        <p:nvGraphicFramePr>
          <p:cNvPr id="5" name="Diagram 4"/>
          <p:cNvGraphicFramePr/>
          <p:nvPr>
            <p:extLst>
              <p:ext uri="{D42A27DB-BD31-4B8C-83A1-F6EECF244321}">
                <p14:modId xmlns:p14="http://schemas.microsoft.com/office/powerpoint/2010/main" val="3737314351"/>
              </p:ext>
            </p:extLst>
          </p:nvPr>
        </p:nvGraphicFramePr>
        <p:xfrm>
          <a:off x="759345" y="1014608"/>
          <a:ext cx="10764599" cy="5586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77269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03307" y="420698"/>
            <a:ext cx="11216640" cy="5909310"/>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750"/>
              </a:spcAft>
            </a:pPr>
            <a:r>
              <a:rPr lang="en-IN" sz="2800" b="1" u="sng" dirty="0" smtClean="0">
                <a:solidFill>
                  <a:srgbClr val="0000FF"/>
                </a:solidFill>
              </a:rPr>
              <a:t>Rule-3 Eligibility </a:t>
            </a:r>
            <a:r>
              <a:rPr lang="en-IN" sz="2800" b="1" u="sng" dirty="0">
                <a:solidFill>
                  <a:srgbClr val="0000FF"/>
                </a:solidFill>
              </a:rPr>
              <a:t>for registered </a:t>
            </a:r>
            <a:r>
              <a:rPr lang="en-IN" sz="2800" b="1" u="sng" dirty="0" err="1">
                <a:solidFill>
                  <a:srgbClr val="0000FF"/>
                </a:solidFill>
              </a:rPr>
              <a:t>valuers</a:t>
            </a:r>
            <a:r>
              <a:rPr lang="en-IN" sz="2800" i="1" u="sng" dirty="0">
                <a:solidFill>
                  <a:srgbClr val="0000FF"/>
                </a:solidFill>
              </a:rPr>
              <a:t>…………</a:t>
            </a:r>
            <a:r>
              <a:rPr lang="en-IN" sz="2800" i="1" u="sng" dirty="0" err="1">
                <a:solidFill>
                  <a:srgbClr val="0000FF"/>
                </a:solidFill>
              </a:rPr>
              <a:t>Contd</a:t>
            </a:r>
            <a:endParaRPr lang="en-IN" sz="2800" i="1" u="sng" dirty="0">
              <a:solidFill>
                <a:srgbClr val="0000FF"/>
              </a:solidFill>
            </a:endParaRPr>
          </a:p>
          <a:p>
            <a:pPr algn="just">
              <a:spcAft>
                <a:spcPts val="750"/>
              </a:spcAft>
            </a:pPr>
            <a:endParaRPr lang="en-IN" dirty="0" smtClean="0"/>
          </a:p>
          <a:p>
            <a:pPr algn="just">
              <a:spcAft>
                <a:spcPts val="750"/>
              </a:spcAft>
            </a:pPr>
            <a:r>
              <a:rPr lang="en-IN" dirty="0" smtClean="0">
                <a:latin typeface="AvenirRoman"/>
              </a:rPr>
              <a:t>2) No </a:t>
            </a:r>
            <a:r>
              <a:rPr lang="en-IN" b="1" u="sng" dirty="0" smtClean="0">
                <a:solidFill>
                  <a:srgbClr val="0000FF"/>
                </a:solidFill>
                <a:latin typeface="AvenirRoman"/>
              </a:rPr>
              <a:t>Partnership or Company</a:t>
            </a:r>
            <a:r>
              <a:rPr lang="en-IN" dirty="0" smtClean="0">
                <a:solidFill>
                  <a:srgbClr val="0000FF"/>
                </a:solidFill>
                <a:latin typeface="AvenirRoman"/>
              </a:rPr>
              <a:t> </a:t>
            </a:r>
            <a:r>
              <a:rPr lang="en-IN" dirty="0" smtClean="0">
                <a:latin typeface="AvenirRoman"/>
              </a:rPr>
              <a:t>shall be eligible to be a registered </a:t>
            </a:r>
            <a:r>
              <a:rPr lang="en-IN" dirty="0" err="1" smtClean="0">
                <a:latin typeface="AvenirRoman"/>
              </a:rPr>
              <a:t>valuer</a:t>
            </a:r>
            <a:r>
              <a:rPr lang="en-IN" dirty="0" smtClean="0">
                <a:latin typeface="AvenirRoman"/>
              </a:rPr>
              <a:t> if:</a:t>
            </a:r>
          </a:p>
          <a:p>
            <a:pPr algn="just">
              <a:spcAft>
                <a:spcPts val="750"/>
              </a:spcAft>
            </a:pPr>
            <a:endParaRPr lang="en-IN" dirty="0" smtClean="0">
              <a:latin typeface="AvenirRoman"/>
            </a:endParaRPr>
          </a:p>
          <a:p>
            <a:pPr marL="533400" indent="-266700" algn="just">
              <a:spcAft>
                <a:spcPts val="750"/>
              </a:spcAft>
              <a:buAutoNum type="alphaLcParenR"/>
            </a:pPr>
            <a:r>
              <a:rPr lang="en-IN" dirty="0" smtClean="0">
                <a:latin typeface="AvenirRoman"/>
              </a:rPr>
              <a:t>It has been </a:t>
            </a:r>
            <a:r>
              <a:rPr lang="en-IN" b="1" u="sng" dirty="0" smtClean="0">
                <a:latin typeface="AvenirRoman"/>
              </a:rPr>
              <a:t>set up for objects other than professional / financial services / valuation services </a:t>
            </a:r>
            <a:r>
              <a:rPr lang="en-IN" dirty="0" smtClean="0">
                <a:latin typeface="AvenirRoman"/>
              </a:rPr>
              <a:t>and in case of a company, it is a subsidiary/JV/associate of another Co. or body corporate</a:t>
            </a:r>
          </a:p>
          <a:p>
            <a:pPr marL="533400" indent="-266700" algn="just">
              <a:spcAft>
                <a:spcPts val="750"/>
              </a:spcAft>
              <a:buAutoNum type="alphaLcParenR"/>
            </a:pPr>
            <a:endParaRPr lang="en-IN" dirty="0" smtClean="0">
              <a:latin typeface="AvenirRoman"/>
            </a:endParaRPr>
          </a:p>
          <a:p>
            <a:pPr marL="533400" indent="-266700" algn="just">
              <a:spcAft>
                <a:spcPts val="750"/>
              </a:spcAft>
              <a:buAutoNum type="alphaLcParenR"/>
            </a:pPr>
            <a:r>
              <a:rPr lang="en-IN" dirty="0" smtClean="0">
                <a:latin typeface="AvenirRoman"/>
              </a:rPr>
              <a:t>It is </a:t>
            </a:r>
            <a:r>
              <a:rPr lang="en-IN" b="1" u="sng" dirty="0" smtClean="0">
                <a:latin typeface="AvenirRoman"/>
              </a:rPr>
              <a:t>undergoing an insolvency resolution</a:t>
            </a:r>
            <a:r>
              <a:rPr lang="en-IN" dirty="0" smtClean="0">
                <a:latin typeface="AvenirRoman"/>
              </a:rPr>
              <a:t> or is an </a:t>
            </a:r>
            <a:r>
              <a:rPr lang="en-IN" b="1" u="sng" dirty="0" smtClean="0">
                <a:latin typeface="AvenirRoman"/>
              </a:rPr>
              <a:t>undischarged bankrupt</a:t>
            </a:r>
          </a:p>
          <a:p>
            <a:pPr marL="533400" indent="-266700" algn="just">
              <a:spcAft>
                <a:spcPts val="750"/>
              </a:spcAft>
              <a:buAutoNum type="alphaLcParenR"/>
            </a:pPr>
            <a:endParaRPr lang="en-IN" b="1" u="sng" dirty="0" smtClean="0">
              <a:latin typeface="AvenirRoman"/>
            </a:endParaRPr>
          </a:p>
          <a:p>
            <a:pPr marL="533400" indent="-266700" algn="just">
              <a:spcAft>
                <a:spcPts val="750"/>
              </a:spcAft>
              <a:buAutoNum type="alphaLcParenR"/>
            </a:pPr>
            <a:r>
              <a:rPr lang="en-IN" b="1" u="sng" dirty="0" smtClean="0">
                <a:latin typeface="AvenirRoman"/>
              </a:rPr>
              <a:t>All Partners / Directors are not ineligible</a:t>
            </a:r>
            <a:r>
              <a:rPr lang="en-IN" dirty="0" smtClean="0">
                <a:latin typeface="AvenirRoman"/>
              </a:rPr>
              <a:t> under clauses (c), (d), (e), (f), (g), (h), (</a:t>
            </a:r>
            <a:r>
              <a:rPr lang="en-IN" dirty="0" err="1" smtClean="0">
                <a:latin typeface="AvenirRoman"/>
              </a:rPr>
              <a:t>i</a:t>
            </a:r>
            <a:r>
              <a:rPr lang="en-IN" dirty="0" smtClean="0">
                <a:latin typeface="AvenirRoman"/>
              </a:rPr>
              <a:t>), (j) and (k) of sub-rule (1)</a:t>
            </a:r>
          </a:p>
          <a:p>
            <a:pPr marL="533400" indent="-266700" algn="just">
              <a:spcAft>
                <a:spcPts val="750"/>
              </a:spcAft>
              <a:buAutoNum type="alphaLcParenR"/>
            </a:pPr>
            <a:endParaRPr lang="en-IN" b="1" u="sng" dirty="0" smtClean="0">
              <a:latin typeface="AvenirRoman"/>
            </a:endParaRPr>
          </a:p>
          <a:p>
            <a:pPr marL="533400" indent="-266700" algn="just">
              <a:spcAft>
                <a:spcPts val="750"/>
              </a:spcAft>
              <a:buAutoNum type="alphaLcParenR"/>
            </a:pPr>
            <a:r>
              <a:rPr lang="en-IN" b="1" u="sng" dirty="0" smtClean="0">
                <a:latin typeface="AvenirRoman"/>
              </a:rPr>
              <a:t>3 / all partners / all directors, whichever is lower</a:t>
            </a:r>
            <a:r>
              <a:rPr lang="en-IN" dirty="0" smtClean="0">
                <a:latin typeface="AvenirRoman"/>
              </a:rPr>
              <a:t>, of a partnership firm or Co. are </a:t>
            </a:r>
            <a:r>
              <a:rPr lang="en-IN" b="1" u="sng" dirty="0" smtClean="0">
                <a:latin typeface="AvenirRoman"/>
              </a:rPr>
              <a:t>not registered</a:t>
            </a:r>
            <a:r>
              <a:rPr lang="en-IN" dirty="0" smtClean="0">
                <a:latin typeface="AvenirRoman"/>
              </a:rPr>
              <a:t> </a:t>
            </a:r>
            <a:r>
              <a:rPr lang="en-IN" dirty="0" err="1" smtClean="0">
                <a:latin typeface="AvenirRoman"/>
              </a:rPr>
              <a:t>valuers</a:t>
            </a:r>
            <a:r>
              <a:rPr lang="en-IN" dirty="0" smtClean="0">
                <a:latin typeface="AvenirRoman"/>
              </a:rPr>
              <a:t>; or</a:t>
            </a:r>
          </a:p>
          <a:p>
            <a:pPr marL="533400" indent="-266700" algn="just">
              <a:spcAft>
                <a:spcPts val="750"/>
              </a:spcAft>
              <a:buAutoNum type="alphaLcParenR"/>
            </a:pPr>
            <a:endParaRPr lang="en-IN" b="1" u="sng" dirty="0" smtClean="0">
              <a:latin typeface="AvenirRoman"/>
            </a:endParaRPr>
          </a:p>
          <a:p>
            <a:pPr marL="533400" indent="-266700" algn="just">
              <a:spcAft>
                <a:spcPts val="750"/>
              </a:spcAft>
              <a:buAutoNum type="alphaLcParenR"/>
            </a:pPr>
            <a:r>
              <a:rPr lang="en-IN" b="1" u="sng" dirty="0" smtClean="0">
                <a:latin typeface="AvenirRoman"/>
              </a:rPr>
              <a:t>None of its partners / directors is a registered </a:t>
            </a:r>
            <a:r>
              <a:rPr lang="en-IN" b="1" u="sng" dirty="0" err="1" smtClean="0">
                <a:latin typeface="AvenirRoman"/>
              </a:rPr>
              <a:t>valuer</a:t>
            </a:r>
            <a:r>
              <a:rPr lang="en-IN" dirty="0" smtClean="0">
                <a:latin typeface="AvenirRoman"/>
              </a:rPr>
              <a:t> for the </a:t>
            </a:r>
            <a:r>
              <a:rPr lang="en-IN" b="1" u="sng" dirty="0" smtClean="0">
                <a:latin typeface="AvenirRoman"/>
              </a:rPr>
              <a:t>asset class</a:t>
            </a:r>
            <a:endParaRPr lang="en-IN" b="1" i="1" u="sng" dirty="0">
              <a:solidFill>
                <a:srgbClr val="333333"/>
              </a:solidFill>
              <a:latin typeface="AvenirRoman"/>
              <a:ea typeface="Times New Roman" panose="02020603050405020304" pitchFamily="18" charset="0"/>
            </a:endParaRPr>
          </a:p>
        </p:txBody>
      </p:sp>
    </p:spTree>
    <p:extLst>
      <p:ext uri="{BB962C8B-B14F-4D97-AF65-F5344CB8AC3E}">
        <p14:creationId xmlns:p14="http://schemas.microsoft.com/office/powerpoint/2010/main" val="1688077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266151"/>
            <a:ext cx="11768328" cy="6217087"/>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750"/>
              </a:spcAft>
            </a:pPr>
            <a:r>
              <a:rPr lang="en-IN" sz="2800" b="1" u="sng" dirty="0">
                <a:solidFill>
                  <a:srgbClr val="0000FF"/>
                </a:solidFill>
              </a:rPr>
              <a:t>Rule-4 - Qualifications and experience</a:t>
            </a:r>
          </a:p>
          <a:p>
            <a:pPr algn="just">
              <a:spcAft>
                <a:spcPts val="750"/>
              </a:spcAft>
            </a:pPr>
            <a:r>
              <a:rPr lang="en-IN" dirty="0"/>
              <a:t>An individual shall have </a:t>
            </a:r>
            <a:r>
              <a:rPr lang="en-IN" dirty="0" smtClean="0"/>
              <a:t>following </a:t>
            </a:r>
            <a:r>
              <a:rPr lang="en-IN" dirty="0"/>
              <a:t>qualifications and experience to be eligible for </a:t>
            </a:r>
            <a:r>
              <a:rPr lang="en-IN" dirty="0" smtClean="0"/>
              <a:t>registration namely:-</a:t>
            </a:r>
          </a:p>
          <a:p>
            <a:pPr algn="just">
              <a:spcAft>
                <a:spcPts val="750"/>
              </a:spcAft>
            </a:pPr>
            <a:endParaRPr lang="en-IN" dirty="0" smtClean="0"/>
          </a:p>
          <a:p>
            <a:pPr algn="just">
              <a:spcAft>
                <a:spcPts val="750"/>
              </a:spcAft>
            </a:pPr>
            <a:endParaRPr lang="en-IN" dirty="0"/>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p:txBody>
      </p:sp>
      <p:graphicFrame>
        <p:nvGraphicFramePr>
          <p:cNvPr id="6" name="Diagram 5"/>
          <p:cNvGraphicFramePr/>
          <p:nvPr>
            <p:extLst>
              <p:ext uri="{D42A27DB-BD31-4B8C-83A1-F6EECF244321}">
                <p14:modId xmlns:p14="http://schemas.microsoft.com/office/powerpoint/2010/main" val="536041635"/>
              </p:ext>
            </p:extLst>
          </p:nvPr>
        </p:nvGraphicFramePr>
        <p:xfrm>
          <a:off x="360172" y="1064571"/>
          <a:ext cx="11392916" cy="56776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46581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8103" y="240393"/>
            <a:ext cx="11511824" cy="6314549"/>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750"/>
              </a:spcAft>
            </a:pPr>
            <a:r>
              <a:rPr lang="en-IN" sz="2800" b="1" u="sng" dirty="0">
                <a:solidFill>
                  <a:srgbClr val="0000FF"/>
                </a:solidFill>
              </a:rPr>
              <a:t>Rule-4 - Qualifications and </a:t>
            </a:r>
            <a:r>
              <a:rPr lang="en-IN" sz="2800" b="1" u="sng" dirty="0" smtClean="0">
                <a:solidFill>
                  <a:srgbClr val="0000FF"/>
                </a:solidFill>
              </a:rPr>
              <a:t>experience</a:t>
            </a:r>
            <a:r>
              <a:rPr lang="en-IN" sz="2800" i="1" u="sng" dirty="0">
                <a:solidFill>
                  <a:srgbClr val="0000FF"/>
                </a:solidFill>
              </a:rPr>
              <a:t> …………</a:t>
            </a:r>
            <a:r>
              <a:rPr lang="en-IN" sz="2800" i="1" u="sng" dirty="0" err="1" smtClean="0">
                <a:solidFill>
                  <a:srgbClr val="0000FF"/>
                </a:solidFill>
              </a:rPr>
              <a:t>Contd</a:t>
            </a:r>
            <a:endParaRPr lang="en-IN" sz="2800" i="1" u="sng" dirty="0" smtClean="0">
              <a:solidFill>
                <a:srgbClr val="0000FF"/>
              </a:solidFill>
            </a:endParaRPr>
          </a:p>
          <a:p>
            <a:pPr algn="just">
              <a:spcAft>
                <a:spcPts val="750"/>
              </a:spcAft>
            </a:pPr>
            <a:endParaRPr lang="en-IN" sz="2800" b="1" i="1" u="sng" dirty="0">
              <a:solidFill>
                <a:srgbClr val="0000FF"/>
              </a:solidFill>
            </a:endParaRPr>
          </a:p>
          <a:p>
            <a:pPr algn="just">
              <a:spcAft>
                <a:spcPts val="750"/>
              </a:spcAft>
            </a:pPr>
            <a:endParaRPr lang="en-IN" sz="1100" b="1" i="1" u="sng" dirty="0" smtClean="0">
              <a:solidFill>
                <a:srgbClr val="0000FF"/>
              </a:solidFill>
            </a:endParaRPr>
          </a:p>
          <a:p>
            <a:pPr algn="just">
              <a:spcAft>
                <a:spcPts val="750"/>
              </a:spcAft>
            </a:pPr>
            <a:endParaRPr lang="en-IN" sz="2800" b="1" i="1" u="sng" dirty="0">
              <a:solidFill>
                <a:srgbClr val="0000FF"/>
              </a:solidFill>
            </a:endParaRPr>
          </a:p>
          <a:p>
            <a:pPr algn="just">
              <a:spcAft>
                <a:spcPts val="750"/>
              </a:spcAft>
            </a:pPr>
            <a:endParaRPr lang="en-IN" sz="2400" b="1" u="sng" dirty="0">
              <a:solidFill>
                <a:srgbClr val="0000FF"/>
              </a:solidFill>
            </a:endParaRPr>
          </a:p>
          <a:p>
            <a:pPr algn="just"/>
            <a:endParaRPr lang="en-IN" i="1" u="sng" dirty="0" smtClean="0"/>
          </a:p>
          <a:p>
            <a:pPr algn="just"/>
            <a:endParaRPr lang="en-IN" dirty="0" smtClean="0"/>
          </a:p>
          <a:p>
            <a:pPr algn="just"/>
            <a:endParaRPr lang="en-IN" dirty="0"/>
          </a:p>
          <a:p>
            <a:pPr algn="just"/>
            <a:endParaRPr lang="en-IN" dirty="0" smtClean="0"/>
          </a:p>
          <a:p>
            <a:pPr algn="just"/>
            <a:endParaRPr lang="en-IN" dirty="0"/>
          </a:p>
          <a:p>
            <a:pPr algn="just"/>
            <a:endParaRPr lang="en-IN" dirty="0" smtClean="0"/>
          </a:p>
          <a:p>
            <a:pPr algn="just"/>
            <a:endParaRPr lang="en-IN" dirty="0"/>
          </a:p>
          <a:p>
            <a:pPr algn="just"/>
            <a:endParaRPr lang="en-IN" dirty="0" smtClean="0"/>
          </a:p>
          <a:p>
            <a:pPr algn="just"/>
            <a:endParaRPr lang="en-IN" dirty="0"/>
          </a:p>
          <a:p>
            <a:pPr algn="just"/>
            <a:endParaRPr lang="en-IN" dirty="0" smtClean="0"/>
          </a:p>
          <a:p>
            <a:pPr algn="just"/>
            <a:endParaRPr lang="en-IN" dirty="0"/>
          </a:p>
          <a:p>
            <a:pPr algn="just"/>
            <a:endParaRPr lang="en-IN" dirty="0" smtClean="0"/>
          </a:p>
          <a:p>
            <a:pPr algn="just"/>
            <a:endParaRPr lang="en-IN" dirty="0"/>
          </a:p>
          <a:p>
            <a:pPr algn="just"/>
            <a:endParaRPr lang="en-IN" dirty="0" smtClean="0"/>
          </a:p>
        </p:txBody>
      </p:sp>
      <p:graphicFrame>
        <p:nvGraphicFramePr>
          <p:cNvPr id="3" name="Diagram 2"/>
          <p:cNvGraphicFramePr/>
          <p:nvPr>
            <p:extLst>
              <p:ext uri="{D42A27DB-BD31-4B8C-83A1-F6EECF244321}">
                <p14:modId xmlns:p14="http://schemas.microsoft.com/office/powerpoint/2010/main" val="2104281671"/>
              </p:ext>
            </p:extLst>
          </p:nvPr>
        </p:nvGraphicFramePr>
        <p:xfrm>
          <a:off x="1928969" y="984936"/>
          <a:ext cx="905671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1928969" y="1531444"/>
            <a:ext cx="1510350" cy="369332"/>
          </a:xfrm>
          <a:prstGeom prst="rect">
            <a:avLst/>
          </a:prstGeom>
        </p:spPr>
        <p:txBody>
          <a:bodyPr wrap="none">
            <a:spAutoFit/>
          </a:bodyPr>
          <a:lstStyle/>
          <a:p>
            <a:r>
              <a:rPr lang="en-IN" b="1" i="1" u="sng" dirty="0">
                <a:solidFill>
                  <a:schemeClr val="bg1"/>
                </a:solidFill>
              </a:rPr>
              <a:t>Explanation-I</a:t>
            </a:r>
            <a:r>
              <a:rPr lang="en-IN" b="1" i="1" dirty="0">
                <a:solidFill>
                  <a:schemeClr val="bg1"/>
                </a:solidFill>
              </a:rPr>
              <a:t> </a:t>
            </a:r>
            <a:endParaRPr lang="en-IN" b="1" dirty="0">
              <a:solidFill>
                <a:schemeClr val="bg1"/>
              </a:solidFill>
            </a:endParaRPr>
          </a:p>
        </p:txBody>
      </p:sp>
      <p:sp>
        <p:nvSpPr>
          <p:cNvPr id="5" name="Rectangle 4"/>
          <p:cNvSpPr/>
          <p:nvPr/>
        </p:nvSpPr>
        <p:spPr>
          <a:xfrm>
            <a:off x="1928969" y="3505242"/>
            <a:ext cx="1571264" cy="369332"/>
          </a:xfrm>
          <a:prstGeom prst="rect">
            <a:avLst/>
          </a:prstGeom>
        </p:spPr>
        <p:txBody>
          <a:bodyPr wrap="none">
            <a:spAutoFit/>
          </a:bodyPr>
          <a:lstStyle/>
          <a:p>
            <a:r>
              <a:rPr lang="en-IN" b="1" i="1" u="sng" dirty="0" smtClean="0">
                <a:solidFill>
                  <a:schemeClr val="bg1"/>
                </a:solidFill>
              </a:rPr>
              <a:t>Explanation-II</a:t>
            </a:r>
            <a:r>
              <a:rPr lang="en-IN" b="1" i="1" dirty="0" smtClean="0">
                <a:solidFill>
                  <a:schemeClr val="bg1"/>
                </a:solidFill>
              </a:rPr>
              <a:t> </a:t>
            </a:r>
            <a:endParaRPr lang="en-IN" b="1" dirty="0">
              <a:solidFill>
                <a:schemeClr val="bg1"/>
              </a:solidFill>
            </a:endParaRPr>
          </a:p>
        </p:txBody>
      </p:sp>
      <p:sp>
        <p:nvSpPr>
          <p:cNvPr id="6" name="Rectangle 5"/>
          <p:cNvSpPr/>
          <p:nvPr/>
        </p:nvSpPr>
        <p:spPr>
          <a:xfrm>
            <a:off x="1928969" y="5396356"/>
            <a:ext cx="1632178" cy="369332"/>
          </a:xfrm>
          <a:prstGeom prst="rect">
            <a:avLst/>
          </a:prstGeom>
        </p:spPr>
        <p:txBody>
          <a:bodyPr wrap="none">
            <a:spAutoFit/>
          </a:bodyPr>
          <a:lstStyle/>
          <a:p>
            <a:r>
              <a:rPr lang="en-IN" b="1" i="1" u="sng" dirty="0" smtClean="0">
                <a:solidFill>
                  <a:schemeClr val="bg1"/>
                </a:solidFill>
              </a:rPr>
              <a:t>Explanation-III</a:t>
            </a:r>
            <a:r>
              <a:rPr lang="en-IN" b="1" i="1" dirty="0" smtClean="0">
                <a:solidFill>
                  <a:schemeClr val="bg1"/>
                </a:solidFill>
              </a:rPr>
              <a:t> </a:t>
            </a:r>
            <a:endParaRPr lang="en-IN" b="1" dirty="0">
              <a:solidFill>
                <a:schemeClr val="bg1"/>
              </a:solidFill>
            </a:endParaRPr>
          </a:p>
        </p:txBody>
      </p:sp>
    </p:spTree>
    <p:extLst>
      <p:ext uri="{BB962C8B-B14F-4D97-AF65-F5344CB8AC3E}">
        <p14:creationId xmlns:p14="http://schemas.microsoft.com/office/powerpoint/2010/main" val="3631714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5072" y="266151"/>
            <a:ext cx="11768328" cy="6329938"/>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600"/>
              </a:spcAft>
            </a:pPr>
            <a:r>
              <a:rPr lang="en-IN" sz="2800" b="1" u="sng" dirty="0">
                <a:solidFill>
                  <a:srgbClr val="0000FF"/>
                </a:solidFill>
              </a:rPr>
              <a:t>Rule-4 - Qualifications and </a:t>
            </a:r>
            <a:r>
              <a:rPr lang="en-IN" sz="2800" b="1" u="sng" dirty="0" smtClean="0">
                <a:solidFill>
                  <a:srgbClr val="0000FF"/>
                </a:solidFill>
              </a:rPr>
              <a:t>experience</a:t>
            </a:r>
            <a:r>
              <a:rPr lang="en-IN" sz="2800" i="1" u="sng" dirty="0">
                <a:solidFill>
                  <a:srgbClr val="0000FF"/>
                </a:solidFill>
              </a:rPr>
              <a:t> …………</a:t>
            </a:r>
            <a:r>
              <a:rPr lang="en-IN" sz="2800" i="1" u="sng" dirty="0" err="1">
                <a:solidFill>
                  <a:srgbClr val="0000FF"/>
                </a:solidFill>
              </a:rPr>
              <a:t>Contd</a:t>
            </a:r>
            <a:endParaRPr lang="en-IN" sz="2800" b="1" u="sng" dirty="0">
              <a:solidFill>
                <a:srgbClr val="0000FF"/>
              </a:solidFill>
            </a:endParaRPr>
          </a:p>
          <a:p>
            <a:pPr>
              <a:spcBef>
                <a:spcPts val="600"/>
              </a:spcBef>
              <a:spcAft>
                <a:spcPts val="600"/>
              </a:spcAft>
            </a:pPr>
            <a:r>
              <a:rPr lang="en-IN" b="1" u="sng" dirty="0" smtClean="0">
                <a:solidFill>
                  <a:srgbClr val="0000FF"/>
                </a:solidFill>
              </a:rPr>
              <a:t>ANNEXURE-IV</a:t>
            </a:r>
            <a:r>
              <a:rPr lang="en-IN" dirty="0" smtClean="0"/>
              <a:t> - Eligibility </a:t>
            </a:r>
            <a:r>
              <a:rPr lang="en-IN" dirty="0"/>
              <a:t>Qualification and Experience for Registration as </a:t>
            </a:r>
            <a:r>
              <a:rPr lang="en-IN" dirty="0" err="1" smtClean="0"/>
              <a:t>Valuer</a:t>
            </a:r>
            <a:endParaRPr lang="en-IN" dirty="0" smtClean="0"/>
          </a:p>
          <a:p>
            <a:pPr>
              <a:spcAft>
                <a:spcPts val="600"/>
              </a:spcAft>
            </a:pPr>
            <a:endParaRPr lang="en-IN" dirty="0"/>
          </a:p>
          <a:p>
            <a:pPr>
              <a:spcAft>
                <a:spcPts val="600"/>
              </a:spcAft>
            </a:pPr>
            <a:endParaRPr lang="en-IN" sz="600" dirty="0"/>
          </a:p>
          <a:p>
            <a:pPr algn="just"/>
            <a:endParaRPr lang="en-IN" sz="1050" dirty="0" smtClean="0"/>
          </a:p>
          <a:p>
            <a:pPr algn="just"/>
            <a:endParaRPr lang="en-IN" dirty="0"/>
          </a:p>
          <a:p>
            <a:pPr algn="just"/>
            <a:endParaRPr lang="en-IN" dirty="0" smtClean="0"/>
          </a:p>
          <a:p>
            <a:pPr algn="just"/>
            <a:endParaRPr lang="en-IN" dirty="0"/>
          </a:p>
          <a:p>
            <a:pPr algn="just"/>
            <a:endParaRPr lang="en-IN" dirty="0" smtClean="0"/>
          </a:p>
          <a:p>
            <a:pPr algn="just"/>
            <a:endParaRPr lang="en-IN" dirty="0" smtClean="0"/>
          </a:p>
          <a:p>
            <a:pPr algn="just"/>
            <a:endParaRPr lang="en-IN" dirty="0"/>
          </a:p>
          <a:p>
            <a:pPr algn="just"/>
            <a:endParaRPr lang="en-IN" dirty="0" smtClean="0"/>
          </a:p>
          <a:p>
            <a:pPr algn="just"/>
            <a:endParaRPr lang="en-IN" dirty="0"/>
          </a:p>
          <a:p>
            <a:pPr algn="just"/>
            <a:r>
              <a:rPr lang="en-IN" dirty="0"/>
              <a:t> </a:t>
            </a:r>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p:txBody>
      </p:sp>
      <p:graphicFrame>
        <p:nvGraphicFramePr>
          <p:cNvPr id="7" name="Table 6"/>
          <p:cNvGraphicFramePr>
            <a:graphicFrameLocks noGrp="1"/>
          </p:cNvGraphicFramePr>
          <p:nvPr>
            <p:extLst>
              <p:ext uri="{D42A27DB-BD31-4B8C-83A1-F6EECF244321}">
                <p14:modId xmlns:p14="http://schemas.microsoft.com/office/powerpoint/2010/main" val="3057544370"/>
              </p:ext>
            </p:extLst>
          </p:nvPr>
        </p:nvGraphicFramePr>
        <p:xfrm>
          <a:off x="552682" y="1351129"/>
          <a:ext cx="11053107" cy="5133115"/>
        </p:xfrm>
        <a:graphic>
          <a:graphicData uri="http://schemas.openxmlformats.org/drawingml/2006/table">
            <a:tbl>
              <a:tblPr firstRow="1" bandRow="1">
                <a:tableStyleId>{7DF18680-E054-41AD-8BC1-D1AEF772440D}</a:tableStyleId>
              </a:tblPr>
              <a:tblGrid>
                <a:gridCol w="1438937">
                  <a:extLst>
                    <a:ext uri="{9D8B030D-6E8A-4147-A177-3AD203B41FA5}">
                      <a16:colId xmlns:a16="http://schemas.microsoft.com/office/drawing/2014/main" val="495345045"/>
                    </a:ext>
                  </a:extLst>
                </a:gridCol>
                <a:gridCol w="7473701">
                  <a:extLst>
                    <a:ext uri="{9D8B030D-6E8A-4147-A177-3AD203B41FA5}">
                      <a16:colId xmlns:a16="http://schemas.microsoft.com/office/drawing/2014/main" val="3651690967"/>
                    </a:ext>
                  </a:extLst>
                </a:gridCol>
                <a:gridCol w="2140469">
                  <a:extLst>
                    <a:ext uri="{9D8B030D-6E8A-4147-A177-3AD203B41FA5}">
                      <a16:colId xmlns:a16="http://schemas.microsoft.com/office/drawing/2014/main" val="3013019853"/>
                    </a:ext>
                  </a:extLst>
                </a:gridCol>
              </a:tblGrid>
              <a:tr h="729212">
                <a:tc>
                  <a:txBody>
                    <a:bodyPr/>
                    <a:lstStyle/>
                    <a:p>
                      <a:pPr algn="ctr"/>
                      <a:r>
                        <a:rPr lang="en-IN" sz="2000" kern="1200" dirty="0" smtClean="0">
                          <a:effectLst/>
                        </a:rPr>
                        <a:t>Asset Class</a:t>
                      </a:r>
                      <a:endParaRPr lang="en-IN" sz="2000" dirty="0"/>
                    </a:p>
                  </a:txBody>
                  <a:tcPr anchor="ctr"/>
                </a:tc>
                <a:tc>
                  <a:txBody>
                    <a:bodyPr/>
                    <a:lstStyle/>
                    <a:p>
                      <a:pPr algn="ctr"/>
                      <a:r>
                        <a:rPr lang="en-IN" sz="2000" kern="1200" dirty="0" smtClean="0">
                          <a:effectLst/>
                        </a:rPr>
                        <a:t>Eligibility - Qualifications</a:t>
                      </a:r>
                      <a:endParaRPr lang="en-IN" sz="2000" dirty="0"/>
                    </a:p>
                  </a:txBody>
                  <a:tcPr anchor="ctr"/>
                </a:tc>
                <a:tc>
                  <a:txBody>
                    <a:bodyPr/>
                    <a:lstStyle/>
                    <a:p>
                      <a:pPr algn="ctr"/>
                      <a:r>
                        <a:rPr lang="en-IN" sz="2000" kern="1200" dirty="0" smtClean="0">
                          <a:effectLst/>
                        </a:rPr>
                        <a:t>Experience in specified discipline</a:t>
                      </a:r>
                      <a:endParaRPr lang="en-IN" sz="2000" dirty="0"/>
                    </a:p>
                  </a:txBody>
                  <a:tcPr/>
                </a:tc>
                <a:extLst>
                  <a:ext uri="{0D108BD9-81ED-4DB2-BD59-A6C34878D82A}">
                    <a16:rowId xmlns:a16="http://schemas.microsoft.com/office/drawing/2014/main" val="2595306304"/>
                  </a:ext>
                </a:extLst>
              </a:tr>
              <a:tr h="1666772">
                <a:tc>
                  <a:txBody>
                    <a:bodyPr/>
                    <a:lstStyle/>
                    <a:p>
                      <a:r>
                        <a:rPr lang="en-IN" sz="2000" b="1" kern="1200" dirty="0" smtClean="0">
                          <a:effectLst/>
                        </a:rPr>
                        <a:t>Plant and Machinery</a:t>
                      </a:r>
                      <a:endParaRPr lang="en-IN" sz="2000" b="1" dirty="0">
                        <a:solidFill>
                          <a:srgbClr val="0000FF"/>
                        </a:solidFill>
                      </a:endParaRPr>
                    </a:p>
                  </a:txBody>
                  <a:tcPr/>
                </a:tc>
                <a:tc>
                  <a:txBody>
                    <a:bodyPr/>
                    <a:lstStyle/>
                    <a:p>
                      <a:pPr marL="400050" indent="-400050" algn="just">
                        <a:spcBef>
                          <a:spcPts val="600"/>
                        </a:spcBef>
                        <a:buAutoNum type="romanLcParenBoth"/>
                      </a:pPr>
                      <a:r>
                        <a:rPr lang="en-IN" sz="1800" kern="1200" dirty="0" smtClean="0">
                          <a:effectLst/>
                        </a:rPr>
                        <a:t>Graduate in Mechanical, Electrical, Electronic and</a:t>
                      </a:r>
                      <a:r>
                        <a:rPr lang="en-IN" sz="1800" kern="1200" baseline="0" dirty="0" smtClean="0">
                          <a:effectLst/>
                        </a:rPr>
                        <a:t> </a:t>
                      </a:r>
                      <a:r>
                        <a:rPr lang="en-IN" sz="1800" kern="1200" dirty="0" smtClean="0">
                          <a:effectLst/>
                        </a:rPr>
                        <a:t>Communication, Electronic and Instrumentation, Production, Chemical, Textiles, Leather, Metallurgy, or Aeronautical Engineering, or Graduate in Valuation of Plant and Machinery or equivalent</a:t>
                      </a:r>
                    </a:p>
                    <a:p>
                      <a:pPr marL="400050" indent="-400050" algn="just">
                        <a:spcBef>
                          <a:spcPts val="600"/>
                        </a:spcBef>
                        <a:buAutoNum type="romanLcParenBoth"/>
                      </a:pPr>
                      <a:r>
                        <a:rPr lang="en-IN" sz="1800" kern="1200" dirty="0" smtClean="0">
                          <a:effectLst/>
                        </a:rPr>
                        <a:t>Post Graduate on above courses</a:t>
                      </a:r>
                      <a:endParaRPr lang="en-IN" dirty="0"/>
                    </a:p>
                  </a:txBody>
                  <a:tcPr/>
                </a:tc>
                <a:tc>
                  <a:txBody>
                    <a:bodyPr/>
                    <a:lstStyle/>
                    <a:p>
                      <a:pPr marL="400050" indent="-400050" algn="l">
                        <a:buAutoNum type="romanLcParenBoth"/>
                      </a:pPr>
                      <a:r>
                        <a:rPr lang="en-IN" sz="2000" kern="1200" dirty="0" smtClean="0">
                          <a:effectLst/>
                        </a:rPr>
                        <a:t>Five years  </a:t>
                      </a:r>
                    </a:p>
                    <a:p>
                      <a:pPr marL="400050" indent="-400050" algn="l">
                        <a:buAutoNum type="romanLcParenBoth"/>
                      </a:pPr>
                      <a:endParaRPr lang="en-IN" sz="2000" kern="1200" dirty="0" smtClean="0">
                        <a:effectLst/>
                      </a:endParaRPr>
                    </a:p>
                    <a:p>
                      <a:pPr marL="400050" indent="-400050" algn="l">
                        <a:buAutoNum type="romanLcParenBoth"/>
                      </a:pPr>
                      <a:endParaRPr lang="en-IN" sz="2000" kern="1200" dirty="0" smtClean="0">
                        <a:effectLst/>
                      </a:endParaRPr>
                    </a:p>
                    <a:p>
                      <a:pPr marL="400050" indent="-400050" algn="l">
                        <a:buAutoNum type="romanLcParenBoth"/>
                      </a:pPr>
                      <a:endParaRPr lang="en-IN" sz="2000" kern="1200" dirty="0" smtClean="0">
                        <a:effectLst/>
                      </a:endParaRPr>
                    </a:p>
                    <a:p>
                      <a:pPr marL="400050" indent="-400050" algn="l">
                        <a:buAutoNum type="romanLcParenBoth"/>
                      </a:pPr>
                      <a:r>
                        <a:rPr lang="en-IN" sz="2000" kern="1200" dirty="0" smtClean="0">
                          <a:effectLst/>
                        </a:rPr>
                        <a:t>Three years</a:t>
                      </a:r>
                      <a:endParaRPr lang="en-IN" sz="2000" dirty="0">
                        <a:solidFill>
                          <a:srgbClr val="0000FF"/>
                        </a:solidFill>
                      </a:endParaRPr>
                    </a:p>
                  </a:txBody>
                  <a:tcPr/>
                </a:tc>
                <a:extLst>
                  <a:ext uri="{0D108BD9-81ED-4DB2-BD59-A6C34878D82A}">
                    <a16:rowId xmlns:a16="http://schemas.microsoft.com/office/drawing/2014/main" val="716647517"/>
                  </a:ext>
                </a:extLst>
              </a:tr>
              <a:tr h="1062181">
                <a:tc>
                  <a:txBody>
                    <a:bodyPr/>
                    <a:lstStyle/>
                    <a:p>
                      <a:r>
                        <a:rPr lang="en-IN" sz="2000" b="1" kern="1200" dirty="0" smtClean="0">
                          <a:effectLst/>
                        </a:rPr>
                        <a:t>Land and Building</a:t>
                      </a:r>
                      <a:endParaRPr lang="en-IN" sz="2000" b="1" dirty="0">
                        <a:solidFill>
                          <a:srgbClr val="0000FF"/>
                        </a:solidFill>
                      </a:endParaRPr>
                    </a:p>
                  </a:txBody>
                  <a:tcPr/>
                </a:tc>
                <a:tc>
                  <a:txBody>
                    <a:bodyPr/>
                    <a:lstStyle/>
                    <a:p>
                      <a:pPr marL="400050" indent="-400050" algn="just" defTabSz="914400" rtl="0" eaLnBrk="1" latinLnBrk="0" hangingPunct="1">
                        <a:spcBef>
                          <a:spcPts val="600"/>
                        </a:spcBef>
                        <a:buAutoNum type="romanLcParenBoth"/>
                      </a:pPr>
                      <a:r>
                        <a:rPr lang="en-IN" sz="1800" kern="1200" dirty="0" smtClean="0">
                          <a:effectLst/>
                        </a:rPr>
                        <a:t>Graduate in Civil Engineering, Architecture, Town Planning or equivalent</a:t>
                      </a:r>
                    </a:p>
                    <a:p>
                      <a:pPr marL="400050" indent="-400050" algn="just" defTabSz="914400" rtl="0" eaLnBrk="1" latinLnBrk="0" hangingPunct="1">
                        <a:spcBef>
                          <a:spcPts val="600"/>
                        </a:spcBef>
                        <a:buAutoNum type="romanLcParenBoth"/>
                        <a:tabLst>
                          <a:tab pos="354013" algn="l"/>
                        </a:tabLst>
                      </a:pPr>
                      <a:r>
                        <a:rPr lang="en-IN" sz="1800" kern="1200" dirty="0" smtClean="0">
                          <a:effectLst/>
                        </a:rPr>
                        <a:t>Post Graduate on above courses and also in valuation of land and building or Real Estate Valuation (a two-year full time post</a:t>
                      </a:r>
                      <a:r>
                        <a:rPr lang="en-IN" sz="1800" kern="1200" baseline="0" dirty="0" smtClean="0">
                          <a:effectLst/>
                        </a:rPr>
                        <a:t> </a:t>
                      </a:r>
                      <a:r>
                        <a:rPr lang="en-IN" sz="1800" kern="1200" dirty="0" smtClean="0">
                          <a:effectLst/>
                        </a:rPr>
                        <a:t>graduation course)</a:t>
                      </a:r>
                      <a:endParaRPr lang="en-IN" sz="1800" kern="1200" dirty="0">
                        <a:solidFill>
                          <a:schemeClr val="dk1"/>
                        </a:solidFill>
                        <a:effectLst/>
                        <a:latin typeface="+mn-lt"/>
                        <a:ea typeface="+mn-ea"/>
                        <a:cs typeface="+mn-cs"/>
                      </a:endParaRPr>
                    </a:p>
                  </a:txBody>
                  <a:tcPr/>
                </a:tc>
                <a:tc>
                  <a:txBody>
                    <a:bodyPr/>
                    <a:lstStyle/>
                    <a:p>
                      <a:pPr marL="400050" indent="-400050" algn="l">
                        <a:buAutoNum type="romanLcParenBoth"/>
                      </a:pPr>
                      <a:r>
                        <a:rPr lang="en-IN" sz="2000" kern="1200" dirty="0" smtClean="0">
                          <a:effectLst/>
                        </a:rPr>
                        <a:t>Five years  </a:t>
                      </a:r>
                    </a:p>
                    <a:p>
                      <a:pPr marL="400050" indent="-400050" algn="l">
                        <a:buAutoNum type="romanLcParenBoth"/>
                      </a:pPr>
                      <a:r>
                        <a:rPr lang="en-IN" sz="2000" kern="1200" dirty="0" smtClean="0">
                          <a:effectLst/>
                        </a:rPr>
                        <a:t>Three years</a:t>
                      </a:r>
                      <a:endParaRPr lang="en-IN" sz="2000" dirty="0" smtClean="0"/>
                    </a:p>
                    <a:p>
                      <a:pPr algn="l"/>
                      <a:endParaRPr lang="en-IN" sz="2000" dirty="0">
                        <a:solidFill>
                          <a:srgbClr val="0000FF"/>
                        </a:solidFill>
                      </a:endParaRPr>
                    </a:p>
                  </a:txBody>
                  <a:tcPr/>
                </a:tc>
                <a:extLst>
                  <a:ext uri="{0D108BD9-81ED-4DB2-BD59-A6C34878D82A}">
                    <a16:rowId xmlns:a16="http://schemas.microsoft.com/office/drawing/2014/main" val="460541493"/>
                  </a:ext>
                </a:extLst>
              </a:tr>
              <a:tr h="1398322">
                <a:tc>
                  <a:txBody>
                    <a:bodyPr/>
                    <a:lstStyle/>
                    <a:p>
                      <a:r>
                        <a:rPr lang="en-IN" sz="2000" b="1" kern="1200" dirty="0" smtClean="0">
                          <a:effectLst/>
                        </a:rPr>
                        <a:t>Securities or Financial Assets</a:t>
                      </a:r>
                      <a:endParaRPr lang="en-IN" sz="2000" b="1" dirty="0">
                        <a:solidFill>
                          <a:srgbClr val="0000FF"/>
                        </a:solidFill>
                      </a:endParaRPr>
                    </a:p>
                  </a:txBody>
                  <a:tcPr/>
                </a:tc>
                <a:tc>
                  <a:txBody>
                    <a:bodyPr/>
                    <a:lstStyle/>
                    <a:p>
                      <a:pPr marL="400050" indent="-400050" algn="just" defTabSz="914400" rtl="0" eaLnBrk="1" latinLnBrk="0" hangingPunct="1">
                        <a:spcBef>
                          <a:spcPts val="600"/>
                        </a:spcBef>
                        <a:buAutoNum type="romanLcParenBoth"/>
                      </a:pPr>
                      <a:r>
                        <a:rPr lang="en-IN" sz="1800" kern="1200" dirty="0" smtClean="0">
                          <a:effectLst/>
                        </a:rPr>
                        <a:t>Member of ICAI, ICSI, ICAI-CMA, Master of Business Administration or Post Graduate Diploma in Business Management (specialisation in finance).</a:t>
                      </a:r>
                    </a:p>
                    <a:p>
                      <a:pPr marL="400050" indent="-400050" algn="just" defTabSz="914400" rtl="0" eaLnBrk="1" latinLnBrk="0" hangingPunct="1">
                        <a:spcBef>
                          <a:spcPts val="600"/>
                        </a:spcBef>
                        <a:buAutoNum type="romanLcParenBoth"/>
                      </a:pPr>
                      <a:r>
                        <a:rPr lang="en-IN" sz="1800" kern="1200" dirty="0" smtClean="0">
                          <a:effectLst/>
                        </a:rPr>
                        <a:t>Post Graduate in Finance</a:t>
                      </a:r>
                      <a:endParaRPr lang="en-IN" sz="1800" kern="1200" dirty="0">
                        <a:solidFill>
                          <a:schemeClr val="dk1"/>
                        </a:solidFill>
                        <a:effectLst/>
                        <a:latin typeface="+mn-lt"/>
                        <a:ea typeface="+mn-ea"/>
                        <a:cs typeface="+mn-cs"/>
                      </a:endParaRPr>
                    </a:p>
                  </a:txBody>
                  <a:tcPr/>
                </a:tc>
                <a:tc>
                  <a:txBody>
                    <a:bodyPr/>
                    <a:lstStyle/>
                    <a:p>
                      <a:pPr algn="l"/>
                      <a:r>
                        <a:rPr lang="en-IN" sz="2000" kern="1200" dirty="0" smtClean="0">
                          <a:effectLst/>
                        </a:rPr>
                        <a:t>Three years</a:t>
                      </a:r>
                    </a:p>
                    <a:p>
                      <a:pPr algn="l"/>
                      <a:endParaRPr lang="en-IN" sz="2000" kern="1200" dirty="0" smtClean="0">
                        <a:effectLst/>
                      </a:endParaRPr>
                    </a:p>
                    <a:p>
                      <a:pPr algn="l"/>
                      <a:endParaRPr lang="en-IN" sz="2000" kern="1200" dirty="0" smtClean="0">
                        <a:effectLst/>
                      </a:endParaRPr>
                    </a:p>
                    <a:p>
                      <a:pPr algn="l"/>
                      <a:r>
                        <a:rPr lang="en-IN" sz="2000" kern="1200" dirty="0" smtClean="0">
                          <a:effectLst/>
                        </a:rPr>
                        <a:t>Three years</a:t>
                      </a:r>
                      <a:endParaRPr lang="en-IN" sz="2000" dirty="0">
                        <a:solidFill>
                          <a:srgbClr val="0000FF"/>
                        </a:solidFill>
                      </a:endParaRPr>
                    </a:p>
                  </a:txBody>
                  <a:tcPr/>
                </a:tc>
                <a:extLst>
                  <a:ext uri="{0D108BD9-81ED-4DB2-BD59-A6C34878D82A}">
                    <a16:rowId xmlns:a16="http://schemas.microsoft.com/office/drawing/2014/main" val="772273914"/>
                  </a:ext>
                </a:extLst>
              </a:tr>
            </a:tbl>
          </a:graphicData>
        </a:graphic>
      </p:graphicFrame>
    </p:spTree>
    <p:extLst>
      <p:ext uri="{BB962C8B-B14F-4D97-AF65-F5344CB8AC3E}">
        <p14:creationId xmlns:p14="http://schemas.microsoft.com/office/powerpoint/2010/main" val="28104714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5072" y="266151"/>
            <a:ext cx="11768328" cy="6376104"/>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600"/>
              </a:spcAft>
            </a:pPr>
            <a:r>
              <a:rPr lang="en-IN" sz="2800" b="1" u="sng" dirty="0">
                <a:solidFill>
                  <a:srgbClr val="0000FF"/>
                </a:solidFill>
              </a:rPr>
              <a:t>Rule-5 - Valuation </a:t>
            </a:r>
            <a:r>
              <a:rPr lang="en-IN" sz="2800" b="1" u="sng" dirty="0" smtClean="0">
                <a:solidFill>
                  <a:srgbClr val="0000FF"/>
                </a:solidFill>
              </a:rPr>
              <a:t>Examination</a:t>
            </a:r>
            <a:endParaRPr lang="en-IN" sz="2800" b="1" u="sng" dirty="0">
              <a:solidFill>
                <a:srgbClr val="0000FF"/>
              </a:solidFill>
            </a:endParaRPr>
          </a:p>
          <a:p>
            <a:pPr algn="just"/>
            <a:endParaRPr lang="en-IN" dirty="0" smtClean="0"/>
          </a:p>
          <a:p>
            <a:pPr algn="just"/>
            <a:endParaRPr lang="en-IN" dirty="0"/>
          </a:p>
          <a:p>
            <a:pPr algn="just"/>
            <a:endParaRPr lang="en-IN" dirty="0" smtClean="0"/>
          </a:p>
          <a:p>
            <a:pPr algn="just"/>
            <a:endParaRPr lang="en-IN" dirty="0"/>
          </a:p>
          <a:p>
            <a:pPr algn="just"/>
            <a:endParaRPr lang="en-IN" dirty="0" smtClean="0"/>
          </a:p>
          <a:p>
            <a:pPr algn="just"/>
            <a:endParaRPr lang="en-IN" dirty="0"/>
          </a:p>
          <a:p>
            <a:pPr algn="just"/>
            <a:endParaRPr lang="en-IN" dirty="0" smtClean="0"/>
          </a:p>
          <a:p>
            <a:pPr algn="just"/>
            <a:endParaRPr lang="en-IN" dirty="0" smtClean="0"/>
          </a:p>
          <a:p>
            <a:pPr algn="just"/>
            <a:endParaRPr lang="en-IN" dirty="0" smtClean="0"/>
          </a:p>
          <a:p>
            <a:pPr algn="just"/>
            <a:endParaRPr lang="en-IN" dirty="0"/>
          </a:p>
          <a:p>
            <a:pPr algn="just"/>
            <a:endParaRPr lang="en-IN" dirty="0" smtClean="0"/>
          </a:p>
          <a:p>
            <a:pPr algn="just"/>
            <a:endParaRPr lang="en-IN" dirty="0"/>
          </a:p>
          <a:p>
            <a:pPr algn="just"/>
            <a:r>
              <a:rPr lang="en-IN" dirty="0"/>
              <a:t> </a:t>
            </a:r>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p:txBody>
      </p:sp>
      <p:graphicFrame>
        <p:nvGraphicFramePr>
          <p:cNvPr id="4" name="Diagram 3"/>
          <p:cNvGraphicFramePr/>
          <p:nvPr>
            <p:extLst>
              <p:ext uri="{D42A27DB-BD31-4B8C-83A1-F6EECF244321}">
                <p14:modId xmlns:p14="http://schemas.microsoft.com/office/powerpoint/2010/main" val="2213386629"/>
              </p:ext>
            </p:extLst>
          </p:nvPr>
        </p:nvGraphicFramePr>
        <p:xfrm>
          <a:off x="373126" y="914400"/>
          <a:ext cx="11412220" cy="52674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884441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266151"/>
            <a:ext cx="11768328" cy="637610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spcAft>
                <a:spcPts val="600"/>
              </a:spcAft>
            </a:pPr>
            <a:r>
              <a:rPr lang="en-IN" sz="2800" b="1" u="sng" dirty="0" smtClean="0">
                <a:solidFill>
                  <a:srgbClr val="0000FF"/>
                </a:solidFill>
              </a:rPr>
              <a:t>Rul</a:t>
            </a:r>
            <a:r>
              <a:rPr lang="en-IN" sz="2800" b="1" u="sng" dirty="0">
                <a:solidFill>
                  <a:srgbClr val="0000FF"/>
                </a:solidFill>
              </a:rPr>
              <a:t>e-6 - Application for certificate of registration</a:t>
            </a:r>
          </a:p>
          <a:p>
            <a:pPr algn="just"/>
            <a:endParaRPr lang="en-IN" dirty="0" smtClean="0"/>
          </a:p>
          <a:p>
            <a:pPr algn="just"/>
            <a:endParaRPr lang="en-IN" dirty="0"/>
          </a:p>
          <a:p>
            <a:pPr algn="just"/>
            <a:endParaRPr lang="en-IN" dirty="0" smtClean="0"/>
          </a:p>
          <a:p>
            <a:pPr algn="just"/>
            <a:endParaRPr lang="en-IN" dirty="0"/>
          </a:p>
          <a:p>
            <a:pPr algn="just"/>
            <a:endParaRPr lang="en-IN" dirty="0" smtClean="0"/>
          </a:p>
          <a:p>
            <a:pPr algn="just"/>
            <a:endParaRPr lang="en-IN" dirty="0"/>
          </a:p>
          <a:p>
            <a:pPr algn="just"/>
            <a:endParaRPr lang="en-IN" dirty="0" smtClean="0"/>
          </a:p>
          <a:p>
            <a:pPr algn="just"/>
            <a:endParaRPr lang="en-IN" dirty="0" smtClean="0"/>
          </a:p>
          <a:p>
            <a:pPr algn="just"/>
            <a:endParaRPr lang="en-IN" dirty="0" smtClean="0"/>
          </a:p>
          <a:p>
            <a:pPr algn="just"/>
            <a:endParaRPr lang="en-IN" dirty="0"/>
          </a:p>
          <a:p>
            <a:pPr algn="just"/>
            <a:endParaRPr lang="en-IN" dirty="0" smtClean="0"/>
          </a:p>
          <a:p>
            <a:pPr algn="just"/>
            <a:endParaRPr lang="en-IN" dirty="0"/>
          </a:p>
          <a:p>
            <a:pPr algn="just"/>
            <a:r>
              <a:rPr lang="en-IN" dirty="0"/>
              <a:t> </a:t>
            </a:r>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p:txBody>
      </p:sp>
      <p:graphicFrame>
        <p:nvGraphicFramePr>
          <p:cNvPr id="3" name="Diagram 2"/>
          <p:cNvGraphicFramePr/>
          <p:nvPr>
            <p:extLst>
              <p:ext uri="{D42A27DB-BD31-4B8C-83A1-F6EECF244321}">
                <p14:modId xmlns:p14="http://schemas.microsoft.com/office/powerpoint/2010/main" val="621435694"/>
              </p:ext>
            </p:extLst>
          </p:nvPr>
        </p:nvGraphicFramePr>
        <p:xfrm>
          <a:off x="195072" y="903561"/>
          <a:ext cx="5726684" cy="56496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p:cNvGraphicFramePr/>
          <p:nvPr>
            <p:extLst>
              <p:ext uri="{D42A27DB-BD31-4B8C-83A1-F6EECF244321}">
                <p14:modId xmlns:p14="http://schemas.microsoft.com/office/powerpoint/2010/main" val="4014909708"/>
              </p:ext>
            </p:extLst>
          </p:nvPr>
        </p:nvGraphicFramePr>
        <p:xfrm>
          <a:off x="6087872" y="903560"/>
          <a:ext cx="5726684" cy="564963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5743236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266151"/>
            <a:ext cx="11768328" cy="603242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spcAft>
                <a:spcPts val="600"/>
              </a:spcAft>
            </a:pPr>
            <a:r>
              <a:rPr lang="en-IN" sz="2800" b="1" u="sng" dirty="0" smtClean="0">
                <a:solidFill>
                  <a:srgbClr val="0000FF"/>
                </a:solidFill>
              </a:rPr>
              <a:t>Ru</a:t>
            </a:r>
            <a:r>
              <a:rPr lang="en-IN" sz="2800" b="1" u="sng" dirty="0">
                <a:solidFill>
                  <a:srgbClr val="0000FF"/>
                </a:solidFill>
              </a:rPr>
              <a:t>le-7 - Conditions of </a:t>
            </a:r>
            <a:r>
              <a:rPr lang="en-IN" sz="2800" b="1" u="sng" dirty="0" smtClean="0">
                <a:solidFill>
                  <a:srgbClr val="0000FF"/>
                </a:solidFill>
              </a:rPr>
              <a:t>Registration</a:t>
            </a:r>
          </a:p>
          <a:p>
            <a:pPr>
              <a:spcAft>
                <a:spcPts val="600"/>
              </a:spcAft>
            </a:pPr>
            <a:endParaRPr lang="en-IN" sz="600" dirty="0"/>
          </a:p>
          <a:p>
            <a:pPr algn="just"/>
            <a:r>
              <a:rPr lang="en-IN" dirty="0" smtClean="0"/>
              <a:t>Registration </a:t>
            </a:r>
            <a:r>
              <a:rPr lang="en-IN" dirty="0"/>
              <a:t>granted under rule 6 shall be subject to </a:t>
            </a:r>
            <a:r>
              <a:rPr lang="en-IN" dirty="0" smtClean="0"/>
              <a:t>following </a:t>
            </a:r>
            <a:r>
              <a:rPr lang="en-IN" b="1" u="sng" dirty="0" smtClean="0">
                <a:solidFill>
                  <a:srgbClr val="FF0000"/>
                </a:solidFill>
              </a:rPr>
              <a:t>conditions </a:t>
            </a:r>
            <a:r>
              <a:rPr lang="en-IN" dirty="0"/>
              <a:t>that the </a:t>
            </a:r>
            <a:r>
              <a:rPr lang="en-IN" dirty="0" err="1"/>
              <a:t>valuer</a:t>
            </a:r>
            <a:r>
              <a:rPr lang="en-IN" dirty="0"/>
              <a:t> </a:t>
            </a:r>
            <a:r>
              <a:rPr lang="en-IN" dirty="0" smtClean="0"/>
              <a:t>shall:</a:t>
            </a:r>
            <a:endParaRPr lang="en-IN" sz="1050" dirty="0" smtClean="0"/>
          </a:p>
          <a:p>
            <a:pPr algn="just"/>
            <a:endParaRPr lang="en-IN" dirty="0"/>
          </a:p>
          <a:p>
            <a:pPr marL="342900" indent="-342900" algn="just">
              <a:buFont typeface="+mj-lt"/>
              <a:buAutoNum type="alphaLcParenR"/>
            </a:pPr>
            <a:r>
              <a:rPr lang="en-IN" dirty="0"/>
              <a:t>at </a:t>
            </a:r>
            <a:r>
              <a:rPr lang="en-IN" b="1" u="sng" dirty="0"/>
              <a:t>all times possess</a:t>
            </a:r>
            <a:r>
              <a:rPr lang="en-IN" dirty="0"/>
              <a:t> </a:t>
            </a:r>
            <a:r>
              <a:rPr lang="en-IN" b="1" u="sng" dirty="0" smtClean="0"/>
              <a:t>eligibility, qualification </a:t>
            </a:r>
            <a:r>
              <a:rPr lang="en-IN" b="1" u="sng" dirty="0"/>
              <a:t>and experience</a:t>
            </a:r>
            <a:r>
              <a:rPr lang="en-IN" dirty="0"/>
              <a:t> criteria as specified under rule 3 </a:t>
            </a:r>
            <a:r>
              <a:rPr lang="en-IN" dirty="0" smtClean="0"/>
              <a:t>&amp; rule 4</a:t>
            </a:r>
            <a:endParaRPr lang="en-IN" dirty="0"/>
          </a:p>
          <a:p>
            <a:pPr marL="342900" indent="-342900" algn="just">
              <a:buFont typeface="+mj-lt"/>
              <a:buAutoNum type="alphaLcParenR"/>
            </a:pPr>
            <a:endParaRPr lang="en-IN" dirty="0" smtClean="0"/>
          </a:p>
          <a:p>
            <a:pPr marL="342900" indent="-342900" algn="just">
              <a:buFont typeface="+mj-lt"/>
              <a:buAutoNum type="alphaLcParenR"/>
            </a:pPr>
            <a:r>
              <a:rPr lang="en-IN" dirty="0" smtClean="0"/>
              <a:t>at </a:t>
            </a:r>
            <a:r>
              <a:rPr lang="en-IN" dirty="0"/>
              <a:t>all times </a:t>
            </a:r>
            <a:r>
              <a:rPr lang="en-IN" b="1" u="sng" dirty="0"/>
              <a:t>comply with </a:t>
            </a:r>
            <a:r>
              <a:rPr lang="en-IN" b="1" u="sng" dirty="0" smtClean="0"/>
              <a:t>provisions </a:t>
            </a:r>
            <a:r>
              <a:rPr lang="en-IN" b="1" u="sng" dirty="0"/>
              <a:t>of the </a:t>
            </a:r>
            <a:r>
              <a:rPr lang="en-IN" b="1" u="sng" dirty="0" smtClean="0"/>
              <a:t>Act, rules </a:t>
            </a:r>
            <a:r>
              <a:rPr lang="en-IN" b="1" u="sng" dirty="0"/>
              <a:t>and </a:t>
            </a:r>
            <a:r>
              <a:rPr lang="en-IN" b="1" u="sng" dirty="0" smtClean="0"/>
              <a:t>Bye-laws </a:t>
            </a:r>
            <a:r>
              <a:rPr lang="en-IN" b="1" u="sng" dirty="0"/>
              <a:t>or internal regulations</a:t>
            </a:r>
            <a:r>
              <a:rPr lang="en-IN" dirty="0"/>
              <a:t>, as the case may be, of the respective registered </a:t>
            </a:r>
            <a:r>
              <a:rPr lang="en-IN" dirty="0" err="1"/>
              <a:t>valuers</a:t>
            </a:r>
            <a:r>
              <a:rPr lang="en-IN" dirty="0"/>
              <a:t> </a:t>
            </a:r>
            <a:r>
              <a:rPr lang="en-IN" dirty="0" smtClean="0"/>
              <a:t>organisation</a:t>
            </a:r>
          </a:p>
          <a:p>
            <a:pPr marL="342900" indent="-342900" algn="just">
              <a:buFont typeface="+mj-lt"/>
              <a:buAutoNum type="alphaLcParenR"/>
            </a:pPr>
            <a:endParaRPr lang="en-IN" dirty="0" smtClean="0"/>
          </a:p>
          <a:p>
            <a:pPr marL="342900" indent="-342900" algn="just">
              <a:buFont typeface="+mj-lt"/>
              <a:buAutoNum type="alphaLcParenR"/>
            </a:pPr>
            <a:r>
              <a:rPr lang="en-IN" dirty="0" smtClean="0"/>
              <a:t>in </a:t>
            </a:r>
            <a:r>
              <a:rPr lang="en-IN" dirty="0"/>
              <a:t>his capacity as a registered </a:t>
            </a:r>
            <a:r>
              <a:rPr lang="en-IN" dirty="0" err="1"/>
              <a:t>valuer</a:t>
            </a:r>
            <a:r>
              <a:rPr lang="en-IN" dirty="0"/>
              <a:t>, </a:t>
            </a:r>
            <a:r>
              <a:rPr lang="en-IN" b="1" u="sng" dirty="0"/>
              <a:t>not conduct valuation of the assets or class(</a:t>
            </a:r>
            <a:r>
              <a:rPr lang="en-IN" b="1" u="sng" dirty="0" err="1"/>
              <a:t>es</a:t>
            </a:r>
            <a:r>
              <a:rPr lang="en-IN" b="1" u="sng" dirty="0"/>
              <a:t>) of assets other than for which he/it has been registered </a:t>
            </a:r>
            <a:r>
              <a:rPr lang="en-IN" dirty="0"/>
              <a:t>by the </a:t>
            </a:r>
            <a:r>
              <a:rPr lang="en-IN" dirty="0" smtClean="0"/>
              <a:t>authority</a:t>
            </a:r>
          </a:p>
          <a:p>
            <a:pPr marL="342900" indent="-342900" algn="just">
              <a:buFont typeface="+mj-lt"/>
              <a:buAutoNum type="alphaLcParenR"/>
            </a:pPr>
            <a:endParaRPr lang="en-IN" dirty="0"/>
          </a:p>
          <a:p>
            <a:pPr marL="342900" indent="-342900" algn="just">
              <a:buFont typeface="+mj-lt"/>
              <a:buAutoNum type="alphaLcParenR"/>
            </a:pPr>
            <a:r>
              <a:rPr lang="en-IN" dirty="0" smtClean="0"/>
              <a:t>take </a:t>
            </a:r>
            <a:r>
              <a:rPr lang="en-IN" b="1" u="sng" dirty="0"/>
              <a:t>prior permission</a:t>
            </a:r>
            <a:r>
              <a:rPr lang="en-IN" dirty="0"/>
              <a:t> of </a:t>
            </a:r>
            <a:r>
              <a:rPr lang="en-IN" dirty="0" smtClean="0"/>
              <a:t>authority </a:t>
            </a:r>
            <a:r>
              <a:rPr lang="en-IN" dirty="0"/>
              <a:t>for </a:t>
            </a:r>
            <a:r>
              <a:rPr lang="en-IN" b="1" u="sng" dirty="0"/>
              <a:t>shifting </a:t>
            </a:r>
            <a:r>
              <a:rPr lang="en-IN" b="1" u="sng" dirty="0" smtClean="0"/>
              <a:t>his/its </a:t>
            </a:r>
            <a:r>
              <a:rPr lang="en-IN" b="1" u="sng" dirty="0"/>
              <a:t>membership from one registered </a:t>
            </a:r>
            <a:r>
              <a:rPr lang="en-IN" b="1" u="sng" dirty="0" err="1"/>
              <a:t>valuers</a:t>
            </a:r>
            <a:r>
              <a:rPr lang="en-IN" b="1" u="sng" dirty="0"/>
              <a:t> organisation to </a:t>
            </a:r>
            <a:r>
              <a:rPr lang="en-IN" b="1" u="sng" dirty="0" smtClean="0"/>
              <a:t>another</a:t>
            </a:r>
          </a:p>
          <a:p>
            <a:pPr marL="342900" indent="-342900" algn="just">
              <a:buFont typeface="+mj-lt"/>
              <a:buAutoNum type="alphaLcParenR"/>
            </a:pPr>
            <a:endParaRPr lang="en-IN" dirty="0"/>
          </a:p>
          <a:p>
            <a:pPr marL="342900" indent="-342900" algn="just">
              <a:buFont typeface="+mj-lt"/>
              <a:buAutoNum type="alphaLcParenR"/>
            </a:pPr>
            <a:r>
              <a:rPr lang="en-IN" dirty="0" smtClean="0"/>
              <a:t>take </a:t>
            </a:r>
            <a:r>
              <a:rPr lang="en-IN" dirty="0"/>
              <a:t>adequate steps for </a:t>
            </a:r>
            <a:r>
              <a:rPr lang="en-IN" b="1" u="sng" dirty="0" err="1"/>
              <a:t>redressal</a:t>
            </a:r>
            <a:r>
              <a:rPr lang="en-IN" b="1" u="sng" dirty="0"/>
              <a:t> of </a:t>
            </a:r>
            <a:r>
              <a:rPr lang="en-IN" b="1" u="sng" dirty="0" smtClean="0"/>
              <a:t>grievances</a:t>
            </a:r>
          </a:p>
          <a:p>
            <a:pPr marL="342900" indent="-342900" algn="just">
              <a:buFont typeface="+mj-lt"/>
              <a:buAutoNum type="alphaLcParenR"/>
            </a:pPr>
            <a:endParaRPr lang="en-IN" dirty="0"/>
          </a:p>
          <a:p>
            <a:pPr marL="342900" indent="-342900" algn="just">
              <a:buFont typeface="+mj-lt"/>
              <a:buAutoNum type="alphaLcParenR"/>
            </a:pPr>
            <a:r>
              <a:rPr lang="en-IN" b="1" u="sng" dirty="0" smtClean="0"/>
              <a:t>maintain </a:t>
            </a:r>
            <a:r>
              <a:rPr lang="en-IN" b="1" u="sng" dirty="0"/>
              <a:t>records</a:t>
            </a:r>
            <a:r>
              <a:rPr lang="en-IN" dirty="0"/>
              <a:t> of each assignment undertaken by him for at least </a:t>
            </a:r>
            <a:r>
              <a:rPr lang="en-IN" dirty="0" smtClean="0"/>
              <a:t>3 years </a:t>
            </a:r>
            <a:r>
              <a:rPr lang="en-IN" dirty="0"/>
              <a:t>from the completion of such </a:t>
            </a:r>
            <a:r>
              <a:rPr lang="en-IN" dirty="0" smtClean="0"/>
              <a:t>assignment</a:t>
            </a:r>
            <a:r>
              <a:rPr lang="en-IN" dirty="0"/>
              <a:t> </a:t>
            </a:r>
            <a:r>
              <a:rPr lang="en-IN" dirty="0" smtClean="0"/>
              <a:t>comply </a:t>
            </a:r>
            <a:r>
              <a:rPr lang="en-IN" dirty="0"/>
              <a:t>with the Code of Conduct </a:t>
            </a:r>
            <a:r>
              <a:rPr lang="en-IN" dirty="0" smtClean="0"/>
              <a:t>(</a:t>
            </a:r>
            <a:r>
              <a:rPr lang="en-IN" b="1" dirty="0" smtClean="0"/>
              <a:t>Annexure-I</a:t>
            </a:r>
            <a:r>
              <a:rPr lang="en-IN" b="1" dirty="0"/>
              <a:t> </a:t>
            </a:r>
            <a:r>
              <a:rPr lang="en-IN" dirty="0" smtClean="0"/>
              <a:t>) </a:t>
            </a:r>
            <a:r>
              <a:rPr lang="en-IN" dirty="0"/>
              <a:t>of the registered </a:t>
            </a:r>
            <a:r>
              <a:rPr lang="en-IN" dirty="0" err="1"/>
              <a:t>valuers</a:t>
            </a:r>
            <a:r>
              <a:rPr lang="en-IN" dirty="0"/>
              <a:t> organisation of which he is a </a:t>
            </a:r>
            <a:r>
              <a:rPr lang="en-IN" dirty="0" smtClean="0"/>
              <a:t>member</a:t>
            </a:r>
          </a:p>
          <a:p>
            <a:pPr marL="342900" indent="-342900" algn="just">
              <a:buFont typeface="+mj-lt"/>
              <a:buAutoNum type="alphaLcParenR"/>
            </a:pPr>
            <a:endParaRPr lang="en-IN" dirty="0" smtClean="0"/>
          </a:p>
          <a:p>
            <a:pPr marL="342900" indent="-342900" algn="just">
              <a:buFont typeface="+mj-lt"/>
              <a:buAutoNum type="alphaLcParenR"/>
            </a:pPr>
            <a:r>
              <a:rPr lang="en-IN" dirty="0" smtClean="0"/>
              <a:t>in </a:t>
            </a:r>
            <a:r>
              <a:rPr lang="en-IN" dirty="0"/>
              <a:t>case a partnership entity </a:t>
            </a:r>
            <a:r>
              <a:rPr lang="en-IN" dirty="0" smtClean="0"/>
              <a:t>/ </a:t>
            </a:r>
            <a:r>
              <a:rPr lang="en-IN" dirty="0"/>
              <a:t>company is the registered </a:t>
            </a:r>
            <a:r>
              <a:rPr lang="en-IN" dirty="0" err="1"/>
              <a:t>valuer</a:t>
            </a:r>
            <a:r>
              <a:rPr lang="en-IN" dirty="0"/>
              <a:t>, </a:t>
            </a:r>
            <a:r>
              <a:rPr lang="en-IN" b="1" u="sng" dirty="0"/>
              <a:t>allow only the partner or director who is a registered </a:t>
            </a:r>
            <a:r>
              <a:rPr lang="en-IN" dirty="0" err="1"/>
              <a:t>valuer</a:t>
            </a:r>
            <a:r>
              <a:rPr lang="en-IN" dirty="0"/>
              <a:t> for the asset class(</a:t>
            </a:r>
            <a:r>
              <a:rPr lang="en-IN" dirty="0" err="1"/>
              <a:t>es</a:t>
            </a:r>
            <a:r>
              <a:rPr lang="en-IN" dirty="0"/>
              <a:t>) that is being valued to sign and act on behalf of </a:t>
            </a:r>
            <a:r>
              <a:rPr lang="en-IN" dirty="0" smtClean="0"/>
              <a:t>it</a:t>
            </a:r>
          </a:p>
        </p:txBody>
      </p:sp>
    </p:spTree>
    <p:extLst>
      <p:ext uri="{BB962C8B-B14F-4D97-AF65-F5344CB8AC3E}">
        <p14:creationId xmlns:p14="http://schemas.microsoft.com/office/powerpoint/2010/main" val="27478446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266151"/>
            <a:ext cx="11768328" cy="567847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spcAft>
                <a:spcPts val="600"/>
              </a:spcAft>
            </a:pPr>
            <a:r>
              <a:rPr lang="en-IN" sz="2800" b="1" u="sng" dirty="0" smtClean="0">
                <a:solidFill>
                  <a:srgbClr val="0000FF"/>
                </a:solidFill>
              </a:rPr>
              <a:t>Ru</a:t>
            </a:r>
            <a:r>
              <a:rPr lang="en-IN" sz="2800" b="1" u="sng" dirty="0">
                <a:solidFill>
                  <a:srgbClr val="0000FF"/>
                </a:solidFill>
              </a:rPr>
              <a:t>le-7 - Conditions of </a:t>
            </a:r>
            <a:r>
              <a:rPr lang="en-IN" sz="2800" b="1" u="sng" dirty="0" smtClean="0">
                <a:solidFill>
                  <a:srgbClr val="0000FF"/>
                </a:solidFill>
              </a:rPr>
              <a:t>Registration</a:t>
            </a:r>
            <a:r>
              <a:rPr lang="en-IN" sz="2800" i="1" u="sng" dirty="0">
                <a:solidFill>
                  <a:srgbClr val="0000FF"/>
                </a:solidFill>
              </a:rPr>
              <a:t>…………</a:t>
            </a:r>
            <a:r>
              <a:rPr lang="en-IN" sz="2800" i="1" u="sng" dirty="0" err="1">
                <a:solidFill>
                  <a:srgbClr val="0000FF"/>
                </a:solidFill>
              </a:rPr>
              <a:t>Contd</a:t>
            </a:r>
            <a:endParaRPr lang="en-IN" sz="2800" b="1" u="sng" dirty="0">
              <a:solidFill>
                <a:srgbClr val="0000FF"/>
              </a:solidFill>
            </a:endParaRPr>
          </a:p>
          <a:p>
            <a:pPr algn="just">
              <a:spcAft>
                <a:spcPts val="750"/>
              </a:spcAft>
            </a:pPr>
            <a:endParaRPr lang="en-IN" dirty="0" smtClean="0"/>
          </a:p>
          <a:p>
            <a:pPr marL="342900" indent="-342900" algn="just">
              <a:spcAft>
                <a:spcPts val="750"/>
              </a:spcAft>
              <a:buFont typeface="+mj-lt"/>
              <a:buAutoNum type="alphaLcParenR" startAt="8"/>
            </a:pPr>
            <a:r>
              <a:rPr lang="en-IN" dirty="0"/>
              <a:t>in case a </a:t>
            </a:r>
            <a:r>
              <a:rPr lang="en-IN" b="1" u="sng" dirty="0"/>
              <a:t>partnership entity </a:t>
            </a:r>
            <a:r>
              <a:rPr lang="en-IN" b="1" u="sng" dirty="0" smtClean="0"/>
              <a:t>/ </a:t>
            </a:r>
            <a:r>
              <a:rPr lang="en-IN" b="1" u="sng" dirty="0"/>
              <a:t>company</a:t>
            </a:r>
            <a:r>
              <a:rPr lang="en-IN" dirty="0"/>
              <a:t> is the registered </a:t>
            </a:r>
            <a:r>
              <a:rPr lang="en-IN" dirty="0" err="1"/>
              <a:t>valuer</a:t>
            </a:r>
            <a:r>
              <a:rPr lang="en-IN" dirty="0"/>
              <a:t>, </a:t>
            </a:r>
            <a:r>
              <a:rPr lang="en-IN" b="1" u="sng" dirty="0"/>
              <a:t>it shall disclose to the company concerned</a:t>
            </a:r>
            <a:r>
              <a:rPr lang="en-IN" dirty="0"/>
              <a:t>, the extent of </a:t>
            </a:r>
            <a:r>
              <a:rPr lang="en-IN" b="1" u="sng" dirty="0"/>
              <a:t>capital employed</a:t>
            </a:r>
            <a:r>
              <a:rPr lang="en-IN" dirty="0"/>
              <a:t> or </a:t>
            </a:r>
            <a:r>
              <a:rPr lang="en-IN" b="1" u="sng" dirty="0"/>
              <a:t>contributed in the partnership entity</a:t>
            </a:r>
            <a:r>
              <a:rPr lang="en-IN" dirty="0"/>
              <a:t> or the company by the partner or director, as the case may be, who would sign and act in respect of relevant valuation assignment for the </a:t>
            </a:r>
            <a:r>
              <a:rPr lang="en-IN" dirty="0" smtClean="0"/>
              <a:t>company</a:t>
            </a:r>
          </a:p>
          <a:p>
            <a:pPr marL="342900" indent="-342900" algn="just">
              <a:spcAft>
                <a:spcPts val="750"/>
              </a:spcAft>
              <a:buFont typeface="+mj-lt"/>
              <a:buAutoNum type="alphaLcParenR" startAt="8"/>
            </a:pPr>
            <a:endParaRPr lang="en-IN" dirty="0"/>
          </a:p>
          <a:p>
            <a:pPr marL="342900" indent="-342900" algn="just">
              <a:spcAft>
                <a:spcPts val="750"/>
              </a:spcAft>
              <a:buFont typeface="+mj-lt"/>
              <a:buAutoNum type="alphaLcParenR" startAt="8"/>
            </a:pPr>
            <a:r>
              <a:rPr lang="en-IN" dirty="0" smtClean="0"/>
              <a:t>in </a:t>
            </a:r>
            <a:r>
              <a:rPr lang="en-IN" b="1" u="sng" dirty="0"/>
              <a:t>case a partnership entity </a:t>
            </a:r>
            <a:r>
              <a:rPr lang="en-IN" dirty="0"/>
              <a:t>is the registered </a:t>
            </a:r>
            <a:r>
              <a:rPr lang="en-IN" dirty="0" err="1"/>
              <a:t>valuer</a:t>
            </a:r>
            <a:r>
              <a:rPr lang="en-IN" dirty="0"/>
              <a:t>, be </a:t>
            </a:r>
            <a:r>
              <a:rPr lang="en-IN" b="1" u="sng" dirty="0"/>
              <a:t>liable jointly and severally</a:t>
            </a:r>
            <a:r>
              <a:rPr lang="en-IN" dirty="0"/>
              <a:t> along with the partner who signs and acts in respect of a valuation assignment on behalf of the partnership </a:t>
            </a:r>
            <a:r>
              <a:rPr lang="en-IN" dirty="0" smtClean="0"/>
              <a:t>entity;</a:t>
            </a:r>
          </a:p>
          <a:p>
            <a:pPr marL="342900" indent="-342900" algn="just">
              <a:spcAft>
                <a:spcPts val="750"/>
              </a:spcAft>
              <a:buFont typeface="+mj-lt"/>
              <a:buAutoNum type="alphaLcParenR" startAt="8"/>
            </a:pPr>
            <a:endParaRPr lang="en-IN" dirty="0"/>
          </a:p>
          <a:p>
            <a:pPr marL="342900" indent="-342900" algn="just">
              <a:spcAft>
                <a:spcPts val="750"/>
              </a:spcAft>
              <a:buFont typeface="+mj-lt"/>
              <a:buAutoNum type="alphaLcParenR" startAt="8"/>
            </a:pPr>
            <a:r>
              <a:rPr lang="en-IN" dirty="0" smtClean="0"/>
              <a:t>in </a:t>
            </a:r>
            <a:r>
              <a:rPr lang="en-IN" dirty="0"/>
              <a:t>case a company is the registered </a:t>
            </a:r>
            <a:r>
              <a:rPr lang="en-IN" dirty="0" err="1"/>
              <a:t>valuer</a:t>
            </a:r>
            <a:r>
              <a:rPr lang="en-IN" dirty="0"/>
              <a:t>, be liable </a:t>
            </a:r>
            <a:r>
              <a:rPr lang="en-IN" dirty="0" err="1"/>
              <a:t>alongwith</a:t>
            </a:r>
            <a:r>
              <a:rPr lang="en-IN" dirty="0"/>
              <a:t> director who signs and acts in respect of a valuation assignment on behalf of the </a:t>
            </a:r>
            <a:r>
              <a:rPr lang="en-IN" dirty="0" smtClean="0"/>
              <a:t>company</a:t>
            </a:r>
          </a:p>
          <a:p>
            <a:pPr marL="342900" indent="-342900" algn="just">
              <a:spcAft>
                <a:spcPts val="750"/>
              </a:spcAft>
              <a:buFont typeface="+mj-lt"/>
              <a:buAutoNum type="alphaLcParenR" startAt="8"/>
            </a:pPr>
            <a:endParaRPr lang="en-IN" dirty="0"/>
          </a:p>
          <a:p>
            <a:pPr marL="342900" indent="-342900" algn="just">
              <a:spcAft>
                <a:spcPts val="750"/>
              </a:spcAft>
              <a:buFont typeface="+mj-lt"/>
              <a:buAutoNum type="alphaLcParenR" startAt="8"/>
            </a:pPr>
            <a:r>
              <a:rPr lang="en-IN" dirty="0" smtClean="0"/>
              <a:t>in </a:t>
            </a:r>
            <a:r>
              <a:rPr lang="en-IN" dirty="0"/>
              <a:t>case a partnership entity or company is the registered </a:t>
            </a:r>
            <a:r>
              <a:rPr lang="en-IN" dirty="0" err="1"/>
              <a:t>valuer</a:t>
            </a:r>
            <a:r>
              <a:rPr lang="en-IN" dirty="0"/>
              <a:t>, </a:t>
            </a:r>
            <a:r>
              <a:rPr lang="en-IN" b="1" u="sng" dirty="0"/>
              <a:t>immediately inform the authority on </a:t>
            </a:r>
            <a:r>
              <a:rPr lang="en-IN" b="1" u="sng" dirty="0" smtClean="0"/>
              <a:t>removal </a:t>
            </a:r>
            <a:r>
              <a:rPr lang="en-IN" b="1" u="sng" dirty="0"/>
              <a:t>of a partner or director</a:t>
            </a:r>
            <a:r>
              <a:rPr lang="en-IN" dirty="0"/>
              <a:t>, </a:t>
            </a:r>
            <a:r>
              <a:rPr lang="en-IN" dirty="0" smtClean="0"/>
              <a:t>who </a:t>
            </a:r>
            <a:r>
              <a:rPr lang="en-IN" dirty="0"/>
              <a:t>is a registered </a:t>
            </a:r>
            <a:r>
              <a:rPr lang="en-IN" dirty="0" err="1"/>
              <a:t>valuer</a:t>
            </a:r>
            <a:r>
              <a:rPr lang="en-IN" dirty="0"/>
              <a:t> along with detailed reasons for such removal; </a:t>
            </a:r>
            <a:r>
              <a:rPr lang="en-IN" dirty="0" smtClean="0"/>
              <a:t>and</a:t>
            </a:r>
          </a:p>
          <a:p>
            <a:pPr marL="342900" indent="-342900" algn="just">
              <a:spcAft>
                <a:spcPts val="750"/>
              </a:spcAft>
              <a:buFont typeface="+mj-lt"/>
              <a:buAutoNum type="alphaLcParenR" startAt="8"/>
            </a:pPr>
            <a:endParaRPr lang="en-IN" dirty="0"/>
          </a:p>
          <a:p>
            <a:pPr marL="342900" indent="-342900" algn="just">
              <a:spcAft>
                <a:spcPts val="750"/>
              </a:spcAft>
              <a:buFont typeface="+mj-lt"/>
              <a:buAutoNum type="alphaLcParenR" startAt="8"/>
            </a:pPr>
            <a:r>
              <a:rPr lang="en-IN" dirty="0" smtClean="0"/>
              <a:t>comply </a:t>
            </a:r>
            <a:r>
              <a:rPr lang="en-IN" dirty="0"/>
              <a:t>with such other conditions as may be imposed by the </a:t>
            </a:r>
            <a:r>
              <a:rPr lang="en-IN" dirty="0" smtClean="0"/>
              <a:t>authority</a:t>
            </a:r>
          </a:p>
        </p:txBody>
      </p:sp>
    </p:spTree>
    <p:extLst>
      <p:ext uri="{BB962C8B-B14F-4D97-AF65-F5344CB8AC3E}">
        <p14:creationId xmlns:p14="http://schemas.microsoft.com/office/powerpoint/2010/main" val="3085342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95072" y="266151"/>
            <a:ext cx="11768328" cy="630942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IN" b="1" u="sng" dirty="0" smtClean="0">
                <a:solidFill>
                  <a:srgbClr val="0000FF"/>
                </a:solidFill>
              </a:rPr>
              <a:t>ANNEXURE-I</a:t>
            </a:r>
            <a:r>
              <a:rPr lang="en-IN" b="1" dirty="0" smtClean="0">
                <a:solidFill>
                  <a:srgbClr val="0000FF"/>
                </a:solidFill>
              </a:rPr>
              <a:t>										</a:t>
            </a:r>
          </a:p>
          <a:p>
            <a:pPr algn="ctr"/>
            <a:r>
              <a:rPr lang="en-IN" b="1" u="sng" dirty="0" smtClean="0">
                <a:solidFill>
                  <a:srgbClr val="0000FF"/>
                </a:solidFill>
              </a:rPr>
              <a:t>MODEL </a:t>
            </a:r>
            <a:r>
              <a:rPr lang="en-IN" b="1" u="sng" dirty="0">
                <a:solidFill>
                  <a:srgbClr val="0000FF"/>
                </a:solidFill>
              </a:rPr>
              <a:t>CODE OF CONDUCT FOR REGISTERED VALUERS</a:t>
            </a:r>
          </a:p>
          <a:p>
            <a:pPr algn="ctr"/>
            <a:r>
              <a:rPr lang="en-IN" sz="1400" i="1" dirty="0"/>
              <a:t>(See clause (g) of rule 7 and clause (d) of sub-rule (2) of rule 12</a:t>
            </a:r>
            <a:r>
              <a:rPr lang="en-IN" sz="1400" i="1" dirty="0" smtClean="0"/>
              <a:t>)</a:t>
            </a:r>
            <a:endParaRPr lang="en-IN" sz="1600" i="1" dirty="0"/>
          </a:p>
          <a:p>
            <a:pPr algn="ctr"/>
            <a:endParaRPr lang="en-IN" sz="1600" i="1" dirty="0" smtClean="0"/>
          </a:p>
          <a:p>
            <a:pPr algn="ctr"/>
            <a:endParaRPr lang="en-IN" sz="16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a:p>
        </p:txBody>
      </p:sp>
      <p:sp>
        <p:nvSpPr>
          <p:cNvPr id="13" name="TextBox 12"/>
          <p:cNvSpPr txBox="1"/>
          <p:nvPr/>
        </p:nvSpPr>
        <p:spPr>
          <a:xfrm>
            <a:off x="416210" y="1281560"/>
            <a:ext cx="3863690" cy="5182740"/>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algn="just">
              <a:spcAft>
                <a:spcPts val="1000"/>
              </a:spcAft>
            </a:pPr>
            <a:r>
              <a:rPr lang="en-IN" sz="1600" b="1" u="sng" dirty="0" smtClean="0"/>
              <a:t>Integrity and Fairness</a:t>
            </a:r>
          </a:p>
          <a:p>
            <a:pPr marL="342900" indent="-342900" algn="just">
              <a:spcAft>
                <a:spcPts val="1000"/>
              </a:spcAft>
              <a:buAutoNum type="arabicParenR"/>
            </a:pPr>
            <a:r>
              <a:rPr lang="en-IN" sz="1600" dirty="0" smtClean="0"/>
              <a:t>A valuer shall, in the conduct of his/its business, follow high standards of integrity &amp; fairness in all his/its dealings with his/its clients &amp; other valuers</a:t>
            </a:r>
          </a:p>
          <a:p>
            <a:pPr marL="342900" indent="-342900" algn="just">
              <a:spcAft>
                <a:spcPts val="1000"/>
              </a:spcAft>
              <a:buAutoNum type="arabicParenR"/>
            </a:pPr>
            <a:r>
              <a:rPr lang="en-IN" sz="1600" dirty="0" smtClean="0"/>
              <a:t>A </a:t>
            </a:r>
            <a:r>
              <a:rPr lang="en-IN" sz="1600" dirty="0" err="1" smtClean="0"/>
              <a:t>valuer</a:t>
            </a:r>
            <a:r>
              <a:rPr lang="en-IN" sz="1600" dirty="0" smtClean="0"/>
              <a:t> shall maintain integrity by being honest, straightforward, and forthright in all professional relationships</a:t>
            </a:r>
          </a:p>
          <a:p>
            <a:pPr marL="342900" indent="-342900" algn="just">
              <a:spcAft>
                <a:spcPts val="1000"/>
              </a:spcAft>
              <a:buAutoNum type="arabicParenR"/>
            </a:pPr>
            <a:r>
              <a:rPr lang="en-IN" sz="1600" dirty="0" smtClean="0"/>
              <a:t>A </a:t>
            </a:r>
            <a:r>
              <a:rPr lang="en-IN" sz="1600" dirty="0" err="1" smtClean="0"/>
              <a:t>valuer</a:t>
            </a:r>
            <a:r>
              <a:rPr lang="en-IN" sz="1600" dirty="0" smtClean="0"/>
              <a:t> shall endeavour to ensure that he/it provides true and adequate information and shall not misrepresent any facts or situations</a:t>
            </a:r>
          </a:p>
          <a:p>
            <a:pPr marL="342900" indent="-342900" algn="just">
              <a:spcAft>
                <a:spcPts val="1000"/>
              </a:spcAft>
              <a:buAutoNum type="arabicParenR"/>
            </a:pPr>
            <a:r>
              <a:rPr lang="en-IN" sz="1600" dirty="0" smtClean="0"/>
              <a:t>A </a:t>
            </a:r>
            <a:r>
              <a:rPr lang="en-IN" sz="1600" dirty="0" err="1" smtClean="0"/>
              <a:t>valuer</a:t>
            </a:r>
            <a:r>
              <a:rPr lang="en-IN" sz="1600" dirty="0" smtClean="0"/>
              <a:t> shall refrain from being involved in any action that would bring disrepute to the profession</a:t>
            </a:r>
          </a:p>
          <a:p>
            <a:pPr marL="342900" indent="-342900" algn="just">
              <a:spcAft>
                <a:spcPts val="1000"/>
              </a:spcAft>
              <a:buAutoNum type="arabicParenR"/>
            </a:pPr>
            <a:r>
              <a:rPr lang="en-IN" sz="1600" dirty="0" smtClean="0"/>
              <a:t>A </a:t>
            </a:r>
            <a:r>
              <a:rPr lang="en-IN" sz="1600" dirty="0" err="1" smtClean="0"/>
              <a:t>valuer</a:t>
            </a:r>
            <a:r>
              <a:rPr lang="en-IN" sz="1600" dirty="0" smtClean="0"/>
              <a:t> shall keep public interest foremost while delivering his services</a:t>
            </a:r>
            <a:endParaRPr lang="en-IN" sz="1600" u="sng" dirty="0"/>
          </a:p>
        </p:txBody>
      </p:sp>
      <p:sp>
        <p:nvSpPr>
          <p:cNvPr id="14" name="TextBox 13"/>
          <p:cNvSpPr txBox="1"/>
          <p:nvPr/>
        </p:nvSpPr>
        <p:spPr>
          <a:xfrm>
            <a:off x="4501038" y="1281560"/>
            <a:ext cx="7259162" cy="5182740"/>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algn="just">
              <a:spcAft>
                <a:spcPts val="600"/>
              </a:spcAft>
            </a:pPr>
            <a:r>
              <a:rPr lang="en-IN" sz="1600" b="1" u="sng" dirty="0" smtClean="0"/>
              <a:t>Professional Competence and Due Care</a:t>
            </a:r>
          </a:p>
          <a:p>
            <a:pPr marL="342900" indent="-342900" algn="just">
              <a:spcAft>
                <a:spcPts val="600"/>
              </a:spcAft>
              <a:buFont typeface="+mj-lt"/>
              <a:buAutoNum type="arabicParenR" startAt="6"/>
            </a:pPr>
            <a:r>
              <a:rPr lang="en-IN" sz="1600" dirty="0" smtClean="0"/>
              <a:t>A </a:t>
            </a:r>
            <a:r>
              <a:rPr lang="en-IN" sz="1600" dirty="0"/>
              <a:t>valuer shall render at all times high standards of service, exercise due diligence, ensure proper care and exercise independent professional </a:t>
            </a:r>
            <a:r>
              <a:rPr lang="en-IN" sz="1600" dirty="0" smtClean="0"/>
              <a:t>judgment</a:t>
            </a:r>
          </a:p>
          <a:p>
            <a:pPr marL="342900" indent="-342900" algn="just">
              <a:spcAft>
                <a:spcPts val="600"/>
              </a:spcAft>
              <a:buFont typeface="+mj-lt"/>
              <a:buAutoNum type="arabicParenR" startAt="6"/>
            </a:pPr>
            <a:r>
              <a:rPr lang="en-IN" sz="1600" dirty="0"/>
              <a:t>A </a:t>
            </a:r>
            <a:r>
              <a:rPr lang="en-IN" sz="1600" dirty="0" err="1"/>
              <a:t>valuer</a:t>
            </a:r>
            <a:r>
              <a:rPr lang="en-IN" sz="1600" dirty="0"/>
              <a:t> shall carry out professional services in accordance with the relevant technical and p</a:t>
            </a:r>
            <a:r>
              <a:rPr lang="en-IN" sz="1600" dirty="0" smtClean="0"/>
              <a:t>rofessional </a:t>
            </a:r>
            <a:r>
              <a:rPr lang="en-IN" sz="1600" dirty="0"/>
              <a:t>standards that may be specified from time to </a:t>
            </a:r>
            <a:r>
              <a:rPr lang="en-IN" sz="1600" dirty="0" smtClean="0"/>
              <a:t>time</a:t>
            </a:r>
          </a:p>
          <a:p>
            <a:pPr marL="342900" indent="-342900" algn="just">
              <a:spcAft>
                <a:spcPts val="600"/>
              </a:spcAft>
              <a:buFont typeface="+mj-lt"/>
              <a:buAutoNum type="arabicParenR" startAt="6"/>
            </a:pPr>
            <a:r>
              <a:rPr lang="en-IN" sz="1600" dirty="0"/>
              <a:t>A </a:t>
            </a:r>
            <a:r>
              <a:rPr lang="en-IN" sz="1600" dirty="0" err="1"/>
              <a:t>valuer</a:t>
            </a:r>
            <a:r>
              <a:rPr lang="en-IN" sz="1600" dirty="0"/>
              <a:t> shall continuously maintain professional knowledge and skill to provide competent professional service based on up-to-date developments in practice, prevailing regulations/guidelines and </a:t>
            </a:r>
            <a:r>
              <a:rPr lang="en-IN" sz="1600" dirty="0" smtClean="0"/>
              <a:t>techniques</a:t>
            </a:r>
          </a:p>
          <a:p>
            <a:pPr marL="342900" indent="-342900" algn="just">
              <a:spcAft>
                <a:spcPts val="600"/>
              </a:spcAft>
              <a:buFont typeface="+mj-lt"/>
              <a:buAutoNum type="arabicParenR" startAt="6"/>
            </a:pPr>
            <a:r>
              <a:rPr lang="en-IN" sz="1600" dirty="0"/>
              <a:t>In the preparation of a valuation report, the </a:t>
            </a:r>
            <a:r>
              <a:rPr lang="en-IN" sz="1600" dirty="0" err="1"/>
              <a:t>valuer</a:t>
            </a:r>
            <a:r>
              <a:rPr lang="en-IN" sz="1600" dirty="0"/>
              <a:t> shall not disclaim liability for his/its expertise or deny his/its duty of care, except to the extent that the assumptions are based on statements of fact provided by the company or its auditors or consultants or information available in public domain and not generated by the </a:t>
            </a:r>
            <a:r>
              <a:rPr lang="en-IN" sz="1600" dirty="0" err="1" smtClean="0"/>
              <a:t>valuer</a:t>
            </a:r>
            <a:endParaRPr lang="en-IN" sz="1600" dirty="0" smtClean="0"/>
          </a:p>
          <a:p>
            <a:pPr marL="342900" indent="-342900" algn="just">
              <a:spcAft>
                <a:spcPts val="600"/>
              </a:spcAft>
              <a:buFont typeface="+mj-lt"/>
              <a:buAutoNum type="arabicParenR" startAt="6"/>
            </a:pPr>
            <a:r>
              <a:rPr lang="en-IN" sz="1600" dirty="0"/>
              <a:t>A </a:t>
            </a:r>
            <a:r>
              <a:rPr lang="en-IN" sz="1600" dirty="0" err="1"/>
              <a:t>valuer</a:t>
            </a:r>
            <a:r>
              <a:rPr lang="en-IN" sz="1600" dirty="0"/>
              <a:t> shall not carry out any instruction of the client insofar as they are incompatible with the requirements of integrity, objectivity and </a:t>
            </a:r>
            <a:r>
              <a:rPr lang="en-IN" sz="1600" dirty="0" smtClean="0"/>
              <a:t>independence</a:t>
            </a:r>
          </a:p>
          <a:p>
            <a:pPr marL="342900" indent="-342900" algn="just">
              <a:spcAft>
                <a:spcPts val="600"/>
              </a:spcAft>
              <a:buFont typeface="+mj-lt"/>
              <a:buAutoNum type="arabicParenR" startAt="6"/>
            </a:pPr>
            <a:r>
              <a:rPr lang="en-IN" sz="1600" dirty="0"/>
              <a:t>A valuer shall clearly state to his client the services that he would be competent to provide and </a:t>
            </a:r>
            <a:r>
              <a:rPr lang="en-IN" sz="1600" dirty="0" smtClean="0"/>
              <a:t>services </a:t>
            </a:r>
            <a:r>
              <a:rPr lang="en-IN" sz="1600" dirty="0"/>
              <a:t>for which he would be relying on other valuers or professionals or for which </a:t>
            </a:r>
            <a:r>
              <a:rPr lang="en-IN" sz="1600" dirty="0" smtClean="0"/>
              <a:t>client </a:t>
            </a:r>
            <a:r>
              <a:rPr lang="en-IN" sz="1600" dirty="0"/>
              <a:t>can have a separate arrangement with other valuers</a:t>
            </a:r>
            <a:endParaRPr lang="en-IN" sz="1600" u="sng" dirty="0"/>
          </a:p>
        </p:txBody>
      </p:sp>
    </p:spTree>
    <p:extLst>
      <p:ext uri="{BB962C8B-B14F-4D97-AF65-F5344CB8AC3E}">
        <p14:creationId xmlns:p14="http://schemas.microsoft.com/office/powerpoint/2010/main" val="6852635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266151"/>
            <a:ext cx="11768328" cy="630942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IN" b="1" u="sng" dirty="0">
                <a:solidFill>
                  <a:srgbClr val="0000FF"/>
                </a:solidFill>
              </a:rPr>
              <a:t>ANNEXURE-I</a:t>
            </a:r>
            <a:r>
              <a:rPr lang="en-IN" b="1" dirty="0">
                <a:solidFill>
                  <a:srgbClr val="0000FF"/>
                </a:solidFill>
              </a:rPr>
              <a:t>										</a:t>
            </a:r>
            <a:r>
              <a:rPr lang="en-IN" i="1" dirty="0">
                <a:solidFill>
                  <a:srgbClr val="0000FF"/>
                </a:solidFill>
              </a:rPr>
              <a:t>……..</a:t>
            </a:r>
            <a:r>
              <a:rPr lang="en-IN" i="1" dirty="0" err="1">
                <a:solidFill>
                  <a:srgbClr val="0000FF"/>
                </a:solidFill>
              </a:rPr>
              <a:t>Contd</a:t>
            </a:r>
            <a:endParaRPr lang="en-IN" i="1" dirty="0">
              <a:solidFill>
                <a:srgbClr val="0000FF"/>
              </a:solidFill>
            </a:endParaRPr>
          </a:p>
          <a:p>
            <a:pPr algn="ctr"/>
            <a:r>
              <a:rPr lang="en-IN" b="1" u="sng" dirty="0" smtClean="0">
                <a:solidFill>
                  <a:srgbClr val="0000FF"/>
                </a:solidFill>
              </a:rPr>
              <a:t>MODEL </a:t>
            </a:r>
            <a:r>
              <a:rPr lang="en-IN" b="1" u="sng" dirty="0">
                <a:solidFill>
                  <a:srgbClr val="0000FF"/>
                </a:solidFill>
              </a:rPr>
              <a:t>CODE OF CONDUCT FOR REGISTERED VALUERS</a:t>
            </a:r>
          </a:p>
          <a:p>
            <a:pPr algn="ctr"/>
            <a:r>
              <a:rPr lang="en-IN" sz="1400" i="1" dirty="0"/>
              <a:t>(See clause (g) of rule 7 and clause (d) of sub-rule (2) of rule 12</a:t>
            </a:r>
            <a:r>
              <a:rPr lang="en-IN" sz="1400" i="1" dirty="0" smtClean="0"/>
              <a:t>)</a:t>
            </a:r>
            <a:endParaRPr lang="en-IN" sz="1600" i="1" dirty="0"/>
          </a:p>
          <a:p>
            <a:pPr algn="ctr"/>
            <a:endParaRPr lang="en-IN" sz="1600" i="1" dirty="0" smtClean="0"/>
          </a:p>
          <a:p>
            <a:pPr algn="ctr"/>
            <a:endParaRPr lang="en-IN" sz="16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a:p>
        </p:txBody>
      </p:sp>
      <p:sp>
        <p:nvSpPr>
          <p:cNvPr id="3" name="TextBox 2"/>
          <p:cNvSpPr txBox="1"/>
          <p:nvPr/>
        </p:nvSpPr>
        <p:spPr>
          <a:xfrm>
            <a:off x="416210" y="1281560"/>
            <a:ext cx="11331290" cy="5182740"/>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algn="just">
              <a:spcAft>
                <a:spcPts val="600"/>
              </a:spcAft>
            </a:pPr>
            <a:r>
              <a:rPr lang="en-IN" sz="1600" b="1" u="sng" dirty="0"/>
              <a:t>Independence and Disclosure of </a:t>
            </a:r>
            <a:r>
              <a:rPr lang="en-IN" sz="1600" b="1" u="sng" dirty="0" smtClean="0"/>
              <a:t>Interest</a:t>
            </a:r>
          </a:p>
          <a:p>
            <a:pPr marL="342900" indent="-342900" algn="just">
              <a:spcAft>
                <a:spcPts val="1000"/>
              </a:spcAft>
              <a:buFont typeface="+mj-lt"/>
              <a:buAutoNum type="arabicParenR" startAt="12"/>
            </a:pPr>
            <a:r>
              <a:rPr lang="en-IN" sz="1600" dirty="0" smtClean="0">
                <a:solidFill>
                  <a:schemeClr val="bg1"/>
                </a:solidFill>
              </a:rPr>
              <a:t>A </a:t>
            </a:r>
            <a:r>
              <a:rPr lang="en-IN" sz="1600" dirty="0">
                <a:solidFill>
                  <a:schemeClr val="bg1"/>
                </a:solidFill>
              </a:rPr>
              <a:t>valuer shall act with objectivity in his/its professional dealings by ensuring that his/its decisions are made without </a:t>
            </a:r>
            <a:r>
              <a:rPr lang="en-IN" sz="1600" dirty="0" smtClean="0">
                <a:solidFill>
                  <a:schemeClr val="bg1"/>
                </a:solidFill>
              </a:rPr>
              <a:t>presence </a:t>
            </a:r>
            <a:r>
              <a:rPr lang="en-IN" sz="1600" dirty="0">
                <a:solidFill>
                  <a:schemeClr val="bg1"/>
                </a:solidFill>
              </a:rPr>
              <a:t>of any bias, conflict of interest, coercion, or undue influence of any party, whether directly connected to </a:t>
            </a:r>
            <a:r>
              <a:rPr lang="en-IN" sz="1600" dirty="0" smtClean="0">
                <a:solidFill>
                  <a:schemeClr val="bg1"/>
                </a:solidFill>
              </a:rPr>
              <a:t>valuation </a:t>
            </a:r>
            <a:r>
              <a:rPr lang="en-IN" sz="1600" dirty="0">
                <a:solidFill>
                  <a:schemeClr val="bg1"/>
                </a:solidFill>
              </a:rPr>
              <a:t>assignment or </a:t>
            </a:r>
            <a:r>
              <a:rPr lang="en-IN" sz="1600" dirty="0" smtClean="0">
                <a:solidFill>
                  <a:schemeClr val="bg1"/>
                </a:solidFill>
              </a:rPr>
              <a:t>not</a:t>
            </a:r>
          </a:p>
          <a:p>
            <a:pPr marL="342900" indent="-342900" algn="just">
              <a:spcAft>
                <a:spcPts val="1000"/>
              </a:spcAft>
              <a:buAutoNum type="arabicParenR" startAt="13"/>
            </a:pPr>
            <a:r>
              <a:rPr lang="en-IN" sz="1600" dirty="0">
                <a:solidFill>
                  <a:schemeClr val="bg1"/>
                </a:solidFill>
              </a:rPr>
              <a:t>A </a:t>
            </a:r>
            <a:r>
              <a:rPr lang="en-IN" sz="1600" dirty="0" err="1">
                <a:solidFill>
                  <a:schemeClr val="bg1"/>
                </a:solidFill>
              </a:rPr>
              <a:t>valuer</a:t>
            </a:r>
            <a:r>
              <a:rPr lang="en-IN" sz="1600" dirty="0">
                <a:solidFill>
                  <a:schemeClr val="bg1"/>
                </a:solidFill>
              </a:rPr>
              <a:t> shall not take up an assignment if he/it or any of his/its relatives or associates is not independent in terms of association to the </a:t>
            </a:r>
            <a:r>
              <a:rPr lang="en-IN" sz="1600" dirty="0" smtClean="0">
                <a:solidFill>
                  <a:schemeClr val="bg1"/>
                </a:solidFill>
              </a:rPr>
              <a:t>company</a:t>
            </a:r>
          </a:p>
          <a:p>
            <a:pPr marL="342900" indent="-342900" algn="just">
              <a:spcAft>
                <a:spcPts val="1000"/>
              </a:spcAft>
              <a:buAutoNum type="arabicParenR" startAt="13"/>
            </a:pPr>
            <a:r>
              <a:rPr lang="en-IN" sz="1600" dirty="0">
                <a:solidFill>
                  <a:schemeClr val="bg1"/>
                </a:solidFill>
              </a:rPr>
              <a:t>A </a:t>
            </a:r>
            <a:r>
              <a:rPr lang="en-IN" sz="1600" dirty="0" err="1">
                <a:solidFill>
                  <a:schemeClr val="bg1"/>
                </a:solidFill>
              </a:rPr>
              <a:t>valuer</a:t>
            </a:r>
            <a:r>
              <a:rPr lang="en-IN" sz="1600" dirty="0">
                <a:solidFill>
                  <a:schemeClr val="bg1"/>
                </a:solidFill>
              </a:rPr>
              <a:t> shall maintain complete independence in his/its professional relationships and shall conduct the valuation independent of external </a:t>
            </a:r>
            <a:r>
              <a:rPr lang="en-IN" sz="1600" dirty="0" smtClean="0">
                <a:solidFill>
                  <a:schemeClr val="bg1"/>
                </a:solidFill>
              </a:rPr>
              <a:t>influences</a:t>
            </a:r>
          </a:p>
          <a:p>
            <a:pPr marL="342900" indent="-342900" algn="just">
              <a:spcAft>
                <a:spcPts val="1000"/>
              </a:spcAft>
              <a:buAutoNum type="arabicParenR" startAt="13"/>
            </a:pPr>
            <a:r>
              <a:rPr lang="en-IN" sz="1600" dirty="0">
                <a:solidFill>
                  <a:schemeClr val="bg1"/>
                </a:solidFill>
              </a:rPr>
              <a:t>A </a:t>
            </a:r>
            <a:r>
              <a:rPr lang="en-IN" sz="1600" dirty="0" err="1">
                <a:solidFill>
                  <a:schemeClr val="bg1"/>
                </a:solidFill>
              </a:rPr>
              <a:t>valuer</a:t>
            </a:r>
            <a:r>
              <a:rPr lang="en-IN" sz="1600" dirty="0">
                <a:solidFill>
                  <a:schemeClr val="bg1"/>
                </a:solidFill>
              </a:rPr>
              <a:t> shall wherever necessary disclose to the clients, possible sources of conflicts of duties and interests, while providing unbiased </a:t>
            </a:r>
            <a:r>
              <a:rPr lang="en-IN" sz="1600" dirty="0" smtClean="0">
                <a:solidFill>
                  <a:schemeClr val="bg1"/>
                </a:solidFill>
              </a:rPr>
              <a:t>services</a:t>
            </a:r>
          </a:p>
          <a:p>
            <a:pPr marL="342900" indent="-342900" algn="just">
              <a:spcAft>
                <a:spcPts val="1000"/>
              </a:spcAft>
              <a:buAutoNum type="arabicParenR" startAt="13"/>
            </a:pPr>
            <a:r>
              <a:rPr lang="en-IN" sz="1600" dirty="0">
                <a:solidFill>
                  <a:schemeClr val="bg1"/>
                </a:solidFill>
              </a:rPr>
              <a:t>A </a:t>
            </a:r>
            <a:r>
              <a:rPr lang="en-IN" sz="1600" dirty="0" err="1">
                <a:solidFill>
                  <a:schemeClr val="bg1"/>
                </a:solidFill>
              </a:rPr>
              <a:t>valuer</a:t>
            </a:r>
            <a:r>
              <a:rPr lang="en-IN" sz="1600" dirty="0">
                <a:solidFill>
                  <a:schemeClr val="bg1"/>
                </a:solidFill>
              </a:rPr>
              <a:t> shall not deal in securities of any subject company after any time when he/it first becomes aware of the possibility of his/its association with the valuation, and in accordance with the Securities and Exchange Board of India (Prohibition of Insider Trading) Regulations, 2015 or till the time the valuation report becomes public, whichever is </a:t>
            </a:r>
            <a:r>
              <a:rPr lang="en-IN" sz="1600" dirty="0" smtClean="0">
                <a:solidFill>
                  <a:schemeClr val="bg1"/>
                </a:solidFill>
              </a:rPr>
              <a:t>earlier</a:t>
            </a:r>
          </a:p>
          <a:p>
            <a:pPr marL="342900" indent="-342900" algn="just">
              <a:spcAft>
                <a:spcPts val="1000"/>
              </a:spcAft>
              <a:buAutoNum type="arabicParenR" startAt="13"/>
            </a:pPr>
            <a:r>
              <a:rPr lang="en-IN" sz="1600" dirty="0">
                <a:solidFill>
                  <a:schemeClr val="bg1"/>
                </a:solidFill>
              </a:rPr>
              <a:t>A </a:t>
            </a:r>
            <a:r>
              <a:rPr lang="en-IN" sz="1600" dirty="0" err="1">
                <a:solidFill>
                  <a:schemeClr val="bg1"/>
                </a:solidFill>
              </a:rPr>
              <a:t>valuer</a:t>
            </a:r>
            <a:r>
              <a:rPr lang="en-IN" sz="1600" dirty="0">
                <a:solidFill>
                  <a:schemeClr val="bg1"/>
                </a:solidFill>
              </a:rPr>
              <a:t> shall not indulge in "mandate snatching" or offering "convenience valuations" in order to cater to a </a:t>
            </a:r>
            <a:r>
              <a:rPr lang="en-IN" sz="1600" dirty="0" smtClean="0">
                <a:solidFill>
                  <a:schemeClr val="bg1"/>
                </a:solidFill>
              </a:rPr>
              <a:t>Co. or </a:t>
            </a:r>
            <a:r>
              <a:rPr lang="en-IN" sz="1600" dirty="0">
                <a:solidFill>
                  <a:schemeClr val="bg1"/>
                </a:solidFill>
              </a:rPr>
              <a:t>client's needs</a:t>
            </a:r>
            <a:r>
              <a:rPr lang="en-IN" sz="1600" dirty="0" smtClean="0">
                <a:solidFill>
                  <a:schemeClr val="bg1"/>
                </a:solidFill>
              </a:rPr>
              <a:t>.</a:t>
            </a:r>
          </a:p>
          <a:p>
            <a:pPr marL="342900" indent="-342900" algn="just">
              <a:spcAft>
                <a:spcPts val="1000"/>
              </a:spcAft>
              <a:buAutoNum type="arabicParenR" startAt="13"/>
            </a:pPr>
            <a:r>
              <a:rPr lang="en-IN" sz="1600" dirty="0">
                <a:solidFill>
                  <a:schemeClr val="bg1"/>
                </a:solidFill>
              </a:rPr>
              <a:t>As an independent </a:t>
            </a:r>
            <a:r>
              <a:rPr lang="en-IN" sz="1600" dirty="0" err="1">
                <a:solidFill>
                  <a:schemeClr val="bg1"/>
                </a:solidFill>
              </a:rPr>
              <a:t>valuer</a:t>
            </a:r>
            <a:r>
              <a:rPr lang="en-IN" sz="1600" dirty="0">
                <a:solidFill>
                  <a:schemeClr val="bg1"/>
                </a:solidFill>
              </a:rPr>
              <a:t>, the </a:t>
            </a:r>
            <a:r>
              <a:rPr lang="en-IN" sz="1600" dirty="0" err="1">
                <a:solidFill>
                  <a:schemeClr val="bg1"/>
                </a:solidFill>
              </a:rPr>
              <a:t>valuer</a:t>
            </a:r>
            <a:r>
              <a:rPr lang="en-IN" sz="1600" dirty="0">
                <a:solidFill>
                  <a:schemeClr val="bg1"/>
                </a:solidFill>
              </a:rPr>
              <a:t> shall not charge success </a:t>
            </a:r>
            <a:r>
              <a:rPr lang="en-IN" sz="1600" dirty="0" smtClean="0">
                <a:solidFill>
                  <a:schemeClr val="bg1"/>
                </a:solidFill>
              </a:rPr>
              <a:t>fee</a:t>
            </a:r>
          </a:p>
          <a:p>
            <a:pPr marL="342900" indent="-342900" algn="just">
              <a:spcAft>
                <a:spcPts val="1000"/>
              </a:spcAft>
              <a:buAutoNum type="arabicParenR" startAt="13"/>
            </a:pPr>
            <a:r>
              <a:rPr lang="en-IN" sz="1600" dirty="0">
                <a:solidFill>
                  <a:schemeClr val="bg1"/>
                </a:solidFill>
              </a:rPr>
              <a:t>In any fairness opinion or independent expert opinion submitted by a </a:t>
            </a:r>
            <a:r>
              <a:rPr lang="en-IN" sz="1600" dirty="0" err="1">
                <a:solidFill>
                  <a:schemeClr val="bg1"/>
                </a:solidFill>
              </a:rPr>
              <a:t>valuer</a:t>
            </a:r>
            <a:r>
              <a:rPr lang="en-IN" sz="1600" dirty="0">
                <a:solidFill>
                  <a:schemeClr val="bg1"/>
                </a:solidFill>
              </a:rPr>
              <a:t>, if there has been a prior engagement in an unconnected transaction, the </a:t>
            </a:r>
            <a:r>
              <a:rPr lang="en-IN" sz="1600" dirty="0" err="1">
                <a:solidFill>
                  <a:schemeClr val="bg1"/>
                </a:solidFill>
              </a:rPr>
              <a:t>valuer</a:t>
            </a:r>
            <a:r>
              <a:rPr lang="en-IN" sz="1600" dirty="0">
                <a:solidFill>
                  <a:schemeClr val="bg1"/>
                </a:solidFill>
              </a:rPr>
              <a:t> shall declare the association with the company during the last five years</a:t>
            </a:r>
            <a:endParaRPr lang="en-IN" sz="1600" u="sng" dirty="0">
              <a:solidFill>
                <a:schemeClr val="bg1"/>
              </a:solidFill>
            </a:endParaRPr>
          </a:p>
        </p:txBody>
      </p:sp>
    </p:spTree>
    <p:extLst>
      <p:ext uri="{BB962C8B-B14F-4D97-AF65-F5344CB8AC3E}">
        <p14:creationId xmlns:p14="http://schemas.microsoft.com/office/powerpoint/2010/main" val="1636116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0200" y="362163"/>
            <a:ext cx="11569700" cy="6217087"/>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IN" sz="2800" b="1" u="sng" dirty="0" smtClean="0">
                <a:solidFill>
                  <a:srgbClr val="0000FF"/>
                </a:solidFill>
                <a:latin typeface="Arial" panose="020B0604020202020204" pitchFamily="34" charset="0"/>
                <a:ea typeface="Times New Roman" panose="02020603050405020304" pitchFamily="18" charset="0"/>
              </a:rPr>
              <a:t>Regulatory Framework</a:t>
            </a:r>
            <a:endParaRPr lang="en-IN" u="sng" dirty="0" smtClean="0">
              <a:solidFill>
                <a:srgbClr val="0000FF"/>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6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200" dirty="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21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2100" dirty="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21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2100" dirty="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21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21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US" sz="16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6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600" dirty="0">
              <a:solidFill>
                <a:srgbClr val="333333"/>
              </a:solidFill>
              <a:latin typeface="Arial" panose="020B0604020202020204" pitchFamily="34" charset="0"/>
              <a:ea typeface="Times New Roman" panose="02020603050405020304" pitchFamily="18" charset="0"/>
            </a:endParaRPr>
          </a:p>
        </p:txBody>
      </p:sp>
      <p:graphicFrame>
        <p:nvGraphicFramePr>
          <p:cNvPr id="5" name="Diagram 4"/>
          <p:cNvGraphicFramePr/>
          <p:nvPr>
            <p:extLst>
              <p:ext uri="{D42A27DB-BD31-4B8C-83A1-F6EECF244321}">
                <p14:modId xmlns:p14="http://schemas.microsoft.com/office/powerpoint/2010/main" val="4219184487"/>
              </p:ext>
            </p:extLst>
          </p:nvPr>
        </p:nvGraphicFramePr>
        <p:xfrm>
          <a:off x="488514" y="1135531"/>
          <a:ext cx="11260899"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3924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266151"/>
            <a:ext cx="11768328" cy="630942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IN" b="1" u="sng" dirty="0">
                <a:solidFill>
                  <a:srgbClr val="0000FF"/>
                </a:solidFill>
              </a:rPr>
              <a:t>ANNEXURE-I</a:t>
            </a:r>
            <a:r>
              <a:rPr lang="en-IN" b="1" dirty="0">
                <a:solidFill>
                  <a:srgbClr val="0000FF"/>
                </a:solidFill>
              </a:rPr>
              <a:t>										</a:t>
            </a:r>
            <a:r>
              <a:rPr lang="en-IN" i="1" dirty="0">
                <a:solidFill>
                  <a:srgbClr val="0000FF"/>
                </a:solidFill>
              </a:rPr>
              <a:t>……..</a:t>
            </a:r>
            <a:r>
              <a:rPr lang="en-IN" i="1" dirty="0" err="1">
                <a:solidFill>
                  <a:srgbClr val="0000FF"/>
                </a:solidFill>
              </a:rPr>
              <a:t>Contd</a:t>
            </a:r>
            <a:endParaRPr lang="en-IN" i="1" dirty="0">
              <a:solidFill>
                <a:srgbClr val="0000FF"/>
              </a:solidFill>
            </a:endParaRPr>
          </a:p>
          <a:p>
            <a:pPr algn="ctr"/>
            <a:r>
              <a:rPr lang="en-IN" b="1" u="sng" dirty="0" smtClean="0">
                <a:solidFill>
                  <a:srgbClr val="0000FF"/>
                </a:solidFill>
              </a:rPr>
              <a:t>MODEL </a:t>
            </a:r>
            <a:r>
              <a:rPr lang="en-IN" b="1" u="sng" dirty="0">
                <a:solidFill>
                  <a:srgbClr val="0000FF"/>
                </a:solidFill>
              </a:rPr>
              <a:t>CODE OF CONDUCT FOR REGISTERED VALUERS</a:t>
            </a:r>
          </a:p>
          <a:p>
            <a:pPr algn="ctr"/>
            <a:r>
              <a:rPr lang="en-IN" sz="1400" i="1" dirty="0"/>
              <a:t>(See clause (g) of rule 7 and clause (d) of sub-rule (2) of rule 12</a:t>
            </a:r>
            <a:r>
              <a:rPr lang="en-IN" sz="1400" i="1" dirty="0" smtClean="0"/>
              <a:t>)</a:t>
            </a:r>
            <a:endParaRPr lang="en-IN" sz="1600" i="1" dirty="0"/>
          </a:p>
          <a:p>
            <a:pPr algn="ctr"/>
            <a:endParaRPr lang="en-IN" sz="1600" i="1" dirty="0" smtClean="0"/>
          </a:p>
          <a:p>
            <a:pPr algn="ctr"/>
            <a:endParaRPr lang="en-IN" sz="16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a:p>
        </p:txBody>
      </p:sp>
      <p:sp>
        <p:nvSpPr>
          <p:cNvPr id="3" name="TextBox 2"/>
          <p:cNvSpPr txBox="1"/>
          <p:nvPr/>
        </p:nvSpPr>
        <p:spPr>
          <a:xfrm>
            <a:off x="416210" y="1281560"/>
            <a:ext cx="11394790" cy="5182740"/>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algn="just">
              <a:spcAft>
                <a:spcPts val="800"/>
              </a:spcAft>
            </a:pPr>
            <a:r>
              <a:rPr lang="en-IN" sz="1600" b="1" u="sng" dirty="0" smtClean="0"/>
              <a:t>Confidentiality</a:t>
            </a:r>
          </a:p>
          <a:p>
            <a:pPr marL="342900" indent="-342900" algn="just">
              <a:spcAft>
                <a:spcPts val="800"/>
              </a:spcAft>
              <a:buFont typeface="+mj-lt"/>
              <a:buAutoNum type="arabicParenR" startAt="20"/>
            </a:pPr>
            <a:r>
              <a:rPr lang="en-IN" sz="1600" dirty="0" smtClean="0"/>
              <a:t>A </a:t>
            </a:r>
            <a:r>
              <a:rPr lang="en-IN" sz="1600" dirty="0" err="1"/>
              <a:t>valuer</a:t>
            </a:r>
            <a:r>
              <a:rPr lang="en-IN" sz="1600" dirty="0"/>
              <a:t> shall not use or divulge to other clients or any other party any confidential information about the subject company, which has come to his/its knowledge without proper </a:t>
            </a:r>
            <a:r>
              <a:rPr lang="en-IN" sz="1600" dirty="0" smtClean="0"/>
              <a:t>&amp; specific </a:t>
            </a:r>
            <a:r>
              <a:rPr lang="en-IN" sz="1600" dirty="0"/>
              <a:t>authority or unless there is a legal or professional right or duty to </a:t>
            </a:r>
            <a:r>
              <a:rPr lang="en-IN" sz="1600" dirty="0" smtClean="0"/>
              <a:t>disclose</a:t>
            </a:r>
          </a:p>
          <a:p>
            <a:pPr algn="just">
              <a:spcAft>
                <a:spcPts val="800"/>
              </a:spcAft>
            </a:pPr>
            <a:endParaRPr lang="en-IN" sz="1600" b="1" u="sng" dirty="0" smtClean="0"/>
          </a:p>
          <a:p>
            <a:pPr algn="just">
              <a:spcAft>
                <a:spcPts val="800"/>
              </a:spcAft>
            </a:pPr>
            <a:r>
              <a:rPr lang="en-IN" sz="1600" b="1" u="sng" dirty="0" smtClean="0"/>
              <a:t>Information Management</a:t>
            </a:r>
          </a:p>
          <a:p>
            <a:pPr marL="342900" indent="-342900" algn="just">
              <a:spcAft>
                <a:spcPts val="800"/>
              </a:spcAft>
              <a:buFont typeface="+mj-lt"/>
              <a:buAutoNum type="arabicParenR" startAt="21"/>
            </a:pPr>
            <a:r>
              <a:rPr lang="en-IN" sz="1600" dirty="0"/>
              <a:t>A </a:t>
            </a:r>
            <a:r>
              <a:rPr lang="en-IN" sz="1600" dirty="0" err="1"/>
              <a:t>valuer</a:t>
            </a:r>
            <a:r>
              <a:rPr lang="en-IN" sz="1600" dirty="0"/>
              <a:t> shall ensure that he/ it maintains written contemporaneous records for any decision taken, the reasons for taking the decision, and the information and evidence in support of such decision. This shall be maintained so as to sufficiently enable a reasonable person to take a view on the appropriateness of his/its decisions and </a:t>
            </a:r>
            <a:r>
              <a:rPr lang="en-IN" sz="1600" dirty="0" smtClean="0"/>
              <a:t>actions</a:t>
            </a:r>
          </a:p>
          <a:p>
            <a:pPr marL="342900" indent="-342900" algn="just">
              <a:spcAft>
                <a:spcPts val="800"/>
              </a:spcAft>
              <a:buFont typeface="+mj-lt"/>
              <a:buAutoNum type="arabicParenR" startAt="21"/>
            </a:pPr>
            <a:r>
              <a:rPr lang="en-IN" sz="1600" dirty="0"/>
              <a:t>A </a:t>
            </a:r>
            <a:r>
              <a:rPr lang="en-IN" sz="1600" dirty="0" err="1"/>
              <a:t>valuer</a:t>
            </a:r>
            <a:r>
              <a:rPr lang="en-IN" sz="1600" dirty="0"/>
              <a:t> shall appear, co-operate and be available for inspections and investigations carried out by the authority, any person authorised by the authority, the registered </a:t>
            </a:r>
            <a:r>
              <a:rPr lang="en-IN" sz="1600" dirty="0" err="1"/>
              <a:t>valuers</a:t>
            </a:r>
            <a:r>
              <a:rPr lang="en-IN" sz="1600" dirty="0"/>
              <a:t> organisation with which he/it is registered or any other statutory regulatory body</a:t>
            </a:r>
            <a:r>
              <a:rPr lang="en-IN" sz="1600" dirty="0" smtClean="0"/>
              <a:t>.</a:t>
            </a:r>
          </a:p>
          <a:p>
            <a:pPr marL="342900" indent="-342900" algn="just">
              <a:spcAft>
                <a:spcPts val="800"/>
              </a:spcAft>
              <a:buFont typeface="+mj-lt"/>
              <a:buAutoNum type="arabicParenR" startAt="21"/>
            </a:pPr>
            <a:r>
              <a:rPr lang="en-IN" sz="1600" dirty="0"/>
              <a:t>A </a:t>
            </a:r>
            <a:r>
              <a:rPr lang="en-IN" sz="1600" dirty="0" err="1"/>
              <a:t>valuer</a:t>
            </a:r>
            <a:r>
              <a:rPr lang="en-IN" sz="1600" dirty="0"/>
              <a:t> shall provide all information and records as may be required by the authority, the Tribunal, Appellate Tribunal, the registered </a:t>
            </a:r>
            <a:r>
              <a:rPr lang="en-IN" sz="1600" dirty="0" err="1"/>
              <a:t>valuers</a:t>
            </a:r>
            <a:r>
              <a:rPr lang="en-IN" sz="1600" dirty="0"/>
              <a:t> organisation with which he/it is registered, or any other statutory regulatory </a:t>
            </a:r>
            <a:r>
              <a:rPr lang="en-IN" sz="1600" dirty="0" smtClean="0"/>
              <a:t>body</a:t>
            </a:r>
          </a:p>
          <a:p>
            <a:pPr marL="342900" indent="-342900" algn="just">
              <a:spcAft>
                <a:spcPts val="800"/>
              </a:spcAft>
              <a:buFont typeface="+mj-lt"/>
              <a:buAutoNum type="arabicParenR" startAt="21"/>
            </a:pPr>
            <a:r>
              <a:rPr lang="en-IN" sz="1600" dirty="0"/>
              <a:t>A </a:t>
            </a:r>
            <a:r>
              <a:rPr lang="en-IN" sz="1600" dirty="0" err="1"/>
              <a:t>valuer</a:t>
            </a:r>
            <a:r>
              <a:rPr lang="en-IN" sz="1600" dirty="0"/>
              <a:t> while respecting the confidentiality of information acquired during the course of performing professional services, shall maintain proper working papers for a period of three years or such longer period as required in its contract for a specific valuation, for production before a regulatory authority or for a peer review. In the event of a pending case before the Tribunal or Appellate Tribunal, the record shall be maintained till the disposal of the case</a:t>
            </a:r>
          </a:p>
        </p:txBody>
      </p:sp>
    </p:spTree>
    <p:extLst>
      <p:ext uri="{BB962C8B-B14F-4D97-AF65-F5344CB8AC3E}">
        <p14:creationId xmlns:p14="http://schemas.microsoft.com/office/powerpoint/2010/main" val="33916387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266151"/>
            <a:ext cx="11768328" cy="630942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IN" b="1" u="sng" dirty="0">
                <a:solidFill>
                  <a:srgbClr val="0000FF"/>
                </a:solidFill>
              </a:rPr>
              <a:t>ANNEXURE-I</a:t>
            </a:r>
            <a:r>
              <a:rPr lang="en-IN" b="1" dirty="0">
                <a:solidFill>
                  <a:srgbClr val="0000FF"/>
                </a:solidFill>
              </a:rPr>
              <a:t>										</a:t>
            </a:r>
            <a:r>
              <a:rPr lang="en-IN" i="1" dirty="0">
                <a:solidFill>
                  <a:srgbClr val="0000FF"/>
                </a:solidFill>
              </a:rPr>
              <a:t>……..</a:t>
            </a:r>
            <a:r>
              <a:rPr lang="en-IN" i="1" dirty="0" err="1">
                <a:solidFill>
                  <a:srgbClr val="0000FF"/>
                </a:solidFill>
              </a:rPr>
              <a:t>Contd</a:t>
            </a:r>
            <a:endParaRPr lang="en-IN" i="1" dirty="0">
              <a:solidFill>
                <a:srgbClr val="0000FF"/>
              </a:solidFill>
            </a:endParaRPr>
          </a:p>
          <a:p>
            <a:pPr algn="ctr"/>
            <a:r>
              <a:rPr lang="en-IN" b="1" u="sng" dirty="0" smtClean="0">
                <a:solidFill>
                  <a:srgbClr val="0000FF"/>
                </a:solidFill>
              </a:rPr>
              <a:t>MODEL </a:t>
            </a:r>
            <a:r>
              <a:rPr lang="en-IN" b="1" u="sng" dirty="0">
                <a:solidFill>
                  <a:srgbClr val="0000FF"/>
                </a:solidFill>
              </a:rPr>
              <a:t>CODE OF CONDUCT FOR REGISTERED VALUERS</a:t>
            </a:r>
          </a:p>
          <a:p>
            <a:pPr algn="ctr"/>
            <a:r>
              <a:rPr lang="en-IN" sz="1400" i="1" dirty="0"/>
              <a:t>(See clause (g) of rule 7 and clause (d) of sub-rule (2) of rule 12</a:t>
            </a:r>
            <a:r>
              <a:rPr lang="en-IN" sz="1400" i="1" dirty="0" smtClean="0"/>
              <a:t>)</a:t>
            </a:r>
            <a:endParaRPr lang="en-IN" sz="1600" i="1" dirty="0"/>
          </a:p>
          <a:p>
            <a:pPr algn="ctr"/>
            <a:endParaRPr lang="en-IN" sz="1600" i="1" dirty="0" smtClean="0"/>
          </a:p>
          <a:p>
            <a:pPr algn="ctr"/>
            <a:endParaRPr lang="en-IN" sz="16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smtClean="0"/>
          </a:p>
          <a:p>
            <a:endParaRPr lang="en-IN" sz="1400" i="1" dirty="0"/>
          </a:p>
          <a:p>
            <a:endParaRPr lang="en-IN" sz="1400" i="1" dirty="0"/>
          </a:p>
        </p:txBody>
      </p:sp>
      <p:sp>
        <p:nvSpPr>
          <p:cNvPr id="3" name="TextBox 2"/>
          <p:cNvSpPr txBox="1"/>
          <p:nvPr/>
        </p:nvSpPr>
        <p:spPr>
          <a:xfrm>
            <a:off x="416210" y="1281560"/>
            <a:ext cx="11394790" cy="5182740"/>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83820" tIns="83820" rIns="83820" bIns="83820" numCol="1" spcCol="1270" anchor="ctr" anchorCtr="0">
            <a:noAutofit/>
          </a:bodyPr>
          <a:lstStyle/>
          <a:p>
            <a:pPr algn="just">
              <a:spcAft>
                <a:spcPts val="600"/>
              </a:spcAft>
            </a:pPr>
            <a:r>
              <a:rPr lang="en-IN" sz="1600" b="1" u="sng" dirty="0"/>
              <a:t>Gifts and </a:t>
            </a:r>
            <a:r>
              <a:rPr lang="en-IN" sz="1600" b="1" u="sng" dirty="0" smtClean="0"/>
              <a:t>hospitality</a:t>
            </a:r>
          </a:p>
          <a:p>
            <a:pPr marL="342900" indent="-342900" algn="just">
              <a:spcAft>
                <a:spcPts val="600"/>
              </a:spcAft>
              <a:buFont typeface="+mj-lt"/>
              <a:buAutoNum type="arabicParenR" startAt="25"/>
            </a:pPr>
            <a:r>
              <a:rPr lang="en-IN" sz="1600" dirty="0" smtClean="0"/>
              <a:t>A </a:t>
            </a:r>
            <a:r>
              <a:rPr lang="en-IN" sz="1600" dirty="0"/>
              <a:t>valuer or his/its relative shall not accept gifts or hospitality which undermines or affects his independence as a </a:t>
            </a:r>
            <a:r>
              <a:rPr lang="en-IN" sz="1600" dirty="0" smtClean="0"/>
              <a:t>value</a:t>
            </a:r>
          </a:p>
          <a:p>
            <a:pPr marL="355600" algn="just">
              <a:spcAft>
                <a:spcPts val="600"/>
              </a:spcAft>
            </a:pPr>
            <a:r>
              <a:rPr lang="en-IN" sz="1600" i="1" u="sng" dirty="0" smtClean="0"/>
              <a:t>Explanation</a:t>
            </a:r>
            <a:r>
              <a:rPr lang="en-IN" sz="1600" i="1" dirty="0"/>
              <a:t>.- </a:t>
            </a:r>
            <a:r>
              <a:rPr lang="en-IN" sz="1600" dirty="0"/>
              <a:t>For the purposes of this code the term 'relative' shall have the same meaning as defined in clause (77) of Section 2 of the Companies Act, 2013 </a:t>
            </a:r>
            <a:endParaRPr lang="en-IN" sz="1600" dirty="0" smtClean="0"/>
          </a:p>
          <a:p>
            <a:pPr marL="342900" indent="-342900" algn="just">
              <a:spcAft>
                <a:spcPts val="600"/>
              </a:spcAft>
              <a:buFont typeface="+mj-lt"/>
              <a:buAutoNum type="arabicParenR" startAt="26"/>
            </a:pPr>
            <a:r>
              <a:rPr lang="en-IN" sz="1600" dirty="0" smtClean="0"/>
              <a:t>A </a:t>
            </a:r>
            <a:r>
              <a:rPr lang="en-IN" sz="1600" dirty="0"/>
              <a:t>valuer shall not offer gifts or hospitality or a financial or any other advantage to a public servant or any other person with a view to obtain or retain work for himself/ itself, or to obtain or retain an advantage in the conduct of profession for himself/ </a:t>
            </a:r>
            <a:r>
              <a:rPr lang="en-IN" sz="1600" dirty="0" smtClean="0"/>
              <a:t>itself</a:t>
            </a:r>
          </a:p>
          <a:p>
            <a:pPr marL="342900" indent="-342900" algn="just">
              <a:spcAft>
                <a:spcPts val="600"/>
              </a:spcAft>
              <a:buFont typeface="+mj-lt"/>
              <a:buAutoNum type="arabicParenR" startAt="26"/>
            </a:pPr>
            <a:endParaRPr lang="en-IN" sz="1600" b="1" u="sng" dirty="0" smtClean="0"/>
          </a:p>
          <a:p>
            <a:pPr algn="just">
              <a:spcAft>
                <a:spcPts val="600"/>
              </a:spcAft>
            </a:pPr>
            <a:r>
              <a:rPr lang="en-IN" sz="1600" b="1" u="sng" dirty="0"/>
              <a:t>Remuneration and </a:t>
            </a:r>
            <a:r>
              <a:rPr lang="en-IN" sz="1600" b="1" u="sng" dirty="0" smtClean="0"/>
              <a:t>Costs</a:t>
            </a:r>
          </a:p>
          <a:p>
            <a:pPr marL="342900" indent="-342900" algn="just">
              <a:spcAft>
                <a:spcPts val="600"/>
              </a:spcAft>
              <a:buFont typeface="+mj-lt"/>
              <a:buAutoNum type="arabicParenR" startAt="27"/>
            </a:pPr>
            <a:r>
              <a:rPr lang="en-IN" sz="1600" dirty="0" smtClean="0"/>
              <a:t>A </a:t>
            </a:r>
            <a:r>
              <a:rPr lang="en-IN" sz="1600" dirty="0"/>
              <a:t>valuer shall provide services for remuneration which is charged in a transparent manner, is a reasonable reflection of the work necessarily and properly undertaken, and is not inconsistent with the applicable </a:t>
            </a:r>
            <a:r>
              <a:rPr lang="en-IN" sz="1600" dirty="0" smtClean="0"/>
              <a:t>rules</a:t>
            </a:r>
          </a:p>
          <a:p>
            <a:pPr marL="342900" indent="-342900" algn="just">
              <a:spcAft>
                <a:spcPts val="600"/>
              </a:spcAft>
              <a:buFont typeface="+mj-lt"/>
              <a:buAutoNum type="arabicParenR" startAt="27"/>
            </a:pPr>
            <a:r>
              <a:rPr lang="en-IN" sz="1600" dirty="0" smtClean="0"/>
              <a:t>A </a:t>
            </a:r>
            <a:r>
              <a:rPr lang="en-IN" sz="1600" dirty="0"/>
              <a:t>valuer shall not accept any fees or charges other than those which are disclosed in a written contract with the person to whom he would be rendering </a:t>
            </a:r>
            <a:r>
              <a:rPr lang="en-IN" sz="1600" dirty="0" smtClean="0"/>
              <a:t>service</a:t>
            </a:r>
          </a:p>
          <a:p>
            <a:pPr marL="342900" indent="-342900" algn="just">
              <a:spcAft>
                <a:spcPts val="600"/>
              </a:spcAft>
              <a:buFont typeface="+mj-lt"/>
              <a:buAutoNum type="arabicParenR" startAt="27"/>
            </a:pPr>
            <a:endParaRPr lang="en-IN" sz="1600" dirty="0" smtClean="0"/>
          </a:p>
          <a:p>
            <a:pPr algn="just">
              <a:spcAft>
                <a:spcPts val="600"/>
              </a:spcAft>
            </a:pPr>
            <a:r>
              <a:rPr lang="en-IN" sz="1600" b="1" u="sng" dirty="0" smtClean="0"/>
              <a:t>Occupation, employability and restrictions</a:t>
            </a:r>
          </a:p>
          <a:p>
            <a:pPr marL="342900" indent="-342900" algn="just">
              <a:spcAft>
                <a:spcPts val="600"/>
              </a:spcAft>
              <a:buFont typeface="+mj-lt"/>
              <a:buAutoNum type="arabicParenR" startAt="29"/>
            </a:pPr>
            <a:r>
              <a:rPr lang="en-IN" sz="1600" dirty="0" smtClean="0"/>
              <a:t>A </a:t>
            </a:r>
            <a:r>
              <a:rPr lang="en-IN" sz="1600" dirty="0"/>
              <a:t>valuer shall refrain from accepting too many assignments, if he/it is unlikely to be able to devote adequate time to each of his/ its </a:t>
            </a:r>
            <a:r>
              <a:rPr lang="en-IN" sz="1600" dirty="0" smtClean="0"/>
              <a:t>assignments</a:t>
            </a:r>
          </a:p>
          <a:p>
            <a:pPr marL="342900" indent="-342900" algn="just">
              <a:spcAft>
                <a:spcPts val="600"/>
              </a:spcAft>
              <a:buFont typeface="+mj-lt"/>
              <a:buAutoNum type="arabicParenR" startAt="29"/>
            </a:pPr>
            <a:r>
              <a:rPr lang="en-IN" sz="1600" dirty="0" smtClean="0"/>
              <a:t>A </a:t>
            </a:r>
            <a:r>
              <a:rPr lang="en-IN" sz="1600" dirty="0" err="1"/>
              <a:t>valuer</a:t>
            </a:r>
            <a:r>
              <a:rPr lang="en-IN" sz="1600" dirty="0"/>
              <a:t> shall not conduct business which in the opinion of </a:t>
            </a:r>
            <a:r>
              <a:rPr lang="en-IN" sz="1600" dirty="0" smtClean="0"/>
              <a:t>authority </a:t>
            </a:r>
            <a:r>
              <a:rPr lang="en-IN" sz="1600" dirty="0"/>
              <a:t>or </a:t>
            </a:r>
            <a:r>
              <a:rPr lang="en-IN" sz="1600" dirty="0" smtClean="0"/>
              <a:t>registered </a:t>
            </a:r>
            <a:r>
              <a:rPr lang="en-IN" sz="1600" dirty="0" err="1"/>
              <a:t>valuer</a:t>
            </a:r>
            <a:r>
              <a:rPr lang="en-IN" sz="1600" dirty="0"/>
              <a:t> organisation discredits the </a:t>
            </a:r>
            <a:r>
              <a:rPr lang="en-IN" sz="1600" dirty="0" smtClean="0"/>
              <a:t>profession</a:t>
            </a:r>
            <a:endParaRPr lang="en-IN" sz="1600" dirty="0"/>
          </a:p>
        </p:txBody>
      </p:sp>
    </p:spTree>
    <p:extLst>
      <p:ext uri="{BB962C8B-B14F-4D97-AF65-F5344CB8AC3E}">
        <p14:creationId xmlns:p14="http://schemas.microsoft.com/office/powerpoint/2010/main" val="42375060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266151"/>
            <a:ext cx="11768328" cy="619143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spcAft>
                <a:spcPts val="600"/>
              </a:spcAft>
            </a:pPr>
            <a:r>
              <a:rPr lang="en-IN" sz="2800" b="1" u="sng" dirty="0" smtClean="0">
                <a:solidFill>
                  <a:srgbClr val="0000FF"/>
                </a:solidFill>
              </a:rPr>
              <a:t>Rule-8 – Conduct of Valuation – Valuation Standards</a:t>
            </a:r>
            <a:endParaRPr lang="en-IN" sz="2800" b="1" u="sng" dirty="0">
              <a:solidFill>
                <a:srgbClr val="0000FF"/>
              </a:solidFill>
            </a:endParaRPr>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smtClean="0"/>
          </a:p>
        </p:txBody>
      </p:sp>
      <p:graphicFrame>
        <p:nvGraphicFramePr>
          <p:cNvPr id="4" name="Diagram 3"/>
          <p:cNvGraphicFramePr/>
          <p:nvPr>
            <p:extLst>
              <p:ext uri="{D42A27DB-BD31-4B8C-83A1-F6EECF244321}">
                <p14:modId xmlns:p14="http://schemas.microsoft.com/office/powerpoint/2010/main" val="3836174488"/>
              </p:ext>
            </p:extLst>
          </p:nvPr>
        </p:nvGraphicFramePr>
        <p:xfrm>
          <a:off x="609600" y="965200"/>
          <a:ext cx="10947400" cy="51858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423085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266151"/>
            <a:ext cx="11768328" cy="619143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spcAft>
                <a:spcPts val="600"/>
              </a:spcAft>
            </a:pPr>
            <a:r>
              <a:rPr lang="en-IN" sz="2800" b="1" u="sng" dirty="0" smtClean="0">
                <a:solidFill>
                  <a:srgbClr val="0000FF"/>
                </a:solidFill>
              </a:rPr>
              <a:t>Rule-8 – Conduct of Valuation – Contents of valuation reports</a:t>
            </a:r>
            <a:endParaRPr lang="en-IN" sz="2800" b="1" u="sng" dirty="0">
              <a:solidFill>
                <a:srgbClr val="0000FF"/>
              </a:solidFill>
            </a:endParaRPr>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smtClean="0"/>
          </a:p>
          <a:p>
            <a:pPr algn="just">
              <a:spcAft>
                <a:spcPts val="750"/>
              </a:spcAft>
            </a:pPr>
            <a:endParaRPr lang="en-IN" dirty="0"/>
          </a:p>
          <a:p>
            <a:pPr algn="just">
              <a:spcAft>
                <a:spcPts val="750"/>
              </a:spcAft>
            </a:pPr>
            <a:endParaRPr lang="en-IN" dirty="0" smtClean="0"/>
          </a:p>
          <a:p>
            <a:pPr algn="just">
              <a:spcAft>
                <a:spcPts val="750"/>
              </a:spcAft>
            </a:pPr>
            <a:endParaRPr lang="en-IN" dirty="0" smtClean="0"/>
          </a:p>
        </p:txBody>
      </p:sp>
      <p:graphicFrame>
        <p:nvGraphicFramePr>
          <p:cNvPr id="4" name="Diagram 3"/>
          <p:cNvGraphicFramePr/>
          <p:nvPr>
            <p:extLst>
              <p:ext uri="{D42A27DB-BD31-4B8C-83A1-F6EECF244321}">
                <p14:modId xmlns:p14="http://schemas.microsoft.com/office/powerpoint/2010/main" val="3493241809"/>
              </p:ext>
            </p:extLst>
          </p:nvPr>
        </p:nvGraphicFramePr>
        <p:xfrm>
          <a:off x="986536" y="833966"/>
          <a:ext cx="10185400" cy="55287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82258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266151"/>
            <a:ext cx="11768328" cy="6119624"/>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spcAft>
                <a:spcPts val="600"/>
              </a:spcAft>
            </a:pPr>
            <a:r>
              <a:rPr lang="en-IN" sz="2800" b="1" u="sng" dirty="0" smtClean="0">
                <a:solidFill>
                  <a:srgbClr val="0000FF"/>
                </a:solidFill>
              </a:rPr>
              <a:t>R</a:t>
            </a:r>
            <a:r>
              <a:rPr lang="en-IN" sz="2800" b="1" u="sng" dirty="0">
                <a:solidFill>
                  <a:srgbClr val="0000FF"/>
                </a:solidFill>
              </a:rPr>
              <a:t>ule-9 – Temporary </a:t>
            </a:r>
            <a:r>
              <a:rPr lang="en-IN" sz="2800" b="1" u="sng" dirty="0" smtClean="0">
                <a:solidFill>
                  <a:srgbClr val="0000FF"/>
                </a:solidFill>
              </a:rPr>
              <a:t>surrender of Registration Certificate</a:t>
            </a:r>
          </a:p>
          <a:p>
            <a:pPr algn="just"/>
            <a:r>
              <a:rPr lang="en-IN" dirty="0" smtClean="0"/>
              <a:t>(</a:t>
            </a:r>
            <a:r>
              <a:rPr lang="en-IN" dirty="0"/>
              <a:t>1) A registered </a:t>
            </a:r>
            <a:r>
              <a:rPr lang="en-IN" dirty="0" err="1"/>
              <a:t>valuer</a:t>
            </a:r>
            <a:r>
              <a:rPr lang="en-IN" dirty="0"/>
              <a:t> may temporarily surrender his registration certificate in accordance with the bye-laws or regulations, </a:t>
            </a:r>
            <a:r>
              <a:rPr lang="en-IN" dirty="0" smtClean="0"/>
              <a:t>of </a:t>
            </a:r>
            <a:r>
              <a:rPr lang="en-IN" dirty="0"/>
              <a:t>the registered </a:t>
            </a:r>
            <a:r>
              <a:rPr lang="en-IN" dirty="0" err="1"/>
              <a:t>valuers</a:t>
            </a:r>
            <a:r>
              <a:rPr lang="en-IN" dirty="0"/>
              <a:t> organisation and on such surrender, </a:t>
            </a:r>
            <a:r>
              <a:rPr lang="en-IN" dirty="0" err="1" smtClean="0"/>
              <a:t>valuer</a:t>
            </a:r>
            <a:r>
              <a:rPr lang="en-IN" dirty="0" smtClean="0"/>
              <a:t> </a:t>
            </a:r>
            <a:r>
              <a:rPr lang="en-IN" dirty="0"/>
              <a:t>shall inform the authority for taking such information on record.</a:t>
            </a:r>
          </a:p>
          <a:p>
            <a:pPr algn="just"/>
            <a:endParaRPr lang="en-IN" dirty="0" smtClean="0"/>
          </a:p>
          <a:p>
            <a:pPr algn="just"/>
            <a:r>
              <a:rPr lang="en-IN" dirty="0" smtClean="0"/>
              <a:t>(</a:t>
            </a:r>
            <a:r>
              <a:rPr lang="en-IN" dirty="0"/>
              <a:t>2) A registered </a:t>
            </a:r>
            <a:r>
              <a:rPr lang="en-IN" dirty="0" err="1"/>
              <a:t>valuers</a:t>
            </a:r>
            <a:r>
              <a:rPr lang="en-IN" dirty="0"/>
              <a:t> organisation shall inform the authority if any </a:t>
            </a:r>
            <a:r>
              <a:rPr lang="en-IN" dirty="0" err="1"/>
              <a:t>valuer</a:t>
            </a:r>
            <a:r>
              <a:rPr lang="en-IN" dirty="0"/>
              <a:t> member has temporarily surrendered his/its membership or revived his/ its membership after temporary surrender, not later than </a:t>
            </a:r>
            <a:r>
              <a:rPr lang="en-IN" dirty="0" smtClean="0"/>
              <a:t>7 days </a:t>
            </a:r>
            <a:r>
              <a:rPr lang="en-IN" dirty="0"/>
              <a:t>from approval of </a:t>
            </a:r>
            <a:r>
              <a:rPr lang="en-IN" dirty="0" smtClean="0"/>
              <a:t>application </a:t>
            </a:r>
            <a:r>
              <a:rPr lang="en-IN" dirty="0"/>
              <a:t>for temporary surrender or </a:t>
            </a:r>
            <a:r>
              <a:rPr lang="en-IN" dirty="0" smtClean="0"/>
              <a:t>revival. </a:t>
            </a:r>
          </a:p>
          <a:p>
            <a:pPr algn="just"/>
            <a:r>
              <a:rPr lang="en-IN" dirty="0"/>
              <a:t> </a:t>
            </a:r>
          </a:p>
          <a:p>
            <a:pPr algn="just"/>
            <a:r>
              <a:rPr lang="en-IN" dirty="0"/>
              <a:t>(3) Every registered </a:t>
            </a:r>
            <a:r>
              <a:rPr lang="en-IN" dirty="0" err="1"/>
              <a:t>valuers</a:t>
            </a:r>
            <a:r>
              <a:rPr lang="en-IN" dirty="0"/>
              <a:t> organisation shall place, on its website, in a searchable format, the names and other details of its </a:t>
            </a:r>
            <a:r>
              <a:rPr lang="en-IN" dirty="0" err="1"/>
              <a:t>valuers</a:t>
            </a:r>
            <a:r>
              <a:rPr lang="en-IN" dirty="0"/>
              <a:t> members who have surrendered or revived their memberships.</a:t>
            </a:r>
          </a:p>
          <a:p>
            <a:pPr algn="just">
              <a:spcAft>
                <a:spcPts val="750"/>
              </a:spcAft>
            </a:pPr>
            <a:endParaRPr lang="en-IN" dirty="0" smtClean="0"/>
          </a:p>
          <a:p>
            <a:r>
              <a:rPr lang="en-IN" sz="2800" b="1" u="sng" dirty="0" smtClean="0">
                <a:solidFill>
                  <a:srgbClr val="0000FF"/>
                </a:solidFill>
              </a:rPr>
              <a:t>Rule-11 - Transitional </a:t>
            </a:r>
            <a:r>
              <a:rPr lang="en-IN" sz="2800" b="1" u="sng" dirty="0">
                <a:solidFill>
                  <a:srgbClr val="0000FF"/>
                </a:solidFill>
              </a:rPr>
              <a:t>Arrangement</a:t>
            </a:r>
          </a:p>
          <a:p>
            <a:pPr algn="just"/>
            <a:endParaRPr lang="en-IN" dirty="0" smtClean="0"/>
          </a:p>
          <a:p>
            <a:pPr algn="just"/>
            <a:r>
              <a:rPr lang="en-IN" dirty="0" smtClean="0"/>
              <a:t>Any </a:t>
            </a:r>
            <a:r>
              <a:rPr lang="en-IN" dirty="0"/>
              <a:t>person who may be rendering valuation services under the Act, on the date of commencement of these rules, may continue to </a:t>
            </a:r>
            <a:r>
              <a:rPr lang="en-IN" b="1" u="sng" dirty="0">
                <a:solidFill>
                  <a:srgbClr val="0000FF"/>
                </a:solidFill>
              </a:rPr>
              <a:t>render valuation services without a certificate of registration under these rules </a:t>
            </a:r>
            <a:r>
              <a:rPr lang="en-IN" b="1" u="sng" dirty="0" err="1">
                <a:solidFill>
                  <a:srgbClr val="0000FF"/>
                </a:solidFill>
              </a:rPr>
              <a:t>upto</a:t>
            </a:r>
            <a:r>
              <a:rPr lang="en-IN" b="1" u="sng" dirty="0">
                <a:solidFill>
                  <a:srgbClr val="0000FF"/>
                </a:solidFill>
              </a:rPr>
              <a:t> </a:t>
            </a:r>
            <a:r>
              <a:rPr lang="en-IN" b="1" u="sng" dirty="0" smtClean="0">
                <a:solidFill>
                  <a:srgbClr val="0000FF"/>
                </a:solidFill>
              </a:rPr>
              <a:t>31st </a:t>
            </a:r>
            <a:r>
              <a:rPr lang="en-IN" b="1" u="sng" dirty="0">
                <a:solidFill>
                  <a:srgbClr val="0000FF"/>
                </a:solidFill>
              </a:rPr>
              <a:t>January, </a:t>
            </a:r>
            <a:r>
              <a:rPr lang="en-IN" b="1" u="sng" dirty="0" smtClean="0">
                <a:solidFill>
                  <a:srgbClr val="0000FF"/>
                </a:solidFill>
              </a:rPr>
              <a:t>2019</a:t>
            </a:r>
          </a:p>
          <a:p>
            <a:pPr algn="just"/>
            <a:endParaRPr lang="en-IN" dirty="0"/>
          </a:p>
          <a:p>
            <a:pPr algn="just"/>
            <a:r>
              <a:rPr lang="en-IN" b="1" u="sng" dirty="0"/>
              <a:t>Provided</a:t>
            </a:r>
            <a:r>
              <a:rPr lang="en-IN" dirty="0"/>
              <a:t> that if a </a:t>
            </a:r>
            <a:r>
              <a:rPr lang="en-IN" dirty="0" smtClean="0"/>
              <a:t>Co. has </a:t>
            </a:r>
            <a:r>
              <a:rPr lang="en-IN" dirty="0"/>
              <a:t>appointed any </a:t>
            </a:r>
            <a:r>
              <a:rPr lang="en-IN" dirty="0" err="1"/>
              <a:t>valuer</a:t>
            </a:r>
            <a:r>
              <a:rPr lang="en-IN" dirty="0"/>
              <a:t> before such date and </a:t>
            </a:r>
            <a:r>
              <a:rPr lang="en-IN" b="1" u="sng" dirty="0" smtClean="0"/>
              <a:t>valuation work has </a:t>
            </a:r>
            <a:r>
              <a:rPr lang="en-IN" b="1" u="sng" dirty="0"/>
              <a:t>not been completed before </a:t>
            </a:r>
            <a:r>
              <a:rPr lang="en-IN" b="1" u="sng" dirty="0" smtClean="0"/>
              <a:t>31st </a:t>
            </a:r>
            <a:r>
              <a:rPr lang="en-IN" b="1" u="sng" dirty="0"/>
              <a:t>January, </a:t>
            </a:r>
            <a:r>
              <a:rPr lang="en-IN" b="1" u="sng" dirty="0" smtClean="0"/>
              <a:t>2019</a:t>
            </a:r>
            <a:r>
              <a:rPr lang="en-IN" dirty="0" smtClean="0"/>
              <a:t>, </a:t>
            </a:r>
            <a:r>
              <a:rPr lang="en-IN" dirty="0"/>
              <a:t>the </a:t>
            </a:r>
            <a:r>
              <a:rPr lang="en-IN" dirty="0" err="1"/>
              <a:t>valuer</a:t>
            </a:r>
            <a:r>
              <a:rPr lang="en-IN" dirty="0"/>
              <a:t> shall </a:t>
            </a:r>
            <a:r>
              <a:rPr lang="en-IN" b="1" u="sng" dirty="0"/>
              <a:t>complete such valuation </a:t>
            </a:r>
            <a:r>
              <a:rPr lang="en-IN" b="1" u="sng" dirty="0" smtClean="0"/>
              <a:t>within 3 months thereafter</a:t>
            </a:r>
          </a:p>
          <a:p>
            <a:pPr algn="just"/>
            <a:endParaRPr lang="en-IN" b="1" u="sng" dirty="0" smtClean="0"/>
          </a:p>
        </p:txBody>
      </p:sp>
    </p:spTree>
    <p:extLst>
      <p:ext uri="{BB962C8B-B14F-4D97-AF65-F5344CB8AC3E}">
        <p14:creationId xmlns:p14="http://schemas.microsoft.com/office/powerpoint/2010/main" val="35390685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266151"/>
            <a:ext cx="11768328" cy="65710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spcAft>
                <a:spcPts val="600"/>
              </a:spcAft>
            </a:pPr>
            <a:endParaRPr lang="en-IN" sz="2400" b="1" u="sng" dirty="0" smtClean="0">
              <a:solidFill>
                <a:srgbClr val="0000FF"/>
              </a:solidFill>
            </a:endParaRPr>
          </a:p>
          <a:p>
            <a:pPr algn="ctr">
              <a:spcAft>
                <a:spcPts val="600"/>
              </a:spcAft>
            </a:pPr>
            <a:r>
              <a:rPr lang="en-IN" sz="2400" b="1" u="sng" dirty="0" smtClean="0">
                <a:solidFill>
                  <a:srgbClr val="0000FF"/>
                </a:solidFill>
              </a:rPr>
              <a:t>RECOGNITION </a:t>
            </a:r>
            <a:r>
              <a:rPr lang="en-IN" sz="2400" b="1" u="sng" dirty="0">
                <a:solidFill>
                  <a:srgbClr val="0000FF"/>
                </a:solidFill>
              </a:rPr>
              <a:t>OF REGISTERED VALUERS ORGANISATIONS</a:t>
            </a:r>
          </a:p>
          <a:p>
            <a:pPr algn="just">
              <a:spcAft>
                <a:spcPts val="600"/>
              </a:spcAft>
            </a:pPr>
            <a:endParaRPr lang="en-IN" b="1" u="sng" dirty="0" smtClean="0"/>
          </a:p>
          <a:p>
            <a:pPr algn="just">
              <a:spcAft>
                <a:spcPts val="600"/>
              </a:spcAft>
            </a:pPr>
            <a:endParaRPr lang="en-IN" b="1" u="sng" dirty="0"/>
          </a:p>
          <a:p>
            <a:pPr algn="just">
              <a:spcAft>
                <a:spcPts val="600"/>
              </a:spcAft>
            </a:pPr>
            <a:endParaRPr lang="en-IN" b="1" u="sng" dirty="0" smtClean="0"/>
          </a:p>
          <a:p>
            <a:pPr algn="just">
              <a:spcAft>
                <a:spcPts val="600"/>
              </a:spcAft>
            </a:pPr>
            <a:endParaRPr lang="en-IN" b="1" u="sng" dirty="0" smtClean="0"/>
          </a:p>
          <a:p>
            <a:pPr algn="just">
              <a:spcAft>
                <a:spcPts val="600"/>
              </a:spcAft>
            </a:pPr>
            <a:endParaRPr lang="en-IN" b="1" u="sng" dirty="0"/>
          </a:p>
          <a:p>
            <a:pPr algn="just">
              <a:spcAft>
                <a:spcPts val="600"/>
              </a:spcAft>
            </a:pPr>
            <a:endParaRPr lang="en-IN" b="1" u="sng" dirty="0" smtClean="0"/>
          </a:p>
          <a:p>
            <a:pPr algn="just">
              <a:spcAft>
                <a:spcPts val="600"/>
              </a:spcAft>
            </a:pPr>
            <a:endParaRPr lang="en-IN" b="1" u="sng" dirty="0"/>
          </a:p>
          <a:p>
            <a:pPr algn="just">
              <a:spcAft>
                <a:spcPts val="600"/>
              </a:spcAft>
            </a:pPr>
            <a:endParaRPr lang="en-IN" b="1" u="sng" dirty="0" smtClean="0"/>
          </a:p>
          <a:p>
            <a:pPr algn="just">
              <a:spcAft>
                <a:spcPts val="600"/>
              </a:spcAft>
            </a:pPr>
            <a:endParaRPr lang="en-IN" b="1" u="sng" dirty="0"/>
          </a:p>
          <a:p>
            <a:pPr algn="just">
              <a:spcAft>
                <a:spcPts val="600"/>
              </a:spcAft>
            </a:pPr>
            <a:endParaRPr lang="en-IN" b="1" u="sng" dirty="0" smtClean="0"/>
          </a:p>
          <a:p>
            <a:pPr algn="just">
              <a:spcAft>
                <a:spcPts val="600"/>
              </a:spcAft>
            </a:pPr>
            <a:endParaRPr lang="en-IN" b="1" u="sng" dirty="0"/>
          </a:p>
          <a:p>
            <a:pPr algn="just">
              <a:spcAft>
                <a:spcPts val="600"/>
              </a:spcAft>
            </a:pPr>
            <a:endParaRPr lang="en-IN" b="1" u="sng" dirty="0" smtClean="0"/>
          </a:p>
          <a:p>
            <a:pPr algn="just">
              <a:spcAft>
                <a:spcPts val="600"/>
              </a:spcAft>
            </a:pPr>
            <a:endParaRPr lang="en-IN" b="1" u="sng" dirty="0"/>
          </a:p>
          <a:p>
            <a:pPr algn="just">
              <a:spcAft>
                <a:spcPts val="600"/>
              </a:spcAft>
            </a:pPr>
            <a:endParaRPr lang="en-IN" b="1" u="sng" dirty="0" smtClean="0"/>
          </a:p>
          <a:p>
            <a:pPr algn="just">
              <a:spcAft>
                <a:spcPts val="600"/>
              </a:spcAft>
            </a:pPr>
            <a:endParaRPr lang="en-IN" b="1" u="sng" dirty="0"/>
          </a:p>
          <a:p>
            <a:pPr algn="just">
              <a:spcAft>
                <a:spcPts val="600"/>
              </a:spcAft>
            </a:pPr>
            <a:endParaRPr lang="en-IN" b="1" u="sng" dirty="0" smtClean="0"/>
          </a:p>
        </p:txBody>
      </p:sp>
      <p:graphicFrame>
        <p:nvGraphicFramePr>
          <p:cNvPr id="3" name="Table 2"/>
          <p:cNvGraphicFramePr>
            <a:graphicFrameLocks noGrp="1"/>
          </p:cNvGraphicFramePr>
          <p:nvPr>
            <p:extLst>
              <p:ext uri="{D42A27DB-BD31-4B8C-83A1-F6EECF244321}">
                <p14:modId xmlns:p14="http://schemas.microsoft.com/office/powerpoint/2010/main" val="1242852879"/>
              </p:ext>
            </p:extLst>
          </p:nvPr>
        </p:nvGraphicFramePr>
        <p:xfrm>
          <a:off x="1413192" y="1651000"/>
          <a:ext cx="9332087" cy="3619501"/>
        </p:xfrm>
        <a:graphic>
          <a:graphicData uri="http://schemas.openxmlformats.org/drawingml/2006/table">
            <a:tbl>
              <a:tblPr firstRow="1" bandRow="1">
                <a:tableStyleId>{7DF18680-E054-41AD-8BC1-D1AEF772440D}</a:tableStyleId>
              </a:tblPr>
              <a:tblGrid>
                <a:gridCol w="2488556">
                  <a:extLst>
                    <a:ext uri="{9D8B030D-6E8A-4147-A177-3AD203B41FA5}">
                      <a16:colId xmlns:a16="http://schemas.microsoft.com/office/drawing/2014/main" val="2485998517"/>
                    </a:ext>
                  </a:extLst>
                </a:gridCol>
                <a:gridCol w="6843531">
                  <a:extLst>
                    <a:ext uri="{9D8B030D-6E8A-4147-A177-3AD203B41FA5}">
                      <a16:colId xmlns:a16="http://schemas.microsoft.com/office/drawing/2014/main" val="52356356"/>
                    </a:ext>
                  </a:extLst>
                </a:gridCol>
              </a:tblGrid>
              <a:tr h="848320">
                <a:tc>
                  <a:txBody>
                    <a:bodyPr/>
                    <a:lstStyle/>
                    <a:p>
                      <a:pPr algn="ctr"/>
                      <a:r>
                        <a:rPr lang="en-IN" sz="2800" dirty="0" smtClean="0"/>
                        <a:t>Rule</a:t>
                      </a:r>
                      <a:endParaRPr lang="en-IN" sz="2800" dirty="0"/>
                    </a:p>
                  </a:txBody>
                  <a:tcPr anchor="ctr"/>
                </a:tc>
                <a:tc>
                  <a:txBody>
                    <a:bodyPr/>
                    <a:lstStyle/>
                    <a:p>
                      <a:pPr algn="ctr"/>
                      <a:r>
                        <a:rPr lang="en-IN" sz="2800" dirty="0" smtClean="0"/>
                        <a:t>Description</a:t>
                      </a:r>
                      <a:endParaRPr lang="en-IN" sz="2800" dirty="0"/>
                    </a:p>
                  </a:txBody>
                  <a:tcPr anchor="ctr"/>
                </a:tc>
                <a:extLst>
                  <a:ext uri="{0D108BD9-81ED-4DB2-BD59-A6C34878D82A}">
                    <a16:rowId xmlns:a16="http://schemas.microsoft.com/office/drawing/2014/main" val="3637969235"/>
                  </a:ext>
                </a:extLst>
              </a:tr>
              <a:tr h="923727">
                <a:tc>
                  <a:txBody>
                    <a:bodyPr/>
                    <a:lstStyle/>
                    <a:p>
                      <a:pPr algn="ctr"/>
                      <a:r>
                        <a:rPr lang="en-IN" sz="2800" dirty="0" smtClean="0"/>
                        <a:t>Rule No. 12</a:t>
                      </a:r>
                      <a:endParaRPr lang="en-IN" sz="2800" dirty="0"/>
                    </a:p>
                  </a:txBody>
                  <a:tcPr anchor="ctr"/>
                </a:tc>
                <a:tc>
                  <a:txBody>
                    <a:bodyPr/>
                    <a:lstStyle/>
                    <a:p>
                      <a:r>
                        <a:rPr lang="en-IN" sz="2800" kern="1200" dirty="0" smtClean="0">
                          <a:effectLst/>
                        </a:rPr>
                        <a:t>Eligibility for registered </a:t>
                      </a:r>
                      <a:r>
                        <a:rPr lang="en-IN" sz="2800" kern="1200" dirty="0" err="1" smtClean="0">
                          <a:effectLst/>
                        </a:rPr>
                        <a:t>valuers</a:t>
                      </a:r>
                      <a:r>
                        <a:rPr lang="en-IN" sz="2800" kern="1200" dirty="0" smtClean="0">
                          <a:effectLst/>
                        </a:rPr>
                        <a:t> organisations</a:t>
                      </a:r>
                      <a:endParaRPr lang="en-IN" sz="2800" b="0" dirty="0"/>
                    </a:p>
                  </a:txBody>
                  <a:tcPr anchor="ctr"/>
                </a:tc>
                <a:extLst>
                  <a:ext uri="{0D108BD9-81ED-4DB2-BD59-A6C34878D82A}">
                    <a16:rowId xmlns:a16="http://schemas.microsoft.com/office/drawing/2014/main" val="200104769"/>
                  </a:ext>
                </a:extLst>
              </a:tr>
              <a:tr h="92372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800" u="none" strike="noStrike" kern="1200" cap="none" spc="0" normalizeH="0" baseline="0" noProof="0" dirty="0" smtClean="0">
                          <a:ln>
                            <a:noFill/>
                          </a:ln>
                          <a:effectLst/>
                          <a:uLnTx/>
                          <a:uFillTx/>
                        </a:rPr>
                        <a:t>Rule No. 13</a:t>
                      </a: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nchor="ctr"/>
                </a:tc>
                <a:tc>
                  <a:txBody>
                    <a:bodyPr/>
                    <a:lstStyle/>
                    <a:p>
                      <a:r>
                        <a:rPr lang="en-IN" sz="2800" kern="1200" dirty="0" smtClean="0">
                          <a:effectLst/>
                        </a:rPr>
                        <a:t>Application for recognition</a:t>
                      </a:r>
                      <a:endParaRPr lang="en-IN" sz="2800" b="0" dirty="0"/>
                    </a:p>
                  </a:txBody>
                  <a:tcPr anchor="ctr"/>
                </a:tc>
                <a:extLst>
                  <a:ext uri="{0D108BD9-81ED-4DB2-BD59-A6C34878D82A}">
                    <a16:rowId xmlns:a16="http://schemas.microsoft.com/office/drawing/2014/main" val="271488268"/>
                  </a:ext>
                </a:extLst>
              </a:tr>
              <a:tr h="92372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2800" u="none" strike="noStrike" kern="1200" cap="none" spc="0" normalizeH="0" baseline="0" noProof="0" dirty="0" smtClean="0">
                          <a:ln>
                            <a:noFill/>
                          </a:ln>
                          <a:effectLst/>
                          <a:uLnTx/>
                          <a:uFillTx/>
                        </a:rPr>
                        <a:t>Rule No. 14</a:t>
                      </a:r>
                      <a:endParaRPr kumimoji="0" lang="en-IN" sz="2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nchor="ctr"/>
                </a:tc>
                <a:tc>
                  <a:txBody>
                    <a:bodyPr/>
                    <a:lstStyle/>
                    <a:p>
                      <a:r>
                        <a:rPr lang="en-IN" sz="2800" kern="1200" dirty="0" smtClean="0">
                          <a:effectLst/>
                        </a:rPr>
                        <a:t>Conditions of Recognition</a:t>
                      </a:r>
                      <a:endParaRPr lang="en-IN" sz="2800" b="0" dirty="0"/>
                    </a:p>
                  </a:txBody>
                  <a:tcPr anchor="ctr"/>
                </a:tc>
                <a:extLst>
                  <a:ext uri="{0D108BD9-81ED-4DB2-BD59-A6C34878D82A}">
                    <a16:rowId xmlns:a16="http://schemas.microsoft.com/office/drawing/2014/main" val="1619978716"/>
                  </a:ext>
                </a:extLst>
              </a:tr>
            </a:tbl>
          </a:graphicData>
        </a:graphic>
      </p:graphicFrame>
    </p:spTree>
    <p:extLst>
      <p:ext uri="{BB962C8B-B14F-4D97-AF65-F5344CB8AC3E}">
        <p14:creationId xmlns:p14="http://schemas.microsoft.com/office/powerpoint/2010/main" val="33001095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5072" y="266151"/>
            <a:ext cx="11768328" cy="650434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IN" sz="2800" b="1" u="sng" dirty="0" smtClean="0">
                <a:solidFill>
                  <a:srgbClr val="0000FF"/>
                </a:solidFill>
              </a:rPr>
              <a:t>Rul</a:t>
            </a:r>
            <a:r>
              <a:rPr lang="en-IN" sz="2800" b="1" u="sng" dirty="0">
                <a:solidFill>
                  <a:srgbClr val="0000FF"/>
                </a:solidFill>
              </a:rPr>
              <a:t>e-18 – VALUATION STANDARDS</a:t>
            </a:r>
          </a:p>
          <a:p>
            <a:pPr algn="just"/>
            <a:endParaRPr lang="en-IN" dirty="0" smtClean="0"/>
          </a:p>
          <a:p>
            <a:pPr algn="just"/>
            <a:r>
              <a:rPr lang="en-IN" dirty="0" smtClean="0"/>
              <a:t>Central Govt. </a:t>
            </a:r>
            <a:r>
              <a:rPr lang="en-IN" dirty="0"/>
              <a:t>shall </a:t>
            </a:r>
            <a:r>
              <a:rPr lang="en-IN" b="1" u="sng" dirty="0"/>
              <a:t>notify and </a:t>
            </a:r>
            <a:r>
              <a:rPr lang="en-IN" b="1" u="sng" dirty="0" smtClean="0"/>
              <a:t>modify </a:t>
            </a:r>
            <a:r>
              <a:rPr lang="en-IN" dirty="0" smtClean="0"/>
              <a:t>valuation </a:t>
            </a:r>
            <a:r>
              <a:rPr lang="en-IN" dirty="0"/>
              <a:t>standards on the </a:t>
            </a:r>
            <a:r>
              <a:rPr lang="en-IN" b="1" u="sng" dirty="0"/>
              <a:t>recommendations of </a:t>
            </a:r>
            <a:r>
              <a:rPr lang="en-IN" b="1" u="sng" dirty="0" smtClean="0"/>
              <a:t>Committee </a:t>
            </a:r>
            <a:r>
              <a:rPr lang="en-IN" b="1" u="sng" dirty="0"/>
              <a:t>set up under rule 19</a:t>
            </a:r>
            <a:r>
              <a:rPr lang="en-IN" dirty="0"/>
              <a:t>.</a:t>
            </a:r>
          </a:p>
          <a:p>
            <a:pPr algn="just">
              <a:spcAft>
                <a:spcPts val="750"/>
              </a:spcAft>
            </a:pPr>
            <a:endParaRPr lang="en-IN" dirty="0"/>
          </a:p>
          <a:p>
            <a:r>
              <a:rPr lang="en-IN" sz="2800" b="1" u="sng" dirty="0" smtClean="0">
                <a:solidFill>
                  <a:srgbClr val="0000FF"/>
                </a:solidFill>
              </a:rPr>
              <a:t>Ru</a:t>
            </a:r>
            <a:r>
              <a:rPr lang="en-IN" sz="2800" b="1" u="sng" dirty="0">
                <a:solidFill>
                  <a:srgbClr val="0000FF"/>
                </a:solidFill>
              </a:rPr>
              <a:t>le-19 - Committee to advise on valuation </a:t>
            </a:r>
            <a:r>
              <a:rPr lang="en-IN" sz="2800" b="1" u="sng" dirty="0" smtClean="0">
                <a:solidFill>
                  <a:srgbClr val="0000FF"/>
                </a:solidFill>
              </a:rPr>
              <a:t>matters</a:t>
            </a:r>
          </a:p>
          <a:p>
            <a:pPr marL="342900" indent="-342900" algn="just">
              <a:spcAft>
                <a:spcPts val="600"/>
              </a:spcAft>
              <a:buAutoNum type="arabicParenR"/>
            </a:pPr>
            <a:endParaRPr lang="en-IN" sz="800" dirty="0" smtClean="0"/>
          </a:p>
          <a:p>
            <a:pPr marL="342900" indent="-342900" algn="just">
              <a:spcAft>
                <a:spcPts val="600"/>
              </a:spcAft>
              <a:buAutoNum type="arabicParenR"/>
            </a:pPr>
            <a:r>
              <a:rPr lang="en-IN" sz="1600" dirty="0" smtClean="0"/>
              <a:t>Central Govt. </a:t>
            </a:r>
            <a:r>
              <a:rPr lang="en-IN" sz="1600" dirty="0"/>
              <a:t>may constitute a Committee to be known as "Committee to advise on valuation matters" to make recommendations on formulation and laying down of valuation standards and policies for compliance by companies and registered </a:t>
            </a:r>
            <a:r>
              <a:rPr lang="en-IN" sz="1600" dirty="0" err="1" smtClean="0"/>
              <a:t>valuers</a:t>
            </a:r>
            <a:endParaRPr lang="en-IN" sz="1600" dirty="0"/>
          </a:p>
          <a:p>
            <a:pPr marL="342900" indent="-342900" algn="just">
              <a:spcAft>
                <a:spcPts val="600"/>
              </a:spcAft>
              <a:buAutoNum type="arabicParenR"/>
            </a:pPr>
            <a:r>
              <a:rPr lang="en-IN" sz="1600" dirty="0" smtClean="0"/>
              <a:t>The </a:t>
            </a:r>
            <a:r>
              <a:rPr lang="en-IN" sz="1600" dirty="0"/>
              <a:t>Committee shall comprise </a:t>
            </a:r>
            <a:r>
              <a:rPr lang="en-IN" sz="1600" dirty="0" smtClean="0"/>
              <a:t>of:</a:t>
            </a:r>
          </a:p>
          <a:p>
            <a:pPr marL="622300" indent="-342900" algn="just">
              <a:spcAft>
                <a:spcPts val="600"/>
              </a:spcAft>
              <a:buFont typeface="+mj-lt"/>
              <a:buAutoNum type="alphaLcParenR"/>
            </a:pPr>
            <a:r>
              <a:rPr lang="en-IN" sz="1600" dirty="0" smtClean="0"/>
              <a:t>a </a:t>
            </a:r>
            <a:r>
              <a:rPr lang="en-IN" sz="1600" dirty="0"/>
              <a:t>Chairperson who shall be a person of eminence and well versed in valuation, accountancy, finance, business administration, business law, corporate law, </a:t>
            </a:r>
            <a:r>
              <a:rPr lang="en-IN" sz="1600" dirty="0" smtClean="0"/>
              <a:t>economics</a:t>
            </a:r>
          </a:p>
          <a:p>
            <a:pPr marL="622300" indent="-342900" algn="just">
              <a:spcAft>
                <a:spcPts val="600"/>
              </a:spcAft>
              <a:buFont typeface="+mj-lt"/>
              <a:buAutoNum type="alphaLcParenR"/>
            </a:pPr>
            <a:r>
              <a:rPr lang="en-IN" sz="1600" dirty="0"/>
              <a:t>one member nominated by the Ministry of Corporate </a:t>
            </a:r>
            <a:r>
              <a:rPr lang="en-IN" sz="1600" dirty="0" smtClean="0"/>
              <a:t>Affairs</a:t>
            </a:r>
          </a:p>
          <a:p>
            <a:pPr marL="622300" indent="-342900" algn="just">
              <a:spcAft>
                <a:spcPts val="600"/>
              </a:spcAft>
              <a:buFont typeface="+mj-lt"/>
              <a:buAutoNum type="alphaLcParenR"/>
            </a:pPr>
            <a:r>
              <a:rPr lang="en-IN" sz="1600" dirty="0"/>
              <a:t>one member nominated by the Insolvency and Bankruptcy Board of </a:t>
            </a:r>
            <a:r>
              <a:rPr lang="en-IN" sz="1600" dirty="0" smtClean="0"/>
              <a:t>India</a:t>
            </a:r>
          </a:p>
          <a:p>
            <a:pPr marL="622300" indent="-342900" algn="just">
              <a:spcAft>
                <a:spcPts val="600"/>
              </a:spcAft>
              <a:buFont typeface="+mj-lt"/>
              <a:buAutoNum type="alphaLcParenR"/>
            </a:pPr>
            <a:r>
              <a:rPr lang="en-IN" sz="1600" dirty="0"/>
              <a:t>one member nominated by the Legislative </a:t>
            </a:r>
            <a:r>
              <a:rPr lang="en-IN" sz="1600" dirty="0" smtClean="0"/>
              <a:t>Department</a:t>
            </a:r>
          </a:p>
          <a:p>
            <a:pPr marL="622300" indent="-342900" algn="just">
              <a:spcAft>
                <a:spcPts val="600"/>
              </a:spcAft>
              <a:buFont typeface="+mj-lt"/>
              <a:buAutoNum type="alphaLcParenR"/>
            </a:pPr>
            <a:r>
              <a:rPr lang="en-IN" sz="1600" dirty="0" err="1"/>
              <a:t>upto</a:t>
            </a:r>
            <a:r>
              <a:rPr lang="en-IN" sz="1600" dirty="0"/>
              <a:t> four members nominated by Central Government representing authorities which are allowing valuations by registered </a:t>
            </a:r>
            <a:r>
              <a:rPr lang="en-IN" sz="1600" dirty="0" err="1"/>
              <a:t>valuers</a:t>
            </a:r>
            <a:r>
              <a:rPr lang="en-IN" sz="1600" dirty="0" smtClean="0"/>
              <a:t>;</a:t>
            </a:r>
          </a:p>
          <a:p>
            <a:pPr marL="622300" indent="-342900" algn="just">
              <a:spcAft>
                <a:spcPts val="600"/>
              </a:spcAft>
              <a:buFont typeface="+mj-lt"/>
              <a:buAutoNum type="alphaLcParenR"/>
            </a:pPr>
            <a:r>
              <a:rPr lang="en-IN" sz="1600" dirty="0" err="1"/>
              <a:t>upto</a:t>
            </a:r>
            <a:r>
              <a:rPr lang="en-IN" sz="1600" dirty="0"/>
              <a:t> four members who are representatives of registered </a:t>
            </a:r>
            <a:r>
              <a:rPr lang="en-IN" sz="1600" dirty="0" err="1"/>
              <a:t>valuers</a:t>
            </a:r>
            <a:r>
              <a:rPr lang="en-IN" sz="1600" dirty="0"/>
              <a:t> organisations, nominated by Central </a:t>
            </a:r>
            <a:r>
              <a:rPr lang="en-IN" sz="1600" dirty="0" smtClean="0"/>
              <a:t>Government</a:t>
            </a:r>
          </a:p>
          <a:p>
            <a:pPr marL="622300" indent="-342900" algn="just">
              <a:spcAft>
                <a:spcPts val="600"/>
              </a:spcAft>
              <a:buFont typeface="+mj-lt"/>
              <a:buAutoNum type="alphaLcParenR"/>
            </a:pPr>
            <a:r>
              <a:rPr lang="en-IN" sz="1600" dirty="0" err="1"/>
              <a:t>upto</a:t>
            </a:r>
            <a:r>
              <a:rPr lang="en-IN" sz="1600" dirty="0"/>
              <a:t> two members to represent industry and other stakeholder nominated by the Central </a:t>
            </a:r>
            <a:r>
              <a:rPr lang="en-IN" sz="1600" dirty="0" smtClean="0"/>
              <a:t>Govt. </a:t>
            </a:r>
            <a:r>
              <a:rPr lang="en-IN" sz="1600" dirty="0"/>
              <a:t>in consultation with the </a:t>
            </a:r>
            <a:r>
              <a:rPr lang="en-IN" sz="1600" dirty="0" smtClean="0"/>
              <a:t>authority</a:t>
            </a:r>
          </a:p>
          <a:p>
            <a:pPr marL="622300" indent="-342900" algn="just">
              <a:spcAft>
                <a:spcPts val="600"/>
              </a:spcAft>
              <a:buFont typeface="+mj-lt"/>
              <a:buAutoNum type="alphaLcParenR"/>
            </a:pPr>
            <a:r>
              <a:rPr lang="en-IN" sz="1600" dirty="0" smtClean="0"/>
              <a:t>Presidents </a:t>
            </a:r>
            <a:r>
              <a:rPr lang="en-IN" sz="1600" dirty="0"/>
              <a:t>of, the </a:t>
            </a:r>
            <a:r>
              <a:rPr lang="en-IN" sz="1600" dirty="0" smtClean="0"/>
              <a:t>ICAI, </a:t>
            </a:r>
            <a:r>
              <a:rPr lang="en-IN" sz="1600" dirty="0"/>
              <a:t>the </a:t>
            </a:r>
            <a:r>
              <a:rPr lang="en-IN" sz="1600" dirty="0" smtClean="0"/>
              <a:t>ICSI, </a:t>
            </a:r>
            <a:r>
              <a:rPr lang="en-IN" sz="1600" dirty="0"/>
              <a:t>the </a:t>
            </a:r>
            <a:r>
              <a:rPr lang="en-IN" sz="1600" dirty="0" smtClean="0"/>
              <a:t>ICAI-CMA as </a:t>
            </a:r>
            <a:r>
              <a:rPr lang="en-IN" sz="1600" dirty="0"/>
              <a:t>ex-officio members</a:t>
            </a:r>
            <a:r>
              <a:rPr lang="en-IN" sz="1600" dirty="0" smtClean="0"/>
              <a:t>.]</a:t>
            </a:r>
          </a:p>
          <a:p>
            <a:pPr algn="just">
              <a:spcAft>
                <a:spcPts val="600"/>
              </a:spcAft>
            </a:pPr>
            <a:endParaRPr lang="en-IN" sz="1600" dirty="0" smtClean="0"/>
          </a:p>
          <a:p>
            <a:pPr algn="just">
              <a:spcAft>
                <a:spcPts val="600"/>
              </a:spcAft>
            </a:pPr>
            <a:r>
              <a:rPr lang="en-IN" sz="1600" dirty="0" smtClean="0"/>
              <a:t>(</a:t>
            </a:r>
            <a:r>
              <a:rPr lang="en-IN" sz="1600" dirty="0"/>
              <a:t>3) </a:t>
            </a:r>
            <a:r>
              <a:rPr lang="en-IN" sz="1600" dirty="0" smtClean="0"/>
              <a:t>Chairperson </a:t>
            </a:r>
            <a:r>
              <a:rPr lang="en-IN" sz="1600" dirty="0"/>
              <a:t>and Members of the Committee shall have a tenure of three years and they shall not have more than two </a:t>
            </a:r>
            <a:r>
              <a:rPr lang="en-IN" sz="1600" dirty="0" smtClean="0"/>
              <a:t>tenures</a:t>
            </a:r>
            <a:endParaRPr lang="en-IN" sz="1600" b="1" u="sng" dirty="0" smtClean="0"/>
          </a:p>
        </p:txBody>
      </p:sp>
    </p:spTree>
    <p:extLst>
      <p:ext uri="{BB962C8B-B14F-4D97-AF65-F5344CB8AC3E}">
        <p14:creationId xmlns:p14="http://schemas.microsoft.com/office/powerpoint/2010/main" val="303714861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7400" y="0"/>
            <a:ext cx="8034528" cy="3354765"/>
          </a:xfrm>
          <a:prstGeom prst="rect">
            <a:avLst/>
          </a:prstGeom>
          <a:solidFill>
            <a:schemeClr val="accent1">
              <a:lumMod val="5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algn="ctr">
              <a:spcAft>
                <a:spcPts val="750"/>
              </a:spcAft>
            </a:pPr>
            <a:endParaRPr lang="en-IN" b="1" u="sng" dirty="0" smtClean="0">
              <a:solidFill>
                <a:schemeClr val="bg1"/>
              </a:solidFill>
              <a:latin typeface="Arial" panose="020B0604020202020204" pitchFamily="34" charset="0"/>
              <a:ea typeface="Times New Roman" panose="02020603050405020304" pitchFamily="18" charset="0"/>
            </a:endParaRPr>
          </a:p>
          <a:p>
            <a:pPr algn="ctr">
              <a:spcAft>
                <a:spcPts val="750"/>
              </a:spcAft>
            </a:pPr>
            <a:endParaRPr lang="en-IN" b="1" u="sng" dirty="0">
              <a:solidFill>
                <a:schemeClr val="bg1"/>
              </a:solidFill>
              <a:latin typeface="Arial" panose="020B0604020202020204" pitchFamily="34" charset="0"/>
              <a:ea typeface="Times New Roman" panose="02020603050405020304" pitchFamily="18" charset="0"/>
            </a:endParaRPr>
          </a:p>
          <a:p>
            <a:pPr algn="ctr"/>
            <a:r>
              <a:rPr lang="en-IN" sz="6000" b="1" u="sng" dirty="0">
                <a:solidFill>
                  <a:schemeClr val="bg1"/>
                </a:solidFill>
              </a:rPr>
              <a:t>International Valuation Standards (IVS)</a:t>
            </a:r>
          </a:p>
          <a:p>
            <a:pPr algn="ctr">
              <a:spcAft>
                <a:spcPts val="750"/>
              </a:spcAft>
            </a:pPr>
            <a:endParaRPr lang="en-IN" b="1" u="sng" dirty="0">
              <a:solidFill>
                <a:schemeClr val="bg1"/>
              </a:solidFill>
              <a:latin typeface="Arial" panose="020B0604020202020204" pitchFamily="34" charset="0"/>
              <a:ea typeface="Times New Roman" panose="02020603050405020304" pitchFamily="18" charset="0"/>
            </a:endParaRPr>
          </a:p>
          <a:p>
            <a:pPr algn="ctr">
              <a:spcAft>
                <a:spcPts val="750"/>
              </a:spcAft>
            </a:pPr>
            <a:endParaRPr lang="en-IN" b="1" u="sng" dirty="0" smtClean="0">
              <a:solidFill>
                <a:schemeClr val="bg1"/>
              </a:solidFill>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12181941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266151"/>
            <a:ext cx="11768328" cy="5940088"/>
          </a:xfrm>
          <a:prstGeom prst="rect">
            <a:avLst/>
          </a:prstGeom>
          <a:ln/>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IN" sz="2800" b="1" u="sng" dirty="0">
                <a:solidFill>
                  <a:srgbClr val="0000FF"/>
                </a:solidFill>
              </a:rPr>
              <a:t>International Valuation </a:t>
            </a:r>
            <a:r>
              <a:rPr lang="en-IN" sz="2800" b="1" u="sng" dirty="0" smtClean="0">
                <a:solidFill>
                  <a:srgbClr val="0000FF"/>
                </a:solidFill>
              </a:rPr>
              <a:t>Standards (IVS)</a:t>
            </a:r>
          </a:p>
          <a:p>
            <a:pPr marL="342900" indent="-342900" algn="just">
              <a:buFont typeface="+mj-lt"/>
              <a:buAutoNum type="arabicPeriod"/>
            </a:pPr>
            <a:endParaRPr lang="en-US" dirty="0" smtClean="0"/>
          </a:p>
          <a:p>
            <a:pPr marL="342900" indent="-342900" algn="just">
              <a:buFont typeface="+mj-lt"/>
              <a:buAutoNum type="arabicPeriod"/>
            </a:pPr>
            <a:r>
              <a:rPr lang="en-US" sz="1600" dirty="0" smtClean="0"/>
              <a:t>The </a:t>
            </a:r>
            <a:r>
              <a:rPr lang="en-US" sz="1600" dirty="0"/>
              <a:t>International Valuation Standards </a:t>
            </a:r>
            <a:r>
              <a:rPr lang="en-US" sz="1600" dirty="0" smtClean="0"/>
              <a:t>Council </a:t>
            </a:r>
            <a:r>
              <a:rPr lang="en-US" sz="1600" dirty="0"/>
              <a:t>(</a:t>
            </a:r>
            <a:r>
              <a:rPr lang="en-US" sz="1600" dirty="0" smtClean="0"/>
              <a:t>IVSC) is </a:t>
            </a:r>
            <a:r>
              <a:rPr lang="en-US" sz="1600" dirty="0"/>
              <a:t>the independent global standard setter for valuation practice and the valuation </a:t>
            </a:r>
            <a:r>
              <a:rPr lang="en-US" sz="1600" dirty="0" smtClean="0"/>
              <a:t>profession incorporated </a:t>
            </a:r>
            <a:r>
              <a:rPr lang="en-US" sz="1600" dirty="0"/>
              <a:t>in the United States and with its operational headquarters in </a:t>
            </a:r>
            <a:r>
              <a:rPr lang="en-US" sz="1600" dirty="0">
                <a:hlinkClick r:id="rId2" tooltip="London"/>
              </a:rPr>
              <a:t>London</a:t>
            </a:r>
            <a:r>
              <a:rPr lang="en-US" sz="1600" dirty="0"/>
              <a:t>, UK.</a:t>
            </a:r>
            <a:endParaRPr lang="en-US" sz="1600" dirty="0" smtClean="0"/>
          </a:p>
          <a:p>
            <a:pPr marL="514350" indent="-514350" algn="just">
              <a:buFont typeface="+mj-lt"/>
              <a:buAutoNum type="arabicPeriod"/>
            </a:pPr>
            <a:endParaRPr lang="en-US" sz="1600" b="1" u="sng" dirty="0">
              <a:solidFill>
                <a:srgbClr val="0000FF"/>
              </a:solidFill>
            </a:endParaRPr>
          </a:p>
          <a:p>
            <a:pPr marL="342900" indent="-342900" algn="just" fontAlgn="base">
              <a:buFont typeface="+mj-lt"/>
              <a:buAutoNum type="arabicPeriod"/>
            </a:pPr>
            <a:r>
              <a:rPr lang="en-US" sz="1600" dirty="0" smtClean="0"/>
              <a:t>IVSC </a:t>
            </a:r>
            <a:r>
              <a:rPr lang="en-US" sz="1600" dirty="0"/>
              <a:t>is a not-for-profit </a:t>
            </a:r>
            <a:r>
              <a:rPr lang="en-US" sz="1600" dirty="0" smtClean="0"/>
              <a:t>organization acts </a:t>
            </a:r>
            <a:r>
              <a:rPr lang="en-US" sz="1600" dirty="0"/>
              <a:t>as </a:t>
            </a:r>
            <a:r>
              <a:rPr lang="en-US" sz="1600" dirty="0" smtClean="0"/>
              <a:t>global </a:t>
            </a:r>
            <a:r>
              <a:rPr lang="en-US" sz="1600" dirty="0"/>
              <a:t>standard setter for </a:t>
            </a:r>
            <a:r>
              <a:rPr lang="en-US" sz="1600" dirty="0" smtClean="0"/>
              <a:t>the valuation </a:t>
            </a:r>
            <a:r>
              <a:rPr lang="en-US" sz="1600" dirty="0"/>
              <a:t>profession, serving the public interest.</a:t>
            </a:r>
          </a:p>
          <a:p>
            <a:pPr marL="342900" indent="-342900" algn="just" fontAlgn="base">
              <a:buFont typeface="+mj-lt"/>
              <a:buAutoNum type="arabicPeriod"/>
            </a:pPr>
            <a:endParaRPr lang="en-US" sz="1600" dirty="0" smtClean="0"/>
          </a:p>
          <a:p>
            <a:pPr marL="342900" indent="-342900" algn="just" fontAlgn="base">
              <a:buFont typeface="+mj-lt"/>
              <a:buAutoNum type="arabicPeriod"/>
            </a:pPr>
            <a:r>
              <a:rPr lang="en-US" sz="1600" dirty="0" smtClean="0"/>
              <a:t>The </a:t>
            </a:r>
            <a:r>
              <a:rPr lang="en-US" sz="1600" dirty="0"/>
              <a:t>IVSC is unique in the role it plays as a valuation standard setter. It is </a:t>
            </a:r>
            <a:r>
              <a:rPr lang="en-US" sz="1600" u="sng" dirty="0"/>
              <a:t>not</a:t>
            </a:r>
            <a:r>
              <a:rPr lang="en-US" sz="1600" dirty="0"/>
              <a:t> a valuation trade body. The IVSC is a leader in the mission to raise standards of international valuation practice and is overseen by an </a:t>
            </a:r>
            <a:r>
              <a:rPr lang="en-US" sz="1600" dirty="0">
                <a:hlinkClick r:id="rId3"/>
              </a:rPr>
              <a:t>independent board of global leaders</a:t>
            </a:r>
            <a:r>
              <a:rPr lang="en-US" sz="1600" dirty="0"/>
              <a:t>. Its core objectives are to:</a:t>
            </a:r>
          </a:p>
          <a:p>
            <a:pPr algn="just" fontAlgn="base"/>
            <a:endParaRPr lang="en-US" sz="1600" dirty="0" smtClean="0"/>
          </a:p>
          <a:p>
            <a:pPr marL="622300" indent="-342900" algn="just" fontAlgn="base">
              <a:buFont typeface="+mj-lt"/>
              <a:buAutoNum type="alphaLcParenR"/>
            </a:pPr>
            <a:r>
              <a:rPr lang="en-US" sz="1600" dirty="0" smtClean="0"/>
              <a:t>Develop </a:t>
            </a:r>
            <a:r>
              <a:rPr lang="en-US" sz="1600" dirty="0"/>
              <a:t>high quality </a:t>
            </a:r>
            <a:r>
              <a:rPr lang="en-US" sz="1600" dirty="0">
                <a:hlinkClick r:id="rId4"/>
              </a:rPr>
              <a:t>International Valuation Standards (IVS)</a:t>
            </a:r>
            <a:r>
              <a:rPr lang="en-US" sz="1600" dirty="0"/>
              <a:t> which ensure consistency, transparency and confidence in valuations throughout the world, and;</a:t>
            </a:r>
          </a:p>
          <a:p>
            <a:pPr marL="622300" indent="-342900" algn="just" fontAlgn="base">
              <a:buFont typeface="+mj-lt"/>
              <a:buAutoNum type="alphaLcParenR"/>
            </a:pPr>
            <a:endParaRPr lang="en-US" sz="1600" dirty="0" smtClean="0"/>
          </a:p>
          <a:p>
            <a:pPr marL="622300" indent="-342900" algn="just" fontAlgn="base">
              <a:buFont typeface="+mj-lt"/>
              <a:buAutoNum type="alphaLcParenR"/>
            </a:pPr>
            <a:r>
              <a:rPr lang="en-US" sz="1600" dirty="0" smtClean="0"/>
              <a:t>Encourage adoption </a:t>
            </a:r>
            <a:r>
              <a:rPr lang="en-US" sz="1600" dirty="0"/>
              <a:t>of IVS, along with valuation professionalism provided by Valuation Professional </a:t>
            </a:r>
            <a:r>
              <a:rPr lang="en-US" sz="1600" dirty="0" smtClean="0"/>
              <a:t>Organizations. </a:t>
            </a:r>
            <a:r>
              <a:rPr lang="en-US" sz="1600" dirty="0"/>
              <a:t> </a:t>
            </a:r>
          </a:p>
          <a:p>
            <a:pPr algn="just" fontAlgn="base"/>
            <a:r>
              <a:rPr lang="en-US" sz="1600" dirty="0"/>
              <a:t> </a:t>
            </a:r>
          </a:p>
          <a:p>
            <a:pPr marL="342900" indent="-342900" algn="just" fontAlgn="base">
              <a:buFont typeface="+mj-lt"/>
              <a:buAutoNum type="arabicPeriod" startAt="4"/>
            </a:pPr>
            <a:r>
              <a:rPr lang="en-US" sz="1600" dirty="0"/>
              <a:t>The IVSC facilitates collaboration and cooperation among its member </a:t>
            </a:r>
            <a:r>
              <a:rPr lang="en-US" sz="1600" dirty="0" smtClean="0"/>
              <a:t>organizations, </a:t>
            </a:r>
            <a:r>
              <a:rPr lang="en-US" sz="1600" dirty="0"/>
              <a:t>who are valuation service providers, financial services businesses, regulators, international bodies and academic institutions. </a:t>
            </a:r>
            <a:endParaRPr lang="en-US" sz="1600" dirty="0" smtClean="0"/>
          </a:p>
          <a:p>
            <a:pPr marL="342900" indent="-342900" algn="just" fontAlgn="base">
              <a:buFont typeface="+mj-lt"/>
              <a:buAutoNum type="arabicPeriod" startAt="4"/>
            </a:pPr>
            <a:endParaRPr lang="en-US" sz="1600" dirty="0"/>
          </a:p>
          <a:p>
            <a:pPr marL="342900" indent="-342900" algn="just" fontAlgn="base">
              <a:buFont typeface="+mj-lt"/>
              <a:buAutoNum type="arabicPeriod" startAt="4"/>
            </a:pPr>
            <a:r>
              <a:rPr lang="en-US" sz="1600" dirty="0" smtClean="0"/>
              <a:t>The </a:t>
            </a:r>
            <a:r>
              <a:rPr lang="en-US" sz="1600" dirty="0"/>
              <a:t>IVSC consists of more than </a:t>
            </a:r>
            <a:r>
              <a:rPr lang="en-US" sz="1600" dirty="0">
                <a:hlinkClick r:id="rId5"/>
              </a:rPr>
              <a:t>100 member </a:t>
            </a:r>
            <a:r>
              <a:rPr lang="en-US" sz="1600" dirty="0" smtClean="0">
                <a:hlinkClick r:id="rId5"/>
              </a:rPr>
              <a:t>organizations</a:t>
            </a:r>
            <a:r>
              <a:rPr lang="en-US" sz="1600" dirty="0"/>
              <a:t> from around the world and is </a:t>
            </a:r>
            <a:r>
              <a:rPr lang="en-US" sz="1600" dirty="0">
                <a:hlinkClick r:id="rId6"/>
              </a:rPr>
              <a:t>supported by numerous sponsors </a:t>
            </a:r>
            <a:r>
              <a:rPr lang="en-US" sz="1600" dirty="0"/>
              <a:t>who are leaders in </a:t>
            </a:r>
            <a:r>
              <a:rPr lang="en-US" sz="1600" dirty="0" smtClean="0"/>
              <a:t>valuation </a:t>
            </a:r>
            <a:r>
              <a:rPr lang="en-US" sz="1600" dirty="0"/>
              <a:t>field. </a:t>
            </a:r>
            <a:endParaRPr lang="en-US" sz="1600" dirty="0" smtClean="0"/>
          </a:p>
          <a:p>
            <a:pPr marL="342900" indent="-342900" algn="just" fontAlgn="base">
              <a:buFont typeface="+mj-lt"/>
              <a:buAutoNum type="arabicPeriod" startAt="4"/>
            </a:pPr>
            <a:endParaRPr lang="en-US" sz="1600" b="1" u="sng" dirty="0">
              <a:solidFill>
                <a:srgbClr val="0000FF"/>
              </a:solidFill>
            </a:endParaRPr>
          </a:p>
          <a:p>
            <a:pPr marL="342900" indent="-342900" algn="just" fontAlgn="base">
              <a:buFont typeface="+mj-lt"/>
              <a:buAutoNum type="arabicPeriod" startAt="6"/>
            </a:pPr>
            <a:r>
              <a:rPr lang="en-US" sz="1600" dirty="0"/>
              <a:t>The latest edition of IVS (“IVS 2017”) marks an important milestone towards </a:t>
            </a:r>
            <a:r>
              <a:rPr lang="en-US" sz="1600" dirty="0" smtClean="0"/>
              <a:t>harmonizing </a:t>
            </a:r>
            <a:r>
              <a:rPr lang="en-US" sz="1600" dirty="0"/>
              <a:t>valuation practice worldwide</a:t>
            </a:r>
            <a:r>
              <a:rPr lang="en-US" sz="1600" dirty="0" smtClean="0"/>
              <a:t>.</a:t>
            </a:r>
            <a:endParaRPr lang="en-US" sz="1400" dirty="0" smtClean="0"/>
          </a:p>
        </p:txBody>
      </p:sp>
      <p:sp>
        <p:nvSpPr>
          <p:cNvPr id="3" name="Rectangle 2"/>
          <p:cNvSpPr/>
          <p:nvPr/>
        </p:nvSpPr>
        <p:spPr>
          <a:xfrm>
            <a:off x="4686300" y="6206239"/>
            <a:ext cx="7277100" cy="307777"/>
          </a:xfrm>
          <a:prstGeom prst="rect">
            <a:avLst/>
          </a:prstGeom>
        </p:spPr>
        <p:txBody>
          <a:bodyPr wrap="square">
            <a:spAutoFit/>
          </a:bodyPr>
          <a:lstStyle/>
          <a:p>
            <a:pPr algn="r" fontAlgn="base"/>
            <a:r>
              <a:rPr lang="en-US" sz="1400" i="1" dirty="0"/>
              <a:t>https://www.ivsc.org/standards/international-valuation-standards</a:t>
            </a:r>
            <a:endParaRPr lang="en-US" sz="1400" dirty="0"/>
          </a:p>
        </p:txBody>
      </p:sp>
    </p:spTree>
    <p:extLst>
      <p:ext uri="{BB962C8B-B14F-4D97-AF65-F5344CB8AC3E}">
        <p14:creationId xmlns:p14="http://schemas.microsoft.com/office/powerpoint/2010/main" val="313700042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95072" y="266151"/>
            <a:ext cx="11768328" cy="6093976"/>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IN" sz="2800" b="1" u="sng" dirty="0">
                <a:solidFill>
                  <a:srgbClr val="0000FF"/>
                </a:solidFill>
              </a:rPr>
              <a:t>International Valuation </a:t>
            </a:r>
            <a:r>
              <a:rPr lang="en-IN" sz="2800" b="1" u="sng" dirty="0" smtClean="0">
                <a:solidFill>
                  <a:srgbClr val="0000FF"/>
                </a:solidFill>
              </a:rPr>
              <a:t>Standards (IVS)</a:t>
            </a:r>
            <a:r>
              <a:rPr lang="en-IN" sz="2000" i="1" u="sng" dirty="0" smtClean="0">
                <a:solidFill>
                  <a:srgbClr val="0000FF"/>
                </a:solidFill>
              </a:rPr>
              <a:t>………..…</a:t>
            </a:r>
            <a:r>
              <a:rPr lang="en-IN" sz="2000" i="1" u="sng" dirty="0" err="1" smtClean="0">
                <a:solidFill>
                  <a:srgbClr val="0000FF"/>
                </a:solidFill>
              </a:rPr>
              <a:t>Contd</a:t>
            </a:r>
            <a:endParaRPr lang="en-IN" sz="2800" i="1" u="sng" dirty="0" smtClean="0">
              <a:solidFill>
                <a:srgbClr val="0000FF"/>
              </a:solidFill>
            </a:endParaRPr>
          </a:p>
          <a:p>
            <a:pPr marL="342900" indent="-342900" algn="just" fontAlgn="base">
              <a:buFont typeface="+mj-lt"/>
              <a:buAutoNum type="arabicPeriod" startAt="6"/>
            </a:pPr>
            <a:endParaRPr lang="en-US" dirty="0" smtClean="0"/>
          </a:p>
          <a:p>
            <a:pPr marL="342900" indent="-342900" algn="just" fontAlgn="base">
              <a:buFont typeface="+mj-lt"/>
              <a:buAutoNum type="arabicPeriod" startAt="6"/>
            </a:pPr>
            <a:r>
              <a:rPr lang="en-US" sz="1600" dirty="0" smtClean="0"/>
              <a:t>IVS </a:t>
            </a:r>
            <a:r>
              <a:rPr lang="en-US" sz="1600" dirty="0"/>
              <a:t>2017 serves as the key guidance for valuation professionals globally and will underpin consistency, transparency and confidence in valuations which are key to investment decisions as well as financial reporting. </a:t>
            </a:r>
          </a:p>
          <a:p>
            <a:pPr marL="342900" indent="-342900" algn="just" fontAlgn="base">
              <a:buFont typeface="+mj-lt"/>
              <a:buAutoNum type="arabicPeriod" startAt="6"/>
            </a:pPr>
            <a:endParaRPr lang="en-US" sz="1600" dirty="0" smtClean="0"/>
          </a:p>
          <a:p>
            <a:pPr marL="342900" indent="-342900" algn="just" fontAlgn="base">
              <a:buFont typeface="+mj-lt"/>
              <a:buAutoNum type="arabicPeriod" startAt="6"/>
            </a:pPr>
            <a:r>
              <a:rPr lang="en-US" sz="1600" dirty="0" smtClean="0"/>
              <a:t>The </a:t>
            </a:r>
            <a:r>
              <a:rPr lang="en-US" sz="1600" dirty="0"/>
              <a:t>Standards were published following an extensive consultation process from April to October 2016. More than 100 official comment letters on the initial drafts of IVS 2017 were received from a range of stakeholders, including valuation profession </a:t>
            </a:r>
            <a:r>
              <a:rPr lang="en-US" sz="1600" dirty="0" smtClean="0"/>
              <a:t>organizations, </a:t>
            </a:r>
            <a:r>
              <a:rPr lang="en-US" sz="1600" dirty="0"/>
              <a:t>individual professionals, regulatory bodies and </a:t>
            </a:r>
            <a:r>
              <a:rPr lang="en-US" sz="1600" dirty="0" smtClean="0"/>
              <a:t>academics.</a:t>
            </a:r>
          </a:p>
          <a:p>
            <a:pPr marL="342900" indent="-342900" algn="just" fontAlgn="base">
              <a:buFont typeface="+mj-lt"/>
              <a:buAutoNum type="arabicPeriod" startAt="6"/>
            </a:pPr>
            <a:endParaRPr lang="en-US" sz="1600" b="1" dirty="0"/>
          </a:p>
          <a:p>
            <a:pPr marL="342900" indent="-342900" algn="just" fontAlgn="base">
              <a:buFont typeface="+mj-lt"/>
              <a:buAutoNum type="arabicPeriod" startAt="6"/>
            </a:pPr>
            <a:r>
              <a:rPr lang="en-US" sz="1600" b="1" dirty="0" smtClean="0"/>
              <a:t>What </a:t>
            </a:r>
            <a:r>
              <a:rPr lang="en-US" sz="1600" b="1" dirty="0"/>
              <a:t>does IVS 2017 </a:t>
            </a:r>
            <a:r>
              <a:rPr lang="en-US" sz="1600" b="1" dirty="0" smtClean="0"/>
              <a:t>cover? - </a:t>
            </a:r>
            <a:r>
              <a:rPr lang="en-US" sz="1600" dirty="0" smtClean="0"/>
              <a:t>IVS </a:t>
            </a:r>
            <a:r>
              <a:rPr lang="en-US" sz="1600" dirty="0"/>
              <a:t>2017 comprises </a:t>
            </a:r>
            <a:r>
              <a:rPr lang="en-US" sz="1600" b="1" u="sng" dirty="0"/>
              <a:t>five General Standards</a:t>
            </a:r>
            <a:r>
              <a:rPr lang="en-US" sz="1600" dirty="0"/>
              <a:t> and </a:t>
            </a:r>
            <a:r>
              <a:rPr lang="en-US" sz="1600" b="1" u="sng" dirty="0"/>
              <a:t>six Asset Standards</a:t>
            </a:r>
            <a:r>
              <a:rPr lang="en-US" sz="1600" dirty="0"/>
              <a:t>. </a:t>
            </a:r>
            <a:endParaRPr lang="en-US" sz="1600" dirty="0" smtClean="0"/>
          </a:p>
          <a:p>
            <a:pPr algn="just" fontAlgn="base"/>
            <a:endParaRPr lang="en-US" sz="1600" dirty="0" smtClean="0"/>
          </a:p>
          <a:p>
            <a:pPr algn="just" fontAlgn="base"/>
            <a:endParaRPr lang="en-US" sz="1600" dirty="0"/>
          </a:p>
          <a:p>
            <a:pPr algn="just" fontAlgn="base"/>
            <a:endParaRPr lang="en-US" sz="1600" dirty="0"/>
          </a:p>
          <a:p>
            <a:pPr algn="just" fontAlgn="base"/>
            <a:endParaRPr lang="en-US" sz="1600" dirty="0" smtClean="0"/>
          </a:p>
          <a:p>
            <a:pPr algn="just" fontAlgn="base"/>
            <a:endParaRPr lang="en-US" sz="1600" dirty="0"/>
          </a:p>
          <a:p>
            <a:pPr algn="just" fontAlgn="base"/>
            <a:endParaRPr lang="en-US" sz="1600" dirty="0" smtClean="0"/>
          </a:p>
          <a:p>
            <a:pPr algn="just" fontAlgn="base"/>
            <a:endParaRPr lang="en-US" sz="1600" dirty="0"/>
          </a:p>
          <a:p>
            <a:pPr algn="just" fontAlgn="base"/>
            <a:endParaRPr lang="en-US" sz="1600" dirty="0"/>
          </a:p>
          <a:p>
            <a:pPr algn="just" fontAlgn="base"/>
            <a:endParaRPr lang="en-US" sz="1600" dirty="0" smtClean="0"/>
          </a:p>
          <a:p>
            <a:pPr algn="just" fontAlgn="base"/>
            <a:endParaRPr lang="en-US" dirty="0" smtClean="0"/>
          </a:p>
          <a:p>
            <a:pPr algn="just" fontAlgn="base"/>
            <a:endParaRPr lang="en-US" dirty="0"/>
          </a:p>
          <a:p>
            <a:pPr algn="just" fontAlgn="base"/>
            <a:endParaRPr lang="en-US" dirty="0" smtClean="0"/>
          </a:p>
          <a:p>
            <a:pPr algn="just" fontAlgn="base"/>
            <a:endParaRPr lang="en-US" dirty="0" smtClean="0"/>
          </a:p>
        </p:txBody>
      </p:sp>
      <p:graphicFrame>
        <p:nvGraphicFramePr>
          <p:cNvPr id="7" name="Table 6"/>
          <p:cNvGraphicFramePr>
            <a:graphicFrameLocks noGrp="1"/>
          </p:cNvGraphicFramePr>
          <p:nvPr>
            <p:extLst>
              <p:ext uri="{D42A27DB-BD31-4B8C-83A1-F6EECF244321}">
                <p14:modId xmlns:p14="http://schemas.microsoft.com/office/powerpoint/2010/main" val="2267075474"/>
              </p:ext>
            </p:extLst>
          </p:nvPr>
        </p:nvGraphicFramePr>
        <p:xfrm>
          <a:off x="656336" y="3187698"/>
          <a:ext cx="10058400" cy="2972648"/>
        </p:xfrm>
        <a:graphic>
          <a:graphicData uri="http://schemas.openxmlformats.org/drawingml/2006/table">
            <a:tbl>
              <a:tblPr firstRow="1" bandRow="1">
                <a:tableStyleId>{7DF18680-E054-41AD-8BC1-D1AEF772440D}</a:tableStyleId>
              </a:tblPr>
              <a:tblGrid>
                <a:gridCol w="5029200">
                  <a:extLst>
                    <a:ext uri="{9D8B030D-6E8A-4147-A177-3AD203B41FA5}">
                      <a16:colId xmlns:a16="http://schemas.microsoft.com/office/drawing/2014/main" val="639478248"/>
                    </a:ext>
                  </a:extLst>
                </a:gridCol>
                <a:gridCol w="5029200">
                  <a:extLst>
                    <a:ext uri="{9D8B030D-6E8A-4147-A177-3AD203B41FA5}">
                      <a16:colId xmlns:a16="http://schemas.microsoft.com/office/drawing/2014/main" val="3723789808"/>
                    </a:ext>
                  </a:extLst>
                </a:gridCol>
              </a:tblGrid>
              <a:tr h="424664">
                <a:tc>
                  <a:txBody>
                    <a:bodyPr/>
                    <a:lstStyle/>
                    <a:p>
                      <a:pPr algn="ctr"/>
                      <a:r>
                        <a:rPr lang="en-US" sz="1800" dirty="0" smtClean="0"/>
                        <a:t>General Standards </a:t>
                      </a:r>
                      <a:endParaRPr lang="en-IN" dirty="0"/>
                    </a:p>
                  </a:txBody>
                  <a:tcPr anchor="ctr"/>
                </a:tc>
                <a:tc>
                  <a:txBody>
                    <a:bodyPr/>
                    <a:lstStyle/>
                    <a:p>
                      <a:pPr algn="ctr"/>
                      <a:r>
                        <a:rPr lang="en-US" sz="1800" dirty="0" smtClean="0"/>
                        <a:t>Asset Standards</a:t>
                      </a:r>
                      <a:endParaRPr lang="en-IN" dirty="0"/>
                    </a:p>
                  </a:txBody>
                  <a:tcPr anchor="ctr"/>
                </a:tc>
                <a:extLst>
                  <a:ext uri="{0D108BD9-81ED-4DB2-BD59-A6C34878D82A}">
                    <a16:rowId xmlns:a16="http://schemas.microsoft.com/office/drawing/2014/main" val="3802654297"/>
                  </a:ext>
                </a:extLst>
              </a:tr>
              <a:tr h="424664">
                <a:tc>
                  <a:txBody>
                    <a:bodyPr/>
                    <a:lstStyle/>
                    <a:p>
                      <a:r>
                        <a:rPr lang="en-US" dirty="0" smtClean="0"/>
                        <a:t>IVS 101 Scope of Work</a:t>
                      </a:r>
                      <a:endParaRPr lang="en-IN" dirty="0"/>
                    </a:p>
                  </a:txBody>
                  <a:tcPr anchor="ctr"/>
                </a:tc>
                <a:tc>
                  <a:txBody>
                    <a:bodyPr/>
                    <a:lstStyle/>
                    <a:p>
                      <a:r>
                        <a:rPr lang="en-US" dirty="0" smtClean="0"/>
                        <a:t>IVS 200 Business and Business Interests</a:t>
                      </a:r>
                      <a:endParaRPr lang="en-IN" dirty="0"/>
                    </a:p>
                  </a:txBody>
                  <a:tcPr anchor="ctr"/>
                </a:tc>
                <a:extLst>
                  <a:ext uri="{0D108BD9-81ED-4DB2-BD59-A6C34878D82A}">
                    <a16:rowId xmlns:a16="http://schemas.microsoft.com/office/drawing/2014/main" val="2837845743"/>
                  </a:ext>
                </a:extLst>
              </a:tr>
              <a:tr h="424664">
                <a:tc>
                  <a:txBody>
                    <a:bodyPr/>
                    <a:lstStyle/>
                    <a:p>
                      <a:r>
                        <a:rPr lang="en-US" dirty="0" smtClean="0"/>
                        <a:t>IVS 102 Investigations and Compliance</a:t>
                      </a:r>
                      <a:endParaRPr lang="en-IN" dirty="0"/>
                    </a:p>
                  </a:txBody>
                  <a:tcPr anchor="ctr"/>
                </a:tc>
                <a:tc>
                  <a:txBody>
                    <a:bodyPr/>
                    <a:lstStyle/>
                    <a:p>
                      <a:r>
                        <a:rPr lang="en-IN" dirty="0" smtClean="0"/>
                        <a:t>IVS 210 Intangible Assets</a:t>
                      </a:r>
                      <a:endParaRPr lang="en-IN" dirty="0"/>
                    </a:p>
                  </a:txBody>
                  <a:tcPr anchor="ctr"/>
                </a:tc>
                <a:extLst>
                  <a:ext uri="{0D108BD9-81ED-4DB2-BD59-A6C34878D82A}">
                    <a16:rowId xmlns:a16="http://schemas.microsoft.com/office/drawing/2014/main" val="3705414779"/>
                  </a:ext>
                </a:extLst>
              </a:tr>
              <a:tr h="424664">
                <a:tc>
                  <a:txBody>
                    <a:bodyPr/>
                    <a:lstStyle/>
                    <a:p>
                      <a:r>
                        <a:rPr lang="en-IN" dirty="0" smtClean="0"/>
                        <a:t>IVS 103 Reporting</a:t>
                      </a:r>
                      <a:endParaRPr lang="en-IN" dirty="0"/>
                    </a:p>
                  </a:txBody>
                  <a:tcPr anchor="ctr"/>
                </a:tc>
                <a:tc>
                  <a:txBody>
                    <a:bodyPr/>
                    <a:lstStyle/>
                    <a:p>
                      <a:r>
                        <a:rPr lang="en-US" dirty="0" smtClean="0"/>
                        <a:t>IVS 300 Plant and Equipment</a:t>
                      </a:r>
                      <a:endParaRPr lang="en-IN" dirty="0"/>
                    </a:p>
                  </a:txBody>
                  <a:tcPr anchor="ctr"/>
                </a:tc>
                <a:extLst>
                  <a:ext uri="{0D108BD9-81ED-4DB2-BD59-A6C34878D82A}">
                    <a16:rowId xmlns:a16="http://schemas.microsoft.com/office/drawing/2014/main" val="2783368834"/>
                  </a:ext>
                </a:extLst>
              </a:tr>
              <a:tr h="424664">
                <a:tc>
                  <a:txBody>
                    <a:bodyPr/>
                    <a:lstStyle/>
                    <a:p>
                      <a:r>
                        <a:rPr lang="en-US" dirty="0" smtClean="0"/>
                        <a:t>IVS 104 Bases of Value</a:t>
                      </a:r>
                      <a:endParaRPr lang="en-IN" dirty="0"/>
                    </a:p>
                  </a:txBody>
                  <a:tcPr anchor="ctr"/>
                </a:tc>
                <a:tc>
                  <a:txBody>
                    <a:bodyPr/>
                    <a:lstStyle/>
                    <a:p>
                      <a:r>
                        <a:rPr lang="en-US" dirty="0" smtClean="0"/>
                        <a:t>IVS 400 Real Property Interests</a:t>
                      </a:r>
                      <a:endParaRPr lang="en-IN" dirty="0"/>
                    </a:p>
                  </a:txBody>
                  <a:tcPr anchor="ctr"/>
                </a:tc>
                <a:extLst>
                  <a:ext uri="{0D108BD9-81ED-4DB2-BD59-A6C34878D82A}">
                    <a16:rowId xmlns:a16="http://schemas.microsoft.com/office/drawing/2014/main" val="1820632016"/>
                  </a:ext>
                </a:extLst>
              </a:tr>
              <a:tr h="424664">
                <a:tc>
                  <a:txBody>
                    <a:bodyPr/>
                    <a:lstStyle/>
                    <a:p>
                      <a:r>
                        <a:rPr lang="en-US" dirty="0" smtClean="0"/>
                        <a:t>IVS 105 Valuation Approaches and Methods</a:t>
                      </a:r>
                      <a:endParaRPr lang="en-IN" dirty="0"/>
                    </a:p>
                  </a:txBody>
                  <a:tcPr anchor="ctr"/>
                </a:tc>
                <a:tc>
                  <a:txBody>
                    <a:bodyPr/>
                    <a:lstStyle/>
                    <a:p>
                      <a:r>
                        <a:rPr lang="en-IN" dirty="0" smtClean="0"/>
                        <a:t>IVS 410 Development Property </a:t>
                      </a:r>
                      <a:endParaRPr lang="en-IN" dirty="0"/>
                    </a:p>
                  </a:txBody>
                  <a:tcPr anchor="ctr"/>
                </a:tc>
                <a:extLst>
                  <a:ext uri="{0D108BD9-81ED-4DB2-BD59-A6C34878D82A}">
                    <a16:rowId xmlns:a16="http://schemas.microsoft.com/office/drawing/2014/main" val="817667101"/>
                  </a:ext>
                </a:extLst>
              </a:tr>
              <a:tr h="424664">
                <a:tc>
                  <a:txBody>
                    <a:bodyPr/>
                    <a:lstStyle/>
                    <a:p>
                      <a:endParaRPr lang="en-IN"/>
                    </a:p>
                  </a:txBody>
                  <a:tcPr anchor="ctr"/>
                </a:tc>
                <a:tc>
                  <a:txBody>
                    <a:bodyPr/>
                    <a:lstStyle/>
                    <a:p>
                      <a:r>
                        <a:rPr lang="en-IN" dirty="0" smtClean="0"/>
                        <a:t>IVS 500 Financial Instruments</a:t>
                      </a:r>
                      <a:endParaRPr lang="en-IN" dirty="0"/>
                    </a:p>
                  </a:txBody>
                  <a:tcPr anchor="ctr"/>
                </a:tc>
                <a:extLst>
                  <a:ext uri="{0D108BD9-81ED-4DB2-BD59-A6C34878D82A}">
                    <a16:rowId xmlns:a16="http://schemas.microsoft.com/office/drawing/2014/main" val="1379740271"/>
                  </a:ext>
                </a:extLst>
              </a:tr>
            </a:tbl>
          </a:graphicData>
        </a:graphic>
      </p:graphicFrame>
      <p:sp>
        <p:nvSpPr>
          <p:cNvPr id="8" name="Rectangle 7"/>
          <p:cNvSpPr/>
          <p:nvPr/>
        </p:nvSpPr>
        <p:spPr>
          <a:xfrm>
            <a:off x="2540000" y="6331529"/>
            <a:ext cx="9423400" cy="307777"/>
          </a:xfrm>
          <a:prstGeom prst="rect">
            <a:avLst/>
          </a:prstGeom>
        </p:spPr>
        <p:txBody>
          <a:bodyPr wrap="square">
            <a:spAutoFit/>
          </a:bodyPr>
          <a:lstStyle/>
          <a:p>
            <a:pPr algn="r" fontAlgn="base"/>
            <a:r>
              <a:rPr lang="en-US" sz="1400" i="1" dirty="0">
                <a:hlinkClick r:id="rId2"/>
              </a:rPr>
              <a:t>https://</a:t>
            </a:r>
            <a:r>
              <a:rPr lang="en-US" sz="1400" i="1" dirty="0" smtClean="0">
                <a:hlinkClick r:id="rId2"/>
              </a:rPr>
              <a:t>www.ivsc.org/standards/international-valuation-standards</a:t>
            </a:r>
            <a:r>
              <a:rPr lang="en-US" sz="1400" i="1" dirty="0"/>
              <a:t> &amp; https://www.ivsc.org/files/file/view/id/852 </a:t>
            </a:r>
            <a:endParaRPr lang="en-US" sz="1400" dirty="0"/>
          </a:p>
        </p:txBody>
      </p:sp>
    </p:spTree>
    <p:extLst>
      <p:ext uri="{BB962C8B-B14F-4D97-AF65-F5344CB8AC3E}">
        <p14:creationId xmlns:p14="http://schemas.microsoft.com/office/powerpoint/2010/main" val="1319217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0200" y="362163"/>
            <a:ext cx="11569700" cy="624017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lnSpc>
                <a:spcPct val="150000"/>
              </a:lnSpc>
            </a:pPr>
            <a:r>
              <a:rPr lang="en-IN" sz="2800" b="1" u="sng" dirty="0" smtClean="0">
                <a:solidFill>
                  <a:srgbClr val="0000FF"/>
                </a:solidFill>
                <a:latin typeface="Arial" panose="020B0604020202020204" pitchFamily="34" charset="0"/>
                <a:ea typeface="Times New Roman" panose="02020603050405020304" pitchFamily="18" charset="0"/>
              </a:rPr>
              <a:t>Applicability of Provisions for Registered Valuer:</a:t>
            </a:r>
          </a:p>
          <a:p>
            <a:pPr algn="just">
              <a:lnSpc>
                <a:spcPct val="150000"/>
              </a:lnSpc>
            </a:pPr>
            <a:endParaRPr lang="en-IN" sz="2100" dirty="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6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24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600" dirty="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6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600" dirty="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6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600" dirty="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6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600" dirty="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600" dirty="0" smtClean="0">
              <a:solidFill>
                <a:srgbClr val="333333"/>
              </a:solidFill>
              <a:latin typeface="Arial" panose="020B0604020202020204" pitchFamily="34" charset="0"/>
              <a:ea typeface="Times New Roman" panose="02020603050405020304" pitchFamily="18" charset="0"/>
            </a:endParaRPr>
          </a:p>
          <a:p>
            <a:pPr algn="just">
              <a:lnSpc>
                <a:spcPct val="150000"/>
              </a:lnSpc>
              <a:spcAft>
                <a:spcPts val="600"/>
              </a:spcAft>
            </a:pPr>
            <a:endParaRPr lang="en-IN" sz="1600" dirty="0">
              <a:solidFill>
                <a:srgbClr val="333333"/>
              </a:solidFill>
              <a:latin typeface="Arial" panose="020B0604020202020204" pitchFamily="34" charset="0"/>
              <a:ea typeface="Times New Roman" panose="02020603050405020304" pitchFamily="18" charset="0"/>
            </a:endParaRPr>
          </a:p>
        </p:txBody>
      </p:sp>
      <p:graphicFrame>
        <p:nvGraphicFramePr>
          <p:cNvPr id="4" name="Diagram 3"/>
          <p:cNvGraphicFramePr/>
          <p:nvPr>
            <p:extLst>
              <p:ext uri="{D42A27DB-BD31-4B8C-83A1-F6EECF244321}">
                <p14:modId xmlns:p14="http://schemas.microsoft.com/office/powerpoint/2010/main" val="606077892"/>
              </p:ext>
            </p:extLst>
          </p:nvPr>
        </p:nvGraphicFramePr>
        <p:xfrm>
          <a:off x="1278081" y="1506828"/>
          <a:ext cx="9673938" cy="43401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258331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266151"/>
            <a:ext cx="11768328" cy="5970865"/>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IN" sz="2800" b="1" u="sng" dirty="0">
                <a:solidFill>
                  <a:srgbClr val="0000FF"/>
                </a:solidFill>
              </a:rPr>
              <a:t>International Valuation </a:t>
            </a:r>
            <a:r>
              <a:rPr lang="en-IN" sz="2800" b="1" u="sng" dirty="0" smtClean="0">
                <a:solidFill>
                  <a:srgbClr val="0000FF"/>
                </a:solidFill>
              </a:rPr>
              <a:t>Standards (IVS)</a:t>
            </a:r>
            <a:r>
              <a:rPr lang="en-IN" sz="2000" i="1" u="sng" dirty="0" smtClean="0">
                <a:solidFill>
                  <a:srgbClr val="0000FF"/>
                </a:solidFill>
              </a:rPr>
              <a:t>………..…</a:t>
            </a:r>
            <a:r>
              <a:rPr lang="en-IN" sz="2000" i="1" u="sng" dirty="0" err="1" smtClean="0">
                <a:solidFill>
                  <a:srgbClr val="0000FF"/>
                </a:solidFill>
              </a:rPr>
              <a:t>Contd</a:t>
            </a:r>
            <a:endParaRPr lang="en-IN" sz="2800" i="1" u="sng" dirty="0" smtClean="0">
              <a:solidFill>
                <a:srgbClr val="0000FF"/>
              </a:solidFill>
            </a:endParaRPr>
          </a:p>
          <a:p>
            <a:pPr marL="342900" indent="-342900" algn="just" fontAlgn="base">
              <a:buFont typeface="+mj-lt"/>
              <a:buAutoNum type="arabicPeriod" startAt="6"/>
            </a:pPr>
            <a:endParaRPr lang="en-US" dirty="0" smtClean="0"/>
          </a:p>
          <a:p>
            <a:pPr marL="342900" indent="-342900" algn="just" fontAlgn="base">
              <a:buFont typeface="+mj-lt"/>
              <a:buAutoNum type="arabicPeriod" startAt="9"/>
            </a:pPr>
            <a:r>
              <a:rPr lang="en-US" dirty="0"/>
              <a:t>The IVSC has an internationally diverse array of members, which they classify as Valuation Professional Organizations (VPO), </a:t>
            </a:r>
            <a:r>
              <a:rPr lang="en-US" dirty="0" smtClean="0"/>
              <a:t>Associate Valuation Professional </a:t>
            </a:r>
            <a:r>
              <a:rPr lang="en-US" dirty="0" err="1" smtClean="0"/>
              <a:t>Organisations</a:t>
            </a:r>
            <a:r>
              <a:rPr lang="en-US" dirty="0" smtClean="0"/>
              <a:t> (AVPO) Institutional </a:t>
            </a:r>
            <a:r>
              <a:rPr lang="en-US" dirty="0"/>
              <a:t>Members (IM), Corporate Members (CM), and Academic Members (AM</a:t>
            </a:r>
            <a:r>
              <a:rPr lang="en-US" dirty="0" smtClean="0"/>
              <a:t>). In India following institutes / organizations are members of IVSC</a:t>
            </a:r>
          </a:p>
          <a:p>
            <a:pPr marL="342900" indent="-342900" algn="just" fontAlgn="base">
              <a:buFont typeface="+mj-lt"/>
              <a:buAutoNum type="arabicPeriod" startAt="9"/>
            </a:pPr>
            <a:endParaRPr lang="en-US" dirty="0" smtClean="0"/>
          </a:p>
          <a:p>
            <a:pPr marL="342900" indent="-342900" algn="just" fontAlgn="base">
              <a:buFont typeface="+mj-lt"/>
              <a:buAutoNum type="arabicPeriod" startAt="9"/>
            </a:pPr>
            <a:endParaRPr lang="en-US" sz="1600" dirty="0"/>
          </a:p>
          <a:p>
            <a:pPr marL="342900" indent="-342900" algn="just" fontAlgn="base">
              <a:buFont typeface="+mj-lt"/>
              <a:buAutoNum type="arabicPeriod" startAt="9"/>
            </a:pPr>
            <a:endParaRPr lang="en-US" sz="1600" dirty="0" smtClean="0"/>
          </a:p>
          <a:p>
            <a:pPr marL="342900" indent="-342900" algn="just" fontAlgn="base">
              <a:buFont typeface="+mj-lt"/>
              <a:buAutoNum type="arabicPeriod" startAt="9"/>
            </a:pPr>
            <a:endParaRPr lang="en-US" sz="1600" dirty="0"/>
          </a:p>
          <a:p>
            <a:pPr marL="342900" indent="-342900" algn="just" fontAlgn="base">
              <a:buFont typeface="+mj-lt"/>
              <a:buAutoNum type="arabicPeriod" startAt="9"/>
            </a:pPr>
            <a:endParaRPr lang="en-US" sz="1600" dirty="0" smtClean="0"/>
          </a:p>
          <a:p>
            <a:pPr marL="342900" indent="-342900" algn="just" fontAlgn="base">
              <a:buFont typeface="+mj-lt"/>
              <a:buAutoNum type="arabicPeriod" startAt="9"/>
            </a:pPr>
            <a:endParaRPr lang="en-US" sz="1600" dirty="0"/>
          </a:p>
          <a:p>
            <a:pPr marL="342900" indent="-342900" algn="just" fontAlgn="base">
              <a:buFont typeface="+mj-lt"/>
              <a:buAutoNum type="arabicPeriod" startAt="9"/>
            </a:pPr>
            <a:endParaRPr lang="en-US" sz="1600" dirty="0"/>
          </a:p>
          <a:p>
            <a:pPr algn="just" fontAlgn="base"/>
            <a:endParaRPr lang="en-US" sz="1600" dirty="0" smtClean="0"/>
          </a:p>
          <a:p>
            <a:pPr algn="just" fontAlgn="base"/>
            <a:endParaRPr lang="en-US" sz="1600" dirty="0"/>
          </a:p>
          <a:p>
            <a:pPr algn="just" fontAlgn="base"/>
            <a:endParaRPr lang="en-US" sz="1600" dirty="0" smtClean="0"/>
          </a:p>
          <a:p>
            <a:pPr algn="just" fontAlgn="base"/>
            <a:endParaRPr lang="en-US" sz="1600" dirty="0"/>
          </a:p>
          <a:p>
            <a:pPr algn="just" fontAlgn="base"/>
            <a:endParaRPr lang="en-US" sz="1600" dirty="0"/>
          </a:p>
          <a:p>
            <a:pPr algn="just" fontAlgn="base"/>
            <a:endParaRPr lang="en-US" sz="1600" dirty="0" smtClean="0"/>
          </a:p>
          <a:p>
            <a:pPr algn="just" fontAlgn="base"/>
            <a:endParaRPr lang="en-US" dirty="0" smtClean="0"/>
          </a:p>
          <a:p>
            <a:pPr algn="just" fontAlgn="base"/>
            <a:endParaRPr lang="en-US" dirty="0"/>
          </a:p>
          <a:p>
            <a:pPr algn="just" fontAlgn="base"/>
            <a:endParaRPr lang="en-US" dirty="0" smtClean="0"/>
          </a:p>
          <a:p>
            <a:pPr algn="just" fontAlgn="base"/>
            <a:endParaRPr lang="en-US" dirty="0" smtClean="0"/>
          </a:p>
        </p:txBody>
      </p:sp>
      <p:graphicFrame>
        <p:nvGraphicFramePr>
          <p:cNvPr id="3" name="Table 2"/>
          <p:cNvGraphicFramePr>
            <a:graphicFrameLocks noGrp="1"/>
          </p:cNvGraphicFramePr>
          <p:nvPr>
            <p:extLst>
              <p:ext uri="{D42A27DB-BD31-4B8C-83A1-F6EECF244321}">
                <p14:modId xmlns:p14="http://schemas.microsoft.com/office/powerpoint/2010/main" val="3410283371"/>
              </p:ext>
            </p:extLst>
          </p:nvPr>
        </p:nvGraphicFramePr>
        <p:xfrm>
          <a:off x="609600" y="2057401"/>
          <a:ext cx="9067800" cy="4023360"/>
        </p:xfrm>
        <a:graphic>
          <a:graphicData uri="http://schemas.openxmlformats.org/drawingml/2006/table">
            <a:tbl>
              <a:tblPr firstRow="1" bandRow="1">
                <a:tableStyleId>{7DF18680-E054-41AD-8BC1-D1AEF772440D}</a:tableStyleId>
              </a:tblPr>
              <a:tblGrid>
                <a:gridCol w="1270000">
                  <a:extLst>
                    <a:ext uri="{9D8B030D-6E8A-4147-A177-3AD203B41FA5}">
                      <a16:colId xmlns:a16="http://schemas.microsoft.com/office/drawing/2014/main" val="4294077235"/>
                    </a:ext>
                  </a:extLst>
                </a:gridCol>
                <a:gridCol w="5295900">
                  <a:extLst>
                    <a:ext uri="{9D8B030D-6E8A-4147-A177-3AD203B41FA5}">
                      <a16:colId xmlns:a16="http://schemas.microsoft.com/office/drawing/2014/main" val="3694353681"/>
                    </a:ext>
                  </a:extLst>
                </a:gridCol>
                <a:gridCol w="2501900">
                  <a:extLst>
                    <a:ext uri="{9D8B030D-6E8A-4147-A177-3AD203B41FA5}">
                      <a16:colId xmlns:a16="http://schemas.microsoft.com/office/drawing/2014/main" val="3385844924"/>
                    </a:ext>
                  </a:extLst>
                </a:gridCol>
              </a:tblGrid>
              <a:tr h="447040">
                <a:tc>
                  <a:txBody>
                    <a:bodyPr/>
                    <a:lstStyle/>
                    <a:p>
                      <a:pPr algn="ctr"/>
                      <a:r>
                        <a:rPr lang="en-IN" dirty="0" smtClean="0"/>
                        <a:t>Country</a:t>
                      </a:r>
                      <a:endParaRPr lang="en-IN" dirty="0"/>
                    </a:p>
                  </a:txBody>
                  <a:tcPr/>
                </a:tc>
                <a:tc>
                  <a:txBody>
                    <a:bodyPr/>
                    <a:lstStyle/>
                    <a:p>
                      <a:pPr algn="ctr"/>
                      <a:r>
                        <a:rPr lang="en-IN" dirty="0" smtClean="0"/>
                        <a:t>Member</a:t>
                      </a:r>
                      <a:endParaRPr lang="en-IN" dirty="0"/>
                    </a:p>
                  </a:txBody>
                  <a:tcPr/>
                </a:tc>
                <a:tc>
                  <a:txBody>
                    <a:bodyPr/>
                    <a:lstStyle/>
                    <a:p>
                      <a:pPr algn="ctr"/>
                      <a:r>
                        <a:rPr lang="en-IN" dirty="0" smtClean="0"/>
                        <a:t>Type of membership</a:t>
                      </a:r>
                      <a:endParaRPr lang="en-IN" dirty="0"/>
                    </a:p>
                  </a:txBody>
                  <a:tcPr/>
                </a:tc>
                <a:extLst>
                  <a:ext uri="{0D108BD9-81ED-4DB2-BD59-A6C34878D82A}">
                    <a16:rowId xmlns:a16="http://schemas.microsoft.com/office/drawing/2014/main" val="819658004"/>
                  </a:ext>
                </a:extLst>
              </a:tr>
              <a:tr h="447040">
                <a:tc>
                  <a:txBody>
                    <a:bodyPr/>
                    <a:lstStyle/>
                    <a:p>
                      <a:pPr algn="ctr"/>
                      <a:r>
                        <a:rPr lang="en-IN" dirty="0" smtClean="0"/>
                        <a:t>INDIA</a:t>
                      </a:r>
                      <a:endParaRPr lang="en-IN" dirty="0"/>
                    </a:p>
                  </a:txBody>
                  <a:tcPr/>
                </a:tc>
                <a:tc>
                  <a:txBody>
                    <a:bodyPr/>
                    <a:lstStyle/>
                    <a:p>
                      <a:r>
                        <a:rPr lang="en-US" sz="1800" kern="1200" dirty="0" smtClean="0">
                          <a:effectLst/>
                        </a:rPr>
                        <a:t>The Practicing Valuers Association of India</a:t>
                      </a:r>
                      <a:endParaRPr lang="en-IN" dirty="0"/>
                    </a:p>
                  </a:txBody>
                  <a:tcPr/>
                </a:tc>
                <a:tc>
                  <a:txBody>
                    <a:bodyPr/>
                    <a:lstStyle/>
                    <a:p>
                      <a:pPr algn="ctr"/>
                      <a:r>
                        <a:rPr lang="en-IN" dirty="0" smtClean="0"/>
                        <a:t>VPO</a:t>
                      </a:r>
                      <a:endParaRPr lang="en-IN" dirty="0"/>
                    </a:p>
                  </a:txBody>
                  <a:tcPr/>
                </a:tc>
                <a:extLst>
                  <a:ext uri="{0D108BD9-81ED-4DB2-BD59-A6C34878D82A}">
                    <a16:rowId xmlns:a16="http://schemas.microsoft.com/office/drawing/2014/main" val="4282897460"/>
                  </a:ext>
                </a:extLst>
              </a:tr>
              <a:tr h="447040">
                <a:tc>
                  <a:txBody>
                    <a:bodyPr/>
                    <a:lstStyle/>
                    <a:p>
                      <a:pPr algn="ctr"/>
                      <a:r>
                        <a:rPr kumimoji="0" lang="en-IN" sz="1800" u="none" strike="noStrike" kern="1200" cap="none" spc="0" normalizeH="0" baseline="0" noProof="0" dirty="0" smtClean="0">
                          <a:ln>
                            <a:noFill/>
                          </a:ln>
                          <a:effectLst/>
                          <a:uLnTx/>
                          <a:uFillTx/>
                        </a:rPr>
                        <a:t>INDIA</a:t>
                      </a:r>
                      <a:endParaRPr lang="en-IN" dirty="0"/>
                    </a:p>
                  </a:txBody>
                  <a:tcPr/>
                </a:tc>
                <a:tc>
                  <a:txBody>
                    <a:bodyPr/>
                    <a:lstStyle/>
                    <a:p>
                      <a:r>
                        <a:rPr lang="en-US" sz="1800" kern="1200" dirty="0" smtClean="0">
                          <a:effectLst/>
                        </a:rPr>
                        <a:t>Institution of Valuers (India)</a:t>
                      </a:r>
                      <a:endParaRPr lang="en-IN" dirty="0"/>
                    </a:p>
                  </a:txBody>
                  <a:tcPr/>
                </a:tc>
                <a:tc>
                  <a:txBody>
                    <a:bodyPr/>
                    <a:lstStyle/>
                    <a:p>
                      <a:pPr algn="ctr"/>
                      <a:r>
                        <a:rPr lang="en-IN" dirty="0" smtClean="0"/>
                        <a:t>VPO</a:t>
                      </a:r>
                      <a:endParaRPr lang="en-IN" dirty="0"/>
                    </a:p>
                  </a:txBody>
                  <a:tcPr/>
                </a:tc>
                <a:extLst>
                  <a:ext uri="{0D108BD9-81ED-4DB2-BD59-A6C34878D82A}">
                    <a16:rowId xmlns:a16="http://schemas.microsoft.com/office/drawing/2014/main" val="4122548386"/>
                  </a:ext>
                </a:extLst>
              </a:tr>
              <a:tr h="447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smtClean="0">
                          <a:ln>
                            <a:noFill/>
                          </a:ln>
                          <a:solidFill>
                            <a:prstClr val="black"/>
                          </a:solidFill>
                          <a:effectLst/>
                          <a:uLnTx/>
                          <a:uFillTx/>
                          <a:latin typeface="Calibri" panose="020F0502020204030204"/>
                          <a:ea typeface="+mn-ea"/>
                          <a:cs typeface="+mn-cs"/>
                        </a:rPr>
                        <a:t>INDIA</a:t>
                      </a: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en-US" sz="1800" kern="1200" dirty="0" smtClean="0">
                          <a:effectLst/>
                        </a:rPr>
                        <a:t>Chartered Valuers Association of India</a:t>
                      </a:r>
                      <a:endParaRPr lang="en-IN" sz="1800" kern="1200" dirty="0">
                        <a:solidFill>
                          <a:schemeClr val="dk1"/>
                        </a:solidFill>
                        <a:effectLst/>
                        <a:latin typeface="+mn-lt"/>
                        <a:ea typeface="+mn-ea"/>
                        <a:cs typeface="+mn-cs"/>
                      </a:endParaRPr>
                    </a:p>
                  </a:txBody>
                  <a:tcPr/>
                </a:tc>
                <a:tc>
                  <a:txBody>
                    <a:bodyPr/>
                    <a:lstStyle/>
                    <a:p>
                      <a:pPr algn="ctr"/>
                      <a:r>
                        <a:rPr lang="en-IN" dirty="0" smtClean="0"/>
                        <a:t>AVPO</a:t>
                      </a:r>
                      <a:endParaRPr lang="en-IN" dirty="0"/>
                    </a:p>
                  </a:txBody>
                  <a:tcPr/>
                </a:tc>
                <a:extLst>
                  <a:ext uri="{0D108BD9-81ED-4DB2-BD59-A6C34878D82A}">
                    <a16:rowId xmlns:a16="http://schemas.microsoft.com/office/drawing/2014/main" val="914063859"/>
                  </a:ext>
                </a:extLst>
              </a:tr>
              <a:tr h="447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smtClean="0">
                          <a:ln>
                            <a:noFill/>
                          </a:ln>
                          <a:solidFill>
                            <a:prstClr val="black"/>
                          </a:solidFill>
                          <a:effectLst/>
                          <a:uLnTx/>
                          <a:uFillTx/>
                          <a:latin typeface="Calibri" panose="020F0502020204030204"/>
                          <a:ea typeface="+mn-ea"/>
                          <a:cs typeface="+mn-cs"/>
                        </a:rPr>
                        <a:t>INDIA</a:t>
                      </a: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en-US" sz="1800" kern="1200" dirty="0" smtClean="0">
                          <a:effectLst/>
                        </a:rPr>
                        <a:t>Institute of Chartered Accountants of India</a:t>
                      </a:r>
                      <a:endParaRPr lang="en-IN" dirty="0"/>
                    </a:p>
                  </a:txBody>
                  <a:tcPr/>
                </a:tc>
                <a:tc>
                  <a:txBody>
                    <a:bodyPr/>
                    <a:lstStyle/>
                    <a:p>
                      <a:pPr algn="ctr"/>
                      <a:r>
                        <a:rPr lang="en-IN" dirty="0" smtClean="0"/>
                        <a:t>IM</a:t>
                      </a:r>
                      <a:endParaRPr lang="en-IN" dirty="0"/>
                    </a:p>
                  </a:txBody>
                  <a:tcPr/>
                </a:tc>
                <a:extLst>
                  <a:ext uri="{0D108BD9-81ED-4DB2-BD59-A6C34878D82A}">
                    <a16:rowId xmlns:a16="http://schemas.microsoft.com/office/drawing/2014/main" val="2797969181"/>
                  </a:ext>
                </a:extLst>
              </a:tr>
              <a:tr h="447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1800" b="0" i="0" u="none" strike="noStrike" kern="1200" cap="none" spc="0" normalizeH="0" baseline="0" noProof="0" dirty="0" smtClean="0">
                          <a:ln>
                            <a:noFill/>
                          </a:ln>
                          <a:solidFill>
                            <a:prstClr val="black"/>
                          </a:solidFill>
                          <a:effectLst/>
                          <a:uLnTx/>
                          <a:uFillTx/>
                          <a:latin typeface="Calibri" panose="020F0502020204030204"/>
                          <a:ea typeface="+mn-ea"/>
                          <a:cs typeface="+mn-cs"/>
                        </a:rPr>
                        <a:t>INDIA</a:t>
                      </a:r>
                      <a:endParaRPr kumimoji="0" lang="en-IN" sz="1800" b="0" i="0" u="none" strike="noStrike" kern="1200" cap="none" spc="0" normalizeH="0" baseline="0" noProof="0" dirty="0">
                        <a:ln>
                          <a:noFill/>
                        </a:ln>
                        <a:solidFill>
                          <a:prstClr val="black"/>
                        </a:solidFill>
                        <a:effectLst/>
                        <a:uLnTx/>
                        <a:uFillTx/>
                        <a:latin typeface="Calibri" panose="020F0502020204030204"/>
                        <a:ea typeface="+mn-ea"/>
                        <a:cs typeface="+mn-cs"/>
                      </a:endParaRPr>
                    </a:p>
                  </a:txBody>
                  <a:tcPr/>
                </a:tc>
                <a:tc>
                  <a:txBody>
                    <a:bodyPr/>
                    <a:lstStyle/>
                    <a:p>
                      <a:r>
                        <a:rPr lang="en-US" sz="1800" kern="1200" dirty="0" smtClean="0">
                          <a:effectLst/>
                        </a:rPr>
                        <a:t>Institute of Cost Accountants of India</a:t>
                      </a:r>
                      <a:endParaRPr lang="en-IN" dirty="0"/>
                    </a:p>
                  </a:txBody>
                  <a:tcPr/>
                </a:tc>
                <a:tc>
                  <a:txBody>
                    <a:bodyPr/>
                    <a:lstStyle/>
                    <a:p>
                      <a:pPr algn="ctr"/>
                      <a:r>
                        <a:rPr lang="en-IN" dirty="0" smtClean="0"/>
                        <a:t>IM</a:t>
                      </a:r>
                      <a:endParaRPr lang="en-IN" dirty="0"/>
                    </a:p>
                  </a:txBody>
                  <a:tcPr/>
                </a:tc>
                <a:extLst>
                  <a:ext uri="{0D108BD9-81ED-4DB2-BD59-A6C34878D82A}">
                    <a16:rowId xmlns:a16="http://schemas.microsoft.com/office/drawing/2014/main" val="153810138"/>
                  </a:ext>
                </a:extLst>
              </a:tr>
              <a:tr h="447040">
                <a:tc>
                  <a:txBody>
                    <a:bodyPr/>
                    <a:lstStyle/>
                    <a:p>
                      <a:pPr algn="ctr"/>
                      <a:r>
                        <a:rPr kumimoji="0" lang="en-IN" sz="1800" u="none" strike="noStrike" kern="1200" cap="none" spc="0" normalizeH="0" baseline="0" noProof="0" dirty="0" smtClean="0">
                          <a:ln>
                            <a:noFill/>
                          </a:ln>
                          <a:effectLst/>
                          <a:uLnTx/>
                          <a:uFillTx/>
                        </a:rPr>
                        <a:t>INDIA</a:t>
                      </a:r>
                      <a:endParaRPr lang="en-IN" dirty="0"/>
                    </a:p>
                  </a:txBody>
                  <a:tcPr/>
                </a:tc>
                <a:tc>
                  <a:txBody>
                    <a:bodyPr/>
                    <a:lstStyle/>
                    <a:p>
                      <a:r>
                        <a:rPr lang="en-US" sz="1800" kern="1200" dirty="0" smtClean="0">
                          <a:effectLst/>
                        </a:rPr>
                        <a:t>Institute of Company Secretaries</a:t>
                      </a:r>
                      <a:r>
                        <a:rPr lang="en-US" sz="1800" kern="1200" baseline="0" dirty="0" smtClean="0">
                          <a:effectLst/>
                        </a:rPr>
                        <a:t> of </a:t>
                      </a:r>
                      <a:r>
                        <a:rPr lang="en-US" sz="1800" kern="1200" dirty="0" smtClean="0">
                          <a:effectLst/>
                        </a:rPr>
                        <a:t>India</a:t>
                      </a:r>
                      <a:endParaRPr lang="en-IN"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dirty="0" smtClean="0"/>
                        <a:t>IM</a:t>
                      </a:r>
                      <a:endParaRPr lang="en-IN" dirty="0"/>
                    </a:p>
                  </a:txBody>
                  <a:tcPr/>
                </a:tc>
                <a:extLst>
                  <a:ext uri="{0D108BD9-81ED-4DB2-BD59-A6C34878D82A}">
                    <a16:rowId xmlns:a16="http://schemas.microsoft.com/office/drawing/2014/main" val="3652738116"/>
                  </a:ext>
                </a:extLst>
              </a:tr>
              <a:tr h="447040">
                <a:tc>
                  <a:txBody>
                    <a:bodyPr/>
                    <a:lstStyle/>
                    <a:p>
                      <a:pPr algn="ctr"/>
                      <a:r>
                        <a:rPr kumimoji="0" lang="en-IN" sz="1800" u="none" strike="noStrike" kern="1200" cap="none" spc="0" normalizeH="0" baseline="0" noProof="0" dirty="0" smtClean="0">
                          <a:ln>
                            <a:noFill/>
                          </a:ln>
                          <a:effectLst/>
                          <a:uLnTx/>
                          <a:uFillTx/>
                        </a:rPr>
                        <a:t>INDIA</a:t>
                      </a:r>
                      <a:endParaRPr lang="en-IN" dirty="0"/>
                    </a:p>
                  </a:txBody>
                  <a:tcPr/>
                </a:tc>
                <a:tc>
                  <a:txBody>
                    <a:bodyPr/>
                    <a:lstStyle/>
                    <a:p>
                      <a:r>
                        <a:rPr lang="en-US" sz="1800" kern="1200" dirty="0" smtClean="0">
                          <a:effectLst/>
                        </a:rPr>
                        <a:t>Techno India</a:t>
                      </a:r>
                      <a:r>
                        <a:rPr lang="en-US" sz="1800" kern="1200" baseline="0" dirty="0" smtClean="0">
                          <a:effectLst/>
                        </a:rPr>
                        <a:t> University, West Bengal</a:t>
                      </a:r>
                      <a:endParaRPr lang="en-IN" dirty="0"/>
                    </a:p>
                  </a:txBody>
                  <a:tcPr/>
                </a:tc>
                <a:tc>
                  <a:txBody>
                    <a:bodyPr/>
                    <a:lstStyle/>
                    <a:p>
                      <a:pPr algn="ctr"/>
                      <a:r>
                        <a:rPr lang="en-IN" dirty="0" smtClean="0"/>
                        <a:t>AM</a:t>
                      </a:r>
                      <a:endParaRPr lang="en-IN" dirty="0"/>
                    </a:p>
                  </a:txBody>
                  <a:tcPr/>
                </a:tc>
                <a:extLst>
                  <a:ext uri="{0D108BD9-81ED-4DB2-BD59-A6C34878D82A}">
                    <a16:rowId xmlns:a16="http://schemas.microsoft.com/office/drawing/2014/main" val="4225109246"/>
                  </a:ext>
                </a:extLst>
              </a:tr>
              <a:tr h="447040">
                <a:tc>
                  <a:txBody>
                    <a:bodyPr/>
                    <a:lstStyle/>
                    <a:p>
                      <a:pPr algn="ctr"/>
                      <a:r>
                        <a:rPr kumimoji="0" lang="en-IN" sz="1800" u="none" strike="noStrike" kern="1200" cap="none" spc="0" normalizeH="0" baseline="0" noProof="0" dirty="0" smtClean="0">
                          <a:ln>
                            <a:noFill/>
                          </a:ln>
                          <a:effectLst/>
                          <a:uLnTx/>
                          <a:uFillTx/>
                        </a:rPr>
                        <a:t>INDIA</a:t>
                      </a:r>
                      <a:endParaRPr lang="en-IN" dirty="0"/>
                    </a:p>
                  </a:txBody>
                  <a:tcPr/>
                </a:tc>
                <a:tc>
                  <a:txBody>
                    <a:bodyPr/>
                    <a:lstStyle/>
                    <a:p>
                      <a:r>
                        <a:rPr lang="en-US" sz="1800" kern="1200" dirty="0" smtClean="0">
                          <a:effectLst/>
                        </a:rPr>
                        <a:t>Institution of Valuers of India</a:t>
                      </a:r>
                      <a:endParaRPr lang="en-IN" dirty="0"/>
                    </a:p>
                  </a:txBody>
                  <a:tcPr/>
                </a:tc>
                <a:tc>
                  <a:txBody>
                    <a:bodyPr/>
                    <a:lstStyle/>
                    <a:p>
                      <a:pPr algn="ctr"/>
                      <a:r>
                        <a:rPr lang="en-IN" dirty="0" smtClean="0"/>
                        <a:t>VPO</a:t>
                      </a:r>
                      <a:endParaRPr lang="en-IN" dirty="0"/>
                    </a:p>
                  </a:txBody>
                  <a:tcPr/>
                </a:tc>
                <a:extLst>
                  <a:ext uri="{0D108BD9-81ED-4DB2-BD59-A6C34878D82A}">
                    <a16:rowId xmlns:a16="http://schemas.microsoft.com/office/drawing/2014/main" val="1451411550"/>
                  </a:ext>
                </a:extLst>
              </a:tr>
            </a:tbl>
          </a:graphicData>
        </a:graphic>
      </p:graphicFrame>
      <p:sp>
        <p:nvSpPr>
          <p:cNvPr id="5" name="Rectangle 4"/>
          <p:cNvSpPr/>
          <p:nvPr/>
        </p:nvSpPr>
        <p:spPr>
          <a:xfrm>
            <a:off x="7945697" y="6256125"/>
            <a:ext cx="4017703" cy="307777"/>
          </a:xfrm>
          <a:prstGeom prst="rect">
            <a:avLst/>
          </a:prstGeom>
        </p:spPr>
        <p:txBody>
          <a:bodyPr wrap="none">
            <a:spAutoFit/>
          </a:bodyPr>
          <a:lstStyle/>
          <a:p>
            <a:r>
              <a:rPr lang="en-IN" sz="1400" i="1" dirty="0"/>
              <a:t>https://www.ivsc.org/about/members/our-members</a:t>
            </a:r>
          </a:p>
        </p:txBody>
      </p:sp>
    </p:spTree>
    <p:extLst>
      <p:ext uri="{BB962C8B-B14F-4D97-AF65-F5344CB8AC3E}">
        <p14:creationId xmlns:p14="http://schemas.microsoft.com/office/powerpoint/2010/main" val="19473880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7400" y="0"/>
            <a:ext cx="8034528" cy="2431435"/>
          </a:xfrm>
          <a:prstGeom prst="rect">
            <a:avLst/>
          </a:prstGeom>
          <a:solidFill>
            <a:schemeClr val="accent1">
              <a:lumMod val="5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algn="ctr">
              <a:spcAft>
                <a:spcPts val="750"/>
              </a:spcAft>
            </a:pPr>
            <a:endParaRPr lang="en-IN" b="1" u="sng" dirty="0" smtClean="0">
              <a:solidFill>
                <a:schemeClr val="bg1"/>
              </a:solidFill>
              <a:latin typeface="Arial" panose="020B0604020202020204" pitchFamily="34" charset="0"/>
              <a:ea typeface="Times New Roman" panose="02020603050405020304" pitchFamily="18" charset="0"/>
            </a:endParaRPr>
          </a:p>
          <a:p>
            <a:pPr algn="ctr">
              <a:spcAft>
                <a:spcPts val="750"/>
              </a:spcAft>
            </a:pPr>
            <a:endParaRPr lang="en-IN" b="1" u="sng" dirty="0">
              <a:solidFill>
                <a:schemeClr val="bg1"/>
              </a:solidFill>
              <a:latin typeface="Arial" panose="020B0604020202020204" pitchFamily="34" charset="0"/>
              <a:ea typeface="Times New Roman" panose="02020603050405020304" pitchFamily="18" charset="0"/>
            </a:endParaRPr>
          </a:p>
          <a:p>
            <a:pPr algn="ctr"/>
            <a:r>
              <a:rPr lang="en-IN" sz="6000" b="1" u="sng" dirty="0" smtClean="0">
                <a:solidFill>
                  <a:schemeClr val="bg1"/>
                </a:solidFill>
              </a:rPr>
              <a:t>Indian Scenario</a:t>
            </a:r>
            <a:endParaRPr lang="en-IN" sz="6000" b="1" u="sng" dirty="0">
              <a:solidFill>
                <a:schemeClr val="bg1"/>
              </a:solidFill>
            </a:endParaRPr>
          </a:p>
          <a:p>
            <a:pPr algn="ctr">
              <a:spcAft>
                <a:spcPts val="750"/>
              </a:spcAft>
            </a:pPr>
            <a:endParaRPr lang="en-IN" b="1" u="sng" dirty="0">
              <a:solidFill>
                <a:schemeClr val="bg1"/>
              </a:solidFill>
              <a:latin typeface="Arial" panose="020B0604020202020204" pitchFamily="34" charset="0"/>
              <a:ea typeface="Times New Roman" panose="02020603050405020304" pitchFamily="18" charset="0"/>
            </a:endParaRPr>
          </a:p>
          <a:p>
            <a:pPr algn="ctr">
              <a:spcAft>
                <a:spcPts val="750"/>
              </a:spcAft>
            </a:pPr>
            <a:endParaRPr lang="en-IN" b="1" u="sng" dirty="0" smtClean="0">
              <a:solidFill>
                <a:schemeClr val="bg1"/>
              </a:solidFill>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3434966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072" y="266151"/>
            <a:ext cx="11768328" cy="6063198"/>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IN" sz="2400" b="1" u="sng" dirty="0">
                <a:solidFill>
                  <a:srgbClr val="0000FF"/>
                </a:solidFill>
              </a:rPr>
              <a:t>Registered Valuer Organisations with </a:t>
            </a:r>
            <a:r>
              <a:rPr lang="en-US" sz="2400" b="1" u="sng" dirty="0">
                <a:solidFill>
                  <a:srgbClr val="0000FF"/>
                </a:solidFill>
              </a:rPr>
              <a:t>Insolvency and Bankruptcy Board of </a:t>
            </a:r>
            <a:r>
              <a:rPr lang="en-US" sz="2400" b="1" u="sng" dirty="0" smtClean="0">
                <a:solidFill>
                  <a:srgbClr val="0000FF"/>
                </a:solidFill>
              </a:rPr>
              <a:t>India</a:t>
            </a:r>
          </a:p>
          <a:p>
            <a:pPr algn="just"/>
            <a:endParaRPr lang="en-US" sz="2400" b="1" u="sng" dirty="0">
              <a:solidFill>
                <a:srgbClr val="0000FF"/>
              </a:solidFill>
            </a:endParaRPr>
          </a:p>
          <a:p>
            <a:pPr algn="just"/>
            <a:endParaRPr lang="en-IN" sz="2800" b="1" u="sng" dirty="0">
              <a:solidFill>
                <a:srgbClr val="0000FF"/>
              </a:solidFill>
            </a:endParaRPr>
          </a:p>
          <a:p>
            <a:pPr marL="342900" indent="-342900" algn="just" fontAlgn="base">
              <a:buFont typeface="+mj-lt"/>
              <a:buAutoNum type="arabicPeriod" startAt="9"/>
            </a:pPr>
            <a:endParaRPr lang="en-US" sz="1600" dirty="0" smtClean="0"/>
          </a:p>
          <a:p>
            <a:pPr marL="342900" indent="-342900" algn="just" fontAlgn="base">
              <a:buFont typeface="+mj-lt"/>
              <a:buAutoNum type="arabicPeriod" startAt="9"/>
            </a:pPr>
            <a:endParaRPr lang="en-US" sz="1600" dirty="0"/>
          </a:p>
          <a:p>
            <a:pPr algn="just" fontAlgn="base"/>
            <a:endParaRPr lang="en-US" sz="1600" dirty="0" smtClean="0"/>
          </a:p>
          <a:p>
            <a:pPr algn="just" fontAlgn="base"/>
            <a:endParaRPr lang="en-US" sz="1600" dirty="0" smtClean="0"/>
          </a:p>
          <a:p>
            <a:pPr marL="342900" indent="-342900" algn="just" fontAlgn="base">
              <a:buFont typeface="+mj-lt"/>
              <a:buAutoNum type="arabicPeriod" startAt="9"/>
            </a:pPr>
            <a:endParaRPr lang="en-US" sz="1600" dirty="0" smtClean="0"/>
          </a:p>
          <a:p>
            <a:pPr marL="342900" indent="-342900" algn="just" fontAlgn="base">
              <a:buFont typeface="+mj-lt"/>
              <a:buAutoNum type="arabicPeriod" startAt="9"/>
            </a:pPr>
            <a:endParaRPr lang="en-US" sz="1600" dirty="0"/>
          </a:p>
          <a:p>
            <a:pPr marL="342900" indent="-342900" algn="just" fontAlgn="base">
              <a:buFont typeface="+mj-lt"/>
              <a:buAutoNum type="arabicPeriod" startAt="9"/>
            </a:pPr>
            <a:endParaRPr lang="en-US" sz="1600" dirty="0" smtClean="0"/>
          </a:p>
          <a:p>
            <a:pPr marL="342900" indent="-342900" algn="just" fontAlgn="base">
              <a:buFont typeface="+mj-lt"/>
              <a:buAutoNum type="arabicPeriod" startAt="9"/>
            </a:pPr>
            <a:endParaRPr lang="en-US" sz="1600" dirty="0"/>
          </a:p>
          <a:p>
            <a:pPr marL="342900" indent="-342900" algn="just" fontAlgn="base">
              <a:buFont typeface="+mj-lt"/>
              <a:buAutoNum type="arabicPeriod" startAt="9"/>
            </a:pPr>
            <a:endParaRPr lang="en-US" sz="1600" dirty="0"/>
          </a:p>
          <a:p>
            <a:pPr algn="just" fontAlgn="base"/>
            <a:endParaRPr lang="en-US" sz="1600" dirty="0" smtClean="0"/>
          </a:p>
          <a:p>
            <a:pPr algn="just" fontAlgn="base"/>
            <a:endParaRPr lang="en-US" sz="1600" dirty="0"/>
          </a:p>
          <a:p>
            <a:pPr algn="just" fontAlgn="base"/>
            <a:endParaRPr lang="en-US" sz="1600" dirty="0" smtClean="0"/>
          </a:p>
          <a:p>
            <a:pPr algn="just" fontAlgn="base"/>
            <a:endParaRPr lang="en-US" sz="1600" dirty="0"/>
          </a:p>
          <a:p>
            <a:pPr algn="just" fontAlgn="base"/>
            <a:endParaRPr lang="en-US" sz="1600" dirty="0"/>
          </a:p>
          <a:p>
            <a:pPr algn="just" fontAlgn="base"/>
            <a:endParaRPr lang="en-US" sz="1600" dirty="0" smtClean="0"/>
          </a:p>
          <a:p>
            <a:pPr algn="just" fontAlgn="base"/>
            <a:endParaRPr lang="en-US" dirty="0" smtClean="0"/>
          </a:p>
          <a:p>
            <a:pPr algn="just" fontAlgn="base"/>
            <a:endParaRPr lang="en-US" dirty="0"/>
          </a:p>
          <a:p>
            <a:pPr algn="just" fontAlgn="base"/>
            <a:endParaRPr lang="en-US" dirty="0" smtClean="0"/>
          </a:p>
          <a:p>
            <a:pPr algn="just" fontAlgn="base"/>
            <a:endParaRPr lang="en-US" dirty="0" smtClean="0"/>
          </a:p>
        </p:txBody>
      </p:sp>
      <p:graphicFrame>
        <p:nvGraphicFramePr>
          <p:cNvPr id="3" name="Table 2"/>
          <p:cNvGraphicFramePr>
            <a:graphicFrameLocks noGrp="1"/>
          </p:cNvGraphicFramePr>
          <p:nvPr>
            <p:extLst>
              <p:ext uri="{D42A27DB-BD31-4B8C-83A1-F6EECF244321}">
                <p14:modId xmlns:p14="http://schemas.microsoft.com/office/powerpoint/2010/main" val="2023918720"/>
              </p:ext>
            </p:extLst>
          </p:nvPr>
        </p:nvGraphicFramePr>
        <p:xfrm>
          <a:off x="1137718" y="923293"/>
          <a:ext cx="9883036" cy="5036724"/>
        </p:xfrm>
        <a:graphic>
          <a:graphicData uri="http://schemas.openxmlformats.org/drawingml/2006/table">
            <a:tbl>
              <a:tblPr firstRow="1" bandRow="1">
                <a:tableStyleId>{7DF18680-E054-41AD-8BC1-D1AEF772440D}</a:tableStyleId>
              </a:tblPr>
              <a:tblGrid>
                <a:gridCol w="964505">
                  <a:extLst>
                    <a:ext uri="{9D8B030D-6E8A-4147-A177-3AD203B41FA5}">
                      <a16:colId xmlns:a16="http://schemas.microsoft.com/office/drawing/2014/main" val="3861783518"/>
                    </a:ext>
                  </a:extLst>
                </a:gridCol>
                <a:gridCol w="3569917">
                  <a:extLst>
                    <a:ext uri="{9D8B030D-6E8A-4147-A177-3AD203B41FA5}">
                      <a16:colId xmlns:a16="http://schemas.microsoft.com/office/drawing/2014/main" val="3013089107"/>
                    </a:ext>
                  </a:extLst>
                </a:gridCol>
                <a:gridCol w="5348614">
                  <a:extLst>
                    <a:ext uri="{9D8B030D-6E8A-4147-A177-3AD203B41FA5}">
                      <a16:colId xmlns:a16="http://schemas.microsoft.com/office/drawing/2014/main" val="356987569"/>
                    </a:ext>
                  </a:extLst>
                </a:gridCol>
              </a:tblGrid>
              <a:tr h="457884">
                <a:tc>
                  <a:txBody>
                    <a:bodyPr/>
                    <a:lstStyle/>
                    <a:p>
                      <a:pPr algn="ctr"/>
                      <a:r>
                        <a:rPr lang="en-IN" dirty="0" err="1" smtClean="0"/>
                        <a:t>S.No</a:t>
                      </a:r>
                      <a:r>
                        <a:rPr lang="en-IN" dirty="0" smtClean="0"/>
                        <a:t>.</a:t>
                      </a:r>
                      <a:endParaRPr lang="en-IN" dirty="0"/>
                    </a:p>
                  </a:txBody>
                  <a:tcPr/>
                </a:tc>
                <a:tc>
                  <a:txBody>
                    <a:bodyPr/>
                    <a:lstStyle/>
                    <a:p>
                      <a:pPr algn="ctr"/>
                      <a:r>
                        <a:rPr lang="en-IN" sz="1800" kern="1200" dirty="0" smtClean="0">
                          <a:effectLst/>
                        </a:rPr>
                        <a:t>RVO Recognition Number</a:t>
                      </a:r>
                      <a:endParaRPr lang="en-IN" dirty="0"/>
                    </a:p>
                  </a:txBody>
                  <a:tcPr/>
                </a:tc>
                <a:tc>
                  <a:txBody>
                    <a:bodyPr/>
                    <a:lstStyle/>
                    <a:p>
                      <a:pPr algn="ctr"/>
                      <a:r>
                        <a:rPr lang="en-IN" sz="1800" kern="1200" dirty="0" smtClean="0">
                          <a:effectLst/>
                        </a:rPr>
                        <a:t>Name of RVO</a:t>
                      </a:r>
                      <a:endParaRPr lang="en-IN" dirty="0"/>
                    </a:p>
                  </a:txBody>
                  <a:tcPr/>
                </a:tc>
                <a:extLst>
                  <a:ext uri="{0D108BD9-81ED-4DB2-BD59-A6C34878D82A}">
                    <a16:rowId xmlns:a16="http://schemas.microsoft.com/office/drawing/2014/main" val="723473575"/>
                  </a:ext>
                </a:extLst>
              </a:tr>
              <a:tr h="457884">
                <a:tc>
                  <a:txBody>
                    <a:bodyPr/>
                    <a:lstStyle/>
                    <a:p>
                      <a:pPr algn="ctr"/>
                      <a:r>
                        <a:rPr lang="en-IN" dirty="0" smtClean="0"/>
                        <a:t>1</a:t>
                      </a:r>
                      <a:endParaRPr lang="en-IN" dirty="0"/>
                    </a:p>
                  </a:txBody>
                  <a:tcPr/>
                </a:tc>
                <a:tc>
                  <a:txBody>
                    <a:bodyPr/>
                    <a:lstStyle/>
                    <a:p>
                      <a:pPr algn="ctr" fontAlgn="t"/>
                      <a:r>
                        <a:rPr lang="en-IN" dirty="0">
                          <a:effectLst/>
                        </a:rPr>
                        <a:t>IBBI/RVO/2017/001</a:t>
                      </a:r>
                      <a:endParaRPr lang="en-IN" dirty="0">
                        <a:effectLst/>
                        <a:latin typeface="Lato"/>
                      </a:endParaRPr>
                    </a:p>
                  </a:txBody>
                  <a:tcPr marL="57150" marR="57150" marT="57150" marB="57150"/>
                </a:tc>
                <a:tc>
                  <a:txBody>
                    <a:bodyPr/>
                    <a:lstStyle/>
                    <a:p>
                      <a:pPr fontAlgn="t"/>
                      <a:r>
                        <a:rPr lang="en-US" dirty="0">
                          <a:effectLst/>
                        </a:rPr>
                        <a:t>Institution of Estate Managers and Appraisers</a:t>
                      </a:r>
                      <a:endParaRPr lang="en-US" dirty="0">
                        <a:effectLst/>
                        <a:latin typeface="Lato"/>
                      </a:endParaRPr>
                    </a:p>
                  </a:txBody>
                  <a:tcPr marL="57150" marR="57150" marT="57150" marB="57150"/>
                </a:tc>
                <a:extLst>
                  <a:ext uri="{0D108BD9-81ED-4DB2-BD59-A6C34878D82A}">
                    <a16:rowId xmlns:a16="http://schemas.microsoft.com/office/drawing/2014/main" val="2194873016"/>
                  </a:ext>
                </a:extLst>
              </a:tr>
              <a:tr h="457884">
                <a:tc>
                  <a:txBody>
                    <a:bodyPr/>
                    <a:lstStyle/>
                    <a:p>
                      <a:pPr algn="ctr"/>
                      <a:r>
                        <a:rPr lang="en-IN" dirty="0" smtClean="0"/>
                        <a:t>2</a:t>
                      </a:r>
                      <a:endParaRPr lang="en-IN" dirty="0"/>
                    </a:p>
                  </a:txBody>
                  <a:tcPr/>
                </a:tc>
                <a:tc>
                  <a:txBody>
                    <a:bodyPr/>
                    <a:lstStyle/>
                    <a:p>
                      <a:pPr algn="ctr" fontAlgn="t"/>
                      <a:r>
                        <a:rPr lang="en-IN" dirty="0">
                          <a:effectLst/>
                        </a:rPr>
                        <a:t>IBBI/RVO/2017/002</a:t>
                      </a:r>
                      <a:endParaRPr lang="en-IN" dirty="0">
                        <a:effectLst/>
                        <a:latin typeface="Lato"/>
                      </a:endParaRPr>
                    </a:p>
                  </a:txBody>
                  <a:tcPr marL="57150" marR="57150" marT="57150" marB="57150"/>
                </a:tc>
                <a:tc>
                  <a:txBody>
                    <a:bodyPr/>
                    <a:lstStyle/>
                    <a:p>
                      <a:pPr fontAlgn="t"/>
                      <a:r>
                        <a:rPr lang="en-IN" dirty="0">
                          <a:effectLst/>
                        </a:rPr>
                        <a:t>IOV Registered Valuers Foundation</a:t>
                      </a:r>
                      <a:endParaRPr lang="en-IN" dirty="0">
                        <a:effectLst/>
                        <a:latin typeface="Lato"/>
                      </a:endParaRPr>
                    </a:p>
                  </a:txBody>
                  <a:tcPr marL="57150" marR="57150" marT="57150" marB="57150"/>
                </a:tc>
                <a:extLst>
                  <a:ext uri="{0D108BD9-81ED-4DB2-BD59-A6C34878D82A}">
                    <a16:rowId xmlns:a16="http://schemas.microsoft.com/office/drawing/2014/main" val="271235120"/>
                  </a:ext>
                </a:extLst>
              </a:tr>
              <a:tr h="457884">
                <a:tc>
                  <a:txBody>
                    <a:bodyPr/>
                    <a:lstStyle/>
                    <a:p>
                      <a:pPr algn="ctr"/>
                      <a:r>
                        <a:rPr lang="en-IN" dirty="0" smtClean="0">
                          <a:solidFill>
                            <a:srgbClr val="0000FF"/>
                          </a:solidFill>
                        </a:rPr>
                        <a:t>3</a:t>
                      </a:r>
                      <a:endParaRPr lang="en-IN" dirty="0">
                        <a:solidFill>
                          <a:srgbClr val="0000FF"/>
                        </a:solidFill>
                      </a:endParaRPr>
                    </a:p>
                  </a:txBody>
                  <a:tcPr/>
                </a:tc>
                <a:tc>
                  <a:txBody>
                    <a:bodyPr/>
                    <a:lstStyle/>
                    <a:p>
                      <a:pPr algn="ctr" fontAlgn="t"/>
                      <a:r>
                        <a:rPr lang="en-IN" dirty="0">
                          <a:solidFill>
                            <a:srgbClr val="0000FF"/>
                          </a:solidFill>
                          <a:effectLst/>
                        </a:rPr>
                        <a:t>IBBI/RVO/2018/003</a:t>
                      </a:r>
                      <a:endParaRPr lang="en-IN" dirty="0">
                        <a:solidFill>
                          <a:srgbClr val="0000FF"/>
                        </a:solidFill>
                        <a:effectLst/>
                        <a:latin typeface="Lato"/>
                      </a:endParaRPr>
                    </a:p>
                  </a:txBody>
                  <a:tcPr marL="57150" marR="57150" marT="57150" marB="57150"/>
                </a:tc>
                <a:tc>
                  <a:txBody>
                    <a:bodyPr/>
                    <a:lstStyle/>
                    <a:p>
                      <a:pPr fontAlgn="t"/>
                      <a:r>
                        <a:rPr lang="en-IN" dirty="0">
                          <a:solidFill>
                            <a:srgbClr val="0000FF"/>
                          </a:solidFill>
                          <a:effectLst/>
                        </a:rPr>
                        <a:t>ICSI Registered Valuers Organisation</a:t>
                      </a:r>
                      <a:endParaRPr lang="en-IN" dirty="0">
                        <a:solidFill>
                          <a:srgbClr val="0000FF"/>
                        </a:solidFill>
                        <a:effectLst/>
                        <a:latin typeface="Lato"/>
                      </a:endParaRPr>
                    </a:p>
                  </a:txBody>
                  <a:tcPr marL="57150" marR="57150" marT="57150" marB="57150"/>
                </a:tc>
                <a:extLst>
                  <a:ext uri="{0D108BD9-81ED-4DB2-BD59-A6C34878D82A}">
                    <a16:rowId xmlns:a16="http://schemas.microsoft.com/office/drawing/2014/main" val="495592905"/>
                  </a:ext>
                </a:extLst>
              </a:tr>
              <a:tr h="457884">
                <a:tc>
                  <a:txBody>
                    <a:bodyPr/>
                    <a:lstStyle/>
                    <a:p>
                      <a:pPr algn="ctr"/>
                      <a:r>
                        <a:rPr lang="en-IN" dirty="0" smtClean="0"/>
                        <a:t>4</a:t>
                      </a:r>
                      <a:endParaRPr lang="en-IN" dirty="0"/>
                    </a:p>
                  </a:txBody>
                  <a:tcPr/>
                </a:tc>
                <a:tc>
                  <a:txBody>
                    <a:bodyPr/>
                    <a:lstStyle/>
                    <a:p>
                      <a:pPr algn="ctr" fontAlgn="t"/>
                      <a:r>
                        <a:rPr lang="en-IN" dirty="0">
                          <a:effectLst/>
                        </a:rPr>
                        <a:t>IBBI/RVO/2018/004</a:t>
                      </a:r>
                      <a:endParaRPr lang="en-IN" dirty="0">
                        <a:effectLst/>
                        <a:latin typeface="Lato"/>
                      </a:endParaRPr>
                    </a:p>
                  </a:txBody>
                  <a:tcPr marL="57150" marR="57150" marT="57150" marB="57150"/>
                </a:tc>
                <a:tc>
                  <a:txBody>
                    <a:bodyPr/>
                    <a:lstStyle/>
                    <a:p>
                      <a:pPr fontAlgn="t"/>
                      <a:r>
                        <a:rPr lang="en-US" dirty="0">
                          <a:effectLst/>
                        </a:rPr>
                        <a:t>The Indian Institution of Valuers</a:t>
                      </a:r>
                      <a:endParaRPr lang="en-US" dirty="0">
                        <a:effectLst/>
                        <a:latin typeface="Lato"/>
                      </a:endParaRPr>
                    </a:p>
                  </a:txBody>
                  <a:tcPr marL="57150" marR="57150" marT="57150" marB="57150"/>
                </a:tc>
                <a:extLst>
                  <a:ext uri="{0D108BD9-81ED-4DB2-BD59-A6C34878D82A}">
                    <a16:rowId xmlns:a16="http://schemas.microsoft.com/office/drawing/2014/main" val="2524547089"/>
                  </a:ext>
                </a:extLst>
              </a:tr>
              <a:tr h="457884">
                <a:tc>
                  <a:txBody>
                    <a:bodyPr/>
                    <a:lstStyle/>
                    <a:p>
                      <a:pPr algn="ctr"/>
                      <a:r>
                        <a:rPr lang="en-IN" dirty="0" smtClean="0">
                          <a:solidFill>
                            <a:srgbClr val="0000FF"/>
                          </a:solidFill>
                        </a:rPr>
                        <a:t>5</a:t>
                      </a:r>
                      <a:endParaRPr lang="en-IN" dirty="0">
                        <a:solidFill>
                          <a:srgbClr val="0000FF"/>
                        </a:solidFill>
                      </a:endParaRPr>
                    </a:p>
                  </a:txBody>
                  <a:tcPr/>
                </a:tc>
                <a:tc>
                  <a:txBody>
                    <a:bodyPr/>
                    <a:lstStyle/>
                    <a:p>
                      <a:pPr algn="ctr" fontAlgn="t"/>
                      <a:r>
                        <a:rPr lang="en-IN" dirty="0">
                          <a:solidFill>
                            <a:srgbClr val="0000FF"/>
                          </a:solidFill>
                          <a:effectLst/>
                        </a:rPr>
                        <a:t>IBBI/RVO/2018/005</a:t>
                      </a:r>
                      <a:endParaRPr lang="en-IN" dirty="0">
                        <a:solidFill>
                          <a:srgbClr val="0000FF"/>
                        </a:solidFill>
                        <a:effectLst/>
                        <a:latin typeface="Lato"/>
                      </a:endParaRPr>
                    </a:p>
                  </a:txBody>
                  <a:tcPr marL="57150" marR="57150" marT="57150" marB="57150"/>
                </a:tc>
                <a:tc>
                  <a:txBody>
                    <a:bodyPr/>
                    <a:lstStyle/>
                    <a:p>
                      <a:pPr fontAlgn="t"/>
                      <a:r>
                        <a:rPr lang="en-IN" dirty="0">
                          <a:solidFill>
                            <a:srgbClr val="0000FF"/>
                          </a:solidFill>
                          <a:effectLst/>
                        </a:rPr>
                        <a:t>ICMAI Registered Valuers Organisation</a:t>
                      </a:r>
                      <a:endParaRPr lang="en-IN" dirty="0">
                        <a:solidFill>
                          <a:srgbClr val="0000FF"/>
                        </a:solidFill>
                        <a:effectLst/>
                        <a:latin typeface="Lato"/>
                      </a:endParaRPr>
                    </a:p>
                  </a:txBody>
                  <a:tcPr marL="57150" marR="57150" marT="57150" marB="57150"/>
                </a:tc>
                <a:extLst>
                  <a:ext uri="{0D108BD9-81ED-4DB2-BD59-A6C34878D82A}">
                    <a16:rowId xmlns:a16="http://schemas.microsoft.com/office/drawing/2014/main" val="2823506965"/>
                  </a:ext>
                </a:extLst>
              </a:tr>
              <a:tr h="457884">
                <a:tc>
                  <a:txBody>
                    <a:bodyPr/>
                    <a:lstStyle/>
                    <a:p>
                      <a:pPr algn="ctr"/>
                      <a:r>
                        <a:rPr lang="en-IN" dirty="0" smtClean="0">
                          <a:solidFill>
                            <a:srgbClr val="0000FF"/>
                          </a:solidFill>
                        </a:rPr>
                        <a:t>6</a:t>
                      </a:r>
                      <a:endParaRPr lang="en-IN" dirty="0">
                        <a:solidFill>
                          <a:srgbClr val="0000FF"/>
                        </a:solidFill>
                      </a:endParaRPr>
                    </a:p>
                  </a:txBody>
                  <a:tcPr/>
                </a:tc>
                <a:tc>
                  <a:txBody>
                    <a:bodyPr/>
                    <a:lstStyle/>
                    <a:p>
                      <a:pPr algn="ctr" fontAlgn="t"/>
                      <a:r>
                        <a:rPr lang="en-IN" dirty="0">
                          <a:solidFill>
                            <a:srgbClr val="0000FF"/>
                          </a:solidFill>
                          <a:effectLst/>
                        </a:rPr>
                        <a:t>IBBI/RVO/2018/006</a:t>
                      </a:r>
                      <a:endParaRPr lang="en-IN" dirty="0">
                        <a:solidFill>
                          <a:srgbClr val="0000FF"/>
                        </a:solidFill>
                        <a:effectLst/>
                        <a:latin typeface="Lato"/>
                      </a:endParaRPr>
                    </a:p>
                  </a:txBody>
                  <a:tcPr marL="57150" marR="57150" marT="57150" marB="57150"/>
                </a:tc>
                <a:tc>
                  <a:txBody>
                    <a:bodyPr/>
                    <a:lstStyle/>
                    <a:p>
                      <a:pPr fontAlgn="t"/>
                      <a:r>
                        <a:rPr lang="en-IN" dirty="0">
                          <a:solidFill>
                            <a:srgbClr val="0000FF"/>
                          </a:solidFill>
                          <a:effectLst/>
                        </a:rPr>
                        <a:t>ICAI Registered Valuers Organisation</a:t>
                      </a:r>
                      <a:endParaRPr lang="en-IN" dirty="0">
                        <a:solidFill>
                          <a:srgbClr val="0000FF"/>
                        </a:solidFill>
                        <a:effectLst/>
                        <a:latin typeface="Lato"/>
                      </a:endParaRPr>
                    </a:p>
                  </a:txBody>
                  <a:tcPr marL="57150" marR="57150" marT="57150" marB="57150"/>
                </a:tc>
                <a:extLst>
                  <a:ext uri="{0D108BD9-81ED-4DB2-BD59-A6C34878D82A}">
                    <a16:rowId xmlns:a16="http://schemas.microsoft.com/office/drawing/2014/main" val="2017908671"/>
                  </a:ext>
                </a:extLst>
              </a:tr>
              <a:tr h="457884">
                <a:tc>
                  <a:txBody>
                    <a:bodyPr/>
                    <a:lstStyle/>
                    <a:p>
                      <a:pPr algn="ctr"/>
                      <a:r>
                        <a:rPr lang="en-IN" dirty="0" smtClean="0"/>
                        <a:t>7</a:t>
                      </a:r>
                      <a:endParaRPr lang="en-IN" dirty="0"/>
                    </a:p>
                  </a:txBody>
                  <a:tcPr/>
                </a:tc>
                <a:tc>
                  <a:txBody>
                    <a:bodyPr/>
                    <a:lstStyle/>
                    <a:p>
                      <a:pPr algn="ctr" fontAlgn="t"/>
                      <a:r>
                        <a:rPr lang="en-IN" dirty="0">
                          <a:effectLst/>
                        </a:rPr>
                        <a:t>IBBI/RVO/2018/007</a:t>
                      </a:r>
                      <a:endParaRPr lang="en-IN" dirty="0">
                        <a:effectLst/>
                        <a:latin typeface="Lato"/>
                      </a:endParaRPr>
                    </a:p>
                  </a:txBody>
                  <a:tcPr marL="57150" marR="57150" marT="57150" marB="57150"/>
                </a:tc>
                <a:tc>
                  <a:txBody>
                    <a:bodyPr/>
                    <a:lstStyle/>
                    <a:p>
                      <a:pPr fontAlgn="t"/>
                      <a:r>
                        <a:rPr lang="en-IN" dirty="0">
                          <a:effectLst/>
                        </a:rPr>
                        <a:t>PVAI Valuation Professional Organisation</a:t>
                      </a:r>
                      <a:endParaRPr lang="en-IN" dirty="0">
                        <a:effectLst/>
                        <a:latin typeface="Lato"/>
                      </a:endParaRPr>
                    </a:p>
                  </a:txBody>
                  <a:tcPr marL="57150" marR="57150" marT="57150" marB="57150"/>
                </a:tc>
                <a:extLst>
                  <a:ext uri="{0D108BD9-81ED-4DB2-BD59-A6C34878D82A}">
                    <a16:rowId xmlns:a16="http://schemas.microsoft.com/office/drawing/2014/main" val="3523661985"/>
                  </a:ext>
                </a:extLst>
              </a:tr>
              <a:tr h="457884">
                <a:tc>
                  <a:txBody>
                    <a:bodyPr/>
                    <a:lstStyle/>
                    <a:p>
                      <a:pPr algn="ctr"/>
                      <a:r>
                        <a:rPr lang="en-IN" dirty="0" smtClean="0"/>
                        <a:t>8</a:t>
                      </a:r>
                      <a:endParaRPr lang="en-IN" dirty="0"/>
                    </a:p>
                  </a:txBody>
                  <a:tcPr/>
                </a:tc>
                <a:tc>
                  <a:txBody>
                    <a:bodyPr/>
                    <a:lstStyle/>
                    <a:p>
                      <a:pPr algn="ctr" fontAlgn="t"/>
                      <a:r>
                        <a:rPr lang="en-IN" dirty="0">
                          <a:effectLst/>
                        </a:rPr>
                        <a:t>IBBI/RVO/2018/008</a:t>
                      </a:r>
                      <a:endParaRPr lang="en-IN" dirty="0">
                        <a:effectLst/>
                        <a:latin typeface="Lato"/>
                      </a:endParaRPr>
                    </a:p>
                  </a:txBody>
                  <a:tcPr marL="57150" marR="57150" marT="57150" marB="57150"/>
                </a:tc>
                <a:tc>
                  <a:txBody>
                    <a:bodyPr/>
                    <a:lstStyle/>
                    <a:p>
                      <a:pPr fontAlgn="t"/>
                      <a:r>
                        <a:rPr lang="en-IN" dirty="0">
                          <a:effectLst/>
                        </a:rPr>
                        <a:t>CVSRTA Registered Valuers Association</a:t>
                      </a:r>
                      <a:endParaRPr lang="en-IN" dirty="0">
                        <a:effectLst/>
                        <a:latin typeface="Lato"/>
                      </a:endParaRPr>
                    </a:p>
                  </a:txBody>
                  <a:tcPr marL="57150" marR="57150" marT="57150" marB="57150"/>
                </a:tc>
                <a:extLst>
                  <a:ext uri="{0D108BD9-81ED-4DB2-BD59-A6C34878D82A}">
                    <a16:rowId xmlns:a16="http://schemas.microsoft.com/office/drawing/2014/main" val="2703064205"/>
                  </a:ext>
                </a:extLst>
              </a:tr>
              <a:tr h="457884">
                <a:tc>
                  <a:txBody>
                    <a:bodyPr/>
                    <a:lstStyle/>
                    <a:p>
                      <a:pPr algn="ctr"/>
                      <a:r>
                        <a:rPr lang="en-IN" dirty="0" smtClean="0"/>
                        <a:t>9</a:t>
                      </a:r>
                      <a:endParaRPr lang="en-IN" dirty="0"/>
                    </a:p>
                  </a:txBody>
                  <a:tcPr/>
                </a:tc>
                <a:tc>
                  <a:txBody>
                    <a:bodyPr/>
                    <a:lstStyle/>
                    <a:p>
                      <a:pPr algn="ctr" fontAlgn="t"/>
                      <a:r>
                        <a:rPr lang="en-IN" dirty="0">
                          <a:effectLst/>
                        </a:rPr>
                        <a:t>IBBI/RVO/2018/009</a:t>
                      </a:r>
                      <a:endParaRPr lang="en-IN" dirty="0">
                        <a:effectLst/>
                        <a:latin typeface="Lato"/>
                      </a:endParaRPr>
                    </a:p>
                  </a:txBody>
                  <a:tcPr marL="57150" marR="57150" marT="57150" marB="57150"/>
                </a:tc>
                <a:tc>
                  <a:txBody>
                    <a:bodyPr/>
                    <a:lstStyle/>
                    <a:p>
                      <a:pPr fontAlgn="t"/>
                      <a:r>
                        <a:rPr lang="en-US" dirty="0">
                          <a:effectLst/>
                        </a:rPr>
                        <a:t>Association of Certified Valuators and Analysts</a:t>
                      </a:r>
                      <a:endParaRPr lang="en-US" dirty="0">
                        <a:effectLst/>
                        <a:latin typeface="Lato"/>
                      </a:endParaRPr>
                    </a:p>
                  </a:txBody>
                  <a:tcPr marL="57150" marR="57150" marT="57150" marB="57150"/>
                </a:tc>
                <a:extLst>
                  <a:ext uri="{0D108BD9-81ED-4DB2-BD59-A6C34878D82A}">
                    <a16:rowId xmlns:a16="http://schemas.microsoft.com/office/drawing/2014/main" val="2198827894"/>
                  </a:ext>
                </a:extLst>
              </a:tr>
              <a:tr h="457884">
                <a:tc>
                  <a:txBody>
                    <a:bodyPr/>
                    <a:lstStyle/>
                    <a:p>
                      <a:pPr algn="ctr"/>
                      <a:r>
                        <a:rPr lang="en-IN" dirty="0" smtClean="0"/>
                        <a:t>10</a:t>
                      </a:r>
                      <a:endParaRPr lang="en-IN" dirty="0"/>
                    </a:p>
                  </a:txBody>
                  <a:tcPr/>
                </a:tc>
                <a:tc>
                  <a:txBody>
                    <a:bodyPr/>
                    <a:lstStyle/>
                    <a:p>
                      <a:pPr algn="ctr" fontAlgn="t"/>
                      <a:r>
                        <a:rPr lang="en-IN" dirty="0">
                          <a:effectLst/>
                        </a:rPr>
                        <a:t>IBBI/RVO/2018/010</a:t>
                      </a:r>
                      <a:endParaRPr lang="en-IN" dirty="0">
                        <a:effectLst/>
                        <a:latin typeface="Lato"/>
                      </a:endParaRPr>
                    </a:p>
                  </a:txBody>
                  <a:tcPr marL="57150" marR="57150" marT="57150" marB="57150"/>
                </a:tc>
                <a:tc>
                  <a:txBody>
                    <a:bodyPr/>
                    <a:lstStyle/>
                    <a:p>
                      <a:pPr fontAlgn="t"/>
                      <a:r>
                        <a:rPr lang="en-IN" dirty="0">
                          <a:effectLst/>
                        </a:rPr>
                        <a:t>CEV Integral Appraisers Foundation</a:t>
                      </a:r>
                      <a:endParaRPr lang="en-IN" dirty="0">
                        <a:effectLst/>
                        <a:latin typeface="Lato"/>
                      </a:endParaRPr>
                    </a:p>
                  </a:txBody>
                  <a:tcPr marL="57150" marR="57150" marT="57150" marB="57150"/>
                </a:tc>
                <a:extLst>
                  <a:ext uri="{0D108BD9-81ED-4DB2-BD59-A6C34878D82A}">
                    <a16:rowId xmlns:a16="http://schemas.microsoft.com/office/drawing/2014/main" val="2699606426"/>
                  </a:ext>
                </a:extLst>
              </a:tr>
            </a:tbl>
          </a:graphicData>
        </a:graphic>
      </p:graphicFrame>
      <p:sp>
        <p:nvSpPr>
          <p:cNvPr id="4" name="Rectangle 3"/>
          <p:cNvSpPr/>
          <p:nvPr/>
        </p:nvSpPr>
        <p:spPr>
          <a:xfrm>
            <a:off x="9720863" y="6360126"/>
            <a:ext cx="2242537" cy="307777"/>
          </a:xfrm>
          <a:prstGeom prst="rect">
            <a:avLst/>
          </a:prstGeom>
        </p:spPr>
        <p:txBody>
          <a:bodyPr wrap="none">
            <a:spAutoFit/>
          </a:bodyPr>
          <a:lstStyle/>
          <a:p>
            <a:r>
              <a:rPr lang="en-IN" sz="1400" i="1" dirty="0"/>
              <a:t>https://ibbi.gov.in/rovs.html</a:t>
            </a:r>
          </a:p>
        </p:txBody>
      </p:sp>
    </p:spTree>
    <p:extLst>
      <p:ext uri="{BB962C8B-B14F-4D97-AF65-F5344CB8AC3E}">
        <p14:creationId xmlns:p14="http://schemas.microsoft.com/office/powerpoint/2010/main" val="15397805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8816" y="1429987"/>
            <a:ext cx="7623958" cy="3613927"/>
          </a:xfrm>
          <a:prstGeom prst="rect">
            <a:avLst/>
          </a:prstGeom>
          <a:ln w="19050"/>
        </p:spPr>
        <p:style>
          <a:lnRef idx="2">
            <a:schemeClr val="accent1"/>
          </a:lnRef>
          <a:fillRef idx="1">
            <a:schemeClr val="lt1"/>
          </a:fillRef>
          <a:effectRef idx="0">
            <a:schemeClr val="accent1"/>
          </a:effectRef>
          <a:fontRef idx="minor">
            <a:schemeClr val="dk1"/>
          </a:fontRef>
        </p:style>
      </p:pic>
      <p:sp>
        <p:nvSpPr>
          <p:cNvPr id="3" name="Rectangle 2"/>
          <p:cNvSpPr/>
          <p:nvPr/>
        </p:nvSpPr>
        <p:spPr>
          <a:xfrm>
            <a:off x="2398816" y="5214363"/>
            <a:ext cx="7647708" cy="954107"/>
          </a:xfrm>
          <a:prstGeom prst="rect">
            <a:avLst/>
          </a:prstGeom>
        </p:spPr>
        <p:txBody>
          <a:bodyPr wrap="square">
            <a:spAutoFit/>
          </a:bodyPr>
          <a:lstStyle/>
          <a:p>
            <a:pPr algn="just"/>
            <a:r>
              <a:rPr lang="en-US" sz="1400" i="1" dirty="0" smtClean="0">
                <a:solidFill>
                  <a:srgbClr val="000000"/>
                </a:solidFill>
                <a:latin typeface="Calibri" panose="020F0502020204030204" pitchFamily="34" charset="0"/>
              </a:rPr>
              <a:t>The PPT is prepared with an effort to simplify the contents and strengthen understanding and is meant to share the knowledge with professional colleagues, students, academicians and interested public. </a:t>
            </a:r>
          </a:p>
          <a:p>
            <a:pPr algn="just"/>
            <a:endParaRPr lang="en-US" sz="1400" i="1" dirty="0" smtClean="0">
              <a:solidFill>
                <a:srgbClr val="000000"/>
              </a:solidFill>
              <a:latin typeface="Calibri" panose="020F0502020204030204" pitchFamily="34" charset="0"/>
            </a:endParaRPr>
          </a:p>
          <a:p>
            <a:pPr algn="just"/>
            <a:r>
              <a:rPr lang="en-US" sz="1400" i="1" dirty="0" smtClean="0">
                <a:solidFill>
                  <a:srgbClr val="000000"/>
                </a:solidFill>
                <a:latin typeface="Calibri" panose="020F0502020204030204" pitchFamily="34" charset="0"/>
              </a:rPr>
              <a:t>For </a:t>
            </a:r>
            <a:r>
              <a:rPr lang="en-US" sz="1400" i="1" dirty="0">
                <a:solidFill>
                  <a:srgbClr val="000000"/>
                </a:solidFill>
                <a:latin typeface="Calibri" panose="020F0502020204030204" pitchFamily="34" charset="0"/>
              </a:rPr>
              <a:t>any feedbacks, </a:t>
            </a:r>
            <a:r>
              <a:rPr lang="en-US" sz="1400" i="1" dirty="0" smtClean="0">
                <a:solidFill>
                  <a:srgbClr val="000000"/>
                </a:solidFill>
                <a:latin typeface="Calibri" panose="020F0502020204030204" pitchFamily="34" charset="0"/>
              </a:rPr>
              <a:t>suggestions please drop </a:t>
            </a:r>
            <a:r>
              <a:rPr lang="en-US" sz="1400" i="1" dirty="0">
                <a:solidFill>
                  <a:srgbClr val="000000"/>
                </a:solidFill>
                <a:latin typeface="Calibri" panose="020F0502020204030204" pitchFamily="34" charset="0"/>
              </a:rPr>
              <a:t>an e-mail @ </a:t>
            </a:r>
            <a:r>
              <a:rPr lang="en-US" sz="1400" i="1" dirty="0" smtClean="0">
                <a:solidFill>
                  <a:srgbClr val="0000FF"/>
                </a:solidFill>
                <a:latin typeface="Calibri" panose="020F0502020204030204" pitchFamily="34" charset="0"/>
              </a:rPr>
              <a:t>khanna1975@yahoo.co.in</a:t>
            </a:r>
            <a:endParaRPr lang="en-IN" sz="1400" i="1" dirty="0"/>
          </a:p>
        </p:txBody>
      </p:sp>
    </p:spTree>
    <p:extLst>
      <p:ext uri="{BB962C8B-B14F-4D97-AF65-F5344CB8AC3E}">
        <p14:creationId xmlns:p14="http://schemas.microsoft.com/office/powerpoint/2010/main" val="2930374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04267936"/>
              </p:ext>
            </p:extLst>
          </p:nvPr>
        </p:nvGraphicFramePr>
        <p:xfrm>
          <a:off x="253998" y="1164166"/>
          <a:ext cx="11671301" cy="5389176"/>
        </p:xfrm>
        <a:graphic>
          <a:graphicData uri="http://schemas.openxmlformats.org/drawingml/2006/table">
            <a:tbl>
              <a:tblPr firstRow="1" bandRow="1">
                <a:tableStyleId>{7DF18680-E054-41AD-8BC1-D1AEF772440D}</a:tableStyleId>
              </a:tblPr>
              <a:tblGrid>
                <a:gridCol w="642513">
                  <a:extLst>
                    <a:ext uri="{9D8B030D-6E8A-4147-A177-3AD203B41FA5}">
                      <a16:colId xmlns:a16="http://schemas.microsoft.com/office/drawing/2014/main" val="2389439316"/>
                    </a:ext>
                  </a:extLst>
                </a:gridCol>
                <a:gridCol w="1640161">
                  <a:extLst>
                    <a:ext uri="{9D8B030D-6E8A-4147-A177-3AD203B41FA5}">
                      <a16:colId xmlns:a16="http://schemas.microsoft.com/office/drawing/2014/main" val="3731605734"/>
                    </a:ext>
                  </a:extLst>
                </a:gridCol>
                <a:gridCol w="9388627">
                  <a:extLst>
                    <a:ext uri="{9D8B030D-6E8A-4147-A177-3AD203B41FA5}">
                      <a16:colId xmlns:a16="http://schemas.microsoft.com/office/drawing/2014/main" val="3503981103"/>
                    </a:ext>
                  </a:extLst>
                </a:gridCol>
              </a:tblGrid>
              <a:tr h="404149">
                <a:tc>
                  <a:txBody>
                    <a:bodyPr/>
                    <a:lstStyle/>
                    <a:p>
                      <a:pPr algn="ctr"/>
                      <a:r>
                        <a:rPr lang="en-IN" sz="1800" dirty="0" smtClean="0"/>
                        <a:t>S.N.</a:t>
                      </a:r>
                      <a:endParaRPr lang="en-IN" sz="1800" dirty="0">
                        <a:latin typeface="AvenirRoman"/>
                      </a:endParaRPr>
                    </a:p>
                  </a:txBody>
                  <a:tcPr/>
                </a:tc>
                <a:tc>
                  <a:txBody>
                    <a:bodyPr/>
                    <a:lstStyle/>
                    <a:p>
                      <a:pPr algn="ctr" fontAlgn="ctr"/>
                      <a:r>
                        <a:rPr lang="en-IN" sz="1800" dirty="0" smtClean="0">
                          <a:effectLst/>
                        </a:rPr>
                        <a:t>Chapter / Sec / Sub-Sec</a:t>
                      </a:r>
                      <a:endParaRPr lang="en-IN" sz="1800" dirty="0">
                        <a:effectLst/>
                        <a:latin typeface="AvenirRoman"/>
                      </a:endParaRPr>
                    </a:p>
                  </a:txBody>
                  <a:tcPr marL="22137" marR="22137" marT="22137" marB="22137"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IN" sz="1800" dirty="0" smtClean="0">
                          <a:effectLst/>
                        </a:rPr>
                        <a:t>Chapter / Sec / Sub-Sec</a:t>
                      </a:r>
                      <a:r>
                        <a:rPr lang="en-IN" sz="1800" baseline="0" dirty="0" smtClean="0">
                          <a:effectLst/>
                          <a:latin typeface="AvenirRoman"/>
                        </a:rPr>
                        <a:t> </a:t>
                      </a:r>
                      <a:r>
                        <a:rPr lang="en-IN" sz="1800" dirty="0" smtClean="0">
                          <a:effectLst/>
                        </a:rPr>
                        <a:t>Brief</a:t>
                      </a:r>
                      <a:endParaRPr lang="en-IN" sz="1800" dirty="0">
                        <a:effectLst/>
                        <a:latin typeface="AvenirRoman"/>
                      </a:endParaRPr>
                    </a:p>
                  </a:txBody>
                  <a:tcPr marL="22137" marR="22137" marT="22137" marB="22137" anchor="ctr"/>
                </a:tc>
                <a:extLst>
                  <a:ext uri="{0D108BD9-81ED-4DB2-BD59-A6C34878D82A}">
                    <a16:rowId xmlns:a16="http://schemas.microsoft.com/office/drawing/2014/main" val="910741549"/>
                  </a:ext>
                </a:extLst>
              </a:tr>
              <a:tr h="404149">
                <a:tc>
                  <a:txBody>
                    <a:bodyPr/>
                    <a:lstStyle/>
                    <a:p>
                      <a:pPr algn="ctr"/>
                      <a:r>
                        <a:rPr lang="en-IN" dirty="0" smtClean="0"/>
                        <a:t>1</a:t>
                      </a:r>
                      <a:endParaRPr lang="en-IN" dirty="0">
                        <a:latin typeface="AvenirRoman"/>
                      </a:endParaRPr>
                    </a:p>
                  </a:txBody>
                  <a:tcPr/>
                </a:tc>
                <a:tc>
                  <a:txBody>
                    <a:bodyPr/>
                    <a:lstStyle/>
                    <a:p>
                      <a:pPr algn="ctr" fontAlgn="ctr"/>
                      <a:r>
                        <a:rPr lang="en-IN" sz="1800" b="1" kern="1200" dirty="0" smtClean="0">
                          <a:effectLst/>
                        </a:rPr>
                        <a:t>Chapter</a:t>
                      </a:r>
                      <a:r>
                        <a:rPr lang="en-IN" sz="1800" b="1" kern="1200" baseline="0" dirty="0" smtClean="0">
                          <a:effectLst/>
                        </a:rPr>
                        <a:t> IV </a:t>
                      </a:r>
                    </a:p>
                    <a:p>
                      <a:pPr algn="ctr" fontAlgn="ctr"/>
                      <a:r>
                        <a:rPr lang="en-IN" sz="1800" b="1" kern="1200" baseline="0" dirty="0" smtClean="0">
                          <a:effectLst/>
                        </a:rPr>
                        <a:t>62 </a:t>
                      </a:r>
                    </a:p>
                    <a:p>
                      <a:pPr algn="ctr" fontAlgn="ctr"/>
                      <a:endParaRPr lang="en-IN" sz="1800" dirty="0" smtClean="0">
                        <a:effectLst/>
                      </a:endParaRPr>
                    </a:p>
                    <a:p>
                      <a:pPr algn="ctr" fontAlgn="ctr"/>
                      <a:r>
                        <a:rPr lang="en-IN" sz="1600" dirty="0" smtClean="0">
                          <a:effectLst/>
                        </a:rPr>
                        <a:t>62(1)(c)</a:t>
                      </a:r>
                      <a:endParaRPr lang="en-IN" sz="1600" b="0" dirty="0">
                        <a:effectLst/>
                        <a:latin typeface="AvenirRoman"/>
                      </a:endParaRPr>
                    </a:p>
                  </a:txBody>
                  <a:tcPr marL="22137" marR="22137" marT="22137" marB="22137"/>
                </a:tc>
                <a:tc>
                  <a:txBody>
                    <a:bodyPr/>
                    <a:lstStyle/>
                    <a:p>
                      <a:pPr fontAlgn="ctr"/>
                      <a:r>
                        <a:rPr lang="en-IN" sz="1800" b="1" kern="1200" baseline="0" dirty="0" smtClean="0">
                          <a:effectLst/>
                        </a:rPr>
                        <a:t>SHARE CAPITAL AND DEBENTRES</a:t>
                      </a:r>
                    </a:p>
                    <a:p>
                      <a:pPr fontAlgn="ctr"/>
                      <a:r>
                        <a:rPr lang="en-IN" sz="1800" b="1" kern="1200" dirty="0" smtClean="0">
                          <a:effectLst/>
                        </a:rPr>
                        <a:t>Further</a:t>
                      </a:r>
                      <a:r>
                        <a:rPr lang="en-IN" sz="1800" b="1" kern="1200" baseline="0" dirty="0" smtClean="0">
                          <a:effectLst/>
                        </a:rPr>
                        <a:t> Issue of Share Capital</a:t>
                      </a:r>
                    </a:p>
                    <a:p>
                      <a:pPr fontAlgn="ctr"/>
                      <a:endParaRPr lang="en-US" sz="1800" dirty="0" smtClean="0">
                        <a:effectLst/>
                      </a:endParaRPr>
                    </a:p>
                    <a:p>
                      <a:pPr algn="just" fontAlgn="ctr"/>
                      <a:r>
                        <a:rPr lang="en-US" sz="1600" kern="1200" dirty="0" smtClean="0">
                          <a:effectLst/>
                        </a:rPr>
                        <a:t>“</a:t>
                      </a:r>
                      <a:r>
                        <a:rPr lang="en-US" sz="1600" i="1" kern="1200" dirty="0" smtClean="0">
                          <a:effectLst/>
                        </a:rPr>
                        <a:t>to any persons, if it is authorized by a special resolution, whether or not those persons include the persons referred to in clause (a) or clause (b), either for cash or for a consideration other than cash, if the price of such shares is determined by the valuation report 6[of a registered valuer, subject to the compliance with the applicable provisions of Chapter III and any other conditions </a:t>
                      </a:r>
                      <a:r>
                        <a:rPr lang="en-US" sz="1600" i="1" kern="1200" dirty="0" smtClean="0">
                          <a:effectLst/>
                          <a:hlinkClick r:id="rId2"/>
                        </a:rPr>
                        <a:t>as may be prescribed</a:t>
                      </a:r>
                      <a:r>
                        <a:rPr lang="en-US" sz="1600" i="1" kern="1200" dirty="0" smtClean="0">
                          <a:effectLst/>
                        </a:rPr>
                        <a:t>”</a:t>
                      </a:r>
                      <a:endParaRPr lang="en-US" sz="1600" i="1" kern="1200" dirty="0">
                        <a:solidFill>
                          <a:schemeClr val="dk1"/>
                        </a:solidFill>
                        <a:effectLst/>
                        <a:latin typeface="AvenirRoman"/>
                        <a:ea typeface="+mn-ea"/>
                        <a:cs typeface="+mn-cs"/>
                      </a:endParaRPr>
                    </a:p>
                  </a:txBody>
                  <a:tcPr marL="22137" marR="22137" marT="22137" marB="22137" anchor="ctr"/>
                </a:tc>
                <a:extLst>
                  <a:ext uri="{0D108BD9-81ED-4DB2-BD59-A6C34878D82A}">
                    <a16:rowId xmlns:a16="http://schemas.microsoft.com/office/drawing/2014/main" val="1568941684"/>
                  </a:ext>
                </a:extLst>
              </a:tr>
              <a:tr h="712606">
                <a:tc>
                  <a:txBody>
                    <a:bodyPr/>
                    <a:lstStyle/>
                    <a:p>
                      <a:pPr algn="ctr"/>
                      <a:r>
                        <a:rPr lang="en-IN" dirty="0" smtClean="0"/>
                        <a:t>2</a:t>
                      </a:r>
                      <a:endParaRPr lang="en-IN" dirty="0">
                        <a:latin typeface="AvenirRoman"/>
                      </a:endParaRPr>
                    </a:p>
                  </a:txBody>
                  <a:tcPr/>
                </a:tc>
                <a:tc>
                  <a:txBody>
                    <a:bodyPr/>
                    <a:lstStyle/>
                    <a:p>
                      <a:pPr algn="ctr" fontAlgn="ctr"/>
                      <a:r>
                        <a:rPr lang="en-IN" sz="1800" b="1" kern="1200" dirty="0" smtClean="0">
                          <a:effectLst/>
                        </a:rPr>
                        <a:t>Chapter</a:t>
                      </a:r>
                      <a:r>
                        <a:rPr lang="en-IN" sz="1800" b="1" kern="1200" baseline="0" dirty="0" smtClean="0">
                          <a:effectLst/>
                        </a:rPr>
                        <a:t> XII </a:t>
                      </a:r>
                    </a:p>
                    <a:p>
                      <a:pPr algn="ctr" fontAlgn="ctr"/>
                      <a:r>
                        <a:rPr lang="en-IN" sz="1800" b="1" kern="1200" baseline="0" dirty="0" smtClean="0">
                          <a:effectLst/>
                        </a:rPr>
                        <a:t>192 </a:t>
                      </a:r>
                    </a:p>
                    <a:p>
                      <a:pPr algn="ctr" fontAlgn="ctr"/>
                      <a:endParaRPr lang="en-IN" sz="1800" kern="1200" baseline="0" dirty="0" smtClean="0">
                        <a:effectLst/>
                      </a:endParaRPr>
                    </a:p>
                    <a:p>
                      <a:pPr algn="ctr" fontAlgn="ctr"/>
                      <a:r>
                        <a:rPr lang="en-IN" sz="1600" dirty="0" smtClean="0">
                          <a:effectLst/>
                        </a:rPr>
                        <a:t>192(2</a:t>
                      </a:r>
                      <a:r>
                        <a:rPr lang="en-IN" sz="1600" dirty="0">
                          <a:effectLst/>
                        </a:rPr>
                        <a:t>)</a:t>
                      </a:r>
                      <a:endParaRPr lang="en-IN" sz="1600" b="0" dirty="0">
                        <a:effectLst/>
                        <a:latin typeface="AvenirRoman"/>
                      </a:endParaRPr>
                    </a:p>
                  </a:txBody>
                  <a:tcPr marL="22137" marR="22137" marT="22137" marB="22137"/>
                </a:tc>
                <a:tc>
                  <a:txBody>
                    <a:bodyPr/>
                    <a:lstStyle/>
                    <a:p>
                      <a:pPr fontAlgn="ctr"/>
                      <a:r>
                        <a:rPr lang="en-IN" sz="1800" b="1" kern="1200" baseline="0" dirty="0" smtClean="0">
                          <a:effectLst/>
                        </a:rPr>
                        <a:t>MEETING OF BOARDS AND ITS POWERS</a:t>
                      </a:r>
                    </a:p>
                    <a:p>
                      <a:pPr fontAlgn="ctr"/>
                      <a:r>
                        <a:rPr lang="en-IN" sz="1800" b="1" kern="1200" dirty="0" smtClean="0">
                          <a:effectLst/>
                        </a:rPr>
                        <a:t>Restriction on Non-cash Transactions Involving Director</a:t>
                      </a:r>
                      <a:endParaRPr lang="en-US" sz="1800" b="1" dirty="0" smtClean="0">
                        <a:effectLst/>
                      </a:endParaRPr>
                    </a:p>
                    <a:p>
                      <a:pPr algn="just" fontAlgn="ctr"/>
                      <a:endParaRPr lang="en-US" sz="1800" dirty="0" smtClean="0">
                        <a:effectLst/>
                      </a:endParaRPr>
                    </a:p>
                    <a:p>
                      <a:pPr algn="just" fontAlgn="ctr"/>
                      <a:r>
                        <a:rPr lang="en-US" sz="1600" kern="1200" dirty="0" smtClean="0">
                          <a:effectLst/>
                        </a:rPr>
                        <a:t>“</a:t>
                      </a:r>
                      <a:r>
                        <a:rPr lang="en-US" sz="1600" i="1" kern="1200" dirty="0" smtClean="0">
                          <a:effectLst/>
                        </a:rPr>
                        <a:t>The notice for approval of the resolution by the Co.</a:t>
                      </a:r>
                      <a:r>
                        <a:rPr lang="en-US" sz="1600" i="1" kern="1200" baseline="0" dirty="0" smtClean="0">
                          <a:effectLst/>
                        </a:rPr>
                        <a:t> </a:t>
                      </a:r>
                      <a:r>
                        <a:rPr lang="en-US" sz="1600" i="1" kern="1200" dirty="0" smtClean="0">
                          <a:effectLst/>
                        </a:rPr>
                        <a:t>or holding Co. in general meeting under sub-section (1) shall include the particulars of the arrangement along with the value of the assets involved in such arrangement duly calculated by a registered valuer”</a:t>
                      </a:r>
                      <a:endParaRPr lang="en-US" sz="1600" i="1" kern="1200" dirty="0">
                        <a:solidFill>
                          <a:schemeClr val="dk1"/>
                        </a:solidFill>
                        <a:effectLst/>
                        <a:latin typeface="AvenirRoman"/>
                        <a:ea typeface="+mn-ea"/>
                        <a:cs typeface="+mn-cs"/>
                      </a:endParaRPr>
                    </a:p>
                  </a:txBody>
                  <a:tcPr marL="22137" marR="22137" marT="22137" marB="22137" anchor="ctr"/>
                </a:tc>
                <a:extLst>
                  <a:ext uri="{0D108BD9-81ED-4DB2-BD59-A6C34878D82A}">
                    <a16:rowId xmlns:a16="http://schemas.microsoft.com/office/drawing/2014/main" val="351495938"/>
                  </a:ext>
                </a:extLst>
              </a:tr>
              <a:tr h="712606">
                <a:tc>
                  <a:txBody>
                    <a:bodyPr/>
                    <a:lstStyle/>
                    <a:p>
                      <a:pPr algn="ctr"/>
                      <a:r>
                        <a:rPr lang="en-IN" dirty="0" smtClean="0"/>
                        <a:t>3</a:t>
                      </a:r>
                      <a:endParaRPr lang="en-IN" dirty="0">
                        <a:latin typeface="AvenirRoman"/>
                      </a:endParaRPr>
                    </a:p>
                  </a:txBody>
                  <a:tcPr/>
                </a:tc>
                <a:tc>
                  <a:txBody>
                    <a:bodyPr/>
                    <a:lstStyle/>
                    <a:p>
                      <a:pPr algn="ctr" fontAlgn="ctr"/>
                      <a:r>
                        <a:rPr lang="en-IN" sz="1600" b="1" dirty="0" smtClean="0">
                          <a:effectLst/>
                        </a:rPr>
                        <a:t>Chapter-XV</a:t>
                      </a:r>
                    </a:p>
                    <a:p>
                      <a:pPr algn="ctr" fontAlgn="ctr"/>
                      <a:r>
                        <a:rPr lang="en-IN" sz="1600" b="1" dirty="0" smtClean="0">
                          <a:effectLst/>
                        </a:rPr>
                        <a:t>230</a:t>
                      </a:r>
                    </a:p>
                    <a:p>
                      <a:pPr algn="ctr" fontAlgn="ctr"/>
                      <a:endParaRPr lang="en-IN" sz="1600" dirty="0" smtClean="0">
                        <a:effectLst/>
                      </a:endParaRPr>
                    </a:p>
                    <a:p>
                      <a:pPr algn="ctr" fontAlgn="ctr"/>
                      <a:r>
                        <a:rPr lang="en-IN" sz="1600" dirty="0" smtClean="0">
                          <a:effectLst/>
                        </a:rPr>
                        <a:t>230(2)(c)(v)</a:t>
                      </a:r>
                      <a:endParaRPr lang="en-IN" sz="1600" b="0" dirty="0">
                        <a:effectLst/>
                        <a:latin typeface="AvenirRoman"/>
                      </a:endParaRPr>
                    </a:p>
                  </a:txBody>
                  <a:tcPr marL="22137" marR="22137" marT="22137" marB="22137"/>
                </a:tc>
                <a:tc>
                  <a:txBody>
                    <a:bodyPr/>
                    <a:lstStyle/>
                    <a:p>
                      <a:pPr fontAlgn="ctr"/>
                      <a:r>
                        <a:rPr lang="en-IN" sz="1800" b="1" kern="1200" dirty="0" smtClean="0">
                          <a:effectLst/>
                        </a:rPr>
                        <a:t>COMPROMISES, ARRANGEMENTS AND AMALGAMATIONS</a:t>
                      </a:r>
                    </a:p>
                    <a:p>
                      <a:pPr fontAlgn="ctr"/>
                      <a:r>
                        <a:rPr lang="en-US" sz="1800" b="1" kern="1200" dirty="0" smtClean="0">
                          <a:effectLst/>
                        </a:rPr>
                        <a:t>Power to Compromise or Make Arrangements with Creditors and Members</a:t>
                      </a:r>
                    </a:p>
                    <a:p>
                      <a:pPr fontAlgn="ctr"/>
                      <a:endParaRPr lang="en-US" sz="1800" dirty="0" smtClean="0">
                        <a:effectLst/>
                      </a:endParaRPr>
                    </a:p>
                    <a:p>
                      <a:pPr algn="just" fontAlgn="ctr"/>
                      <a:r>
                        <a:rPr lang="en-US" sz="1600" i="1" kern="1200" dirty="0" smtClean="0">
                          <a:effectLst/>
                        </a:rPr>
                        <a:t>“a valuation report in respect of the shares and the property and all assets, tangible and intangible, movable and immovable, of the company by a registered  valuer”</a:t>
                      </a:r>
                      <a:endParaRPr lang="en-US" sz="1600" i="1" kern="1200" dirty="0">
                        <a:solidFill>
                          <a:schemeClr val="dk1"/>
                        </a:solidFill>
                        <a:effectLst/>
                        <a:latin typeface="AvenirRoman"/>
                        <a:ea typeface="+mn-ea"/>
                        <a:cs typeface="+mn-cs"/>
                      </a:endParaRPr>
                    </a:p>
                  </a:txBody>
                  <a:tcPr marL="22137" marR="22137" marT="22137" marB="22137" anchor="ctr"/>
                </a:tc>
                <a:extLst>
                  <a:ext uri="{0D108BD9-81ED-4DB2-BD59-A6C34878D82A}">
                    <a16:rowId xmlns:a16="http://schemas.microsoft.com/office/drawing/2014/main" val="2147800489"/>
                  </a:ext>
                </a:extLst>
              </a:tr>
            </a:tbl>
          </a:graphicData>
        </a:graphic>
      </p:graphicFrame>
      <p:sp>
        <p:nvSpPr>
          <p:cNvPr id="4" name="Rectangle 3"/>
          <p:cNvSpPr/>
          <p:nvPr/>
        </p:nvSpPr>
        <p:spPr>
          <a:xfrm>
            <a:off x="253998" y="162298"/>
            <a:ext cx="11486899" cy="830997"/>
          </a:xfrm>
          <a:prstGeom prst="rect">
            <a:avLst/>
          </a:prstGeom>
        </p:spPr>
        <p:txBody>
          <a:bodyPr wrap="square">
            <a:spAutoFit/>
          </a:bodyPr>
          <a:lstStyle/>
          <a:p>
            <a:pPr algn="just">
              <a:spcAft>
                <a:spcPts val="750"/>
              </a:spcAft>
            </a:pPr>
            <a:r>
              <a:rPr lang="en-IN" sz="2400" b="1" u="sng" dirty="0" smtClean="0">
                <a:solidFill>
                  <a:srgbClr val="0000FF"/>
                </a:solidFill>
                <a:latin typeface="Arial" panose="020B0604020202020204" pitchFamily="34" charset="0"/>
                <a:ea typeface="Times New Roman" panose="02020603050405020304" pitchFamily="18" charset="0"/>
              </a:rPr>
              <a:t>Specific </a:t>
            </a:r>
            <a:r>
              <a:rPr lang="en-IN" sz="2400" b="1" u="sng" dirty="0" smtClean="0">
                <a:solidFill>
                  <a:srgbClr val="0000FF"/>
                </a:solidFill>
                <a:latin typeface="Arial" panose="020B0604020202020204" pitchFamily="34" charset="0"/>
                <a:ea typeface="Times New Roman" panose="02020603050405020304" pitchFamily="18" charset="0"/>
              </a:rPr>
              <a:t>sections </a:t>
            </a:r>
            <a:r>
              <a:rPr lang="en-IN" sz="2400" b="1" u="sng" dirty="0" smtClean="0">
                <a:solidFill>
                  <a:srgbClr val="0000FF"/>
                </a:solidFill>
                <a:latin typeface="Arial" panose="020B0604020202020204" pitchFamily="34" charset="0"/>
                <a:ea typeface="Times New Roman" panose="02020603050405020304" pitchFamily="18" charset="0"/>
              </a:rPr>
              <a:t>under Companies Act, 2013 - Where Valuation by a Registered Valuer is mandated</a:t>
            </a:r>
            <a:endParaRPr lang="en-IN" sz="2400" u="sng" dirty="0">
              <a:solidFill>
                <a:srgbClr val="0000FF"/>
              </a:solidFill>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128534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658759436"/>
              </p:ext>
            </p:extLst>
          </p:nvPr>
        </p:nvGraphicFramePr>
        <p:xfrm>
          <a:off x="279400" y="365125"/>
          <a:ext cx="11696700" cy="6169943"/>
        </p:xfrm>
        <a:graphic>
          <a:graphicData uri="http://schemas.openxmlformats.org/drawingml/2006/table">
            <a:tbl>
              <a:tblPr firstRow="1" bandRow="1">
                <a:tableStyleId>{7DF18680-E054-41AD-8BC1-D1AEF772440D}</a:tableStyleId>
              </a:tblPr>
              <a:tblGrid>
                <a:gridCol w="643911">
                  <a:extLst>
                    <a:ext uri="{9D8B030D-6E8A-4147-A177-3AD203B41FA5}">
                      <a16:colId xmlns:a16="http://schemas.microsoft.com/office/drawing/2014/main" val="3658826741"/>
                    </a:ext>
                  </a:extLst>
                </a:gridCol>
                <a:gridCol w="1643730">
                  <a:extLst>
                    <a:ext uri="{9D8B030D-6E8A-4147-A177-3AD203B41FA5}">
                      <a16:colId xmlns:a16="http://schemas.microsoft.com/office/drawing/2014/main" val="3214905698"/>
                    </a:ext>
                  </a:extLst>
                </a:gridCol>
                <a:gridCol w="9409059">
                  <a:extLst>
                    <a:ext uri="{9D8B030D-6E8A-4147-A177-3AD203B41FA5}">
                      <a16:colId xmlns:a16="http://schemas.microsoft.com/office/drawing/2014/main" val="605539004"/>
                    </a:ext>
                  </a:extLst>
                </a:gridCol>
              </a:tblGrid>
              <a:tr h="777875">
                <a:tc>
                  <a:txBody>
                    <a:bodyPr/>
                    <a:lstStyle/>
                    <a:p>
                      <a:pPr algn="ctr"/>
                      <a:r>
                        <a:rPr lang="en-IN" sz="1800" dirty="0" smtClean="0"/>
                        <a:t>S.N.</a:t>
                      </a:r>
                      <a:endParaRPr lang="en-IN" sz="1800" dirty="0">
                        <a:latin typeface="AvenirRoman"/>
                      </a:endParaRPr>
                    </a:p>
                  </a:txBody>
                  <a:tcPr/>
                </a:tc>
                <a:tc>
                  <a:txBody>
                    <a:bodyPr/>
                    <a:lstStyle/>
                    <a:p>
                      <a:pPr algn="ctr" fontAlgn="ctr"/>
                      <a:r>
                        <a:rPr lang="en-IN" sz="1800" dirty="0" smtClean="0">
                          <a:effectLst/>
                        </a:rPr>
                        <a:t>Chapter / Sec / Sub-Sec</a:t>
                      </a:r>
                      <a:endParaRPr lang="en-IN" sz="1800" dirty="0">
                        <a:effectLst/>
                        <a:latin typeface="AvenirRoman"/>
                      </a:endParaRPr>
                    </a:p>
                  </a:txBody>
                  <a:tcPr marL="22137" marR="22137" marT="22137" marB="22137"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IN" sz="1800" dirty="0" smtClean="0">
                          <a:effectLst/>
                        </a:rPr>
                        <a:t>Chapter / Sec / Sub-Sec</a:t>
                      </a:r>
                      <a:r>
                        <a:rPr lang="en-IN" sz="1800" baseline="0" dirty="0" smtClean="0">
                          <a:effectLst/>
                          <a:latin typeface="AvenirRoman"/>
                        </a:rPr>
                        <a:t> </a:t>
                      </a:r>
                      <a:r>
                        <a:rPr lang="en-IN" sz="1800" dirty="0" smtClean="0">
                          <a:effectLst/>
                        </a:rPr>
                        <a:t>Brief</a:t>
                      </a:r>
                      <a:endParaRPr lang="en-IN" sz="1800" dirty="0">
                        <a:effectLst/>
                        <a:latin typeface="AvenirRoman"/>
                      </a:endParaRPr>
                    </a:p>
                  </a:txBody>
                  <a:tcPr marL="22137" marR="22137" marT="22137" marB="22137" anchor="ctr"/>
                </a:tc>
                <a:extLst>
                  <a:ext uri="{0D108BD9-81ED-4DB2-BD59-A6C34878D82A}">
                    <a16:rowId xmlns:a16="http://schemas.microsoft.com/office/drawing/2014/main" val="358315862"/>
                  </a:ext>
                </a:extLst>
              </a:tr>
              <a:tr h="712606">
                <a:tc>
                  <a:txBody>
                    <a:bodyPr/>
                    <a:lstStyle/>
                    <a:p>
                      <a:pPr algn="ctr"/>
                      <a:r>
                        <a:rPr lang="en-IN" dirty="0" smtClean="0"/>
                        <a:t>4</a:t>
                      </a:r>
                    </a:p>
                    <a:p>
                      <a:pPr algn="ctr"/>
                      <a:endParaRPr lang="en-IN" dirty="0">
                        <a:latin typeface="AvenirRoman"/>
                      </a:endParaRPr>
                    </a:p>
                  </a:txBody>
                  <a:tcPr/>
                </a:tc>
                <a:tc>
                  <a:txBody>
                    <a:bodyPr/>
                    <a:lstStyle/>
                    <a:p>
                      <a:pPr algn="ctr" fontAlgn="ctr"/>
                      <a:r>
                        <a:rPr lang="en-IN" sz="1800" b="1" dirty="0" smtClean="0">
                          <a:effectLst/>
                        </a:rPr>
                        <a:t>Chapter-XV</a:t>
                      </a:r>
                    </a:p>
                    <a:p>
                      <a:pPr algn="ctr" fontAlgn="ctr"/>
                      <a:r>
                        <a:rPr lang="en-IN" sz="1800" b="1" dirty="0" smtClean="0">
                          <a:effectLst/>
                        </a:rPr>
                        <a:t>230</a:t>
                      </a:r>
                    </a:p>
                    <a:p>
                      <a:pPr algn="ctr" fontAlgn="ctr"/>
                      <a:endParaRPr lang="en-IN" sz="1800" dirty="0" smtClean="0">
                        <a:effectLst/>
                      </a:endParaRPr>
                    </a:p>
                    <a:p>
                      <a:pPr algn="ctr" fontAlgn="ctr"/>
                      <a:r>
                        <a:rPr lang="en-IN" sz="1800" dirty="0" smtClean="0">
                          <a:effectLst/>
                        </a:rPr>
                        <a:t>230(3)</a:t>
                      </a:r>
                      <a:endParaRPr lang="en-IN" sz="1800" b="0" dirty="0">
                        <a:effectLst/>
                        <a:latin typeface="AvenirRoman"/>
                      </a:endParaRPr>
                    </a:p>
                  </a:txBody>
                  <a:tcPr marL="22137" marR="22137" marT="22137" marB="22137"/>
                </a:tc>
                <a:tc>
                  <a:txBody>
                    <a:bodyPr/>
                    <a:lstStyle/>
                    <a:p>
                      <a:pPr fontAlgn="ctr"/>
                      <a:r>
                        <a:rPr lang="en-IN" sz="1800" b="1" kern="1200" dirty="0" smtClean="0">
                          <a:effectLst/>
                        </a:rPr>
                        <a:t>COMPROMISES, ARRANGEMENTS AND AMALGAMATIONS</a:t>
                      </a:r>
                    </a:p>
                    <a:p>
                      <a:pPr fontAlgn="ctr"/>
                      <a:r>
                        <a:rPr lang="en-US" sz="1800" b="1" kern="1200" dirty="0" smtClean="0">
                          <a:effectLst/>
                        </a:rPr>
                        <a:t>Power to Compromise or Make Arrangements with Creditors and Members</a:t>
                      </a:r>
                    </a:p>
                    <a:p>
                      <a:pPr fontAlgn="ctr"/>
                      <a:endParaRPr lang="en-US" sz="1800" dirty="0" smtClean="0">
                        <a:effectLst/>
                      </a:endParaRPr>
                    </a:p>
                    <a:p>
                      <a:pPr algn="just" fontAlgn="ctr"/>
                      <a:r>
                        <a:rPr lang="en-US" sz="1600" i="1" kern="1200" dirty="0" smtClean="0">
                          <a:effectLst/>
                        </a:rPr>
                        <a:t>“Where a meeting is proposed to be called in pursuance of an order of the Tribunal under sub-section (1), a notice of such meeting shall be sent to all the creditors or class of creditors and to all the members or class of members and the debenture-holders of the company, individually at the address registered with the company which shall be accompanied by a statement disclosing the details of the compromise or arrangement, a copy of the valuation report, if any, and explaining their effect on creditors, key managerial personnel, promoters and non-promoter members, and the debenture-holders and the effect of the compromise or arrangement on any material interests of the directors of the company or the debenture trustees, and such other matters </a:t>
                      </a:r>
                      <a:r>
                        <a:rPr lang="en-US" sz="1600" i="1" kern="1200" dirty="0" smtClean="0">
                          <a:effectLst/>
                          <a:hlinkClick r:id="rId2"/>
                        </a:rPr>
                        <a:t>as may be prescribed</a:t>
                      </a:r>
                      <a:r>
                        <a:rPr lang="en-US" sz="1600" i="1" kern="1200" dirty="0" smtClean="0">
                          <a:effectLst/>
                        </a:rPr>
                        <a:t>”</a:t>
                      </a:r>
                      <a:endParaRPr lang="en-US" sz="1600" i="1" kern="1200" dirty="0">
                        <a:solidFill>
                          <a:schemeClr val="dk1"/>
                        </a:solidFill>
                        <a:effectLst/>
                        <a:latin typeface="AvenirRoman"/>
                        <a:ea typeface="+mn-ea"/>
                        <a:cs typeface="+mn-cs"/>
                      </a:endParaRPr>
                    </a:p>
                  </a:txBody>
                  <a:tcPr marL="22137" marR="22137" marT="22137" marB="22137" anchor="ctr"/>
                </a:tc>
                <a:extLst>
                  <a:ext uri="{0D108BD9-81ED-4DB2-BD59-A6C34878D82A}">
                    <a16:rowId xmlns:a16="http://schemas.microsoft.com/office/drawing/2014/main" val="3781432651"/>
                  </a:ext>
                </a:extLst>
              </a:tr>
              <a:tr h="712606">
                <a:tc>
                  <a:txBody>
                    <a:bodyPr/>
                    <a:lstStyle/>
                    <a:p>
                      <a:pPr algn="ctr"/>
                      <a:r>
                        <a:rPr lang="en-IN" dirty="0" smtClean="0"/>
                        <a:t>5</a:t>
                      </a:r>
                      <a:endParaRPr lang="en-IN" dirty="0">
                        <a:latin typeface="AvenirRoman"/>
                      </a:endParaRPr>
                    </a:p>
                  </a:txBody>
                  <a:tcPr/>
                </a:tc>
                <a:tc>
                  <a:txBody>
                    <a:bodyPr/>
                    <a:lstStyle/>
                    <a:p>
                      <a:pPr algn="ctr" fontAlgn="ctr"/>
                      <a:r>
                        <a:rPr lang="en-IN" sz="1800" b="1" dirty="0" smtClean="0">
                          <a:effectLst/>
                        </a:rPr>
                        <a:t>Chapter-XV</a:t>
                      </a:r>
                    </a:p>
                    <a:p>
                      <a:pPr algn="ctr" fontAlgn="ctr"/>
                      <a:r>
                        <a:rPr lang="en-IN" sz="1800" b="1" dirty="0" smtClean="0">
                          <a:effectLst/>
                        </a:rPr>
                        <a:t>232</a:t>
                      </a:r>
                    </a:p>
                    <a:p>
                      <a:pPr algn="ctr" fontAlgn="ctr"/>
                      <a:endParaRPr lang="en-IN" sz="1800" dirty="0" smtClean="0">
                        <a:effectLst/>
                      </a:endParaRPr>
                    </a:p>
                    <a:p>
                      <a:pPr algn="ctr" fontAlgn="ctr"/>
                      <a:r>
                        <a:rPr lang="en-IN" sz="1800" dirty="0" smtClean="0">
                          <a:effectLst/>
                        </a:rPr>
                        <a:t>232(2)(</a:t>
                      </a:r>
                      <a:r>
                        <a:rPr lang="en-IN" sz="1800" dirty="0">
                          <a:effectLst/>
                        </a:rPr>
                        <a:t>d</a:t>
                      </a:r>
                      <a:r>
                        <a:rPr lang="en-IN" sz="1800" dirty="0" smtClean="0">
                          <a:effectLst/>
                        </a:rPr>
                        <a:t>)</a:t>
                      </a:r>
                    </a:p>
                    <a:p>
                      <a:pPr marL="0" marR="0" lvl="0" indent="0" algn="ctr" defTabSz="914400" rtl="0" eaLnBrk="1" fontAlgn="ctr" latinLnBrk="0" hangingPunct="1">
                        <a:lnSpc>
                          <a:spcPct val="100000"/>
                        </a:lnSpc>
                        <a:spcBef>
                          <a:spcPts val="0"/>
                        </a:spcBef>
                        <a:spcAft>
                          <a:spcPts val="0"/>
                        </a:spcAft>
                        <a:buClrTx/>
                        <a:buSzTx/>
                        <a:buFontTx/>
                        <a:buNone/>
                        <a:tabLst/>
                        <a:defRPr/>
                      </a:pPr>
                      <a:endParaRPr lang="en-IN" sz="1800" dirty="0" smtClean="0">
                        <a:effectLst/>
                      </a:endParaRPr>
                    </a:p>
                    <a:p>
                      <a:pPr marL="0" marR="0" lvl="0" indent="0" algn="ctr" defTabSz="914400" rtl="0" eaLnBrk="1" fontAlgn="ctr" latinLnBrk="0" hangingPunct="1">
                        <a:lnSpc>
                          <a:spcPct val="100000"/>
                        </a:lnSpc>
                        <a:spcBef>
                          <a:spcPts val="0"/>
                        </a:spcBef>
                        <a:spcAft>
                          <a:spcPts val="0"/>
                        </a:spcAft>
                        <a:buClrTx/>
                        <a:buSzTx/>
                        <a:buFontTx/>
                        <a:buNone/>
                        <a:tabLst/>
                        <a:defRPr/>
                      </a:pPr>
                      <a:r>
                        <a:rPr lang="en-IN" sz="1800" dirty="0" smtClean="0">
                          <a:effectLst/>
                        </a:rPr>
                        <a:t>232(3)(h)</a:t>
                      </a:r>
                      <a:endParaRPr lang="en-IN" sz="1800" b="0" dirty="0" smtClean="0">
                        <a:effectLst/>
                        <a:latin typeface="AvenirRoman"/>
                      </a:endParaRPr>
                    </a:p>
                    <a:p>
                      <a:pPr algn="ctr" fontAlgn="ctr"/>
                      <a:endParaRPr lang="en-IN" sz="1800" b="0" dirty="0">
                        <a:effectLst/>
                        <a:latin typeface="AvenirRoman"/>
                      </a:endParaRPr>
                    </a:p>
                  </a:txBody>
                  <a:tcPr marL="22137" marR="22137" marT="22137" marB="22137"/>
                </a:tc>
                <a:tc>
                  <a:txBody>
                    <a:bodyPr/>
                    <a:lstStyle/>
                    <a:p>
                      <a:pPr fontAlgn="ctr"/>
                      <a:r>
                        <a:rPr lang="en-IN" sz="1800" b="1" kern="1200" dirty="0" smtClean="0">
                          <a:effectLst/>
                        </a:rPr>
                        <a:t>COMPROMISES, ARRANGEMENTS AND AMALGAMATIONS</a:t>
                      </a:r>
                    </a:p>
                    <a:p>
                      <a:pPr fontAlgn="ctr"/>
                      <a:r>
                        <a:rPr lang="en-US" sz="1800" b="1" kern="1200" dirty="0" smtClean="0">
                          <a:effectLst/>
                        </a:rPr>
                        <a:t>Merger and Amalgamation of Companies</a:t>
                      </a:r>
                    </a:p>
                    <a:p>
                      <a:pPr fontAlgn="ctr"/>
                      <a:endParaRPr lang="en-US" sz="1800" b="1" kern="1200" dirty="0" smtClean="0">
                        <a:effectLst/>
                      </a:endParaRPr>
                    </a:p>
                    <a:p>
                      <a:pPr fontAlgn="ctr"/>
                      <a:r>
                        <a:rPr lang="en-US" sz="1600" i="1" kern="1200" dirty="0" smtClean="0">
                          <a:effectLst/>
                        </a:rPr>
                        <a:t>“the report of the expert with regard to valuation, if any”</a:t>
                      </a:r>
                    </a:p>
                    <a:p>
                      <a:pPr fontAlgn="ctr"/>
                      <a:endParaRPr lang="en-US" sz="1600" i="1" kern="1200" dirty="0" smtClean="0">
                        <a:effectLst/>
                      </a:endParaRPr>
                    </a:p>
                    <a:p>
                      <a:pPr algn="just" fontAlgn="ctr"/>
                      <a:r>
                        <a:rPr lang="en-US" sz="1600" b="0" i="1" kern="1200" dirty="0" smtClean="0">
                          <a:solidFill>
                            <a:schemeClr val="dk1"/>
                          </a:solidFill>
                          <a:effectLst/>
                          <a:latin typeface="+mn-lt"/>
                          <a:ea typeface="+mn-ea"/>
                          <a:cs typeface="+mn-cs"/>
                        </a:rPr>
                        <a:t>“where the transferor company is a listed company and the transferee company is an unlisted</a:t>
                      </a:r>
                      <a:r>
                        <a:rPr lang="en-US" sz="1600" b="0" i="1" kern="1200" baseline="0" dirty="0" smtClean="0">
                          <a:solidFill>
                            <a:schemeClr val="dk1"/>
                          </a:solidFill>
                          <a:effectLst/>
                          <a:latin typeface="+mn-lt"/>
                          <a:ea typeface="+mn-ea"/>
                          <a:cs typeface="+mn-cs"/>
                        </a:rPr>
                        <a:t> Co.-</a:t>
                      </a:r>
                    </a:p>
                    <a:p>
                      <a:pPr algn="just" fontAlgn="ctr"/>
                      <a:r>
                        <a:rPr lang="en-US" sz="1600" b="0" i="1" kern="1200" dirty="0" smtClean="0">
                          <a:solidFill>
                            <a:schemeClr val="dk1"/>
                          </a:solidFill>
                          <a:effectLst/>
                          <a:latin typeface="+mn-lt"/>
                          <a:ea typeface="+mn-ea"/>
                          <a:cs typeface="+mn-cs"/>
                        </a:rPr>
                        <a:t>(A) the transferee company shall remain an unlisted company until it becomes a listed company;</a:t>
                      </a:r>
                      <a:r>
                        <a:rPr lang="en-US" sz="1600" i="1" dirty="0" smtClean="0"/>
                        <a:t/>
                      </a:r>
                      <a:br>
                        <a:rPr lang="en-US" sz="1600" i="1" dirty="0" smtClean="0"/>
                      </a:br>
                      <a:r>
                        <a:rPr lang="en-US" sz="1600" b="0" i="1" kern="1200" dirty="0" smtClean="0">
                          <a:solidFill>
                            <a:schemeClr val="dk1"/>
                          </a:solidFill>
                          <a:effectLst/>
                          <a:latin typeface="+mn-lt"/>
                          <a:ea typeface="+mn-ea"/>
                          <a:cs typeface="+mn-cs"/>
                        </a:rPr>
                        <a:t>(B) if shareholders of transferor company decide to opt out of the transferee company, provision shall be made for payment of the value of shares held by them and other benefits in accordance with a pre-determined price formula or after a valuation is made, and the arrangements under this provision may be made by the Tribunal”:</a:t>
                      </a:r>
                      <a:endParaRPr lang="en-US" sz="1600" i="1" kern="1200" dirty="0" smtClean="0">
                        <a:solidFill>
                          <a:schemeClr val="dk1"/>
                        </a:solidFill>
                        <a:effectLst/>
                        <a:latin typeface="AvenirRoman"/>
                        <a:ea typeface="+mn-ea"/>
                        <a:cs typeface="+mn-cs"/>
                      </a:endParaRPr>
                    </a:p>
                    <a:p>
                      <a:pPr fontAlgn="ctr"/>
                      <a:endParaRPr lang="en-US" sz="1600" i="1" kern="1200" dirty="0">
                        <a:solidFill>
                          <a:schemeClr val="dk1"/>
                        </a:solidFill>
                        <a:effectLst/>
                        <a:latin typeface="AvenirRoman"/>
                        <a:ea typeface="+mn-ea"/>
                        <a:cs typeface="+mn-cs"/>
                      </a:endParaRPr>
                    </a:p>
                  </a:txBody>
                  <a:tcPr marL="22137" marR="22137" marT="22137" marB="22137" anchor="ctr"/>
                </a:tc>
                <a:extLst>
                  <a:ext uri="{0D108BD9-81ED-4DB2-BD59-A6C34878D82A}">
                    <a16:rowId xmlns:a16="http://schemas.microsoft.com/office/drawing/2014/main" val="1538400854"/>
                  </a:ext>
                </a:extLst>
              </a:tr>
            </a:tbl>
          </a:graphicData>
        </a:graphic>
      </p:graphicFrame>
    </p:spTree>
    <p:extLst>
      <p:ext uri="{BB962C8B-B14F-4D97-AF65-F5344CB8AC3E}">
        <p14:creationId xmlns:p14="http://schemas.microsoft.com/office/powerpoint/2010/main" val="14242443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78579962"/>
              </p:ext>
            </p:extLst>
          </p:nvPr>
        </p:nvGraphicFramePr>
        <p:xfrm>
          <a:off x="279400" y="365125"/>
          <a:ext cx="11696700" cy="4005863"/>
        </p:xfrm>
        <a:graphic>
          <a:graphicData uri="http://schemas.openxmlformats.org/drawingml/2006/table">
            <a:tbl>
              <a:tblPr firstRow="1" bandRow="1">
                <a:tableStyleId>{7DF18680-E054-41AD-8BC1-D1AEF772440D}</a:tableStyleId>
              </a:tblPr>
              <a:tblGrid>
                <a:gridCol w="643911">
                  <a:extLst>
                    <a:ext uri="{9D8B030D-6E8A-4147-A177-3AD203B41FA5}">
                      <a16:colId xmlns:a16="http://schemas.microsoft.com/office/drawing/2014/main" val="3658826741"/>
                    </a:ext>
                  </a:extLst>
                </a:gridCol>
                <a:gridCol w="1642089">
                  <a:extLst>
                    <a:ext uri="{9D8B030D-6E8A-4147-A177-3AD203B41FA5}">
                      <a16:colId xmlns:a16="http://schemas.microsoft.com/office/drawing/2014/main" val="3214905698"/>
                    </a:ext>
                  </a:extLst>
                </a:gridCol>
                <a:gridCol w="9410700">
                  <a:extLst>
                    <a:ext uri="{9D8B030D-6E8A-4147-A177-3AD203B41FA5}">
                      <a16:colId xmlns:a16="http://schemas.microsoft.com/office/drawing/2014/main" val="605539004"/>
                    </a:ext>
                  </a:extLst>
                </a:gridCol>
              </a:tblGrid>
              <a:tr h="777875">
                <a:tc>
                  <a:txBody>
                    <a:bodyPr/>
                    <a:lstStyle/>
                    <a:p>
                      <a:pPr algn="ctr"/>
                      <a:r>
                        <a:rPr lang="en-IN" sz="1800" dirty="0" smtClean="0"/>
                        <a:t>S.N.</a:t>
                      </a:r>
                      <a:endParaRPr lang="en-IN" sz="1800" dirty="0">
                        <a:latin typeface="AvenirRoman"/>
                      </a:endParaRPr>
                    </a:p>
                  </a:txBody>
                  <a:tcPr/>
                </a:tc>
                <a:tc>
                  <a:txBody>
                    <a:bodyPr/>
                    <a:lstStyle/>
                    <a:p>
                      <a:pPr algn="ctr" fontAlgn="ctr"/>
                      <a:r>
                        <a:rPr lang="en-IN" sz="1800" dirty="0" smtClean="0">
                          <a:effectLst/>
                        </a:rPr>
                        <a:t>Chapter / Sec / Sub-Sec</a:t>
                      </a:r>
                      <a:endParaRPr lang="en-IN" sz="1800" dirty="0">
                        <a:effectLst/>
                        <a:latin typeface="AvenirRoman"/>
                      </a:endParaRPr>
                    </a:p>
                  </a:txBody>
                  <a:tcPr marL="22137" marR="22137" marT="22137" marB="22137"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IN" sz="1800" dirty="0" smtClean="0">
                          <a:effectLst/>
                        </a:rPr>
                        <a:t>Chapter / Sec / Sub-Sec</a:t>
                      </a:r>
                      <a:r>
                        <a:rPr lang="en-IN" sz="1800" baseline="0" dirty="0" smtClean="0">
                          <a:effectLst/>
                          <a:latin typeface="AvenirRoman"/>
                        </a:rPr>
                        <a:t> </a:t>
                      </a:r>
                      <a:r>
                        <a:rPr lang="en-IN" sz="1800" dirty="0" smtClean="0">
                          <a:effectLst/>
                        </a:rPr>
                        <a:t>Brief</a:t>
                      </a:r>
                      <a:endParaRPr lang="en-IN" sz="1800" dirty="0">
                        <a:effectLst/>
                        <a:latin typeface="AvenirRoman"/>
                      </a:endParaRPr>
                    </a:p>
                  </a:txBody>
                  <a:tcPr marL="22137" marR="22137" marT="22137" marB="22137" anchor="ctr"/>
                </a:tc>
                <a:extLst>
                  <a:ext uri="{0D108BD9-81ED-4DB2-BD59-A6C34878D82A}">
                    <a16:rowId xmlns:a16="http://schemas.microsoft.com/office/drawing/2014/main" val="358315862"/>
                  </a:ext>
                </a:extLst>
              </a:tr>
              <a:tr h="712606">
                <a:tc>
                  <a:txBody>
                    <a:bodyPr/>
                    <a:lstStyle/>
                    <a:p>
                      <a:pPr algn="ctr"/>
                      <a:r>
                        <a:rPr lang="en-IN" dirty="0" smtClean="0"/>
                        <a:t>6</a:t>
                      </a:r>
                      <a:endParaRPr lang="en-IN" dirty="0">
                        <a:latin typeface="AvenirRoman"/>
                      </a:endParaRPr>
                    </a:p>
                  </a:txBody>
                  <a:tcPr/>
                </a:tc>
                <a:tc>
                  <a:txBody>
                    <a:bodyPr/>
                    <a:lstStyle/>
                    <a:p>
                      <a:pPr algn="ctr" fontAlgn="ctr"/>
                      <a:r>
                        <a:rPr lang="en-IN" sz="1800" b="1" dirty="0" smtClean="0">
                          <a:effectLst/>
                        </a:rPr>
                        <a:t>Chapter-XV</a:t>
                      </a:r>
                    </a:p>
                    <a:p>
                      <a:pPr algn="ctr" fontAlgn="ctr"/>
                      <a:r>
                        <a:rPr lang="en-IN" sz="1800" b="1" dirty="0" smtClean="0">
                          <a:effectLst/>
                        </a:rPr>
                        <a:t>236</a:t>
                      </a:r>
                    </a:p>
                    <a:p>
                      <a:pPr algn="ctr" fontAlgn="ctr"/>
                      <a:endParaRPr lang="en-IN" sz="1800" dirty="0" smtClean="0">
                        <a:effectLst/>
                      </a:endParaRPr>
                    </a:p>
                    <a:p>
                      <a:pPr algn="ctr" fontAlgn="ctr"/>
                      <a:r>
                        <a:rPr lang="en-IN" sz="1800" dirty="0" smtClean="0">
                          <a:effectLst/>
                        </a:rPr>
                        <a:t>236(2)</a:t>
                      </a:r>
                      <a:endParaRPr lang="en-IN" sz="1800" b="0" dirty="0">
                        <a:effectLst/>
                        <a:latin typeface="AvenirRoman"/>
                      </a:endParaRPr>
                    </a:p>
                  </a:txBody>
                  <a:tcPr marL="22137" marR="22137" marT="22137" marB="22137"/>
                </a:tc>
                <a:tc>
                  <a:txBody>
                    <a:bodyPr/>
                    <a:lstStyle/>
                    <a:p>
                      <a:pPr marL="0" algn="l" defTabSz="914400" rtl="0" eaLnBrk="1" fontAlgn="ctr" latinLnBrk="0" hangingPunct="1"/>
                      <a:r>
                        <a:rPr lang="en-IN" sz="1800" b="1" kern="1200" dirty="0" smtClean="0">
                          <a:effectLst/>
                        </a:rPr>
                        <a:t>COMPROMISES, ARRANGEMENTS AND AMALGAMATIONS</a:t>
                      </a:r>
                    </a:p>
                    <a:p>
                      <a:pPr marL="0" algn="l" defTabSz="914400" rtl="0" eaLnBrk="1" fontAlgn="ctr" latinLnBrk="0" hangingPunct="1"/>
                      <a:r>
                        <a:rPr lang="en-IN" sz="1800" b="1" kern="1200" dirty="0" smtClean="0">
                          <a:effectLst/>
                        </a:rPr>
                        <a:t>Purchase of Minority Shareholding</a:t>
                      </a:r>
                    </a:p>
                    <a:p>
                      <a:pPr fontAlgn="ctr"/>
                      <a:endParaRPr lang="en-US" sz="1800" b="1" dirty="0" smtClean="0">
                        <a:effectLst/>
                      </a:endParaRPr>
                    </a:p>
                    <a:p>
                      <a:pPr algn="just" fontAlgn="ctr"/>
                      <a:r>
                        <a:rPr lang="en-US" sz="1600" i="1" dirty="0" smtClean="0">
                          <a:effectLst/>
                        </a:rPr>
                        <a:t>“</a:t>
                      </a:r>
                      <a:r>
                        <a:rPr lang="en-US" sz="1600" i="1" kern="1200" dirty="0" smtClean="0">
                          <a:effectLst/>
                        </a:rPr>
                        <a:t>The acquirer, person or group of persons under sub-section (1)shall offer to the minority shareholders of the company for buying the equity shares held by such shareholders at a price determined on the basis of valuation by a registered valuer in accordance with such rules </a:t>
                      </a:r>
                      <a:r>
                        <a:rPr lang="en-US" sz="1600" i="1" kern="1200" dirty="0" smtClean="0">
                          <a:effectLst/>
                          <a:hlinkClick r:id="rId2"/>
                        </a:rPr>
                        <a:t>as may be prescribed</a:t>
                      </a:r>
                      <a:r>
                        <a:rPr lang="en-US" sz="1600" i="1" kern="1200" dirty="0" smtClean="0">
                          <a:effectLst/>
                        </a:rPr>
                        <a:t>.</a:t>
                      </a:r>
                      <a:endParaRPr lang="en-US" sz="1600" i="1" kern="1200" dirty="0">
                        <a:solidFill>
                          <a:schemeClr val="dk1"/>
                        </a:solidFill>
                        <a:effectLst/>
                        <a:latin typeface="AvenirRoman"/>
                        <a:ea typeface="+mn-ea"/>
                        <a:cs typeface="+mn-cs"/>
                      </a:endParaRPr>
                    </a:p>
                  </a:txBody>
                  <a:tcPr marL="22137" marR="22137" marT="22137" marB="22137" anchor="ctr"/>
                </a:tc>
                <a:extLst>
                  <a:ext uri="{0D108BD9-81ED-4DB2-BD59-A6C34878D82A}">
                    <a16:rowId xmlns:a16="http://schemas.microsoft.com/office/drawing/2014/main" val="3202497332"/>
                  </a:ext>
                </a:extLst>
              </a:tr>
              <a:tr h="712606">
                <a:tc>
                  <a:txBody>
                    <a:bodyPr/>
                    <a:lstStyle/>
                    <a:p>
                      <a:pPr algn="ctr"/>
                      <a:r>
                        <a:rPr lang="en-IN" dirty="0" smtClean="0"/>
                        <a:t>7</a:t>
                      </a:r>
                      <a:endParaRPr lang="en-IN" dirty="0">
                        <a:latin typeface="AvenirRoman"/>
                      </a:endParaRPr>
                    </a:p>
                  </a:txBody>
                  <a:tcPr/>
                </a:tc>
                <a:tc>
                  <a:txBody>
                    <a:bodyPr/>
                    <a:lstStyle/>
                    <a:p>
                      <a:pPr algn="ctr" fontAlgn="ctr"/>
                      <a:r>
                        <a:rPr lang="en-IN" sz="1800" b="1" dirty="0" smtClean="0">
                          <a:effectLst/>
                        </a:rPr>
                        <a:t>Chapter-XV</a:t>
                      </a:r>
                    </a:p>
                    <a:p>
                      <a:pPr algn="ctr" fontAlgn="ctr"/>
                      <a:r>
                        <a:rPr lang="en-IN" sz="1800" b="1" dirty="0" smtClean="0">
                          <a:effectLst/>
                        </a:rPr>
                        <a:t>281</a:t>
                      </a:r>
                    </a:p>
                    <a:p>
                      <a:pPr algn="ctr" fontAlgn="ctr"/>
                      <a:endParaRPr lang="en-IN" sz="1800" dirty="0" smtClean="0">
                        <a:effectLst/>
                      </a:endParaRPr>
                    </a:p>
                    <a:p>
                      <a:pPr algn="ctr" fontAlgn="ctr"/>
                      <a:r>
                        <a:rPr lang="en-IN" sz="1600" dirty="0" smtClean="0">
                          <a:effectLst/>
                        </a:rPr>
                        <a:t>281(1)(a)</a:t>
                      </a:r>
                      <a:endParaRPr lang="en-IN" sz="1600" b="0" dirty="0">
                        <a:effectLst/>
                        <a:latin typeface="AvenirRoman"/>
                      </a:endParaRPr>
                    </a:p>
                  </a:txBody>
                  <a:tcPr marL="22137" marR="22137" marT="22137" marB="22137"/>
                </a:tc>
                <a:tc>
                  <a:txBody>
                    <a:bodyPr/>
                    <a:lstStyle/>
                    <a:p>
                      <a:pPr fontAlgn="ctr"/>
                      <a:r>
                        <a:rPr lang="en-IN" sz="1800" b="1" kern="1200" dirty="0" smtClean="0">
                          <a:effectLst/>
                        </a:rPr>
                        <a:t>COMPROMISES, ARRANGEMENTS AND AMALGAMATIONS</a:t>
                      </a:r>
                    </a:p>
                    <a:p>
                      <a:pPr fontAlgn="ctr"/>
                      <a:r>
                        <a:rPr lang="en-US" sz="1800" b="1" kern="1200" dirty="0" smtClean="0">
                          <a:effectLst/>
                        </a:rPr>
                        <a:t>Submission of Report by Company Liquidator</a:t>
                      </a:r>
                    </a:p>
                    <a:p>
                      <a:pPr fontAlgn="ctr"/>
                      <a:endParaRPr lang="en-US" sz="1800" kern="1200" dirty="0" smtClean="0">
                        <a:effectLst/>
                      </a:endParaRPr>
                    </a:p>
                    <a:p>
                      <a:pPr algn="just"/>
                      <a:r>
                        <a:rPr lang="en-US" sz="1800" i="1" kern="1200" dirty="0" smtClean="0">
                          <a:effectLst/>
                        </a:rPr>
                        <a:t>“</a:t>
                      </a:r>
                      <a:r>
                        <a:rPr lang="en-US" sz="1600" i="1" kern="1200" dirty="0" smtClean="0">
                          <a:effectLst/>
                        </a:rPr>
                        <a:t>the nature and details of the assets of the company including their location and value, stating separately the cash balance in hand and in the bank, if any, and the negotiable securities, if any, held by the company.</a:t>
                      </a:r>
                      <a:r>
                        <a:rPr lang="en-US" sz="1600" i="1" kern="1200" baseline="0" dirty="0" smtClean="0">
                          <a:effectLst/>
                        </a:rPr>
                        <a:t> </a:t>
                      </a:r>
                      <a:r>
                        <a:rPr lang="en-US" sz="1600" i="1" kern="1200" dirty="0" smtClean="0">
                          <a:effectLst/>
                        </a:rPr>
                        <a:t>Provided that the valuation of the assets shall be obtained from registered valuers for this purpose”</a:t>
                      </a:r>
                      <a:endParaRPr lang="en-US" sz="1600" i="1" kern="1200" dirty="0">
                        <a:solidFill>
                          <a:schemeClr val="dk1"/>
                        </a:solidFill>
                        <a:effectLst/>
                        <a:latin typeface="AvenirRoman"/>
                        <a:ea typeface="+mn-ea"/>
                        <a:cs typeface="+mn-cs"/>
                      </a:endParaRPr>
                    </a:p>
                  </a:txBody>
                  <a:tcPr marL="22137" marR="22137" marT="22137" marB="22137" anchor="ctr"/>
                </a:tc>
                <a:extLst>
                  <a:ext uri="{0D108BD9-81ED-4DB2-BD59-A6C34878D82A}">
                    <a16:rowId xmlns:a16="http://schemas.microsoft.com/office/drawing/2014/main" val="1538400854"/>
                  </a:ext>
                </a:extLst>
              </a:tr>
            </a:tbl>
          </a:graphicData>
        </a:graphic>
      </p:graphicFrame>
    </p:spTree>
    <p:extLst>
      <p:ext uri="{BB962C8B-B14F-4D97-AF65-F5344CB8AC3E}">
        <p14:creationId xmlns:p14="http://schemas.microsoft.com/office/powerpoint/2010/main" val="3096167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0200" y="362163"/>
            <a:ext cx="11569700" cy="6288901"/>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just">
              <a:spcAft>
                <a:spcPts val="750"/>
              </a:spcAft>
            </a:pPr>
            <a:r>
              <a:rPr lang="en-IN" sz="2400" b="1" u="sng" dirty="0">
                <a:solidFill>
                  <a:srgbClr val="0000FF"/>
                </a:solidFill>
                <a:latin typeface="Arial" panose="020B0604020202020204" pitchFamily="34" charset="0"/>
                <a:ea typeface="Times New Roman" panose="02020603050405020304" pitchFamily="18" charset="0"/>
              </a:rPr>
              <a:t>Specific </a:t>
            </a:r>
            <a:r>
              <a:rPr lang="en-IN" sz="2400" b="1" u="sng" dirty="0" smtClean="0">
                <a:solidFill>
                  <a:srgbClr val="0000FF"/>
                </a:solidFill>
                <a:latin typeface="Arial" panose="020B0604020202020204" pitchFamily="34" charset="0"/>
                <a:ea typeface="Times New Roman" panose="02020603050405020304" pitchFamily="18" charset="0"/>
              </a:rPr>
              <a:t>provisions under Insolvency Bankruptcy Code, 2016 - Where </a:t>
            </a:r>
            <a:r>
              <a:rPr lang="en-IN" sz="2400" b="1" u="sng" dirty="0">
                <a:solidFill>
                  <a:srgbClr val="0000FF"/>
                </a:solidFill>
                <a:latin typeface="Arial" panose="020B0604020202020204" pitchFamily="34" charset="0"/>
                <a:ea typeface="Times New Roman" panose="02020603050405020304" pitchFamily="18" charset="0"/>
              </a:rPr>
              <a:t>Valuation </a:t>
            </a:r>
            <a:r>
              <a:rPr lang="en-IN" sz="2400" b="1" u="sng" dirty="0" smtClean="0">
                <a:solidFill>
                  <a:srgbClr val="0000FF"/>
                </a:solidFill>
                <a:latin typeface="Arial" panose="020B0604020202020204" pitchFamily="34" charset="0"/>
                <a:ea typeface="Times New Roman" panose="02020603050405020304" pitchFamily="18" charset="0"/>
              </a:rPr>
              <a:t>by a Registered </a:t>
            </a:r>
            <a:r>
              <a:rPr lang="en-IN" sz="2400" b="1" u="sng" dirty="0">
                <a:solidFill>
                  <a:srgbClr val="0000FF"/>
                </a:solidFill>
                <a:latin typeface="Arial" panose="020B0604020202020204" pitchFamily="34" charset="0"/>
                <a:ea typeface="Times New Roman" panose="02020603050405020304" pitchFamily="18" charset="0"/>
              </a:rPr>
              <a:t>Valuer is </a:t>
            </a:r>
            <a:r>
              <a:rPr lang="en-IN" sz="2400" b="1" u="sng" dirty="0" smtClean="0">
                <a:solidFill>
                  <a:srgbClr val="0000FF"/>
                </a:solidFill>
                <a:latin typeface="Arial" panose="020B0604020202020204" pitchFamily="34" charset="0"/>
                <a:ea typeface="Times New Roman" panose="02020603050405020304" pitchFamily="18" charset="0"/>
              </a:rPr>
              <a:t>mandated</a:t>
            </a:r>
            <a:endParaRPr lang="en-IN" sz="2400" b="1" u="sng" dirty="0">
              <a:solidFill>
                <a:srgbClr val="0000FF"/>
              </a:solidFill>
              <a:latin typeface="Arial" panose="020B0604020202020204" pitchFamily="34" charset="0"/>
              <a:ea typeface="Times New Roman" panose="02020603050405020304" pitchFamily="18" charset="0"/>
            </a:endParaRPr>
          </a:p>
          <a:p>
            <a:pPr algn="just">
              <a:spcAft>
                <a:spcPts val="750"/>
              </a:spcAft>
            </a:pPr>
            <a:endParaRPr lang="en-IN" sz="2800" b="1" dirty="0" smtClean="0">
              <a:solidFill>
                <a:srgbClr val="0000FF"/>
              </a:solidFill>
              <a:latin typeface="Arial" panose="020B0604020202020204" pitchFamily="34" charset="0"/>
              <a:ea typeface="Times New Roman" panose="02020603050405020304" pitchFamily="18" charset="0"/>
            </a:endParaRPr>
          </a:p>
          <a:p>
            <a:pPr algn="just">
              <a:spcAft>
                <a:spcPts val="750"/>
              </a:spcAft>
            </a:pPr>
            <a:endParaRPr lang="en-IN" sz="2800" b="1" dirty="0">
              <a:solidFill>
                <a:srgbClr val="0000FF"/>
              </a:solidFill>
              <a:latin typeface="Arial" panose="020B0604020202020204" pitchFamily="34" charset="0"/>
              <a:ea typeface="Times New Roman" panose="02020603050405020304" pitchFamily="18" charset="0"/>
            </a:endParaRPr>
          </a:p>
          <a:p>
            <a:pPr algn="just">
              <a:spcAft>
                <a:spcPts val="750"/>
              </a:spcAft>
            </a:pPr>
            <a:endParaRPr lang="en-IN" sz="2800" b="1" dirty="0" smtClean="0">
              <a:solidFill>
                <a:srgbClr val="0000FF"/>
              </a:solidFill>
              <a:latin typeface="Arial" panose="020B0604020202020204" pitchFamily="34" charset="0"/>
              <a:ea typeface="Times New Roman" panose="02020603050405020304" pitchFamily="18" charset="0"/>
            </a:endParaRPr>
          </a:p>
          <a:p>
            <a:pPr algn="just">
              <a:spcAft>
                <a:spcPts val="750"/>
              </a:spcAft>
            </a:pPr>
            <a:endParaRPr lang="en-IN" sz="2800" b="1" dirty="0">
              <a:solidFill>
                <a:srgbClr val="0000FF"/>
              </a:solidFill>
              <a:latin typeface="Arial" panose="020B0604020202020204" pitchFamily="34" charset="0"/>
              <a:ea typeface="Times New Roman" panose="02020603050405020304" pitchFamily="18" charset="0"/>
            </a:endParaRPr>
          </a:p>
          <a:p>
            <a:pPr algn="just">
              <a:spcAft>
                <a:spcPts val="750"/>
              </a:spcAft>
            </a:pPr>
            <a:endParaRPr lang="en-IN" sz="2800" b="1" dirty="0" smtClean="0">
              <a:solidFill>
                <a:srgbClr val="0000FF"/>
              </a:solidFill>
              <a:latin typeface="Arial" panose="020B0604020202020204" pitchFamily="34" charset="0"/>
              <a:ea typeface="Times New Roman" panose="02020603050405020304" pitchFamily="18" charset="0"/>
            </a:endParaRPr>
          </a:p>
          <a:p>
            <a:pPr algn="just">
              <a:spcAft>
                <a:spcPts val="750"/>
              </a:spcAft>
            </a:pPr>
            <a:endParaRPr lang="en-IN" sz="2800" b="1" dirty="0">
              <a:solidFill>
                <a:srgbClr val="0000FF"/>
              </a:solidFill>
              <a:latin typeface="Arial" panose="020B0604020202020204" pitchFamily="34" charset="0"/>
              <a:ea typeface="Times New Roman" panose="02020603050405020304" pitchFamily="18" charset="0"/>
            </a:endParaRPr>
          </a:p>
          <a:p>
            <a:pPr algn="just">
              <a:spcAft>
                <a:spcPts val="750"/>
              </a:spcAft>
            </a:pPr>
            <a:endParaRPr lang="en-IN" sz="2800" b="1" dirty="0" smtClean="0">
              <a:solidFill>
                <a:srgbClr val="0000FF"/>
              </a:solidFill>
              <a:latin typeface="Arial" panose="020B0604020202020204" pitchFamily="34" charset="0"/>
              <a:ea typeface="Times New Roman" panose="02020603050405020304" pitchFamily="18" charset="0"/>
            </a:endParaRPr>
          </a:p>
          <a:p>
            <a:pPr algn="just">
              <a:spcAft>
                <a:spcPts val="750"/>
              </a:spcAft>
            </a:pPr>
            <a:endParaRPr lang="en-IN" sz="2800" b="1" dirty="0">
              <a:solidFill>
                <a:srgbClr val="0000FF"/>
              </a:solidFill>
              <a:latin typeface="Arial" panose="020B0604020202020204" pitchFamily="34" charset="0"/>
              <a:ea typeface="Times New Roman" panose="02020603050405020304" pitchFamily="18" charset="0"/>
            </a:endParaRPr>
          </a:p>
          <a:p>
            <a:pPr algn="just">
              <a:spcAft>
                <a:spcPts val="750"/>
              </a:spcAft>
            </a:pPr>
            <a:endParaRPr lang="en-IN" sz="2800" b="1" dirty="0" smtClean="0">
              <a:solidFill>
                <a:srgbClr val="0000FF"/>
              </a:solidFill>
              <a:latin typeface="Arial" panose="020B0604020202020204" pitchFamily="34" charset="0"/>
              <a:ea typeface="Times New Roman" panose="02020603050405020304" pitchFamily="18" charset="0"/>
            </a:endParaRPr>
          </a:p>
          <a:p>
            <a:pPr algn="just">
              <a:spcAft>
                <a:spcPts val="750"/>
              </a:spcAft>
            </a:pPr>
            <a:endParaRPr lang="en-IN" sz="2800" dirty="0">
              <a:solidFill>
                <a:srgbClr val="0000FF"/>
              </a:solidFill>
              <a:latin typeface="Arial" panose="020B0604020202020204" pitchFamily="34" charset="0"/>
              <a:ea typeface="Times New Roman" panose="02020603050405020304" pitchFamily="18" charset="0"/>
            </a:endParaRPr>
          </a:p>
        </p:txBody>
      </p:sp>
      <p:graphicFrame>
        <p:nvGraphicFramePr>
          <p:cNvPr id="5" name="Diagram 4"/>
          <p:cNvGraphicFramePr/>
          <p:nvPr>
            <p:extLst>
              <p:ext uri="{D42A27DB-BD31-4B8C-83A1-F6EECF244321}">
                <p14:modId xmlns:p14="http://schemas.microsoft.com/office/powerpoint/2010/main" val="2907794225"/>
              </p:ext>
            </p:extLst>
          </p:nvPr>
        </p:nvGraphicFramePr>
        <p:xfrm>
          <a:off x="1117377" y="1515648"/>
          <a:ext cx="10206152" cy="48726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4577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57400" y="0"/>
            <a:ext cx="8034528" cy="2534027"/>
          </a:xfrm>
          <a:prstGeom prst="rect">
            <a:avLst/>
          </a:prstGeom>
          <a:solidFill>
            <a:schemeClr val="accent1">
              <a:lumMod val="50000"/>
            </a:schemeClr>
          </a:solidFill>
        </p:spPr>
        <p:style>
          <a:lnRef idx="2">
            <a:schemeClr val="accent1"/>
          </a:lnRef>
          <a:fillRef idx="1">
            <a:schemeClr val="lt1"/>
          </a:fillRef>
          <a:effectRef idx="0">
            <a:schemeClr val="accent1"/>
          </a:effectRef>
          <a:fontRef idx="minor">
            <a:schemeClr val="dk1"/>
          </a:fontRef>
        </p:style>
        <p:txBody>
          <a:bodyPr wrap="square">
            <a:spAutoFit/>
          </a:bodyPr>
          <a:lstStyle/>
          <a:p>
            <a:pPr algn="ctr">
              <a:spcAft>
                <a:spcPts val="750"/>
              </a:spcAft>
            </a:pPr>
            <a:endParaRPr lang="en-IN" b="1" u="sng" dirty="0" smtClean="0">
              <a:solidFill>
                <a:schemeClr val="bg1"/>
              </a:solidFill>
              <a:latin typeface="Arial" panose="020B0604020202020204" pitchFamily="34" charset="0"/>
              <a:ea typeface="Times New Roman" panose="02020603050405020304" pitchFamily="18" charset="0"/>
            </a:endParaRPr>
          </a:p>
          <a:p>
            <a:pPr algn="ctr">
              <a:spcAft>
                <a:spcPts val="750"/>
              </a:spcAft>
            </a:pPr>
            <a:endParaRPr lang="en-IN" b="1" u="sng" dirty="0">
              <a:solidFill>
                <a:schemeClr val="bg1"/>
              </a:solidFill>
              <a:latin typeface="Arial" panose="020B0604020202020204" pitchFamily="34" charset="0"/>
              <a:ea typeface="Times New Roman" panose="02020603050405020304" pitchFamily="18" charset="0"/>
            </a:endParaRPr>
          </a:p>
          <a:p>
            <a:pPr algn="ctr">
              <a:spcAft>
                <a:spcPts val="750"/>
              </a:spcAft>
            </a:pPr>
            <a:r>
              <a:rPr lang="en-IN" sz="6000" b="1" u="sng" dirty="0" smtClean="0">
                <a:solidFill>
                  <a:schemeClr val="bg1"/>
                </a:solidFill>
                <a:latin typeface="Arial" panose="020B0604020202020204" pitchFamily="34" charset="0"/>
                <a:ea typeface="Times New Roman" panose="02020603050405020304" pitchFamily="18" charset="0"/>
              </a:rPr>
              <a:t>Companies Act, 2013</a:t>
            </a:r>
          </a:p>
          <a:p>
            <a:pPr algn="ctr">
              <a:spcAft>
                <a:spcPts val="750"/>
              </a:spcAft>
            </a:pPr>
            <a:endParaRPr lang="en-IN" b="1" u="sng" dirty="0">
              <a:solidFill>
                <a:schemeClr val="bg1"/>
              </a:solidFill>
              <a:latin typeface="Arial" panose="020B0604020202020204" pitchFamily="34" charset="0"/>
              <a:ea typeface="Times New Roman" panose="02020603050405020304" pitchFamily="18" charset="0"/>
            </a:endParaRPr>
          </a:p>
          <a:p>
            <a:pPr algn="ctr">
              <a:spcAft>
                <a:spcPts val="750"/>
              </a:spcAft>
            </a:pPr>
            <a:endParaRPr lang="en-IN" b="1" u="sng" dirty="0" smtClean="0">
              <a:solidFill>
                <a:schemeClr val="bg1"/>
              </a:solidFill>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3315498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TM04033925[[fn=Droplet]]</Template>
  <TotalTime>1080</TotalTime>
  <Words>4773</Words>
  <Application>Microsoft Office PowerPoint</Application>
  <PresentationFormat>Widescreen</PresentationFormat>
  <Paragraphs>953</Paragraphs>
  <Slides>43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43</vt:i4>
      </vt:variant>
    </vt:vector>
  </HeadingPairs>
  <TitlesOfParts>
    <vt:vector size="51" baseType="lpstr">
      <vt:lpstr>Arial</vt:lpstr>
      <vt:lpstr>AvenirRoman</vt:lpstr>
      <vt:lpstr>Calibri</vt:lpstr>
      <vt:lpstr>Calibri Light</vt:lpstr>
      <vt:lpstr>Calibri,Bold</vt:lpstr>
      <vt:lpstr>Lato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Raman Khanna</dc:creator>
  <cp:lastModifiedBy>Raman Khanna</cp:lastModifiedBy>
  <cp:revision>104</cp:revision>
  <dcterms:created xsi:type="dcterms:W3CDTF">2018-12-24T06:19:45Z</dcterms:created>
  <dcterms:modified xsi:type="dcterms:W3CDTF">2018-12-27T07:41:20Z</dcterms:modified>
</cp:coreProperties>
</file>