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68" r:id="rId1"/>
  </p:sldMasterIdLst>
  <p:notesMasterIdLst>
    <p:notesMasterId r:id="rId25"/>
  </p:notesMasterIdLst>
  <p:sldIdLst>
    <p:sldId id="267" r:id="rId2"/>
    <p:sldId id="301" r:id="rId3"/>
    <p:sldId id="260" r:id="rId4"/>
    <p:sldId id="318" r:id="rId5"/>
    <p:sldId id="297" r:id="rId6"/>
    <p:sldId id="314" r:id="rId7"/>
    <p:sldId id="298" r:id="rId8"/>
    <p:sldId id="302" r:id="rId9"/>
    <p:sldId id="303" r:id="rId10"/>
    <p:sldId id="304" r:id="rId11"/>
    <p:sldId id="319" r:id="rId12"/>
    <p:sldId id="320" r:id="rId13"/>
    <p:sldId id="305" r:id="rId14"/>
    <p:sldId id="306" r:id="rId15"/>
    <p:sldId id="307" r:id="rId16"/>
    <p:sldId id="308" r:id="rId17"/>
    <p:sldId id="309" r:id="rId18"/>
    <p:sldId id="310" r:id="rId19"/>
    <p:sldId id="316" r:id="rId20"/>
    <p:sldId id="312" r:id="rId21"/>
    <p:sldId id="311" r:id="rId22"/>
    <p:sldId id="313" r:id="rId23"/>
    <p:sldId id="31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qz8r0s2IHV21lgPEN8SfmA==" hashData="ZcM1etGktWSDZy/EAwxDF52bkp8="/>
  <p:extLst>
    <p:ext uri="{521415D9-36F7-43E2-AB2F-B90AF26B5E84}">
      <p14:sectionLst xmlns:p14="http://schemas.microsoft.com/office/powerpoint/2010/main">
        <p14:section name="Untitled Section" id="{F1CCF8FE-EDA0-41C2-9198-22F80A11973D}">
          <p14:sldIdLst>
            <p14:sldId id="267"/>
            <p14:sldId id="301"/>
            <p14:sldId id="260"/>
            <p14:sldId id="318"/>
            <p14:sldId id="297"/>
            <p14:sldId id="314"/>
            <p14:sldId id="298"/>
            <p14:sldId id="302"/>
            <p14:sldId id="303"/>
            <p14:sldId id="304"/>
            <p14:sldId id="319"/>
            <p14:sldId id="320"/>
            <p14:sldId id="305"/>
            <p14:sldId id="306"/>
            <p14:sldId id="307"/>
            <p14:sldId id="308"/>
            <p14:sldId id="309"/>
            <p14:sldId id="310"/>
            <p14:sldId id="316"/>
            <p14:sldId id="312"/>
            <p14:sldId id="311"/>
            <p14:sldId id="313"/>
            <p14:sldId id="31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2" autoAdjust="0"/>
  </p:normalViewPr>
  <p:slideViewPr>
    <p:cSldViewPr>
      <p:cViewPr varScale="1">
        <p:scale>
          <a:sx n="101" d="100"/>
          <a:sy n="101" d="100"/>
        </p:scale>
        <p:origin x="-18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89A78-B536-43FA-937C-2A89C96CE4D5}" type="datetimeFigureOut">
              <a:rPr lang="en-US" smtClean="0"/>
              <a:t>5/19/2014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5BB55-4507-4CF1-BB00-48415BBD9A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751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Subsidiary shall include associate company</a:t>
            </a:r>
            <a:r>
              <a:rPr lang="en-US" baseline="0" dirty="0" smtClean="0"/>
              <a:t> and joint venture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E5BB55-4507-4CF1-BB00-48415BBD9AD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33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969" r:id="rId1"/>
    <p:sldLayoutId id="2147484970" r:id="rId2"/>
    <p:sldLayoutId id="2147484971" r:id="rId3"/>
    <p:sldLayoutId id="2147484972" r:id="rId4"/>
    <p:sldLayoutId id="2147484973" r:id="rId5"/>
    <p:sldLayoutId id="2147484974" r:id="rId6"/>
    <p:sldLayoutId id="2147484975" r:id="rId7"/>
    <p:sldLayoutId id="2147484976" r:id="rId8"/>
    <p:sldLayoutId id="2147484977" r:id="rId9"/>
    <p:sldLayoutId id="2147484978" r:id="rId10"/>
    <p:sldLayoutId id="214748497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066801"/>
            <a:ext cx="7772400" cy="12954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4000" cap="all" dirty="0" smtClean="0">
                <a:solidFill>
                  <a:schemeClr val="tx1"/>
                </a:solidFill>
                <a:ea typeface="+mj-ea"/>
                <a:cs typeface="+mj-cs"/>
              </a:rPr>
              <a:t>ACCOUNTS OF COMPANIES (</a:t>
            </a:r>
            <a:r>
              <a:rPr lang="en-US" sz="4000" cap="all" dirty="0">
                <a:solidFill>
                  <a:schemeClr val="tx1"/>
                </a:solidFill>
                <a:ea typeface="+mj-ea"/>
                <a:cs typeface="+mj-cs"/>
              </a:rPr>
              <a:t>Section </a:t>
            </a:r>
            <a:r>
              <a:rPr lang="en-US" sz="4000" cap="all" dirty="0" smtClean="0">
                <a:solidFill>
                  <a:schemeClr val="tx1"/>
                </a:solidFill>
                <a:ea typeface="+mj-ea"/>
                <a:cs typeface="+mj-cs"/>
              </a:rPr>
              <a:t>128 </a:t>
            </a:r>
            <a:r>
              <a:rPr lang="en-US" sz="4000" cap="all" dirty="0">
                <a:solidFill>
                  <a:schemeClr val="tx1"/>
                </a:solidFill>
                <a:ea typeface="+mj-ea"/>
                <a:cs typeface="+mj-cs"/>
              </a:rPr>
              <a:t>to </a:t>
            </a:r>
            <a:r>
              <a:rPr lang="en-US" sz="4000" cap="all" dirty="0" smtClean="0">
                <a:solidFill>
                  <a:schemeClr val="tx1"/>
                </a:solidFill>
                <a:ea typeface="+mj-ea"/>
                <a:cs typeface="+mj-cs"/>
              </a:rPr>
              <a:t>138)</a:t>
            </a:r>
            <a:endParaRPr lang="en-US" sz="4000" cap="all" dirty="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724400"/>
            <a:ext cx="7772400" cy="2133600"/>
          </a:xfrm>
        </p:spPr>
        <p:txBody>
          <a:bodyPr>
            <a:normAutofit fontScale="90000"/>
          </a:bodyPr>
          <a:lstStyle/>
          <a:p>
            <a:pPr algn="r"/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Dharmesh </a:t>
            </a:r>
            <a:r>
              <a:rPr lang="en-US" sz="2700" dirty="0"/>
              <a:t>J Shah</a:t>
            </a:r>
            <a:br>
              <a:rPr lang="en-US" sz="2700" dirty="0"/>
            </a:br>
            <a:r>
              <a:rPr lang="en-US" sz="2700" dirty="0"/>
              <a:t>B.COM., L.L.B., A.C.S.</a:t>
            </a:r>
            <a:br>
              <a:rPr lang="en-US" sz="2700" dirty="0"/>
            </a:br>
            <a:r>
              <a:rPr lang="en-US" sz="2700" dirty="0"/>
              <a:t>+91 - 94095 59159</a:t>
            </a:r>
            <a:br>
              <a:rPr lang="en-US" sz="2700" dirty="0"/>
            </a:br>
            <a:r>
              <a:rPr lang="en-US" sz="2700" dirty="0"/>
              <a:t>csdharmesh@gmail.com</a:t>
            </a:r>
            <a:br>
              <a:rPr lang="en-US" sz="2700" dirty="0"/>
            </a:br>
            <a:r>
              <a:rPr lang="en-US" sz="3100" dirty="0" smtClean="0"/>
              <a:t/>
            </a:r>
            <a:br>
              <a:rPr lang="en-US" sz="3100" dirty="0" smtClean="0"/>
            </a:b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168637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FINANCIAL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Every Company having a subsidiary company shall prepare </a:t>
            </a:r>
          </a:p>
          <a:p>
            <a:pPr marL="0" indent="0">
              <a:buNone/>
            </a:pPr>
            <a:r>
              <a:rPr lang="en-US" dirty="0"/>
              <a:t>   a) consolidated financial statements </a:t>
            </a:r>
          </a:p>
          <a:p>
            <a:pPr marL="0" indent="0">
              <a:buNone/>
            </a:pPr>
            <a:r>
              <a:rPr lang="en-US" dirty="0"/>
              <a:t>   b) Separate statement containing salient features of Financial </a:t>
            </a:r>
            <a:r>
              <a:rPr lang="en-US" dirty="0" smtClean="0"/>
              <a:t>Statement </a:t>
            </a:r>
            <a:r>
              <a:rPr lang="en-US" dirty="0"/>
              <a:t>of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subsidiary</a:t>
            </a:r>
            <a:r>
              <a:rPr lang="en-US" dirty="0"/>
              <a:t> in Form </a:t>
            </a:r>
            <a:r>
              <a:rPr lang="en-US" b="1" dirty="0"/>
              <a:t>AOC-1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smtClean="0"/>
              <a:t>   (Subsidiary </a:t>
            </a:r>
            <a:r>
              <a:rPr lang="en-US" dirty="0"/>
              <a:t>shall include associate company and joint </a:t>
            </a:r>
            <a:r>
              <a:rPr lang="en-US" dirty="0" smtClean="0"/>
              <a:t>venture)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Where financial statements are not prepared in compliance with accounting standards, then such financial statements shall disclose:</a:t>
            </a:r>
          </a:p>
          <a:p>
            <a:pPr marL="0" indent="0">
              <a:buNone/>
            </a:pPr>
            <a:r>
              <a:rPr lang="en-US" dirty="0" smtClean="0"/>
              <a:t>    a) deviation from accounting standards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b) reasons for such deviation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c) Its financial effects.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Central Govt. may exempt certain class of companies from the provisions of this section &amp; Companies </a:t>
            </a:r>
            <a:r>
              <a:rPr lang="en-US" dirty="0"/>
              <a:t>(Accounts) Rules, </a:t>
            </a:r>
            <a:r>
              <a:rPr lang="en-US" dirty="0" smtClean="0"/>
              <a:t>2014 unconditionally or subject to conditions.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17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/>
              <a:t>RE-OPENING OF ACCOUNTS ON COURT’S OR TRIBUNAL’S 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 </a:t>
            </a:r>
            <a:r>
              <a:rPr lang="en-US" dirty="0"/>
              <a:t>company shall not re-open its books of account and not recast its </a:t>
            </a:r>
            <a:r>
              <a:rPr lang="en-US" dirty="0" smtClean="0"/>
              <a:t>financial statements</a:t>
            </a:r>
            <a:r>
              <a:rPr lang="en-US" dirty="0"/>
              <a:t>, unless an application in this regard is made by the </a:t>
            </a:r>
            <a:r>
              <a:rPr lang="en-US" dirty="0" smtClean="0"/>
              <a:t>CG, IT, SEBI or statutory regulatory body </a:t>
            </a:r>
            <a:r>
              <a:rPr lang="en-US" dirty="0"/>
              <a:t>or authority or any person concerned and an order is made by a court of </a:t>
            </a:r>
            <a:r>
              <a:rPr lang="en-US" dirty="0" smtClean="0"/>
              <a:t>competent jurisdiction </a:t>
            </a:r>
            <a:r>
              <a:rPr lang="en-US" dirty="0"/>
              <a:t>or the Tribunal to the effect </a:t>
            </a:r>
            <a:r>
              <a:rPr lang="en-US" dirty="0" smtClean="0"/>
              <a:t>that</a:t>
            </a:r>
            <a:endParaRPr lang="en-US" dirty="0"/>
          </a:p>
          <a:p>
            <a:pPr marL="687388" indent="-404813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relevant earlier accounts were prepared in a fraudulent manner; or</a:t>
            </a:r>
          </a:p>
          <a:p>
            <a:pPr marL="687388" indent="-404813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affairs of the company were mismanaged during the relevant period,</a:t>
            </a:r>
          </a:p>
          <a:p>
            <a:pPr marL="0" indent="0">
              <a:buNone/>
            </a:pPr>
            <a:r>
              <a:rPr lang="en-US" dirty="0" smtClean="0"/>
              <a:t>     casting </a:t>
            </a:r>
            <a:r>
              <a:rPr lang="en-US" dirty="0"/>
              <a:t>a doubt on the reliability of financial </a:t>
            </a:r>
            <a:r>
              <a:rPr lang="en-US" dirty="0" smtClean="0"/>
              <a:t>statements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Provided that the court or the Tribunal, as the case may be, shall give notice </a:t>
            </a:r>
            <a:r>
              <a:rPr lang="en-US" dirty="0" smtClean="0"/>
              <a:t>to CG</a:t>
            </a:r>
            <a:r>
              <a:rPr lang="en-US" dirty="0"/>
              <a:t>, IT, SEBI or statutory regulatory body or authority </a:t>
            </a:r>
            <a:r>
              <a:rPr lang="en-US" dirty="0" smtClean="0"/>
              <a:t>concerned </a:t>
            </a:r>
            <a:r>
              <a:rPr lang="en-US" dirty="0"/>
              <a:t>and shall take </a:t>
            </a:r>
            <a:r>
              <a:rPr lang="en-US" dirty="0" smtClean="0"/>
              <a:t>into consideration </a:t>
            </a:r>
            <a:r>
              <a:rPr lang="en-US" dirty="0"/>
              <a:t>the representations, if any, made by </a:t>
            </a:r>
            <a:r>
              <a:rPr lang="en-US" dirty="0" smtClean="0"/>
              <a:t>them before </a:t>
            </a:r>
            <a:r>
              <a:rPr lang="en-US" dirty="0"/>
              <a:t>passing </a:t>
            </a:r>
            <a:r>
              <a:rPr lang="en-US" dirty="0" smtClean="0"/>
              <a:t>any order </a:t>
            </a:r>
            <a:r>
              <a:rPr lang="en-US" dirty="0"/>
              <a:t>under this section.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accounts so </a:t>
            </a:r>
            <a:r>
              <a:rPr lang="en-US" dirty="0" smtClean="0"/>
              <a:t>revised or </a:t>
            </a:r>
            <a:r>
              <a:rPr lang="en-US" dirty="0"/>
              <a:t>re-cast </a:t>
            </a:r>
            <a:r>
              <a:rPr lang="en-US" dirty="0" smtClean="0"/>
              <a:t>shall </a:t>
            </a:r>
            <a:r>
              <a:rPr lang="en-US" dirty="0"/>
              <a:t>be final.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21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</p:spPr>
        <p:txBody>
          <a:bodyPr>
            <a:normAutofit/>
          </a:bodyPr>
          <a:lstStyle/>
          <a:p>
            <a:r>
              <a:rPr lang="en-US" b="0" dirty="0" smtClean="0"/>
              <a:t>VOLUNTARY REVISION OF FINANCIAL STATEMENTS OR BOARD’S REPORT.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25000" lnSpcReduction="20000"/>
          </a:bodyPr>
          <a:lstStyle/>
          <a:p>
            <a:r>
              <a:rPr lang="en-US" sz="7600" dirty="0" smtClean="0"/>
              <a:t>If </a:t>
            </a:r>
            <a:r>
              <a:rPr lang="en-US" sz="7600" dirty="0"/>
              <a:t>it appears to the directors of a company that—</a:t>
            </a:r>
          </a:p>
          <a:p>
            <a:pPr marL="687388" indent="-404813">
              <a:buFont typeface="+mj-lt"/>
              <a:buAutoNum type="alphaLcParenR"/>
            </a:pPr>
            <a:r>
              <a:rPr lang="en-US" sz="7600" dirty="0" smtClean="0"/>
              <a:t>the </a:t>
            </a:r>
            <a:r>
              <a:rPr lang="en-US" sz="7600" dirty="0"/>
              <a:t>financial statement of the company; or</a:t>
            </a:r>
          </a:p>
          <a:p>
            <a:pPr marL="687388" indent="-404813">
              <a:buFont typeface="+mj-lt"/>
              <a:buAutoNum type="alphaLcParenR"/>
            </a:pPr>
            <a:r>
              <a:rPr lang="en-US" sz="7600" dirty="0" smtClean="0"/>
              <a:t>the </a:t>
            </a:r>
            <a:r>
              <a:rPr lang="en-US" sz="7600" dirty="0"/>
              <a:t>report of the Board,</a:t>
            </a:r>
          </a:p>
          <a:p>
            <a:pPr marL="0" indent="0">
              <a:buNone/>
            </a:pPr>
            <a:r>
              <a:rPr lang="en-US" sz="7600" dirty="0" smtClean="0"/>
              <a:t>    do </a:t>
            </a:r>
            <a:r>
              <a:rPr lang="en-US" sz="7600" dirty="0"/>
              <a:t>not comply with the provisions of </a:t>
            </a:r>
            <a:r>
              <a:rPr lang="en-US" sz="7600" dirty="0" smtClean="0"/>
              <a:t>Sec 129 or 134 they </a:t>
            </a:r>
            <a:r>
              <a:rPr lang="en-US" sz="7600" dirty="0"/>
              <a:t>may </a:t>
            </a:r>
            <a:r>
              <a:rPr lang="en-US" sz="7600" dirty="0" smtClean="0"/>
              <a:t>prepare revised   </a:t>
            </a:r>
          </a:p>
          <a:p>
            <a:pPr marL="0" indent="0">
              <a:buNone/>
            </a:pPr>
            <a:r>
              <a:rPr lang="en-US" sz="7600" dirty="0"/>
              <a:t> </a:t>
            </a:r>
            <a:r>
              <a:rPr lang="en-US" sz="7600" dirty="0" smtClean="0"/>
              <a:t>   financial </a:t>
            </a:r>
            <a:r>
              <a:rPr lang="en-US" sz="7600" dirty="0"/>
              <a:t>statement or a revised report in respect of any of </a:t>
            </a:r>
            <a:r>
              <a:rPr lang="en-US" sz="7600" dirty="0" smtClean="0"/>
              <a:t>the 3 preceding FY’s    </a:t>
            </a:r>
          </a:p>
          <a:p>
            <a:pPr marL="0" indent="0">
              <a:buNone/>
            </a:pPr>
            <a:r>
              <a:rPr lang="en-US" sz="7600" dirty="0"/>
              <a:t> </a:t>
            </a:r>
            <a:r>
              <a:rPr lang="en-US" sz="7600" dirty="0" smtClean="0"/>
              <a:t>   after </a:t>
            </a:r>
            <a:r>
              <a:rPr lang="en-US" sz="7600" dirty="0"/>
              <a:t>obtaining approval of the Tribunal on an </a:t>
            </a:r>
            <a:r>
              <a:rPr lang="en-US" sz="7600" dirty="0" smtClean="0"/>
              <a:t>application made by it and a </a:t>
            </a:r>
          </a:p>
          <a:p>
            <a:pPr marL="0" indent="0">
              <a:buNone/>
            </a:pPr>
            <a:r>
              <a:rPr lang="en-US" sz="7600" dirty="0"/>
              <a:t> </a:t>
            </a:r>
            <a:r>
              <a:rPr lang="en-US" sz="7600" dirty="0" smtClean="0"/>
              <a:t>   copy of the order passed by the Tribunal shall be filed </a:t>
            </a:r>
            <a:r>
              <a:rPr lang="en-US" sz="7600" dirty="0"/>
              <a:t>with the Registrar</a:t>
            </a:r>
            <a:r>
              <a:rPr lang="en-US" sz="7600" dirty="0" smtClean="0"/>
              <a:t>:</a:t>
            </a:r>
          </a:p>
          <a:p>
            <a:pPr marL="0" indent="0">
              <a:buNone/>
            </a:pPr>
            <a:endParaRPr lang="en-US" sz="7600" dirty="0"/>
          </a:p>
          <a:p>
            <a:r>
              <a:rPr lang="en-US" sz="7600" dirty="0"/>
              <a:t>Provided that the Tribunal shall give notice to the </a:t>
            </a:r>
            <a:r>
              <a:rPr lang="en-US" sz="7600" dirty="0" smtClean="0"/>
              <a:t>CG &amp; IT and </a:t>
            </a:r>
            <a:r>
              <a:rPr lang="en-US" sz="7600" dirty="0"/>
              <a:t>shall take into consideration the </a:t>
            </a:r>
            <a:r>
              <a:rPr lang="en-US" sz="7600" dirty="0" smtClean="0"/>
              <a:t>representations</a:t>
            </a:r>
            <a:r>
              <a:rPr lang="en-US" sz="7600" dirty="0"/>
              <a:t>, if any, made by </a:t>
            </a:r>
            <a:r>
              <a:rPr lang="en-US" sz="7600" dirty="0" smtClean="0"/>
              <a:t>them before </a:t>
            </a:r>
            <a:r>
              <a:rPr lang="en-US" sz="7600" dirty="0"/>
              <a:t>passing any order under this </a:t>
            </a:r>
            <a:r>
              <a:rPr lang="en-US" sz="7600" dirty="0" smtClean="0"/>
              <a:t>section.</a:t>
            </a:r>
          </a:p>
          <a:p>
            <a:endParaRPr lang="en-US" sz="7600" dirty="0"/>
          </a:p>
          <a:p>
            <a:r>
              <a:rPr lang="en-US" sz="7600" dirty="0"/>
              <a:t>Provided further that such revised financial statement or report shall not be </a:t>
            </a:r>
            <a:r>
              <a:rPr lang="en-US" sz="7600" dirty="0" smtClean="0"/>
              <a:t>prepared or </a:t>
            </a:r>
            <a:r>
              <a:rPr lang="en-US" sz="7600" dirty="0"/>
              <a:t>filed more than once in a </a:t>
            </a:r>
            <a:r>
              <a:rPr lang="en-US" sz="7600" dirty="0" smtClean="0"/>
              <a:t>FY.</a:t>
            </a:r>
          </a:p>
          <a:p>
            <a:endParaRPr lang="en-US" sz="7600" dirty="0"/>
          </a:p>
          <a:p>
            <a:r>
              <a:rPr lang="en-US" sz="7600" dirty="0"/>
              <a:t>Provided also that the detailed reasons for revision of such financial statement </a:t>
            </a:r>
            <a:r>
              <a:rPr lang="en-US" sz="7600" dirty="0" smtClean="0"/>
              <a:t>or report </a:t>
            </a:r>
            <a:r>
              <a:rPr lang="en-US" sz="7600" dirty="0"/>
              <a:t>shall also be disclosed in the Board's report in the relevant </a:t>
            </a:r>
            <a:r>
              <a:rPr lang="en-US" sz="7600" dirty="0" smtClean="0"/>
              <a:t>FY in which such </a:t>
            </a:r>
            <a:r>
              <a:rPr lang="en-US" sz="7600" dirty="0"/>
              <a:t>revision is being made</a:t>
            </a:r>
            <a:r>
              <a:rPr lang="en-US" sz="7600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25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FINANCIAL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APPROVAL &amp; SIGNING:</a:t>
            </a:r>
          </a:p>
          <a:p>
            <a:r>
              <a:rPr lang="en-US" dirty="0" smtClean="0"/>
              <a:t>Companies: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Approved by Board of Directors.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Signed by </a:t>
            </a:r>
          </a:p>
          <a:p>
            <a:pPr marL="687388" indent="-225425">
              <a:buFont typeface="+mj-lt"/>
              <a:buAutoNum type="romanLcPeriod"/>
            </a:pPr>
            <a:r>
              <a:rPr lang="en-US" dirty="0" smtClean="0"/>
              <a:t>authorized Chairperson or 2 directors out of which 1 - MD &amp;</a:t>
            </a:r>
          </a:p>
          <a:p>
            <a:pPr marL="687388" indent="-225425">
              <a:buNone/>
            </a:pPr>
            <a:r>
              <a:rPr lang="en-US" dirty="0" smtClean="0"/>
              <a:t>   CEO (if he is a director), </a:t>
            </a:r>
          </a:p>
          <a:p>
            <a:pPr marL="687388" indent="-225425">
              <a:buFont typeface="+mj-lt"/>
              <a:buAutoNum type="romanLcPeriod"/>
            </a:pPr>
            <a:r>
              <a:rPr lang="en-US" dirty="0" smtClean="0"/>
              <a:t>CFO &amp; </a:t>
            </a:r>
          </a:p>
          <a:p>
            <a:pPr marL="687388" indent="-225425">
              <a:buFont typeface="+mj-lt"/>
              <a:buAutoNum type="romanLcPeriod"/>
            </a:pPr>
            <a:r>
              <a:rPr lang="en-US" dirty="0" smtClean="0"/>
              <a:t>CS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One Person Company (“OPC”) - Signed by one director only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23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dirty="0" smtClean="0"/>
              <a:t>DIRECTORS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    CONTENT</a:t>
            </a:r>
            <a:endParaRPr lang="en-US" dirty="0"/>
          </a:p>
          <a:p>
            <a:r>
              <a:rPr lang="en-US" dirty="0" smtClean="0"/>
              <a:t>Companies: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 smtClean="0"/>
              <a:t>Shall </a:t>
            </a:r>
            <a:r>
              <a:rPr lang="en-US" dirty="0"/>
              <a:t>be prepared based on the stand alone financial statements of the </a:t>
            </a:r>
            <a:r>
              <a:rPr lang="en-US" dirty="0" smtClean="0"/>
              <a:t>company.</a:t>
            </a:r>
          </a:p>
          <a:p>
            <a:pPr marL="457200" indent="-457200">
              <a:buFont typeface="+mj-lt"/>
              <a:buAutoNum type="arabicParenR"/>
            </a:pPr>
            <a:endParaRPr lang="en-US" dirty="0"/>
          </a:p>
          <a:p>
            <a:pPr marL="457200" indent="-457200">
              <a:buFont typeface="+mj-lt"/>
              <a:buAutoNum type="arabicParenR"/>
            </a:pPr>
            <a:r>
              <a:rPr lang="en-US" dirty="0" smtClean="0"/>
              <a:t>Shall include separate </a:t>
            </a:r>
            <a:r>
              <a:rPr lang="en-US" dirty="0"/>
              <a:t>section wherein a report on the performance and financial position of each of the subsidiaries, associates and joint venture companies </a:t>
            </a:r>
            <a:r>
              <a:rPr lang="en-US" dirty="0" smtClean="0"/>
              <a:t>which are included </a:t>
            </a:r>
            <a:r>
              <a:rPr lang="en-US" dirty="0"/>
              <a:t>in the consolidated financial </a:t>
            </a:r>
            <a:r>
              <a:rPr lang="en-US" dirty="0" smtClean="0"/>
              <a:t>statement.</a:t>
            </a:r>
          </a:p>
          <a:p>
            <a:pPr marL="457200" indent="-457200">
              <a:buFont typeface="+mj-lt"/>
              <a:buAutoNum type="arabicParenR"/>
            </a:pPr>
            <a:endParaRPr lang="en-US" dirty="0" smtClean="0"/>
          </a:p>
          <a:p>
            <a:pPr marL="457200" indent="-457200">
              <a:buFont typeface="+mj-lt"/>
              <a:buAutoNum type="arabicParenR"/>
            </a:pPr>
            <a:r>
              <a:rPr lang="en-US" dirty="0" smtClean="0"/>
              <a:t>Companies – Matters prescribed in Section 134(3) &amp; Rule 8(5) of The Companies (Accounts) Rules, 2014 [AOC – 2]</a:t>
            </a:r>
          </a:p>
          <a:p>
            <a:endParaRPr lang="en-US" dirty="0" smtClean="0"/>
          </a:p>
          <a:p>
            <a:r>
              <a:rPr lang="en-US" dirty="0" smtClean="0"/>
              <a:t>OPC – Report containing explanation or comments by Board on every qualification, reservation or adverse remark or disclaimed by Auditor in his report.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SIGNING OF DIRECTORS REPORT &amp; ANNEXURES</a:t>
            </a:r>
          </a:p>
          <a:p>
            <a:r>
              <a:rPr lang="en-US" dirty="0" smtClean="0"/>
              <a:t>Companies - Authorized Chairperson or 2 Directors out of </a:t>
            </a:r>
            <a:r>
              <a:rPr lang="en-US" dirty="0"/>
              <a:t>which 1 </a:t>
            </a:r>
            <a:r>
              <a:rPr lang="en-US" dirty="0" smtClean="0"/>
              <a:t>shall be MD</a:t>
            </a:r>
          </a:p>
          <a:p>
            <a:r>
              <a:rPr lang="en-US" dirty="0" smtClean="0"/>
              <a:t>OPC – By single director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27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CORPORATE SOCIAL RESPONSIBILITY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CSR Committee to be formed, </a:t>
            </a:r>
            <a:r>
              <a:rPr lang="en-US" dirty="0"/>
              <a:t>if during any </a:t>
            </a:r>
            <a:r>
              <a:rPr lang="en-US" dirty="0" smtClean="0"/>
              <a:t>FY: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Net worth – Rs. 500 crore or more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Turnover – Rs. 1000 crore or more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Net Profit – Rs. 5 crore or more 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endParaRPr lang="en-US" dirty="0"/>
          </a:p>
          <a:p>
            <a:r>
              <a:rPr lang="en-US" dirty="0" smtClean="0"/>
              <a:t>Shall consists of 3 or more directors, out of which 1 director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shall be independent director.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Board shall approve CSR Policy drafted by CSR Committee &amp; disclose the same </a:t>
            </a:r>
            <a:r>
              <a:rPr lang="en-US" dirty="0" smtClean="0"/>
              <a:t>(along with Composition of CSR Committee) in </a:t>
            </a:r>
            <a:r>
              <a:rPr lang="en-US" dirty="0"/>
              <a:t>Board Report &amp; website of the Company</a:t>
            </a:r>
            <a:r>
              <a:rPr lang="en-US" dirty="0" smtClean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CORPORATE SOCIAL RESPONSIBILITY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CSR Committee shall formulate, recommend &amp; monitor CSR Policy &amp; recommend the amount of expenditure for activities mentioned in Schedule VII.</a:t>
            </a:r>
          </a:p>
          <a:p>
            <a:endParaRPr lang="en-US" dirty="0" smtClean="0"/>
          </a:p>
          <a:p>
            <a:r>
              <a:rPr lang="en-US" dirty="0" smtClean="0"/>
              <a:t>Board has to ensure that in every FY, Company spends minimum 2% of the average net profits of the preceding 3 FY’s.</a:t>
            </a:r>
          </a:p>
          <a:p>
            <a:pPr marL="0" indent="0">
              <a:buNone/>
            </a:pPr>
            <a:r>
              <a:rPr lang="en-US" dirty="0" smtClean="0"/>
              <a:t>   (Average net profit to be computed as per Sec. 198)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Preference for spending should be given to Local areas</a:t>
            </a:r>
          </a:p>
          <a:p>
            <a:endParaRPr lang="en-US" dirty="0"/>
          </a:p>
          <a:p>
            <a:r>
              <a:rPr lang="en-US" dirty="0" smtClean="0"/>
              <a:t>Failure to spend such amount has to be disclosed in the Board Report along with reasons.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29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COPY OF AUDITED FINANCIAL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 NON-LISTED COMPANIES</a:t>
            </a:r>
          </a:p>
          <a:p>
            <a:r>
              <a:rPr lang="en-US" dirty="0" smtClean="0"/>
              <a:t>Copy of Financial Statements incl. Consolidated Financial Statements, Auditors Report, along with annexures &amp; attachment which are to be laid before AGM shall be sent to</a:t>
            </a:r>
          </a:p>
          <a:p>
            <a:pPr marL="0" indent="0">
              <a:buNone/>
            </a:pPr>
            <a:endParaRPr lang="en-US" dirty="0" smtClean="0"/>
          </a:p>
          <a:p>
            <a:pPr marL="687388" indent="-460375">
              <a:buFont typeface="+mj-lt"/>
              <a:buAutoNum type="arabicPeriod"/>
            </a:pPr>
            <a:r>
              <a:rPr lang="en-US" dirty="0" smtClean="0"/>
              <a:t>Members</a:t>
            </a:r>
          </a:p>
          <a:p>
            <a:pPr marL="687388" indent="-460375">
              <a:buFont typeface="+mj-lt"/>
              <a:buAutoNum type="arabicPeriod"/>
            </a:pPr>
            <a:r>
              <a:rPr lang="en-US" dirty="0" smtClean="0"/>
              <a:t>Debenture Trustees</a:t>
            </a:r>
          </a:p>
          <a:p>
            <a:pPr marL="687388" indent="-460375">
              <a:buFont typeface="+mj-lt"/>
              <a:buAutoNum type="arabicPeriod"/>
            </a:pPr>
            <a:r>
              <a:rPr lang="en-US" dirty="0" smtClean="0"/>
              <a:t>Entitled Person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at least 21 days before the date of the meeting.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47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COPY OF AUDITED FINANCIAL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 smtClean="0"/>
              <a:t>LISTED COMPANIES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600" dirty="0" smtClean="0"/>
              <a:t>Copies of financial statements are available for inspection </a:t>
            </a:r>
            <a:r>
              <a:rPr lang="en-US" sz="2600" dirty="0"/>
              <a:t>to every member &amp; debenture trustee at </a:t>
            </a:r>
            <a:r>
              <a:rPr lang="en-US" sz="2600" dirty="0" smtClean="0"/>
              <a:t>Regd. Office during working hours for a period of 21 days before date of </a:t>
            </a:r>
            <a:r>
              <a:rPr lang="en-US" sz="2600" dirty="0"/>
              <a:t>AGM </a:t>
            </a:r>
            <a:r>
              <a:rPr lang="en-US" sz="2600" dirty="0" smtClean="0"/>
              <a:t>&amp;</a:t>
            </a:r>
          </a:p>
          <a:p>
            <a:pPr marL="0" indent="0">
              <a:buNone/>
            </a:pPr>
            <a:r>
              <a:rPr lang="en-US" sz="2600" dirty="0" smtClean="0"/>
              <a:t>      Statement containing salient features of such documents in Form  </a:t>
            </a:r>
          </a:p>
          <a:p>
            <a:pPr marL="0" indent="0">
              <a:buNone/>
            </a:pPr>
            <a:r>
              <a:rPr lang="en-US" sz="2600" b="1" dirty="0"/>
              <a:t> </a:t>
            </a:r>
            <a:r>
              <a:rPr lang="en-US" sz="2600" b="1" dirty="0" smtClean="0"/>
              <a:t>     AOC-3 </a:t>
            </a:r>
            <a:r>
              <a:rPr lang="en-US" sz="2600" dirty="0" smtClean="0"/>
              <a:t>is sent to them at least 21 days before date of AGM.</a:t>
            </a:r>
          </a:p>
          <a:p>
            <a:pPr marL="457200" indent="-457200">
              <a:buFont typeface="+mj-lt"/>
              <a:buAutoNum type="alphaLcParenR" startAt="2"/>
            </a:pPr>
            <a:r>
              <a:rPr lang="en-US" sz="2600" dirty="0" smtClean="0"/>
              <a:t>Thru modes mentioned in next slide.</a:t>
            </a:r>
          </a:p>
          <a:p>
            <a:pPr marL="457200" indent="-457200">
              <a:buFont typeface="+mj-lt"/>
              <a:buAutoNum type="alphaLcParenR" startAt="2"/>
            </a:pPr>
            <a:endParaRPr lang="en-US" sz="2600" dirty="0" smtClean="0"/>
          </a:p>
          <a:p>
            <a:r>
              <a:rPr lang="en-US" sz="2600" dirty="0" smtClean="0"/>
              <a:t>Listed Company shall place its financial statement including consolidated financial statement on its website. </a:t>
            </a:r>
            <a:endParaRPr lang="en-US" sz="2600" dirty="0"/>
          </a:p>
          <a:p>
            <a:pPr marL="457200" indent="-457200">
              <a:buFont typeface="+mj-lt"/>
              <a:buAutoNum type="alphaLcParenR" startAt="2"/>
            </a:pPr>
            <a:endParaRPr lang="en-US" sz="2600" dirty="0"/>
          </a:p>
          <a:p>
            <a:r>
              <a:rPr lang="en-US" sz="2600" dirty="0"/>
              <a:t>Provided also that every company having a subsidiary or subsidiaries </a:t>
            </a:r>
            <a:r>
              <a:rPr lang="en-US" sz="2600" dirty="0" smtClean="0"/>
              <a:t>shall: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600" dirty="0" smtClean="0"/>
              <a:t>place separate audited accounts in respect of each of its subsidiary on its website</a:t>
            </a:r>
            <a:r>
              <a:rPr lang="en-US" sz="2600" dirty="0"/>
              <a:t>, if any;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600" dirty="0" smtClean="0"/>
              <a:t>provide </a:t>
            </a:r>
            <a:r>
              <a:rPr lang="en-US" sz="2600" dirty="0"/>
              <a:t>a copy of separate audited financial statements in respect of each </a:t>
            </a:r>
            <a:r>
              <a:rPr lang="en-US" sz="2600" dirty="0" smtClean="0"/>
              <a:t>of its </a:t>
            </a:r>
            <a:r>
              <a:rPr lang="en-US" sz="2600" dirty="0"/>
              <a:t>subsidiary, to any shareholder of the company who asks for it. </a:t>
            </a:r>
            <a:endParaRPr lang="en-US" sz="2600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7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CIRCULATION OF FINANCIAL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L</a:t>
            </a:r>
            <a:r>
              <a:rPr lang="en-US" dirty="0" smtClean="0"/>
              <a:t>isted </a:t>
            </a:r>
            <a:r>
              <a:rPr lang="en-US" dirty="0"/>
              <a:t>companies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Public </a:t>
            </a:r>
            <a:r>
              <a:rPr lang="en-US" dirty="0"/>
              <a:t>companies </a:t>
            </a:r>
            <a:r>
              <a:rPr lang="en-US" dirty="0" smtClean="0"/>
              <a:t>having net </a:t>
            </a:r>
            <a:r>
              <a:rPr lang="en-US" dirty="0"/>
              <a:t>worth of more than </a:t>
            </a:r>
            <a:r>
              <a:rPr lang="en-US" dirty="0" smtClean="0"/>
              <a:t>Rs. 1 crore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Public companies having </a:t>
            </a:r>
            <a:r>
              <a:rPr lang="en-US" dirty="0" smtClean="0"/>
              <a:t>turnover of </a:t>
            </a:r>
            <a:r>
              <a:rPr lang="en-US" dirty="0"/>
              <a:t>more than Rs. </a:t>
            </a:r>
            <a:r>
              <a:rPr lang="en-US" dirty="0" smtClean="0"/>
              <a:t>10 crores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may sent </a:t>
            </a:r>
            <a:r>
              <a:rPr lang="en-US" dirty="0"/>
              <a:t>the financial statements </a:t>
            </a:r>
            <a:r>
              <a:rPr lang="en-US" dirty="0" smtClean="0"/>
              <a:t>- </a:t>
            </a:r>
            <a:endParaRPr lang="en-US" dirty="0"/>
          </a:p>
          <a:p>
            <a:pPr marL="857250" indent="-395288">
              <a:buFont typeface="+mj-lt"/>
              <a:buAutoNum type="alphaLcParenR"/>
            </a:pPr>
            <a:r>
              <a:rPr lang="en-US" dirty="0" smtClean="0"/>
              <a:t>by </a:t>
            </a:r>
            <a:r>
              <a:rPr lang="en-US" dirty="0"/>
              <a:t>electronic mode to such members whose shareholding is in </a:t>
            </a:r>
            <a:r>
              <a:rPr lang="en-US" dirty="0" smtClean="0"/>
              <a:t>demat format </a:t>
            </a:r>
            <a:r>
              <a:rPr lang="en-US" dirty="0"/>
              <a:t>and whose email Ids are registered with Depository for communication purposes; </a:t>
            </a:r>
          </a:p>
          <a:p>
            <a:pPr marL="857250" indent="-395288">
              <a:buFont typeface="+mj-lt"/>
              <a:buAutoNum type="alphaLcParenR"/>
            </a:pPr>
            <a:r>
              <a:rPr lang="en-US" dirty="0" smtClean="0"/>
              <a:t>by electronic mode to such members where </a:t>
            </a:r>
            <a:r>
              <a:rPr lang="en-US" dirty="0"/>
              <a:t>Shareholding is held otherwise than by demat </a:t>
            </a:r>
            <a:r>
              <a:rPr lang="en-US" dirty="0" smtClean="0"/>
              <a:t>format but have </a:t>
            </a:r>
            <a:r>
              <a:rPr lang="en-US" dirty="0"/>
              <a:t>positively consented in writing for receiving by electronic mode; and </a:t>
            </a:r>
          </a:p>
          <a:p>
            <a:pPr marL="857250" indent="-395288">
              <a:buFont typeface="+mj-lt"/>
              <a:buAutoNum type="alphaLcParenR"/>
            </a:pPr>
            <a:r>
              <a:rPr lang="en-US" dirty="0" smtClean="0"/>
              <a:t>by dispatch </a:t>
            </a:r>
            <a:r>
              <a:rPr lang="en-US" dirty="0"/>
              <a:t>of physical copies through any </a:t>
            </a:r>
            <a:r>
              <a:rPr lang="en-US" dirty="0" smtClean="0"/>
              <a:t>recognized </a:t>
            </a:r>
            <a:r>
              <a:rPr lang="en-US" dirty="0"/>
              <a:t>mode of delivery as specified </a:t>
            </a:r>
            <a:r>
              <a:rPr lang="en-US" dirty="0" smtClean="0"/>
              <a:t>u/s 20, </a:t>
            </a:r>
            <a:r>
              <a:rPr lang="en-US" dirty="0"/>
              <a:t>in all other cases.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04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BOOKS OF ACCOUNT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00887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FILING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dirty="0" smtClean="0"/>
              <a:t>   COMPANIES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8000" dirty="0" smtClean="0"/>
              <a:t>Where Financial Statements are adopted at AGM:</a:t>
            </a:r>
          </a:p>
          <a:p>
            <a:pPr marL="0" indent="0">
              <a:buNone/>
            </a:pPr>
            <a:r>
              <a:rPr lang="en-US" sz="8000" dirty="0"/>
              <a:t> </a:t>
            </a:r>
            <a:r>
              <a:rPr lang="en-US" sz="8000" dirty="0" smtClean="0"/>
              <a:t>     To be filled in </a:t>
            </a:r>
            <a:r>
              <a:rPr lang="en-US" sz="8000" b="1" dirty="0" smtClean="0"/>
              <a:t>Form AOC-4 </a:t>
            </a:r>
            <a:r>
              <a:rPr lang="en-US" sz="8000" dirty="0"/>
              <a:t>with </a:t>
            </a:r>
            <a:r>
              <a:rPr lang="en-US" sz="8000" dirty="0" smtClean="0"/>
              <a:t>Registrar within 30 days of AGM where </a:t>
            </a:r>
          </a:p>
          <a:p>
            <a:pPr marL="0" indent="0">
              <a:buNone/>
            </a:pPr>
            <a:r>
              <a:rPr lang="en-US" sz="8000" dirty="0"/>
              <a:t> </a:t>
            </a:r>
            <a:r>
              <a:rPr lang="en-US" sz="8000" dirty="0" smtClean="0"/>
              <a:t>     Financial Statements are adopted. </a:t>
            </a:r>
          </a:p>
          <a:p>
            <a:pPr marL="457200" indent="-457200">
              <a:buFont typeface="+mj-lt"/>
              <a:buAutoNum type="arabicPeriod"/>
            </a:pPr>
            <a:endParaRPr lang="en-US" sz="8000" dirty="0" smtClean="0"/>
          </a:p>
          <a:p>
            <a:pPr marL="457200" indent="-457200">
              <a:buFont typeface="+mj-lt"/>
              <a:buAutoNum type="arabicPeriod" startAt="2"/>
            </a:pPr>
            <a:r>
              <a:rPr lang="en-US" sz="8000" dirty="0"/>
              <a:t>Where Financial Statements are not adopted at AGM or adjourned </a:t>
            </a:r>
            <a:r>
              <a:rPr lang="en-US" sz="8000" dirty="0" smtClean="0"/>
              <a:t>AGM: </a:t>
            </a:r>
          </a:p>
          <a:p>
            <a:pPr marL="0" indent="0">
              <a:buNone/>
            </a:pPr>
            <a:r>
              <a:rPr lang="en-US" sz="8000" dirty="0"/>
              <a:t> </a:t>
            </a:r>
            <a:r>
              <a:rPr lang="en-US" sz="8000" dirty="0" smtClean="0"/>
              <a:t>     a) To </a:t>
            </a:r>
            <a:r>
              <a:rPr lang="en-US" sz="8000" dirty="0"/>
              <a:t>be filled in </a:t>
            </a:r>
            <a:r>
              <a:rPr lang="en-US" sz="8000" b="1" dirty="0"/>
              <a:t>Form AOC-4 </a:t>
            </a:r>
            <a:r>
              <a:rPr lang="en-US" sz="8000" dirty="0"/>
              <a:t>within 30 days of </a:t>
            </a:r>
            <a:r>
              <a:rPr lang="en-US" sz="8000" dirty="0" smtClean="0"/>
              <a:t>AGM where Financial     </a:t>
            </a:r>
          </a:p>
          <a:p>
            <a:pPr marL="0" indent="0">
              <a:buNone/>
            </a:pPr>
            <a:r>
              <a:rPr lang="en-US" sz="8000" dirty="0"/>
              <a:t> </a:t>
            </a:r>
            <a:r>
              <a:rPr lang="en-US" sz="8000" dirty="0" smtClean="0"/>
              <a:t>     Statements are not adopted (Provisional) &amp;</a:t>
            </a:r>
          </a:p>
          <a:p>
            <a:pPr marL="0" indent="0">
              <a:buNone/>
            </a:pPr>
            <a:r>
              <a:rPr lang="en-US" sz="8000" dirty="0"/>
              <a:t> </a:t>
            </a:r>
            <a:r>
              <a:rPr lang="en-US" sz="8000" dirty="0" smtClean="0"/>
              <a:t>     b) </a:t>
            </a:r>
            <a:r>
              <a:rPr lang="en-US" sz="8000" dirty="0"/>
              <a:t>To be filled in </a:t>
            </a:r>
            <a:r>
              <a:rPr lang="en-US" sz="8000" b="1" dirty="0"/>
              <a:t>Form AOC-4 </a:t>
            </a:r>
            <a:r>
              <a:rPr lang="en-US" sz="8000" dirty="0"/>
              <a:t>within 30 days of </a:t>
            </a:r>
            <a:r>
              <a:rPr lang="en-US" sz="8000" dirty="0" smtClean="0"/>
              <a:t>Adjourned AGM where </a:t>
            </a:r>
          </a:p>
          <a:p>
            <a:pPr marL="0" indent="0">
              <a:buNone/>
            </a:pPr>
            <a:r>
              <a:rPr lang="en-US" sz="8000" dirty="0"/>
              <a:t> </a:t>
            </a:r>
            <a:r>
              <a:rPr lang="en-US" sz="8000" dirty="0" smtClean="0"/>
              <a:t>     Financial Statements are adopted (Final)</a:t>
            </a:r>
          </a:p>
          <a:p>
            <a:pPr marL="0" indent="0">
              <a:buNone/>
            </a:pPr>
            <a:endParaRPr lang="en-US" sz="8000" dirty="0"/>
          </a:p>
          <a:p>
            <a:r>
              <a:rPr lang="en-US" sz="8000" dirty="0" smtClean="0"/>
              <a:t>Additional fees u/s 403 to be paid after stipulated time period</a:t>
            </a:r>
          </a:p>
          <a:p>
            <a:endParaRPr lang="en-US" sz="8000" dirty="0" smtClean="0"/>
          </a:p>
          <a:p>
            <a:r>
              <a:rPr lang="en-US" sz="8000" dirty="0" smtClean="0"/>
              <a:t>Accounts of Subsidiary incorporated outside India and not having established place of business in India to be attached 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64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FILING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AGM is not held in any year, Financial Statements along with statement of facts &amp; reasons for not holding AGM is to be filled with Registrar within 30 days from the last date before which AGM should have been held.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ONE </a:t>
            </a:r>
            <a:r>
              <a:rPr lang="en-US" dirty="0"/>
              <a:t>PERSON COMPANY</a:t>
            </a:r>
          </a:p>
          <a:p>
            <a:r>
              <a:rPr lang="en-US" dirty="0"/>
              <a:t>To be filled within 180 days of close of Financial Year</a:t>
            </a:r>
            <a:endParaRPr lang="en-US" dirty="0" smtClean="0"/>
          </a:p>
          <a:p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64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INTERNAL AUDIT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dirty="0" smtClean="0"/>
              <a:t>Companies required to appoint internal auditor: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8000" dirty="0"/>
              <a:t>every listed </a:t>
            </a:r>
            <a:r>
              <a:rPr lang="en-US" sz="8000" dirty="0" smtClean="0"/>
              <a:t>company </a:t>
            </a:r>
            <a:endParaRPr lang="en-US" sz="8000" dirty="0"/>
          </a:p>
          <a:p>
            <a:pPr marL="457200" indent="-457200">
              <a:buFont typeface="+mj-lt"/>
              <a:buAutoNum type="arabicPeriod"/>
            </a:pPr>
            <a:r>
              <a:rPr lang="en-US" sz="8000" dirty="0" smtClean="0"/>
              <a:t>every </a:t>
            </a:r>
            <a:r>
              <a:rPr lang="en-US" sz="8000" dirty="0"/>
              <a:t>unlisted public company </a:t>
            </a:r>
            <a:r>
              <a:rPr lang="en-US" sz="8000" dirty="0" smtClean="0"/>
              <a:t>having: </a:t>
            </a:r>
            <a:endParaRPr lang="en-US" sz="8000" dirty="0"/>
          </a:p>
          <a:p>
            <a:pPr marL="914400" indent="-452438">
              <a:buFont typeface="+mj-lt"/>
              <a:buAutoNum type="romanLcPeriod"/>
            </a:pPr>
            <a:r>
              <a:rPr lang="en-US" sz="8000" dirty="0" smtClean="0"/>
              <a:t>paid </a:t>
            </a:r>
            <a:r>
              <a:rPr lang="en-US" sz="8000" dirty="0"/>
              <a:t>up share capital of </a:t>
            </a:r>
            <a:r>
              <a:rPr lang="en-US" sz="8000" dirty="0" smtClean="0"/>
              <a:t>Rs. 50 crores or </a:t>
            </a:r>
            <a:r>
              <a:rPr lang="en-US" sz="8000" dirty="0"/>
              <a:t>more during </a:t>
            </a:r>
            <a:r>
              <a:rPr lang="en-US" sz="8000" dirty="0" smtClean="0"/>
              <a:t>preceding FY  </a:t>
            </a:r>
            <a:endParaRPr lang="en-US" sz="8000" dirty="0"/>
          </a:p>
          <a:p>
            <a:pPr marL="914400" indent="-452438">
              <a:buFont typeface="+mj-lt"/>
              <a:buAutoNum type="romanLcPeriod"/>
            </a:pPr>
            <a:r>
              <a:rPr lang="en-US" sz="8000" dirty="0" smtClean="0"/>
              <a:t>turnover </a:t>
            </a:r>
            <a:r>
              <a:rPr lang="en-US" sz="8000" dirty="0"/>
              <a:t>of </a:t>
            </a:r>
            <a:r>
              <a:rPr lang="en-US" sz="8000" dirty="0" smtClean="0"/>
              <a:t>Rs. 200 </a:t>
            </a:r>
            <a:r>
              <a:rPr lang="en-US" sz="8000" dirty="0"/>
              <a:t>crores or more during </a:t>
            </a:r>
            <a:r>
              <a:rPr lang="en-US" sz="8000" dirty="0" smtClean="0"/>
              <a:t>preceding FY</a:t>
            </a:r>
            <a:endParaRPr lang="en-US" sz="8000" dirty="0"/>
          </a:p>
          <a:p>
            <a:pPr marL="914400" indent="-452438">
              <a:buFont typeface="+mj-lt"/>
              <a:buAutoNum type="romanLcPeriod"/>
            </a:pPr>
            <a:r>
              <a:rPr lang="en-US" sz="8000" dirty="0" smtClean="0"/>
              <a:t>outstanding </a:t>
            </a:r>
            <a:r>
              <a:rPr lang="en-US" sz="8000" dirty="0"/>
              <a:t>loans or borrowings from banks or public </a:t>
            </a:r>
            <a:r>
              <a:rPr lang="en-US" sz="8000" dirty="0" smtClean="0"/>
              <a:t>financial   </a:t>
            </a:r>
          </a:p>
          <a:p>
            <a:pPr marL="461962" indent="0">
              <a:buNone/>
            </a:pPr>
            <a:r>
              <a:rPr lang="en-US" sz="8000" dirty="0" smtClean="0"/>
              <a:t>	institutions exceeding Rs. 100 crores or </a:t>
            </a:r>
            <a:r>
              <a:rPr lang="en-US" sz="8000" dirty="0"/>
              <a:t>more at </a:t>
            </a:r>
            <a:r>
              <a:rPr lang="en-US" sz="8000" dirty="0" smtClean="0"/>
              <a:t>any time during</a:t>
            </a:r>
          </a:p>
          <a:p>
            <a:pPr marL="461962" indent="0">
              <a:buNone/>
            </a:pPr>
            <a:r>
              <a:rPr lang="en-US" sz="8000" dirty="0" smtClean="0"/>
              <a:t>	preceding FY</a:t>
            </a:r>
            <a:endParaRPr lang="en-US" sz="8000" dirty="0"/>
          </a:p>
          <a:p>
            <a:pPr marL="914400" indent="-454025">
              <a:buFont typeface="+mj-lt"/>
              <a:buAutoNum type="romanLcPeriod" startAt="4"/>
            </a:pPr>
            <a:r>
              <a:rPr lang="en-US" sz="8000" dirty="0" smtClean="0"/>
              <a:t>outstanding </a:t>
            </a:r>
            <a:r>
              <a:rPr lang="en-US" sz="8000" dirty="0"/>
              <a:t>deposits of </a:t>
            </a:r>
            <a:r>
              <a:rPr lang="en-US" sz="8000" dirty="0" smtClean="0"/>
              <a:t>Rs. 25 crores or </a:t>
            </a:r>
            <a:r>
              <a:rPr lang="en-US" sz="8000" dirty="0"/>
              <a:t>more at any point of time </a:t>
            </a:r>
            <a:endParaRPr lang="en-US" sz="8000" dirty="0" smtClean="0"/>
          </a:p>
          <a:p>
            <a:pPr marL="461962" indent="0">
              <a:buNone/>
            </a:pPr>
            <a:r>
              <a:rPr lang="en-US" sz="8000" dirty="0" smtClean="0"/>
              <a:t>	during the preceding FY </a:t>
            </a:r>
            <a:endParaRPr lang="en-US" sz="8000" dirty="0"/>
          </a:p>
          <a:p>
            <a:pPr marL="457200" indent="-457200">
              <a:buFont typeface="+mj-lt"/>
              <a:buAutoNum type="arabicPeriod" startAt="3"/>
            </a:pPr>
            <a:r>
              <a:rPr lang="en-US" sz="8000" dirty="0" smtClean="0"/>
              <a:t>every </a:t>
            </a:r>
            <a:r>
              <a:rPr lang="en-US" sz="8000" dirty="0"/>
              <a:t>private company </a:t>
            </a:r>
            <a:r>
              <a:rPr lang="en-US" sz="8000" dirty="0" smtClean="0"/>
              <a:t>having:</a:t>
            </a:r>
          </a:p>
          <a:p>
            <a:pPr marL="461963" indent="452438">
              <a:buFont typeface="+mj-lt"/>
              <a:buAutoNum type="romanLcPeriod"/>
            </a:pPr>
            <a:r>
              <a:rPr lang="en-US" sz="8000" dirty="0" smtClean="0"/>
              <a:t>turnover </a:t>
            </a:r>
            <a:r>
              <a:rPr lang="en-US" sz="8000" dirty="0"/>
              <a:t>of </a:t>
            </a:r>
            <a:r>
              <a:rPr lang="en-US" sz="8000" dirty="0" smtClean="0"/>
              <a:t>Rs. 200 </a:t>
            </a:r>
            <a:r>
              <a:rPr lang="en-US" sz="8000" dirty="0"/>
              <a:t>crores or more during the preceding </a:t>
            </a:r>
            <a:r>
              <a:rPr lang="en-US" sz="8000" dirty="0" smtClean="0"/>
              <a:t>FY or </a:t>
            </a:r>
            <a:endParaRPr lang="en-US" sz="8000" dirty="0"/>
          </a:p>
          <a:p>
            <a:pPr marL="461963" indent="452438">
              <a:buFont typeface="+mj-lt"/>
              <a:buAutoNum type="romanLcPeriod"/>
            </a:pPr>
            <a:r>
              <a:rPr lang="en-US" sz="8000" dirty="0" smtClean="0"/>
              <a:t>outstanding </a:t>
            </a:r>
            <a:r>
              <a:rPr lang="en-US" sz="8000" dirty="0"/>
              <a:t>loans or borrowings from banks or public financial </a:t>
            </a:r>
            <a:r>
              <a:rPr lang="en-US" sz="8000" dirty="0" smtClean="0"/>
              <a:t>	institutions exceeding Rs. 100 </a:t>
            </a:r>
            <a:r>
              <a:rPr lang="en-US" sz="8000" dirty="0"/>
              <a:t>crores or </a:t>
            </a:r>
            <a:r>
              <a:rPr lang="en-US" sz="8000" dirty="0" smtClean="0"/>
              <a:t>more </a:t>
            </a:r>
            <a:r>
              <a:rPr lang="en-US" sz="8000" dirty="0"/>
              <a:t>at any </a:t>
            </a:r>
            <a:r>
              <a:rPr lang="en-US" sz="8000" dirty="0" smtClean="0"/>
              <a:t>point during </a:t>
            </a:r>
            <a:r>
              <a:rPr lang="en-US" sz="8000" dirty="0"/>
              <a:t>the </a:t>
            </a:r>
            <a:r>
              <a:rPr lang="en-US" sz="8000" dirty="0" smtClean="0"/>
              <a:t>	preceding FY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88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INTERNAL AUDIT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Compliance to be made of this Section within 6 months of 1</a:t>
            </a:r>
            <a:r>
              <a:rPr lang="en-US" baseline="30000" dirty="0"/>
              <a:t>st</a:t>
            </a:r>
            <a:r>
              <a:rPr lang="en-US" dirty="0"/>
              <a:t> April, 2014.</a:t>
            </a:r>
          </a:p>
          <a:p>
            <a:endParaRPr lang="en-US" dirty="0"/>
          </a:p>
          <a:p>
            <a:r>
              <a:rPr lang="en-US" dirty="0"/>
              <a:t>Should be a CA, CWA or such other professional decided by Board.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Can </a:t>
            </a:r>
            <a:r>
              <a:rPr lang="en-US" dirty="0"/>
              <a:t>be an employee or outsider.</a:t>
            </a:r>
          </a:p>
          <a:p>
            <a:endParaRPr lang="en-US" dirty="0"/>
          </a:p>
          <a:p>
            <a:r>
              <a:rPr lang="en-US" dirty="0"/>
              <a:t>Manner &amp; Interval for conducting Internal Audit to be decided by the Audit Committee of Company or Board in consultation with Internal Auditor.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77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BOOKS OF ACCOUNT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9600" dirty="0" smtClean="0"/>
              <a:t>Every Company shall prepare &amp; keep at its registered office</a:t>
            </a:r>
          </a:p>
          <a:p>
            <a:pPr marL="0" indent="0">
              <a:buNone/>
            </a:pPr>
            <a:r>
              <a:rPr lang="en-US" sz="9600" dirty="0"/>
              <a:t> </a:t>
            </a:r>
            <a:r>
              <a:rPr lang="en-US" sz="9600" dirty="0" smtClean="0"/>
              <a:t>    </a:t>
            </a:r>
          </a:p>
          <a:p>
            <a:pPr marL="0" indent="0">
              <a:buNone/>
            </a:pPr>
            <a:r>
              <a:rPr lang="en-US" sz="9600" dirty="0"/>
              <a:t> </a:t>
            </a:r>
            <a:r>
              <a:rPr lang="en-US" sz="9600" dirty="0" smtClean="0"/>
              <a:t>    (i) Books of Account</a:t>
            </a:r>
          </a:p>
          <a:p>
            <a:pPr marL="0" indent="0">
              <a:buNone/>
            </a:pPr>
            <a:r>
              <a:rPr lang="en-US" sz="9600" dirty="0" smtClean="0"/>
              <a:t>     (ii) Relevant books </a:t>
            </a:r>
            <a:r>
              <a:rPr lang="en-US" sz="9600" dirty="0"/>
              <a:t>&amp; papers</a:t>
            </a:r>
          </a:p>
          <a:p>
            <a:pPr marL="0" indent="0">
              <a:buNone/>
            </a:pPr>
            <a:r>
              <a:rPr lang="en-US" sz="9600" dirty="0"/>
              <a:t>     </a:t>
            </a:r>
            <a:r>
              <a:rPr lang="en-US" sz="9600" dirty="0" smtClean="0"/>
              <a:t>(iii</a:t>
            </a:r>
            <a:r>
              <a:rPr lang="en-US" sz="9600" dirty="0"/>
              <a:t>) </a:t>
            </a:r>
            <a:r>
              <a:rPr lang="en-US" sz="9600" dirty="0" smtClean="0"/>
              <a:t>Financial Statement </a:t>
            </a:r>
          </a:p>
          <a:p>
            <a:pPr marL="0" indent="0">
              <a:buNone/>
            </a:pPr>
            <a:endParaRPr lang="en-US" sz="9600" dirty="0" smtClean="0"/>
          </a:p>
          <a:p>
            <a:pPr marL="0" indent="0">
              <a:buNone/>
            </a:pPr>
            <a:r>
              <a:rPr lang="en-US" sz="9600" dirty="0" smtClean="0"/>
              <a:t>     for every Financial Year &amp; that of its branch office/s</a:t>
            </a:r>
          </a:p>
          <a:p>
            <a:pPr marL="0" indent="0">
              <a:buNone/>
            </a:pPr>
            <a:r>
              <a:rPr lang="en-US" sz="9600" dirty="0" smtClean="0"/>
              <a:t> </a:t>
            </a:r>
            <a:endParaRPr lang="en-US" sz="9600" dirty="0"/>
          </a:p>
          <a:p>
            <a:pPr marL="0" indent="0">
              <a:buNone/>
            </a:pPr>
            <a:r>
              <a:rPr lang="en-US" sz="9600" dirty="0" smtClean="0"/>
              <a:t>     [(</a:t>
            </a:r>
            <a:r>
              <a:rPr lang="en-US" sz="9600" dirty="0" err="1" smtClean="0"/>
              <a:t>i</a:t>
            </a:r>
            <a:r>
              <a:rPr lang="en-US" sz="9600" dirty="0" smtClean="0"/>
              <a:t>) &amp; (ii) are hereinafter collectively referred to as “Books”]</a:t>
            </a:r>
            <a:endParaRPr lang="en-US" sz="9600" dirty="0"/>
          </a:p>
          <a:p>
            <a:pPr marL="0" indent="0">
              <a:buNone/>
            </a:pPr>
            <a:endParaRPr lang="en-US" sz="9600" dirty="0" smtClean="0"/>
          </a:p>
          <a:p>
            <a:r>
              <a:rPr lang="en-US" sz="9600" dirty="0" smtClean="0"/>
              <a:t>Books shall be kept on accrual basis and double entry system of accounting shall be followed.</a:t>
            </a:r>
            <a:endParaRPr lang="en-US" sz="96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1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BOOKS OF ACCOUNT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PLACE</a:t>
            </a:r>
            <a:endParaRPr lang="en-US" dirty="0"/>
          </a:p>
          <a:p>
            <a:r>
              <a:rPr lang="en-US" dirty="0"/>
              <a:t>Books can be kept any place in India as decided by Board. However, Registrar should be informed thru written notice about such address within 7 days of such decision of Board .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</a:p>
          <a:p>
            <a:pPr marL="0" indent="0">
              <a:buNone/>
            </a:pPr>
            <a:r>
              <a:rPr lang="en-US" dirty="0" smtClean="0"/>
              <a:t>   BRANCH OFFICE</a:t>
            </a:r>
          </a:p>
          <a:p>
            <a:r>
              <a:rPr lang="en-US" dirty="0"/>
              <a:t>Where a company has a branch office in India or outside India, </a:t>
            </a:r>
            <a:r>
              <a:rPr lang="en-US" dirty="0" smtClean="0"/>
              <a:t>proper </a:t>
            </a:r>
            <a:r>
              <a:rPr lang="en-US" dirty="0"/>
              <a:t>books </a:t>
            </a:r>
            <a:r>
              <a:rPr lang="en-US" dirty="0" smtClean="0"/>
              <a:t>relating to </a:t>
            </a:r>
            <a:r>
              <a:rPr lang="en-US" dirty="0"/>
              <a:t>the transactions effected at the branch office </a:t>
            </a:r>
            <a:r>
              <a:rPr lang="en-US" dirty="0" smtClean="0"/>
              <a:t>should be kept </a:t>
            </a:r>
            <a:r>
              <a:rPr lang="en-US" dirty="0"/>
              <a:t>at that office and proper </a:t>
            </a:r>
            <a:r>
              <a:rPr lang="en-US" dirty="0" err="1" smtClean="0"/>
              <a:t>summarised</a:t>
            </a:r>
            <a:r>
              <a:rPr lang="en-US" dirty="0" smtClean="0"/>
              <a:t> returns should be sent </a:t>
            </a:r>
            <a:r>
              <a:rPr lang="en-US" dirty="0"/>
              <a:t>at quarterly intervals </a:t>
            </a:r>
            <a:r>
              <a:rPr lang="en-US" dirty="0" smtClean="0"/>
              <a:t>by </a:t>
            </a:r>
            <a:r>
              <a:rPr lang="en-US" dirty="0"/>
              <a:t>the branch office to the company at its </a:t>
            </a:r>
            <a:r>
              <a:rPr lang="en-US" dirty="0" smtClean="0"/>
              <a:t>Regd. Office or other place.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BOOKS OF ACCOUNT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dirty="0" smtClean="0"/>
              <a:t>    MODE:</a:t>
            </a:r>
          </a:p>
          <a:p>
            <a:r>
              <a:rPr lang="en-US" sz="8000" dirty="0" smtClean="0"/>
              <a:t>Physical Mode and </a:t>
            </a:r>
          </a:p>
          <a:p>
            <a:r>
              <a:rPr lang="en-US" sz="8000" dirty="0" smtClean="0"/>
              <a:t>Electronic Mode (as prescribed).</a:t>
            </a:r>
          </a:p>
          <a:p>
            <a:pPr marL="0" indent="0">
              <a:buNone/>
            </a:pPr>
            <a:r>
              <a:rPr lang="en-US" sz="8000" dirty="0" smtClean="0"/>
              <a:t>   </a:t>
            </a:r>
          </a:p>
          <a:p>
            <a:pPr marL="0" indent="0">
              <a:buNone/>
            </a:pPr>
            <a:r>
              <a:rPr lang="en-US" sz="8000" dirty="0" smtClean="0"/>
              <a:t>    ELECTRONIC MODE</a:t>
            </a:r>
          </a:p>
          <a:p>
            <a:r>
              <a:rPr lang="en-US" sz="8000" dirty="0" smtClean="0"/>
              <a:t>However, back-up </a:t>
            </a:r>
            <a:r>
              <a:rPr lang="en-US" sz="8000" dirty="0"/>
              <a:t>of the books maintained in electronic mode, including at a place outside India, if any, shall be kept in servers physically located in </a:t>
            </a:r>
            <a:r>
              <a:rPr lang="en-US" sz="8000" dirty="0" smtClean="0"/>
              <a:t>India</a:t>
            </a:r>
          </a:p>
          <a:p>
            <a:pPr marL="0" indent="0">
              <a:buNone/>
            </a:pPr>
            <a:endParaRPr lang="en-US" sz="8000" dirty="0" smtClean="0"/>
          </a:p>
          <a:p>
            <a:r>
              <a:rPr lang="en-US" sz="8000" dirty="0"/>
              <a:t>The company shall intimate to the Registrar on an annual basis at the time of filing of financial statement- </a:t>
            </a:r>
          </a:p>
          <a:p>
            <a:pPr marL="0" indent="0">
              <a:buNone/>
            </a:pPr>
            <a:endParaRPr lang="en-US" sz="8000" dirty="0" smtClean="0"/>
          </a:p>
          <a:p>
            <a:pPr marL="0" indent="0">
              <a:buNone/>
            </a:pPr>
            <a:r>
              <a:rPr lang="en-US" sz="8000" dirty="0" smtClean="0"/>
              <a:t>(a) name </a:t>
            </a:r>
            <a:r>
              <a:rPr lang="en-US" sz="8000" dirty="0"/>
              <a:t>of the service provider; </a:t>
            </a:r>
          </a:p>
          <a:p>
            <a:pPr marL="0" indent="0">
              <a:buNone/>
            </a:pPr>
            <a:r>
              <a:rPr lang="en-US" sz="8000" dirty="0" smtClean="0"/>
              <a:t>(b) internet </a:t>
            </a:r>
            <a:r>
              <a:rPr lang="en-US" sz="8000" dirty="0"/>
              <a:t>protocol address of service provider; </a:t>
            </a:r>
          </a:p>
          <a:p>
            <a:pPr marL="0" indent="0">
              <a:buNone/>
            </a:pPr>
            <a:r>
              <a:rPr lang="en-US" sz="8000" dirty="0" smtClean="0"/>
              <a:t>(c) location </a:t>
            </a:r>
            <a:r>
              <a:rPr lang="en-US" sz="8000" dirty="0"/>
              <a:t>of the service provider (wherever applicable); </a:t>
            </a:r>
          </a:p>
          <a:p>
            <a:pPr marL="0" indent="0">
              <a:buNone/>
            </a:pPr>
            <a:r>
              <a:rPr lang="en-US" sz="8000" dirty="0"/>
              <a:t>(d) where </a:t>
            </a:r>
            <a:r>
              <a:rPr lang="en-US" sz="8000" dirty="0" smtClean="0"/>
              <a:t>books are </a:t>
            </a:r>
            <a:r>
              <a:rPr lang="en-US" sz="8000" dirty="0"/>
              <a:t>maintained on cloud, such address as provided by the service provider.  </a:t>
            </a:r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49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BOOKS OF ACCOUNT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>
            <a:normAutofit fontScale="25000" lnSpcReduction="20000"/>
          </a:bodyPr>
          <a:lstStyle/>
          <a:p>
            <a:r>
              <a:rPr lang="en-US" sz="8800" dirty="0" smtClean="0"/>
              <a:t>Inspection by Director of Books of the Company maintained:</a:t>
            </a:r>
          </a:p>
          <a:p>
            <a:pPr marL="0" indent="0">
              <a:buNone/>
            </a:pPr>
            <a:endParaRPr lang="en-US" sz="8800" dirty="0" smtClean="0"/>
          </a:p>
          <a:p>
            <a:pPr marL="0" indent="0">
              <a:buNone/>
            </a:pPr>
            <a:r>
              <a:rPr lang="en-US" sz="8800" dirty="0" smtClean="0"/>
              <a:t>   a) within India - </a:t>
            </a:r>
            <a:r>
              <a:rPr lang="en-US" sz="8800" dirty="0"/>
              <a:t>by any Director at </a:t>
            </a:r>
            <a:r>
              <a:rPr lang="en-US" sz="8800" dirty="0" smtClean="0"/>
              <a:t>Registered Office or </a:t>
            </a:r>
          </a:p>
          <a:p>
            <a:pPr marL="0" indent="0">
              <a:buNone/>
            </a:pPr>
            <a:r>
              <a:rPr lang="en-US" sz="8800" dirty="0"/>
              <a:t> </a:t>
            </a:r>
            <a:r>
              <a:rPr lang="en-US" sz="8800" dirty="0" smtClean="0"/>
              <a:t>  such other place during business hours</a:t>
            </a:r>
          </a:p>
          <a:p>
            <a:pPr marL="0" indent="0">
              <a:buNone/>
            </a:pPr>
            <a:endParaRPr lang="en-US" sz="8800" dirty="0" smtClean="0"/>
          </a:p>
          <a:p>
            <a:pPr marL="0" indent="0">
              <a:buNone/>
            </a:pPr>
            <a:r>
              <a:rPr lang="en-US" sz="8800" dirty="0" smtClean="0"/>
              <a:t>   b) outside India -   </a:t>
            </a:r>
            <a:r>
              <a:rPr lang="en-US" sz="8800" dirty="0"/>
              <a:t>shall </a:t>
            </a:r>
            <a:r>
              <a:rPr lang="en-US" sz="8800" dirty="0" smtClean="0"/>
              <a:t>be produced to </a:t>
            </a:r>
            <a:r>
              <a:rPr lang="en-US" sz="8800" dirty="0"/>
              <a:t>the director within </a:t>
            </a:r>
            <a:r>
              <a:rPr lang="en-US" sz="8800" dirty="0" smtClean="0"/>
              <a:t>   </a:t>
            </a:r>
          </a:p>
          <a:p>
            <a:pPr marL="0" indent="0">
              <a:buNone/>
            </a:pPr>
            <a:r>
              <a:rPr lang="en-US" sz="8800" dirty="0"/>
              <a:t> </a:t>
            </a:r>
            <a:r>
              <a:rPr lang="en-US" sz="8800" dirty="0" smtClean="0"/>
              <a:t>  15 days </a:t>
            </a:r>
            <a:r>
              <a:rPr lang="en-US" sz="8800" dirty="0"/>
              <a:t>of the date of receipt of the written </a:t>
            </a:r>
            <a:r>
              <a:rPr lang="en-US" sz="8800" dirty="0" smtClean="0"/>
              <a:t>request </a:t>
            </a:r>
          </a:p>
          <a:p>
            <a:pPr marL="0" indent="0">
              <a:buNone/>
            </a:pPr>
            <a:endParaRPr lang="en-US" sz="8800" dirty="0" smtClean="0"/>
          </a:p>
          <a:p>
            <a:pPr marL="0" indent="0">
              <a:buNone/>
            </a:pPr>
            <a:r>
              <a:rPr lang="en-US" sz="8800" dirty="0" smtClean="0"/>
              <a:t>   (Such financial </a:t>
            </a:r>
            <a:r>
              <a:rPr lang="en-US" sz="8800" dirty="0"/>
              <a:t>information </a:t>
            </a:r>
            <a:r>
              <a:rPr lang="en-US" sz="8800" dirty="0" smtClean="0"/>
              <a:t>shall </a:t>
            </a:r>
            <a:r>
              <a:rPr lang="en-US" sz="8800" dirty="0"/>
              <a:t>be sought for by the director himself </a:t>
            </a:r>
            <a:endParaRPr lang="en-US" sz="8800" dirty="0" smtClean="0"/>
          </a:p>
          <a:p>
            <a:pPr marL="0" indent="0">
              <a:buNone/>
            </a:pPr>
            <a:r>
              <a:rPr lang="en-US" sz="8800" dirty="0"/>
              <a:t> </a:t>
            </a:r>
            <a:r>
              <a:rPr lang="en-US" sz="8800" dirty="0" smtClean="0"/>
              <a:t>  and </a:t>
            </a:r>
            <a:r>
              <a:rPr lang="en-US" sz="8800" dirty="0"/>
              <a:t>not by or through his power of attorney holder or agent or </a:t>
            </a:r>
            <a:endParaRPr lang="en-US" sz="8800" dirty="0" smtClean="0"/>
          </a:p>
          <a:p>
            <a:pPr marL="0" indent="0">
              <a:buNone/>
            </a:pPr>
            <a:r>
              <a:rPr lang="en-US" sz="8800" dirty="0"/>
              <a:t> </a:t>
            </a:r>
            <a:r>
              <a:rPr lang="en-US" sz="8800" dirty="0" smtClean="0"/>
              <a:t>  representative)</a:t>
            </a:r>
          </a:p>
          <a:p>
            <a:pPr marL="0" indent="0">
              <a:buNone/>
            </a:pPr>
            <a:endParaRPr lang="en-US" sz="8800" dirty="0"/>
          </a:p>
          <a:p>
            <a:r>
              <a:rPr lang="en-US" sz="8800" dirty="0" smtClean="0"/>
              <a:t>Inspection of Books of Subsidiary – by person authorized vide Board’s Resolution.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05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BOOKS OF ACCOUNT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Period for maintaining books:</a:t>
            </a:r>
          </a:p>
          <a:p>
            <a:r>
              <a:rPr lang="en-US" dirty="0" smtClean="0"/>
              <a:t>Books to be preserved in good condition for 8 years and where Company is in existence for a period of less than 8 years, then for such period in existence.</a:t>
            </a:r>
          </a:p>
          <a:p>
            <a:endParaRPr lang="en-US" dirty="0"/>
          </a:p>
          <a:p>
            <a:r>
              <a:rPr lang="en-US" dirty="0" smtClean="0"/>
              <a:t>Central Govt. may mandate books to be kept for such period longer than 8 years if such Company is subject to investigation under Chapter XIV.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71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FINANCIAL STATEMENTS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54962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FINANCIAL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8000" dirty="0"/>
              <a:t>At every </a:t>
            </a:r>
            <a:r>
              <a:rPr lang="en-US" sz="8000" dirty="0" smtClean="0"/>
              <a:t>AGM, </a:t>
            </a:r>
            <a:r>
              <a:rPr lang="en-US" sz="8000" dirty="0"/>
              <a:t>the Board of Directors of </a:t>
            </a:r>
            <a:r>
              <a:rPr lang="en-US" sz="8000" dirty="0" smtClean="0"/>
              <a:t>the company </a:t>
            </a:r>
            <a:r>
              <a:rPr lang="en-US" sz="8000" dirty="0"/>
              <a:t>shall lay before such meeting </a:t>
            </a:r>
            <a:r>
              <a:rPr lang="en-US" sz="8000" dirty="0" smtClean="0"/>
              <a:t>the financial </a:t>
            </a:r>
            <a:r>
              <a:rPr lang="en-US" sz="8000" dirty="0"/>
              <a:t>statements (Standalone &amp; Consolidated) </a:t>
            </a:r>
            <a:r>
              <a:rPr lang="en-US" sz="8000" dirty="0" smtClean="0"/>
              <a:t>for </a:t>
            </a:r>
            <a:r>
              <a:rPr lang="en-US" sz="8000" dirty="0"/>
              <a:t>the financial year</a:t>
            </a:r>
            <a:r>
              <a:rPr lang="en-US" sz="8000" dirty="0" smtClean="0"/>
              <a:t>.</a:t>
            </a:r>
          </a:p>
          <a:p>
            <a:endParaRPr lang="en-US" sz="8000" dirty="0"/>
          </a:p>
          <a:p>
            <a:r>
              <a:rPr lang="en-US" sz="8000" dirty="0" smtClean="0"/>
              <a:t>Financial Statements includes:</a:t>
            </a:r>
            <a:endParaRPr lang="en-US" sz="8000" dirty="0"/>
          </a:p>
          <a:p>
            <a:pPr marL="0" indent="0">
              <a:buNone/>
            </a:pPr>
            <a:r>
              <a:rPr lang="en-US" sz="8000" dirty="0"/>
              <a:t>   a) </a:t>
            </a:r>
            <a:r>
              <a:rPr lang="en-US" sz="8000" dirty="0" smtClean="0"/>
              <a:t>Balance Sheet</a:t>
            </a:r>
            <a:endParaRPr lang="en-US" sz="8000" dirty="0"/>
          </a:p>
          <a:p>
            <a:pPr marL="0" indent="0">
              <a:buNone/>
            </a:pPr>
            <a:r>
              <a:rPr lang="en-US" sz="8000" dirty="0"/>
              <a:t>   b) </a:t>
            </a:r>
            <a:r>
              <a:rPr lang="en-US" sz="8000" dirty="0" smtClean="0"/>
              <a:t>Profit &amp; Loss Account</a:t>
            </a:r>
            <a:endParaRPr lang="en-US" sz="8000" dirty="0"/>
          </a:p>
          <a:p>
            <a:pPr marL="0" indent="0">
              <a:buNone/>
            </a:pPr>
            <a:r>
              <a:rPr lang="en-US" sz="8000" dirty="0"/>
              <a:t>   </a:t>
            </a:r>
            <a:r>
              <a:rPr lang="en-US" sz="8000" dirty="0" smtClean="0"/>
              <a:t>c) Cash Flow Statement</a:t>
            </a:r>
          </a:p>
          <a:p>
            <a:pPr marL="0" indent="0">
              <a:buNone/>
            </a:pPr>
            <a:r>
              <a:rPr lang="en-US" sz="8000" dirty="0"/>
              <a:t> </a:t>
            </a:r>
            <a:r>
              <a:rPr lang="en-US" sz="8000" dirty="0" smtClean="0"/>
              <a:t>  d) Changes in Equity.</a:t>
            </a:r>
          </a:p>
          <a:p>
            <a:pPr marL="0" indent="0">
              <a:buNone/>
            </a:pPr>
            <a:r>
              <a:rPr lang="en-US" sz="8000" dirty="0" smtClean="0"/>
              <a:t>   e) Explanatory note annexed to forming part of any docs from (a) to (d)</a:t>
            </a:r>
          </a:p>
          <a:p>
            <a:pPr marL="0" indent="0">
              <a:buNone/>
            </a:pPr>
            <a:r>
              <a:rPr lang="en-US" sz="8000" dirty="0"/>
              <a:t> </a:t>
            </a:r>
            <a:r>
              <a:rPr lang="en-US" sz="8000" dirty="0" smtClean="0"/>
              <a:t>  e) Auditors Report (to be attached)</a:t>
            </a:r>
          </a:p>
          <a:p>
            <a:pPr marL="0" indent="0">
              <a:buNone/>
            </a:pPr>
            <a:r>
              <a:rPr lang="en-US" sz="8000" dirty="0"/>
              <a:t> </a:t>
            </a:r>
            <a:r>
              <a:rPr lang="en-US" sz="8000" dirty="0" smtClean="0"/>
              <a:t>  f) Directors Report</a:t>
            </a:r>
            <a:r>
              <a:rPr lang="en-US" sz="8000" dirty="0"/>
              <a:t> (to be attached)</a:t>
            </a:r>
          </a:p>
          <a:p>
            <a:endParaRPr lang="en-US" sz="8000" dirty="0" smtClean="0"/>
          </a:p>
          <a:p>
            <a:r>
              <a:rPr lang="en-US" sz="8000" dirty="0" smtClean="0"/>
              <a:t>In case of OPC, Small Company &amp; dormant Company, Financial Statement  may not include Cash Flow Statement.</a:t>
            </a:r>
            <a:endParaRPr lang="en-US" sz="8000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47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1647</TotalTime>
  <Words>2145</Words>
  <Application>Microsoft Office PowerPoint</Application>
  <PresentationFormat>On-screen Show (4:3)</PresentationFormat>
  <Paragraphs>276</Paragraphs>
  <Slides>23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Thatch</vt:lpstr>
      <vt:lpstr>                                                                        Dharmesh J Shah B.COM., L.L.B., A.C.S. +91 - 94095 59159 csdharmesh@gmail.com  </vt:lpstr>
      <vt:lpstr>BOOKS OF ACCOUNT</vt:lpstr>
      <vt:lpstr>BOOKS OF ACCOUNT</vt:lpstr>
      <vt:lpstr>BOOKS OF ACCOUNT</vt:lpstr>
      <vt:lpstr>BOOKS OF ACCOUNT</vt:lpstr>
      <vt:lpstr>BOOKS OF ACCOUNT</vt:lpstr>
      <vt:lpstr>BOOKS OF ACCOUNT</vt:lpstr>
      <vt:lpstr>FINANCIAL STATEMENTS</vt:lpstr>
      <vt:lpstr>FINANCIAL STATEMENTS</vt:lpstr>
      <vt:lpstr>FINANCIAL STATEMENTS</vt:lpstr>
      <vt:lpstr>RE-OPENING OF ACCOUNTS ON COURT’S OR TRIBUNAL’S ORDERS</vt:lpstr>
      <vt:lpstr>VOLUNTARY REVISION OF FINANCIAL STATEMENTS OR BOARD’S REPORT.</vt:lpstr>
      <vt:lpstr>FINANCIAL STATEMENTS</vt:lpstr>
      <vt:lpstr>DIRECTORS REPORT</vt:lpstr>
      <vt:lpstr>CORPORATE SOCIAL RESPONSIBILITY </vt:lpstr>
      <vt:lpstr>CORPORATE SOCIAL RESPONSIBILITY </vt:lpstr>
      <vt:lpstr>COPY OF AUDITED FINANCIAL STATEMENTS</vt:lpstr>
      <vt:lpstr>COPY OF AUDITED FINANCIAL STATEMENTS</vt:lpstr>
      <vt:lpstr>CIRCULATION OF FINANCIAL STATEMENTS</vt:lpstr>
      <vt:lpstr>FILING </vt:lpstr>
      <vt:lpstr>FILING </vt:lpstr>
      <vt:lpstr>INTERNAL AUDIT </vt:lpstr>
      <vt:lpstr>INTERNAL AUDIT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Deposits from members</dc:title>
  <dc:creator>Shah, Dharmesh</dc:creator>
  <cp:lastModifiedBy>Shah, Dharmesh</cp:lastModifiedBy>
  <cp:revision>481</cp:revision>
  <dcterms:created xsi:type="dcterms:W3CDTF">2006-08-16T00:00:00Z</dcterms:created>
  <dcterms:modified xsi:type="dcterms:W3CDTF">2014-05-19T10:22:54Z</dcterms:modified>
</cp:coreProperties>
</file>