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4"/>
  </p:notesMasterIdLst>
  <p:sldIdLst>
    <p:sldId id="268" r:id="rId2"/>
    <p:sldId id="258" r:id="rId3"/>
    <p:sldId id="259" r:id="rId4"/>
    <p:sldId id="260" r:id="rId5"/>
    <p:sldId id="261" r:id="rId6"/>
    <p:sldId id="262" r:id="rId7"/>
    <p:sldId id="263" r:id="rId8"/>
    <p:sldId id="269" r:id="rId9"/>
    <p:sldId id="270" r:id="rId10"/>
    <p:sldId id="271" r:id="rId11"/>
    <p:sldId id="272" r:id="rId12"/>
    <p:sldId id="27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3B87E-0DB3-4FDC-A257-2D110084781D}" type="datetimeFigureOut">
              <a:rPr lang="en-IN" smtClean="0"/>
              <a:t>18-02-2018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A1180-78C0-4F5F-B03E-A57D47DF03B7}" type="slidenum">
              <a:rPr lang="en-IN" smtClean="0"/>
              <a:t>‹#›</a:t>
            </a:fld>
            <a:endParaRPr lang="en-IN"/>
          </a:p>
        </p:txBody>
      </p:sp>
    </p:spTree>
    <p:extLst>
      <p:ext uri="{BB962C8B-B14F-4D97-AF65-F5344CB8AC3E}">
        <p14:creationId xmlns:p14="http://schemas.microsoft.com/office/powerpoint/2010/main" val="3915431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1</a:t>
            </a:fld>
            <a:endParaRPr lang="en-IN"/>
          </a:p>
        </p:txBody>
      </p:sp>
    </p:spTree>
    <p:extLst>
      <p:ext uri="{BB962C8B-B14F-4D97-AF65-F5344CB8AC3E}">
        <p14:creationId xmlns:p14="http://schemas.microsoft.com/office/powerpoint/2010/main" val="1519674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10</a:t>
            </a:fld>
            <a:endParaRPr lang="en-IN"/>
          </a:p>
        </p:txBody>
      </p:sp>
    </p:spTree>
    <p:extLst>
      <p:ext uri="{BB962C8B-B14F-4D97-AF65-F5344CB8AC3E}">
        <p14:creationId xmlns:p14="http://schemas.microsoft.com/office/powerpoint/2010/main" val="486003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11</a:t>
            </a:fld>
            <a:endParaRPr lang="en-IN"/>
          </a:p>
        </p:txBody>
      </p:sp>
    </p:spTree>
    <p:extLst>
      <p:ext uri="{BB962C8B-B14F-4D97-AF65-F5344CB8AC3E}">
        <p14:creationId xmlns:p14="http://schemas.microsoft.com/office/powerpoint/2010/main" val="2658044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12</a:t>
            </a:fld>
            <a:endParaRPr lang="en-IN"/>
          </a:p>
        </p:txBody>
      </p:sp>
    </p:spTree>
    <p:extLst>
      <p:ext uri="{BB962C8B-B14F-4D97-AF65-F5344CB8AC3E}">
        <p14:creationId xmlns:p14="http://schemas.microsoft.com/office/powerpoint/2010/main" val="2092859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2</a:t>
            </a:fld>
            <a:endParaRPr lang="en-IN"/>
          </a:p>
        </p:txBody>
      </p:sp>
    </p:spTree>
    <p:extLst>
      <p:ext uri="{BB962C8B-B14F-4D97-AF65-F5344CB8AC3E}">
        <p14:creationId xmlns:p14="http://schemas.microsoft.com/office/powerpoint/2010/main" val="208085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3</a:t>
            </a:fld>
            <a:endParaRPr lang="en-IN"/>
          </a:p>
        </p:txBody>
      </p:sp>
    </p:spTree>
    <p:extLst>
      <p:ext uri="{BB962C8B-B14F-4D97-AF65-F5344CB8AC3E}">
        <p14:creationId xmlns:p14="http://schemas.microsoft.com/office/powerpoint/2010/main" val="1660209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4</a:t>
            </a:fld>
            <a:endParaRPr lang="en-IN"/>
          </a:p>
        </p:txBody>
      </p:sp>
    </p:spTree>
    <p:extLst>
      <p:ext uri="{BB962C8B-B14F-4D97-AF65-F5344CB8AC3E}">
        <p14:creationId xmlns:p14="http://schemas.microsoft.com/office/powerpoint/2010/main" val="4261104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5</a:t>
            </a:fld>
            <a:endParaRPr lang="en-IN"/>
          </a:p>
        </p:txBody>
      </p:sp>
    </p:spTree>
    <p:extLst>
      <p:ext uri="{BB962C8B-B14F-4D97-AF65-F5344CB8AC3E}">
        <p14:creationId xmlns:p14="http://schemas.microsoft.com/office/powerpoint/2010/main" val="2439408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6</a:t>
            </a:fld>
            <a:endParaRPr lang="en-IN"/>
          </a:p>
        </p:txBody>
      </p:sp>
    </p:spTree>
    <p:extLst>
      <p:ext uri="{BB962C8B-B14F-4D97-AF65-F5344CB8AC3E}">
        <p14:creationId xmlns:p14="http://schemas.microsoft.com/office/powerpoint/2010/main" val="3053148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7</a:t>
            </a:fld>
            <a:endParaRPr lang="en-IN"/>
          </a:p>
        </p:txBody>
      </p:sp>
    </p:spTree>
    <p:extLst>
      <p:ext uri="{BB962C8B-B14F-4D97-AF65-F5344CB8AC3E}">
        <p14:creationId xmlns:p14="http://schemas.microsoft.com/office/powerpoint/2010/main" val="2972084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8</a:t>
            </a:fld>
            <a:endParaRPr lang="en-IN"/>
          </a:p>
        </p:txBody>
      </p:sp>
    </p:spTree>
    <p:extLst>
      <p:ext uri="{BB962C8B-B14F-4D97-AF65-F5344CB8AC3E}">
        <p14:creationId xmlns:p14="http://schemas.microsoft.com/office/powerpoint/2010/main" val="978798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0FA1180-78C0-4F5F-B03E-A57D47DF03B7}" type="slidenum">
              <a:rPr lang="en-IN" smtClean="0"/>
              <a:t>9</a:t>
            </a:fld>
            <a:endParaRPr lang="en-IN"/>
          </a:p>
        </p:txBody>
      </p:sp>
    </p:spTree>
    <p:extLst>
      <p:ext uri="{BB962C8B-B14F-4D97-AF65-F5344CB8AC3E}">
        <p14:creationId xmlns:p14="http://schemas.microsoft.com/office/powerpoint/2010/main" val="330509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34AB7D09-CE2D-4B6B-8AE6-C691031BB2B1}" type="datetimeFigureOut">
              <a:rPr lang="en-IN" smtClean="0"/>
              <a:t>18-02-2018</a:t>
            </a:fld>
            <a:endParaRPr lang="en-IN"/>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IN"/>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A5E26138-C04A-4269-9432-12E3A3A8D539}" type="slidenum">
              <a:rPr lang="en-IN" smtClean="0"/>
              <a:t>‹#›</a:t>
            </a:fld>
            <a:endParaRPr lang="en-IN"/>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137619"/>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AB7D09-CE2D-4B6B-8AE6-C691031BB2B1}" type="datetimeFigureOut">
              <a:rPr lang="en-IN" smtClean="0"/>
              <a:t>18-02-2018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459891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34AB7D09-CE2D-4B6B-8AE6-C691031BB2B1}" type="datetimeFigureOut">
              <a:rPr lang="en-IN" smtClean="0"/>
              <a:t>18-02-2018</a:t>
            </a:fld>
            <a:endParaRPr lang="en-IN"/>
          </a:p>
        </p:txBody>
      </p:sp>
      <p:sp>
        <p:nvSpPr>
          <p:cNvPr id="5" name="Footer Placeholder 4"/>
          <p:cNvSpPr>
            <a:spLocks noGrp="1"/>
          </p:cNvSpPr>
          <p:nvPr>
            <p:ph type="ftr" sz="quarter" idx="11"/>
          </p:nvPr>
        </p:nvSpPr>
        <p:spPr>
          <a:xfrm>
            <a:off x="6536187" y="6315949"/>
            <a:ext cx="3814856" cy="365125"/>
          </a:xfrm>
        </p:spPr>
        <p:txBody>
          <a:bodyPr/>
          <a:lstStyle/>
          <a:p>
            <a:endParaRPr lang="en-IN"/>
          </a:p>
        </p:txBody>
      </p:sp>
      <p:sp>
        <p:nvSpPr>
          <p:cNvPr id="6" name="Slide Number Placeholder 5"/>
          <p:cNvSpPr>
            <a:spLocks noGrp="1"/>
          </p:cNvSpPr>
          <p:nvPr>
            <p:ph type="sldNum" sz="quarter" idx="12"/>
          </p:nvPr>
        </p:nvSpPr>
        <p:spPr>
          <a:xfrm>
            <a:off x="11784011" y="5607592"/>
            <a:ext cx="407988" cy="365125"/>
          </a:xfrm>
        </p:spPr>
        <p:txBody>
          <a:bodyPr/>
          <a:lstStyle/>
          <a:p>
            <a:fld id="{A5E26138-C04A-4269-9432-12E3A3A8D539}" type="slidenum">
              <a:rPr lang="en-IN" smtClean="0"/>
              <a:t>‹#›</a:t>
            </a:fld>
            <a:endParaRPr lang="en-IN"/>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2201"/>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AB7D09-CE2D-4B6B-8AE6-C691031BB2B1}" type="datetimeFigureOut">
              <a:rPr lang="en-IN" smtClean="0"/>
              <a:t>18-02-2018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1079176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34AB7D09-CE2D-4B6B-8AE6-C691031BB2B1}" type="datetimeFigureOut">
              <a:rPr lang="en-IN" smtClean="0"/>
              <a:t>18-02-2018</a:t>
            </a:fld>
            <a:endParaRPr lang="en-IN"/>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IN"/>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A5E26138-C04A-4269-9432-12E3A3A8D539}" type="slidenum">
              <a:rPr lang="en-IN" smtClean="0"/>
              <a:t>‹#›</a:t>
            </a:fld>
            <a:endParaRPr lang="en-IN"/>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073659"/>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AB7D09-CE2D-4B6B-8AE6-C691031BB2B1}" type="datetimeFigureOut">
              <a:rPr lang="en-IN" smtClean="0"/>
              <a:t>18-02-2018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4008992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AB7D09-CE2D-4B6B-8AE6-C691031BB2B1}" type="datetimeFigureOut">
              <a:rPr lang="en-IN" smtClean="0"/>
              <a:t>18-02-2018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160207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AB7D09-CE2D-4B6B-8AE6-C691031BB2B1}" type="datetimeFigureOut">
              <a:rPr lang="en-IN" smtClean="0"/>
              <a:t>18-02-2018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1096626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AB7D09-CE2D-4B6B-8AE6-C691031BB2B1}" type="datetimeFigureOut">
              <a:rPr lang="en-IN" smtClean="0"/>
              <a:t>18-02-2018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397838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AB7D09-CE2D-4B6B-8AE6-C691031BB2B1}" type="datetimeFigureOut">
              <a:rPr lang="en-IN" smtClean="0"/>
              <a:t>18-02-2018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4113777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AB7D09-CE2D-4B6B-8AE6-C691031BB2B1}" type="datetimeFigureOut">
              <a:rPr lang="en-IN" smtClean="0"/>
              <a:t>18-02-2018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5E26138-C04A-4269-9432-12E3A3A8D539}" type="slidenum">
              <a:rPr lang="en-IN" smtClean="0"/>
              <a:t>‹#›</a:t>
            </a:fld>
            <a:endParaRPr lang="en-IN"/>
          </a:p>
        </p:txBody>
      </p:sp>
    </p:spTree>
    <p:extLst>
      <p:ext uri="{BB962C8B-B14F-4D97-AF65-F5344CB8AC3E}">
        <p14:creationId xmlns:p14="http://schemas.microsoft.com/office/powerpoint/2010/main" val="3221053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34AB7D09-CE2D-4B6B-8AE6-C691031BB2B1}" type="datetimeFigureOut">
              <a:rPr lang="en-IN" smtClean="0"/>
              <a:t>18-02-2018</a:t>
            </a:fld>
            <a:endParaRPr lang="en-IN"/>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IN"/>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A5E26138-C04A-4269-9432-12E3A3A8D539}" type="slidenum">
              <a:rPr lang="en-IN" smtClean="0"/>
              <a:t>‹#›</a:t>
            </a:fld>
            <a:endParaRPr lang="en-IN"/>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91684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nikunjkikani23@yahoo.com"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fontScale="90000"/>
          </a:bodyPr>
          <a:lstStyle/>
          <a:p>
            <a:pPr algn="ctr"/>
            <a:r>
              <a:rPr lang="en-US" dirty="0"/>
              <a:t>    E WAY BILL		</a:t>
            </a:r>
            <a:endParaRPr lang="en-IN"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2562577"/>
            <a:ext cx="9144000" cy="3173059"/>
          </a:xfrm>
        </p:spPr>
        <p:txBody>
          <a:bodyPr>
            <a:normAutofit lnSpcReduction="10000"/>
          </a:bodyPr>
          <a:lstStyle/>
          <a:p>
            <a:pPr algn="l"/>
            <a:r>
              <a:rPr lang="en-US" b="1" dirty="0"/>
              <a:t>E Way bill required to be generated when there is a movement of goods of value more than Rs. 50,000/-</a:t>
            </a:r>
          </a:p>
          <a:p>
            <a:pPr algn="l"/>
            <a:endParaRPr lang="en-US" b="1" dirty="0"/>
          </a:p>
          <a:p>
            <a:pPr marL="457200" indent="-457200" algn="l">
              <a:buAutoNum type="alphaLcParenR"/>
            </a:pPr>
            <a:r>
              <a:rPr lang="en-US" dirty="0"/>
              <a:t>Supply of Goods, Export, Import, For Own use</a:t>
            </a:r>
          </a:p>
          <a:p>
            <a:pPr marL="457200" indent="-457200" algn="l">
              <a:buAutoNum type="alphaLcParenR"/>
            </a:pPr>
            <a:r>
              <a:rPr lang="en-US" dirty="0"/>
              <a:t>Other than supply like Job Work, CKD / SKD supply, sales return</a:t>
            </a:r>
          </a:p>
          <a:p>
            <a:pPr marL="457200" indent="-457200" algn="l">
              <a:buAutoNum type="alphaLcParenR"/>
            </a:pPr>
            <a:r>
              <a:rPr lang="en-US" dirty="0"/>
              <a:t>Inward supply from unregistered person</a:t>
            </a:r>
          </a:p>
          <a:p>
            <a:pPr marL="457200" indent="-457200" algn="l">
              <a:buAutoNum type="alphaLcParenR"/>
            </a:pPr>
            <a:endParaRPr lang="en-US" dirty="0"/>
          </a:p>
          <a:p>
            <a:pPr marL="457200" indent="-457200" algn="l">
              <a:buAutoNum type="alphaLcParenR"/>
            </a:pPr>
            <a:r>
              <a:rPr lang="en-US" b="1" dirty="0">
                <a:solidFill>
                  <a:srgbClr val="FF0000"/>
                </a:solidFill>
              </a:rPr>
              <a:t>For Goods sent for / received from Job Work outside the state, E way Bill to be generated by Principle only irrespective of value of Invoice.</a:t>
            </a:r>
            <a:endParaRPr lang="en-IN" b="1" dirty="0">
              <a:solidFill>
                <a:srgbClr val="FF0000"/>
              </a:solidFill>
            </a:endParaRPr>
          </a:p>
        </p:txBody>
      </p:sp>
    </p:spTree>
    <p:extLst>
      <p:ext uri="{BB962C8B-B14F-4D97-AF65-F5344CB8AC3E}">
        <p14:creationId xmlns:p14="http://schemas.microsoft.com/office/powerpoint/2010/main" val="1522212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39240" y="1122363"/>
            <a:ext cx="9144000" cy="614997"/>
          </a:xfrm>
        </p:spPr>
        <p:txBody>
          <a:bodyPr>
            <a:normAutofit/>
          </a:bodyPr>
          <a:lstStyle/>
          <a:p>
            <a:pPr algn="ctr"/>
            <a:r>
              <a:rPr lang="en-US" sz="2800" dirty="0"/>
              <a:t>MODIFICATION OF E WAY BILL</a:t>
            </a:r>
            <a:endParaRPr lang="en-IN" sz="2800" dirty="0"/>
          </a:p>
        </p:txBody>
      </p:sp>
      <p:sp>
        <p:nvSpPr>
          <p:cNvPr id="4" name="Subtitle 2">
            <a:extLst>
              <a:ext uri="{FF2B5EF4-FFF2-40B4-BE49-F238E27FC236}">
                <a16:creationId xmlns:a16="http://schemas.microsoft.com/office/drawing/2014/main" id="{9D8F4F3D-F1AD-426C-BEBD-4B41EF6E0EE7}"/>
              </a:ext>
            </a:extLst>
          </p:cNvPr>
          <p:cNvSpPr>
            <a:spLocks noGrp="1"/>
          </p:cNvSpPr>
          <p:nvPr>
            <p:ph type="subTitle" idx="1"/>
          </p:nvPr>
        </p:nvSpPr>
        <p:spPr>
          <a:xfrm>
            <a:off x="1524000" y="1874521"/>
            <a:ext cx="9144000" cy="4572000"/>
          </a:xfrm>
        </p:spPr>
        <p:txBody>
          <a:bodyPr>
            <a:normAutofit lnSpcReduction="10000"/>
          </a:bodyPr>
          <a:lstStyle/>
          <a:p>
            <a:pPr algn="l"/>
            <a:endParaRPr lang="en-US" i="0" dirty="0">
              <a:solidFill>
                <a:schemeClr val="tx1"/>
              </a:solidFill>
            </a:endParaRPr>
          </a:p>
          <a:p>
            <a:pPr marL="457200" indent="-457200">
              <a:buAutoNum type="alphaLcParenR"/>
            </a:pPr>
            <a:r>
              <a:rPr lang="en-US" i="0" dirty="0">
                <a:solidFill>
                  <a:schemeClr val="tx1"/>
                </a:solidFill>
              </a:rPr>
              <a:t>The EWB once generated, cannot be edited or modified.</a:t>
            </a:r>
          </a:p>
          <a:p>
            <a:pPr marL="457200" indent="-457200">
              <a:buAutoNum type="alphaLcParenR"/>
            </a:pPr>
            <a:endParaRPr lang="en-US" i="0" dirty="0">
              <a:solidFill>
                <a:schemeClr val="tx1"/>
              </a:solidFill>
            </a:endParaRPr>
          </a:p>
          <a:p>
            <a:pPr marL="457200" indent="-457200">
              <a:buAutoNum type="alphaLcParenR"/>
            </a:pPr>
            <a:r>
              <a:rPr lang="en-US" i="0" dirty="0">
                <a:solidFill>
                  <a:schemeClr val="tx1"/>
                </a:solidFill>
              </a:rPr>
              <a:t>Only PART B of EWB can be update.</a:t>
            </a:r>
          </a:p>
          <a:p>
            <a:pPr marL="457200" indent="-457200">
              <a:buAutoNum type="alphaLcParenR"/>
            </a:pPr>
            <a:endParaRPr lang="en-US" i="0" dirty="0">
              <a:solidFill>
                <a:schemeClr val="tx1"/>
              </a:solidFill>
            </a:endParaRPr>
          </a:p>
          <a:p>
            <a:pPr marL="457200" indent="-457200">
              <a:buAutoNum type="alphaLcParenR"/>
            </a:pPr>
            <a:r>
              <a:rPr lang="en-US" i="0" dirty="0">
                <a:solidFill>
                  <a:schemeClr val="tx1"/>
                </a:solidFill>
              </a:rPr>
              <a:t>In case of EWB generated with incorrect information then it can be cancelled and shall required to generate another EWB.</a:t>
            </a:r>
          </a:p>
          <a:p>
            <a:pPr marL="457200" indent="-457200">
              <a:buAutoNum type="alphaLcParenR"/>
            </a:pPr>
            <a:endParaRPr lang="en-US" i="0" dirty="0">
              <a:solidFill>
                <a:schemeClr val="tx1"/>
              </a:solidFill>
            </a:endParaRPr>
          </a:p>
          <a:p>
            <a:pPr marL="457200" indent="-457200">
              <a:buAutoNum type="alphaLcParenR"/>
            </a:pPr>
            <a:r>
              <a:rPr lang="en-US" i="0" dirty="0">
                <a:solidFill>
                  <a:schemeClr val="tx1"/>
                </a:solidFill>
              </a:rPr>
              <a:t>EWB can be cancelled if either goods are not transported or are not transported as per the details  furnished on the portal to generate EWB.</a:t>
            </a:r>
          </a:p>
          <a:p>
            <a:pPr marL="457200" indent="-457200">
              <a:buAutoNum type="alphaLcParenR"/>
            </a:pPr>
            <a:endParaRPr lang="en-US" i="0" dirty="0">
              <a:solidFill>
                <a:schemeClr val="tx1"/>
              </a:solidFill>
            </a:endParaRPr>
          </a:p>
          <a:p>
            <a:pPr marL="457200" indent="-457200">
              <a:buAutoNum type="alphaLcParenR"/>
            </a:pPr>
            <a:r>
              <a:rPr lang="en-US" i="0" dirty="0">
                <a:solidFill>
                  <a:schemeClr val="tx1"/>
                </a:solidFill>
              </a:rPr>
              <a:t>The cancellation is required  to be done within 24 Hours from the time of generation EWB.</a:t>
            </a: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p:txBody>
      </p:sp>
    </p:spTree>
    <p:extLst>
      <p:ext uri="{BB962C8B-B14F-4D97-AF65-F5344CB8AC3E}">
        <p14:creationId xmlns:p14="http://schemas.microsoft.com/office/powerpoint/2010/main" val="4064148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39240" y="1122363"/>
            <a:ext cx="9144000" cy="614997"/>
          </a:xfrm>
        </p:spPr>
        <p:txBody>
          <a:bodyPr>
            <a:normAutofit/>
          </a:bodyPr>
          <a:lstStyle/>
          <a:p>
            <a:pPr algn="ctr"/>
            <a:r>
              <a:rPr lang="en-US" sz="2800" dirty="0"/>
              <a:t>E  WAY BILL FORMS</a:t>
            </a:r>
            <a:endParaRPr lang="en-IN" sz="2800" dirty="0"/>
          </a:p>
        </p:txBody>
      </p:sp>
      <p:sp>
        <p:nvSpPr>
          <p:cNvPr id="4" name="Subtitle 2">
            <a:extLst>
              <a:ext uri="{FF2B5EF4-FFF2-40B4-BE49-F238E27FC236}">
                <a16:creationId xmlns:a16="http://schemas.microsoft.com/office/drawing/2014/main" id="{9D8F4F3D-F1AD-426C-BEBD-4B41EF6E0EE7}"/>
              </a:ext>
            </a:extLst>
          </p:cNvPr>
          <p:cNvSpPr>
            <a:spLocks noGrp="1"/>
          </p:cNvSpPr>
          <p:nvPr>
            <p:ph type="subTitle" idx="1"/>
          </p:nvPr>
        </p:nvSpPr>
        <p:spPr>
          <a:xfrm>
            <a:off x="1524000" y="1874521"/>
            <a:ext cx="9144000" cy="4572000"/>
          </a:xfrm>
        </p:spPr>
        <p:txBody>
          <a:bodyPr>
            <a:normAutofit/>
          </a:bodyPr>
          <a:lstStyle/>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p:txBody>
      </p:sp>
      <p:graphicFrame>
        <p:nvGraphicFramePr>
          <p:cNvPr id="3" name="Table 2">
            <a:extLst>
              <a:ext uri="{FF2B5EF4-FFF2-40B4-BE49-F238E27FC236}">
                <a16:creationId xmlns:a16="http://schemas.microsoft.com/office/drawing/2014/main" id="{986919EC-3583-4E81-A4E4-C7A94FE757FB}"/>
              </a:ext>
            </a:extLst>
          </p:cNvPr>
          <p:cNvGraphicFramePr>
            <a:graphicFrameLocks noGrp="1"/>
          </p:cNvGraphicFramePr>
          <p:nvPr>
            <p:extLst>
              <p:ext uri="{D42A27DB-BD31-4B8C-83A1-F6EECF244321}">
                <p14:modId xmlns:p14="http://schemas.microsoft.com/office/powerpoint/2010/main" val="2064951080"/>
              </p:ext>
            </p:extLst>
          </p:nvPr>
        </p:nvGraphicFramePr>
        <p:xfrm>
          <a:off x="2367280" y="2426546"/>
          <a:ext cx="8128000" cy="26619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94435953"/>
                    </a:ext>
                  </a:extLst>
                </a:gridCol>
                <a:gridCol w="4064000">
                  <a:extLst>
                    <a:ext uri="{9D8B030D-6E8A-4147-A177-3AD203B41FA5}">
                      <a16:colId xmlns:a16="http://schemas.microsoft.com/office/drawing/2014/main" val="680626094"/>
                    </a:ext>
                  </a:extLst>
                </a:gridCol>
              </a:tblGrid>
              <a:tr h="370840">
                <a:tc>
                  <a:txBody>
                    <a:bodyPr/>
                    <a:lstStyle/>
                    <a:p>
                      <a:pPr algn="ctr"/>
                      <a:r>
                        <a:rPr lang="en-IN" dirty="0"/>
                        <a:t>FORM</a:t>
                      </a:r>
                    </a:p>
                  </a:txBody>
                  <a:tcPr/>
                </a:tc>
                <a:tc>
                  <a:txBody>
                    <a:bodyPr/>
                    <a:lstStyle/>
                    <a:p>
                      <a:pPr algn="ctr"/>
                      <a:r>
                        <a:rPr lang="en-IN" dirty="0"/>
                        <a:t>PARTICULARS</a:t>
                      </a:r>
                    </a:p>
                  </a:txBody>
                  <a:tcPr/>
                </a:tc>
                <a:extLst>
                  <a:ext uri="{0D108BD9-81ED-4DB2-BD59-A6C34878D82A}">
                    <a16:rowId xmlns:a16="http://schemas.microsoft.com/office/drawing/2014/main" val="3801929936"/>
                  </a:ext>
                </a:extLst>
              </a:tr>
              <a:tr h="370840">
                <a:tc>
                  <a:txBody>
                    <a:bodyPr/>
                    <a:lstStyle/>
                    <a:p>
                      <a:r>
                        <a:rPr lang="en-IN" dirty="0"/>
                        <a:t>GST EWB – 01</a:t>
                      </a:r>
                    </a:p>
                  </a:txBody>
                  <a:tcPr/>
                </a:tc>
                <a:tc>
                  <a:txBody>
                    <a:bodyPr/>
                    <a:lstStyle/>
                    <a:p>
                      <a:r>
                        <a:rPr lang="en-IN" dirty="0"/>
                        <a:t>E Way Bill Form</a:t>
                      </a:r>
                    </a:p>
                  </a:txBody>
                  <a:tcPr/>
                </a:tc>
                <a:extLst>
                  <a:ext uri="{0D108BD9-81ED-4DB2-BD59-A6C34878D82A}">
                    <a16:rowId xmlns:a16="http://schemas.microsoft.com/office/drawing/2014/main" val="1573883446"/>
                  </a:ext>
                </a:extLst>
              </a:tr>
              <a:tr h="370840">
                <a:tc>
                  <a:txBody>
                    <a:bodyPr/>
                    <a:lstStyle/>
                    <a:p>
                      <a:r>
                        <a:rPr lang="en-IN" dirty="0"/>
                        <a:t>GST EWB – 02</a:t>
                      </a:r>
                    </a:p>
                  </a:txBody>
                  <a:tcPr/>
                </a:tc>
                <a:tc>
                  <a:txBody>
                    <a:bodyPr/>
                    <a:lstStyle/>
                    <a:p>
                      <a:r>
                        <a:rPr lang="en-IN" dirty="0"/>
                        <a:t>Consolidated E Way bill form to be generated by Transporter</a:t>
                      </a:r>
                    </a:p>
                  </a:txBody>
                  <a:tcPr/>
                </a:tc>
                <a:extLst>
                  <a:ext uri="{0D108BD9-81ED-4DB2-BD59-A6C34878D82A}">
                    <a16:rowId xmlns:a16="http://schemas.microsoft.com/office/drawing/2014/main" val="1613030777"/>
                  </a:ext>
                </a:extLst>
              </a:tr>
              <a:tr h="370840">
                <a:tc>
                  <a:txBody>
                    <a:bodyPr/>
                    <a:lstStyle/>
                    <a:p>
                      <a:r>
                        <a:rPr lang="en-IN" dirty="0"/>
                        <a:t>GST EWB – 03 </a:t>
                      </a:r>
                    </a:p>
                  </a:txBody>
                  <a:tcPr/>
                </a:tc>
                <a:tc>
                  <a:txBody>
                    <a:bodyPr/>
                    <a:lstStyle/>
                    <a:p>
                      <a:r>
                        <a:rPr lang="en-IN" dirty="0"/>
                        <a:t>Inspection report to be filled up by Proper Officer</a:t>
                      </a:r>
                    </a:p>
                  </a:txBody>
                  <a:tcPr/>
                </a:tc>
                <a:extLst>
                  <a:ext uri="{0D108BD9-81ED-4DB2-BD59-A6C34878D82A}">
                    <a16:rowId xmlns:a16="http://schemas.microsoft.com/office/drawing/2014/main" val="3818728683"/>
                  </a:ext>
                </a:extLst>
              </a:tr>
              <a:tr h="370840">
                <a:tc>
                  <a:txBody>
                    <a:bodyPr/>
                    <a:lstStyle/>
                    <a:p>
                      <a:r>
                        <a:rPr lang="en-IN" dirty="0"/>
                        <a:t>GST EWB – 04</a:t>
                      </a:r>
                    </a:p>
                  </a:txBody>
                  <a:tcPr/>
                </a:tc>
                <a:tc>
                  <a:txBody>
                    <a:bodyPr/>
                    <a:lstStyle/>
                    <a:p>
                      <a:r>
                        <a:rPr lang="en-IN" dirty="0"/>
                        <a:t>Form to upload by Transporter, if vehicle detained for more than 30 minutes</a:t>
                      </a:r>
                    </a:p>
                  </a:txBody>
                  <a:tcPr/>
                </a:tc>
                <a:extLst>
                  <a:ext uri="{0D108BD9-81ED-4DB2-BD59-A6C34878D82A}">
                    <a16:rowId xmlns:a16="http://schemas.microsoft.com/office/drawing/2014/main" val="2559235800"/>
                  </a:ext>
                </a:extLst>
              </a:tr>
            </a:tbl>
          </a:graphicData>
        </a:graphic>
      </p:graphicFrame>
    </p:spTree>
    <p:extLst>
      <p:ext uri="{BB962C8B-B14F-4D97-AF65-F5344CB8AC3E}">
        <p14:creationId xmlns:p14="http://schemas.microsoft.com/office/powerpoint/2010/main" val="2902015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39240" y="1137603"/>
            <a:ext cx="9144000" cy="935037"/>
          </a:xfrm>
        </p:spPr>
        <p:txBody>
          <a:bodyPr>
            <a:noAutofit/>
          </a:bodyPr>
          <a:lstStyle/>
          <a:p>
            <a:pPr algn="ctr"/>
            <a:r>
              <a:rPr lang="en-US" sz="6000" dirty="0"/>
              <a:t>THANKIG YOU</a:t>
            </a:r>
            <a:endParaRPr lang="en-IN" sz="6000" dirty="0"/>
          </a:p>
        </p:txBody>
      </p:sp>
      <p:sp>
        <p:nvSpPr>
          <p:cNvPr id="4" name="Subtitle 2">
            <a:extLst>
              <a:ext uri="{FF2B5EF4-FFF2-40B4-BE49-F238E27FC236}">
                <a16:creationId xmlns:a16="http://schemas.microsoft.com/office/drawing/2014/main" id="{9D8F4F3D-F1AD-426C-BEBD-4B41EF6E0EE7}"/>
              </a:ext>
            </a:extLst>
          </p:cNvPr>
          <p:cNvSpPr>
            <a:spLocks noGrp="1"/>
          </p:cNvSpPr>
          <p:nvPr>
            <p:ph type="subTitle" idx="1"/>
          </p:nvPr>
        </p:nvSpPr>
        <p:spPr>
          <a:xfrm>
            <a:off x="1524000" y="2392679"/>
            <a:ext cx="9144000" cy="4053841"/>
          </a:xfrm>
        </p:spPr>
        <p:txBody>
          <a:bodyPr>
            <a:normAutofit/>
          </a:bodyPr>
          <a:lstStyle/>
          <a:p>
            <a:pPr algn="l"/>
            <a:endParaRPr lang="en-US" i="0" dirty="0">
              <a:solidFill>
                <a:schemeClr val="tx1"/>
              </a:solidFill>
            </a:endParaRPr>
          </a:p>
          <a:p>
            <a:pPr algn="l"/>
            <a:endParaRPr lang="en-US" i="0" dirty="0">
              <a:solidFill>
                <a:schemeClr val="tx1"/>
              </a:solidFill>
            </a:endParaRPr>
          </a:p>
          <a:p>
            <a:pPr algn="l"/>
            <a:r>
              <a:rPr lang="en-US" b="1" i="0" dirty="0">
                <a:solidFill>
                  <a:srgbClr val="FF0000"/>
                </a:solidFill>
              </a:rPr>
              <a:t>Author can be  reach at </a:t>
            </a:r>
            <a:r>
              <a:rPr lang="en-US" b="1" i="0" dirty="0">
                <a:solidFill>
                  <a:srgbClr val="FF0000"/>
                </a:solidFill>
                <a:hlinkClick r:id="rId3"/>
              </a:rPr>
              <a:t>nikunjkikani23@yahoo.com</a:t>
            </a:r>
            <a:r>
              <a:rPr lang="en-US" b="1" i="0" dirty="0">
                <a:solidFill>
                  <a:srgbClr val="FF0000"/>
                </a:solidFill>
              </a:rPr>
              <a:t> or 91 9833762532</a:t>
            </a:r>
          </a:p>
          <a:p>
            <a:pPr algn="ctr"/>
            <a:endParaRPr lang="en-US" i="0" dirty="0">
              <a:solidFill>
                <a:schemeClr val="tx1"/>
              </a:solidFill>
            </a:endParaRPr>
          </a:p>
          <a:p>
            <a:pPr algn="ctr"/>
            <a:r>
              <a:rPr lang="en-US" b="1" dirty="0">
                <a:solidFill>
                  <a:srgbClr val="92D050"/>
                </a:solidFill>
              </a:rPr>
              <a:t>In case of any further clarification required in this regard then please feel free to write email on given ID or call on the given number</a:t>
            </a:r>
          </a:p>
        </p:txBody>
      </p:sp>
    </p:spTree>
    <p:extLst>
      <p:ext uri="{BB962C8B-B14F-4D97-AF65-F5344CB8AC3E}">
        <p14:creationId xmlns:p14="http://schemas.microsoft.com/office/powerpoint/2010/main" val="85768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fontScale="90000"/>
          </a:bodyPr>
          <a:lstStyle/>
          <a:p>
            <a:pPr algn="ctr"/>
            <a:r>
              <a:rPr lang="en-US" dirty="0"/>
              <a:t>    </a:t>
            </a:r>
            <a:r>
              <a:rPr lang="en-US" sz="4000" dirty="0"/>
              <a:t>E WAY BILL WITHOUT PART B	</a:t>
            </a:r>
            <a:r>
              <a:rPr lang="en-US" dirty="0"/>
              <a:t>	</a:t>
            </a:r>
            <a:endParaRPr lang="en-IN"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2630311"/>
            <a:ext cx="9144000" cy="2901245"/>
          </a:xfrm>
        </p:spPr>
        <p:txBody>
          <a:bodyPr>
            <a:normAutofit fontScale="92500" lnSpcReduction="20000"/>
          </a:bodyPr>
          <a:lstStyle/>
          <a:p>
            <a:pPr algn="l"/>
            <a:r>
              <a:rPr lang="en-US" b="1" dirty="0"/>
              <a:t>No Part B is to be filed in case of the following:</a:t>
            </a:r>
          </a:p>
          <a:p>
            <a:pPr algn="l"/>
            <a:endParaRPr lang="en-US" b="1" dirty="0"/>
          </a:p>
          <a:p>
            <a:pPr marL="457200" indent="-457200" algn="l">
              <a:buAutoNum type="alphaLcParenR"/>
            </a:pPr>
            <a:r>
              <a:rPr lang="en-US" b="1" dirty="0"/>
              <a:t>If the distance from Place of Business to Place of Transporter is less than 10 KM within State</a:t>
            </a:r>
          </a:p>
          <a:p>
            <a:pPr marL="457200" indent="-457200" algn="l">
              <a:buAutoNum type="alphaLcParenR"/>
            </a:pPr>
            <a:endParaRPr lang="en-US" b="1" dirty="0"/>
          </a:p>
          <a:p>
            <a:pPr marL="457200" indent="-457200" algn="l">
              <a:buAutoNum type="alphaLcParenR"/>
            </a:pPr>
            <a:r>
              <a:rPr lang="en-US" b="1" dirty="0"/>
              <a:t>If Place of Business of Transporter and Place of Business of Consignee is within state</a:t>
            </a:r>
          </a:p>
          <a:p>
            <a:pPr marL="457200" indent="-457200" algn="l">
              <a:buAutoNum type="alphaLcParenR"/>
            </a:pPr>
            <a:endParaRPr lang="en-US" b="1" dirty="0"/>
          </a:p>
          <a:p>
            <a:pPr marL="457200" indent="-457200" algn="l">
              <a:buAutoNum type="alphaLcParenR"/>
            </a:pPr>
            <a:r>
              <a:rPr lang="en-US" b="1" dirty="0"/>
              <a:t>In all other case, Part B shall required to updated within 72 hours from time of generation of Unique ID</a:t>
            </a:r>
            <a:endParaRPr lang="en-IN" b="1" dirty="0"/>
          </a:p>
        </p:txBody>
      </p:sp>
    </p:spTree>
    <p:extLst>
      <p:ext uri="{BB962C8B-B14F-4D97-AF65-F5344CB8AC3E}">
        <p14:creationId xmlns:p14="http://schemas.microsoft.com/office/powerpoint/2010/main" val="3030417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a:bodyPr>
          <a:lstStyle/>
          <a:p>
            <a:pPr algn="ctr"/>
            <a:r>
              <a:rPr lang="en-US" sz="3600" dirty="0"/>
              <a:t>NO E WAY BILL IS NECESSARY 	</a:t>
            </a:r>
            <a:endParaRPr lang="en-IN" sz="3600"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2540000"/>
            <a:ext cx="9144000" cy="3330222"/>
          </a:xfrm>
        </p:spPr>
        <p:txBody>
          <a:bodyPr>
            <a:normAutofit fontScale="92500" lnSpcReduction="20000"/>
          </a:bodyPr>
          <a:lstStyle/>
          <a:p>
            <a:pPr algn="l"/>
            <a:endParaRPr lang="en-US" b="1" dirty="0"/>
          </a:p>
          <a:p>
            <a:pPr marL="457200" indent="-457200" algn="l">
              <a:buAutoNum type="alphaLcParenR"/>
            </a:pPr>
            <a:r>
              <a:rPr lang="en-US" b="1" dirty="0"/>
              <a:t>Movement in Non-motorized Vehicle (Bullock Cart, Cycle)</a:t>
            </a:r>
          </a:p>
          <a:p>
            <a:pPr marL="457200" indent="-457200" algn="l">
              <a:buAutoNum type="alphaLcParenR"/>
            </a:pPr>
            <a:endParaRPr lang="en-US" b="1" dirty="0"/>
          </a:p>
          <a:p>
            <a:pPr marL="457200" indent="-457200" algn="l">
              <a:buAutoNum type="alphaLcParenR"/>
            </a:pPr>
            <a:r>
              <a:rPr lang="en-US" b="1" dirty="0"/>
              <a:t>Movement of Goods within the area notified by the Government</a:t>
            </a:r>
          </a:p>
          <a:p>
            <a:pPr marL="457200" indent="-457200" algn="l">
              <a:buAutoNum type="alphaLcParenR"/>
            </a:pPr>
            <a:endParaRPr lang="en-US" b="1" dirty="0"/>
          </a:p>
          <a:p>
            <a:pPr marL="457200" indent="-457200" algn="l">
              <a:buAutoNum type="alphaLcParenR"/>
            </a:pPr>
            <a:r>
              <a:rPr lang="en-US" b="1" dirty="0"/>
              <a:t>Supply of Goods which are not covered under GST</a:t>
            </a:r>
          </a:p>
          <a:p>
            <a:pPr marL="457200" indent="-457200" algn="l">
              <a:buAutoNum type="alphaLcParenR"/>
            </a:pPr>
            <a:endParaRPr lang="en-US" b="1" dirty="0"/>
          </a:p>
          <a:p>
            <a:pPr marL="457200" indent="-457200" algn="l">
              <a:buAutoNum type="alphaLcParenR"/>
            </a:pPr>
            <a:r>
              <a:rPr lang="en-US" b="1" dirty="0"/>
              <a:t>Movement of specified goods like Gems, </a:t>
            </a:r>
            <a:r>
              <a:rPr lang="en-US" b="1" dirty="0" err="1"/>
              <a:t>Jewellery</a:t>
            </a:r>
            <a:r>
              <a:rPr lang="en-US" b="1" dirty="0"/>
              <a:t>, Precious Stone, Postal Baggage Transported by Department of Post, Currency, Kerosene under PDS, LPG for house hold and Exempted Category, Used personal and household effect, coral whether worked or otherwise   	</a:t>
            </a:r>
            <a:endParaRPr lang="en-IN" b="1" dirty="0"/>
          </a:p>
        </p:txBody>
      </p:sp>
    </p:spTree>
    <p:extLst>
      <p:ext uri="{BB962C8B-B14F-4D97-AF65-F5344CB8AC3E}">
        <p14:creationId xmlns:p14="http://schemas.microsoft.com/office/powerpoint/2010/main" val="3104569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fontScale="90000"/>
          </a:bodyPr>
          <a:lstStyle/>
          <a:p>
            <a:pPr algn="ctr"/>
            <a:r>
              <a:rPr lang="en-US" sz="3600" dirty="0"/>
              <a:t>WHO WILL GENERATE E WAY BILL	 	</a:t>
            </a:r>
            <a:endParaRPr lang="en-IN" sz="3600"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1813560"/>
            <a:ext cx="9144000" cy="4663440"/>
          </a:xfrm>
        </p:spPr>
        <p:txBody>
          <a:bodyPr>
            <a:normAutofit fontScale="92500" lnSpcReduction="20000"/>
          </a:bodyPr>
          <a:lstStyle/>
          <a:p>
            <a:pPr algn="l"/>
            <a:endParaRPr lang="en-US" b="1" dirty="0"/>
          </a:p>
          <a:p>
            <a:pPr marL="457200" indent="-457200" algn="l">
              <a:buAutoNum type="alphaLcParenR"/>
            </a:pPr>
            <a:r>
              <a:rPr lang="en-US" i="0" dirty="0"/>
              <a:t>Registered Person (Consignor or Consignee or Transporter on behalf of Consignor). In other words, </a:t>
            </a:r>
            <a:r>
              <a:rPr lang="en-US" i="0" dirty="0">
                <a:solidFill>
                  <a:srgbClr val="FF0000"/>
                </a:solidFill>
              </a:rPr>
              <a:t>the person who causes transport of goods shall required to generate the EWB.</a:t>
            </a:r>
          </a:p>
          <a:p>
            <a:pPr marL="457200" indent="-457200" algn="l">
              <a:buAutoNum type="alphaLcParenR"/>
            </a:pPr>
            <a:endParaRPr lang="en-US" i="0" dirty="0"/>
          </a:p>
          <a:p>
            <a:pPr marL="457200" indent="-457200" algn="l">
              <a:buAutoNum type="alphaLcParenR"/>
            </a:pPr>
            <a:r>
              <a:rPr lang="en-US" i="0" dirty="0"/>
              <a:t>Registered recipient when goods are procured from Unregistered Person</a:t>
            </a:r>
          </a:p>
          <a:p>
            <a:pPr marL="457200" indent="-457200" algn="l">
              <a:buAutoNum type="alphaLcParenR"/>
            </a:pPr>
            <a:endParaRPr lang="en-US" i="0" dirty="0"/>
          </a:p>
          <a:p>
            <a:pPr marL="457200" indent="-457200" algn="l">
              <a:buAutoNum type="alphaLcParenR"/>
            </a:pPr>
            <a:r>
              <a:rPr lang="en-US" i="0" dirty="0"/>
              <a:t>Transporter in case of Supplier has not generated E Way Bill</a:t>
            </a:r>
          </a:p>
          <a:p>
            <a:pPr marL="457200" indent="-457200" algn="l">
              <a:buAutoNum type="alphaLcParenR"/>
            </a:pPr>
            <a:endParaRPr lang="en-US" i="0" dirty="0"/>
          </a:p>
          <a:p>
            <a:pPr marL="457200" indent="-457200" algn="l">
              <a:buAutoNum type="alphaLcParenR"/>
            </a:pPr>
            <a:r>
              <a:rPr lang="en-US" i="0" dirty="0"/>
              <a:t>In case of Change in Conveyance, Registered person can update the Vehicle number with the same validity of E Way Bill</a:t>
            </a:r>
          </a:p>
          <a:p>
            <a:pPr marL="457200" indent="-457200" algn="l">
              <a:buAutoNum type="alphaLcParenR"/>
            </a:pPr>
            <a:endParaRPr lang="en-US" i="0" dirty="0"/>
          </a:p>
          <a:p>
            <a:pPr marL="457200" indent="-457200" algn="l">
              <a:buAutoNum type="alphaLcParenR"/>
            </a:pPr>
            <a:r>
              <a:rPr lang="en-US" i="0" dirty="0"/>
              <a:t>If Supply is made by Air, Ship or Railways then the Information in PART B like RR Number / AWP number has to be filled by Consignor or the recipient</a:t>
            </a:r>
          </a:p>
          <a:p>
            <a:pPr marL="457200" indent="-457200" algn="l">
              <a:buAutoNum type="alphaLcParenR"/>
            </a:pPr>
            <a:endParaRPr lang="en-US" b="1" dirty="0"/>
          </a:p>
          <a:p>
            <a:pPr marL="457200" indent="-457200" algn="l">
              <a:buAutoNum type="alphaLcParenR"/>
            </a:pPr>
            <a:r>
              <a:rPr lang="en-US" b="1" dirty="0">
                <a:solidFill>
                  <a:srgbClr val="FF0000"/>
                </a:solidFill>
              </a:rPr>
              <a:t>PART B has to be updated within 72 Hours of Generation of Unique ID</a:t>
            </a:r>
          </a:p>
          <a:p>
            <a:pPr algn="l"/>
            <a:endParaRPr lang="en-US" b="1" dirty="0"/>
          </a:p>
        </p:txBody>
      </p:sp>
    </p:spTree>
    <p:extLst>
      <p:ext uri="{BB962C8B-B14F-4D97-AF65-F5344CB8AC3E}">
        <p14:creationId xmlns:p14="http://schemas.microsoft.com/office/powerpoint/2010/main" val="302186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a:bodyPr>
          <a:lstStyle/>
          <a:p>
            <a:pPr algn="ctr"/>
            <a:r>
              <a:rPr lang="en-US" sz="3600" dirty="0"/>
              <a:t>HOW TO GENERATE E WAY BILL 	</a:t>
            </a:r>
            <a:endParaRPr lang="en-IN" sz="3600"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1920240"/>
            <a:ext cx="9144000" cy="4556760"/>
          </a:xfrm>
        </p:spPr>
        <p:txBody>
          <a:bodyPr>
            <a:normAutofit fontScale="77500" lnSpcReduction="20000"/>
          </a:bodyPr>
          <a:lstStyle/>
          <a:p>
            <a:pPr algn="l"/>
            <a:endParaRPr lang="en-US" b="1" dirty="0"/>
          </a:p>
          <a:p>
            <a:pPr marL="457200" indent="-457200" algn="l">
              <a:buAutoNum type="alphaLcParenR"/>
            </a:pPr>
            <a:r>
              <a:rPr lang="en-US" i="0" dirty="0"/>
              <a:t>To Generate E way bill Form EWB -01 shall required to fill up. There are 2 parts in such Form, PART A and PART B.</a:t>
            </a:r>
          </a:p>
          <a:p>
            <a:pPr marL="457200" indent="-457200" algn="l">
              <a:buAutoNum type="alphaLcParenR"/>
            </a:pPr>
            <a:endParaRPr lang="en-US" i="0" dirty="0"/>
          </a:p>
          <a:p>
            <a:pPr marL="457200" indent="-457200" algn="l">
              <a:buAutoNum type="alphaLcParenR"/>
            </a:pPr>
            <a:r>
              <a:rPr lang="en-US" b="1" i="0" dirty="0"/>
              <a:t>Details in PART A: </a:t>
            </a:r>
          </a:p>
          <a:p>
            <a:pPr algn="l"/>
            <a:endParaRPr lang="en-US" i="0" dirty="0"/>
          </a:p>
          <a:p>
            <a:pPr algn="l"/>
            <a:r>
              <a:rPr lang="en-US" i="0" dirty="0"/>
              <a:t>          </a:t>
            </a:r>
            <a:r>
              <a:rPr lang="en-US" i="0" dirty="0" err="1"/>
              <a:t>i</a:t>
            </a:r>
            <a:r>
              <a:rPr lang="en-US" i="0" dirty="0"/>
              <a:t>) GSTIN of  recipient,</a:t>
            </a:r>
          </a:p>
          <a:p>
            <a:pPr algn="l"/>
            <a:r>
              <a:rPr lang="en-US" i="0" dirty="0"/>
              <a:t>          ii) Place of Delivery with PIN code, </a:t>
            </a:r>
          </a:p>
          <a:p>
            <a:pPr algn="l"/>
            <a:r>
              <a:rPr lang="en-US" i="0" dirty="0"/>
              <a:t>         iii) Invoice no., date , Challan no. and date,</a:t>
            </a:r>
          </a:p>
          <a:p>
            <a:pPr algn="l"/>
            <a:r>
              <a:rPr lang="en-US" i="0" dirty="0"/>
              <a:t>         iv) Value of Goods, HSN code, Reason for Transportation (Supply Export, Import, Job       </a:t>
            </a:r>
          </a:p>
          <a:p>
            <a:pPr algn="l"/>
            <a:r>
              <a:rPr lang="en-US" i="0" dirty="0"/>
              <a:t>               work etc.),</a:t>
            </a:r>
          </a:p>
          <a:p>
            <a:pPr algn="l"/>
            <a:r>
              <a:rPr lang="en-US" i="0" dirty="0"/>
              <a:t>         v) Transport Documents no. (GRN, RR, AWB, BL).</a:t>
            </a:r>
          </a:p>
          <a:p>
            <a:pPr marL="457200" indent="-457200" algn="l">
              <a:buAutoNum type="alphaLcParenR"/>
            </a:pPr>
            <a:endParaRPr lang="en-US" i="0" dirty="0"/>
          </a:p>
          <a:p>
            <a:pPr marL="457200" indent="-457200" algn="l">
              <a:buAutoNum type="alphaLcParenR" startAt="3"/>
            </a:pPr>
            <a:r>
              <a:rPr lang="en-US" i="0" dirty="0"/>
              <a:t>Details PART B: This part contains Transporter details like Transporter ID in case of Transporter is unregistered or Transporter GSTIN, Vehicle no. etc. </a:t>
            </a:r>
          </a:p>
          <a:p>
            <a:pPr marL="457200" indent="-457200" algn="l">
              <a:buAutoNum type="alphaLcParenR" startAt="3"/>
            </a:pPr>
            <a:endParaRPr lang="en-US" i="0" dirty="0"/>
          </a:p>
          <a:p>
            <a:pPr marL="457200" indent="-457200" algn="l">
              <a:buAutoNum type="alphaLcParenR" startAt="3"/>
            </a:pPr>
            <a:r>
              <a:rPr lang="en-US" i="0" dirty="0"/>
              <a:t>In case recipient of goods reject to take delivery of goods due any reason (like damage, not as per order etc.) then in that case Transporter need to generate e  way bill generated </a:t>
            </a:r>
            <a:r>
              <a:rPr lang="en-US" i="0" dirty="0" err="1"/>
              <a:t>withi</a:t>
            </a:r>
            <a:r>
              <a:rPr lang="en-US" i="0" dirty="0"/>
              <a:t> the help of supplier by indicating supply as “Sales Return”.  </a:t>
            </a:r>
          </a:p>
          <a:p>
            <a:pPr algn="l"/>
            <a:endParaRPr lang="en-US" i="0" dirty="0"/>
          </a:p>
        </p:txBody>
      </p:sp>
    </p:spTree>
    <p:extLst>
      <p:ext uri="{BB962C8B-B14F-4D97-AF65-F5344CB8AC3E}">
        <p14:creationId xmlns:p14="http://schemas.microsoft.com/office/powerpoint/2010/main" val="423203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a:bodyPr>
          <a:lstStyle/>
          <a:p>
            <a:pPr algn="ctr"/>
            <a:r>
              <a:rPr lang="en-US" sz="3600" dirty="0"/>
              <a:t>VALIDITY OF E WAY BILL</a:t>
            </a:r>
            <a:endParaRPr lang="en-IN" sz="3600"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1920240"/>
            <a:ext cx="9144000" cy="4556760"/>
          </a:xfrm>
        </p:spPr>
        <p:txBody>
          <a:bodyPr>
            <a:normAutofit fontScale="77500" lnSpcReduction="20000"/>
          </a:bodyPr>
          <a:lstStyle/>
          <a:p>
            <a:pPr algn="l"/>
            <a:endParaRPr lang="en-US" b="1" dirty="0"/>
          </a:p>
          <a:p>
            <a:pPr marL="457200" indent="-457200" algn="l">
              <a:buAutoNum type="alphaLcParenR"/>
            </a:pPr>
            <a:r>
              <a:rPr lang="en-US" i="0" dirty="0"/>
              <a:t>Validity based on the distance to Travel:</a:t>
            </a:r>
          </a:p>
          <a:p>
            <a:pPr marL="457200" indent="-457200" algn="l">
              <a:buAutoNum type="alphaLcParenR"/>
            </a:pPr>
            <a:endParaRPr lang="en-US" i="0" dirty="0"/>
          </a:p>
          <a:p>
            <a:pPr algn="l"/>
            <a:r>
              <a:rPr lang="en-US" i="0" dirty="0"/>
              <a:t>          </a:t>
            </a:r>
            <a:r>
              <a:rPr lang="en-US" i="0" dirty="0" err="1"/>
              <a:t>i</a:t>
            </a:r>
            <a:r>
              <a:rPr lang="en-US" i="0" dirty="0"/>
              <a:t>) </a:t>
            </a:r>
            <a:r>
              <a:rPr lang="en-US" i="0" dirty="0" err="1"/>
              <a:t>Upto</a:t>
            </a:r>
            <a:r>
              <a:rPr lang="en-US" i="0" dirty="0"/>
              <a:t> 100 KM – One Day</a:t>
            </a:r>
          </a:p>
          <a:p>
            <a:pPr algn="l"/>
            <a:endParaRPr lang="en-US" i="0" dirty="0"/>
          </a:p>
          <a:p>
            <a:pPr algn="l"/>
            <a:r>
              <a:rPr lang="en-US" i="0" dirty="0"/>
              <a:t>         ii) For every 100 KM or part thereof – One additional day</a:t>
            </a:r>
          </a:p>
          <a:p>
            <a:pPr algn="l"/>
            <a:endParaRPr lang="en-US" i="0" dirty="0"/>
          </a:p>
          <a:p>
            <a:pPr marL="457200" indent="-457200" algn="l">
              <a:buAutoNum type="alphaLcParenR" startAt="2"/>
            </a:pPr>
            <a:r>
              <a:rPr lang="en-US" i="0" dirty="0"/>
              <a:t>In case of goods cannot be transported within the validity period then transporter shall generate  </a:t>
            </a:r>
          </a:p>
          <a:p>
            <a:pPr algn="l"/>
            <a:r>
              <a:rPr lang="en-US" i="0" dirty="0"/>
              <a:t>           another E Way Bill after updating the details in PART B of Form GST EWB -01 </a:t>
            </a:r>
          </a:p>
          <a:p>
            <a:pPr algn="l"/>
            <a:endParaRPr lang="en-US" i="0" dirty="0"/>
          </a:p>
          <a:p>
            <a:pPr marL="457200" indent="-457200" algn="l">
              <a:buAutoNum type="alphaLcParenR" startAt="3"/>
            </a:pPr>
            <a:r>
              <a:rPr lang="en-US" i="0" dirty="0"/>
              <a:t>The validity starts from first entry is made in PART B i.e. Vehicle number /  document number in case of Rail / AIR / Ship Transportation. </a:t>
            </a:r>
          </a:p>
          <a:p>
            <a:pPr algn="l"/>
            <a:endParaRPr lang="en-US" i="0" dirty="0"/>
          </a:p>
          <a:p>
            <a:pPr marL="457200" indent="-457200" algn="l">
              <a:buAutoNum type="alphaLcParenR" startAt="4"/>
            </a:pPr>
            <a:r>
              <a:rPr lang="en-US" i="0" dirty="0"/>
              <a:t>One E way bill can go through multiple modes  of transportation before reaching  the Destination.</a:t>
            </a:r>
          </a:p>
          <a:p>
            <a:pPr algn="l"/>
            <a:endParaRPr lang="en-US" i="0" dirty="0"/>
          </a:p>
          <a:p>
            <a:pPr algn="l"/>
            <a:r>
              <a:rPr lang="en-US" i="0" dirty="0"/>
              <a:t>e)      As per the mode of transportation, the EWB needs  to be updated with new mode of Transportation  </a:t>
            </a:r>
          </a:p>
          <a:p>
            <a:pPr algn="l"/>
            <a:r>
              <a:rPr lang="en-US" i="0" dirty="0"/>
              <a:t>          by Using “Update Vehicle Number”.   	   </a:t>
            </a:r>
          </a:p>
          <a:p>
            <a:pPr algn="l"/>
            <a:endParaRPr lang="en-US" i="0" dirty="0"/>
          </a:p>
          <a:p>
            <a:pPr algn="l"/>
            <a:r>
              <a:rPr lang="en-US" i="0" dirty="0"/>
              <a:t>f</a:t>
            </a:r>
          </a:p>
        </p:txBody>
      </p:sp>
    </p:spTree>
    <p:extLst>
      <p:ext uri="{BB962C8B-B14F-4D97-AF65-F5344CB8AC3E}">
        <p14:creationId xmlns:p14="http://schemas.microsoft.com/office/powerpoint/2010/main" val="115137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a:bodyPr>
          <a:lstStyle/>
          <a:p>
            <a:pPr algn="ctr"/>
            <a:r>
              <a:rPr lang="en-US" sz="2800" dirty="0"/>
              <a:t>MULTIPLE INVOICE IN SINGLE  BILL VEHICLE</a:t>
            </a:r>
            <a:endParaRPr lang="en-IN" sz="2800" dirty="0"/>
          </a:p>
        </p:txBody>
      </p:sp>
      <p:sp>
        <p:nvSpPr>
          <p:cNvPr id="3" name="Subtitle 2">
            <a:extLst>
              <a:ext uri="{FF2B5EF4-FFF2-40B4-BE49-F238E27FC236}">
                <a16:creationId xmlns:a16="http://schemas.microsoft.com/office/drawing/2014/main" id="{951F2C31-143F-49DC-827D-442BA5511F14}"/>
              </a:ext>
            </a:extLst>
          </p:cNvPr>
          <p:cNvSpPr>
            <a:spLocks noGrp="1"/>
          </p:cNvSpPr>
          <p:nvPr>
            <p:ph type="subTitle" idx="1"/>
          </p:nvPr>
        </p:nvSpPr>
        <p:spPr>
          <a:xfrm>
            <a:off x="1524000" y="1920240"/>
            <a:ext cx="9144000" cy="4556760"/>
          </a:xfrm>
        </p:spPr>
        <p:txBody>
          <a:bodyPr>
            <a:normAutofit/>
          </a:bodyPr>
          <a:lstStyle/>
          <a:p>
            <a:pPr marL="457200" indent="-457200" algn="l">
              <a:buAutoNum type="alphaLcParenR"/>
            </a:pPr>
            <a:r>
              <a:rPr lang="en-US" i="0" dirty="0"/>
              <a:t>As per law, for Every single Invoice, One E Way bill shall required to generate in Common Portal.</a:t>
            </a:r>
          </a:p>
          <a:p>
            <a:pPr marL="457200" indent="-457200" algn="l">
              <a:buAutoNum type="alphaLcParenR"/>
            </a:pPr>
            <a:endParaRPr lang="en-US" i="0" dirty="0"/>
          </a:p>
          <a:p>
            <a:pPr marL="457200" indent="-457200" algn="l">
              <a:buAutoNum type="alphaLcParenR"/>
            </a:pPr>
            <a:r>
              <a:rPr lang="en-US" i="0" dirty="0"/>
              <a:t>In Case multiple invoices are issued by the supplier to same recipient going in one vehicle then “Multiple E Way Bill” shall require to generated.</a:t>
            </a:r>
          </a:p>
          <a:p>
            <a:pPr marL="457200" indent="-457200" algn="l">
              <a:buAutoNum type="alphaLcParenR"/>
            </a:pPr>
            <a:endParaRPr lang="en-US" i="0" dirty="0"/>
          </a:p>
          <a:p>
            <a:pPr marL="457200" indent="-457200" algn="l">
              <a:buAutoNum type="alphaLcParenR"/>
            </a:pPr>
            <a:r>
              <a:rPr lang="en-US" b="1" dirty="0">
                <a:solidFill>
                  <a:srgbClr val="FF0000"/>
                </a:solidFill>
              </a:rPr>
              <a:t>In other words, Multiple Invoices cannot be clubbed to generate One EWB.  </a:t>
            </a:r>
          </a:p>
          <a:p>
            <a:pPr marL="457200" indent="-457200" algn="l">
              <a:buAutoNum type="alphaLcParenR"/>
            </a:pPr>
            <a:endParaRPr lang="en-US" b="1" dirty="0">
              <a:solidFill>
                <a:srgbClr val="FF0000"/>
              </a:solidFill>
            </a:endParaRPr>
          </a:p>
          <a:p>
            <a:pPr marL="457200" indent="-457200" algn="l">
              <a:buAutoNum type="alphaLcParenR"/>
            </a:pPr>
            <a:r>
              <a:rPr lang="en-US" i="0" dirty="0">
                <a:solidFill>
                  <a:schemeClr val="tx1"/>
                </a:solidFill>
              </a:rPr>
              <a:t>After generating all EWB, one consolidated EWB can be prepared for transportation purpose if they are going in one vehicle. 	 	</a:t>
            </a:r>
          </a:p>
        </p:txBody>
      </p:sp>
    </p:spTree>
    <p:extLst>
      <p:ext uri="{BB962C8B-B14F-4D97-AF65-F5344CB8AC3E}">
        <p14:creationId xmlns:p14="http://schemas.microsoft.com/office/powerpoint/2010/main" val="2483844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24000" y="1122363"/>
            <a:ext cx="9144000" cy="999948"/>
          </a:xfrm>
        </p:spPr>
        <p:txBody>
          <a:bodyPr>
            <a:normAutofit/>
          </a:bodyPr>
          <a:lstStyle/>
          <a:p>
            <a:pPr algn="ctr"/>
            <a:r>
              <a:rPr lang="en-US" sz="2800" dirty="0"/>
              <a:t>BILL TO SHIP TO TRANSACTION </a:t>
            </a:r>
            <a:endParaRPr lang="en-IN" sz="2800" dirty="0"/>
          </a:p>
        </p:txBody>
      </p:sp>
      <p:sp>
        <p:nvSpPr>
          <p:cNvPr id="4" name="Subtitle 2">
            <a:extLst>
              <a:ext uri="{FF2B5EF4-FFF2-40B4-BE49-F238E27FC236}">
                <a16:creationId xmlns:a16="http://schemas.microsoft.com/office/drawing/2014/main" id="{9D8F4F3D-F1AD-426C-BEBD-4B41EF6E0EE7}"/>
              </a:ext>
            </a:extLst>
          </p:cNvPr>
          <p:cNvSpPr>
            <a:spLocks noGrp="1"/>
          </p:cNvSpPr>
          <p:nvPr>
            <p:ph type="subTitle" idx="1"/>
          </p:nvPr>
        </p:nvSpPr>
        <p:spPr>
          <a:xfrm>
            <a:off x="1524000" y="1920875"/>
            <a:ext cx="9144000" cy="4556125"/>
          </a:xfrm>
        </p:spPr>
        <p:txBody>
          <a:bodyPr>
            <a:normAutofit fontScale="85000" lnSpcReduction="20000"/>
          </a:bodyPr>
          <a:lstStyle/>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a:p>
            <a:pPr algn="l"/>
            <a:endParaRPr lang="en-US" b="1" i="0" dirty="0">
              <a:solidFill>
                <a:srgbClr val="FF0000"/>
              </a:solidFill>
            </a:endParaRPr>
          </a:p>
          <a:p>
            <a:pPr algn="l"/>
            <a:endParaRPr lang="en-US" b="1" i="0" dirty="0">
              <a:solidFill>
                <a:srgbClr val="FF0000"/>
              </a:solidFill>
            </a:endParaRPr>
          </a:p>
          <a:p>
            <a:pPr algn="l"/>
            <a:r>
              <a:rPr lang="en-US" b="1" i="0" dirty="0">
                <a:solidFill>
                  <a:srgbClr val="FF0000"/>
                </a:solidFill>
              </a:rPr>
              <a:t>In case, Principal send goods directly to his Job Worker from the place of his Vendor then in this case, 2 EWB shall required to generate. One by Vendor on the basis of invoice issued to Principal and one by Principal on the basis of Delivery challan for Job work. Transporter shall required to carry both the documents.</a:t>
            </a:r>
          </a:p>
          <a:p>
            <a:pPr algn="l"/>
            <a:r>
              <a:rPr lang="en-US" b="1" i="0" dirty="0">
                <a:solidFill>
                  <a:srgbClr val="FF0000"/>
                </a:solidFill>
              </a:rPr>
              <a:t> </a:t>
            </a:r>
          </a:p>
          <a:p>
            <a:pPr algn="l"/>
            <a:r>
              <a:rPr lang="en-US" i="0" dirty="0">
                <a:solidFill>
                  <a:schemeClr val="tx1"/>
                </a:solidFill>
              </a:rPr>
              <a:t>                                                                                                                                                         CONTINUED………</a:t>
            </a:r>
          </a:p>
          <a:p>
            <a:pPr algn="l"/>
            <a:endParaRPr lang="en-US" i="0" dirty="0">
              <a:solidFill>
                <a:schemeClr val="tx1"/>
              </a:solidFill>
            </a:endParaRPr>
          </a:p>
          <a:p>
            <a:pPr algn="l"/>
            <a:endParaRPr lang="en-US" i="0" dirty="0">
              <a:solidFill>
                <a:schemeClr val="tx1"/>
              </a:solidFill>
            </a:endParaRPr>
          </a:p>
        </p:txBody>
      </p:sp>
      <p:graphicFrame>
        <p:nvGraphicFramePr>
          <p:cNvPr id="5" name="Table 4">
            <a:extLst>
              <a:ext uri="{FF2B5EF4-FFF2-40B4-BE49-F238E27FC236}">
                <a16:creationId xmlns:a16="http://schemas.microsoft.com/office/drawing/2014/main" id="{EFAD47E0-3847-4053-A9DB-9BA02C8C5687}"/>
              </a:ext>
            </a:extLst>
          </p:cNvPr>
          <p:cNvGraphicFramePr>
            <a:graphicFrameLocks noGrp="1"/>
          </p:cNvGraphicFramePr>
          <p:nvPr>
            <p:extLst>
              <p:ext uri="{D42A27DB-BD31-4B8C-83A1-F6EECF244321}">
                <p14:modId xmlns:p14="http://schemas.microsoft.com/office/powerpoint/2010/main" val="3264474199"/>
              </p:ext>
            </p:extLst>
          </p:nvPr>
        </p:nvGraphicFramePr>
        <p:xfrm>
          <a:off x="2138680" y="1890890"/>
          <a:ext cx="8127999" cy="28448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241244147"/>
                    </a:ext>
                  </a:extLst>
                </a:gridCol>
                <a:gridCol w="2709333">
                  <a:extLst>
                    <a:ext uri="{9D8B030D-6E8A-4147-A177-3AD203B41FA5}">
                      <a16:colId xmlns:a16="http://schemas.microsoft.com/office/drawing/2014/main" val="146054428"/>
                    </a:ext>
                  </a:extLst>
                </a:gridCol>
                <a:gridCol w="2709333">
                  <a:extLst>
                    <a:ext uri="{9D8B030D-6E8A-4147-A177-3AD203B41FA5}">
                      <a16:colId xmlns:a16="http://schemas.microsoft.com/office/drawing/2014/main" val="210690749"/>
                    </a:ext>
                  </a:extLst>
                </a:gridCol>
              </a:tblGrid>
              <a:tr h="370840">
                <a:tc>
                  <a:txBody>
                    <a:bodyPr/>
                    <a:lstStyle/>
                    <a:p>
                      <a:r>
                        <a:rPr lang="en-IN" dirty="0"/>
                        <a:t>BILL TO</a:t>
                      </a:r>
                    </a:p>
                  </a:txBody>
                  <a:tcPr/>
                </a:tc>
                <a:tc>
                  <a:txBody>
                    <a:bodyPr/>
                    <a:lstStyle/>
                    <a:p>
                      <a:r>
                        <a:rPr lang="en-IN" dirty="0"/>
                        <a:t>SHIP TO</a:t>
                      </a:r>
                    </a:p>
                  </a:txBody>
                  <a:tcPr/>
                </a:tc>
                <a:tc>
                  <a:txBody>
                    <a:bodyPr/>
                    <a:lstStyle/>
                    <a:p>
                      <a:r>
                        <a:rPr lang="en-IN" dirty="0"/>
                        <a:t>E WAY BILL</a:t>
                      </a:r>
                    </a:p>
                  </a:txBody>
                  <a:tcPr/>
                </a:tc>
                <a:extLst>
                  <a:ext uri="{0D108BD9-81ED-4DB2-BD59-A6C34878D82A}">
                    <a16:rowId xmlns:a16="http://schemas.microsoft.com/office/drawing/2014/main" val="4223017354"/>
                  </a:ext>
                </a:extLst>
              </a:tr>
              <a:tr h="370840">
                <a:tc>
                  <a:txBody>
                    <a:bodyPr/>
                    <a:lstStyle/>
                    <a:p>
                      <a:r>
                        <a:rPr lang="en-IN" dirty="0"/>
                        <a:t>One GSTIN</a:t>
                      </a:r>
                    </a:p>
                  </a:txBody>
                  <a:tcPr/>
                </a:tc>
                <a:tc>
                  <a:txBody>
                    <a:bodyPr/>
                    <a:lstStyle/>
                    <a:p>
                      <a:r>
                        <a:rPr lang="en-IN" dirty="0"/>
                        <a:t>Same GSTIN</a:t>
                      </a:r>
                    </a:p>
                  </a:txBody>
                  <a:tcPr/>
                </a:tc>
                <a:tc>
                  <a:txBody>
                    <a:bodyPr/>
                    <a:lstStyle/>
                    <a:p>
                      <a:r>
                        <a:rPr lang="en-IN" dirty="0"/>
                        <a:t>One E way bill with Invoice</a:t>
                      </a:r>
                    </a:p>
                  </a:txBody>
                  <a:tcPr/>
                </a:tc>
                <a:extLst>
                  <a:ext uri="{0D108BD9-81ED-4DB2-BD59-A6C34878D82A}">
                    <a16:rowId xmlns:a16="http://schemas.microsoft.com/office/drawing/2014/main" val="264346978"/>
                  </a:ext>
                </a:extLst>
              </a:tr>
              <a:tr h="370840">
                <a:tc>
                  <a:txBody>
                    <a:bodyPr/>
                    <a:lstStyle/>
                    <a:p>
                      <a:r>
                        <a:rPr lang="en-IN" dirty="0"/>
                        <a:t>One GSTIN of same entity</a:t>
                      </a:r>
                    </a:p>
                  </a:txBody>
                  <a:tcPr/>
                </a:tc>
                <a:tc>
                  <a:txBody>
                    <a:bodyPr/>
                    <a:lstStyle/>
                    <a:p>
                      <a:r>
                        <a:rPr lang="en-IN" dirty="0"/>
                        <a:t>Different GSTIN of same entity</a:t>
                      </a:r>
                    </a:p>
                  </a:txBody>
                  <a:tcPr/>
                </a:tc>
                <a:tc>
                  <a:txBody>
                    <a:bodyPr/>
                    <a:lstStyle/>
                    <a:p>
                      <a:r>
                        <a:rPr lang="en-IN" dirty="0"/>
                        <a:t>One E Way bill with invoice</a:t>
                      </a:r>
                    </a:p>
                  </a:txBody>
                  <a:tcPr/>
                </a:tc>
                <a:extLst>
                  <a:ext uri="{0D108BD9-81ED-4DB2-BD59-A6C34878D82A}">
                    <a16:rowId xmlns:a16="http://schemas.microsoft.com/office/drawing/2014/main" val="4134152766"/>
                  </a:ext>
                </a:extLst>
              </a:tr>
              <a:tr h="370840">
                <a:tc>
                  <a:txBody>
                    <a:bodyPr/>
                    <a:lstStyle/>
                    <a:p>
                      <a:r>
                        <a:rPr lang="en-IN" dirty="0"/>
                        <a:t>Sale in Transit</a:t>
                      </a:r>
                    </a:p>
                  </a:txBody>
                  <a:tcPr/>
                </a:tc>
                <a:tc>
                  <a:txBody>
                    <a:bodyPr/>
                    <a:lstStyle/>
                    <a:p>
                      <a:r>
                        <a:rPr lang="en-IN" dirty="0"/>
                        <a:t>Different GSTIN of different Entity</a:t>
                      </a:r>
                    </a:p>
                  </a:txBody>
                  <a:tcPr/>
                </a:tc>
                <a:tc>
                  <a:txBody>
                    <a:bodyPr/>
                    <a:lstStyle/>
                    <a:p>
                      <a:r>
                        <a:rPr lang="en-IN" dirty="0"/>
                        <a:t>2 EWB. One by 1</a:t>
                      </a:r>
                      <a:r>
                        <a:rPr lang="en-IN" baseline="30000" dirty="0"/>
                        <a:t>st</a:t>
                      </a:r>
                      <a:r>
                        <a:rPr lang="en-IN" dirty="0"/>
                        <a:t> supplier and one by 2nd supplier. Both EWB and both invoices shall be carried  out by the transporter  </a:t>
                      </a:r>
                    </a:p>
                  </a:txBody>
                  <a:tcPr/>
                </a:tc>
                <a:extLst>
                  <a:ext uri="{0D108BD9-81ED-4DB2-BD59-A6C34878D82A}">
                    <a16:rowId xmlns:a16="http://schemas.microsoft.com/office/drawing/2014/main" val="3117717537"/>
                  </a:ext>
                </a:extLst>
              </a:tr>
            </a:tbl>
          </a:graphicData>
        </a:graphic>
      </p:graphicFrame>
    </p:spTree>
    <p:extLst>
      <p:ext uri="{BB962C8B-B14F-4D97-AF65-F5344CB8AC3E}">
        <p14:creationId xmlns:p14="http://schemas.microsoft.com/office/powerpoint/2010/main" val="1266535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275B-5508-4D80-91EB-20DAFDE2B436}"/>
              </a:ext>
            </a:extLst>
          </p:cNvPr>
          <p:cNvSpPr>
            <a:spLocks noGrp="1"/>
          </p:cNvSpPr>
          <p:nvPr>
            <p:ph type="ctrTitle"/>
          </p:nvPr>
        </p:nvSpPr>
        <p:spPr>
          <a:xfrm>
            <a:off x="1539240" y="1122363"/>
            <a:ext cx="9144000" cy="999948"/>
          </a:xfrm>
        </p:spPr>
        <p:txBody>
          <a:bodyPr>
            <a:normAutofit/>
          </a:bodyPr>
          <a:lstStyle/>
          <a:p>
            <a:pPr algn="ctr"/>
            <a:r>
              <a:rPr lang="en-US" sz="2800" dirty="0"/>
              <a:t>BILL TO SHIP TO TRANSACTION </a:t>
            </a:r>
            <a:endParaRPr lang="en-IN" sz="2800" dirty="0"/>
          </a:p>
        </p:txBody>
      </p:sp>
      <p:sp>
        <p:nvSpPr>
          <p:cNvPr id="4" name="Subtitle 2">
            <a:extLst>
              <a:ext uri="{FF2B5EF4-FFF2-40B4-BE49-F238E27FC236}">
                <a16:creationId xmlns:a16="http://schemas.microsoft.com/office/drawing/2014/main" id="{9D8F4F3D-F1AD-426C-BEBD-4B41EF6E0EE7}"/>
              </a:ext>
            </a:extLst>
          </p:cNvPr>
          <p:cNvSpPr>
            <a:spLocks noGrp="1"/>
          </p:cNvSpPr>
          <p:nvPr>
            <p:ph type="subTitle" idx="1"/>
          </p:nvPr>
        </p:nvSpPr>
        <p:spPr>
          <a:xfrm>
            <a:off x="1524000" y="2122311"/>
            <a:ext cx="9144000" cy="4354689"/>
          </a:xfrm>
        </p:spPr>
        <p:txBody>
          <a:bodyPr>
            <a:normAutofit/>
          </a:bodyPr>
          <a:lstStyle/>
          <a:p>
            <a:pPr algn="l"/>
            <a:endParaRPr lang="en-US" i="0" dirty="0">
              <a:solidFill>
                <a:schemeClr val="tx1"/>
              </a:solidFill>
            </a:endParaRPr>
          </a:p>
          <a:p>
            <a:r>
              <a:rPr lang="en-US" i="0" dirty="0">
                <a:solidFill>
                  <a:schemeClr val="tx1"/>
                </a:solidFill>
              </a:rPr>
              <a:t>Supposed Mr. A of Maharashtra issued Invoice to Mr. B of Gujrat and send goods directly to Mr. C  of Punjab on the instruction of Mr. B.</a:t>
            </a:r>
          </a:p>
          <a:p>
            <a:endParaRPr lang="en-US" i="0" dirty="0">
              <a:solidFill>
                <a:schemeClr val="tx1"/>
              </a:solidFill>
            </a:endParaRPr>
          </a:p>
          <a:p>
            <a:r>
              <a:rPr lang="en-US" i="0" dirty="0">
                <a:solidFill>
                  <a:schemeClr val="tx1"/>
                </a:solidFill>
              </a:rPr>
              <a:t>In this case all persons are different with different GSTIN.</a:t>
            </a:r>
          </a:p>
          <a:p>
            <a:endParaRPr lang="en-US" i="0" dirty="0">
              <a:solidFill>
                <a:schemeClr val="tx1"/>
              </a:solidFill>
            </a:endParaRPr>
          </a:p>
          <a:p>
            <a:r>
              <a:rPr lang="en-US" i="0" dirty="0">
                <a:solidFill>
                  <a:schemeClr val="tx1"/>
                </a:solidFill>
              </a:rPr>
              <a:t>Then, Mr. A will generate one EWB and Mr. B will generate another EWB on the basis of Invoice issued to Mr. C by him.</a:t>
            </a:r>
          </a:p>
          <a:p>
            <a:endParaRPr lang="en-US" i="0" dirty="0">
              <a:solidFill>
                <a:schemeClr val="tx1"/>
              </a:solidFill>
            </a:endParaRPr>
          </a:p>
          <a:p>
            <a:r>
              <a:rPr lang="en-US" i="0" dirty="0">
                <a:solidFill>
                  <a:schemeClr val="tx1"/>
                </a:solidFill>
              </a:rPr>
              <a:t>Further, goods are moving directly from place of Mr. A to Mr. C, transporter will carry both the invoices and both the EWB and move the goods directly to place of C on the basis of this 2 EWB and Invoices. </a:t>
            </a:r>
          </a:p>
          <a:p>
            <a:pPr algn="l"/>
            <a:endParaRPr lang="en-US" i="0" dirty="0">
              <a:solidFill>
                <a:schemeClr val="tx1"/>
              </a:solidFill>
            </a:endParaRPr>
          </a:p>
          <a:p>
            <a:pPr algn="l"/>
            <a:endParaRPr lang="en-US" i="0" dirty="0">
              <a:solidFill>
                <a:schemeClr val="tx1"/>
              </a:solidFill>
            </a:endParaRPr>
          </a:p>
          <a:p>
            <a:pPr algn="l"/>
            <a:endParaRPr lang="en-US" i="0" dirty="0">
              <a:solidFill>
                <a:schemeClr val="tx1"/>
              </a:solidFill>
            </a:endParaRPr>
          </a:p>
        </p:txBody>
      </p:sp>
    </p:spTree>
    <p:extLst>
      <p:ext uri="{BB962C8B-B14F-4D97-AF65-F5344CB8AC3E}">
        <p14:creationId xmlns:p14="http://schemas.microsoft.com/office/powerpoint/2010/main" val="1736850008"/>
      </p:ext>
    </p:extLst>
  </p:cSld>
  <p:clrMapOvr>
    <a:masterClrMapping/>
  </p:clrMapOvr>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130</TotalTime>
  <Words>1246</Words>
  <Application>Microsoft Office PowerPoint</Application>
  <PresentationFormat>Widescreen</PresentationFormat>
  <Paragraphs>162</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Schoolbook</vt:lpstr>
      <vt:lpstr>Corbel</vt:lpstr>
      <vt:lpstr>Headlines</vt:lpstr>
      <vt:lpstr>    E WAY BILL  </vt:lpstr>
      <vt:lpstr>    E WAY BILL WITHOUT PART B  </vt:lpstr>
      <vt:lpstr>NO E WAY BILL IS NECESSARY  </vt:lpstr>
      <vt:lpstr>WHO WILL GENERATE E WAY BILL   </vt:lpstr>
      <vt:lpstr>HOW TO GENERATE E WAY BILL  </vt:lpstr>
      <vt:lpstr>VALIDITY OF E WAY BILL</vt:lpstr>
      <vt:lpstr>MULTIPLE INVOICE IN SINGLE  BILL VEHICLE</vt:lpstr>
      <vt:lpstr>BILL TO SHIP TO TRANSACTION </vt:lpstr>
      <vt:lpstr>BILL TO SHIP TO TRANSACTION </vt:lpstr>
      <vt:lpstr>MODIFICATION OF E WAY BILL</vt:lpstr>
      <vt:lpstr>E  WAY BILL FORMS</vt:lpstr>
      <vt:lpstr>THANKIG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 WAY BILL  </dc:title>
  <dc:creator>Kailash Jangid</dc:creator>
  <cp:lastModifiedBy>nikunj kikani</cp:lastModifiedBy>
  <cp:revision>88</cp:revision>
  <dcterms:created xsi:type="dcterms:W3CDTF">2018-02-16T13:10:26Z</dcterms:created>
  <dcterms:modified xsi:type="dcterms:W3CDTF">2018-02-18T08:11:28Z</dcterms:modified>
</cp:coreProperties>
</file>