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handoutMasterIdLst>
    <p:handoutMasterId r:id="rId41"/>
  </p:handoutMasterIdLst>
  <p:sldIdLst>
    <p:sldId id="451" r:id="rId2"/>
    <p:sldId id="443" r:id="rId3"/>
    <p:sldId id="445" r:id="rId4"/>
    <p:sldId id="431" r:id="rId5"/>
    <p:sldId id="432" r:id="rId6"/>
    <p:sldId id="433" r:id="rId7"/>
    <p:sldId id="434" r:id="rId8"/>
    <p:sldId id="435" r:id="rId9"/>
    <p:sldId id="436" r:id="rId10"/>
    <p:sldId id="458" r:id="rId11"/>
    <p:sldId id="326" r:id="rId12"/>
    <p:sldId id="439" r:id="rId13"/>
    <p:sldId id="440" r:id="rId14"/>
    <p:sldId id="442" r:id="rId15"/>
    <p:sldId id="441" r:id="rId16"/>
    <p:sldId id="357" r:id="rId17"/>
    <p:sldId id="447" r:id="rId18"/>
    <p:sldId id="449" r:id="rId19"/>
    <p:sldId id="452" r:id="rId20"/>
    <p:sldId id="358" r:id="rId21"/>
    <p:sldId id="457" r:id="rId22"/>
    <p:sldId id="454" r:id="rId23"/>
    <p:sldId id="360" r:id="rId24"/>
    <p:sldId id="388" r:id="rId25"/>
    <p:sldId id="390" r:id="rId26"/>
    <p:sldId id="384" r:id="rId27"/>
    <p:sldId id="393" r:id="rId28"/>
    <p:sldId id="394" r:id="rId29"/>
    <p:sldId id="387" r:id="rId30"/>
    <p:sldId id="398" r:id="rId31"/>
    <p:sldId id="397" r:id="rId32"/>
    <p:sldId id="386" r:id="rId33"/>
    <p:sldId id="399" r:id="rId34"/>
    <p:sldId id="385" r:id="rId35"/>
    <p:sldId id="383" r:id="rId36"/>
    <p:sldId id="378" r:id="rId37"/>
    <p:sldId id="460" r:id="rId38"/>
    <p:sldId id="26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50" autoAdjust="0"/>
    <p:restoredTop sz="94660"/>
  </p:normalViewPr>
  <p:slideViewPr>
    <p:cSldViewPr>
      <p:cViewPr varScale="1">
        <p:scale>
          <a:sx n="63" d="100"/>
          <a:sy n="63" d="100"/>
        </p:scale>
        <p:origin x="-110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CEE5D8-E056-4280-8B63-307CC84C86E0}" type="datetimeFigureOut">
              <a:rPr lang="en-US" smtClean="0"/>
              <a:pPr/>
              <a:t>20/02/2014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71BEAF-39C9-43D7-90F8-B0A5052B7000}" type="slidenum">
              <a:rPr lang="en-US" smtClean="0"/>
              <a:pPr/>
              <a:t>‹#›</a:t>
            </a:fld>
            <a:endParaRPr lang="en-US"/>
          </a:p>
        </p:txBody>
      </p:sp>
    </p:spTree>
    <p:extLst>
      <p:ext uri="{BB962C8B-B14F-4D97-AF65-F5344CB8AC3E}">
        <p14:creationId xmlns:p14="http://schemas.microsoft.com/office/powerpoint/2010/main" xmlns="" val="39288177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27B924-ADA0-444D-94A3-7396FC68555E}" type="datetimeFigureOut">
              <a:rPr lang="en-US" smtClean="0"/>
              <a:pPr/>
              <a:t>20/02/2014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8A1FF3-67EB-4402-B4FF-F1D456693D7D}" type="slidenum">
              <a:rPr lang="en-US" smtClean="0"/>
              <a:pPr/>
              <a:t>‹#›</a:t>
            </a:fld>
            <a:endParaRPr lang="en-US"/>
          </a:p>
        </p:txBody>
      </p:sp>
    </p:spTree>
    <p:extLst>
      <p:ext uri="{BB962C8B-B14F-4D97-AF65-F5344CB8AC3E}">
        <p14:creationId xmlns:p14="http://schemas.microsoft.com/office/powerpoint/2010/main" xmlns="" val="37856607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lgn="r" eaLnBrk="1" latinLnBrk="0" hangingPunct="1"/>
            <a:endParaRPr lang="en-US"/>
          </a:p>
        </p:txBody>
      </p:sp>
      <p:sp>
        <p:nvSpPr>
          <p:cNvPr id="9" name="Slide Number Placeholder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Footer Placeholder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lgn="r" eaLnBrk="1" latinLnBrk="0" hangingPunct="1"/>
            <a:endParaRPr lang="en-US"/>
          </a:p>
        </p:txBody>
      </p:sp>
      <p:sp>
        <p:nvSpPr>
          <p:cNvPr id="7" name="Slide Number Placeholder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Footer Placeholder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lgn="r" eaLnBrk="1" latinLnBrk="0" hangingPunct="1"/>
            <a:endParaRPr lang="en-US" dirty="0"/>
          </a:p>
        </p:txBody>
      </p:sp>
      <p:sp>
        <p:nvSpPr>
          <p:cNvPr id="22" name="Slide Number Placeholder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Footer Placeholder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lgn="r" eaLnBrk="1" latinLnBrk="0" hangingPunct="1"/>
            <a:endParaRPr lang="en-US"/>
          </a:p>
        </p:txBody>
      </p:sp>
      <p:sp>
        <p:nvSpPr>
          <p:cNvPr id="18" name="Slide Number Placeholder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Footer Placeholder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endParaRPr lang="en-US" dirty="0">
              <a:solidFill>
                <a:schemeClr val="tx2"/>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www.simpletaxindia.net/2013/09/disallowance-of-cash-payments-exceeding.htm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1828800"/>
            <a:ext cx="6477000" cy="3189762"/>
          </a:xfrm>
        </p:spPr>
        <p:txBody>
          <a:bodyPr>
            <a:noAutofit/>
          </a:bodyPr>
          <a:lstStyle/>
          <a:p>
            <a:r>
              <a:rPr lang="en-US" sz="5400" u="sng" dirty="0" smtClean="0">
                <a:solidFill>
                  <a:schemeClr val="accent6">
                    <a:lumMod val="50000"/>
                  </a:schemeClr>
                </a:solidFill>
                <a:latin typeface="Cambria" panose="02040503050406030204" pitchFamily="18" charset="0"/>
              </a:rPr>
              <a:t>carry forward &amp; set off of brought forward losses</a:t>
            </a:r>
            <a:endParaRPr lang="en-US" sz="5400" u="sng" dirty="0">
              <a:solidFill>
                <a:schemeClr val="accent6">
                  <a:lumMod val="50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43800" cy="1477962"/>
          </a:xfrm>
        </p:spPr>
        <p:txBody>
          <a:bodyPr>
            <a:normAutofit fontScale="90000"/>
          </a:bodyPr>
          <a:lstStyle/>
          <a:p>
            <a:r>
              <a:rPr lang="en-US" sz="3600" b="1" u="sng" dirty="0" smtClean="0">
                <a:latin typeface="Cambria" panose="02040503050406030204" pitchFamily="18" charset="0"/>
              </a:rPr>
              <a:t>Deductions under section 10A – CBDT seeks to overrule Court decisions </a:t>
            </a:r>
            <a:r>
              <a:rPr lang="en-US" dirty="0" smtClean="0"/>
              <a:t/>
            </a:r>
            <a:br>
              <a:rPr lang="en-US" dirty="0" smtClean="0"/>
            </a:br>
            <a:endParaRPr lang="en-US" dirty="0"/>
          </a:p>
        </p:txBody>
      </p:sp>
      <p:sp>
        <p:nvSpPr>
          <p:cNvPr id="3" name="Content Placeholder 2"/>
          <p:cNvSpPr>
            <a:spLocks noGrp="1"/>
          </p:cNvSpPr>
          <p:nvPr>
            <p:ph sz="quarter" idx="1"/>
          </p:nvPr>
        </p:nvSpPr>
        <p:spPr>
          <a:xfrm>
            <a:off x="457200" y="1752600"/>
            <a:ext cx="7467600" cy="4721352"/>
          </a:xfrm>
        </p:spPr>
        <p:txBody>
          <a:bodyPr>
            <a:normAutofit/>
          </a:bodyPr>
          <a:lstStyle/>
          <a:p>
            <a:pPr algn="just"/>
            <a:r>
              <a:rPr lang="en-US" sz="2000" b="1" dirty="0" smtClean="0">
                <a:solidFill>
                  <a:schemeClr val="accent6">
                    <a:lumMod val="50000"/>
                  </a:schemeClr>
                </a:solidFill>
                <a:latin typeface="Cambria" panose="02040503050406030204" pitchFamily="18" charset="0"/>
              </a:rPr>
              <a:t>The Central Board of Direct Taxes (CBDT) issued a circular, dated 16  July 2013, stating that the deductions under sections 10A/10AA/10B shall be available only after setting off the following losses</a:t>
            </a:r>
            <a:r>
              <a:rPr lang="en-US" sz="2000" b="1" i="1" dirty="0" smtClean="0">
                <a:solidFill>
                  <a:schemeClr val="accent6">
                    <a:lumMod val="50000"/>
                  </a:schemeClr>
                </a:solidFill>
                <a:latin typeface="Cambria" panose="02040503050406030204" pitchFamily="18" charset="0"/>
              </a:rPr>
              <a:t>: </a:t>
            </a:r>
          </a:p>
          <a:p>
            <a:pPr marL="0" indent="0" algn="just">
              <a:buNone/>
            </a:pPr>
            <a:endParaRPr lang="en-US" sz="2000" b="1" dirty="0" smtClean="0">
              <a:solidFill>
                <a:schemeClr val="accent6">
                  <a:lumMod val="50000"/>
                </a:schemeClr>
              </a:solidFill>
              <a:latin typeface="Cambria" panose="02040503050406030204" pitchFamily="18" charset="0"/>
            </a:endParaRPr>
          </a:p>
          <a:p>
            <a:pPr algn="just">
              <a:buNone/>
            </a:pPr>
            <a:r>
              <a:rPr lang="en-US" sz="2000" b="1" dirty="0" smtClean="0">
                <a:solidFill>
                  <a:schemeClr val="accent6">
                    <a:lumMod val="50000"/>
                  </a:schemeClr>
                </a:solidFill>
                <a:latin typeface="Cambria" panose="02040503050406030204" pitchFamily="18" charset="0"/>
              </a:rPr>
              <a:t>a) Losses incurred from various sources (eligible/ineligible units) under the same head of income (business/profession) as per the provisions of section 70 of the Act</a:t>
            </a:r>
          </a:p>
          <a:p>
            <a:pPr algn="just">
              <a:buNone/>
            </a:pPr>
            <a:r>
              <a:rPr lang="en-US" sz="2000" b="1" dirty="0" smtClean="0">
                <a:solidFill>
                  <a:schemeClr val="accent6">
                    <a:lumMod val="50000"/>
                  </a:schemeClr>
                </a:solidFill>
                <a:latin typeface="Cambria" panose="02040503050406030204" pitchFamily="18" charset="0"/>
              </a:rPr>
              <a:t>b) Losses under any other head of income as per the     </a:t>
            </a:r>
          </a:p>
          <a:p>
            <a:pPr algn="just">
              <a:buNone/>
            </a:pPr>
            <a:r>
              <a:rPr lang="en-US" sz="2000" b="1" dirty="0">
                <a:solidFill>
                  <a:schemeClr val="accent6">
                    <a:lumMod val="50000"/>
                  </a:schemeClr>
                </a:solidFill>
                <a:latin typeface="Cambria" panose="02040503050406030204" pitchFamily="18" charset="0"/>
              </a:rPr>
              <a:t> </a:t>
            </a:r>
            <a:r>
              <a:rPr lang="en-US" sz="2000" b="1" dirty="0" smtClean="0">
                <a:solidFill>
                  <a:schemeClr val="accent6">
                    <a:lumMod val="50000"/>
                  </a:schemeClr>
                </a:solidFill>
                <a:latin typeface="Cambria" panose="02040503050406030204" pitchFamily="18" charset="0"/>
              </a:rPr>
              <a:t>     </a:t>
            </a:r>
            <a:r>
              <a:rPr lang="en-US" sz="2000" b="1" dirty="0">
                <a:solidFill>
                  <a:schemeClr val="accent6">
                    <a:lumMod val="50000"/>
                  </a:schemeClr>
                </a:solidFill>
                <a:latin typeface="Cambria" panose="02040503050406030204" pitchFamily="18" charset="0"/>
              </a:rPr>
              <a:t>provisions of section 71 of the Act</a:t>
            </a:r>
          </a:p>
          <a:p>
            <a:pPr algn="just">
              <a:buNone/>
            </a:pPr>
            <a:r>
              <a:rPr lang="en-US" sz="2000" b="1" dirty="0" smtClean="0">
                <a:solidFill>
                  <a:schemeClr val="accent6">
                    <a:lumMod val="50000"/>
                  </a:schemeClr>
                </a:solidFill>
                <a:latin typeface="Cambria" panose="02040503050406030204" pitchFamily="18" charset="0"/>
              </a:rPr>
              <a:t>c) Brought forward business loss as per the provisions of</a:t>
            </a:r>
          </a:p>
          <a:p>
            <a:pPr algn="just">
              <a:buNone/>
            </a:pPr>
            <a:r>
              <a:rPr lang="en-US" sz="2000" b="1" dirty="0">
                <a:solidFill>
                  <a:schemeClr val="accent6">
                    <a:lumMod val="50000"/>
                  </a:schemeClr>
                </a:solidFill>
                <a:latin typeface="Cambria" panose="02040503050406030204" pitchFamily="18" charset="0"/>
              </a:rPr>
              <a:t> </a:t>
            </a:r>
            <a:r>
              <a:rPr lang="en-US" sz="2000" b="1" dirty="0" smtClean="0">
                <a:solidFill>
                  <a:schemeClr val="accent6">
                    <a:lumMod val="50000"/>
                  </a:schemeClr>
                </a:solidFill>
                <a:latin typeface="Cambria" panose="02040503050406030204" pitchFamily="18" charset="0"/>
              </a:rPr>
              <a:t>     section </a:t>
            </a:r>
            <a:r>
              <a:rPr lang="en-US" sz="2000" b="1" dirty="0">
                <a:solidFill>
                  <a:schemeClr val="accent6">
                    <a:lumMod val="50000"/>
                  </a:schemeClr>
                </a:solidFill>
                <a:latin typeface="Cambria" panose="02040503050406030204" pitchFamily="18" charset="0"/>
              </a:rPr>
              <a:t>72 of the Act</a:t>
            </a:r>
            <a:endParaRPr lang="en-US" sz="2000" b="1" dirty="0" smtClean="0">
              <a:solidFill>
                <a:schemeClr val="accent6">
                  <a:lumMod val="50000"/>
                </a:schemeClr>
              </a:solidFill>
              <a:latin typeface="Cambria" panose="02040503050406030204" pitchFamily="18"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2209800"/>
            <a:ext cx="6172200" cy="2808762"/>
          </a:xfrm>
        </p:spPr>
        <p:txBody>
          <a:bodyPr>
            <a:noAutofit/>
          </a:bodyPr>
          <a:lstStyle/>
          <a:p>
            <a:r>
              <a:rPr lang="en-US" sz="6600" u="sng" dirty="0">
                <a:latin typeface="Cambria" panose="02040503050406030204" pitchFamily="18" charset="0"/>
              </a:rPr>
              <a:t>Accounting for Depreciation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u="sng" dirty="0" smtClean="0">
                <a:latin typeface="Cambria" panose="02040503050406030204" pitchFamily="18" charset="0"/>
              </a:rPr>
              <a:t>Is claim of depreciation optional ?</a:t>
            </a:r>
            <a:endParaRPr lang="en-US" sz="3600" b="1" u="sng" dirty="0">
              <a:latin typeface="Cambria" panose="02040503050406030204" pitchFamily="18" charset="0"/>
            </a:endParaRPr>
          </a:p>
        </p:txBody>
      </p:sp>
      <p:sp>
        <p:nvSpPr>
          <p:cNvPr id="3" name="Content Placeholder 2"/>
          <p:cNvSpPr>
            <a:spLocks noGrp="1"/>
          </p:cNvSpPr>
          <p:nvPr>
            <p:ph sz="quarter" idx="1"/>
          </p:nvPr>
        </p:nvSpPr>
        <p:spPr/>
        <p:txBody>
          <a:bodyPr>
            <a:normAutofit/>
          </a:bodyPr>
          <a:lstStyle/>
          <a:p>
            <a:endParaRPr lang="en-US" dirty="0" smtClean="0"/>
          </a:p>
          <a:p>
            <a:pPr algn="just"/>
            <a:r>
              <a:rPr lang="en-US" dirty="0" smtClean="0">
                <a:latin typeface="Cambria" panose="02040503050406030204" pitchFamily="18" charset="0"/>
              </a:rPr>
              <a:t> </a:t>
            </a:r>
            <a:r>
              <a:rPr lang="en-US" dirty="0" err="1" smtClean="0">
                <a:latin typeface="Cambria" panose="02040503050406030204" pitchFamily="18" charset="0"/>
              </a:rPr>
              <a:t>Judgement</a:t>
            </a:r>
            <a:r>
              <a:rPr lang="en-US" dirty="0" smtClean="0">
                <a:latin typeface="Cambria" panose="02040503050406030204" pitchFamily="18" charset="0"/>
              </a:rPr>
              <a:t> made by the Bombay High Court in the case of </a:t>
            </a:r>
            <a:r>
              <a:rPr lang="en-US" b="1" i="1" dirty="0" err="1" smtClean="0">
                <a:latin typeface="Cambria" panose="02040503050406030204" pitchFamily="18" charset="0"/>
              </a:rPr>
              <a:t>Someshwar</a:t>
            </a:r>
            <a:r>
              <a:rPr lang="en-US" b="1" i="1" dirty="0" smtClean="0">
                <a:latin typeface="Cambria" panose="02040503050406030204" pitchFamily="18" charset="0"/>
              </a:rPr>
              <a:t> </a:t>
            </a:r>
            <a:r>
              <a:rPr lang="en-US" b="1" i="1" dirty="0" err="1" smtClean="0">
                <a:latin typeface="Cambria" panose="02040503050406030204" pitchFamily="18" charset="0"/>
              </a:rPr>
              <a:t>Sahakari</a:t>
            </a:r>
            <a:r>
              <a:rPr lang="en-US" b="1" i="1" dirty="0" smtClean="0">
                <a:latin typeface="Cambria" panose="02040503050406030204" pitchFamily="18" charset="0"/>
              </a:rPr>
              <a:t> </a:t>
            </a:r>
            <a:r>
              <a:rPr lang="en-US" b="1" i="1" dirty="0" err="1" smtClean="0">
                <a:latin typeface="Cambria" panose="02040503050406030204" pitchFamily="18" charset="0"/>
              </a:rPr>
              <a:t>Sakhar</a:t>
            </a:r>
            <a:r>
              <a:rPr lang="en-US" b="1" i="1" dirty="0" smtClean="0">
                <a:latin typeface="Cambria" panose="02040503050406030204" pitchFamily="18" charset="0"/>
              </a:rPr>
              <a:t> </a:t>
            </a:r>
            <a:r>
              <a:rPr lang="en-US" b="1" i="1" dirty="0" err="1" smtClean="0">
                <a:latin typeface="Cambria" panose="02040503050406030204" pitchFamily="18" charset="0"/>
              </a:rPr>
              <a:t>Karkhana</a:t>
            </a:r>
            <a:r>
              <a:rPr lang="en-US" b="1" i="1" dirty="0" smtClean="0">
                <a:latin typeface="Cambria" panose="02040503050406030204" pitchFamily="18" charset="0"/>
              </a:rPr>
              <a:t> Ltd. (supra) [page 237] :</a:t>
            </a:r>
          </a:p>
          <a:p>
            <a:endParaRPr lang="en-US" dirty="0" smtClean="0">
              <a:latin typeface="Cambria" panose="02040503050406030204" pitchFamily="18" charset="0"/>
            </a:endParaRPr>
          </a:p>
          <a:p>
            <a:pPr algn="just"/>
            <a:r>
              <a:rPr lang="en-US" dirty="0" smtClean="0">
                <a:latin typeface="Cambria" panose="02040503050406030204" pitchFamily="18" charset="0"/>
              </a:rPr>
              <a:t>“In our view, to sum up on the first issue, the </a:t>
            </a:r>
            <a:r>
              <a:rPr lang="en-US" dirty="0" err="1" smtClean="0">
                <a:latin typeface="Cambria" panose="02040503050406030204" pitchFamily="18" charset="0"/>
              </a:rPr>
              <a:t>assessee</a:t>
            </a:r>
            <a:r>
              <a:rPr lang="en-US" dirty="0" smtClean="0">
                <a:latin typeface="Cambria" panose="02040503050406030204" pitchFamily="18" charset="0"/>
              </a:rPr>
              <a:t> has a choice to claim or not to claim a deduction on account of depreciation. If he chooses not to claim it, the Income-tax Officer is not entitled to allow a deduction on account of depreciation.”</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Cambria" panose="02040503050406030204" pitchFamily="18" charset="0"/>
              </a:rPr>
              <a:t>Depreciation — Passive use of asset for the purpose of business</a:t>
            </a:r>
            <a:endParaRPr lang="en-US" b="1" u="sng" dirty="0">
              <a:latin typeface="Cambria" panose="02040503050406030204" pitchFamily="18" charset="0"/>
            </a:endParaRPr>
          </a:p>
        </p:txBody>
      </p:sp>
      <p:sp>
        <p:nvSpPr>
          <p:cNvPr id="3" name="Content Placeholder 2"/>
          <p:cNvSpPr>
            <a:spLocks noGrp="1"/>
          </p:cNvSpPr>
          <p:nvPr>
            <p:ph sz="quarter" idx="1"/>
          </p:nvPr>
        </p:nvSpPr>
        <p:spPr>
          <a:xfrm>
            <a:off x="457200" y="1905000"/>
            <a:ext cx="7467600" cy="4568952"/>
          </a:xfrm>
        </p:spPr>
        <p:txBody>
          <a:bodyPr>
            <a:normAutofit lnSpcReduction="10000"/>
          </a:bodyPr>
          <a:lstStyle/>
          <a:p>
            <a:pPr algn="just"/>
            <a:r>
              <a:rPr lang="en-US" b="1" i="1" dirty="0" smtClean="0">
                <a:latin typeface="Cambria" panose="02040503050406030204" pitchFamily="18" charset="0"/>
              </a:rPr>
              <a:t>CIT v. Oriental Coal Co. Ltd., (1994) 206 ITR 682 (Cal.) </a:t>
            </a:r>
            <a:r>
              <a:rPr lang="en-US" dirty="0" smtClean="0">
                <a:latin typeface="Cambria" panose="02040503050406030204" pitchFamily="18" charset="0"/>
              </a:rPr>
              <a:t>held that no depreciation can be allowed on plant and machinery where the factory of the </a:t>
            </a:r>
            <a:r>
              <a:rPr lang="en-US" dirty="0" err="1" smtClean="0">
                <a:latin typeface="Cambria" panose="02040503050406030204" pitchFamily="18" charset="0"/>
              </a:rPr>
              <a:t>assessee</a:t>
            </a:r>
            <a:r>
              <a:rPr lang="en-US" dirty="0" smtClean="0">
                <a:latin typeface="Cambria" panose="02040503050406030204" pitchFamily="18" charset="0"/>
              </a:rPr>
              <a:t> remained under lock-out throughout the relevant previous year and the plant and machinery had not been actually used for the purpose of business even for a single day during that year. </a:t>
            </a:r>
          </a:p>
          <a:p>
            <a:pPr>
              <a:buNone/>
            </a:pPr>
            <a:endParaRPr lang="en-US" dirty="0" smtClean="0">
              <a:latin typeface="Cambria" panose="02040503050406030204" pitchFamily="18" charset="0"/>
            </a:endParaRPr>
          </a:p>
          <a:p>
            <a:pPr algn="just"/>
            <a:r>
              <a:rPr lang="en-US" dirty="0" smtClean="0">
                <a:latin typeface="Cambria" panose="02040503050406030204" pitchFamily="18" charset="0"/>
              </a:rPr>
              <a:t>The allowance for depreciation does not depend upon actual working of the machinery, it is sufficient if the </a:t>
            </a:r>
            <a:r>
              <a:rPr lang="en-US" dirty="0" err="1" smtClean="0">
                <a:latin typeface="Cambria" panose="02040503050406030204" pitchFamily="18" charset="0"/>
              </a:rPr>
              <a:t>assessee</a:t>
            </a:r>
            <a:r>
              <a:rPr lang="en-US" dirty="0" smtClean="0">
                <a:latin typeface="Cambria" panose="02040503050406030204" pitchFamily="18" charset="0"/>
              </a:rPr>
              <a:t> for the purpose of business employs the machinery in question and it is kept ready for actual use. </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468562"/>
          </a:xfrm>
        </p:spPr>
        <p:txBody>
          <a:bodyPr>
            <a:normAutofit/>
          </a:bodyPr>
          <a:lstStyle/>
          <a:p>
            <a:pPr algn="just"/>
            <a:r>
              <a:rPr lang="en-US" sz="3100" dirty="0" smtClean="0">
                <a:latin typeface="Cambria" panose="02040503050406030204" pitchFamily="18" charset="0"/>
              </a:rPr>
              <a:t> </a:t>
            </a:r>
            <a:br>
              <a:rPr lang="en-US" sz="3100" dirty="0" smtClean="0">
                <a:latin typeface="Cambria" panose="02040503050406030204" pitchFamily="18" charset="0"/>
              </a:rPr>
            </a:br>
            <a:r>
              <a:rPr lang="en-US" sz="3100" b="1" u="sng" dirty="0" smtClean="0">
                <a:latin typeface="Cambria" panose="02040503050406030204" pitchFamily="18" charset="0"/>
              </a:rPr>
              <a:t>Indian Supreme Court ruling – Tax depreciation should be available to the lessor in a finance lease</a:t>
            </a:r>
            <a:r>
              <a:rPr lang="en-US" sz="3100" b="1" u="sng" dirty="0">
                <a:latin typeface="Cambria" panose="02040503050406030204" pitchFamily="18" charset="0"/>
              </a:rPr>
              <a:t> </a:t>
            </a:r>
            <a:r>
              <a:rPr lang="en-US" sz="3100" b="1" u="sng" dirty="0" smtClean="0">
                <a:latin typeface="Cambria" panose="02040503050406030204" pitchFamily="18" charset="0"/>
              </a:rPr>
              <a:t>transaction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3429000"/>
            <a:ext cx="7467600" cy="3044952"/>
          </a:xfrm>
        </p:spPr>
        <p:txBody>
          <a:bodyPr/>
          <a:lstStyle/>
          <a:p>
            <a:r>
              <a:rPr lang="en-US" dirty="0" smtClean="0"/>
              <a:t> </a:t>
            </a:r>
            <a:r>
              <a:rPr lang="en-US" dirty="0" smtClean="0">
                <a:latin typeface="Cambria" panose="02040503050406030204" pitchFamily="18" charset="0"/>
              </a:rPr>
              <a:t>The recent ruling of the Supreme Court of India in the case of ICDS Ltd (‘ICDS’) is an important ruling as it establishes that tax depreciation on a finance lease transaction should be available to the </a:t>
            </a:r>
            <a:r>
              <a:rPr lang="en-US" dirty="0" err="1" smtClean="0">
                <a:latin typeface="Cambria" panose="02040503050406030204" pitchFamily="18" charset="0"/>
              </a:rPr>
              <a:t>lessor</a:t>
            </a:r>
            <a:r>
              <a:rPr lang="en-US" dirty="0" smtClean="0">
                <a:latin typeface="Cambria" panose="02040503050406030204" pitchFamily="18" charset="0"/>
              </a:rPr>
              <a:t>, as the </a:t>
            </a:r>
            <a:r>
              <a:rPr lang="en-US" dirty="0" err="1" smtClean="0">
                <a:latin typeface="Cambria" panose="02040503050406030204" pitchFamily="18" charset="0"/>
              </a:rPr>
              <a:t>lessor</a:t>
            </a:r>
            <a:r>
              <a:rPr lang="en-US" dirty="0" smtClean="0">
                <a:latin typeface="Cambria" panose="02040503050406030204" pitchFamily="18" charset="0"/>
              </a:rPr>
              <a:t> qualifies as the ‘owner’ of the asset and is using the asset for the ‘purpose of business’</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401762"/>
          </a:xfrm>
        </p:spPr>
        <p:txBody>
          <a:bodyPr>
            <a:normAutofit/>
          </a:bodyPr>
          <a:lstStyle/>
          <a:p>
            <a:r>
              <a:rPr lang="en-US" sz="3600" b="1" u="sng" dirty="0" smtClean="0">
                <a:latin typeface="Cambria" panose="02040503050406030204" pitchFamily="18" charset="0"/>
              </a:rPr>
              <a:t>Current depreciation must be</a:t>
            </a:r>
            <a:br>
              <a:rPr lang="en-US" sz="3600" b="1" u="sng" dirty="0" smtClean="0">
                <a:latin typeface="Cambria" panose="02040503050406030204" pitchFamily="18" charset="0"/>
              </a:rPr>
            </a:br>
            <a:r>
              <a:rPr lang="en-US" sz="3600" b="1" u="sng" dirty="0" smtClean="0">
                <a:latin typeface="Cambria" panose="02040503050406030204" pitchFamily="18" charset="0"/>
              </a:rPr>
              <a:t> deducted first</a:t>
            </a:r>
            <a:endParaRPr lang="en-US" sz="3600" u="sng" dirty="0">
              <a:latin typeface="Cambria" panose="02040503050406030204" pitchFamily="18" charset="0"/>
            </a:endParaRPr>
          </a:p>
        </p:txBody>
      </p:sp>
      <p:sp>
        <p:nvSpPr>
          <p:cNvPr id="3" name="Content Placeholder 2"/>
          <p:cNvSpPr>
            <a:spLocks noGrp="1"/>
          </p:cNvSpPr>
          <p:nvPr>
            <p:ph sz="quarter" idx="1"/>
          </p:nvPr>
        </p:nvSpPr>
        <p:spPr>
          <a:xfrm>
            <a:off x="457200" y="1905000"/>
            <a:ext cx="7467600" cy="4568952"/>
          </a:xfrm>
        </p:spPr>
        <p:txBody>
          <a:bodyPr/>
          <a:lstStyle/>
          <a:p>
            <a:pPr algn="just"/>
            <a:r>
              <a:rPr lang="en-US" sz="1800" b="1" i="1" dirty="0" smtClean="0">
                <a:latin typeface="Cambria" panose="02040503050406030204" pitchFamily="18" charset="0"/>
              </a:rPr>
              <a:t>CIT v. Mother India Refrigeration Industries (P.) Ltd./Hindustan Vacuum Glass Ltd. v. CIT [1985] 155 ITR 711 (SC)/CIT v. </a:t>
            </a:r>
            <a:r>
              <a:rPr lang="en-US" sz="1800" b="1" i="1" dirty="0" err="1" smtClean="0">
                <a:latin typeface="Cambria" panose="02040503050406030204" pitchFamily="18" charset="0"/>
              </a:rPr>
              <a:t>Jaipuria</a:t>
            </a:r>
            <a:r>
              <a:rPr lang="en-US" sz="1800" b="1" i="1" dirty="0" smtClean="0">
                <a:latin typeface="Cambria" panose="02040503050406030204" pitchFamily="18" charset="0"/>
              </a:rPr>
              <a:t> China Clay Mines (P.) Ltd. [1966] 59 ITR 555 (SC).</a:t>
            </a:r>
          </a:p>
          <a:p>
            <a:pPr algn="just"/>
            <a:endParaRPr lang="en-US" sz="1800" b="1" i="1" dirty="0" smtClean="0">
              <a:latin typeface="Cambria" panose="02040503050406030204" pitchFamily="18" charset="0"/>
            </a:endParaRPr>
          </a:p>
          <a:p>
            <a:pPr algn="just"/>
            <a:endParaRPr lang="en-US" sz="1800" b="1" i="1" dirty="0" smtClean="0">
              <a:latin typeface="Cambria" panose="02040503050406030204" pitchFamily="18" charset="0"/>
            </a:endParaRPr>
          </a:p>
          <a:p>
            <a:pPr algn="just"/>
            <a:r>
              <a:rPr lang="en-US" dirty="0" smtClean="0">
                <a:latin typeface="Cambria" panose="02040503050406030204" pitchFamily="18" charset="0"/>
              </a:rPr>
              <a:t>Current depreciation must be deducted first before deducting the unabsorbed carried forward business losses of earlier years. Such losses cannot be given preference over current depreciation in the matter of set off in computing an </a:t>
            </a:r>
            <a:r>
              <a:rPr lang="en-US" dirty="0" err="1" smtClean="0">
                <a:latin typeface="Cambria" panose="02040503050406030204" pitchFamily="18" charset="0"/>
              </a:rPr>
              <a:t>assessee’s</a:t>
            </a:r>
            <a:r>
              <a:rPr lang="en-US" dirty="0" smtClean="0">
                <a:latin typeface="Cambria" panose="02040503050406030204" pitchFamily="18" charset="0"/>
              </a:rPr>
              <a:t> income for any particular assessment year”</a:t>
            </a:r>
            <a:endParaRPr lang="en-US" b="1" i="1" dirty="0" smtClean="0">
              <a:latin typeface="Cambria" panose="02040503050406030204" pitchFamily="18" charset="0"/>
            </a:endParaRPr>
          </a:p>
          <a:p>
            <a:pPr algn="just"/>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2209800"/>
            <a:ext cx="6172200" cy="2808762"/>
          </a:xfrm>
        </p:spPr>
        <p:txBody>
          <a:bodyPr>
            <a:noAutofit/>
          </a:bodyPr>
          <a:lstStyle/>
          <a:p>
            <a:r>
              <a:rPr lang="en-US" sz="6000" u="sng" dirty="0" smtClean="0">
                <a:latin typeface="Cambria" panose="02040503050406030204" pitchFamily="18" charset="0"/>
              </a:rPr>
              <a:t>CAPITAL GAINS</a:t>
            </a:r>
            <a:endParaRPr lang="en-US" sz="60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Cambria" panose="02040503050406030204" pitchFamily="18" charset="0"/>
              </a:rPr>
              <a:t>Does a capital </a:t>
            </a:r>
            <a:r>
              <a:rPr lang="en-US" b="1" u="sng" dirty="0" err="1" smtClean="0">
                <a:latin typeface="Cambria" panose="02040503050406030204" pitchFamily="18" charset="0"/>
              </a:rPr>
              <a:t>losse</a:t>
            </a:r>
            <a:r>
              <a:rPr lang="en-US" b="1" u="sng" dirty="0" smtClean="0">
                <a:latin typeface="Cambria" panose="02040503050406030204" pitchFamily="18" charset="0"/>
              </a:rPr>
              <a:t> its nature on resale?</a:t>
            </a:r>
            <a:endParaRPr lang="en-US" b="1" u="sng" dirty="0">
              <a:latin typeface="Cambria" panose="02040503050406030204" pitchFamily="18" charset="0"/>
            </a:endParaRPr>
          </a:p>
        </p:txBody>
      </p:sp>
      <p:sp>
        <p:nvSpPr>
          <p:cNvPr id="3" name="Content Placeholder 2"/>
          <p:cNvSpPr>
            <a:spLocks noGrp="1"/>
          </p:cNvSpPr>
          <p:nvPr>
            <p:ph sz="quarter" idx="1"/>
          </p:nvPr>
        </p:nvSpPr>
        <p:spPr/>
        <p:txBody>
          <a:bodyPr/>
          <a:lstStyle/>
          <a:p>
            <a:r>
              <a:rPr lang="en-US" dirty="0" smtClean="0">
                <a:latin typeface="Cambria" panose="02040503050406030204" pitchFamily="18" charset="0"/>
              </a:rPr>
              <a:t>In the case of </a:t>
            </a:r>
            <a:r>
              <a:rPr lang="en-US" b="1" i="1" dirty="0" smtClean="0">
                <a:latin typeface="Cambria" panose="02040503050406030204" pitchFamily="18" charset="0"/>
              </a:rPr>
              <a:t>CIT vs. </a:t>
            </a:r>
            <a:r>
              <a:rPr lang="en-US" b="1" i="1" dirty="0" err="1" smtClean="0">
                <a:latin typeface="Cambria" panose="02040503050406030204" pitchFamily="18" charset="0"/>
              </a:rPr>
              <a:t>Niraj</a:t>
            </a:r>
            <a:r>
              <a:rPr lang="en-US" b="1" i="1" dirty="0" smtClean="0">
                <a:latin typeface="Cambria" panose="02040503050406030204" pitchFamily="18" charset="0"/>
              </a:rPr>
              <a:t> </a:t>
            </a:r>
            <a:r>
              <a:rPr lang="en-US" b="1" i="1" dirty="0" err="1" smtClean="0">
                <a:latin typeface="Cambria" panose="02040503050406030204" pitchFamily="18" charset="0"/>
              </a:rPr>
              <a:t>Amidhar</a:t>
            </a:r>
            <a:r>
              <a:rPr lang="en-US" b="1" i="1" dirty="0" smtClean="0">
                <a:latin typeface="Cambria" panose="02040503050406030204" pitchFamily="18" charset="0"/>
              </a:rPr>
              <a:t> </a:t>
            </a:r>
            <a:r>
              <a:rPr lang="en-US" b="1" i="1" dirty="0" err="1" smtClean="0">
                <a:latin typeface="Cambria" panose="02040503050406030204" pitchFamily="18" charset="0"/>
              </a:rPr>
              <a:t>Surti</a:t>
            </a:r>
            <a:r>
              <a:rPr lang="en-US" b="1" i="1" dirty="0" smtClean="0">
                <a:latin typeface="Cambria" panose="02040503050406030204" pitchFamily="18" charset="0"/>
              </a:rPr>
              <a:t>, </a:t>
            </a:r>
            <a:r>
              <a:rPr lang="en-US" dirty="0" smtClean="0">
                <a:latin typeface="Cambria" panose="02040503050406030204" pitchFamily="18" charset="0"/>
              </a:rPr>
              <a:t>it was held that-</a:t>
            </a:r>
          </a:p>
          <a:p>
            <a:endParaRPr lang="en-US" b="1" i="1" dirty="0" smtClean="0">
              <a:latin typeface="Cambria" panose="02040503050406030204" pitchFamily="18" charset="0"/>
            </a:endParaRPr>
          </a:p>
          <a:p>
            <a:pPr algn="just"/>
            <a:r>
              <a:rPr lang="en-US" dirty="0" smtClean="0">
                <a:latin typeface="Cambria" panose="02040503050406030204" pitchFamily="18" charset="0"/>
              </a:rPr>
              <a:t>“a capital investment and resale does not lose its capital nature merely because the resale was foreseen and contemplated when the investment was made and the possibility of enhanced values motivated the investment. Merely because shares are purchased by taking loan at high interest does not mean gains are taxable as business profits.”</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latin typeface="Cambria" panose="02040503050406030204" pitchFamily="18" charset="0"/>
              </a:rPr>
              <a:t>Sale of Agricultural Land</a:t>
            </a:r>
            <a:endParaRPr lang="en-US" sz="3600" b="1" u="sng" dirty="0">
              <a:latin typeface="Cambria" panose="02040503050406030204" pitchFamily="18" charset="0"/>
            </a:endParaRPr>
          </a:p>
        </p:txBody>
      </p:sp>
      <p:sp>
        <p:nvSpPr>
          <p:cNvPr id="3" name="Content Placeholder 2"/>
          <p:cNvSpPr>
            <a:spLocks noGrp="1"/>
          </p:cNvSpPr>
          <p:nvPr>
            <p:ph sz="quarter" idx="1"/>
          </p:nvPr>
        </p:nvSpPr>
        <p:spPr/>
        <p:txBody>
          <a:bodyPr/>
          <a:lstStyle/>
          <a:p>
            <a:r>
              <a:rPr lang="sv-SE" b="1" i="1" dirty="0" smtClean="0">
                <a:latin typeface="Cambria" panose="02040503050406030204" pitchFamily="18" charset="0"/>
              </a:rPr>
              <a:t>Case- S.K. Kaintal, 23 DTR 68</a:t>
            </a:r>
            <a:r>
              <a:rPr lang="sv-SE" dirty="0" smtClean="0">
                <a:latin typeface="Cambria" panose="02040503050406030204" pitchFamily="18" charset="0"/>
              </a:rPr>
              <a:t>, it was held that-</a:t>
            </a:r>
          </a:p>
          <a:p>
            <a:endParaRPr lang="sv-SE" dirty="0" smtClean="0">
              <a:latin typeface="Cambria" panose="02040503050406030204" pitchFamily="18" charset="0"/>
            </a:endParaRPr>
          </a:p>
          <a:p>
            <a:pPr algn="just"/>
            <a:r>
              <a:rPr lang="en-US" dirty="0" smtClean="0">
                <a:latin typeface="Cambria" panose="02040503050406030204" pitchFamily="18" charset="0"/>
              </a:rPr>
              <a:t>“Where the </a:t>
            </a:r>
            <a:r>
              <a:rPr lang="en-US" dirty="0" err="1" smtClean="0">
                <a:latin typeface="Cambria" panose="02040503050406030204" pitchFamily="18" charset="0"/>
              </a:rPr>
              <a:t>assessee</a:t>
            </a:r>
            <a:r>
              <a:rPr lang="en-US" dirty="0" smtClean="0">
                <a:latin typeface="Cambria" panose="02040503050406030204" pitchFamily="18" charset="0"/>
              </a:rPr>
              <a:t> sold its agricultural land which was used by it for carrying out agricultural activities after holding the same for more than two decades, gain arising out of sale of such land was held to be assessable as ‘Capital gain’ and not ‘Profits and gain of business or profession”</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smtClean="0">
                <a:latin typeface="Cambria" panose="02040503050406030204" pitchFamily="18" charset="0"/>
              </a:rPr>
              <a:t>Real Estate Business</a:t>
            </a:r>
            <a:endParaRPr lang="en-US" sz="4000" b="1" u="sng" dirty="0">
              <a:latin typeface="Cambria" panose="02040503050406030204" pitchFamily="18" charset="0"/>
            </a:endParaRPr>
          </a:p>
        </p:txBody>
      </p:sp>
      <p:sp>
        <p:nvSpPr>
          <p:cNvPr id="3" name="Content Placeholder 2"/>
          <p:cNvSpPr>
            <a:spLocks noGrp="1"/>
          </p:cNvSpPr>
          <p:nvPr>
            <p:ph sz="quarter" idx="1"/>
          </p:nvPr>
        </p:nvSpPr>
        <p:spPr/>
        <p:txBody>
          <a:bodyPr/>
          <a:lstStyle/>
          <a:p>
            <a:r>
              <a:rPr lang="en-US" b="1" i="1" dirty="0" err="1" smtClean="0">
                <a:latin typeface="Cambria" panose="02040503050406030204" pitchFamily="18" charset="0"/>
              </a:rPr>
              <a:t>Hitashi</a:t>
            </a:r>
            <a:r>
              <a:rPr lang="en-US" b="1" i="1" dirty="0" smtClean="0">
                <a:latin typeface="Cambria" panose="02040503050406030204" pitchFamily="18" charset="0"/>
              </a:rPr>
              <a:t> Estates Ltd., 18 DTR 206, </a:t>
            </a:r>
            <a:r>
              <a:rPr lang="en-US" dirty="0" smtClean="0">
                <a:latin typeface="Cambria" panose="02040503050406030204" pitchFamily="18" charset="0"/>
              </a:rPr>
              <a:t>it was held that-</a:t>
            </a:r>
            <a:endParaRPr lang="en-US" b="1" i="1" dirty="0" smtClean="0">
              <a:latin typeface="Cambria" panose="02040503050406030204" pitchFamily="18" charset="0"/>
            </a:endParaRPr>
          </a:p>
          <a:p>
            <a:endParaRPr lang="en-US" b="1" i="1" dirty="0" smtClean="0">
              <a:latin typeface="Cambria" panose="02040503050406030204" pitchFamily="18" charset="0"/>
            </a:endParaRPr>
          </a:p>
          <a:p>
            <a:pPr algn="just"/>
            <a:r>
              <a:rPr lang="en-US" dirty="0" smtClean="0">
                <a:latin typeface="Cambria" panose="02040503050406030204" pitchFamily="18" charset="0"/>
              </a:rPr>
              <a:t>“</a:t>
            </a:r>
            <a:r>
              <a:rPr lang="en-US" dirty="0" err="1" smtClean="0">
                <a:latin typeface="Cambria" panose="02040503050406030204" pitchFamily="18" charset="0"/>
              </a:rPr>
              <a:t>Assessee</a:t>
            </a:r>
            <a:r>
              <a:rPr lang="en-US" dirty="0" smtClean="0">
                <a:latin typeface="Cambria" panose="02040503050406030204" pitchFamily="18" charset="0"/>
              </a:rPr>
              <a:t> dealing in real estate, tenancy right in respect of a building occupied by it for a long time constituted capital asset in its hands, notwithstanding that it was shown as stock in trade in its books of accounts and receipts from surrender thereof in </a:t>
            </a:r>
            <a:r>
              <a:rPr lang="en-US" dirty="0" err="1" smtClean="0">
                <a:latin typeface="Cambria" panose="02040503050406030204" pitchFamily="18" charset="0"/>
              </a:rPr>
              <a:t>favour</a:t>
            </a:r>
            <a:r>
              <a:rPr lang="en-US" dirty="0" smtClean="0">
                <a:latin typeface="Cambria" panose="02040503050406030204" pitchFamily="18" charset="0"/>
              </a:rPr>
              <a:t> of the owner gave rise to capital gains/loss”</a:t>
            </a:r>
            <a:endParaRPr lang="en-US" dirty="0">
              <a:latin typeface="Cambria" panose="020405030504060302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7543800" y="5562600"/>
            <a:ext cx="1600200" cy="129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b="1" u="sng" dirty="0" smtClean="0">
                <a:latin typeface="Cambria" panose="02040503050406030204" pitchFamily="18" charset="0"/>
              </a:rPr>
              <a:t>Set-off of Brought Forward Business Losses against Capital Gains u/s 50</a:t>
            </a:r>
            <a:endParaRPr lang="en-US" b="1" u="sng" dirty="0">
              <a:latin typeface="Cambria" panose="02040503050406030204" pitchFamily="18" charset="0"/>
            </a:endParaRPr>
          </a:p>
        </p:txBody>
      </p:sp>
      <p:sp>
        <p:nvSpPr>
          <p:cNvPr id="3" name="Content Placeholder 2"/>
          <p:cNvSpPr>
            <a:spLocks noGrp="1"/>
          </p:cNvSpPr>
          <p:nvPr>
            <p:ph sz="quarter" idx="1"/>
          </p:nvPr>
        </p:nvSpPr>
        <p:spPr/>
        <p:txBody>
          <a:bodyPr/>
          <a:lstStyle/>
          <a:p>
            <a:endParaRPr lang="en-US" dirty="0" smtClean="0"/>
          </a:p>
          <a:p>
            <a:pPr algn="just"/>
            <a:r>
              <a:rPr lang="en-US" dirty="0" smtClean="0">
                <a:latin typeface="Cambria" panose="02040503050406030204" pitchFamily="18" charset="0"/>
              </a:rPr>
              <a:t>The Rajkot Bench of the Tribunal in the case of </a:t>
            </a:r>
            <a:r>
              <a:rPr lang="en-US" b="1" i="1" dirty="0" smtClean="0">
                <a:latin typeface="Cambria" panose="02040503050406030204" pitchFamily="18" charset="0"/>
              </a:rPr>
              <a:t>Master Silk Mills (P.) Ltd. v. Dy. CIT, </a:t>
            </a:r>
            <a:r>
              <a:rPr lang="en-US" b="1" dirty="0" smtClean="0">
                <a:latin typeface="Cambria" panose="02040503050406030204" pitchFamily="18" charset="0"/>
              </a:rPr>
              <a:t>77 ITD 530 observed:</a:t>
            </a:r>
          </a:p>
          <a:p>
            <a:endParaRPr lang="en-US" dirty="0" smtClean="0">
              <a:latin typeface="Cambria" panose="02040503050406030204" pitchFamily="18" charset="0"/>
            </a:endParaRPr>
          </a:p>
          <a:p>
            <a:pPr algn="just"/>
            <a:r>
              <a:rPr lang="en-US" dirty="0" smtClean="0">
                <a:latin typeface="Cambria" panose="02040503050406030204" pitchFamily="18" charset="0"/>
              </a:rPr>
              <a:t>“Where the Tribunal held that unabsorbed business losses could not be set off against sales proceeds of scrap of building that was taxable u/s.50 as a short-term capital gains. In that case the business had been closed and the income could not be said to have arisen in the course of business”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286000" y="1219200"/>
            <a:ext cx="6172200" cy="3799362"/>
          </a:xfrm>
        </p:spPr>
        <p:txBody>
          <a:bodyPr>
            <a:noAutofit/>
          </a:bodyPr>
          <a:lstStyle/>
          <a:p>
            <a:r>
              <a:rPr lang="en-US" sz="7200" u="sng" dirty="0" smtClean="0">
                <a:latin typeface="Cambria" panose="02040503050406030204" pitchFamily="18" charset="0"/>
              </a:rPr>
              <a:t>Bad </a:t>
            </a:r>
            <a:br>
              <a:rPr lang="en-US" sz="7200" u="sng" dirty="0" smtClean="0">
                <a:latin typeface="Cambria" panose="02040503050406030204" pitchFamily="18" charset="0"/>
              </a:rPr>
            </a:br>
            <a:r>
              <a:rPr lang="en-US" sz="7200" u="sng" dirty="0" smtClean="0">
                <a:latin typeface="Cambria" panose="02040503050406030204" pitchFamily="18" charset="0"/>
              </a:rPr>
              <a:t>Debts</a:t>
            </a:r>
            <a:endParaRPr lang="en-US" sz="72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Cambria" panose="02040503050406030204" pitchFamily="18" charset="0"/>
              </a:rPr>
              <a:t>Case law</a:t>
            </a:r>
            <a:endParaRPr lang="en-US" b="1" u="sng" dirty="0">
              <a:latin typeface="Cambria" panose="02040503050406030204" pitchFamily="18" charset="0"/>
            </a:endParaRPr>
          </a:p>
        </p:txBody>
      </p:sp>
      <p:sp>
        <p:nvSpPr>
          <p:cNvPr id="3" name="Content Placeholder 2"/>
          <p:cNvSpPr>
            <a:spLocks noGrp="1"/>
          </p:cNvSpPr>
          <p:nvPr>
            <p:ph sz="quarter" idx="1"/>
          </p:nvPr>
        </p:nvSpPr>
        <p:spPr/>
        <p:txBody>
          <a:bodyPr/>
          <a:lstStyle/>
          <a:p>
            <a:r>
              <a:rPr lang="en-US" b="1" i="1" dirty="0" smtClean="0">
                <a:latin typeface="Cambria" panose="02040503050406030204" pitchFamily="18" charset="0"/>
              </a:rPr>
              <a:t>South India Surgical Co. Ltd. v. ACIT, 287 ITR 62, </a:t>
            </a:r>
            <a:r>
              <a:rPr lang="en-US" dirty="0" smtClean="0">
                <a:latin typeface="Cambria" panose="02040503050406030204" pitchFamily="18" charset="0"/>
              </a:rPr>
              <a:t>it was held that-</a:t>
            </a:r>
            <a:endParaRPr lang="en-US" b="1" i="1" dirty="0" smtClean="0">
              <a:latin typeface="Cambria" panose="02040503050406030204" pitchFamily="18" charset="0"/>
            </a:endParaRPr>
          </a:p>
          <a:p>
            <a:endParaRPr lang="en-US" b="1" i="1" dirty="0" smtClean="0">
              <a:latin typeface="Cambria" panose="02040503050406030204" pitchFamily="18" charset="0"/>
            </a:endParaRPr>
          </a:p>
          <a:p>
            <a:pPr algn="just"/>
            <a:r>
              <a:rPr lang="en-US" dirty="0" smtClean="0">
                <a:latin typeface="Cambria" panose="02040503050406030204" pitchFamily="18" charset="0"/>
              </a:rPr>
              <a:t>“that the </a:t>
            </a:r>
            <a:r>
              <a:rPr lang="en-US" dirty="0" err="1" smtClean="0">
                <a:latin typeface="Cambria" panose="02040503050406030204" pitchFamily="18" charset="0"/>
              </a:rPr>
              <a:t>judgement</a:t>
            </a:r>
            <a:r>
              <a:rPr lang="en-US" dirty="0" smtClean="0">
                <a:latin typeface="Cambria" panose="02040503050406030204" pitchFamily="18" charset="0"/>
              </a:rPr>
              <a:t> of the </a:t>
            </a:r>
            <a:r>
              <a:rPr lang="en-US" dirty="0" err="1" smtClean="0">
                <a:latin typeface="Cambria" panose="02040503050406030204" pitchFamily="18" charset="0"/>
              </a:rPr>
              <a:t>assessee</a:t>
            </a:r>
            <a:r>
              <a:rPr lang="en-US" dirty="0" smtClean="0">
                <a:latin typeface="Cambria" panose="02040503050406030204" pitchFamily="18" charset="0"/>
              </a:rPr>
              <a:t> in regarding the debts as bad debts was a convenient </a:t>
            </a:r>
            <a:r>
              <a:rPr lang="en-US" dirty="0" err="1" smtClean="0">
                <a:latin typeface="Cambria" panose="02040503050406030204" pitchFamily="18" charset="0"/>
              </a:rPr>
              <a:t>judgement</a:t>
            </a:r>
            <a:r>
              <a:rPr lang="en-US" dirty="0" smtClean="0">
                <a:latin typeface="Cambria" panose="02040503050406030204" pitchFamily="18" charset="0"/>
              </a:rPr>
              <a:t> to suit its claim, and not an honest </a:t>
            </a:r>
            <a:r>
              <a:rPr lang="en-US" dirty="0" err="1" smtClean="0">
                <a:latin typeface="Cambria" panose="02040503050406030204" pitchFamily="18" charset="0"/>
              </a:rPr>
              <a:t>judgement</a:t>
            </a:r>
            <a:r>
              <a:rPr lang="en-US" dirty="0" smtClean="0">
                <a:latin typeface="Cambria" panose="02040503050406030204" pitchFamily="18" charset="0"/>
              </a:rPr>
              <a:t> having regard to the financial position”.</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467600" cy="6016752"/>
          </a:xfrm>
        </p:spPr>
        <p:txBody>
          <a:bodyPr>
            <a:normAutofit/>
          </a:bodyPr>
          <a:lstStyle/>
          <a:p>
            <a:r>
              <a:rPr lang="en-US" b="1" i="1" u="sng" dirty="0" smtClean="0">
                <a:latin typeface="Cambria" panose="02040503050406030204" pitchFamily="18" charset="0"/>
              </a:rPr>
              <a:t>CIT v. Morgan Securities &amp; Credits (P) Ltd., (ITA No. 1442/2006) 2007-TIOL-15-HC-DEL-IT:</a:t>
            </a:r>
          </a:p>
          <a:p>
            <a:pPr>
              <a:buNone/>
            </a:pPr>
            <a:endParaRPr lang="en-US" b="1" i="1" dirty="0" smtClean="0">
              <a:latin typeface="Cambria" panose="02040503050406030204" pitchFamily="18" charset="0"/>
            </a:endParaRPr>
          </a:p>
          <a:p>
            <a:pPr algn="just"/>
            <a:r>
              <a:rPr lang="en-US" dirty="0" smtClean="0">
                <a:latin typeface="Cambria" panose="02040503050406030204" pitchFamily="18" charset="0"/>
              </a:rPr>
              <a:t>Case- The Assessing Officer disallowed the claim for deduction of the bad debts amounting to Rs.6 </a:t>
            </a:r>
            <a:r>
              <a:rPr lang="en-US" dirty="0" err="1" smtClean="0">
                <a:latin typeface="Cambria" panose="02040503050406030204" pitchFamily="18" charset="0"/>
              </a:rPr>
              <a:t>crore</a:t>
            </a:r>
            <a:r>
              <a:rPr lang="en-US" dirty="0" smtClean="0">
                <a:latin typeface="Cambria" panose="02040503050406030204" pitchFamily="18" charset="0"/>
              </a:rPr>
              <a:t>, holding that their writing off as bad was not based on an honest opinion formed by the </a:t>
            </a:r>
            <a:r>
              <a:rPr lang="en-US" dirty="0" err="1" smtClean="0">
                <a:latin typeface="Cambria" panose="02040503050406030204" pitchFamily="18" charset="0"/>
              </a:rPr>
              <a:t>assessee</a:t>
            </a:r>
            <a:r>
              <a:rPr lang="en-US" dirty="0" smtClean="0">
                <a:latin typeface="Cambria" panose="02040503050406030204" pitchFamily="18" charset="0"/>
              </a:rPr>
              <a:t>, and that the provisions of S. 36(1)(vii) could not be used as a </a:t>
            </a:r>
            <a:r>
              <a:rPr lang="en-US" i="1" dirty="0" smtClean="0">
                <a:latin typeface="Cambria" panose="02040503050406030204" pitchFamily="18" charset="0"/>
              </a:rPr>
              <a:t>carte blanche</a:t>
            </a:r>
            <a:r>
              <a:rPr lang="en-US" dirty="0" smtClean="0">
                <a:latin typeface="Cambria" panose="02040503050406030204" pitchFamily="18" charset="0"/>
              </a:rPr>
              <a:t> to treat any debt as bad.</a:t>
            </a:r>
          </a:p>
          <a:p>
            <a:endParaRPr lang="en-US" b="1" i="1" dirty="0" smtClean="0">
              <a:latin typeface="Cambria" panose="02040503050406030204" pitchFamily="18" charset="0"/>
            </a:endParaRPr>
          </a:p>
          <a:p>
            <a:pPr algn="just"/>
            <a:r>
              <a:rPr lang="en-US" dirty="0" smtClean="0">
                <a:latin typeface="Cambria" panose="02040503050406030204" pitchFamily="18" charset="0"/>
              </a:rPr>
              <a:t>“The Delhi High Court therefore held that the bad debt written off by the </a:t>
            </a:r>
            <a:r>
              <a:rPr lang="en-US" dirty="0" err="1" smtClean="0">
                <a:latin typeface="Cambria" panose="02040503050406030204" pitchFamily="18" charset="0"/>
              </a:rPr>
              <a:t>assessee</a:t>
            </a:r>
            <a:r>
              <a:rPr lang="en-US" dirty="0" smtClean="0">
                <a:latin typeface="Cambria" panose="02040503050406030204" pitchFamily="18" charset="0"/>
              </a:rPr>
              <a:t> was allowable in the year of write-off”.</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1981200" y="762000"/>
            <a:ext cx="6172200" cy="4038600"/>
          </a:xfrm>
        </p:spPr>
        <p:txBody>
          <a:bodyPr>
            <a:noAutofit/>
          </a:bodyPr>
          <a:lstStyle/>
          <a:p>
            <a:r>
              <a:rPr lang="en-US" sz="6600" u="sng" dirty="0" smtClean="0">
                <a:solidFill>
                  <a:schemeClr val="accent6">
                    <a:lumMod val="50000"/>
                  </a:schemeClr>
                </a:solidFill>
                <a:latin typeface="Cambria" panose="02040503050406030204" pitchFamily="18" charset="0"/>
              </a:rPr>
              <a:t>Section 14(A)</a:t>
            </a:r>
            <a:endParaRPr lang="en-US" sz="66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latin typeface="Cambria" panose="02040503050406030204" pitchFamily="18" charset="0"/>
              </a:rPr>
              <a:t>Disallowances u/s.14A </a:t>
            </a:r>
            <a:br>
              <a:rPr lang="en-US" sz="3200" b="1" u="sng" dirty="0" smtClean="0">
                <a:latin typeface="Cambria" panose="02040503050406030204" pitchFamily="18" charset="0"/>
              </a:rPr>
            </a:br>
            <a:r>
              <a:rPr lang="en-US" sz="3200" b="1" u="sng" dirty="0" smtClean="0">
                <a:latin typeface="Cambria" panose="02040503050406030204" pitchFamily="18" charset="0"/>
              </a:rPr>
              <a:t>of Income-tax Act</a:t>
            </a:r>
            <a:endParaRPr lang="en-US" sz="3200" b="1" u="sng" dirty="0">
              <a:latin typeface="Cambria" panose="02040503050406030204" pitchFamily="18" charset="0"/>
            </a:endParaRPr>
          </a:p>
        </p:txBody>
      </p:sp>
      <p:sp>
        <p:nvSpPr>
          <p:cNvPr id="3" name="Content Placeholder 2"/>
          <p:cNvSpPr>
            <a:spLocks noGrp="1"/>
          </p:cNvSpPr>
          <p:nvPr>
            <p:ph sz="quarter" idx="1"/>
          </p:nvPr>
        </p:nvSpPr>
        <p:spPr/>
        <p:txBody>
          <a:bodyPr/>
          <a:lstStyle/>
          <a:p>
            <a:pPr algn="just"/>
            <a:r>
              <a:rPr lang="en-US" dirty="0" smtClean="0">
                <a:latin typeface="Cambria" panose="02040503050406030204" pitchFamily="18" charset="0"/>
              </a:rPr>
              <a:t>As per, the Central Board of Direct Taxes, has </a:t>
            </a:r>
            <a:r>
              <a:rPr lang="en-US" dirty="0" err="1" smtClean="0">
                <a:latin typeface="Cambria" panose="02040503050406030204" pitchFamily="18" charset="0"/>
              </a:rPr>
              <a:t>cl</a:t>
            </a:r>
            <a:r>
              <a:rPr lang="en-US" b="1" i="1" dirty="0" err="1" smtClean="0">
                <a:latin typeface="Cambria" panose="02040503050406030204" pitchFamily="18" charset="0"/>
              </a:rPr>
              <a:t>circular</a:t>
            </a:r>
            <a:r>
              <a:rPr lang="en-US" b="1" i="1" dirty="0" smtClean="0">
                <a:latin typeface="Cambria" panose="02040503050406030204" pitchFamily="18" charset="0"/>
              </a:rPr>
              <a:t> No.5/2014, dated 11 February, 2014</a:t>
            </a:r>
            <a:r>
              <a:rPr lang="en-US" dirty="0">
                <a:latin typeface="Cambria" panose="02040503050406030204" pitchFamily="18" charset="0"/>
              </a:rPr>
              <a:t>-</a:t>
            </a:r>
            <a:endParaRPr lang="en-US" dirty="0" smtClean="0">
              <a:latin typeface="Cambria" panose="02040503050406030204" pitchFamily="18" charset="0"/>
            </a:endParaRPr>
          </a:p>
          <a:p>
            <a:endParaRPr lang="en-US" dirty="0" smtClean="0">
              <a:latin typeface="Cambria" panose="02040503050406030204" pitchFamily="18" charset="0"/>
            </a:endParaRPr>
          </a:p>
          <a:p>
            <a:pPr algn="just"/>
            <a:r>
              <a:rPr lang="en-US" dirty="0" smtClean="0">
                <a:latin typeface="Cambria" panose="02040503050406030204" pitchFamily="18" charset="0"/>
              </a:rPr>
              <a:t>“in exercise of its powers u/s 119 of the Act hereby clarifies that Rule 8D read with section 14A, of the Act provides for disallowances, of the expenditure, even where taxpayer in a particular year has not earned any exempt income”</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b="1" u="sng" dirty="0" smtClean="0">
                <a:latin typeface="Cambria" panose="02040503050406030204" pitchFamily="18" charset="0"/>
              </a:rPr>
              <a:t>Is Income from various ventures covered?</a:t>
            </a:r>
            <a:endParaRPr lang="en-US" b="1" u="sng" dirty="0">
              <a:latin typeface="Cambria" panose="02040503050406030204" pitchFamily="18" charset="0"/>
            </a:endParaRPr>
          </a:p>
        </p:txBody>
      </p:sp>
      <p:sp>
        <p:nvSpPr>
          <p:cNvPr id="3" name="Content Placeholder 2"/>
          <p:cNvSpPr>
            <a:spLocks noGrp="1"/>
          </p:cNvSpPr>
          <p:nvPr>
            <p:ph sz="quarter" idx="1"/>
          </p:nvPr>
        </p:nvSpPr>
        <p:spPr>
          <a:xfrm>
            <a:off x="381000" y="1600200"/>
            <a:ext cx="7467600" cy="4873752"/>
          </a:xfrm>
        </p:spPr>
        <p:txBody>
          <a:bodyPr/>
          <a:lstStyle/>
          <a:p>
            <a:pPr algn="just"/>
            <a:r>
              <a:rPr lang="en-US" dirty="0" smtClean="0">
                <a:latin typeface="Cambria" panose="02040503050406030204" pitchFamily="18" charset="0"/>
              </a:rPr>
              <a:t>In the case of </a:t>
            </a:r>
            <a:r>
              <a:rPr lang="en-US" b="1" i="1" dirty="0" smtClean="0">
                <a:latin typeface="Cambria" panose="02040503050406030204" pitchFamily="18" charset="0"/>
              </a:rPr>
              <a:t>Rajasthan State Warehousing Corporation v CIT, </a:t>
            </a:r>
            <a:r>
              <a:rPr lang="en-US" dirty="0" smtClean="0">
                <a:latin typeface="Cambria" panose="02040503050406030204" pitchFamily="18" charset="0"/>
              </a:rPr>
              <a:t>the Supreme Court reversing the decision of the High Court held that-</a:t>
            </a:r>
          </a:p>
          <a:p>
            <a:endParaRPr lang="en-US" b="1" i="1" dirty="0" smtClean="0">
              <a:latin typeface="Cambria" panose="02040503050406030204" pitchFamily="18" charset="0"/>
            </a:endParaRPr>
          </a:p>
          <a:p>
            <a:pPr algn="just"/>
            <a:r>
              <a:rPr lang="en-US" dirty="0" smtClean="0">
                <a:latin typeface="Cambria" panose="02040503050406030204" pitchFamily="18" charset="0"/>
              </a:rPr>
              <a:t>“ in view of that fact that income from various ventures was earned in the course of one indivisible business, apportionment of the expenditure and allowing deduction of only that portion of it which was referable to taxable income was unsustainable”</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133600" y="685800"/>
            <a:ext cx="6172200" cy="4038600"/>
          </a:xfrm>
        </p:spPr>
        <p:txBody>
          <a:bodyPr>
            <a:noAutofit/>
          </a:bodyPr>
          <a:lstStyle/>
          <a:p>
            <a:r>
              <a:rPr lang="en-US" sz="6600" u="sng" dirty="0" smtClean="0">
                <a:solidFill>
                  <a:schemeClr val="accent6">
                    <a:lumMod val="50000"/>
                  </a:schemeClr>
                </a:solidFill>
                <a:latin typeface="Cambria" panose="02040503050406030204" pitchFamily="18" charset="0"/>
              </a:rPr>
              <a:t>Section 30</a:t>
            </a:r>
            <a:endParaRPr lang="en-US" sz="66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087562"/>
          </a:xfrm>
        </p:spPr>
        <p:txBody>
          <a:bodyPr>
            <a:normAutofit/>
          </a:bodyPr>
          <a:lstStyle/>
          <a:p>
            <a:pPr algn="just"/>
            <a:r>
              <a:rPr lang="en-US" sz="2400" b="1" i="1" u="sng" dirty="0" smtClean="0">
                <a:latin typeface="Cambria" panose="02040503050406030204" pitchFamily="18" charset="0"/>
              </a:rPr>
              <a:t>New </a:t>
            </a:r>
            <a:r>
              <a:rPr lang="en-US" sz="2400" b="1" i="1" u="sng" dirty="0" err="1" smtClean="0">
                <a:latin typeface="Cambria" panose="02040503050406030204" pitchFamily="18" charset="0"/>
              </a:rPr>
              <a:t>Shorrock</a:t>
            </a:r>
            <a:r>
              <a:rPr lang="en-US" sz="2400" b="1" i="1" u="sng" dirty="0" smtClean="0">
                <a:latin typeface="Cambria" panose="02040503050406030204" pitchFamily="18" charset="0"/>
              </a:rPr>
              <a:t> </a:t>
            </a:r>
            <a:r>
              <a:rPr lang="en-US" sz="2400" b="1" i="1" u="sng" dirty="0" err="1" smtClean="0">
                <a:latin typeface="Cambria" panose="02040503050406030204" pitchFamily="18" charset="0"/>
              </a:rPr>
              <a:t>Spg</a:t>
            </a:r>
            <a:r>
              <a:rPr lang="en-US" sz="2400" b="1" i="1" u="sng" dirty="0" smtClean="0">
                <a:latin typeface="Cambria" panose="02040503050406030204" pitchFamily="18" charset="0"/>
              </a:rPr>
              <a:t>. &amp; Mfg. Co. Ltd. v. CIT [1956] 30 ITR 338 (</a:t>
            </a:r>
            <a:r>
              <a:rPr lang="en-US" sz="2400" b="1" i="1" u="sng" dirty="0" err="1" smtClean="0">
                <a:latin typeface="Cambria" panose="02040503050406030204" pitchFamily="18" charset="0"/>
              </a:rPr>
              <a:t>Bom</a:t>
            </a:r>
            <a:r>
              <a:rPr lang="en-US" sz="2400" b="1" i="1" u="sng" dirty="0" smtClean="0">
                <a:latin typeface="Cambria" panose="02040503050406030204" pitchFamily="18" charset="0"/>
              </a:rPr>
              <a:t>.)/R.B. </a:t>
            </a:r>
            <a:r>
              <a:rPr lang="en-US" sz="2400" b="1" i="1" u="sng" dirty="0" err="1" smtClean="0">
                <a:latin typeface="Cambria" panose="02040503050406030204" pitchFamily="18" charset="0"/>
              </a:rPr>
              <a:t>Bansilal</a:t>
            </a:r>
            <a:r>
              <a:rPr lang="en-US" sz="2400" b="1" i="1" u="sng" dirty="0" smtClean="0">
                <a:latin typeface="Cambria" panose="02040503050406030204" pitchFamily="18" charset="0"/>
              </a:rPr>
              <a:t> </a:t>
            </a:r>
            <a:r>
              <a:rPr lang="en-US" sz="2400" b="1" i="1" u="sng" dirty="0" err="1" smtClean="0">
                <a:latin typeface="Cambria" panose="02040503050406030204" pitchFamily="18" charset="0"/>
              </a:rPr>
              <a:t>Abirchand</a:t>
            </a:r>
            <a:r>
              <a:rPr lang="en-US" sz="2400" b="1" i="1" u="sng" dirty="0" smtClean="0">
                <a:latin typeface="Cambria" panose="02040503050406030204" pitchFamily="18" charset="0"/>
              </a:rPr>
              <a:t> </a:t>
            </a:r>
            <a:r>
              <a:rPr lang="en-US" sz="2400" b="1" i="1" u="sng" dirty="0" err="1" smtClean="0">
                <a:latin typeface="Cambria" panose="02040503050406030204" pitchFamily="18" charset="0"/>
              </a:rPr>
              <a:t>Spg</a:t>
            </a:r>
            <a:r>
              <a:rPr lang="en-US" sz="2400" b="1" i="1" u="sng" dirty="0" smtClean="0">
                <a:latin typeface="Cambria" panose="02040503050406030204" pitchFamily="18" charset="0"/>
              </a:rPr>
              <a:t>. &amp; </a:t>
            </a:r>
            <a:r>
              <a:rPr lang="en-US" sz="2400" b="1" i="1" u="sng" dirty="0" err="1" smtClean="0">
                <a:latin typeface="Cambria" panose="02040503050406030204" pitchFamily="18" charset="0"/>
              </a:rPr>
              <a:t>Wvg</a:t>
            </a:r>
            <a:r>
              <a:rPr lang="en-US" sz="2400" b="1" i="1" u="sng" dirty="0" smtClean="0">
                <a:latin typeface="Cambria" panose="02040503050406030204" pitchFamily="18" charset="0"/>
              </a:rPr>
              <a:t>. </a:t>
            </a:r>
            <a:r>
              <a:rPr lang="en-US" sz="2400" b="1" i="1" u="sng" dirty="0" err="1" smtClean="0">
                <a:latin typeface="Cambria" panose="02040503050406030204" pitchFamily="18" charset="0"/>
              </a:rPr>
              <a:t>Millsv</a:t>
            </a:r>
            <a:r>
              <a:rPr lang="en-US" sz="2400" b="1" i="1" u="sng" dirty="0" smtClean="0">
                <a:latin typeface="Cambria" panose="02040503050406030204" pitchFamily="18" charset="0"/>
              </a:rPr>
              <a:t>. CIT [1957] 31 ITR 427 (Nag.)/N.N. </a:t>
            </a:r>
            <a:r>
              <a:rPr lang="en-US" sz="2400" b="1" i="1" u="sng" dirty="0" err="1" smtClean="0">
                <a:latin typeface="Cambria" panose="02040503050406030204" pitchFamily="18" charset="0"/>
              </a:rPr>
              <a:t>Kotak</a:t>
            </a:r>
            <a:r>
              <a:rPr lang="en-US" sz="2400" b="1" i="1" u="sng" dirty="0" smtClean="0">
                <a:latin typeface="Cambria" panose="02040503050406030204" pitchFamily="18" charset="0"/>
              </a:rPr>
              <a:t> v. CIT</a:t>
            </a:r>
            <a:endParaRPr lang="en-US" sz="2400" b="1" i="1" u="sng" dirty="0">
              <a:latin typeface="Cambria" panose="02040503050406030204" pitchFamily="18" charset="0"/>
            </a:endParaRPr>
          </a:p>
        </p:txBody>
      </p:sp>
      <p:sp>
        <p:nvSpPr>
          <p:cNvPr id="3" name="Content Placeholder 2"/>
          <p:cNvSpPr>
            <a:spLocks noGrp="1"/>
          </p:cNvSpPr>
          <p:nvPr>
            <p:ph sz="quarter" idx="1"/>
          </p:nvPr>
        </p:nvSpPr>
        <p:spPr>
          <a:xfrm>
            <a:off x="457200" y="2514600"/>
            <a:ext cx="7467600" cy="3959352"/>
          </a:xfrm>
        </p:spPr>
        <p:txBody>
          <a:bodyPr/>
          <a:lstStyle/>
          <a:p>
            <a:r>
              <a:rPr lang="en-US" dirty="0" smtClean="0">
                <a:latin typeface="Cambria" panose="02040503050406030204" pitchFamily="18" charset="0"/>
              </a:rPr>
              <a:t>It this case it was held that-</a:t>
            </a:r>
          </a:p>
          <a:p>
            <a:endParaRPr lang="en-US" dirty="0" smtClean="0">
              <a:latin typeface="Cambria" panose="02040503050406030204" pitchFamily="18" charset="0"/>
            </a:endParaRPr>
          </a:p>
          <a:p>
            <a:pPr algn="just"/>
            <a:r>
              <a:rPr lang="en-US" dirty="0" smtClean="0">
                <a:latin typeface="Cambria" panose="02040503050406030204" pitchFamily="18" charset="0"/>
              </a:rPr>
              <a:t>“The simple test that must be constantly borne in mind is that as a result of the expenditure which is claimed as an expenditure for repairs what is really being done is to preserve and maintain an already existing asset. The object of the expenditure is not to bring a new asset into existence, nor is its object the obtaining of a new or fresh advantage”</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935162"/>
          </a:xfrm>
        </p:spPr>
        <p:txBody>
          <a:bodyPr>
            <a:normAutofit/>
          </a:bodyPr>
          <a:lstStyle/>
          <a:p>
            <a:r>
              <a:rPr lang="en-US" b="1" i="1" u="sng" dirty="0" smtClean="0">
                <a:solidFill>
                  <a:schemeClr val="accent6">
                    <a:lumMod val="50000"/>
                  </a:schemeClr>
                </a:solidFill>
                <a:latin typeface="Cambria" panose="02040503050406030204" pitchFamily="18" charset="0"/>
              </a:rPr>
              <a:t>CIT v. </a:t>
            </a:r>
            <a:r>
              <a:rPr lang="en-US" b="1" i="1" u="sng" dirty="0" err="1" smtClean="0">
                <a:solidFill>
                  <a:schemeClr val="accent6">
                    <a:lumMod val="50000"/>
                  </a:schemeClr>
                </a:solidFill>
                <a:latin typeface="Cambria" panose="02040503050406030204" pitchFamily="18" charset="0"/>
              </a:rPr>
              <a:t>Kalyanji</a:t>
            </a:r>
            <a:r>
              <a:rPr lang="en-US" b="1" i="1" u="sng" dirty="0" smtClean="0">
                <a:solidFill>
                  <a:schemeClr val="accent6">
                    <a:lumMod val="50000"/>
                  </a:schemeClr>
                </a:solidFill>
                <a:latin typeface="Cambria" panose="02040503050406030204" pitchFamily="18" charset="0"/>
              </a:rPr>
              <a:t> </a:t>
            </a:r>
            <a:r>
              <a:rPr lang="en-US" b="1" i="1" u="sng" dirty="0" err="1" smtClean="0">
                <a:solidFill>
                  <a:schemeClr val="accent6">
                    <a:lumMod val="50000"/>
                  </a:schemeClr>
                </a:solidFill>
                <a:latin typeface="Cambria" panose="02040503050406030204" pitchFamily="18" charset="0"/>
              </a:rPr>
              <a:t>Mavji</a:t>
            </a:r>
            <a:r>
              <a:rPr lang="en-US" b="1" i="1" u="sng" dirty="0" smtClean="0">
                <a:solidFill>
                  <a:schemeClr val="accent6">
                    <a:lumMod val="50000"/>
                  </a:schemeClr>
                </a:solidFill>
                <a:latin typeface="Cambria" panose="02040503050406030204" pitchFamily="18" charset="0"/>
              </a:rPr>
              <a:t> Co. CIT v. I.C.I. (India) (P.) Ltd. [1983] 139 ITR 105 (Cal.)</a:t>
            </a:r>
            <a:endParaRPr lang="en-US" b="1" i="1" u="sng" dirty="0">
              <a:solidFill>
                <a:schemeClr val="accent6">
                  <a:lumMod val="50000"/>
                </a:schemeClr>
              </a:solidFill>
              <a:latin typeface="Cambria" panose="02040503050406030204" pitchFamily="18" charset="0"/>
            </a:endParaRPr>
          </a:p>
        </p:txBody>
      </p:sp>
      <p:sp>
        <p:nvSpPr>
          <p:cNvPr id="3" name="Content Placeholder 2"/>
          <p:cNvSpPr>
            <a:spLocks noGrp="1"/>
          </p:cNvSpPr>
          <p:nvPr>
            <p:ph sz="quarter" idx="1"/>
          </p:nvPr>
        </p:nvSpPr>
        <p:spPr>
          <a:xfrm>
            <a:off x="457200" y="2667000"/>
            <a:ext cx="7467600" cy="3806952"/>
          </a:xfrm>
        </p:spPr>
        <p:txBody>
          <a:bodyPr/>
          <a:lstStyle/>
          <a:p>
            <a:r>
              <a:rPr lang="en-US" dirty="0" smtClean="0">
                <a:latin typeface="Cambria" panose="02040503050406030204" pitchFamily="18" charset="0"/>
              </a:rPr>
              <a:t>In this case, it was held that-</a:t>
            </a:r>
          </a:p>
          <a:p>
            <a:endParaRPr lang="en-US" dirty="0" smtClean="0">
              <a:latin typeface="Cambria" panose="02040503050406030204" pitchFamily="18" charset="0"/>
            </a:endParaRPr>
          </a:p>
          <a:p>
            <a:pPr algn="just"/>
            <a:r>
              <a:rPr lang="en-US" dirty="0" smtClean="0">
                <a:latin typeface="Cambria" panose="02040503050406030204" pitchFamily="18" charset="0"/>
              </a:rPr>
              <a:t>“</a:t>
            </a:r>
            <a:r>
              <a:rPr lang="en-US" b="1" i="1" dirty="0" smtClean="0">
                <a:solidFill>
                  <a:schemeClr val="accent6">
                    <a:lumMod val="50000"/>
                  </a:schemeClr>
                </a:solidFill>
                <a:latin typeface="Cambria" panose="02040503050406030204" pitchFamily="18" charset="0"/>
              </a:rPr>
              <a:t>Repairs which are not current repairs can be considered under section 37(1)</a:t>
            </a:r>
            <a:r>
              <a:rPr lang="en-US" dirty="0" smtClean="0">
                <a:latin typeface="Cambria" panose="02040503050406030204" pitchFamily="18" charset="0"/>
              </a:rPr>
              <a:t> - Repairs which are not ‘current repairs’ should be considered for deduction on general principles or under section 37(1)”</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133600" y="685800"/>
            <a:ext cx="6172200" cy="4038600"/>
          </a:xfrm>
        </p:spPr>
        <p:txBody>
          <a:bodyPr>
            <a:noAutofit/>
          </a:bodyPr>
          <a:lstStyle/>
          <a:p>
            <a:r>
              <a:rPr lang="en-US" sz="6600" u="sng" dirty="0" smtClean="0">
                <a:solidFill>
                  <a:schemeClr val="accent6">
                    <a:lumMod val="50000"/>
                  </a:schemeClr>
                </a:solidFill>
                <a:latin typeface="Cambria" panose="02040503050406030204" pitchFamily="18" charset="0"/>
              </a:rPr>
              <a:t>Section 43</a:t>
            </a:r>
            <a:endParaRPr lang="en-US" sz="66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467600" cy="1143000"/>
          </a:xfrm>
        </p:spPr>
        <p:txBody>
          <a:bodyPr>
            <a:normAutofit/>
          </a:bodyPr>
          <a:lstStyle/>
          <a:p>
            <a:pPr algn="just"/>
            <a:r>
              <a:rPr lang="en-US" b="1" u="sng" dirty="0" smtClean="0">
                <a:latin typeface="Cambria" panose="02040503050406030204" pitchFamily="18" charset="0"/>
              </a:rPr>
              <a:t>Unabsorbed loss must have been carried forward without interruption</a:t>
            </a:r>
            <a:endParaRPr lang="en-US" u="sng" dirty="0">
              <a:latin typeface="Cambria" panose="02040503050406030204" pitchFamily="18" charset="0"/>
            </a:endParaRPr>
          </a:p>
        </p:txBody>
      </p:sp>
      <p:sp>
        <p:nvSpPr>
          <p:cNvPr id="3" name="Content Placeholder 2"/>
          <p:cNvSpPr>
            <a:spLocks noGrp="1"/>
          </p:cNvSpPr>
          <p:nvPr>
            <p:ph sz="quarter" idx="1"/>
          </p:nvPr>
        </p:nvSpPr>
        <p:spPr/>
        <p:txBody>
          <a:bodyPr/>
          <a:lstStyle/>
          <a:p>
            <a:pPr algn="just"/>
            <a:r>
              <a:rPr lang="pt-BR" b="1" i="1" dirty="0" smtClean="0">
                <a:latin typeface="Cambria" panose="02040503050406030204" pitchFamily="18" charset="0"/>
              </a:rPr>
              <a:t>Hiralal Jeramdas v. CIT [1965] 58 ITR 1 (Bom.)</a:t>
            </a:r>
          </a:p>
          <a:p>
            <a:pPr algn="just">
              <a:buNone/>
            </a:pPr>
            <a:endParaRPr lang="pt-BR" dirty="0" smtClean="0">
              <a:latin typeface="Cambria" panose="02040503050406030204" pitchFamily="18" charset="0"/>
            </a:endParaRPr>
          </a:p>
          <a:p>
            <a:pPr algn="just"/>
            <a:r>
              <a:rPr lang="en-US" dirty="0" smtClean="0">
                <a:latin typeface="Cambria" panose="02040503050406030204" pitchFamily="18" charset="0"/>
              </a:rPr>
              <a:t>“The unabsorbed losses must enter the assessment of every ‘following year’ for ascertaining whether they could be set off against the profits and gains of any business, profession or vocation. It is only when it is found in each year that they could not be so absorbed then they are allowed to be carried forward to the next following year and so on”</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latin typeface="Cambria" panose="02040503050406030204" pitchFamily="18" charset="0"/>
              </a:rPr>
              <a:t>Furnishing of bank guarantee is not actual payment as required under section 43B</a:t>
            </a:r>
            <a:endParaRPr lang="en-US" b="1" u="sng" dirty="0">
              <a:latin typeface="Cambria" panose="02040503050406030204" pitchFamily="18" charset="0"/>
            </a:endParaRPr>
          </a:p>
        </p:txBody>
      </p:sp>
      <p:sp>
        <p:nvSpPr>
          <p:cNvPr id="3" name="Content Placeholder 2"/>
          <p:cNvSpPr>
            <a:spLocks noGrp="1"/>
          </p:cNvSpPr>
          <p:nvPr>
            <p:ph sz="quarter" idx="1"/>
          </p:nvPr>
        </p:nvSpPr>
        <p:spPr>
          <a:xfrm>
            <a:off x="381000" y="2057400"/>
            <a:ext cx="7772400" cy="4419600"/>
          </a:xfrm>
        </p:spPr>
        <p:txBody>
          <a:bodyPr/>
          <a:lstStyle/>
          <a:p>
            <a:pPr algn="just"/>
            <a:r>
              <a:rPr lang="en-US" i="1" dirty="0" smtClean="0">
                <a:latin typeface="Cambria" panose="02040503050406030204" pitchFamily="18" charset="0"/>
              </a:rPr>
              <a:t>In the case </a:t>
            </a:r>
            <a:r>
              <a:rPr lang="en-US" b="1" i="1" dirty="0" smtClean="0">
                <a:latin typeface="Cambria" panose="02040503050406030204" pitchFamily="18" charset="0"/>
              </a:rPr>
              <a:t>CIT v. Udaipur Distillery Co. Ltd.[2004] 134 Taxman 398 (Raj.)</a:t>
            </a:r>
          </a:p>
          <a:p>
            <a:pPr algn="just"/>
            <a:endParaRPr lang="en-US" dirty="0" smtClean="0">
              <a:latin typeface="Cambria" panose="02040503050406030204" pitchFamily="18" charset="0"/>
            </a:endParaRPr>
          </a:p>
          <a:p>
            <a:pPr algn="just"/>
            <a:r>
              <a:rPr lang="en-US" dirty="0" smtClean="0">
                <a:latin typeface="Cambria" panose="02040503050406030204" pitchFamily="18" charset="0"/>
              </a:rPr>
              <a:t>“A bank guarantee is only a guarantee for payment on some happening and that cannot be actual payment as required under section 43B for allowance as deduction in computation of profits”.</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Cambria" panose="02040503050406030204" pitchFamily="18" charset="0"/>
              </a:rPr>
              <a:t>Government audit fees are not covered</a:t>
            </a:r>
            <a:endParaRPr lang="en-US" b="1" u="sng" dirty="0">
              <a:latin typeface="Cambria" panose="02040503050406030204" pitchFamily="18" charset="0"/>
            </a:endParaRPr>
          </a:p>
        </p:txBody>
      </p:sp>
      <p:sp>
        <p:nvSpPr>
          <p:cNvPr id="3" name="Content Placeholder 2"/>
          <p:cNvSpPr>
            <a:spLocks noGrp="1"/>
          </p:cNvSpPr>
          <p:nvPr>
            <p:ph sz="quarter" idx="1"/>
          </p:nvPr>
        </p:nvSpPr>
        <p:spPr/>
        <p:txBody>
          <a:bodyPr/>
          <a:lstStyle/>
          <a:p>
            <a:pPr algn="just"/>
            <a:r>
              <a:rPr lang="sv-SE" i="1" dirty="0" smtClean="0">
                <a:latin typeface="Cambria" panose="02040503050406030204" pitchFamily="18" charset="0"/>
              </a:rPr>
              <a:t>In the case of, </a:t>
            </a:r>
            <a:r>
              <a:rPr lang="sv-SE" b="1" i="1" dirty="0" smtClean="0">
                <a:latin typeface="Cambria" panose="02040503050406030204" pitchFamily="18" charset="0"/>
              </a:rPr>
              <a:t>CIT v. Shree Warna Sahakari Sakhar Karkhana Ltd. [2002] 253 ITR 226 (Bom.),</a:t>
            </a:r>
            <a:r>
              <a:rPr lang="sv-SE" dirty="0" smtClean="0">
                <a:latin typeface="Cambria" panose="02040503050406030204" pitchFamily="18" charset="0"/>
              </a:rPr>
              <a:t> it was held that-</a:t>
            </a:r>
          </a:p>
          <a:p>
            <a:pPr algn="just"/>
            <a:endParaRPr lang="sv-SE" dirty="0" smtClean="0">
              <a:latin typeface="Cambria" panose="02040503050406030204" pitchFamily="18" charset="0"/>
            </a:endParaRPr>
          </a:p>
          <a:p>
            <a:pPr algn="just"/>
            <a:r>
              <a:rPr lang="sv-SE" dirty="0" smtClean="0">
                <a:latin typeface="Cambria" panose="02040503050406030204" pitchFamily="18" charset="0"/>
              </a:rPr>
              <a:t>”</a:t>
            </a:r>
            <a:r>
              <a:rPr lang="en-US" dirty="0" smtClean="0">
                <a:latin typeface="Cambria" panose="02040503050406030204" pitchFamily="18" charset="0"/>
              </a:rPr>
              <a:t> Government audit fees payable by a co-operative society is not covered by section 43B, and hence deduction thereof is to be allowed in full without restricting the same to amount actually paid”</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133600" y="685800"/>
            <a:ext cx="6172200" cy="4038600"/>
          </a:xfrm>
        </p:spPr>
        <p:txBody>
          <a:bodyPr>
            <a:noAutofit/>
          </a:bodyPr>
          <a:lstStyle/>
          <a:p>
            <a:r>
              <a:rPr lang="en-US" sz="6600" u="sng" dirty="0" smtClean="0">
                <a:solidFill>
                  <a:schemeClr val="accent6">
                    <a:lumMod val="50000"/>
                  </a:schemeClr>
                </a:solidFill>
                <a:latin typeface="Cambria" panose="02040503050406030204" pitchFamily="18" charset="0"/>
              </a:rPr>
              <a:t>Section </a:t>
            </a:r>
            <a:br>
              <a:rPr lang="en-US" sz="6600" u="sng" dirty="0" smtClean="0">
                <a:solidFill>
                  <a:schemeClr val="accent6">
                    <a:lumMod val="50000"/>
                  </a:schemeClr>
                </a:solidFill>
                <a:latin typeface="Cambria" panose="02040503050406030204" pitchFamily="18" charset="0"/>
              </a:rPr>
            </a:br>
            <a:r>
              <a:rPr lang="en-US" sz="6600" u="sng" dirty="0" smtClean="0">
                <a:solidFill>
                  <a:schemeClr val="accent6">
                    <a:lumMod val="50000"/>
                  </a:schemeClr>
                </a:solidFill>
                <a:latin typeface="Cambria" panose="02040503050406030204" pitchFamily="18" charset="0"/>
              </a:rPr>
              <a:t>40(A)(3)</a:t>
            </a:r>
            <a:endParaRPr lang="en-US" sz="66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u="sng" dirty="0" smtClean="0">
                <a:latin typeface="Cambria" panose="02040503050406030204" pitchFamily="18" charset="0"/>
                <a:hlinkClick r:id="rId2"/>
              </a:rPr>
              <a:t>Disallowance of Cash Payments exceeding Section 40A(3) exception Rule 6DD</a:t>
            </a:r>
            <a:endParaRPr lang="en-US" sz="2800" dirty="0">
              <a:latin typeface="Cambria" panose="02040503050406030204" pitchFamily="18" charset="0"/>
            </a:endParaRPr>
          </a:p>
        </p:txBody>
      </p:sp>
      <p:sp>
        <p:nvSpPr>
          <p:cNvPr id="3" name="Content Placeholder 2"/>
          <p:cNvSpPr>
            <a:spLocks noGrp="1"/>
          </p:cNvSpPr>
          <p:nvPr>
            <p:ph sz="quarter" idx="1"/>
          </p:nvPr>
        </p:nvSpPr>
        <p:spPr/>
        <p:txBody>
          <a:bodyPr>
            <a:normAutofit/>
          </a:bodyPr>
          <a:lstStyle/>
          <a:p>
            <a:pPr algn="just"/>
            <a:r>
              <a:rPr lang="en-US" dirty="0" smtClean="0">
                <a:latin typeface="Cambria" panose="02040503050406030204" pitchFamily="18" charset="0"/>
              </a:rPr>
              <a:t>No deduction is allowed in respect of which a payment or aggregate of payments exceeding rupees twenty thousand are made to a person in a day otherwise than by an account payee </a:t>
            </a:r>
            <a:r>
              <a:rPr lang="en-US" dirty="0" err="1" smtClean="0">
                <a:latin typeface="Cambria" panose="02040503050406030204" pitchFamily="18" charset="0"/>
              </a:rPr>
              <a:t>cheque</a:t>
            </a:r>
            <a:r>
              <a:rPr lang="en-US" dirty="0" smtClean="0">
                <a:latin typeface="Cambria" panose="02040503050406030204" pitchFamily="18" charset="0"/>
              </a:rPr>
              <a:t> drawn on a bank or account payee bank draft.</a:t>
            </a:r>
          </a:p>
          <a:p>
            <a:pPr algn="just"/>
            <a:endParaRPr lang="en-US" dirty="0" smtClean="0">
              <a:latin typeface="Cambria" panose="02040503050406030204" pitchFamily="18" charset="0"/>
            </a:endParaRPr>
          </a:p>
          <a:p>
            <a:pPr algn="just"/>
            <a:r>
              <a:rPr lang="en-US" dirty="0" smtClean="0">
                <a:latin typeface="Cambria" panose="02040503050406030204" pitchFamily="18" charset="0"/>
              </a:rPr>
              <a:t>The disallowance under Section 40A(3) are relevant for computation of income under the head “income from business or profession” and by virtue of Section 58(2) these provisions also apply to computation of income under the head “income from other sources”.</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133600" y="685800"/>
            <a:ext cx="6172200" cy="4038600"/>
          </a:xfrm>
        </p:spPr>
        <p:txBody>
          <a:bodyPr>
            <a:noAutofit/>
          </a:bodyPr>
          <a:lstStyle/>
          <a:p>
            <a:r>
              <a:rPr lang="en-US" sz="6600" u="sng" dirty="0" smtClean="0">
                <a:solidFill>
                  <a:schemeClr val="accent6">
                    <a:lumMod val="50000"/>
                  </a:schemeClr>
                </a:solidFill>
                <a:latin typeface="Cambria" panose="02040503050406030204" pitchFamily="18" charset="0"/>
              </a:rPr>
              <a:t>Section 37</a:t>
            </a:r>
            <a:endParaRPr lang="en-US" sz="6600" u="sng"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latin typeface="Cambria" panose="02040503050406030204" pitchFamily="18" charset="0"/>
              </a:rPr>
              <a:t>CIT v. </a:t>
            </a:r>
            <a:r>
              <a:rPr lang="en-US" b="1" i="1" u="sng" dirty="0" err="1" smtClean="0">
                <a:latin typeface="Cambria" panose="02040503050406030204" pitchFamily="18" charset="0"/>
              </a:rPr>
              <a:t>Puran</a:t>
            </a:r>
            <a:r>
              <a:rPr lang="en-US" b="1" i="1" u="sng" dirty="0" smtClean="0">
                <a:latin typeface="Cambria" panose="02040503050406030204" pitchFamily="18" charset="0"/>
              </a:rPr>
              <a:t> Das </a:t>
            </a:r>
            <a:r>
              <a:rPr lang="en-US" b="1" i="1" u="sng" dirty="0" err="1" smtClean="0">
                <a:latin typeface="Cambria" panose="02040503050406030204" pitchFamily="18" charset="0"/>
              </a:rPr>
              <a:t>Ranchhoddas</a:t>
            </a:r>
            <a:r>
              <a:rPr lang="en-US" b="1" i="1" u="sng" dirty="0" smtClean="0">
                <a:latin typeface="Cambria" panose="02040503050406030204" pitchFamily="18" charset="0"/>
              </a:rPr>
              <a:t> &amp; Sons [1988] 169 ITR 480 (AP).</a:t>
            </a:r>
            <a:endParaRPr lang="en-US" b="1" i="1" u="sng" dirty="0">
              <a:latin typeface="Cambria" panose="02040503050406030204" pitchFamily="18" charset="0"/>
            </a:endParaRPr>
          </a:p>
        </p:txBody>
      </p:sp>
      <p:sp>
        <p:nvSpPr>
          <p:cNvPr id="3" name="Content Placeholder 2"/>
          <p:cNvSpPr>
            <a:spLocks noGrp="1"/>
          </p:cNvSpPr>
          <p:nvPr>
            <p:ph sz="quarter" idx="1"/>
          </p:nvPr>
        </p:nvSpPr>
        <p:spPr/>
        <p:txBody>
          <a:bodyPr/>
          <a:lstStyle/>
          <a:p>
            <a:r>
              <a:rPr lang="en-US" dirty="0" smtClean="0">
                <a:latin typeface="Cambria" panose="02040503050406030204" pitchFamily="18" charset="0"/>
              </a:rPr>
              <a:t>In the above case, it was held that-</a:t>
            </a:r>
          </a:p>
          <a:p>
            <a:endParaRPr lang="en-US" dirty="0" smtClean="0">
              <a:latin typeface="Cambria" panose="02040503050406030204" pitchFamily="18" charset="0"/>
            </a:endParaRPr>
          </a:p>
          <a:p>
            <a:pPr algn="just"/>
            <a:r>
              <a:rPr lang="en-US" dirty="0" smtClean="0">
                <a:latin typeface="Cambria" panose="02040503050406030204" pitchFamily="18" charset="0"/>
              </a:rPr>
              <a:t>“Legal character cannot be ignored and substituted by substance of the transaction - The legal character of the transaction which is the source of the receipt in question cannot be ignored and substituted by what the taxing authorities considered as the substance of the matter.”</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latin typeface="Cambria" panose="02040503050406030204" pitchFamily="18" charset="0"/>
              </a:rPr>
              <a:t>CIT v. </a:t>
            </a:r>
            <a:r>
              <a:rPr lang="en-US" b="1" i="1" u="sng" dirty="0" err="1" smtClean="0">
                <a:latin typeface="Cambria" panose="02040503050406030204" pitchFamily="18" charset="0"/>
              </a:rPr>
              <a:t>Dhanrajgirji</a:t>
            </a:r>
            <a:r>
              <a:rPr lang="en-US" b="1" i="1" u="sng" dirty="0" smtClean="0">
                <a:latin typeface="Cambria" panose="02040503050406030204" pitchFamily="18" charset="0"/>
              </a:rPr>
              <a:t> Raja </a:t>
            </a:r>
            <a:r>
              <a:rPr lang="en-US" b="1" i="1" u="sng" dirty="0" err="1" smtClean="0">
                <a:latin typeface="Cambria" panose="02040503050406030204" pitchFamily="18" charset="0"/>
              </a:rPr>
              <a:t>Narasingirji</a:t>
            </a:r>
            <a:r>
              <a:rPr lang="en-US" b="1" i="1" u="sng" dirty="0" smtClean="0">
                <a:latin typeface="Cambria" panose="02040503050406030204" pitchFamily="18" charset="0"/>
              </a:rPr>
              <a:t> [1973] 91 ITR 544 (SC)</a:t>
            </a:r>
            <a:endParaRPr lang="en-US" b="1" i="1" u="sng" dirty="0">
              <a:latin typeface="Cambria" panose="02040503050406030204" pitchFamily="18" charset="0"/>
            </a:endParaRPr>
          </a:p>
        </p:txBody>
      </p:sp>
      <p:sp>
        <p:nvSpPr>
          <p:cNvPr id="3" name="Content Placeholder 2"/>
          <p:cNvSpPr>
            <a:spLocks noGrp="1"/>
          </p:cNvSpPr>
          <p:nvPr>
            <p:ph sz="quarter" idx="1"/>
          </p:nvPr>
        </p:nvSpPr>
        <p:spPr/>
        <p:txBody>
          <a:bodyPr/>
          <a:lstStyle/>
          <a:p>
            <a:r>
              <a:rPr lang="en-US" dirty="0" smtClean="0">
                <a:latin typeface="Cambria" panose="02040503050406030204" pitchFamily="18" charset="0"/>
              </a:rPr>
              <a:t>It was held that-</a:t>
            </a:r>
          </a:p>
          <a:p>
            <a:endParaRPr lang="en-US" dirty="0" smtClean="0">
              <a:latin typeface="Cambria" panose="02040503050406030204" pitchFamily="18" charset="0"/>
            </a:endParaRPr>
          </a:p>
          <a:p>
            <a:pPr algn="just"/>
            <a:r>
              <a:rPr lang="en-US" dirty="0" smtClean="0">
                <a:latin typeface="Cambria" panose="02040503050406030204" pitchFamily="18" charset="0"/>
              </a:rPr>
              <a:t>“</a:t>
            </a:r>
            <a:r>
              <a:rPr lang="en-US" b="1" i="1" dirty="0" smtClean="0">
                <a:latin typeface="Cambria" panose="02040503050406030204" pitchFamily="18" charset="0"/>
              </a:rPr>
              <a:t>Department cannot dictate the circumstances in which expenditure is to be incurred</a:t>
            </a:r>
            <a:r>
              <a:rPr lang="en-US" dirty="0" smtClean="0">
                <a:latin typeface="Cambria" panose="02040503050406030204" pitchFamily="18" charset="0"/>
              </a:rPr>
              <a:t> - It is not open to the department to prescribe what expenditure an </a:t>
            </a:r>
            <a:r>
              <a:rPr lang="en-US" dirty="0" err="1" smtClean="0">
                <a:latin typeface="Cambria" panose="02040503050406030204" pitchFamily="18" charset="0"/>
              </a:rPr>
              <a:t>assessee</a:t>
            </a:r>
            <a:r>
              <a:rPr lang="en-US" dirty="0" smtClean="0">
                <a:latin typeface="Cambria" panose="02040503050406030204" pitchFamily="18" charset="0"/>
              </a:rPr>
              <a:t> should incur and in what circumstances he should incur that expenditure. Every businessman knows his interest best”</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457200" y="1295400"/>
            <a:ext cx="8229600" cy="4835525"/>
          </a:xfrm>
        </p:spPr>
        <p:txBody>
          <a:bodyPr/>
          <a:lstStyle/>
          <a:p>
            <a:pPr algn="ctr" eaLnBrk="1" hangingPunct="1">
              <a:buFont typeface="Wingdings" panose="05000000000000000000" pitchFamily="2" charset="2"/>
              <a:buNone/>
            </a:pPr>
            <a:r>
              <a:rPr lang="en-US" b="1" dirty="0" smtClean="0">
                <a:effectLst/>
                <a:latin typeface="Cambria" panose="02040503050406030204" pitchFamily="18" charset="0"/>
              </a:rPr>
              <a:t>DISCLAIMER</a:t>
            </a:r>
          </a:p>
          <a:p>
            <a:pPr algn="ctr" eaLnBrk="1" hangingPunct="1">
              <a:buFont typeface="Wingdings" panose="05000000000000000000" pitchFamily="2" charset="2"/>
              <a:buNone/>
            </a:pPr>
            <a:endParaRPr lang="en-US" b="1" dirty="0" smtClean="0">
              <a:effectLst/>
              <a:latin typeface="Cambria" panose="02040503050406030204" pitchFamily="18" charset="0"/>
            </a:endParaRPr>
          </a:p>
          <a:p>
            <a:pPr algn="just" eaLnBrk="1" hangingPunct="1">
              <a:buFont typeface="Wingdings" panose="05000000000000000000" pitchFamily="2" charset="2"/>
              <a:buNone/>
            </a:pPr>
            <a:r>
              <a:rPr lang="en-US" dirty="0" smtClean="0">
                <a:effectLst/>
                <a:latin typeface="Cambria" panose="02040503050406030204" pitchFamily="18" charset="0"/>
              </a:rPr>
              <a:t>	The contents in this presentation are merely for reference and must not be taken as having authority of or binding in any way on the author. For authoritative information please refer to the relevant provisions of the Income Tax Act , Rules, Circulars and Judicial Precedents.</a:t>
            </a:r>
          </a:p>
        </p:txBody>
      </p:sp>
    </p:spTree>
    <p:extLst>
      <p:ext uri="{BB962C8B-B14F-4D97-AF65-F5344CB8AC3E}">
        <p14:creationId xmlns:p14="http://schemas.microsoft.com/office/powerpoint/2010/main" xmlns="" val="203151329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2087562"/>
          </a:xfrm>
        </p:spPr>
        <p:txBody>
          <a:bodyPr>
            <a:normAutofit/>
          </a:bodyPr>
          <a:lstStyle/>
          <a:p>
            <a:r>
              <a:rPr lang="en-US" sz="4000" b="1" dirty="0" smtClean="0">
                <a:solidFill>
                  <a:schemeClr val="tx1">
                    <a:lumMod val="75000"/>
                    <a:lumOff val="25000"/>
                  </a:schemeClr>
                </a:solidFill>
                <a:effectLst>
                  <a:outerShdw blurRad="38100" dist="38100" dir="2700000" algn="tl">
                    <a:srgbClr val="DDDDDD"/>
                  </a:outerShdw>
                </a:effectLst>
                <a:latin typeface="Cambria" panose="02040503050406030204" pitchFamily="18" charset="0"/>
              </a:rPr>
              <a:t>                      THANK YOU!</a:t>
            </a:r>
            <a:endParaRPr lang="en-US" sz="3600" dirty="0">
              <a:latin typeface="Cambria" panose="02040503050406030204" pitchFamily="18" charset="0"/>
            </a:endParaRPr>
          </a:p>
        </p:txBody>
      </p:sp>
      <p:sp>
        <p:nvSpPr>
          <p:cNvPr id="3" name="Content Placeholder 2"/>
          <p:cNvSpPr>
            <a:spLocks noGrp="1"/>
          </p:cNvSpPr>
          <p:nvPr>
            <p:ph sz="quarter" idx="1"/>
          </p:nvPr>
        </p:nvSpPr>
        <p:spPr>
          <a:xfrm>
            <a:off x="304800" y="3352800"/>
            <a:ext cx="7467600" cy="2816352"/>
          </a:xfrm>
        </p:spPr>
        <p:txBody>
          <a:bodyPr/>
          <a:lstStyle/>
          <a:p>
            <a:pPr indent="-182880" algn="ctr" fontAlgn="auto">
              <a:lnSpc>
                <a:spcPct val="90000"/>
              </a:lnSpc>
              <a:buClr>
                <a:schemeClr val="accent6">
                  <a:lumMod val="75000"/>
                </a:schemeClr>
              </a:buClr>
              <a:buFontTx/>
              <a:buNone/>
              <a:defRPr/>
            </a:pPr>
            <a:endParaRPr lang="en-US" b="1" i="1" dirty="0">
              <a:solidFill>
                <a:schemeClr val="tx1">
                  <a:lumMod val="75000"/>
                  <a:lumOff val="25000"/>
                </a:schemeClr>
              </a:solidFill>
              <a:latin typeface="Cambria" panose="020405030504060302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249362"/>
          </a:xfrm>
        </p:spPr>
        <p:txBody>
          <a:bodyPr>
            <a:noAutofit/>
          </a:bodyPr>
          <a:lstStyle/>
          <a:p>
            <a:pPr algn="just"/>
            <a:r>
              <a:rPr lang="en-US" sz="5400" b="1" u="sng" dirty="0" smtClean="0">
                <a:latin typeface="Cambria" panose="02040503050406030204" pitchFamily="18" charset="0"/>
              </a:rPr>
              <a:t>Section 70 (case laws)</a:t>
            </a:r>
            <a:endParaRPr lang="en-US" sz="5400" b="1" u="sng" dirty="0">
              <a:latin typeface="Cambria" panose="02040503050406030204" pitchFamily="18" charset="0"/>
            </a:endParaRPr>
          </a:p>
        </p:txBody>
      </p:sp>
      <p:sp>
        <p:nvSpPr>
          <p:cNvPr id="3" name="Content Placeholder 2"/>
          <p:cNvSpPr>
            <a:spLocks noGrp="1"/>
          </p:cNvSpPr>
          <p:nvPr>
            <p:ph sz="quarter" idx="1"/>
          </p:nvPr>
        </p:nvSpPr>
        <p:spPr/>
        <p:txBody>
          <a:bodyPr/>
          <a:lstStyle/>
          <a:p>
            <a:pPr algn="just"/>
            <a:r>
              <a:rPr lang="en-US" dirty="0" smtClean="0">
                <a:latin typeface="Cambria" panose="02040503050406030204" pitchFamily="18" charset="0"/>
              </a:rPr>
              <a:t>Losses in illegal business must be taken into account for computation of real profits of the illegal business. However loss for illegal business cannot be set off against profits of legal business – </a:t>
            </a:r>
            <a:r>
              <a:rPr lang="en-US" b="1" i="1" dirty="0" smtClean="0">
                <a:latin typeface="Cambria" panose="02040503050406030204" pitchFamily="18" charset="0"/>
              </a:rPr>
              <a:t>CIT v/s </a:t>
            </a:r>
            <a:r>
              <a:rPr lang="en-US" b="1" i="1" dirty="0" err="1" smtClean="0">
                <a:latin typeface="Cambria" panose="02040503050406030204" pitchFamily="18" charset="0"/>
              </a:rPr>
              <a:t>Kurji</a:t>
            </a:r>
            <a:r>
              <a:rPr lang="en-US" b="1" i="1" dirty="0" smtClean="0">
                <a:latin typeface="Cambria" panose="02040503050406030204" pitchFamily="18" charset="0"/>
              </a:rPr>
              <a:t> </a:t>
            </a:r>
            <a:r>
              <a:rPr lang="en-US" b="1" i="1" dirty="0" err="1" smtClean="0">
                <a:latin typeface="Cambria" panose="02040503050406030204" pitchFamily="18" charset="0"/>
              </a:rPr>
              <a:t>Jinabhai</a:t>
            </a:r>
            <a:r>
              <a:rPr lang="en-US" b="1" i="1" dirty="0" smtClean="0">
                <a:latin typeface="Cambria" panose="02040503050406030204" pitchFamily="18" charset="0"/>
              </a:rPr>
              <a:t> </a:t>
            </a:r>
            <a:r>
              <a:rPr lang="en-US" b="1" i="1" dirty="0" err="1" smtClean="0">
                <a:latin typeface="Cambria" panose="02040503050406030204" pitchFamily="18" charset="0"/>
              </a:rPr>
              <a:t>Kotecha</a:t>
            </a:r>
            <a:r>
              <a:rPr lang="en-US" b="1" i="1" dirty="0" smtClean="0">
                <a:latin typeface="Cambria" panose="02040503050406030204" pitchFamily="18" charset="0"/>
              </a:rPr>
              <a:t> (1977) 107 ITR 101 (SC)</a:t>
            </a:r>
          </a:p>
          <a:p>
            <a:pPr algn="just"/>
            <a:endParaRPr lang="en-US" dirty="0" smtClean="0">
              <a:latin typeface="Cambria" panose="02040503050406030204" pitchFamily="18" charset="0"/>
            </a:endParaRPr>
          </a:p>
          <a:p>
            <a:pPr algn="just"/>
            <a:r>
              <a:rPr lang="en-US" dirty="0" smtClean="0">
                <a:latin typeface="Cambria" panose="02040503050406030204" pitchFamily="18" charset="0"/>
              </a:rPr>
              <a:t>Loss from exempt source of income cannot be set off against income from a different source or income under a different head -</a:t>
            </a:r>
            <a:r>
              <a:rPr lang="en-US" b="1" i="1" dirty="0" smtClean="0">
                <a:latin typeface="Cambria" panose="02040503050406030204" pitchFamily="18" charset="0"/>
              </a:rPr>
              <a:t>CIT v/s </a:t>
            </a:r>
            <a:r>
              <a:rPr lang="en-US" b="1" i="1" dirty="0" err="1" smtClean="0">
                <a:latin typeface="Cambria" panose="02040503050406030204" pitchFamily="18" charset="0"/>
              </a:rPr>
              <a:t>Thiagarajan</a:t>
            </a:r>
            <a:r>
              <a:rPr lang="en-US" b="1" i="1" dirty="0" smtClean="0">
                <a:latin typeface="Cambria" panose="02040503050406030204" pitchFamily="18" charset="0"/>
              </a:rPr>
              <a:t> (1981) 129 ITR 115 (Mad)</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smtClean="0">
                <a:latin typeface="Cambria" panose="02040503050406030204" pitchFamily="18" charset="0"/>
              </a:rPr>
              <a:t>Section 71(case laws)</a:t>
            </a:r>
            <a:endParaRPr lang="en-US" sz="5400" b="1" u="sng" dirty="0">
              <a:latin typeface="Cambria" panose="02040503050406030204" pitchFamily="18" charset="0"/>
            </a:endParaRPr>
          </a:p>
        </p:txBody>
      </p:sp>
      <p:sp>
        <p:nvSpPr>
          <p:cNvPr id="3" name="Content Placeholder 2"/>
          <p:cNvSpPr>
            <a:spLocks noGrp="1"/>
          </p:cNvSpPr>
          <p:nvPr>
            <p:ph sz="quarter" idx="1"/>
          </p:nvPr>
        </p:nvSpPr>
        <p:spPr>
          <a:xfrm>
            <a:off x="457200" y="2057400"/>
            <a:ext cx="7391400" cy="4416552"/>
          </a:xfrm>
        </p:spPr>
        <p:txBody>
          <a:bodyPr/>
          <a:lstStyle/>
          <a:p>
            <a:pPr algn="just"/>
            <a:r>
              <a:rPr lang="en-US" b="1" i="1" dirty="0" err="1" smtClean="0">
                <a:latin typeface="Cambria" panose="02040503050406030204" pitchFamily="18" charset="0"/>
              </a:rPr>
              <a:t>G.Atherton</a:t>
            </a:r>
            <a:r>
              <a:rPr lang="en-US" b="1" i="1" dirty="0" smtClean="0">
                <a:latin typeface="Cambria" panose="02040503050406030204" pitchFamily="18" charset="0"/>
              </a:rPr>
              <a:t> &amp; Company v/s CIT (1989) Tax LR 13 (Cal.)</a:t>
            </a:r>
          </a:p>
          <a:p>
            <a:pPr algn="just"/>
            <a:endParaRPr lang="en-US" dirty="0" smtClean="0">
              <a:latin typeface="Cambria" panose="02040503050406030204" pitchFamily="18" charset="0"/>
            </a:endParaRPr>
          </a:p>
          <a:p>
            <a:pPr algn="just">
              <a:buNone/>
            </a:pPr>
            <a:endParaRPr lang="en-US" dirty="0" smtClean="0">
              <a:latin typeface="Cambria" panose="02040503050406030204" pitchFamily="18" charset="0"/>
            </a:endParaRPr>
          </a:p>
          <a:p>
            <a:pPr algn="just"/>
            <a:r>
              <a:rPr lang="en-US" dirty="0" smtClean="0">
                <a:latin typeface="Cambria" panose="02040503050406030204" pitchFamily="18" charset="0"/>
              </a:rPr>
              <a:t>The judiciary held that-</a:t>
            </a:r>
          </a:p>
          <a:p>
            <a:pPr algn="just">
              <a:buNone/>
            </a:pPr>
            <a:r>
              <a:rPr lang="en-US" dirty="0" smtClean="0">
                <a:latin typeface="Cambria" panose="02040503050406030204" pitchFamily="18" charset="0"/>
              </a:rPr>
              <a:t>  </a:t>
            </a:r>
            <a:endParaRPr lang="en-US" dirty="0">
              <a:latin typeface="Cambria" panose="02040503050406030204" pitchFamily="18" charset="0"/>
            </a:endParaRPr>
          </a:p>
          <a:p>
            <a:pPr algn="just">
              <a:buNone/>
            </a:pPr>
            <a:r>
              <a:rPr lang="en-US" dirty="0" smtClean="0">
                <a:latin typeface="Cambria" panose="02040503050406030204" pitchFamily="18" charset="0"/>
              </a:rPr>
              <a:t> “ Partial set off and partial carry forward is not</a:t>
            </a:r>
          </a:p>
          <a:p>
            <a:pPr algn="just">
              <a:buNone/>
            </a:pPr>
            <a:r>
              <a:rPr lang="en-US" dirty="0">
                <a:latin typeface="Cambria" panose="02040503050406030204" pitchFamily="18" charset="0"/>
              </a:rPr>
              <a:t> </a:t>
            </a:r>
            <a:r>
              <a:rPr lang="en-US" dirty="0" smtClean="0">
                <a:latin typeface="Cambria" panose="02040503050406030204" pitchFamily="18" charset="0"/>
              </a:rPr>
              <a:t>   </a:t>
            </a:r>
            <a:r>
              <a:rPr lang="en-US" dirty="0">
                <a:latin typeface="Cambria" panose="02040503050406030204" pitchFamily="18" charset="0"/>
              </a:rPr>
              <a:t>permissible”</a:t>
            </a:r>
          </a:p>
          <a:p>
            <a:pPr algn="just">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smtClean="0">
                <a:latin typeface="Cambria" panose="02040503050406030204" pitchFamily="18" charset="0"/>
              </a:rPr>
              <a:t>Section 71B</a:t>
            </a:r>
            <a:endParaRPr lang="en-US" sz="5400" b="1" u="sng" dirty="0">
              <a:latin typeface="Cambria" panose="02040503050406030204" pitchFamily="18" charset="0"/>
            </a:endParaRPr>
          </a:p>
        </p:txBody>
      </p:sp>
      <p:sp>
        <p:nvSpPr>
          <p:cNvPr id="3" name="Content Placeholder 2"/>
          <p:cNvSpPr>
            <a:spLocks noGrp="1"/>
          </p:cNvSpPr>
          <p:nvPr>
            <p:ph sz="quarter" idx="1"/>
          </p:nvPr>
        </p:nvSpPr>
        <p:spPr>
          <a:xfrm>
            <a:off x="457200" y="2514600"/>
            <a:ext cx="7696200" cy="3959352"/>
          </a:xfrm>
        </p:spPr>
        <p:txBody>
          <a:bodyPr/>
          <a:lstStyle/>
          <a:p>
            <a:pPr algn="just"/>
            <a:r>
              <a:rPr lang="en-US" dirty="0" smtClean="0">
                <a:latin typeface="Cambria" panose="02040503050406030204" pitchFamily="18" charset="0"/>
              </a:rPr>
              <a:t>Unabsorbed Loss under the head “income from house property” shall be carried forward and set off against income from house  property  of the following assessment year upto eight immediately succeeding assessment years (w.e.f. A.Y 1999-2000)</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smtClean="0">
                <a:latin typeface="Cambria" panose="02040503050406030204" pitchFamily="18" charset="0"/>
              </a:rPr>
              <a:t>Section 72</a:t>
            </a:r>
            <a:endParaRPr lang="en-US" sz="5400" b="1" u="sng" dirty="0">
              <a:latin typeface="Cambria" panose="02040503050406030204" pitchFamily="18" charset="0"/>
            </a:endParaRPr>
          </a:p>
        </p:txBody>
      </p:sp>
      <p:sp>
        <p:nvSpPr>
          <p:cNvPr id="3" name="Content Placeholder 2"/>
          <p:cNvSpPr>
            <a:spLocks noGrp="1"/>
          </p:cNvSpPr>
          <p:nvPr>
            <p:ph sz="quarter" idx="1"/>
          </p:nvPr>
        </p:nvSpPr>
        <p:spPr/>
        <p:txBody>
          <a:bodyPr/>
          <a:lstStyle/>
          <a:p>
            <a:pPr algn="just">
              <a:lnSpc>
                <a:spcPct val="90000"/>
              </a:lnSpc>
            </a:pPr>
            <a:r>
              <a:rPr lang="en-US" dirty="0" smtClean="0">
                <a:latin typeface="Cambria" panose="02040503050406030204" pitchFamily="18" charset="0"/>
              </a:rPr>
              <a:t>No option given to </a:t>
            </a:r>
            <a:r>
              <a:rPr lang="en-US" dirty="0" err="1" smtClean="0">
                <a:latin typeface="Cambria" panose="02040503050406030204" pitchFamily="18" charset="0"/>
              </a:rPr>
              <a:t>assessee</a:t>
            </a:r>
            <a:r>
              <a:rPr lang="en-US" dirty="0" smtClean="0">
                <a:latin typeface="Cambria" panose="02040503050406030204" pitchFamily="18" charset="0"/>
              </a:rPr>
              <a:t> to show profit as income from one source and carry forward the loss from another source of income to the next year  - </a:t>
            </a:r>
            <a:r>
              <a:rPr lang="en-US" b="1" i="1" dirty="0" smtClean="0">
                <a:latin typeface="Cambria" panose="02040503050406030204" pitchFamily="18" charset="0"/>
              </a:rPr>
              <a:t>CIT v/s Milling Trading Company. (P) Ltd. (1994) 76 Taxman 389 (</a:t>
            </a:r>
            <a:r>
              <a:rPr lang="en-US" b="1" i="1" dirty="0" err="1" smtClean="0">
                <a:latin typeface="Cambria" panose="02040503050406030204" pitchFamily="18" charset="0"/>
              </a:rPr>
              <a:t>Guj</a:t>
            </a:r>
            <a:r>
              <a:rPr lang="en-US" b="1" i="1" dirty="0" smtClean="0">
                <a:latin typeface="Cambria" panose="02040503050406030204" pitchFamily="18" charset="0"/>
              </a:rPr>
              <a:t>.)</a:t>
            </a:r>
          </a:p>
          <a:p>
            <a:pPr algn="just">
              <a:lnSpc>
                <a:spcPct val="90000"/>
              </a:lnSpc>
              <a:buNone/>
            </a:pPr>
            <a:endParaRPr lang="en-US" dirty="0" smtClean="0">
              <a:latin typeface="Cambria" panose="02040503050406030204" pitchFamily="18" charset="0"/>
            </a:endParaRPr>
          </a:p>
          <a:p>
            <a:pPr algn="just"/>
            <a:r>
              <a:rPr lang="en-US" dirty="0" smtClean="0">
                <a:latin typeface="Cambria" panose="02040503050406030204" pitchFamily="18" charset="0"/>
              </a:rPr>
              <a:t>Current depreciation must be deducted first before deducting the unabsorbed carried forward business losses of earlier years – </a:t>
            </a:r>
            <a:r>
              <a:rPr lang="en-US" b="1" i="1" dirty="0" smtClean="0">
                <a:latin typeface="Cambria" panose="02040503050406030204" pitchFamily="18" charset="0"/>
              </a:rPr>
              <a:t>CIT v/s Mother India Refrigeration Industries (P) Ltd. 155 ITR 711 (SC</a:t>
            </a:r>
            <a:r>
              <a:rPr lang="en-US" b="1" i="1" dirty="0" smtClean="0"/>
              <a:t>)</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smtClean="0">
                <a:latin typeface="Cambria" panose="02040503050406030204" pitchFamily="18" charset="0"/>
              </a:rPr>
              <a:t>SECTION 73 (case laws)</a:t>
            </a:r>
            <a:endParaRPr lang="en-US" sz="4800" b="1" u="sng" dirty="0">
              <a:latin typeface="Cambria" panose="02040503050406030204" pitchFamily="18" charset="0"/>
            </a:endParaRPr>
          </a:p>
        </p:txBody>
      </p:sp>
      <p:sp>
        <p:nvSpPr>
          <p:cNvPr id="3" name="Content Placeholder 2"/>
          <p:cNvSpPr>
            <a:spLocks noGrp="1"/>
          </p:cNvSpPr>
          <p:nvPr>
            <p:ph sz="quarter" idx="1"/>
          </p:nvPr>
        </p:nvSpPr>
        <p:spPr/>
        <p:txBody>
          <a:bodyPr>
            <a:normAutofit/>
          </a:bodyPr>
          <a:lstStyle/>
          <a:p>
            <a:r>
              <a:rPr lang="en-US" dirty="0" smtClean="0">
                <a:latin typeface="Cambria" panose="02040503050406030204" pitchFamily="18" charset="0"/>
              </a:rPr>
              <a:t>Provisions of explanation to section 73 not applicable to dealings in units of UTI</a:t>
            </a:r>
            <a:br>
              <a:rPr lang="en-US" dirty="0" smtClean="0">
                <a:latin typeface="Cambria" panose="02040503050406030204" pitchFamily="18" charset="0"/>
              </a:rPr>
            </a:br>
            <a:r>
              <a:rPr lang="en-US" dirty="0" smtClean="0">
                <a:latin typeface="Cambria" panose="02040503050406030204" pitchFamily="18" charset="0"/>
              </a:rPr>
              <a:t/>
            </a:r>
            <a:br>
              <a:rPr lang="en-US" dirty="0" smtClean="0">
                <a:latin typeface="Cambria" panose="02040503050406030204" pitchFamily="18" charset="0"/>
              </a:rPr>
            </a:br>
            <a:r>
              <a:rPr lang="en-US" b="1" i="1" dirty="0" smtClean="0">
                <a:latin typeface="Cambria" panose="02040503050406030204" pitchFamily="18" charset="0"/>
              </a:rPr>
              <a:t>CIT v/s </a:t>
            </a:r>
            <a:r>
              <a:rPr lang="en-US" b="1" i="1" dirty="0" err="1" smtClean="0">
                <a:latin typeface="Cambria" panose="02040503050406030204" pitchFamily="18" charset="0"/>
              </a:rPr>
              <a:t>Appollo</a:t>
            </a:r>
            <a:r>
              <a:rPr lang="en-US" b="1" i="1" dirty="0" smtClean="0">
                <a:latin typeface="Cambria" panose="02040503050406030204" pitchFamily="18" charset="0"/>
              </a:rPr>
              <a:t> </a:t>
            </a:r>
            <a:r>
              <a:rPr lang="en-US" b="1" i="1" dirty="0" err="1" smtClean="0">
                <a:latin typeface="Cambria" panose="02040503050406030204" pitchFamily="18" charset="0"/>
              </a:rPr>
              <a:t>Tyres</a:t>
            </a:r>
            <a:r>
              <a:rPr lang="en-US" b="1" i="1" dirty="0" smtClean="0">
                <a:latin typeface="Cambria" panose="02040503050406030204" pitchFamily="18" charset="0"/>
              </a:rPr>
              <a:t> Ltd. (1999) 237 ITR 706 (Ker)</a:t>
            </a:r>
          </a:p>
          <a:p>
            <a:endParaRPr lang="en-US" dirty="0" smtClean="0">
              <a:latin typeface="Cambria" panose="02040503050406030204" pitchFamily="18" charset="0"/>
            </a:endParaRPr>
          </a:p>
          <a:p>
            <a:pPr algn="just"/>
            <a:r>
              <a:rPr lang="en-US" dirty="0" smtClean="0">
                <a:latin typeface="Cambria" panose="02040503050406030204" pitchFamily="18" charset="0"/>
                <a:cs typeface="Times New Roman" pitchFamily="18" charset="0"/>
              </a:rPr>
              <a:t>Explanation to s. 73 applies not only where a part of the business of a company consists of purchase and sale of shares but also where the entire business activity of a company consists of purchase and sale of shares –</a:t>
            </a:r>
          </a:p>
          <a:p>
            <a:pPr marL="0" indent="0" algn="just">
              <a:buNone/>
            </a:pPr>
            <a:r>
              <a:rPr lang="en-US" b="1" i="1" dirty="0" smtClean="0">
                <a:latin typeface="Cambria" panose="02040503050406030204" pitchFamily="18" charset="0"/>
                <a:cs typeface="Times New Roman" pitchFamily="18" charset="0"/>
              </a:rPr>
              <a:t>    Commissioner Of Income tax V. </a:t>
            </a:r>
            <a:r>
              <a:rPr lang="en-US" b="1" i="1" dirty="0" err="1" smtClean="0">
                <a:latin typeface="Cambria" panose="02040503050406030204" pitchFamily="18" charset="0"/>
                <a:cs typeface="Times New Roman" pitchFamily="18" charset="0"/>
              </a:rPr>
              <a:t>Arvind</a:t>
            </a:r>
            <a:r>
              <a:rPr lang="en-US" b="1" i="1" dirty="0" smtClean="0">
                <a:latin typeface="Cambria" panose="02040503050406030204" pitchFamily="18" charset="0"/>
                <a:cs typeface="Times New Roman" pitchFamily="18" charset="0"/>
              </a:rPr>
              <a:t> Investments</a:t>
            </a:r>
          </a:p>
          <a:p>
            <a:pPr marL="0" indent="0" algn="just">
              <a:buNone/>
            </a:pPr>
            <a:r>
              <a:rPr lang="en-US" b="1" i="1" dirty="0">
                <a:latin typeface="Cambria" panose="02040503050406030204" pitchFamily="18" charset="0"/>
                <a:cs typeface="Times New Roman" pitchFamily="18" charset="0"/>
              </a:rPr>
              <a:t> </a:t>
            </a:r>
            <a:r>
              <a:rPr lang="en-US" b="1" i="1" dirty="0" smtClean="0">
                <a:latin typeface="Cambria" panose="02040503050406030204" pitchFamily="18" charset="0"/>
                <a:cs typeface="Times New Roman" pitchFamily="18" charset="0"/>
              </a:rPr>
              <a:t>   Ltd</a:t>
            </a:r>
            <a:r>
              <a:rPr lang="en-US" b="1" i="1" dirty="0">
                <a:latin typeface="Cambria" panose="02040503050406030204" pitchFamily="18" charset="0"/>
                <a:cs typeface="Times New Roman" pitchFamily="18" charset="0"/>
              </a:rPr>
              <a:t>. 1991-(192)-ITR -0365 -CAL</a:t>
            </a:r>
            <a:endParaRPr lang="en-US" b="1" i="1" dirty="0" smtClean="0">
              <a:latin typeface="Cambria" panose="02040503050406030204"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397" y="304800"/>
            <a:ext cx="7239000" cy="2011362"/>
          </a:xfrm>
        </p:spPr>
        <p:txBody>
          <a:bodyPr>
            <a:noAutofit/>
          </a:bodyPr>
          <a:lstStyle/>
          <a:p>
            <a:pPr algn="just"/>
            <a:r>
              <a:rPr lang="en-US" sz="2800" b="1" u="sng" dirty="0" smtClean="0">
                <a:latin typeface="Cambria" panose="02040503050406030204" pitchFamily="18" charset="0"/>
              </a:rPr>
              <a:t>CBDT clarifies the process of set-off and carry forward of losses in relation</a:t>
            </a:r>
            <a:r>
              <a:rPr lang="en-US" sz="2800" b="1" u="sng" dirty="0">
                <a:latin typeface="Cambria" panose="02040503050406030204" pitchFamily="18" charset="0"/>
              </a:rPr>
              <a:t> </a:t>
            </a:r>
            <a:r>
              <a:rPr lang="en-US" sz="2800" b="1" u="sng" dirty="0" smtClean="0">
                <a:latin typeface="Cambria" panose="02040503050406030204" pitchFamily="18" charset="0"/>
              </a:rPr>
              <a:t>to eligible units pertaining to Section 10A, 10AA, 10B and 10BA of the Act</a:t>
            </a:r>
            <a:endParaRPr lang="en-US" sz="2800" u="sng" dirty="0">
              <a:latin typeface="Cambria" panose="02040503050406030204" pitchFamily="18" charset="0"/>
            </a:endParaRPr>
          </a:p>
        </p:txBody>
      </p:sp>
      <p:sp>
        <p:nvSpPr>
          <p:cNvPr id="3" name="Content Placeholder 2"/>
          <p:cNvSpPr>
            <a:spLocks noGrp="1"/>
          </p:cNvSpPr>
          <p:nvPr>
            <p:ph sz="quarter" idx="1"/>
          </p:nvPr>
        </p:nvSpPr>
        <p:spPr>
          <a:xfrm>
            <a:off x="457200" y="2438400"/>
            <a:ext cx="7772400" cy="4035552"/>
          </a:xfrm>
        </p:spPr>
        <p:txBody>
          <a:bodyPr/>
          <a:lstStyle/>
          <a:p>
            <a:r>
              <a:rPr lang="en-US" dirty="0" smtClean="0">
                <a:latin typeface="Cambria" panose="02040503050406030204" pitchFamily="18" charset="0"/>
              </a:rPr>
              <a:t>There are several cases where the High Court have taken the view that losses of other non-eligible units cannot be set off against the profits of 10A units before giving exemption under the said Section.</a:t>
            </a:r>
          </a:p>
          <a:p>
            <a:endParaRPr lang="en-US" dirty="0" smtClean="0">
              <a:latin typeface="Cambria" panose="02040503050406030204" pitchFamily="18" charset="0"/>
            </a:endParaRPr>
          </a:p>
          <a:p>
            <a:r>
              <a:rPr lang="en-US" dirty="0" smtClean="0">
                <a:latin typeface="Cambria" panose="02040503050406030204" pitchFamily="18" charset="0"/>
              </a:rPr>
              <a:t>As a result the 10A benefit will be available on the eligible unit and the losses of non-eligible unit will be allowed to be carried forward to be set-off against future income.</a:t>
            </a:r>
            <a:endParaRPr lang="en-US" dirty="0">
              <a:latin typeface="Cambria" panose="02040503050406030204"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451</TotalTime>
  <Words>1316</Words>
  <Application>Microsoft Office PowerPoint</Application>
  <PresentationFormat>On-screen Show (4:3)</PresentationFormat>
  <Paragraphs>131</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Oriel</vt:lpstr>
      <vt:lpstr>carry forward &amp; set off of brought forward losses</vt:lpstr>
      <vt:lpstr>Set-off of Brought Forward Business Losses against Capital Gains u/s 50</vt:lpstr>
      <vt:lpstr>Unabsorbed loss must have been carried forward without interruption</vt:lpstr>
      <vt:lpstr>Section 70 (case laws)</vt:lpstr>
      <vt:lpstr>Section 71(case laws)</vt:lpstr>
      <vt:lpstr>Section 71B</vt:lpstr>
      <vt:lpstr>Section 72</vt:lpstr>
      <vt:lpstr>SECTION 73 (case laws)</vt:lpstr>
      <vt:lpstr>CBDT clarifies the process of set-off and carry forward of losses in relation to eligible units pertaining to Section 10A, 10AA, 10B and 10BA of the Act</vt:lpstr>
      <vt:lpstr>Deductions under section 10A – CBDT seeks to overrule Court decisions  </vt:lpstr>
      <vt:lpstr>Accounting for Depreciation</vt:lpstr>
      <vt:lpstr>Is claim of depreciation optional ?</vt:lpstr>
      <vt:lpstr>Depreciation — Passive use of asset for the purpose of business</vt:lpstr>
      <vt:lpstr>  Indian Supreme Court ruling – Tax depreciation should be available to the lessor in a finance lease transaction </vt:lpstr>
      <vt:lpstr>Current depreciation must be  deducted first</vt:lpstr>
      <vt:lpstr>CAPITAL GAINS</vt:lpstr>
      <vt:lpstr>Does a capital losse its nature on resale?</vt:lpstr>
      <vt:lpstr>Sale of Agricultural Land</vt:lpstr>
      <vt:lpstr>Real Estate Business</vt:lpstr>
      <vt:lpstr>Bad  Debts</vt:lpstr>
      <vt:lpstr>Case law</vt:lpstr>
      <vt:lpstr>Slide 22</vt:lpstr>
      <vt:lpstr>Section 14(A)</vt:lpstr>
      <vt:lpstr>Disallowances u/s.14A  of Income-tax Act</vt:lpstr>
      <vt:lpstr>Is Income from various ventures covered?</vt:lpstr>
      <vt:lpstr>Section 30</vt:lpstr>
      <vt:lpstr>New Shorrock Spg. &amp; Mfg. Co. Ltd. v. CIT [1956] 30 ITR 338 (Bom.)/R.B. Bansilal Abirchand Spg. &amp; Wvg. Millsv. CIT [1957] 31 ITR 427 (Nag.)/N.N. Kotak v. CIT</vt:lpstr>
      <vt:lpstr>CIT v. Kalyanji Mavji Co. CIT v. I.C.I. (India) (P.) Ltd. [1983] 139 ITR 105 (Cal.)</vt:lpstr>
      <vt:lpstr>Section 43</vt:lpstr>
      <vt:lpstr>Furnishing of bank guarantee is not actual payment as required under section 43B</vt:lpstr>
      <vt:lpstr>Government audit fees are not covered</vt:lpstr>
      <vt:lpstr>Section  40(A)(3)</vt:lpstr>
      <vt:lpstr>Disallowance of Cash Payments exceeding Section 40A(3) exception Rule 6DD</vt:lpstr>
      <vt:lpstr>Section 37</vt:lpstr>
      <vt:lpstr>CIT v. Puran Das Ranchhoddas &amp; Sons [1988] 169 ITR 480 (AP).</vt:lpstr>
      <vt:lpstr>CIT v. Dhanrajgirji Raja Narasingirji [1973] 91 ITR 544 (SC)</vt:lpstr>
      <vt:lpstr>Slide 37</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“DRAFTING OF DEED, WILL AND DOCUMENTATION AND ITS LEGAL IMPORTANCE” </dc:title>
  <dc:creator>server</dc:creator>
  <cp:lastModifiedBy>server</cp:lastModifiedBy>
  <cp:revision>157</cp:revision>
  <dcterms:created xsi:type="dcterms:W3CDTF">2014-02-15T05:34:02Z</dcterms:created>
  <dcterms:modified xsi:type="dcterms:W3CDTF">2014-02-20T05:29:23Z</dcterms:modified>
</cp:coreProperties>
</file>