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10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9D2D3487-99E1-42D3-B27A-9792E20164AC}" type="datetimeFigureOut">
              <a:rPr lang="en-IN" smtClean="0"/>
              <a:t>15-03-2017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92332DB-5961-4D1C-8F71-71FBB71745FC}" type="slidenum">
              <a:rPr lang="en-IN" smtClean="0"/>
              <a:t>‹#›</a:t>
            </a:fld>
            <a:endParaRPr lang="en-IN"/>
          </a:p>
        </p:txBody>
      </p:sp>
    </p:spTree>
    <p:extLst>
      <p:ext uri="{BB962C8B-B14F-4D97-AF65-F5344CB8AC3E}">
        <p14:creationId xmlns:p14="http://schemas.microsoft.com/office/powerpoint/2010/main" val="3898970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D2D3487-99E1-42D3-B27A-9792E20164AC}" type="datetimeFigureOut">
              <a:rPr lang="en-IN" smtClean="0"/>
              <a:t>15-03-2017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92332DB-5961-4D1C-8F71-71FBB71745FC}" type="slidenum">
              <a:rPr lang="en-IN" smtClean="0"/>
              <a:t>‹#›</a:t>
            </a:fld>
            <a:endParaRPr lang="en-IN"/>
          </a:p>
        </p:txBody>
      </p:sp>
    </p:spTree>
    <p:extLst>
      <p:ext uri="{BB962C8B-B14F-4D97-AF65-F5344CB8AC3E}">
        <p14:creationId xmlns:p14="http://schemas.microsoft.com/office/powerpoint/2010/main" val="3323228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D2D3487-99E1-42D3-B27A-9792E20164AC}" type="datetimeFigureOut">
              <a:rPr lang="en-IN" smtClean="0"/>
              <a:t>15-03-2017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92332DB-5961-4D1C-8F71-71FBB71745FC}" type="slidenum">
              <a:rPr lang="en-IN" smtClean="0"/>
              <a:t>‹#›</a:t>
            </a:fld>
            <a:endParaRPr lang="en-IN"/>
          </a:p>
        </p:txBody>
      </p:sp>
    </p:spTree>
    <p:extLst>
      <p:ext uri="{BB962C8B-B14F-4D97-AF65-F5344CB8AC3E}">
        <p14:creationId xmlns:p14="http://schemas.microsoft.com/office/powerpoint/2010/main" val="3372301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D2D3487-99E1-42D3-B27A-9792E20164AC}" type="datetimeFigureOut">
              <a:rPr lang="en-IN" smtClean="0"/>
              <a:t>15-03-2017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92332DB-5961-4D1C-8F71-71FBB71745FC}" type="slidenum">
              <a:rPr lang="en-IN" smtClean="0"/>
              <a:t>‹#›</a:t>
            </a:fld>
            <a:endParaRPr lang="en-IN"/>
          </a:p>
        </p:txBody>
      </p:sp>
    </p:spTree>
    <p:extLst>
      <p:ext uri="{BB962C8B-B14F-4D97-AF65-F5344CB8AC3E}">
        <p14:creationId xmlns:p14="http://schemas.microsoft.com/office/powerpoint/2010/main" val="230822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2D3487-99E1-42D3-B27A-9792E20164AC}" type="datetimeFigureOut">
              <a:rPr lang="en-IN" smtClean="0"/>
              <a:t>15-03-2017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92332DB-5961-4D1C-8F71-71FBB71745FC}" type="slidenum">
              <a:rPr lang="en-IN" smtClean="0"/>
              <a:t>‹#›</a:t>
            </a:fld>
            <a:endParaRPr lang="en-IN"/>
          </a:p>
        </p:txBody>
      </p:sp>
    </p:spTree>
    <p:extLst>
      <p:ext uri="{BB962C8B-B14F-4D97-AF65-F5344CB8AC3E}">
        <p14:creationId xmlns:p14="http://schemas.microsoft.com/office/powerpoint/2010/main" val="3520980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9D2D3487-99E1-42D3-B27A-9792E20164AC}" type="datetimeFigureOut">
              <a:rPr lang="en-IN" smtClean="0"/>
              <a:t>15-03-2017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92332DB-5961-4D1C-8F71-71FBB71745FC}" type="slidenum">
              <a:rPr lang="en-IN" smtClean="0"/>
              <a:t>‹#›</a:t>
            </a:fld>
            <a:endParaRPr lang="en-IN"/>
          </a:p>
        </p:txBody>
      </p:sp>
    </p:spTree>
    <p:extLst>
      <p:ext uri="{BB962C8B-B14F-4D97-AF65-F5344CB8AC3E}">
        <p14:creationId xmlns:p14="http://schemas.microsoft.com/office/powerpoint/2010/main" val="4217844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9D2D3487-99E1-42D3-B27A-9792E20164AC}" type="datetimeFigureOut">
              <a:rPr lang="en-IN" smtClean="0"/>
              <a:t>15-03-2017</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92332DB-5961-4D1C-8F71-71FBB71745FC}" type="slidenum">
              <a:rPr lang="en-IN" smtClean="0"/>
              <a:t>‹#›</a:t>
            </a:fld>
            <a:endParaRPr lang="en-IN"/>
          </a:p>
        </p:txBody>
      </p:sp>
    </p:spTree>
    <p:extLst>
      <p:ext uri="{BB962C8B-B14F-4D97-AF65-F5344CB8AC3E}">
        <p14:creationId xmlns:p14="http://schemas.microsoft.com/office/powerpoint/2010/main" val="2088451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9D2D3487-99E1-42D3-B27A-9792E20164AC}" type="datetimeFigureOut">
              <a:rPr lang="en-IN" smtClean="0"/>
              <a:t>15-03-2017</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92332DB-5961-4D1C-8F71-71FBB71745FC}" type="slidenum">
              <a:rPr lang="en-IN" smtClean="0"/>
              <a:t>‹#›</a:t>
            </a:fld>
            <a:endParaRPr lang="en-IN"/>
          </a:p>
        </p:txBody>
      </p:sp>
    </p:spTree>
    <p:extLst>
      <p:ext uri="{BB962C8B-B14F-4D97-AF65-F5344CB8AC3E}">
        <p14:creationId xmlns:p14="http://schemas.microsoft.com/office/powerpoint/2010/main" val="1209624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2D3487-99E1-42D3-B27A-9792E20164AC}" type="datetimeFigureOut">
              <a:rPr lang="en-IN" smtClean="0"/>
              <a:t>15-03-2017</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92332DB-5961-4D1C-8F71-71FBB71745FC}" type="slidenum">
              <a:rPr lang="en-IN" smtClean="0"/>
              <a:t>‹#›</a:t>
            </a:fld>
            <a:endParaRPr lang="en-IN"/>
          </a:p>
        </p:txBody>
      </p:sp>
    </p:spTree>
    <p:extLst>
      <p:ext uri="{BB962C8B-B14F-4D97-AF65-F5344CB8AC3E}">
        <p14:creationId xmlns:p14="http://schemas.microsoft.com/office/powerpoint/2010/main" val="1276330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2D3487-99E1-42D3-B27A-9792E20164AC}" type="datetimeFigureOut">
              <a:rPr lang="en-IN" smtClean="0"/>
              <a:t>15-03-2017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92332DB-5961-4D1C-8F71-71FBB71745FC}" type="slidenum">
              <a:rPr lang="en-IN" smtClean="0"/>
              <a:t>‹#›</a:t>
            </a:fld>
            <a:endParaRPr lang="en-IN"/>
          </a:p>
        </p:txBody>
      </p:sp>
    </p:spTree>
    <p:extLst>
      <p:ext uri="{BB962C8B-B14F-4D97-AF65-F5344CB8AC3E}">
        <p14:creationId xmlns:p14="http://schemas.microsoft.com/office/powerpoint/2010/main" val="1594952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2D3487-99E1-42D3-B27A-9792E20164AC}" type="datetimeFigureOut">
              <a:rPr lang="en-IN" smtClean="0"/>
              <a:t>15-03-2017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92332DB-5961-4D1C-8F71-71FBB71745FC}" type="slidenum">
              <a:rPr lang="en-IN" smtClean="0"/>
              <a:t>‹#›</a:t>
            </a:fld>
            <a:endParaRPr lang="en-IN"/>
          </a:p>
        </p:txBody>
      </p:sp>
    </p:spTree>
    <p:extLst>
      <p:ext uri="{BB962C8B-B14F-4D97-AF65-F5344CB8AC3E}">
        <p14:creationId xmlns:p14="http://schemas.microsoft.com/office/powerpoint/2010/main" val="2554602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2D3487-99E1-42D3-B27A-9792E20164AC}" type="datetimeFigureOut">
              <a:rPr lang="en-IN" smtClean="0"/>
              <a:t>15-03-2017</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2332DB-5961-4D1C-8F71-71FBB71745FC}" type="slidenum">
              <a:rPr lang="en-IN" smtClean="0"/>
              <a:t>‹#›</a:t>
            </a:fld>
            <a:endParaRPr lang="en-IN"/>
          </a:p>
        </p:txBody>
      </p:sp>
    </p:spTree>
    <p:extLst>
      <p:ext uri="{BB962C8B-B14F-4D97-AF65-F5344CB8AC3E}">
        <p14:creationId xmlns:p14="http://schemas.microsoft.com/office/powerpoint/2010/main" val="28219468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09965"/>
            <a:ext cx="9144000" cy="449451"/>
          </a:xfrm>
        </p:spPr>
        <p:txBody>
          <a:bodyPr>
            <a:normAutofit fontScale="90000"/>
          </a:bodyPr>
          <a:lstStyle/>
          <a:p>
            <a:r>
              <a:rPr lang="en-IN" sz="3100" b="1" dirty="0" smtClean="0">
                <a:solidFill>
                  <a:srgbClr val="00B0F0"/>
                </a:solidFill>
              </a:rPr>
              <a:t>1. Framework for Preparation and Presentation of FS’s</a:t>
            </a:r>
            <a:endParaRPr lang="en-IN" b="1" dirty="0">
              <a:solidFill>
                <a:srgbClr val="00B0F0"/>
              </a:solidFill>
            </a:endParaRPr>
          </a:p>
        </p:txBody>
      </p:sp>
      <p:sp>
        <p:nvSpPr>
          <p:cNvPr id="3" name="Subtitle 2"/>
          <p:cNvSpPr>
            <a:spLocks noGrp="1"/>
          </p:cNvSpPr>
          <p:nvPr>
            <p:ph type="subTitle" idx="1"/>
          </p:nvPr>
        </p:nvSpPr>
        <p:spPr>
          <a:xfrm>
            <a:off x="170481" y="898902"/>
            <a:ext cx="11825207" cy="5811864"/>
          </a:xfrm>
        </p:spPr>
        <p:txBody>
          <a:bodyPr>
            <a:normAutofit fontScale="92500"/>
          </a:bodyPr>
          <a:lstStyle/>
          <a:p>
            <a:pPr marL="457200" indent="-457200" algn="l">
              <a:buAutoNum type="arabicPeriod"/>
            </a:pPr>
            <a:r>
              <a:rPr lang="en-IN" dirty="0" smtClean="0"/>
              <a:t>Introduction:</a:t>
            </a:r>
          </a:p>
          <a:p>
            <a:pPr marL="342900" indent="-342900" algn="l">
              <a:buFont typeface="Wingdings" panose="05000000000000000000" pitchFamily="2" charset="2"/>
              <a:buChar char="§"/>
            </a:pPr>
            <a:r>
              <a:rPr lang="en-IN" dirty="0" smtClean="0"/>
              <a:t> The development of a/c </a:t>
            </a:r>
            <a:r>
              <a:rPr lang="en-IN" dirty="0" err="1" smtClean="0"/>
              <a:t>ing</a:t>
            </a:r>
            <a:r>
              <a:rPr lang="en-IN" dirty="0" smtClean="0"/>
              <a:t> standards or any other a/c </a:t>
            </a:r>
            <a:r>
              <a:rPr lang="en-IN" dirty="0" err="1" smtClean="0"/>
              <a:t>ing</a:t>
            </a:r>
            <a:r>
              <a:rPr lang="en-IN" dirty="0" smtClean="0"/>
              <a:t> guidelines need a foundation of underlying principles. </a:t>
            </a:r>
          </a:p>
          <a:p>
            <a:pPr marL="342900" indent="-342900" algn="l">
              <a:buFont typeface="Wingdings" panose="05000000000000000000" pitchFamily="2" charset="2"/>
              <a:buChar char="§"/>
            </a:pPr>
            <a:r>
              <a:rPr lang="en-IN" dirty="0"/>
              <a:t> </a:t>
            </a:r>
            <a:r>
              <a:rPr lang="en-IN" dirty="0" smtClean="0"/>
              <a:t>The Accounting Standards Board (ASB) of the ICAI issued framework in July, 2000 which provides fundamental basis for development of new standards as also for review of existing standards.</a:t>
            </a:r>
          </a:p>
          <a:p>
            <a:pPr marL="342900" indent="-342900" algn="l">
              <a:buFont typeface="Wingdings" panose="05000000000000000000" pitchFamily="2" charset="2"/>
              <a:buChar char="§"/>
            </a:pPr>
            <a:r>
              <a:rPr lang="en-IN" dirty="0"/>
              <a:t> </a:t>
            </a:r>
            <a:r>
              <a:rPr lang="en-IN" dirty="0" smtClean="0"/>
              <a:t>The principal area covered by the framework are as follows:</a:t>
            </a:r>
          </a:p>
          <a:p>
            <a:pPr marL="457200" indent="-457200" algn="l">
              <a:buAutoNum type="alphaLcParenR"/>
            </a:pPr>
            <a:r>
              <a:rPr lang="en-IN" dirty="0" smtClean="0"/>
              <a:t>Components of FS’s;</a:t>
            </a:r>
          </a:p>
          <a:p>
            <a:pPr marL="457200" indent="-457200" algn="l">
              <a:buAutoNum type="alphaLcParenR"/>
            </a:pPr>
            <a:r>
              <a:rPr lang="en-IN" dirty="0" smtClean="0"/>
              <a:t>Objectives of FS’s;</a:t>
            </a:r>
          </a:p>
          <a:p>
            <a:pPr marL="457200" indent="-457200" algn="l">
              <a:buAutoNum type="alphaLcParenR"/>
            </a:pPr>
            <a:r>
              <a:rPr lang="en-IN" dirty="0" smtClean="0"/>
              <a:t>Assumptions underlying FS’s;</a:t>
            </a:r>
          </a:p>
          <a:p>
            <a:pPr marL="457200" indent="-457200" algn="l">
              <a:buAutoNum type="alphaLcParenR"/>
            </a:pPr>
            <a:r>
              <a:rPr lang="en-IN" dirty="0" smtClean="0"/>
              <a:t>Qualitative characteristics of FS’s;</a:t>
            </a:r>
          </a:p>
          <a:p>
            <a:pPr marL="457200" indent="-457200" algn="l">
              <a:buAutoNum type="alphaLcParenR"/>
            </a:pPr>
            <a:r>
              <a:rPr lang="en-IN" dirty="0" smtClean="0"/>
              <a:t>Elements of FS’s;</a:t>
            </a:r>
          </a:p>
          <a:p>
            <a:pPr marL="457200" indent="-457200" algn="l">
              <a:buAutoNum type="alphaLcParenR"/>
            </a:pPr>
            <a:r>
              <a:rPr lang="en-IN" dirty="0" smtClean="0"/>
              <a:t>Criteria for recognition of elements in FS’s;</a:t>
            </a:r>
          </a:p>
          <a:p>
            <a:pPr marL="457200" indent="-457200" algn="l">
              <a:buAutoNum type="alphaLcParenR"/>
            </a:pPr>
            <a:r>
              <a:rPr lang="en-IN" dirty="0" smtClean="0"/>
              <a:t>Principles of measurement of FS’s;</a:t>
            </a:r>
          </a:p>
          <a:p>
            <a:pPr marL="457200" indent="-457200" algn="l">
              <a:buAutoNum type="alphaLcParenR"/>
            </a:pPr>
            <a:r>
              <a:rPr lang="en-IN" dirty="0" smtClean="0"/>
              <a:t>Concepts of Capital and Capital Maintenance.</a:t>
            </a:r>
          </a:p>
          <a:p>
            <a:pPr algn="l"/>
            <a:endParaRPr lang="en-IN" dirty="0" smtClean="0"/>
          </a:p>
        </p:txBody>
      </p:sp>
    </p:spTree>
    <p:extLst>
      <p:ext uri="{BB962C8B-B14F-4D97-AF65-F5344CB8AC3E}">
        <p14:creationId xmlns:p14="http://schemas.microsoft.com/office/powerpoint/2010/main" val="4018952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986" y="170480"/>
            <a:ext cx="11856204" cy="6555783"/>
          </a:xfrm>
        </p:spPr>
        <p:txBody>
          <a:bodyPr>
            <a:normAutofit fontScale="92500" lnSpcReduction="10000"/>
          </a:bodyPr>
          <a:lstStyle/>
          <a:p>
            <a:pPr>
              <a:buFont typeface="Wingdings" panose="05000000000000000000" pitchFamily="2" charset="2"/>
              <a:buChar char="§"/>
            </a:pPr>
            <a:r>
              <a:rPr lang="en-IN" dirty="0" smtClean="0"/>
              <a:t> Ordinary </a:t>
            </a:r>
            <a:r>
              <a:rPr lang="en-IN" dirty="0"/>
              <a:t>activities are those undertaken as part of business of ail enterprise and related activities for furtherance of, incidental to or arising from these activities. Frequency of occurrence is not the sole criteria to determine extraordinary or ordinary nature</a:t>
            </a:r>
            <a:r>
              <a:rPr lang="en-IN" dirty="0" smtClean="0"/>
              <a:t>.</a:t>
            </a:r>
          </a:p>
          <a:p>
            <a:pPr>
              <a:buFont typeface="Wingdings" panose="05000000000000000000" pitchFamily="2" charset="2"/>
              <a:buChar char="§"/>
            </a:pPr>
            <a:r>
              <a:rPr lang="en-IN" dirty="0"/>
              <a:t> However, when items of income or expense within profit/loss from ordinary activities are of such a size, nature or incidence that their disclosure is relevant to explain the performance for the period the nature and amount of such items should be disclosed separately as exceptional items (distinct from extraordinary items) e.g</a:t>
            </a:r>
            <a:r>
              <a:rPr lang="en-IN" dirty="0" smtClean="0"/>
              <a:t>.</a:t>
            </a:r>
          </a:p>
          <a:p>
            <a:pPr marL="514350" indent="-514350">
              <a:buAutoNum type="alphaLcParenR"/>
            </a:pPr>
            <a:r>
              <a:rPr lang="en-IN" dirty="0" smtClean="0"/>
              <a:t>write </a:t>
            </a:r>
            <a:r>
              <a:rPr lang="en-IN" dirty="0"/>
              <a:t>off/ write back of inventories to Net Realizable Value, provision/write back of cost of restructuring </a:t>
            </a:r>
            <a:r>
              <a:rPr lang="en-IN" dirty="0" smtClean="0"/>
              <a:t> </a:t>
            </a:r>
          </a:p>
          <a:p>
            <a:pPr marL="514350" indent="-514350">
              <a:buAutoNum type="alphaLcParenR"/>
            </a:pPr>
            <a:r>
              <a:rPr lang="en-IN" dirty="0" smtClean="0"/>
              <a:t>disposal </a:t>
            </a:r>
            <a:r>
              <a:rPr lang="en-IN" dirty="0"/>
              <a:t>of fixed asset/long term investments </a:t>
            </a:r>
            <a:r>
              <a:rPr lang="en-IN" dirty="0" smtClean="0"/>
              <a:t> </a:t>
            </a:r>
          </a:p>
          <a:p>
            <a:pPr marL="514350" indent="-514350">
              <a:buAutoNum type="alphaLcParenR"/>
            </a:pPr>
            <a:r>
              <a:rPr lang="en-IN" dirty="0" smtClean="0"/>
              <a:t>effect </a:t>
            </a:r>
            <a:r>
              <a:rPr lang="en-IN" dirty="0"/>
              <a:t>of legislative changes with retrospective application </a:t>
            </a:r>
            <a:r>
              <a:rPr lang="en-IN" dirty="0" smtClean="0"/>
              <a:t> </a:t>
            </a:r>
          </a:p>
          <a:p>
            <a:pPr marL="514350" indent="-514350">
              <a:buAutoNum type="alphaLcParenR"/>
            </a:pPr>
            <a:r>
              <a:rPr lang="en-IN" dirty="0" smtClean="0"/>
              <a:t>settlement </a:t>
            </a:r>
            <a:r>
              <a:rPr lang="en-IN" dirty="0"/>
              <a:t>of litigation </a:t>
            </a:r>
            <a:r>
              <a:rPr lang="en-IN" dirty="0" smtClean="0"/>
              <a:t> </a:t>
            </a:r>
          </a:p>
          <a:p>
            <a:pPr marL="514350" indent="-514350">
              <a:buAutoNum type="alphaLcParenR"/>
            </a:pPr>
            <a:r>
              <a:rPr lang="en-IN" dirty="0" smtClean="0"/>
              <a:t>other </a:t>
            </a:r>
            <a:r>
              <a:rPr lang="en-IN" dirty="0"/>
              <a:t>reversal of </a:t>
            </a:r>
            <a:r>
              <a:rPr lang="en-IN" dirty="0" smtClean="0"/>
              <a:t>provisions</a:t>
            </a:r>
          </a:p>
          <a:p>
            <a:pPr>
              <a:buFont typeface="Wingdings" panose="05000000000000000000" pitchFamily="2" charset="2"/>
              <a:buChar char="§"/>
            </a:pPr>
            <a:r>
              <a:rPr lang="en-IN" dirty="0"/>
              <a:t> Prior period items (income/expense) arise in the current period as a result of errors/ omissions in the preparation of the financial statements, in one or more prior period are generally infrequent in nature and distinct from changes in accounting estimates.</a:t>
            </a:r>
          </a:p>
          <a:p>
            <a:pPr marL="0" indent="0">
              <a:buNone/>
            </a:pPr>
            <a:endParaRPr lang="en-IN" dirty="0"/>
          </a:p>
        </p:txBody>
      </p:sp>
    </p:spTree>
    <p:extLst>
      <p:ext uri="{BB962C8B-B14F-4D97-AF65-F5344CB8AC3E}">
        <p14:creationId xmlns:p14="http://schemas.microsoft.com/office/powerpoint/2010/main" val="3707518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08489" y="185980"/>
            <a:ext cx="11949192" cy="6672020"/>
          </a:xfrm>
        </p:spPr>
        <p:txBody>
          <a:bodyPr>
            <a:normAutofit fontScale="92500" lnSpcReduction="10000"/>
          </a:bodyPr>
          <a:lstStyle/>
          <a:p>
            <a:pPr>
              <a:buFont typeface="Wingdings" panose="05000000000000000000" pitchFamily="2" charset="2"/>
              <a:buChar char="§"/>
            </a:pPr>
            <a:r>
              <a:rPr lang="en-IN" dirty="0"/>
              <a:t> Prior period items are normally included in the determination of net profit/loss for the current period shown after determination of current period profit/loss. The objective is to indicate the “effect of such items in the profit/loss. The separate disclosure is intended to show the impact on the current profit/ loss. Disclosure is made</a:t>
            </a:r>
            <a:r>
              <a:rPr lang="en-IN" dirty="0" smtClean="0"/>
              <a:t>:</a:t>
            </a:r>
          </a:p>
          <a:p>
            <a:pPr marL="514350" indent="-514350">
              <a:buAutoNum type="alphaLcParenR"/>
            </a:pPr>
            <a:r>
              <a:rPr lang="en-IN" dirty="0" smtClean="0"/>
              <a:t>by </a:t>
            </a:r>
            <a:r>
              <a:rPr lang="en-IN" dirty="0"/>
              <a:t>showing the prior period items distinctively under the relevant head of income/expenditure </a:t>
            </a:r>
            <a:endParaRPr lang="en-IN" dirty="0" smtClean="0"/>
          </a:p>
          <a:p>
            <a:pPr marL="514350" indent="-514350">
              <a:buAutoNum type="alphaLcParenR"/>
            </a:pPr>
            <a:r>
              <a:rPr lang="en-IN" dirty="0" smtClean="0"/>
              <a:t>by </a:t>
            </a:r>
            <a:r>
              <a:rPr lang="en-IN" dirty="0"/>
              <a:t>putting under “Prior Period Adjustment A/c either in the main statement of P/L or in a schedule containing the respective details with the net figure in the P/L A/c of current period in compliance with schedule III part II requirement</a:t>
            </a:r>
            <a:r>
              <a:rPr lang="en-IN" dirty="0" smtClean="0"/>
              <a:t>.</a:t>
            </a:r>
          </a:p>
          <a:p>
            <a:pPr>
              <a:buFont typeface="Wingdings" panose="05000000000000000000" pitchFamily="2" charset="2"/>
              <a:buChar char="§"/>
            </a:pPr>
            <a:r>
              <a:rPr lang="en-IN" dirty="0"/>
              <a:t> Notes to the Accounts should provide detail description with impact on the current period and tax implication arising thereof (e.g. stock valuation not correctly made in the previous period</a:t>
            </a:r>
            <a:r>
              <a:rPr lang="en-IN" dirty="0" smtClean="0"/>
              <a:t>).</a:t>
            </a:r>
          </a:p>
          <a:p>
            <a:pPr>
              <a:buFont typeface="Wingdings" panose="05000000000000000000" pitchFamily="2" charset="2"/>
              <a:buChar char="§"/>
            </a:pPr>
            <a:r>
              <a:rPr lang="en-IN" dirty="0"/>
              <a:t> The use of reasonable estimate based on then available information circumstances are an essential part of the preparation of financial statement. There may arise a need to change the estimate on the basis of new information more experience or subsequent development. The revision in estimate does not bring the adjustment within the definition of an extraordinary item or prior period item.</a:t>
            </a:r>
          </a:p>
        </p:txBody>
      </p:sp>
    </p:spTree>
    <p:extLst>
      <p:ext uri="{BB962C8B-B14F-4D97-AF65-F5344CB8AC3E}">
        <p14:creationId xmlns:p14="http://schemas.microsoft.com/office/powerpoint/2010/main" val="1877513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987" y="154983"/>
            <a:ext cx="11933694" cy="6524786"/>
          </a:xfrm>
        </p:spPr>
        <p:txBody>
          <a:bodyPr/>
          <a:lstStyle/>
          <a:p>
            <a:pPr>
              <a:buFont typeface="Wingdings" panose="05000000000000000000" pitchFamily="2" charset="2"/>
              <a:buChar char="§"/>
            </a:pPr>
            <a:r>
              <a:rPr lang="en-IN" dirty="0"/>
              <a:t> The effect of change in Accounting Estimate should be included in the determination of net </a:t>
            </a:r>
            <a:r>
              <a:rPr lang="en-IN" dirty="0" smtClean="0"/>
              <a:t>profit/loss</a:t>
            </a:r>
          </a:p>
          <a:p>
            <a:pPr marL="514350" indent="-514350">
              <a:buAutoNum type="alphaLcParenR"/>
            </a:pPr>
            <a:r>
              <a:rPr lang="en-IN" dirty="0" smtClean="0"/>
              <a:t>in </a:t>
            </a:r>
            <a:r>
              <a:rPr lang="en-IN" dirty="0"/>
              <a:t>the period of change (if restricted for the period only</a:t>
            </a:r>
            <a:r>
              <a:rPr lang="en-IN" dirty="0" smtClean="0"/>
              <a:t>)</a:t>
            </a:r>
          </a:p>
          <a:p>
            <a:pPr marL="514350" indent="-514350">
              <a:buAutoNum type="alphaLcParenR"/>
            </a:pPr>
            <a:r>
              <a:rPr lang="en-IN" dirty="0"/>
              <a:t>in the period of change and future period (if the change affects both) (e.g. estimate of bad debt for (a) and change in estimated life of a depreciable asset in terms of depreciation</a:t>
            </a:r>
            <a:r>
              <a:rPr lang="en-IN" dirty="0" smtClean="0"/>
              <a:t>.</a:t>
            </a:r>
          </a:p>
          <a:p>
            <a:pPr>
              <a:buFont typeface="Wingdings" panose="05000000000000000000" pitchFamily="2" charset="2"/>
              <a:buChar char="§"/>
            </a:pPr>
            <a:r>
              <a:rPr lang="en-IN" dirty="0"/>
              <a:t> Classification as to ordinary or extraordinary as previously followed should be maintained to disclose the effect of changes in accounting estimate for better comparability</a:t>
            </a:r>
            <a:r>
              <a:rPr lang="en-IN" dirty="0" smtClean="0"/>
              <a:t>.</a:t>
            </a:r>
          </a:p>
          <a:p>
            <a:pPr>
              <a:buFont typeface="Wingdings" panose="05000000000000000000" pitchFamily="2" charset="2"/>
              <a:buChar char="§"/>
            </a:pPr>
            <a:r>
              <a:rPr lang="en-IN" dirty="0" smtClean="0"/>
              <a:t> The </a:t>
            </a:r>
            <a:r>
              <a:rPr lang="en-IN" dirty="0"/>
              <a:t>nature and change in an accounting estimates having material effect in the current period or in subsequent period should be disclosed. If quantification is not predictable such fact should also be disclosed</a:t>
            </a:r>
            <a:r>
              <a:rPr lang="en-IN" dirty="0" smtClean="0"/>
              <a:t>.</a:t>
            </a:r>
          </a:p>
          <a:p>
            <a:pPr>
              <a:buFont typeface="Wingdings" panose="05000000000000000000" pitchFamily="2" charset="2"/>
              <a:buChar char="§"/>
            </a:pPr>
            <a:r>
              <a:rPr lang="en-IN" dirty="0"/>
              <a:t> If it is difficult to distinguish between a change in Accounting Policy and change in Accounting Estimate the change is recognized as change in Accounting Estimate with appropriate disclosure.</a:t>
            </a:r>
          </a:p>
        </p:txBody>
      </p:sp>
    </p:spTree>
    <p:extLst>
      <p:ext uri="{BB962C8B-B14F-4D97-AF65-F5344CB8AC3E}">
        <p14:creationId xmlns:p14="http://schemas.microsoft.com/office/powerpoint/2010/main" val="456887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08489" y="154982"/>
            <a:ext cx="11949192" cy="6540285"/>
          </a:xfrm>
        </p:spPr>
        <p:txBody>
          <a:bodyPr/>
          <a:lstStyle/>
          <a:p>
            <a:pPr>
              <a:buFont typeface="Wingdings" panose="05000000000000000000" pitchFamily="2" charset="2"/>
              <a:buChar char="§"/>
            </a:pPr>
            <a:r>
              <a:rPr lang="en-IN" dirty="0"/>
              <a:t> Example of various disclosures under </a:t>
            </a:r>
            <a:r>
              <a:rPr lang="en-IN" dirty="0" smtClean="0"/>
              <a:t>AS-5</a:t>
            </a:r>
          </a:p>
          <a:p>
            <a:pPr marL="514350" indent="-514350">
              <a:buAutoNum type="arabicPeriod"/>
            </a:pPr>
            <a:r>
              <a:rPr lang="en-IN" dirty="0" smtClean="0"/>
              <a:t>change </a:t>
            </a:r>
            <a:r>
              <a:rPr lang="en-IN" dirty="0"/>
              <a:t>in depreciation method: change in accounting policy </a:t>
            </a:r>
            <a:endParaRPr lang="en-IN" dirty="0" smtClean="0"/>
          </a:p>
          <a:p>
            <a:pPr marL="514350" indent="-514350">
              <a:buAutoNum type="arabicPeriod"/>
            </a:pPr>
            <a:r>
              <a:rPr lang="en-IN" dirty="0" smtClean="0"/>
              <a:t>useful </a:t>
            </a:r>
            <a:r>
              <a:rPr lang="en-IN" dirty="0"/>
              <a:t>life reduced but no change: change in accounting estimate in depreciation method </a:t>
            </a:r>
            <a:endParaRPr lang="en-IN" dirty="0" smtClean="0"/>
          </a:p>
          <a:p>
            <a:pPr marL="514350" indent="-514350">
              <a:buAutoNum type="arabicPeriod"/>
            </a:pPr>
            <a:r>
              <a:rPr lang="en-IN" dirty="0" smtClean="0"/>
              <a:t>arithmetical </a:t>
            </a:r>
            <a:r>
              <a:rPr lang="en-IN" dirty="0"/>
              <a:t>error in depreciation computation: prior period item </a:t>
            </a:r>
            <a:endParaRPr lang="en-IN" dirty="0" smtClean="0"/>
          </a:p>
          <a:p>
            <a:pPr marL="514350" indent="-514350">
              <a:buAutoNum type="arabicPeriod"/>
            </a:pPr>
            <a:r>
              <a:rPr lang="en-IN" dirty="0" smtClean="0"/>
              <a:t>due </a:t>
            </a:r>
            <a:r>
              <a:rPr lang="en-IN" dirty="0"/>
              <a:t>to oversight depreciation incorrectly computed: prior period item </a:t>
            </a:r>
            <a:endParaRPr lang="en-IN" dirty="0" smtClean="0"/>
          </a:p>
          <a:p>
            <a:pPr marL="514350" indent="-514350">
              <a:buAutoNum type="arabicPeriod"/>
            </a:pPr>
            <a:r>
              <a:rPr lang="en-IN" dirty="0" smtClean="0"/>
              <a:t>fixed </a:t>
            </a:r>
            <a:r>
              <a:rPr lang="en-IN" dirty="0"/>
              <a:t>asset destroyed in earth quake: extraordinary item </a:t>
            </a:r>
            <a:endParaRPr lang="en-IN" dirty="0" smtClean="0"/>
          </a:p>
          <a:p>
            <a:pPr marL="514350" indent="-514350">
              <a:buAutoNum type="arabicPeriod"/>
            </a:pPr>
            <a:r>
              <a:rPr lang="en-IN" dirty="0" smtClean="0"/>
              <a:t>major </a:t>
            </a:r>
            <a:r>
              <a:rPr lang="en-IN" dirty="0"/>
              <a:t>disposal of fixed items: ordinary activity (exceptional item</a:t>
            </a:r>
            <a:r>
              <a:rPr lang="en-IN" dirty="0" smtClean="0"/>
              <a:t>)</a:t>
            </a:r>
          </a:p>
          <a:p>
            <a:pPr marL="514350" indent="-514350">
              <a:buAutoNum type="arabicPeriod"/>
            </a:pPr>
            <a:r>
              <a:rPr lang="en-IN" dirty="0" smtClean="0"/>
              <a:t>maintenance </a:t>
            </a:r>
            <a:r>
              <a:rPr lang="en-IN" dirty="0"/>
              <a:t>provision no longer required since major part of the assets no longer exist: the </a:t>
            </a:r>
            <a:r>
              <a:rPr lang="en-IN" dirty="0" err="1"/>
              <a:t>writeback</a:t>
            </a:r>
            <a:r>
              <a:rPr lang="en-IN" dirty="0"/>
              <a:t>. if material should be disclosed as exceptional item and not as extraordinary’ or prior period item.</a:t>
            </a:r>
          </a:p>
        </p:txBody>
      </p:sp>
    </p:spTree>
    <p:extLst>
      <p:ext uri="{BB962C8B-B14F-4D97-AF65-F5344CB8AC3E}">
        <p14:creationId xmlns:p14="http://schemas.microsoft.com/office/powerpoint/2010/main" val="2690986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08489"/>
            <a:ext cx="10515600" cy="449450"/>
          </a:xfrm>
        </p:spPr>
        <p:txBody>
          <a:bodyPr>
            <a:normAutofit fontScale="90000"/>
          </a:bodyPr>
          <a:lstStyle/>
          <a:p>
            <a:pPr algn="ctr"/>
            <a:r>
              <a:rPr lang="en-IN" sz="3200" b="1" dirty="0">
                <a:solidFill>
                  <a:srgbClr val="0070C0"/>
                </a:solidFill>
              </a:rPr>
              <a:t>AS-11: THE EFFECTS OF CHANGES IN FOREIGN EXCHANGE RATES</a:t>
            </a:r>
            <a:endParaRPr lang="en-IN" b="1" dirty="0">
              <a:solidFill>
                <a:srgbClr val="0070C0"/>
              </a:solidFill>
            </a:endParaRPr>
          </a:p>
        </p:txBody>
      </p:sp>
      <p:sp>
        <p:nvSpPr>
          <p:cNvPr id="3" name="Content Placeholder 2"/>
          <p:cNvSpPr>
            <a:spLocks noGrp="1"/>
          </p:cNvSpPr>
          <p:nvPr>
            <p:ph idx="1"/>
          </p:nvPr>
        </p:nvSpPr>
        <p:spPr>
          <a:xfrm>
            <a:off x="139485" y="728420"/>
            <a:ext cx="11887199" cy="5935851"/>
          </a:xfrm>
        </p:spPr>
        <p:txBody>
          <a:bodyPr>
            <a:normAutofit lnSpcReduction="10000"/>
          </a:bodyPr>
          <a:lstStyle/>
          <a:p>
            <a:pPr>
              <a:buFont typeface="Wingdings" panose="05000000000000000000" pitchFamily="2" charset="2"/>
              <a:buChar char="§"/>
            </a:pPr>
            <a:r>
              <a:rPr lang="en-IN" dirty="0"/>
              <a:t> The statement applies mandatorily in respect of</a:t>
            </a:r>
            <a:r>
              <a:rPr lang="en-IN" dirty="0" smtClean="0"/>
              <a:t>:</a:t>
            </a:r>
          </a:p>
          <a:p>
            <a:pPr marL="514350" indent="-514350">
              <a:buAutoNum type="alphaLcParenR"/>
            </a:pPr>
            <a:r>
              <a:rPr lang="en-IN" dirty="0" smtClean="0"/>
              <a:t>Accounting </a:t>
            </a:r>
            <a:r>
              <a:rPr lang="en-IN" dirty="0"/>
              <a:t>for transaction in foreign currencies </a:t>
            </a:r>
            <a:r>
              <a:rPr lang="en-IN" dirty="0" smtClean="0"/>
              <a:t> </a:t>
            </a:r>
          </a:p>
          <a:p>
            <a:pPr marL="514350" indent="-514350">
              <a:buAutoNum type="alphaLcParenR"/>
            </a:pPr>
            <a:r>
              <a:rPr lang="en-IN" dirty="0" smtClean="0"/>
              <a:t>Translating </a:t>
            </a:r>
            <a:r>
              <a:rPr lang="en-IN" dirty="0"/>
              <a:t>the financial statements of foreign branches for inclusion in the financial statements of the reporting enterprise</a:t>
            </a:r>
            <a:r>
              <a:rPr lang="en-IN" dirty="0" smtClean="0"/>
              <a:t>.</a:t>
            </a:r>
          </a:p>
          <a:p>
            <a:pPr>
              <a:buFont typeface="Wingdings" panose="05000000000000000000" pitchFamily="2" charset="2"/>
              <a:buChar char="§"/>
            </a:pPr>
            <a:r>
              <a:rPr lang="en-IN" dirty="0"/>
              <a:t> A transaction in a foreign currency is recorded in the financial records of an enterprise normally at the </a:t>
            </a:r>
            <a:r>
              <a:rPr lang="en-IN" dirty="0" smtClean="0"/>
              <a:t>rate</a:t>
            </a:r>
          </a:p>
          <a:p>
            <a:pPr marL="514350" indent="-514350">
              <a:buAutoNum type="alphaLcParenR"/>
            </a:pPr>
            <a:r>
              <a:rPr lang="en-IN" dirty="0" smtClean="0"/>
              <a:t>On </a:t>
            </a:r>
            <a:r>
              <a:rPr lang="en-IN" dirty="0"/>
              <a:t>the date of transaction i.e. spot rate, </a:t>
            </a:r>
            <a:r>
              <a:rPr lang="en-IN" dirty="0" smtClean="0"/>
              <a:t> </a:t>
            </a:r>
          </a:p>
          <a:p>
            <a:pPr marL="514350" indent="-514350">
              <a:buAutoNum type="alphaLcParenR"/>
            </a:pPr>
            <a:r>
              <a:rPr lang="en-IN" dirty="0" smtClean="0"/>
              <a:t>Approximate </a:t>
            </a:r>
            <a:r>
              <a:rPr lang="en-IN" dirty="0"/>
              <a:t>actual rate i.e. averaging the rates during the week/month in which transactions occur if there is no significant fluctuations. </a:t>
            </a:r>
            <a:r>
              <a:rPr lang="en-IN" dirty="0" smtClean="0"/>
              <a:t>  </a:t>
            </a:r>
          </a:p>
          <a:p>
            <a:pPr marL="514350" indent="-514350">
              <a:buAutoNum type="alphaLcParenR"/>
            </a:pPr>
            <a:r>
              <a:rPr lang="en-IN" dirty="0" smtClean="0"/>
              <a:t>Weighted </a:t>
            </a:r>
            <a:r>
              <a:rPr lang="en-IN" dirty="0"/>
              <a:t>average in the above line</a:t>
            </a:r>
            <a:r>
              <a:rPr lang="en-IN" dirty="0" smtClean="0"/>
              <a:t>.</a:t>
            </a:r>
          </a:p>
          <a:p>
            <a:pPr marL="0" indent="0">
              <a:buNone/>
            </a:pPr>
            <a:r>
              <a:rPr lang="en-IN" dirty="0"/>
              <a:t>However, for interrelated transaction (by virtue of being set off against receivables and payables) it is translated with reference to the net amount on the date of transaction.</a:t>
            </a:r>
          </a:p>
        </p:txBody>
      </p:sp>
    </p:spTree>
    <p:extLst>
      <p:ext uri="{BB962C8B-B14F-4D97-AF65-F5344CB8AC3E}">
        <p14:creationId xmlns:p14="http://schemas.microsoft.com/office/powerpoint/2010/main" val="41130114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987" y="139485"/>
            <a:ext cx="11933694" cy="6540284"/>
          </a:xfrm>
        </p:spPr>
        <p:txBody>
          <a:bodyPr>
            <a:normAutofit fontScale="92500" lnSpcReduction="10000"/>
          </a:bodyPr>
          <a:lstStyle/>
          <a:p>
            <a:pPr>
              <a:buFont typeface="Wingdings" panose="05000000000000000000" pitchFamily="2" charset="2"/>
              <a:buChar char="§"/>
            </a:pPr>
            <a:r>
              <a:rPr lang="en-IN" dirty="0"/>
              <a:t> After initial recognition, the exchange difference on the reporting date of financial statement should be treated as under</a:t>
            </a:r>
            <a:r>
              <a:rPr lang="en-IN" dirty="0" smtClean="0"/>
              <a:t>:</a:t>
            </a:r>
          </a:p>
          <a:p>
            <a:pPr marL="514350" indent="-514350">
              <a:buAutoNum type="alphaLcParenR"/>
            </a:pPr>
            <a:r>
              <a:rPr lang="en-IN" dirty="0" smtClean="0"/>
              <a:t>Monetary </a:t>
            </a:r>
            <a:r>
              <a:rPr lang="en-IN" dirty="0"/>
              <a:t>items like foreign currency balance, receivables, payables, loans at closing rate (in case of restriction or remittance other than temporary or when the closing rate is unrealistic, it is reported at the rate likely to be realized). </a:t>
            </a:r>
            <a:endParaRPr lang="en-IN" dirty="0" smtClean="0"/>
          </a:p>
          <a:p>
            <a:pPr marL="514350" indent="-514350">
              <a:buAutoNum type="alphaLcParenR"/>
            </a:pPr>
            <a:r>
              <a:rPr lang="en-IN" dirty="0" smtClean="0"/>
              <a:t>Non-monetary </a:t>
            </a:r>
            <a:r>
              <a:rPr lang="en-IN" dirty="0"/>
              <a:t>items like fixed assets, which are recorded at historical cost, should be made at the rate on the date of transaction. </a:t>
            </a:r>
            <a:r>
              <a:rPr lang="en-IN" dirty="0" smtClean="0"/>
              <a:t> </a:t>
            </a:r>
          </a:p>
          <a:p>
            <a:pPr marL="514350" indent="-514350">
              <a:buAutoNum type="alphaLcParenR"/>
            </a:pPr>
            <a:r>
              <a:rPr lang="en-IN" dirty="0" smtClean="0"/>
              <a:t>Non-monetary </a:t>
            </a:r>
            <a:r>
              <a:rPr lang="en-IN" dirty="0"/>
              <a:t>items other than fixed assets are carried at fair value or net realizable value on the date which they are determined i.e. B/S date (inventories, investments in equity-shares</a:t>
            </a:r>
            <a:r>
              <a:rPr lang="en-IN" dirty="0" smtClean="0"/>
              <a:t>).</a:t>
            </a:r>
          </a:p>
          <a:p>
            <a:pPr>
              <a:buFont typeface="Wingdings" panose="05000000000000000000" pitchFamily="2" charset="2"/>
              <a:buChar char="§"/>
            </a:pPr>
            <a:r>
              <a:rPr lang="en-IN" dirty="0"/>
              <a:t> Exchange difference on repayment of liabilities incurred for acquiring fixed assets should be adjusted in the carrying amount of fixed assets on reporting date. The same concept applies to revaluation as well but in case such adjustment on revaluation should result into showing the actual book value of the fixed assets/or class of, exceeding the recoverable amount, the remaining amount of the increase in liability should be debited to Revaluation Reserve or P/L Statement in case of inadequacy/ absence of Revaluation Reserve.</a:t>
            </a:r>
            <a:endParaRPr lang="en-IN" dirty="0" smtClean="0"/>
          </a:p>
          <a:p>
            <a:pPr marL="0" indent="0">
              <a:buNone/>
            </a:pPr>
            <a:endParaRPr lang="en-IN" dirty="0"/>
          </a:p>
        </p:txBody>
      </p:sp>
    </p:spTree>
    <p:extLst>
      <p:ext uri="{BB962C8B-B14F-4D97-AF65-F5344CB8AC3E}">
        <p14:creationId xmlns:p14="http://schemas.microsoft.com/office/powerpoint/2010/main" val="1114985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981" y="154983"/>
            <a:ext cx="11856202" cy="6493790"/>
          </a:xfrm>
        </p:spPr>
        <p:txBody>
          <a:bodyPr>
            <a:normAutofit/>
          </a:bodyPr>
          <a:lstStyle/>
          <a:p>
            <a:pPr>
              <a:buFont typeface="Wingdings" panose="05000000000000000000" pitchFamily="2" charset="2"/>
              <a:buChar char="§"/>
            </a:pPr>
            <a:r>
              <a:rPr lang="en-IN" dirty="0"/>
              <a:t> Except as stated above (fixed assets) other exchange difference should be recognized as income or expense in the period in which they arise or spread over to pertaining accounting period</a:t>
            </a:r>
            <a:r>
              <a:rPr lang="en-IN" dirty="0" smtClean="0"/>
              <a:t>.</a:t>
            </a:r>
          </a:p>
          <a:p>
            <a:pPr>
              <a:buFont typeface="Wingdings" panose="05000000000000000000" pitchFamily="2" charset="2"/>
              <a:buChar char="§"/>
            </a:pPr>
            <a:r>
              <a:rPr lang="en-IN" dirty="0"/>
              <a:t> Depreciation as per AS-6 should be provided on the unamortised carrying amount of depreciable assets (after taking into account the effect of exchange difference</a:t>
            </a:r>
            <a:r>
              <a:rPr lang="en-IN" dirty="0" smtClean="0"/>
              <a:t>).</a:t>
            </a:r>
          </a:p>
          <a:p>
            <a:pPr>
              <a:buFont typeface="Wingdings" panose="05000000000000000000" pitchFamily="2" charset="2"/>
              <a:buChar char="§"/>
            </a:pPr>
            <a:r>
              <a:rPr lang="en-IN" dirty="0"/>
              <a:t> Disclosure under AS -11: An enterprise should disclose</a:t>
            </a:r>
            <a:r>
              <a:rPr lang="en-IN" dirty="0" smtClean="0"/>
              <a:t>:</a:t>
            </a:r>
          </a:p>
          <a:p>
            <a:pPr marL="514350" indent="-514350">
              <a:buAutoNum type="alphaLcParenR"/>
            </a:pPr>
            <a:r>
              <a:rPr lang="en-IN" dirty="0" smtClean="0"/>
              <a:t>The </a:t>
            </a:r>
            <a:r>
              <a:rPr lang="en-IN" dirty="0"/>
              <a:t>amount of exchange difference included in the net profit or loss for the period. </a:t>
            </a:r>
            <a:r>
              <a:rPr lang="en-IN" dirty="0" smtClean="0"/>
              <a:t> </a:t>
            </a:r>
          </a:p>
          <a:p>
            <a:pPr marL="514350" indent="-514350">
              <a:buAutoNum type="alphaLcParenR"/>
            </a:pPr>
            <a:r>
              <a:rPr lang="en-IN" dirty="0" smtClean="0"/>
              <a:t>The </a:t>
            </a:r>
            <a:r>
              <a:rPr lang="en-IN" dirty="0"/>
              <a:t>amount of exchange difference adjusted in the carrying amount of fixed assets during the accounting period. </a:t>
            </a:r>
            <a:r>
              <a:rPr lang="en-IN" dirty="0" smtClean="0"/>
              <a:t> </a:t>
            </a:r>
          </a:p>
          <a:p>
            <a:pPr marL="514350" indent="-514350">
              <a:buAutoNum type="alphaLcParenR"/>
            </a:pPr>
            <a:r>
              <a:rPr lang="en-IN" dirty="0" smtClean="0"/>
              <a:t>The </a:t>
            </a:r>
            <a:r>
              <a:rPr lang="en-IN" dirty="0"/>
              <a:t>amount of exchange difference in respect of forward contracts to be recognized in the profit/loss for one or more subsequent accounting period. </a:t>
            </a:r>
            <a:endParaRPr lang="en-IN" dirty="0" smtClean="0"/>
          </a:p>
          <a:p>
            <a:pPr marL="514350" indent="-514350">
              <a:buAutoNum type="alphaLcParenR"/>
            </a:pPr>
            <a:r>
              <a:rPr lang="en-IN" dirty="0" smtClean="0"/>
              <a:t>Foreign </a:t>
            </a:r>
            <a:r>
              <a:rPr lang="en-IN" dirty="0"/>
              <a:t>currency risk management policy. </a:t>
            </a:r>
          </a:p>
        </p:txBody>
      </p:sp>
    </p:spTree>
    <p:extLst>
      <p:ext uri="{BB962C8B-B14F-4D97-AF65-F5344CB8AC3E}">
        <p14:creationId xmlns:p14="http://schemas.microsoft.com/office/powerpoint/2010/main" val="781929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39486"/>
            <a:ext cx="10515600" cy="433952"/>
          </a:xfrm>
        </p:spPr>
        <p:txBody>
          <a:bodyPr>
            <a:normAutofit fontScale="90000"/>
          </a:bodyPr>
          <a:lstStyle/>
          <a:p>
            <a:pPr algn="ctr"/>
            <a:r>
              <a:rPr lang="en-IN" sz="2800" b="1" dirty="0">
                <a:solidFill>
                  <a:srgbClr val="0070C0"/>
                </a:solidFill>
              </a:rPr>
              <a:t>AS -12: ACCOUNTING FOR GOVERNMENT GRANTS</a:t>
            </a:r>
            <a:endParaRPr lang="en-IN" b="1" dirty="0">
              <a:solidFill>
                <a:srgbClr val="0070C0"/>
              </a:solidFill>
            </a:endParaRPr>
          </a:p>
        </p:txBody>
      </p:sp>
      <p:sp>
        <p:nvSpPr>
          <p:cNvPr id="3" name="Content Placeholder 2"/>
          <p:cNvSpPr>
            <a:spLocks noGrp="1"/>
          </p:cNvSpPr>
          <p:nvPr>
            <p:ph idx="1"/>
          </p:nvPr>
        </p:nvSpPr>
        <p:spPr>
          <a:xfrm>
            <a:off x="170481" y="743919"/>
            <a:ext cx="11840705" cy="5889356"/>
          </a:xfrm>
        </p:spPr>
        <p:txBody>
          <a:bodyPr>
            <a:normAutofit fontScale="92500" lnSpcReduction="20000"/>
          </a:bodyPr>
          <a:lstStyle/>
          <a:p>
            <a:pPr>
              <a:buFont typeface="Wingdings" panose="05000000000000000000" pitchFamily="2" charset="2"/>
              <a:buChar char="§"/>
            </a:pPr>
            <a:r>
              <a:rPr lang="en-IN" dirty="0"/>
              <a:t> Government refers to Union/State, Govt. Agencies and similar bodies - Local, National or International</a:t>
            </a:r>
            <a:r>
              <a:rPr lang="en-IN" dirty="0" smtClean="0"/>
              <a:t>.</a:t>
            </a:r>
          </a:p>
          <a:p>
            <a:pPr>
              <a:buFont typeface="Wingdings" panose="05000000000000000000" pitchFamily="2" charset="2"/>
              <a:buChar char="§"/>
            </a:pPr>
            <a:r>
              <a:rPr lang="en-IN" dirty="0"/>
              <a:t> Grants also include subsidies, cash incentive, and duty drawback either in cash or kind/benefits to an enterprise on recognition of compliance in the past or future compliance with condition attached to it</a:t>
            </a:r>
            <a:r>
              <a:rPr lang="en-IN" dirty="0" smtClean="0"/>
              <a:t>.</a:t>
            </a:r>
          </a:p>
          <a:p>
            <a:pPr>
              <a:buFont typeface="Wingdings" panose="05000000000000000000" pitchFamily="2" charset="2"/>
              <a:buChar char="§"/>
            </a:pPr>
            <a:r>
              <a:rPr lang="en-IN" dirty="0"/>
              <a:t> The accounting for the grant should be appropriate to reveal the extent of benefit accrued to the enterprise during the reporting period</a:t>
            </a:r>
            <a:r>
              <a:rPr lang="en-IN" dirty="0" smtClean="0"/>
              <a:t>.</a:t>
            </a:r>
          </a:p>
          <a:p>
            <a:pPr>
              <a:buFont typeface="Wingdings" panose="05000000000000000000" pitchFamily="2" charset="2"/>
              <a:buChar char="§"/>
            </a:pPr>
            <a:r>
              <a:rPr lang="en-IN" dirty="0"/>
              <a:t> For the purpose of the statement, following are not dealt with</a:t>
            </a:r>
            <a:r>
              <a:rPr lang="en-IN" dirty="0" smtClean="0"/>
              <a:t>.</a:t>
            </a:r>
          </a:p>
          <a:p>
            <a:pPr marL="514350" indent="-514350">
              <a:buAutoNum type="alphaLcParenR"/>
            </a:pPr>
            <a:r>
              <a:rPr lang="en-IN" dirty="0" smtClean="0"/>
              <a:t>Effects </a:t>
            </a:r>
            <a:r>
              <a:rPr lang="en-IN" dirty="0"/>
              <a:t>of changing prices or in supplementary information </a:t>
            </a:r>
            <a:r>
              <a:rPr lang="en-IN" dirty="0" smtClean="0"/>
              <a:t> </a:t>
            </a:r>
          </a:p>
          <a:p>
            <a:pPr marL="514350" indent="-514350">
              <a:buAutoNum type="alphaLcParenR"/>
            </a:pPr>
            <a:r>
              <a:rPr lang="en-IN" dirty="0" smtClean="0"/>
              <a:t>Government </a:t>
            </a:r>
            <a:r>
              <a:rPr lang="en-IN" dirty="0"/>
              <a:t>assistance other than grants. </a:t>
            </a:r>
            <a:r>
              <a:rPr lang="en-IN" dirty="0" smtClean="0"/>
              <a:t> </a:t>
            </a:r>
          </a:p>
          <a:p>
            <a:pPr marL="514350" indent="-514350">
              <a:buAutoNum type="alphaLcParenR"/>
            </a:pPr>
            <a:r>
              <a:rPr lang="en-IN" dirty="0" smtClean="0"/>
              <a:t>Ownership </a:t>
            </a:r>
            <a:r>
              <a:rPr lang="en-IN" dirty="0"/>
              <a:t>participation by government</a:t>
            </a:r>
            <a:r>
              <a:rPr lang="en-IN" dirty="0" smtClean="0"/>
              <a:t>.</a:t>
            </a:r>
          </a:p>
          <a:p>
            <a:pPr>
              <a:buFont typeface="Wingdings" panose="05000000000000000000" pitchFamily="2" charset="2"/>
              <a:buChar char="§"/>
            </a:pPr>
            <a:r>
              <a:rPr lang="en-IN" dirty="0" smtClean="0"/>
              <a:t> In </a:t>
            </a:r>
            <a:r>
              <a:rPr lang="en-IN" dirty="0"/>
              <a:t>order to recognize the income there should be conclusive evidence that conditions attached to the grant have been or will be fulfilled to account for such earned benefits estimated on a prudent basis, even though the actual amount may be finally settled/received after the accounting period. Mere receipt would not suffice for income recognition.</a:t>
            </a:r>
          </a:p>
        </p:txBody>
      </p:sp>
    </p:spTree>
    <p:extLst>
      <p:ext uri="{BB962C8B-B14F-4D97-AF65-F5344CB8AC3E}">
        <p14:creationId xmlns:p14="http://schemas.microsoft.com/office/powerpoint/2010/main" val="826688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986" y="201478"/>
            <a:ext cx="11949194" cy="6540285"/>
          </a:xfrm>
        </p:spPr>
        <p:txBody>
          <a:bodyPr>
            <a:normAutofit fontScale="92500"/>
          </a:bodyPr>
          <a:lstStyle/>
          <a:p>
            <a:pPr>
              <a:buFont typeface="Wingdings" panose="05000000000000000000" pitchFamily="2" charset="2"/>
              <a:buChar char="§"/>
            </a:pPr>
            <a:r>
              <a:rPr lang="en-IN" dirty="0"/>
              <a:t> AS-4 (contingencies </a:t>
            </a:r>
            <a:r>
              <a:rPr lang="en-IN" dirty="0" err="1"/>
              <a:t>etc</a:t>
            </a:r>
            <a:r>
              <a:rPr lang="en-IN" dirty="0"/>
              <a:t>) and AS-5 (Prior period </a:t>
            </a:r>
            <a:r>
              <a:rPr lang="en-IN" dirty="0" err="1"/>
              <a:t>etc</a:t>
            </a:r>
            <a:r>
              <a:rPr lang="en-IN" dirty="0"/>
              <a:t>) would be applicable as the case may </a:t>
            </a:r>
            <a:r>
              <a:rPr lang="en-IN" dirty="0" smtClean="0"/>
              <a:t>be</a:t>
            </a:r>
          </a:p>
          <a:p>
            <a:pPr>
              <a:buFont typeface="Wingdings" panose="05000000000000000000" pitchFamily="2" charset="2"/>
              <a:buChar char="§"/>
            </a:pPr>
            <a:r>
              <a:rPr lang="en-IN" dirty="0"/>
              <a:t> The accounting for Govt. grants should be based on the nature of the relevant grant</a:t>
            </a:r>
            <a:r>
              <a:rPr lang="en-IN" dirty="0" smtClean="0"/>
              <a:t>:</a:t>
            </a:r>
          </a:p>
          <a:p>
            <a:pPr marL="514350" indent="-514350">
              <a:buAutoNum type="alphaLcParenR"/>
            </a:pPr>
            <a:r>
              <a:rPr lang="en-IN" dirty="0" smtClean="0"/>
              <a:t>In </a:t>
            </a:r>
            <a:r>
              <a:rPr lang="en-IN" dirty="0"/>
              <a:t>the nature of promoter’s contribution as shareholder’s fund (capital approach) </a:t>
            </a:r>
            <a:r>
              <a:rPr lang="en-IN" dirty="0" smtClean="0"/>
              <a:t> </a:t>
            </a:r>
          </a:p>
          <a:p>
            <a:pPr marL="514350" indent="-514350">
              <a:buAutoNum type="alphaLcParenR"/>
            </a:pPr>
            <a:r>
              <a:rPr lang="en-IN" dirty="0" smtClean="0"/>
              <a:t>Otherwise </a:t>
            </a:r>
            <a:r>
              <a:rPr lang="en-IN" dirty="0"/>
              <a:t>as Income Approach to match with related cost recognizing AS-1 accrual concept </a:t>
            </a:r>
            <a:r>
              <a:rPr lang="en-IN" dirty="0" smtClean="0"/>
              <a:t>disclosure</a:t>
            </a:r>
          </a:p>
          <a:p>
            <a:pPr>
              <a:buFont typeface="Wingdings" panose="05000000000000000000" pitchFamily="2" charset="2"/>
              <a:buChar char="§"/>
            </a:pPr>
            <a:r>
              <a:rPr lang="en-IN" dirty="0"/>
              <a:t> Government grants in the form of non-monetary assets e.g. land or other resources is accounted for at the acquisition cost or recorded at nominal value if it is given free of cost</a:t>
            </a:r>
            <a:r>
              <a:rPr lang="en-IN" dirty="0" smtClean="0"/>
              <a:t>.</a:t>
            </a:r>
          </a:p>
          <a:p>
            <a:pPr>
              <a:buFont typeface="Wingdings" panose="05000000000000000000" pitchFamily="2" charset="2"/>
              <a:buChar char="§"/>
            </a:pPr>
            <a:r>
              <a:rPr lang="en-IN" dirty="0"/>
              <a:t> Grants received specifically for fixed asset is disclosed in the financial statement </a:t>
            </a:r>
            <a:r>
              <a:rPr lang="en-IN" dirty="0" smtClean="0"/>
              <a:t>either</a:t>
            </a:r>
          </a:p>
          <a:p>
            <a:pPr marL="0" indent="0">
              <a:buNone/>
            </a:pPr>
            <a:r>
              <a:rPr lang="en-IN" dirty="0"/>
              <a:t>a) by way of deduction from the gross block of the asset concerned, thus grant is recognized in P/L Account through reduced depreciation (in case of funding of specific asset Cost entirely, the asset should be stated at a nominal value in B/S); or</a:t>
            </a:r>
          </a:p>
        </p:txBody>
      </p:sp>
    </p:spTree>
    <p:extLst>
      <p:ext uri="{BB962C8B-B14F-4D97-AF65-F5344CB8AC3E}">
        <p14:creationId xmlns:p14="http://schemas.microsoft.com/office/powerpoint/2010/main" val="2513408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08489" y="154983"/>
            <a:ext cx="11933694" cy="6478292"/>
          </a:xfrm>
        </p:spPr>
        <p:txBody>
          <a:bodyPr/>
          <a:lstStyle/>
          <a:p>
            <a:pPr marL="514350" indent="-514350">
              <a:buAutoNum type="alphaLcParenR" startAt="2"/>
            </a:pPr>
            <a:r>
              <a:rPr lang="en-IN" dirty="0" smtClean="0"/>
              <a:t>the </a:t>
            </a:r>
            <a:r>
              <a:rPr lang="en-IN" dirty="0"/>
              <a:t>grant treated as deferred revenue income and charged off on a systematic and rational basis over the useful life of the asset, until appropriated disclosed as “Deferred Govt. grant under Reserve and Surplus in the B/S (grants relating to depreciable assets should be credited to Capital Reserve and suitably credited to P/L Account to offset the cost charged to income</a:t>
            </a:r>
            <a:r>
              <a:rPr lang="en-IN" dirty="0" smtClean="0"/>
              <a:t>).</a:t>
            </a:r>
          </a:p>
          <a:p>
            <a:pPr>
              <a:buFont typeface="Wingdings" panose="05000000000000000000" pitchFamily="2" charset="2"/>
              <a:buChar char="§"/>
            </a:pPr>
            <a:r>
              <a:rPr lang="en-IN" dirty="0"/>
              <a:t> Disclosure under AS-12 </a:t>
            </a:r>
            <a:endParaRPr lang="en-IN" dirty="0" smtClean="0"/>
          </a:p>
          <a:p>
            <a:pPr marL="514350" indent="-514350">
              <a:buAutoNum type="alphaLcParenR"/>
            </a:pPr>
            <a:r>
              <a:rPr lang="en-IN" dirty="0" smtClean="0"/>
              <a:t>the </a:t>
            </a:r>
            <a:r>
              <a:rPr lang="en-IN" dirty="0"/>
              <a:t>accounting policy, method of presentation in the financial statements. </a:t>
            </a:r>
            <a:endParaRPr lang="en-IN" dirty="0" smtClean="0"/>
          </a:p>
          <a:p>
            <a:pPr marL="514350" indent="-514350">
              <a:buAutoNum type="alphaLcParenR"/>
            </a:pPr>
            <a:r>
              <a:rPr lang="en-IN" dirty="0" smtClean="0"/>
              <a:t>the </a:t>
            </a:r>
            <a:r>
              <a:rPr lang="en-IN" dirty="0"/>
              <a:t>nature and extent of Govt. grants recognized in the financial statements, including grants of non-monetary assets given at a concessional rate or free of cost.</a:t>
            </a:r>
          </a:p>
        </p:txBody>
      </p:sp>
    </p:spTree>
    <p:extLst>
      <p:ext uri="{BB962C8B-B14F-4D97-AF65-F5344CB8AC3E}">
        <p14:creationId xmlns:p14="http://schemas.microsoft.com/office/powerpoint/2010/main" val="1890974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252" y="232475"/>
            <a:ext cx="11482953" cy="6447294"/>
          </a:xfrm>
        </p:spPr>
        <p:txBody>
          <a:bodyPr>
            <a:normAutofit fontScale="77500" lnSpcReduction="20000"/>
          </a:bodyPr>
          <a:lstStyle/>
          <a:p>
            <a:pPr marL="0" indent="0">
              <a:buNone/>
            </a:pPr>
            <a:r>
              <a:rPr lang="en-IN" b="1" dirty="0">
                <a:solidFill>
                  <a:schemeClr val="accent2">
                    <a:lumMod val="75000"/>
                  </a:schemeClr>
                </a:solidFill>
              </a:rPr>
              <a:t>a) Components of FS’s:</a:t>
            </a:r>
            <a:endParaRPr lang="en-IN" dirty="0" smtClean="0"/>
          </a:p>
          <a:p>
            <a:pPr marL="571500" indent="-571500">
              <a:buAutoNum type="romanLcParenR"/>
            </a:pPr>
            <a:r>
              <a:rPr lang="en-IN" b="1" dirty="0" smtClean="0"/>
              <a:t>Balance sheet:</a:t>
            </a:r>
            <a:r>
              <a:rPr lang="en-IN" dirty="0" smtClean="0"/>
              <a:t> Portrays value of economics resources controlled by an enterprise.</a:t>
            </a:r>
          </a:p>
          <a:p>
            <a:pPr marL="571500" indent="-571500">
              <a:buAutoNum type="romanLcParenR"/>
            </a:pPr>
            <a:r>
              <a:rPr lang="en-IN" b="1" dirty="0" smtClean="0"/>
              <a:t>Statement of Profit and Loss:</a:t>
            </a:r>
            <a:r>
              <a:rPr lang="en-IN" dirty="0" smtClean="0"/>
              <a:t> Presents the results of operations of an enterprise.</a:t>
            </a:r>
          </a:p>
          <a:p>
            <a:pPr marL="571500" indent="-571500">
              <a:buAutoNum type="romanLcParenR"/>
            </a:pPr>
            <a:r>
              <a:rPr lang="en-IN" b="1" dirty="0"/>
              <a:t> </a:t>
            </a:r>
            <a:r>
              <a:rPr lang="en-IN" b="1" dirty="0" smtClean="0"/>
              <a:t>Cash Flow Statement:</a:t>
            </a:r>
            <a:r>
              <a:rPr lang="en-IN" dirty="0" smtClean="0"/>
              <a:t> Shows the way an enterprise generates cash and uses it.</a:t>
            </a:r>
          </a:p>
          <a:p>
            <a:pPr marL="571500" indent="-571500">
              <a:buAutoNum type="romanLcParenR"/>
            </a:pPr>
            <a:r>
              <a:rPr lang="en-IN" b="1" dirty="0"/>
              <a:t> </a:t>
            </a:r>
            <a:r>
              <a:rPr lang="en-IN" b="1" dirty="0" smtClean="0"/>
              <a:t>Notes and Schedules:</a:t>
            </a:r>
            <a:r>
              <a:rPr lang="en-IN" dirty="0" smtClean="0"/>
              <a:t> Presents supplementary information explaining different items</a:t>
            </a:r>
          </a:p>
          <a:p>
            <a:pPr marL="0" indent="0">
              <a:buNone/>
            </a:pPr>
            <a:r>
              <a:rPr lang="en-IN" b="1" dirty="0" smtClean="0">
                <a:solidFill>
                  <a:schemeClr val="accent2">
                    <a:lumMod val="75000"/>
                  </a:schemeClr>
                </a:solidFill>
              </a:rPr>
              <a:t>b) Objectives and Users of FS’s:</a:t>
            </a:r>
          </a:p>
          <a:p>
            <a:pPr marL="0" indent="0">
              <a:buNone/>
            </a:pPr>
            <a:r>
              <a:rPr lang="en-IN" b="1" dirty="0" smtClean="0"/>
              <a:t>Users of FS’s-</a:t>
            </a:r>
          </a:p>
          <a:p>
            <a:pPr marL="571500" indent="-571500">
              <a:buAutoNum type="romanLcParenR"/>
            </a:pPr>
            <a:r>
              <a:rPr lang="en-IN" b="1" dirty="0" smtClean="0"/>
              <a:t>Investors:</a:t>
            </a:r>
            <a:r>
              <a:rPr lang="en-IN" dirty="0" smtClean="0"/>
              <a:t> Analysis of performance, profitability, financial position of co.</a:t>
            </a:r>
          </a:p>
          <a:p>
            <a:pPr marL="571500" indent="-571500">
              <a:buAutoNum type="romanLcParenR"/>
            </a:pPr>
            <a:r>
              <a:rPr lang="en-IN" b="1" dirty="0" smtClean="0"/>
              <a:t>Employees:</a:t>
            </a:r>
            <a:r>
              <a:rPr lang="en-IN" dirty="0" smtClean="0"/>
              <a:t> Knowledge of stability, Continuity, growth.</a:t>
            </a:r>
          </a:p>
          <a:p>
            <a:pPr marL="571500" indent="-571500">
              <a:buAutoNum type="romanLcParenR"/>
            </a:pPr>
            <a:r>
              <a:rPr lang="en-IN" b="1" dirty="0" smtClean="0"/>
              <a:t>Lenders</a:t>
            </a:r>
            <a:r>
              <a:rPr lang="en-IN" b="1" dirty="0"/>
              <a:t>:</a:t>
            </a:r>
            <a:r>
              <a:rPr lang="en-IN" dirty="0" smtClean="0"/>
              <a:t>  </a:t>
            </a:r>
          </a:p>
          <a:p>
            <a:pPr marL="571500" indent="-571500">
              <a:buAutoNum type="romanLcParenR"/>
            </a:pPr>
            <a:r>
              <a:rPr lang="en-IN" b="1" dirty="0" smtClean="0"/>
              <a:t>Suppliers and Creditors:</a:t>
            </a:r>
            <a:r>
              <a:rPr lang="en-IN" dirty="0" smtClean="0"/>
              <a:t> Determination of credit worthiness.  </a:t>
            </a:r>
          </a:p>
          <a:p>
            <a:pPr marL="571500" indent="-571500">
              <a:buAutoNum type="romanLcParenR"/>
            </a:pPr>
            <a:r>
              <a:rPr lang="en-IN" b="1" dirty="0" smtClean="0"/>
              <a:t>Customers:</a:t>
            </a:r>
            <a:r>
              <a:rPr lang="en-IN" dirty="0" smtClean="0"/>
              <a:t> Analysis of Stability, profitability.   </a:t>
            </a:r>
          </a:p>
          <a:p>
            <a:pPr marL="571500" indent="-571500">
              <a:buAutoNum type="romanLcParenR"/>
            </a:pPr>
            <a:r>
              <a:rPr lang="en-IN" b="1" dirty="0" err="1" smtClean="0"/>
              <a:t>Govt</a:t>
            </a:r>
            <a:r>
              <a:rPr lang="en-IN" b="1" dirty="0" smtClean="0"/>
              <a:t>:</a:t>
            </a:r>
            <a:r>
              <a:rPr lang="en-IN" dirty="0" smtClean="0"/>
              <a:t> Evaluation of entity’s performance and contribution to social objectives    </a:t>
            </a:r>
          </a:p>
          <a:p>
            <a:pPr marL="571500" indent="-571500">
              <a:buAutoNum type="romanLcParenR"/>
            </a:pPr>
            <a:r>
              <a:rPr lang="en-IN" b="1" dirty="0" smtClean="0"/>
              <a:t>Public</a:t>
            </a:r>
          </a:p>
          <a:p>
            <a:pPr marL="0" indent="0">
              <a:buNone/>
            </a:pPr>
            <a:r>
              <a:rPr lang="en-IN" b="1" dirty="0" smtClean="0">
                <a:solidFill>
                  <a:schemeClr val="accent2">
                    <a:lumMod val="75000"/>
                  </a:schemeClr>
                </a:solidFill>
              </a:rPr>
              <a:t>c) Fundamental Accounting Assumptions:</a:t>
            </a:r>
          </a:p>
          <a:p>
            <a:pPr marL="571500" indent="-571500">
              <a:buAutoNum type="romanLcParenR"/>
            </a:pPr>
            <a:r>
              <a:rPr lang="en-IN" b="1" dirty="0" smtClean="0"/>
              <a:t>Going Concern:</a:t>
            </a:r>
            <a:r>
              <a:rPr lang="en-IN" dirty="0" smtClean="0"/>
              <a:t> Enterprise will continue in operation in foreseeable future and will not liquidate,    </a:t>
            </a:r>
          </a:p>
          <a:p>
            <a:pPr marL="571500" indent="-571500">
              <a:buAutoNum type="romanLcParenR"/>
            </a:pPr>
            <a:r>
              <a:rPr lang="en-IN" b="1" dirty="0" smtClean="0"/>
              <a:t>Accrual:</a:t>
            </a:r>
            <a:r>
              <a:rPr lang="en-IN" dirty="0" smtClean="0"/>
              <a:t> Transactions are recognized as and when they occur,     </a:t>
            </a:r>
          </a:p>
        </p:txBody>
      </p:sp>
    </p:spTree>
    <p:extLst>
      <p:ext uri="{BB962C8B-B14F-4D97-AF65-F5344CB8AC3E}">
        <p14:creationId xmlns:p14="http://schemas.microsoft.com/office/powerpoint/2010/main" val="2121480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23987"/>
            <a:ext cx="10515600" cy="464949"/>
          </a:xfrm>
        </p:spPr>
        <p:txBody>
          <a:bodyPr>
            <a:normAutofit fontScale="90000"/>
          </a:bodyPr>
          <a:lstStyle/>
          <a:p>
            <a:pPr algn="ctr"/>
            <a:r>
              <a:rPr lang="en-IN" sz="2800" b="1" dirty="0">
                <a:solidFill>
                  <a:srgbClr val="0070C0"/>
                </a:solidFill>
              </a:rPr>
              <a:t>AS-16: BORROWING COST</a:t>
            </a:r>
            <a:endParaRPr lang="en-IN" b="1" dirty="0">
              <a:solidFill>
                <a:srgbClr val="0070C0"/>
              </a:solidFill>
            </a:endParaRPr>
          </a:p>
        </p:txBody>
      </p:sp>
      <p:sp>
        <p:nvSpPr>
          <p:cNvPr id="3" name="Content Placeholder 2"/>
          <p:cNvSpPr>
            <a:spLocks noGrp="1"/>
          </p:cNvSpPr>
          <p:nvPr>
            <p:ph idx="1"/>
          </p:nvPr>
        </p:nvSpPr>
        <p:spPr>
          <a:xfrm>
            <a:off x="154983" y="743919"/>
            <a:ext cx="11809709" cy="5935850"/>
          </a:xfrm>
        </p:spPr>
        <p:txBody>
          <a:bodyPr/>
          <a:lstStyle/>
          <a:p>
            <a:pPr>
              <a:buFont typeface="Wingdings" panose="05000000000000000000" pitchFamily="2" charset="2"/>
              <a:buChar char="§"/>
            </a:pPr>
            <a:r>
              <a:rPr lang="en-IN" dirty="0"/>
              <a:t> Borrowing costs are interests and other costs incurred by an enterprise in connection with the borrowing of funds</a:t>
            </a:r>
            <a:r>
              <a:rPr lang="en-IN" dirty="0" smtClean="0"/>
              <a:t>.</a:t>
            </a:r>
          </a:p>
          <a:p>
            <a:pPr>
              <a:buFont typeface="Wingdings" panose="05000000000000000000" pitchFamily="2" charset="2"/>
              <a:buChar char="§"/>
            </a:pPr>
            <a:r>
              <a:rPr lang="en-IN" dirty="0"/>
              <a:t> A qualifying asset is an asset that necessarily takes substantial period of time to get ready for its intended use of sale</a:t>
            </a:r>
            <a:r>
              <a:rPr lang="en-IN" dirty="0" smtClean="0"/>
              <a:t>.</a:t>
            </a:r>
          </a:p>
          <a:p>
            <a:pPr>
              <a:buFont typeface="Wingdings" panose="05000000000000000000" pitchFamily="2" charset="2"/>
              <a:buChar char="§"/>
            </a:pPr>
            <a:r>
              <a:rPr lang="en-IN" dirty="0"/>
              <a:t> Examples of qualifying assets</a:t>
            </a:r>
            <a:r>
              <a:rPr lang="en-IN" dirty="0" smtClean="0"/>
              <a:t>:</a:t>
            </a:r>
          </a:p>
          <a:p>
            <a:pPr marL="571500" indent="-571500">
              <a:buAutoNum type="romanLcParenR"/>
            </a:pPr>
            <a:r>
              <a:rPr lang="en-IN" dirty="0" smtClean="0"/>
              <a:t>Any </a:t>
            </a:r>
            <a:r>
              <a:rPr lang="en-IN" dirty="0"/>
              <a:t>tangible fixed assets, which are in construction process or acquired tangible fixed assets, which are not ready for use or resale. Such as plants and machinery. </a:t>
            </a:r>
            <a:endParaRPr lang="en-IN" dirty="0" smtClean="0"/>
          </a:p>
          <a:p>
            <a:pPr marL="571500" indent="-571500">
              <a:buAutoNum type="romanLcParenR"/>
            </a:pPr>
            <a:r>
              <a:rPr lang="en-IN" dirty="0" smtClean="0"/>
              <a:t>Any </a:t>
            </a:r>
            <a:r>
              <a:rPr lang="en-IN" dirty="0"/>
              <a:t>intangible assets, which are in development phase or acquired but not ready for use or resale, such as patent. </a:t>
            </a:r>
            <a:endParaRPr lang="en-IN" dirty="0" smtClean="0"/>
          </a:p>
          <a:p>
            <a:pPr marL="571500" indent="-571500">
              <a:buAutoNum type="romanLcParenR"/>
            </a:pPr>
            <a:r>
              <a:rPr lang="en-IN" dirty="0" smtClean="0"/>
              <a:t>Investment </a:t>
            </a:r>
            <a:r>
              <a:rPr lang="en-IN" dirty="0"/>
              <a:t>property. </a:t>
            </a:r>
            <a:r>
              <a:rPr lang="en-IN" dirty="0" smtClean="0"/>
              <a:t> </a:t>
            </a:r>
          </a:p>
          <a:p>
            <a:pPr marL="571500" indent="-571500">
              <a:buAutoNum type="romanLcParenR"/>
            </a:pPr>
            <a:r>
              <a:rPr lang="en-IN" dirty="0" smtClean="0"/>
              <a:t>Inventories </a:t>
            </a:r>
            <a:r>
              <a:rPr lang="en-IN" dirty="0"/>
              <a:t>that require a substantial period(i.e. generally more than one accounting period) to bring them to a saleable condition. </a:t>
            </a:r>
          </a:p>
        </p:txBody>
      </p:sp>
    </p:spTree>
    <p:extLst>
      <p:ext uri="{BB962C8B-B14F-4D97-AF65-F5344CB8AC3E}">
        <p14:creationId xmlns:p14="http://schemas.microsoft.com/office/powerpoint/2010/main" val="1292641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39485" y="201478"/>
            <a:ext cx="11887199" cy="6478291"/>
          </a:xfrm>
        </p:spPr>
        <p:txBody>
          <a:bodyPr>
            <a:normAutofit fontScale="92500" lnSpcReduction="20000"/>
          </a:bodyPr>
          <a:lstStyle/>
          <a:p>
            <a:pPr>
              <a:buFont typeface="Wingdings" panose="05000000000000000000" pitchFamily="2" charset="2"/>
              <a:buChar char="§"/>
            </a:pPr>
            <a:r>
              <a:rPr lang="en-IN" dirty="0"/>
              <a:t> The Statement is applied in accounting for borrowing costs which include</a:t>
            </a:r>
            <a:r>
              <a:rPr lang="en-IN" dirty="0" smtClean="0"/>
              <a:t>:</a:t>
            </a:r>
          </a:p>
          <a:p>
            <a:pPr marL="514350" indent="-514350">
              <a:buAutoNum type="arabicPeriod"/>
            </a:pPr>
            <a:r>
              <a:rPr lang="en-IN" dirty="0" smtClean="0"/>
              <a:t>Interest </a:t>
            </a:r>
            <a:r>
              <a:rPr lang="en-IN" dirty="0"/>
              <a:t>and commitment charges on bank borrowing and other short term borrowings </a:t>
            </a:r>
            <a:endParaRPr lang="en-IN" dirty="0" smtClean="0"/>
          </a:p>
          <a:p>
            <a:pPr marL="514350" indent="-514350">
              <a:buAutoNum type="arabicPeriod"/>
            </a:pPr>
            <a:r>
              <a:rPr lang="en-IN" dirty="0" smtClean="0"/>
              <a:t>Amortization </a:t>
            </a:r>
            <a:r>
              <a:rPr lang="en-IN" dirty="0"/>
              <a:t>of discounts/premium relating to borrowings </a:t>
            </a:r>
            <a:endParaRPr lang="en-IN" dirty="0" smtClean="0"/>
          </a:p>
          <a:p>
            <a:pPr marL="514350" indent="-514350">
              <a:buAutoNum type="arabicPeriod"/>
            </a:pPr>
            <a:r>
              <a:rPr lang="en-IN" dirty="0" smtClean="0"/>
              <a:t>Amortization </a:t>
            </a:r>
            <a:r>
              <a:rPr lang="en-IN" dirty="0"/>
              <a:t>of ancillary cost incurred in connection with arrangement of borrowings </a:t>
            </a:r>
            <a:endParaRPr lang="en-IN" dirty="0" smtClean="0"/>
          </a:p>
          <a:p>
            <a:pPr marL="514350" indent="-514350">
              <a:buAutoNum type="arabicPeriod"/>
            </a:pPr>
            <a:r>
              <a:rPr lang="en-IN" dirty="0" smtClean="0"/>
              <a:t>Finance </a:t>
            </a:r>
            <a:r>
              <a:rPr lang="en-IN" dirty="0"/>
              <a:t>charges for assets acquired under finance lease or other similar arrangement </a:t>
            </a:r>
            <a:endParaRPr lang="en-IN" dirty="0" smtClean="0"/>
          </a:p>
          <a:p>
            <a:pPr marL="514350" indent="-514350">
              <a:buAutoNum type="arabicPeriod"/>
            </a:pPr>
            <a:r>
              <a:rPr lang="en-IN" dirty="0" smtClean="0"/>
              <a:t>Exchange </a:t>
            </a:r>
            <a:r>
              <a:rPr lang="en-IN" dirty="0"/>
              <a:t>difference in foreign currency borrowing to the extent it relates to interest </a:t>
            </a:r>
            <a:r>
              <a:rPr lang="en-IN" dirty="0" smtClean="0"/>
              <a:t>element</a:t>
            </a:r>
          </a:p>
          <a:p>
            <a:pPr marL="0" indent="0">
              <a:buNone/>
            </a:pPr>
            <a:r>
              <a:rPr lang="en-IN" dirty="0"/>
              <a:t>Borrowing cost incurred on assets, which takes substantial period, is treated as cost of that asset in respect of (1) above</a:t>
            </a:r>
            <a:r>
              <a:rPr lang="en-IN" dirty="0" smtClean="0"/>
              <a:t>.</a:t>
            </a:r>
          </a:p>
          <a:p>
            <a:pPr marL="0" indent="0">
              <a:buNone/>
            </a:pPr>
            <a:r>
              <a:rPr lang="en-IN" dirty="0"/>
              <a:t>As per the Guidance Note on Audit of Miscellaneous Expenditure issued by ICAI, deferment for amortization cost </a:t>
            </a:r>
            <a:r>
              <a:rPr lang="en-IN" dirty="0" smtClean="0"/>
              <a:t>up to </a:t>
            </a:r>
            <a:r>
              <a:rPr lang="en-IN" dirty="0"/>
              <a:t>the time the asset is put to use, in respect of (2) and (3), should be capitalized (see below for AS-16 provision</a:t>
            </a:r>
            <a:r>
              <a:rPr lang="en-IN" dirty="0" smtClean="0"/>
              <a:t>).</a:t>
            </a:r>
          </a:p>
          <a:p>
            <a:pPr marL="0" indent="0">
              <a:buNone/>
            </a:pPr>
            <a:r>
              <a:rPr lang="en-IN" dirty="0"/>
              <a:t>Finance charges as in (4) can be capitalized </a:t>
            </a:r>
            <a:r>
              <a:rPr lang="en-IN" dirty="0" err="1"/>
              <a:t>upto</a:t>
            </a:r>
            <a:r>
              <a:rPr lang="en-IN" dirty="0"/>
              <a:t> the time the asset is put to use (AS-1 9 deals with elaborate provision)</a:t>
            </a:r>
          </a:p>
        </p:txBody>
      </p:sp>
    </p:spTree>
    <p:extLst>
      <p:ext uri="{BB962C8B-B14F-4D97-AF65-F5344CB8AC3E}">
        <p14:creationId xmlns:p14="http://schemas.microsoft.com/office/powerpoint/2010/main" val="567560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481" y="201478"/>
            <a:ext cx="11871702" cy="6462793"/>
          </a:xfrm>
        </p:spPr>
        <p:txBody>
          <a:bodyPr/>
          <a:lstStyle/>
          <a:p>
            <a:pPr>
              <a:buFont typeface="Wingdings" panose="05000000000000000000" pitchFamily="2" charset="2"/>
              <a:buChar char="§"/>
            </a:pPr>
            <a:r>
              <a:rPr lang="en-IN" dirty="0"/>
              <a:t> Conditions </a:t>
            </a:r>
            <a:r>
              <a:rPr lang="en-IN" dirty="0" smtClean="0"/>
              <a:t>for </a:t>
            </a:r>
            <a:r>
              <a:rPr lang="en-IN" dirty="0"/>
              <a:t>capitalization of borrowing costs</a:t>
            </a:r>
            <a:r>
              <a:rPr lang="en-IN" dirty="0" smtClean="0"/>
              <a:t>:</a:t>
            </a:r>
          </a:p>
          <a:p>
            <a:pPr marL="571500" indent="-571500">
              <a:buAutoNum type="romanLcParenR"/>
            </a:pPr>
            <a:r>
              <a:rPr lang="en-IN" dirty="0" smtClean="0"/>
              <a:t>Directly </a:t>
            </a:r>
            <a:r>
              <a:rPr lang="en-IN" dirty="0"/>
              <a:t>attributable costs for acquisition, construction or production of qualifying asset, are eligible for capitalization. </a:t>
            </a:r>
          </a:p>
          <a:p>
            <a:pPr marL="571500" indent="-571500">
              <a:buAutoNum type="romanLcParenR"/>
            </a:pPr>
            <a:r>
              <a:rPr lang="en-IN" dirty="0" smtClean="0"/>
              <a:t>Qualifying </a:t>
            </a:r>
            <a:r>
              <a:rPr lang="en-IN" dirty="0"/>
              <a:t>assets will render future economic benefit to the enterprise and the cost can be measured reliably</a:t>
            </a:r>
            <a:r>
              <a:rPr lang="en-IN" dirty="0" smtClean="0"/>
              <a:t>.</a:t>
            </a:r>
          </a:p>
          <a:p>
            <a:pPr>
              <a:buFont typeface="Wingdings" panose="05000000000000000000" pitchFamily="2" charset="2"/>
              <a:buChar char="§"/>
            </a:pPr>
            <a:r>
              <a:rPr lang="en-IN" dirty="0"/>
              <a:t> Amount of borrowing costs eligible for capitalization (specific borrowing</a:t>
            </a:r>
            <a:r>
              <a:rPr lang="en-IN" dirty="0" smtClean="0"/>
              <a:t>):</a:t>
            </a:r>
          </a:p>
          <a:p>
            <a:pPr marL="0" indent="0">
              <a:buNone/>
            </a:pPr>
            <a:r>
              <a:rPr lang="en-IN" dirty="0"/>
              <a:t>Amount of borrowing eligible for capitalization = Actual borrowing cost incurred during the period less income generated on the temporary investment of amount borrowed</a:t>
            </a:r>
            <a:r>
              <a:rPr lang="en-IN" dirty="0" smtClean="0"/>
              <a:t>.</a:t>
            </a:r>
          </a:p>
          <a:p>
            <a:pPr marL="0" indent="0">
              <a:buNone/>
            </a:pPr>
            <a:r>
              <a:rPr lang="en-IN" dirty="0"/>
              <a:t>All other borrowing costs are charged to P/L Account: </a:t>
            </a:r>
            <a:endParaRPr lang="en-IN" dirty="0" smtClean="0"/>
          </a:p>
          <a:p>
            <a:pPr marL="0" indent="0">
              <a:buNone/>
            </a:pPr>
            <a:r>
              <a:rPr lang="en-IN" dirty="0" smtClean="0"/>
              <a:t>AS-16 </a:t>
            </a:r>
            <a:r>
              <a:rPr lang="en-IN" dirty="0"/>
              <a:t>establishes a key test for capitalization which states that “borrowing costs that are directly attributable to the acquisition, construction or production of a qualifying asset are those costs that would have been avoided if the expenditure on the qualifying asset had not been made”.</a:t>
            </a:r>
          </a:p>
        </p:txBody>
      </p:sp>
    </p:spTree>
    <p:extLst>
      <p:ext uri="{BB962C8B-B14F-4D97-AF65-F5344CB8AC3E}">
        <p14:creationId xmlns:p14="http://schemas.microsoft.com/office/powerpoint/2010/main" val="1873942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481" y="201478"/>
            <a:ext cx="11856203" cy="6493790"/>
          </a:xfrm>
        </p:spPr>
        <p:txBody>
          <a:bodyPr>
            <a:normAutofit fontScale="92500" lnSpcReduction="20000"/>
          </a:bodyPr>
          <a:lstStyle/>
          <a:p>
            <a:pPr>
              <a:buFont typeface="Wingdings" panose="05000000000000000000" pitchFamily="2" charset="2"/>
              <a:buChar char="§"/>
            </a:pPr>
            <a:r>
              <a:rPr lang="en-IN" dirty="0"/>
              <a:t> Accounting treatment of borrowing cost as per AS-16</a:t>
            </a:r>
            <a:r>
              <a:rPr lang="en-IN" dirty="0" smtClean="0"/>
              <a:t>:</a:t>
            </a:r>
          </a:p>
          <a:p>
            <a:pPr marL="514350" indent="-514350">
              <a:buAutoNum type="alphaLcParenR"/>
            </a:pPr>
            <a:r>
              <a:rPr lang="en-IN" dirty="0" smtClean="0"/>
              <a:t>Borrowing </a:t>
            </a:r>
            <a:r>
              <a:rPr lang="en-IN" dirty="0"/>
              <a:t>costs should either be capitalized or charged to P/L Account depending on the situation but deferment is not permitted. </a:t>
            </a:r>
            <a:endParaRPr lang="en-IN" dirty="0" smtClean="0"/>
          </a:p>
          <a:p>
            <a:pPr marL="514350" indent="-514350">
              <a:buAutoNum type="alphaLcParenR"/>
            </a:pPr>
            <a:r>
              <a:rPr lang="en-IN" dirty="0" smtClean="0"/>
              <a:t>Borrowing </a:t>
            </a:r>
            <a:r>
              <a:rPr lang="en-IN" dirty="0"/>
              <a:t>costs are capitalized as part of cost of qualifying asset when it is probable that they will result in future economic benefits and cost can be measured reliably - other borrowing costs are charged to P/L Account in the accounting period in which they are incurred. </a:t>
            </a:r>
            <a:endParaRPr lang="en-IN" dirty="0" smtClean="0"/>
          </a:p>
          <a:p>
            <a:pPr marL="514350" indent="-514350">
              <a:buAutoNum type="alphaLcParenR"/>
            </a:pPr>
            <a:r>
              <a:rPr lang="en-IN" dirty="0" smtClean="0"/>
              <a:t>Capitalization</a:t>
            </a:r>
            <a:r>
              <a:rPr lang="en-IN" dirty="0"/>
              <a:t>, on one hand reflects closely the total investment in the asset and on the other hand to charge the cost to future period against accrual of revenue. </a:t>
            </a:r>
            <a:endParaRPr lang="en-IN" dirty="0" smtClean="0"/>
          </a:p>
          <a:p>
            <a:pPr marL="514350" indent="-514350">
              <a:buAutoNum type="alphaLcParenR"/>
            </a:pPr>
            <a:r>
              <a:rPr lang="en-IN" dirty="0" smtClean="0"/>
              <a:t>Notional </a:t>
            </a:r>
            <a:r>
              <a:rPr lang="en-IN" dirty="0"/>
              <a:t>interest cost are not allowed to be capitalized. </a:t>
            </a:r>
            <a:endParaRPr lang="en-IN" dirty="0" smtClean="0"/>
          </a:p>
          <a:p>
            <a:pPr marL="514350" indent="-514350">
              <a:buAutoNum type="alphaLcParenR"/>
            </a:pPr>
            <a:r>
              <a:rPr lang="en-IN" dirty="0" smtClean="0"/>
              <a:t>A </a:t>
            </a:r>
            <a:r>
              <a:rPr lang="en-IN" dirty="0"/>
              <a:t>qualifying asset is an asset that necessarily takes a substantial period of time (usually a period of 12 months unless otherwise justified on the basis of facts and circumstances) to get ready for its intended use or sale. </a:t>
            </a:r>
            <a:endParaRPr lang="en-IN" dirty="0" smtClean="0"/>
          </a:p>
          <a:p>
            <a:pPr marL="514350" indent="-514350">
              <a:buAutoNum type="alphaLcParenR"/>
            </a:pPr>
            <a:r>
              <a:rPr lang="en-IN" dirty="0" smtClean="0"/>
              <a:t>Capitalization </a:t>
            </a:r>
            <a:r>
              <a:rPr lang="en-IN" dirty="0"/>
              <a:t>should be suspended during extended period in which active development is interrupted. </a:t>
            </a:r>
            <a:endParaRPr lang="en-IN" dirty="0" smtClean="0"/>
          </a:p>
          <a:p>
            <a:pPr marL="514350" indent="-514350">
              <a:buAutoNum type="alphaLcParenR"/>
            </a:pPr>
            <a:r>
              <a:rPr lang="en-IN" dirty="0" smtClean="0"/>
              <a:t>Capitalization </a:t>
            </a:r>
            <a:r>
              <a:rPr lang="en-IN" dirty="0"/>
              <a:t>should cease when substantially all the activities necessary to prepare the qualifying asset for its intended use or sale are complete. </a:t>
            </a:r>
            <a:endParaRPr lang="en-IN" dirty="0" smtClean="0"/>
          </a:p>
          <a:p>
            <a:pPr marL="514350" indent="-514350">
              <a:buAutoNum type="alphaLcParenR"/>
            </a:pPr>
            <a:r>
              <a:rPr lang="en-IN" dirty="0" smtClean="0"/>
              <a:t>Capitalization </a:t>
            </a:r>
            <a:r>
              <a:rPr lang="en-IN" dirty="0"/>
              <a:t>also ceases ‘when part is completed, which is capable of being used independent of the whole.</a:t>
            </a:r>
          </a:p>
        </p:txBody>
      </p:sp>
    </p:spTree>
    <p:extLst>
      <p:ext uri="{BB962C8B-B14F-4D97-AF65-F5344CB8AC3E}">
        <p14:creationId xmlns:p14="http://schemas.microsoft.com/office/powerpoint/2010/main" val="26924427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39485" y="263470"/>
            <a:ext cx="11871701" cy="6462793"/>
          </a:xfrm>
        </p:spPr>
        <p:txBody>
          <a:bodyPr/>
          <a:lstStyle/>
          <a:p>
            <a:pPr>
              <a:buFont typeface="Wingdings" panose="05000000000000000000" pitchFamily="2" charset="2"/>
              <a:buChar char="§"/>
            </a:pPr>
            <a:r>
              <a:rPr lang="en-IN" dirty="0"/>
              <a:t> Disclosure under AS- </a:t>
            </a:r>
            <a:r>
              <a:rPr lang="en-IN" dirty="0" smtClean="0"/>
              <a:t>16 </a:t>
            </a:r>
          </a:p>
          <a:p>
            <a:pPr marL="514350" indent="-514350">
              <a:buAutoNum type="alphaLcParenR"/>
            </a:pPr>
            <a:r>
              <a:rPr lang="en-IN" dirty="0" smtClean="0"/>
              <a:t>Accounting Policy adopted </a:t>
            </a:r>
          </a:p>
          <a:p>
            <a:pPr marL="514350" indent="-514350">
              <a:buAutoNum type="alphaLcParenR"/>
            </a:pPr>
            <a:r>
              <a:rPr lang="en-IN" dirty="0" smtClean="0"/>
              <a:t>Amount of borrowing cost capitalized during the accounting period</a:t>
            </a:r>
          </a:p>
          <a:p>
            <a:pPr marL="0" indent="0" algn="ctr">
              <a:buNone/>
            </a:pPr>
            <a:r>
              <a:rPr lang="en-IN" sz="3200" b="1" dirty="0">
                <a:solidFill>
                  <a:srgbClr val="0070C0"/>
                </a:solidFill>
              </a:rPr>
              <a:t>AS -19: </a:t>
            </a:r>
            <a:r>
              <a:rPr lang="en-IN" sz="3200" b="1" dirty="0" smtClean="0">
                <a:solidFill>
                  <a:srgbClr val="0070C0"/>
                </a:solidFill>
              </a:rPr>
              <a:t>LEASES</a:t>
            </a:r>
          </a:p>
          <a:p>
            <a:pPr>
              <a:buFont typeface="Wingdings" panose="05000000000000000000" pitchFamily="2" charset="2"/>
              <a:buChar char="§"/>
            </a:pPr>
            <a:r>
              <a:rPr lang="en-IN" dirty="0"/>
              <a:t> Lease is an arrangement by which the “Lessor” gives the right to use an asset for given period of time to the “Lessee” on rent. It involves two parties, a Lessor and a Lessee and an asset which is to be leased. The Lessor, who owns the asset, agrees to allow to the Lessee to use it for a specified period of time in return for periodic rent payments</a:t>
            </a:r>
            <a:r>
              <a:rPr lang="en-IN" dirty="0" smtClean="0"/>
              <a:t>.</a:t>
            </a:r>
          </a:p>
          <a:p>
            <a:pPr>
              <a:buFont typeface="Wingdings" panose="05000000000000000000" pitchFamily="2" charset="2"/>
              <a:buChar char="§"/>
            </a:pPr>
            <a:r>
              <a:rPr lang="en-IN" b="1" dirty="0" smtClean="0"/>
              <a:t> Types </a:t>
            </a:r>
            <a:r>
              <a:rPr lang="en-IN" b="1" dirty="0"/>
              <a:t>of </a:t>
            </a:r>
            <a:r>
              <a:rPr lang="en-IN" b="1" dirty="0" smtClean="0"/>
              <a:t>lease: </a:t>
            </a:r>
          </a:p>
          <a:p>
            <a:pPr marL="0" indent="0">
              <a:buNone/>
            </a:pPr>
            <a:r>
              <a:rPr lang="en-IN" b="1" dirty="0"/>
              <a:t>(a) Finance Lease –</a:t>
            </a:r>
            <a:r>
              <a:rPr lang="en-IN" dirty="0"/>
              <a:t> It is a lease, which transfers substantially all the risks and rewards incidental to ownership of an asset to the Lessee by the Lessor but not the legal ownership. In following situations, the lease transactions are called Finance Lease.</a:t>
            </a:r>
          </a:p>
        </p:txBody>
      </p:sp>
    </p:spTree>
    <p:extLst>
      <p:ext uri="{BB962C8B-B14F-4D97-AF65-F5344CB8AC3E}">
        <p14:creationId xmlns:p14="http://schemas.microsoft.com/office/powerpoint/2010/main" val="23905845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Title 1"/>
          <p:cNvSpPr>
            <a:spLocks noGrp="1"/>
          </p:cNvSpPr>
          <p:nvPr>
            <p:ph idx="1"/>
          </p:nvPr>
        </p:nvSpPr>
        <p:spPr>
          <a:xfrm>
            <a:off x="155575" y="185738"/>
            <a:ext cx="11855450" cy="6508750"/>
          </a:xfrm>
        </p:spPr>
        <p:txBody>
          <a:bodyPr>
            <a:normAutofit lnSpcReduction="10000"/>
          </a:bodyPr>
          <a:lstStyle/>
          <a:p>
            <a:pPr marL="571500" indent="-571500">
              <a:buAutoNum type="romanLcParenR"/>
            </a:pPr>
            <a:r>
              <a:rPr lang="en-IN" dirty="0" smtClean="0"/>
              <a:t>The </a:t>
            </a:r>
            <a:r>
              <a:rPr lang="en-IN" dirty="0"/>
              <a:t>lessee will get the ownership of leased asset at the end of the lease </a:t>
            </a:r>
            <a:r>
              <a:rPr lang="en-IN" dirty="0" smtClean="0"/>
              <a:t>term.</a:t>
            </a:r>
          </a:p>
          <a:p>
            <a:pPr marL="571500" indent="-571500">
              <a:buAutoNum type="romanLcParenR"/>
            </a:pPr>
            <a:r>
              <a:rPr lang="en-IN" dirty="0" smtClean="0"/>
              <a:t>The </a:t>
            </a:r>
            <a:r>
              <a:rPr lang="en-IN" dirty="0"/>
              <a:t>lessee has an option to buy the leased asset at the end of term at price, which is lower than its expected fair value at the date on which option will be exercised.  </a:t>
            </a:r>
            <a:r>
              <a:rPr lang="en-IN" dirty="0" smtClean="0"/>
              <a:t> </a:t>
            </a:r>
          </a:p>
          <a:p>
            <a:pPr marL="571500" indent="-571500">
              <a:buAutoNum type="romanLcParenR"/>
            </a:pPr>
            <a:r>
              <a:rPr lang="en-IN" dirty="0" smtClean="0"/>
              <a:t>The </a:t>
            </a:r>
            <a:r>
              <a:rPr lang="en-IN" dirty="0"/>
              <a:t>lease term covers the major part of the life of asset.  </a:t>
            </a:r>
            <a:r>
              <a:rPr lang="en-IN" dirty="0" smtClean="0"/>
              <a:t> </a:t>
            </a:r>
          </a:p>
          <a:p>
            <a:pPr marL="571500" indent="-571500">
              <a:buAutoNum type="romanLcParenR"/>
            </a:pPr>
            <a:r>
              <a:rPr lang="en-IN" dirty="0" smtClean="0"/>
              <a:t>At </a:t>
            </a:r>
            <a:r>
              <a:rPr lang="en-IN" dirty="0"/>
              <a:t>the beginning of lease term, present value of minimum lease rental covers substantially the initial fair value of the leased asset. </a:t>
            </a:r>
            <a:r>
              <a:rPr lang="en-IN" dirty="0" smtClean="0"/>
              <a:t> </a:t>
            </a:r>
          </a:p>
          <a:p>
            <a:pPr marL="571500" indent="-571500">
              <a:buAutoNum type="romanLcParenR"/>
            </a:pPr>
            <a:r>
              <a:rPr lang="en-IN" dirty="0" smtClean="0"/>
              <a:t>The </a:t>
            </a:r>
            <a:r>
              <a:rPr lang="en-IN" dirty="0"/>
              <a:t>asset given on lease to lessee is of specialized nature and can only be used by the lessee without major modification</a:t>
            </a:r>
            <a:r>
              <a:rPr lang="en-IN" dirty="0" smtClean="0"/>
              <a:t>.</a:t>
            </a:r>
          </a:p>
          <a:p>
            <a:pPr marL="0" indent="0">
              <a:buNone/>
            </a:pPr>
            <a:r>
              <a:rPr lang="en-IN" b="1" dirty="0"/>
              <a:t>(b) Operating Lease –</a:t>
            </a:r>
            <a:r>
              <a:rPr lang="en-IN" dirty="0"/>
              <a:t> It is a lease which does not transfer substantially all the risk and reward incidental to ownership</a:t>
            </a:r>
            <a:r>
              <a:rPr lang="en-IN" dirty="0" smtClean="0"/>
              <a:t>.</a:t>
            </a:r>
          </a:p>
          <a:p>
            <a:pPr>
              <a:buFont typeface="Wingdings" panose="05000000000000000000" pitchFamily="2" charset="2"/>
              <a:buChar char="§"/>
            </a:pPr>
            <a:r>
              <a:rPr lang="en-IN" dirty="0" smtClean="0"/>
              <a:t> Classification </a:t>
            </a:r>
            <a:r>
              <a:rPr lang="en-IN" dirty="0"/>
              <a:t>of lease is made at the inception of the lease; if at any time the Lessee and Lessor agree to change the provision of lease and it results in different category of lease, it will be treated as separate agreement.</a:t>
            </a:r>
          </a:p>
        </p:txBody>
      </p:sp>
    </p:spTree>
    <p:extLst>
      <p:ext uri="{BB962C8B-B14F-4D97-AF65-F5344CB8AC3E}">
        <p14:creationId xmlns:p14="http://schemas.microsoft.com/office/powerpoint/2010/main" val="28383507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481" y="154983"/>
            <a:ext cx="11887199" cy="6524786"/>
          </a:xfrm>
        </p:spPr>
        <p:txBody>
          <a:bodyPr>
            <a:normAutofit fontScale="92500" lnSpcReduction="10000"/>
          </a:bodyPr>
          <a:lstStyle/>
          <a:p>
            <a:pPr>
              <a:buFont typeface="Wingdings" panose="05000000000000000000" pitchFamily="2" charset="2"/>
              <a:buChar char="§"/>
            </a:pPr>
            <a:r>
              <a:rPr lang="en-IN" dirty="0"/>
              <a:t> </a:t>
            </a:r>
            <a:r>
              <a:rPr lang="en-IN" dirty="0" smtClean="0"/>
              <a:t>Applicability</a:t>
            </a:r>
          </a:p>
          <a:p>
            <a:pPr marL="571500" indent="-571500">
              <a:buAutoNum type="romanLcParenR"/>
            </a:pPr>
            <a:r>
              <a:rPr lang="en-IN" dirty="0" smtClean="0"/>
              <a:t>The </a:t>
            </a:r>
            <a:r>
              <a:rPr lang="en-IN" dirty="0"/>
              <a:t>Accounting Standard is not applicable to following types of </a:t>
            </a:r>
            <a:r>
              <a:rPr lang="en-IN" dirty="0" smtClean="0"/>
              <a:t>lease:</a:t>
            </a:r>
          </a:p>
          <a:p>
            <a:pPr marL="571500" indent="-571500">
              <a:buAutoNum type="romanLcParenR"/>
            </a:pPr>
            <a:r>
              <a:rPr lang="en-IN" dirty="0" smtClean="0"/>
              <a:t>Lease </a:t>
            </a:r>
            <a:r>
              <a:rPr lang="en-IN" dirty="0"/>
              <a:t>agreement to explore natural resources such as oil, gas, timber, metal and other mineral rights.  </a:t>
            </a:r>
            <a:endParaRPr lang="en-IN" dirty="0" smtClean="0"/>
          </a:p>
          <a:p>
            <a:pPr marL="571500" indent="-571500">
              <a:buAutoNum type="romanLcParenR"/>
            </a:pPr>
            <a:r>
              <a:rPr lang="en-IN" dirty="0" smtClean="0"/>
              <a:t>Licensing </a:t>
            </a:r>
            <a:r>
              <a:rPr lang="en-IN" dirty="0"/>
              <a:t>agreements for motion picture film, video recording, plays, manuscripts, patents and other rights.  </a:t>
            </a:r>
            <a:endParaRPr lang="en-IN" dirty="0" smtClean="0"/>
          </a:p>
          <a:p>
            <a:pPr marL="571500" indent="-571500">
              <a:buAutoNum type="romanLcParenR"/>
            </a:pPr>
            <a:r>
              <a:rPr lang="en-IN" dirty="0" smtClean="0"/>
              <a:t>Lease </a:t>
            </a:r>
            <a:r>
              <a:rPr lang="en-IN" dirty="0"/>
              <a:t>agreement to use land</a:t>
            </a:r>
            <a:r>
              <a:rPr lang="en-IN" dirty="0" smtClean="0"/>
              <a:t>.</a:t>
            </a:r>
          </a:p>
          <a:p>
            <a:pPr>
              <a:buFont typeface="Wingdings" panose="05000000000000000000" pitchFamily="2" charset="2"/>
              <a:buChar char="§"/>
            </a:pPr>
            <a:r>
              <a:rPr lang="en-IN" b="1" dirty="0"/>
              <a:t> </a:t>
            </a:r>
            <a:r>
              <a:rPr lang="en-IN" b="1" dirty="0" smtClean="0"/>
              <a:t>Definitions:</a:t>
            </a:r>
          </a:p>
          <a:p>
            <a:pPr marL="514350" indent="-514350">
              <a:buAutoNum type="arabicPeriod"/>
            </a:pPr>
            <a:r>
              <a:rPr lang="en-IN" b="1" dirty="0" smtClean="0"/>
              <a:t>Guaranteed </a:t>
            </a:r>
            <a:r>
              <a:rPr lang="en-IN" b="1" dirty="0"/>
              <a:t>Residual value – (G.R.V.)</a:t>
            </a:r>
            <a:r>
              <a:rPr lang="en-IN" dirty="0"/>
              <a:t>	</a:t>
            </a:r>
            <a:endParaRPr lang="en-IN" dirty="0" smtClean="0"/>
          </a:p>
          <a:p>
            <a:pPr marL="571500" indent="-571500">
              <a:buAutoNum type="romanLcParenR"/>
            </a:pPr>
            <a:r>
              <a:rPr lang="en-IN" dirty="0" smtClean="0"/>
              <a:t>In </a:t>
            </a:r>
            <a:r>
              <a:rPr lang="en-IN" dirty="0"/>
              <a:t>respect of Lessee: Such part of the residual value (R.V.), which is guarantee by or on behalf of the lessee.  </a:t>
            </a:r>
          </a:p>
          <a:p>
            <a:pPr marL="571500" indent="-571500">
              <a:buAutoNum type="romanLcParenR"/>
            </a:pPr>
            <a:r>
              <a:rPr lang="en-IN" dirty="0" smtClean="0"/>
              <a:t>In </a:t>
            </a:r>
            <a:r>
              <a:rPr lang="en-IN" dirty="0"/>
              <a:t>respect of Lessor: Such part of the residual value, which is guaranteed by or on behalf of the lessee or by an independent third party. </a:t>
            </a:r>
          </a:p>
          <a:p>
            <a:pPr marL="0" indent="0">
              <a:buNone/>
            </a:pPr>
            <a:r>
              <a:rPr lang="en-IN" dirty="0" smtClean="0"/>
              <a:t>For </a:t>
            </a:r>
            <a:r>
              <a:rPr lang="en-IN" dirty="0"/>
              <a:t>the Lessor the residual value guaranteed by the third party can arise when the asset is leased to the third party after the first lease has expired and therefore it can be called the residual value guaranteed by the third party to the Lessor. </a:t>
            </a:r>
          </a:p>
        </p:txBody>
      </p:sp>
    </p:spTree>
    <p:extLst>
      <p:ext uri="{BB962C8B-B14F-4D97-AF65-F5344CB8AC3E}">
        <p14:creationId xmlns:p14="http://schemas.microsoft.com/office/powerpoint/2010/main" val="210210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983" y="154982"/>
            <a:ext cx="11856203" cy="6571281"/>
          </a:xfrm>
        </p:spPr>
        <p:txBody>
          <a:bodyPr>
            <a:normAutofit fontScale="92500"/>
          </a:bodyPr>
          <a:lstStyle/>
          <a:p>
            <a:pPr marL="0" indent="0">
              <a:buNone/>
            </a:pPr>
            <a:r>
              <a:rPr lang="en-IN" dirty="0"/>
              <a:t>2) </a:t>
            </a:r>
            <a:r>
              <a:rPr lang="en-IN" b="1" dirty="0" smtClean="0"/>
              <a:t>Unguaranteed </a:t>
            </a:r>
            <a:r>
              <a:rPr lang="en-IN" b="1" dirty="0"/>
              <a:t>Residual Value (U.R.V)</a:t>
            </a:r>
            <a:r>
              <a:rPr lang="en-IN" dirty="0"/>
              <a:t> – The difference between residual value of asset and its guaranteed residual value is unguaranteed residual value. [R.V- G.R.V</a:t>
            </a:r>
            <a:r>
              <a:rPr lang="en-IN" dirty="0" smtClean="0"/>
              <a:t>.]</a:t>
            </a:r>
          </a:p>
          <a:p>
            <a:pPr marL="0" indent="0">
              <a:buNone/>
            </a:pPr>
            <a:r>
              <a:rPr lang="en-IN" b="1" dirty="0"/>
              <a:t>3. Gross Investment (= MLP+URV) </a:t>
            </a:r>
            <a:r>
              <a:rPr lang="en-IN" b="1" dirty="0" smtClean="0"/>
              <a:t>:</a:t>
            </a:r>
            <a:r>
              <a:rPr lang="en-IN" dirty="0" smtClean="0"/>
              <a:t> Gross </a:t>
            </a:r>
            <a:r>
              <a:rPr lang="en-IN" dirty="0"/>
              <a:t>investment in lease is the sum of the following:	</a:t>
            </a:r>
          </a:p>
          <a:p>
            <a:pPr marL="571500" indent="-571500">
              <a:buAutoNum type="romanLcParenR"/>
            </a:pPr>
            <a:r>
              <a:rPr lang="en-IN" dirty="0" smtClean="0"/>
              <a:t>Minimum </a:t>
            </a:r>
            <a:r>
              <a:rPr lang="en-IN" dirty="0"/>
              <a:t>lease payment (from the standpoint of Lessor) and  </a:t>
            </a:r>
            <a:r>
              <a:rPr lang="en-IN" dirty="0" smtClean="0"/>
              <a:t> </a:t>
            </a:r>
          </a:p>
          <a:p>
            <a:pPr marL="571500" indent="-571500">
              <a:buAutoNum type="romanLcParenR"/>
            </a:pPr>
            <a:r>
              <a:rPr lang="en-IN" dirty="0" smtClean="0"/>
              <a:t>Any </a:t>
            </a:r>
            <a:r>
              <a:rPr lang="en-IN" dirty="0"/>
              <a:t>unguaranteed residual value accruing to the Lessor</a:t>
            </a:r>
            <a:r>
              <a:rPr lang="en-IN" dirty="0" smtClean="0"/>
              <a:t>.</a:t>
            </a:r>
          </a:p>
          <a:p>
            <a:pPr marL="0" indent="0">
              <a:buNone/>
            </a:pPr>
            <a:r>
              <a:rPr lang="en-IN" b="1" dirty="0"/>
              <a:t>4. Interest rate implicit in the lease </a:t>
            </a:r>
            <a:r>
              <a:rPr lang="en-IN" b="1" dirty="0" smtClean="0"/>
              <a:t>:</a:t>
            </a:r>
            <a:r>
              <a:rPr lang="en-IN" dirty="0" smtClean="0"/>
              <a:t> When </a:t>
            </a:r>
            <a:r>
              <a:rPr lang="en-IN" dirty="0"/>
              <a:t>the Lessor gives an asset on lease (particularly on finance lease), the total amount, which he receives over lease period by giving the asset on lease, includes the element of interest plus payment of principal amount of asset. The rate at which the interest amount is calculated can be simply called implicit rate of interest. It can be expressed as under</a:t>
            </a:r>
            <a:r>
              <a:rPr lang="en-IN" dirty="0" smtClean="0"/>
              <a:t>:-</a:t>
            </a:r>
          </a:p>
          <a:p>
            <a:pPr marL="0" indent="0">
              <a:buNone/>
            </a:pPr>
            <a:r>
              <a:rPr lang="en-IN" dirty="0"/>
              <a:t>It is the discount rate at </a:t>
            </a:r>
            <a:r>
              <a:rPr lang="en-IN" dirty="0" smtClean="0"/>
              <a:t>which</a:t>
            </a:r>
          </a:p>
          <a:p>
            <a:pPr marL="0" indent="0">
              <a:buNone/>
            </a:pPr>
            <a:r>
              <a:rPr lang="en-IN" dirty="0"/>
              <a:t>Fair Value of leased Asset (At the inception of lease) = Present value of [Minimum lease payment (in respect of Lessor)] + Any unguaranteed residual value accruing to the Lessor.</a:t>
            </a:r>
          </a:p>
        </p:txBody>
      </p:sp>
    </p:spTree>
    <p:extLst>
      <p:ext uri="{BB962C8B-B14F-4D97-AF65-F5344CB8AC3E}">
        <p14:creationId xmlns:p14="http://schemas.microsoft.com/office/powerpoint/2010/main" val="35997844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08488" y="154982"/>
            <a:ext cx="11856204" cy="6540285"/>
          </a:xfrm>
        </p:spPr>
        <p:txBody>
          <a:bodyPr/>
          <a:lstStyle/>
          <a:p>
            <a:pPr marL="0" indent="0">
              <a:buNone/>
            </a:pPr>
            <a:r>
              <a:rPr lang="en-IN" b="1" dirty="0"/>
              <a:t>5. Contingent Rent :</a:t>
            </a:r>
            <a:r>
              <a:rPr lang="en-IN" dirty="0" smtClean="0"/>
              <a:t> </a:t>
            </a:r>
            <a:r>
              <a:rPr lang="en-IN" dirty="0"/>
              <a:t>Lease Rent fixed on the basis of percentage of sales, amount of usage, price indices, market rate of interest is called contingent rent. In other words, lease rent is not fixed, but it is based on a factor other than time</a:t>
            </a:r>
            <a:r>
              <a:rPr lang="en-IN" dirty="0" smtClean="0"/>
              <a:t>.</a:t>
            </a:r>
          </a:p>
          <a:p>
            <a:pPr marL="0" indent="0">
              <a:buNone/>
            </a:pPr>
            <a:r>
              <a:rPr lang="en-IN" b="1" dirty="0"/>
              <a:t>6. Minimum lease payments [MLP</a:t>
            </a:r>
            <a:r>
              <a:rPr lang="en-IN" b="1" dirty="0" smtClean="0"/>
              <a:t>]:</a:t>
            </a:r>
          </a:p>
          <a:p>
            <a:pPr marL="571500" indent="-571500">
              <a:buAutoNum type="romanLcParenR"/>
            </a:pPr>
            <a:r>
              <a:rPr lang="en-IN" dirty="0" smtClean="0"/>
              <a:t>For </a:t>
            </a:r>
            <a:r>
              <a:rPr lang="en-IN" dirty="0"/>
              <a:t>Lessor = Total lease rent to be paid by lessee over the lease terms + any guaranteed residual value (by or on behalf of lessee) – contingent Rent – cost for service and tax to be paid by the reimbursed to Lessor + residual value guaranteed by third party</a:t>
            </a:r>
            <a:r>
              <a:rPr lang="en-IN" dirty="0" smtClean="0"/>
              <a:t>.</a:t>
            </a:r>
          </a:p>
          <a:p>
            <a:pPr marL="571500" indent="-571500">
              <a:buAutoNum type="romanLcParenR"/>
            </a:pPr>
            <a:r>
              <a:rPr lang="en-IN" dirty="0"/>
              <a:t>For Lessee = Total lease rent to be paid by lessee over the lease terms + any guaranteed residual value (for lessee) – contingent rent – cost for service and tax to be paid by and reimbursed to Lessor</a:t>
            </a:r>
            <a:r>
              <a:rPr lang="en-IN" dirty="0" smtClean="0"/>
              <a:t>.</a:t>
            </a:r>
          </a:p>
          <a:p>
            <a:pPr marL="0" indent="0">
              <a:buNone/>
            </a:pPr>
            <a:r>
              <a:rPr lang="en-IN" b="1" dirty="0"/>
              <a:t>7. Lease includes Hire Purchase </a:t>
            </a:r>
            <a:r>
              <a:rPr lang="en-IN" b="1" dirty="0" smtClean="0"/>
              <a:t>:</a:t>
            </a:r>
            <a:r>
              <a:rPr lang="en-IN" dirty="0" smtClean="0"/>
              <a:t> </a:t>
            </a:r>
            <a:r>
              <a:rPr lang="en-IN" dirty="0"/>
              <a:t>The definition of a ‘lease’ includes agreements for the hire of an asset, which contain a provision giving the hirer an option to acquire title to the asset upon the </a:t>
            </a:r>
            <a:r>
              <a:rPr lang="en-IN" dirty="0" err="1"/>
              <a:t>fulfillment</a:t>
            </a:r>
            <a:r>
              <a:rPr lang="en-IN" dirty="0"/>
              <a:t> of agreed conditions. These agreements are commonly known as hire purchase agreements.</a:t>
            </a:r>
          </a:p>
        </p:txBody>
      </p:sp>
    </p:spTree>
    <p:extLst>
      <p:ext uri="{BB962C8B-B14F-4D97-AF65-F5344CB8AC3E}">
        <p14:creationId xmlns:p14="http://schemas.microsoft.com/office/powerpoint/2010/main" val="23430821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987" y="154982"/>
            <a:ext cx="11902698" cy="6540285"/>
          </a:xfrm>
        </p:spPr>
        <p:txBody>
          <a:bodyPr>
            <a:normAutofit fontScale="92500" lnSpcReduction="20000"/>
          </a:bodyPr>
          <a:lstStyle/>
          <a:p>
            <a:pPr>
              <a:buFont typeface="Wingdings" panose="05000000000000000000" pitchFamily="2" charset="2"/>
              <a:buChar char="§"/>
            </a:pPr>
            <a:r>
              <a:rPr lang="en-IN" b="1" dirty="0"/>
              <a:t> Accounting for Finance Lease – In the books of </a:t>
            </a:r>
            <a:r>
              <a:rPr lang="en-IN" b="1" dirty="0" smtClean="0"/>
              <a:t>Lessee</a:t>
            </a:r>
          </a:p>
          <a:p>
            <a:pPr marL="0" indent="0">
              <a:buNone/>
            </a:pPr>
            <a:r>
              <a:rPr lang="en-IN" dirty="0" err="1" smtClean="0"/>
              <a:t>i</a:t>
            </a:r>
            <a:r>
              <a:rPr lang="en-IN" dirty="0" smtClean="0"/>
              <a:t>) Leased </a:t>
            </a:r>
            <a:r>
              <a:rPr lang="en-IN" dirty="0"/>
              <a:t>asset as well as liability for lease should be recognized at the lower of –  </a:t>
            </a:r>
            <a:r>
              <a:rPr lang="en-IN" dirty="0" smtClean="0"/>
              <a:t>a) Fair </a:t>
            </a:r>
            <a:r>
              <a:rPr lang="en-IN" dirty="0"/>
              <a:t>value of the leased asset at he inception of lease or  </a:t>
            </a:r>
          </a:p>
          <a:p>
            <a:pPr marL="0" indent="0">
              <a:buNone/>
            </a:pPr>
            <a:r>
              <a:rPr lang="en-IN" dirty="0" smtClean="0"/>
              <a:t>b) Present </a:t>
            </a:r>
            <a:r>
              <a:rPr lang="en-IN" dirty="0"/>
              <a:t>value of minimum lease payment from the lessee point of view</a:t>
            </a:r>
            <a:r>
              <a:rPr lang="en-IN" dirty="0" smtClean="0"/>
              <a:t>.</a:t>
            </a:r>
          </a:p>
          <a:p>
            <a:pPr marL="0" indent="0">
              <a:buNone/>
            </a:pPr>
            <a:r>
              <a:rPr lang="en-IN" dirty="0"/>
              <a:t>ii) Apportionment of lease payment-Each lease payment is apportioned between finance charge and principal amount. </a:t>
            </a:r>
            <a:endParaRPr lang="en-IN" dirty="0" smtClean="0"/>
          </a:p>
          <a:p>
            <a:pPr marL="0" indent="0">
              <a:buNone/>
            </a:pPr>
            <a:r>
              <a:rPr lang="en-IN" dirty="0"/>
              <a:t>iii) The lessee in its books should charge depreciation on finance lease asset as per AS-6(in this case, straight line method will be followed) </a:t>
            </a:r>
            <a:endParaRPr lang="en-IN" dirty="0" smtClean="0"/>
          </a:p>
          <a:p>
            <a:pPr marL="0" indent="0">
              <a:buNone/>
            </a:pPr>
            <a:r>
              <a:rPr lang="en-IN" dirty="0"/>
              <a:t>iv) Initial direct cost for financial lease is included is asset under lease</a:t>
            </a:r>
            <a:r>
              <a:rPr lang="en-IN" dirty="0" smtClean="0"/>
              <a:t>.</a:t>
            </a:r>
          </a:p>
          <a:p>
            <a:pPr>
              <a:buFont typeface="Wingdings" panose="05000000000000000000" pitchFamily="2" charset="2"/>
              <a:buChar char="§"/>
            </a:pPr>
            <a:r>
              <a:rPr lang="en-IN" b="1" dirty="0"/>
              <a:t> Accounting for Finance Lease – In the books of </a:t>
            </a:r>
            <a:r>
              <a:rPr lang="en-IN" b="1" dirty="0" smtClean="0"/>
              <a:t>Lessor</a:t>
            </a:r>
          </a:p>
          <a:p>
            <a:pPr marL="571500" indent="-571500">
              <a:buAutoNum type="romanLcParenR"/>
            </a:pPr>
            <a:r>
              <a:rPr lang="en-IN" dirty="0" smtClean="0"/>
              <a:t>The </a:t>
            </a:r>
            <a:r>
              <a:rPr lang="en-IN" dirty="0"/>
              <a:t>Lessor should recognize asset given under finance lease as receivable at an amount equal to net investment in the lease and corresponding credit to sale of asset</a:t>
            </a:r>
            <a:r>
              <a:rPr lang="en-IN" dirty="0" smtClean="0"/>
              <a:t>.</a:t>
            </a:r>
          </a:p>
          <a:p>
            <a:pPr marL="0" indent="0">
              <a:buNone/>
            </a:pPr>
            <a:r>
              <a:rPr lang="en-IN" dirty="0"/>
              <a:t>Net Investment = Gross Investment – Unearned Finance Income</a:t>
            </a:r>
            <a:r>
              <a:rPr lang="en-IN" dirty="0" smtClean="0"/>
              <a:t>.</a:t>
            </a:r>
          </a:p>
          <a:p>
            <a:pPr marL="0" indent="0">
              <a:buNone/>
            </a:pPr>
            <a:r>
              <a:rPr lang="en-IN" dirty="0"/>
              <a:t>Gross Investment = Minimum lease payment from Lessor point of view + Unguaranteed residual value</a:t>
            </a:r>
            <a:r>
              <a:rPr lang="en-IN" dirty="0" smtClean="0"/>
              <a:t>.</a:t>
            </a:r>
          </a:p>
          <a:p>
            <a:pPr marL="0" indent="0">
              <a:buNone/>
            </a:pPr>
            <a:r>
              <a:rPr lang="en-IN" dirty="0"/>
              <a:t>Unearned Finance Income=Gross Investment – Present Value of Gross Investment.</a:t>
            </a:r>
          </a:p>
        </p:txBody>
      </p:sp>
    </p:spTree>
    <p:extLst>
      <p:ext uri="{BB962C8B-B14F-4D97-AF65-F5344CB8AC3E}">
        <p14:creationId xmlns:p14="http://schemas.microsoft.com/office/powerpoint/2010/main" val="3202216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983" y="139484"/>
            <a:ext cx="11871701" cy="6571281"/>
          </a:xfrm>
        </p:spPr>
        <p:txBody>
          <a:bodyPr/>
          <a:lstStyle/>
          <a:p>
            <a:pPr marL="0" indent="0">
              <a:buNone/>
            </a:pPr>
            <a:r>
              <a:rPr lang="en-IN" dirty="0" smtClean="0"/>
              <a:t>iii) Consistency: Using same a/</a:t>
            </a:r>
            <a:r>
              <a:rPr lang="en-IN" dirty="0" err="1" smtClean="0"/>
              <a:t>cing</a:t>
            </a:r>
            <a:r>
              <a:rPr lang="en-IN" dirty="0" smtClean="0"/>
              <a:t> policies for similar transactions in all a/</a:t>
            </a:r>
            <a:r>
              <a:rPr lang="en-IN" dirty="0" err="1" smtClean="0"/>
              <a:t>cing</a:t>
            </a:r>
            <a:r>
              <a:rPr lang="en-IN" dirty="0" smtClean="0"/>
              <a:t> periods.</a:t>
            </a:r>
            <a:endParaRPr lang="en-IN" b="1" dirty="0" smtClean="0">
              <a:solidFill>
                <a:schemeClr val="accent2">
                  <a:lumMod val="75000"/>
                </a:schemeClr>
              </a:solidFill>
            </a:endParaRPr>
          </a:p>
          <a:p>
            <a:pPr marL="0" indent="0">
              <a:buNone/>
            </a:pPr>
            <a:r>
              <a:rPr lang="en-IN" b="1" dirty="0" smtClean="0">
                <a:solidFill>
                  <a:schemeClr val="accent2">
                    <a:lumMod val="75000"/>
                  </a:schemeClr>
                </a:solidFill>
              </a:rPr>
              <a:t>d) Qualitative characteristics of FS’s:</a:t>
            </a:r>
          </a:p>
          <a:p>
            <a:pPr marL="571500" indent="-571500">
              <a:buAutoNum type="romanLcParenR"/>
            </a:pPr>
            <a:r>
              <a:rPr lang="en-IN" b="1" dirty="0" err="1" smtClean="0"/>
              <a:t>Understandbility</a:t>
            </a:r>
            <a:r>
              <a:rPr lang="en-IN" b="1" dirty="0" smtClean="0"/>
              <a:t>:</a:t>
            </a:r>
            <a:r>
              <a:rPr lang="en-IN" dirty="0" smtClean="0"/>
              <a:t> Information presented in FS’s should be readily understandable by the users with reasonable knowledge of business and economic activities.  	 	</a:t>
            </a:r>
          </a:p>
          <a:p>
            <a:pPr marL="571500" indent="-571500">
              <a:buAutoNum type="romanLcParenR"/>
            </a:pPr>
            <a:r>
              <a:rPr lang="en-IN" b="1" dirty="0" smtClean="0"/>
              <a:t>Relevance:</a:t>
            </a:r>
            <a:r>
              <a:rPr lang="en-IN" dirty="0" smtClean="0"/>
              <a:t> FS’s should contain relevant information only. Information, which is likely to influence the economic decisions by the users, is called relevant.</a:t>
            </a:r>
          </a:p>
          <a:p>
            <a:pPr marL="571500" indent="-571500">
              <a:buAutoNum type="romanLcParenR"/>
            </a:pPr>
            <a:r>
              <a:rPr lang="en-IN" b="1" dirty="0" smtClean="0"/>
              <a:t>Compatibility:</a:t>
            </a:r>
            <a:r>
              <a:rPr lang="en-IN" dirty="0" smtClean="0"/>
              <a:t> FS’s should permit both inter-firm and intra-firm comparison.</a:t>
            </a:r>
          </a:p>
          <a:p>
            <a:pPr marL="571500" indent="-571500">
              <a:buAutoNum type="romanLcParenR"/>
            </a:pPr>
            <a:r>
              <a:rPr lang="en-IN" b="1" dirty="0" smtClean="0"/>
              <a:t> Reliability:</a:t>
            </a:r>
            <a:r>
              <a:rPr lang="en-IN" dirty="0" smtClean="0"/>
              <a:t> Information must be reliable; that is to say, they must be free from material error and bias. </a:t>
            </a:r>
          </a:p>
          <a:p>
            <a:pPr marL="571500" indent="-571500">
              <a:buAutoNum type="romanLcParenR"/>
            </a:pPr>
            <a:r>
              <a:rPr lang="en-IN" b="1" dirty="0" smtClean="0"/>
              <a:t>Faithful Representation:</a:t>
            </a:r>
            <a:r>
              <a:rPr lang="en-IN" dirty="0" smtClean="0"/>
              <a:t> FS’s should show a true and fair view of the performance, Financial position and cash flows of an enterprise.</a:t>
            </a:r>
          </a:p>
          <a:p>
            <a:pPr marL="0" indent="0">
              <a:buNone/>
            </a:pPr>
            <a:endParaRPr lang="en-IN" dirty="0"/>
          </a:p>
        </p:txBody>
      </p:sp>
    </p:spTree>
    <p:extLst>
      <p:ext uri="{BB962C8B-B14F-4D97-AF65-F5344CB8AC3E}">
        <p14:creationId xmlns:p14="http://schemas.microsoft.com/office/powerpoint/2010/main" val="22259209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16976" y="201478"/>
            <a:ext cx="11763214" cy="6462793"/>
          </a:xfrm>
        </p:spPr>
        <p:txBody>
          <a:bodyPr>
            <a:normAutofit lnSpcReduction="10000"/>
          </a:bodyPr>
          <a:lstStyle/>
          <a:p>
            <a:pPr marL="0" indent="0">
              <a:buNone/>
            </a:pPr>
            <a:r>
              <a:rPr lang="en-IN" b="1" dirty="0"/>
              <a:t>ii) Recognition of Finance </a:t>
            </a:r>
            <a:r>
              <a:rPr lang="en-IN" b="1" dirty="0" smtClean="0"/>
              <a:t>Income:</a:t>
            </a:r>
          </a:p>
          <a:p>
            <a:pPr marL="0" indent="0">
              <a:buNone/>
            </a:pPr>
            <a:r>
              <a:rPr lang="en-IN" dirty="0"/>
              <a:t>The Lessor should recognize the finance income based on a pattern reflecting, constant periodic return on the net investment outstanding in respect of the finance lease. In simple words interest / finance income will be recognized in proportion to outstanding balance receivable from lease over lease period</a:t>
            </a:r>
            <a:r>
              <a:rPr lang="en-IN" dirty="0" smtClean="0"/>
              <a:t>.</a:t>
            </a:r>
          </a:p>
          <a:p>
            <a:pPr>
              <a:buFont typeface="Wingdings" panose="05000000000000000000" pitchFamily="2" charset="2"/>
              <a:buChar char="§"/>
            </a:pPr>
            <a:r>
              <a:rPr lang="en-IN" b="1" dirty="0" smtClean="0"/>
              <a:t> Accounting </a:t>
            </a:r>
            <a:r>
              <a:rPr lang="en-IN" b="1" dirty="0"/>
              <a:t>for Operating Lease- In the books of Lessor</a:t>
            </a:r>
            <a:r>
              <a:rPr lang="en-IN" b="1" dirty="0" smtClean="0"/>
              <a:t>:</a:t>
            </a:r>
          </a:p>
          <a:p>
            <a:pPr marL="571500" indent="-571500">
              <a:buAutoNum type="romanLcParenR"/>
            </a:pPr>
            <a:r>
              <a:rPr lang="en-IN" dirty="0" smtClean="0"/>
              <a:t>Record </a:t>
            </a:r>
            <a:r>
              <a:rPr lang="en-IN" dirty="0"/>
              <a:t>leased out asset as the fixed asset in the balance sheet. </a:t>
            </a:r>
            <a:endParaRPr lang="en-IN" dirty="0" smtClean="0"/>
          </a:p>
          <a:p>
            <a:pPr marL="571500" indent="-571500">
              <a:buAutoNum type="romanLcParenR"/>
            </a:pPr>
            <a:r>
              <a:rPr lang="en-IN" dirty="0" smtClean="0"/>
              <a:t>Charge </a:t>
            </a:r>
            <a:r>
              <a:rPr lang="en-IN" dirty="0"/>
              <a:t>depreciation as per AS-6 </a:t>
            </a:r>
            <a:endParaRPr lang="en-IN" dirty="0" smtClean="0"/>
          </a:p>
          <a:p>
            <a:pPr marL="571500" indent="-571500">
              <a:buAutoNum type="romanLcParenR"/>
            </a:pPr>
            <a:r>
              <a:rPr lang="en-IN" dirty="0" smtClean="0"/>
              <a:t>Recognize </a:t>
            </a:r>
            <a:r>
              <a:rPr lang="en-IN" dirty="0"/>
              <a:t>lease income in profit &amp; loss account using straight line method. If any other method reflects more systematic allocation of earning derived from the diminishing value of leased out asset, that approach can be adopted. </a:t>
            </a:r>
            <a:endParaRPr lang="en-IN" dirty="0" smtClean="0"/>
          </a:p>
          <a:p>
            <a:pPr marL="571500" indent="-571500">
              <a:buAutoNum type="romanLcParenR"/>
            </a:pPr>
            <a:r>
              <a:rPr lang="en-IN" dirty="0" smtClean="0"/>
              <a:t>Other </a:t>
            </a:r>
            <a:r>
              <a:rPr lang="en-IN" dirty="0"/>
              <a:t>costs of operating lease should be recognized as expenses in the year in which they are incurred. </a:t>
            </a:r>
            <a:endParaRPr lang="en-IN" dirty="0" smtClean="0"/>
          </a:p>
          <a:p>
            <a:pPr marL="571500" indent="-571500">
              <a:buAutoNum type="romanLcParenR"/>
            </a:pPr>
            <a:r>
              <a:rPr lang="en-IN" dirty="0" smtClean="0"/>
              <a:t>Initial </a:t>
            </a:r>
            <a:r>
              <a:rPr lang="en-IN" dirty="0"/>
              <a:t>direct cost of the lease may be expensed immediately or deferred.</a:t>
            </a:r>
          </a:p>
        </p:txBody>
      </p:sp>
    </p:spTree>
    <p:extLst>
      <p:ext uri="{BB962C8B-B14F-4D97-AF65-F5344CB8AC3E}">
        <p14:creationId xmlns:p14="http://schemas.microsoft.com/office/powerpoint/2010/main" val="3099608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980" y="201478"/>
            <a:ext cx="11778712" cy="6524786"/>
          </a:xfrm>
        </p:spPr>
        <p:txBody>
          <a:bodyPr/>
          <a:lstStyle/>
          <a:p>
            <a:pPr>
              <a:buFont typeface="Wingdings" panose="05000000000000000000" pitchFamily="2" charset="2"/>
              <a:buChar char="§"/>
            </a:pPr>
            <a:r>
              <a:rPr lang="en-IN" dirty="0"/>
              <a:t> Accounting for operating lease – In the Books of </a:t>
            </a:r>
            <a:r>
              <a:rPr lang="en-IN" dirty="0" smtClean="0"/>
              <a:t>Lessee</a:t>
            </a:r>
          </a:p>
          <a:p>
            <a:pPr marL="0" indent="0">
              <a:buNone/>
            </a:pPr>
            <a:r>
              <a:rPr lang="en-IN" dirty="0"/>
              <a:t>Lease payments should be recognized as an expense in the profit and loss account on a straight line basis over the lease term. If any other method is more representative of the time pattern of the user’s benefit, such method can be used</a:t>
            </a:r>
            <a:r>
              <a:rPr lang="en-IN" dirty="0" smtClean="0"/>
              <a:t>.</a:t>
            </a:r>
          </a:p>
          <a:p>
            <a:pPr>
              <a:buFont typeface="Wingdings" panose="05000000000000000000" pitchFamily="2" charset="2"/>
              <a:buChar char="§"/>
            </a:pPr>
            <a:r>
              <a:rPr lang="en-IN" b="1" dirty="0">
                <a:solidFill>
                  <a:srgbClr val="00B050"/>
                </a:solidFill>
              </a:rPr>
              <a:t> “Sale and Lease back”:</a:t>
            </a:r>
            <a:r>
              <a:rPr lang="en-IN" dirty="0"/>
              <a:t> A sale and lease back transaction involves the sale of an asset by vendor and leasing of the same asset back to the vendor</a:t>
            </a:r>
            <a:r>
              <a:rPr lang="en-IN" dirty="0" smtClean="0"/>
              <a:t>.</a:t>
            </a:r>
          </a:p>
          <a:p>
            <a:pPr marL="0" indent="0">
              <a:buNone/>
            </a:pPr>
            <a:r>
              <a:rPr lang="en-IN" b="1" dirty="0"/>
              <a:t>Accounting treatment of Sale and Lease </a:t>
            </a:r>
            <a:r>
              <a:rPr lang="en-IN" b="1" dirty="0" smtClean="0"/>
              <a:t>back</a:t>
            </a:r>
          </a:p>
          <a:p>
            <a:pPr marL="514350" indent="-514350">
              <a:buAutoNum type="arabicPeriod"/>
            </a:pPr>
            <a:r>
              <a:rPr lang="en-IN" b="1" dirty="0" smtClean="0"/>
              <a:t>If </a:t>
            </a:r>
            <a:r>
              <a:rPr lang="en-IN" b="1" dirty="0"/>
              <a:t>lease back is Finance Lease </a:t>
            </a:r>
            <a:r>
              <a:rPr lang="en-IN" b="1" dirty="0" smtClean="0"/>
              <a:t>– </a:t>
            </a:r>
          </a:p>
          <a:p>
            <a:pPr marL="571500" indent="-571500">
              <a:buAutoNum type="romanLcParenR"/>
            </a:pPr>
            <a:r>
              <a:rPr lang="en-IN" dirty="0" smtClean="0"/>
              <a:t>Any </a:t>
            </a:r>
            <a:r>
              <a:rPr lang="en-IN" dirty="0"/>
              <a:t>profit or loss of sale proceeds over the carrying amount should not be immediately recognized as profit or loss in the financial statements of a seller-lessee.  </a:t>
            </a:r>
            <a:endParaRPr lang="en-IN" dirty="0" smtClean="0"/>
          </a:p>
          <a:p>
            <a:pPr marL="571500" indent="-571500">
              <a:buAutoNum type="romanLcParenR"/>
            </a:pPr>
            <a:r>
              <a:rPr lang="en-IN" dirty="0" smtClean="0"/>
              <a:t>it </a:t>
            </a:r>
            <a:r>
              <a:rPr lang="en-IN" dirty="0"/>
              <a:t>should be deferred and amortized over lease term in proportion to the depreciation of leased asset.</a:t>
            </a:r>
          </a:p>
        </p:txBody>
      </p:sp>
    </p:spTree>
    <p:extLst>
      <p:ext uri="{BB962C8B-B14F-4D97-AF65-F5344CB8AC3E}">
        <p14:creationId xmlns:p14="http://schemas.microsoft.com/office/powerpoint/2010/main" val="39598725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987" y="185980"/>
            <a:ext cx="11933694" cy="6555783"/>
          </a:xfrm>
        </p:spPr>
        <p:txBody>
          <a:bodyPr>
            <a:normAutofit fontScale="92500" lnSpcReduction="10000"/>
          </a:bodyPr>
          <a:lstStyle/>
          <a:p>
            <a:pPr marL="0" indent="0">
              <a:buNone/>
            </a:pPr>
            <a:r>
              <a:rPr lang="en-IN" b="1" dirty="0"/>
              <a:t>2. If lease back is Operating Lease: </a:t>
            </a:r>
            <a:r>
              <a:rPr lang="en-IN" dirty="0"/>
              <a:t>Any profit or loss arising out of sale transaction is recognized immediately when sale price is equal to fair value</a:t>
            </a:r>
            <a:r>
              <a:rPr lang="en-IN" dirty="0" smtClean="0"/>
              <a:t>.</a:t>
            </a:r>
          </a:p>
          <a:p>
            <a:pPr marL="514350" indent="-514350">
              <a:buAutoNum type="alphaUcParenBoth"/>
            </a:pPr>
            <a:r>
              <a:rPr lang="en-IN" b="1" dirty="0" smtClean="0"/>
              <a:t>If </a:t>
            </a:r>
            <a:r>
              <a:rPr lang="en-IN" b="1" dirty="0"/>
              <a:t>Sale price” below” fair value</a:t>
            </a:r>
            <a:r>
              <a:rPr lang="en-IN" dirty="0"/>
              <a:t>  </a:t>
            </a:r>
            <a:r>
              <a:rPr lang="en-IN" b="1" dirty="0" smtClean="0"/>
              <a:t>- </a:t>
            </a:r>
            <a:endParaRPr lang="en-IN" b="1" dirty="0"/>
          </a:p>
          <a:p>
            <a:pPr marL="571500" indent="-571500">
              <a:buAutoNum type="romanLcParenR"/>
            </a:pPr>
            <a:r>
              <a:rPr lang="en-IN" dirty="0" smtClean="0"/>
              <a:t>Profit </a:t>
            </a:r>
            <a:r>
              <a:rPr lang="en-IN" dirty="0"/>
              <a:t>– i.e. carrying amount (=book value or value as per balance sheet) is less than the sale value, recognize profit immediately.  </a:t>
            </a:r>
          </a:p>
          <a:p>
            <a:pPr marL="571500" indent="-571500">
              <a:buAutoNum type="romanLcParenR"/>
            </a:pPr>
            <a:r>
              <a:rPr lang="en-IN" dirty="0" smtClean="0"/>
              <a:t>Loss </a:t>
            </a:r>
            <a:r>
              <a:rPr lang="en-IN" dirty="0"/>
              <a:t>– i.e. carrying amount is more than the sale value, recognize loss immediately, provided loss is not compensated by future lease payment.   </a:t>
            </a:r>
            <a:endParaRPr lang="en-IN" dirty="0" smtClean="0"/>
          </a:p>
          <a:p>
            <a:pPr marL="571500" indent="-571500">
              <a:buAutoNum type="romanLcParenR"/>
            </a:pPr>
            <a:r>
              <a:rPr lang="en-IN" dirty="0"/>
              <a:t>L</a:t>
            </a:r>
            <a:r>
              <a:rPr lang="en-IN" dirty="0" smtClean="0"/>
              <a:t>oss </a:t>
            </a:r>
            <a:r>
              <a:rPr lang="en-IN" dirty="0"/>
              <a:t>– i.e. carrying amount is more than sale price defer and amortize loss if loss is compensated by future lease payment</a:t>
            </a:r>
            <a:r>
              <a:rPr lang="en-IN" dirty="0" smtClean="0"/>
              <a:t>.</a:t>
            </a:r>
          </a:p>
          <a:p>
            <a:pPr marL="0" indent="0">
              <a:buNone/>
            </a:pPr>
            <a:r>
              <a:rPr lang="en-IN" b="1" dirty="0"/>
              <a:t>(B) If Sale price “above” fair value   -</a:t>
            </a:r>
            <a:r>
              <a:rPr lang="en-IN" dirty="0"/>
              <a:t> </a:t>
            </a:r>
            <a:endParaRPr lang="en-IN" dirty="0" smtClean="0"/>
          </a:p>
          <a:p>
            <a:pPr marL="571500" indent="-571500">
              <a:buAutoNum type="romanLcParenR"/>
            </a:pPr>
            <a:r>
              <a:rPr lang="en-IN" dirty="0" smtClean="0"/>
              <a:t>If </a:t>
            </a:r>
            <a:r>
              <a:rPr lang="en-IN" dirty="0"/>
              <a:t>carrying amount is equal to fair value which will result in profit, amortize the profit over lease period.   </a:t>
            </a:r>
          </a:p>
          <a:p>
            <a:pPr marL="571500" indent="-571500">
              <a:buAutoNum type="romanLcParenR"/>
            </a:pPr>
            <a:r>
              <a:rPr lang="en-IN" dirty="0" smtClean="0"/>
              <a:t>Carrying </a:t>
            </a:r>
            <a:r>
              <a:rPr lang="en-IN" dirty="0"/>
              <a:t>amount less than fair value will result in profit – amortize and defer the profit equal to “sale price less fair value” and recognize balance profit </a:t>
            </a:r>
            <a:r>
              <a:rPr lang="en-IN" dirty="0" smtClean="0"/>
              <a:t>immediately.</a:t>
            </a:r>
          </a:p>
          <a:p>
            <a:pPr marL="571500" indent="-571500">
              <a:buAutoNum type="romanLcParenR"/>
            </a:pPr>
            <a:r>
              <a:rPr lang="en-IN" dirty="0" smtClean="0"/>
              <a:t>Carrying </a:t>
            </a:r>
            <a:r>
              <a:rPr lang="en-IN" dirty="0"/>
              <a:t>amount is more than the fair value – which will result in loss equal to – (carrying amount less than fair value), should be recognized immediately. Profit equal to – selling price less fair value – should be amortized.</a:t>
            </a:r>
          </a:p>
        </p:txBody>
      </p:sp>
    </p:spTree>
    <p:extLst>
      <p:ext uri="{BB962C8B-B14F-4D97-AF65-F5344CB8AC3E}">
        <p14:creationId xmlns:p14="http://schemas.microsoft.com/office/powerpoint/2010/main" val="18001930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08489"/>
            <a:ext cx="10515600" cy="526942"/>
          </a:xfrm>
        </p:spPr>
        <p:txBody>
          <a:bodyPr/>
          <a:lstStyle/>
          <a:p>
            <a:pPr algn="ctr"/>
            <a:r>
              <a:rPr lang="en-IN" sz="2800" b="1" dirty="0">
                <a:solidFill>
                  <a:srgbClr val="0070C0"/>
                </a:solidFill>
              </a:rPr>
              <a:t>AS -20: EARNING PER SHARE (EPS)</a:t>
            </a:r>
            <a:endParaRPr lang="en-IN" b="1" dirty="0">
              <a:solidFill>
                <a:srgbClr val="0070C0"/>
              </a:solidFill>
            </a:endParaRPr>
          </a:p>
        </p:txBody>
      </p:sp>
      <p:sp>
        <p:nvSpPr>
          <p:cNvPr id="3" name="Content Placeholder 2"/>
          <p:cNvSpPr>
            <a:spLocks noGrp="1"/>
          </p:cNvSpPr>
          <p:nvPr>
            <p:ph idx="1"/>
          </p:nvPr>
        </p:nvSpPr>
        <p:spPr>
          <a:xfrm>
            <a:off x="170481" y="759416"/>
            <a:ext cx="11856203" cy="5935851"/>
          </a:xfrm>
        </p:spPr>
        <p:txBody>
          <a:bodyPr>
            <a:normAutofit fontScale="92500" lnSpcReduction="20000"/>
          </a:bodyPr>
          <a:lstStyle/>
          <a:p>
            <a:pPr>
              <a:buFont typeface="Wingdings" panose="05000000000000000000" pitchFamily="2" charset="2"/>
              <a:buChar char="§"/>
            </a:pPr>
            <a:r>
              <a:rPr lang="en-IN" b="1" dirty="0"/>
              <a:t> Disclosure under AS-20</a:t>
            </a:r>
            <a:r>
              <a:rPr lang="en-IN" b="1" dirty="0" smtClean="0"/>
              <a:t>:</a:t>
            </a:r>
          </a:p>
          <a:p>
            <a:pPr marL="514350" indent="-514350">
              <a:buAutoNum type="alphaLcParenR"/>
            </a:pPr>
            <a:r>
              <a:rPr lang="en-IN" dirty="0" smtClean="0"/>
              <a:t>The </a:t>
            </a:r>
            <a:r>
              <a:rPr lang="en-IN" dirty="0"/>
              <a:t>applicability of the standard is mandatory with effect from accounting year commencing on or after 01-04-2001 in respect of enterprises whose equity shares or potential equity shares are listed on a recognized stock exchange in India. </a:t>
            </a:r>
            <a:endParaRPr lang="en-IN" dirty="0" smtClean="0"/>
          </a:p>
          <a:p>
            <a:pPr marL="514350" indent="-514350">
              <a:buAutoNum type="alphaLcParenR"/>
            </a:pPr>
            <a:r>
              <a:rPr lang="en-IN" dirty="0" smtClean="0"/>
              <a:t>However </a:t>
            </a:r>
            <a:r>
              <a:rPr lang="en-IN" dirty="0"/>
              <a:t>under Schedule III of the Companies’ Act, 2013 every company is required to disclose EPS in accordance with AS-20, whether listed on a recognized stock exchange or not. </a:t>
            </a:r>
            <a:endParaRPr lang="en-IN" dirty="0" smtClean="0"/>
          </a:p>
          <a:p>
            <a:pPr marL="514350" indent="-514350">
              <a:buAutoNum type="alphaLcParenR"/>
            </a:pPr>
            <a:r>
              <a:rPr lang="en-IN" dirty="0" smtClean="0"/>
              <a:t>Presentation </a:t>
            </a:r>
            <a:r>
              <a:rPr lang="en-IN" dirty="0"/>
              <a:t>of EPS is required to be made both on the basis of consolidated financial statement, as well as individual financial statements of the parent company. </a:t>
            </a:r>
            <a:endParaRPr lang="en-IN" dirty="0" smtClean="0"/>
          </a:p>
          <a:p>
            <a:pPr marL="514350" indent="-514350">
              <a:buAutoNum type="alphaLcParenR"/>
            </a:pPr>
            <a:r>
              <a:rPr lang="en-IN" dirty="0" smtClean="0"/>
              <a:t>Presentation </a:t>
            </a:r>
            <a:r>
              <a:rPr lang="en-IN" dirty="0"/>
              <a:t>should be made in terms of Basic and Diluted EPS on the face of ‘the Profit &amp; Loss Account for each class of equity share that has a different right to share in the net profit for the accounting period. For equity shares having different nominal value but carrying same voting rights should be covered into equivalent number of shares of the same nominal value. </a:t>
            </a:r>
            <a:endParaRPr lang="en-IN" dirty="0" smtClean="0"/>
          </a:p>
          <a:p>
            <a:pPr marL="514350" indent="-514350">
              <a:buAutoNum type="alphaLcParenR"/>
            </a:pPr>
            <a:r>
              <a:rPr lang="en-IN" dirty="0" smtClean="0"/>
              <a:t>Both </a:t>
            </a:r>
            <a:r>
              <a:rPr lang="en-IN" dirty="0"/>
              <a:t>Basic and Diluted EPS should be presented with equal prominence for all periods even if the amounts are negative (a loss per share). </a:t>
            </a:r>
          </a:p>
        </p:txBody>
      </p:sp>
    </p:spTree>
    <p:extLst>
      <p:ext uri="{BB962C8B-B14F-4D97-AF65-F5344CB8AC3E}">
        <p14:creationId xmlns:p14="http://schemas.microsoft.com/office/powerpoint/2010/main" val="37099306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01478" y="139484"/>
            <a:ext cx="11794210" cy="6571281"/>
          </a:xfrm>
        </p:spPr>
        <p:txBody>
          <a:bodyPr>
            <a:normAutofit lnSpcReduction="10000"/>
          </a:bodyPr>
          <a:lstStyle/>
          <a:p>
            <a:pPr marL="0" indent="0">
              <a:buNone/>
            </a:pPr>
            <a:r>
              <a:rPr lang="en-IN" dirty="0"/>
              <a:t>f) In addition to above, following are also disclosed: </a:t>
            </a:r>
            <a:endParaRPr lang="en-IN" dirty="0" smtClean="0"/>
          </a:p>
          <a:p>
            <a:pPr marL="514350" indent="-514350">
              <a:buAutoNum type="arabicPeriod"/>
            </a:pPr>
            <a:r>
              <a:rPr lang="en-IN" dirty="0" smtClean="0"/>
              <a:t>the </a:t>
            </a:r>
            <a:r>
              <a:rPr lang="en-IN" dirty="0"/>
              <a:t>amount used as the numerator and a reconciliation of those amounts to the net profit/ loss for the accounting period. </a:t>
            </a:r>
            <a:endParaRPr lang="en-IN" dirty="0" smtClean="0"/>
          </a:p>
          <a:p>
            <a:pPr marL="514350" indent="-514350">
              <a:buAutoNum type="arabicPeriod"/>
            </a:pPr>
            <a:r>
              <a:rPr lang="en-IN" dirty="0" smtClean="0"/>
              <a:t>the </a:t>
            </a:r>
            <a:r>
              <a:rPr lang="en-IN" dirty="0"/>
              <a:t>weighted average number of equity shares used as the denominator and a reconciliation of those denominator to each other. </a:t>
            </a:r>
            <a:endParaRPr lang="en-IN" dirty="0" smtClean="0"/>
          </a:p>
          <a:p>
            <a:pPr marL="514350" indent="-514350">
              <a:buAutoNum type="arabicPeriod"/>
            </a:pPr>
            <a:r>
              <a:rPr lang="en-IN" dirty="0" smtClean="0"/>
              <a:t>the </a:t>
            </a:r>
            <a:r>
              <a:rPr lang="en-IN" dirty="0"/>
              <a:t>nominal value of shares along with EPS figure. </a:t>
            </a:r>
          </a:p>
          <a:p>
            <a:pPr marL="0" indent="0">
              <a:buNone/>
            </a:pPr>
            <a:r>
              <a:rPr lang="en-IN" dirty="0" smtClean="0"/>
              <a:t>g) Disclosure </a:t>
            </a:r>
            <a:r>
              <a:rPr lang="en-IN" dirty="0"/>
              <a:t>may also be made of terms and conditions of contracts generating potential equity which affect the basic and diluted EPS both on the weighted average number of shares outstanding and any consequent adjustments to net profit attributable to equity shareholders, following the computation of the denominator in accordance with AS-20</a:t>
            </a:r>
            <a:r>
              <a:rPr lang="en-IN" dirty="0" smtClean="0"/>
              <a:t>.</a:t>
            </a:r>
          </a:p>
          <a:p>
            <a:pPr>
              <a:buFont typeface="Wingdings" panose="05000000000000000000" pitchFamily="2" charset="2"/>
              <a:buChar char="§"/>
            </a:pPr>
            <a:r>
              <a:rPr lang="en-IN" b="1" dirty="0"/>
              <a:t> Basic EPS:</a:t>
            </a:r>
            <a:r>
              <a:rPr lang="en-IN" dirty="0"/>
              <a:t> </a:t>
            </a:r>
            <a:endParaRPr lang="en-IN" dirty="0" smtClean="0"/>
          </a:p>
          <a:p>
            <a:pPr marL="0" indent="0">
              <a:buNone/>
            </a:pPr>
            <a:r>
              <a:rPr lang="en-IN" dirty="0" smtClean="0"/>
              <a:t>a</a:t>
            </a:r>
            <a:r>
              <a:rPr lang="en-IN" dirty="0"/>
              <a:t>) Basic EPS is worked out by dividing the net profit /loss for the accounting period by the equity share using weighted average number of equity shares outstanding during the same period.</a:t>
            </a:r>
          </a:p>
        </p:txBody>
      </p:sp>
    </p:spTree>
    <p:extLst>
      <p:ext uri="{BB962C8B-B14F-4D97-AF65-F5344CB8AC3E}">
        <p14:creationId xmlns:p14="http://schemas.microsoft.com/office/powerpoint/2010/main" val="38086076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01478" y="216976"/>
            <a:ext cx="11763214" cy="6462793"/>
          </a:xfrm>
        </p:spPr>
        <p:txBody>
          <a:bodyPr>
            <a:normAutofit lnSpcReduction="10000"/>
          </a:bodyPr>
          <a:lstStyle/>
          <a:p>
            <a:pPr marL="0" indent="0">
              <a:buNone/>
            </a:pPr>
            <a:r>
              <a:rPr lang="en-IN" dirty="0"/>
              <a:t>b) Net profit or loss should be arrived at after considering all income and expense recognized during the period including tax expense extraordinary as reduced by preference dividend in respect of non cumulative and cumulative for the period </a:t>
            </a:r>
            <a:endParaRPr lang="en-IN" dirty="0" smtClean="0"/>
          </a:p>
          <a:p>
            <a:pPr marL="0" indent="0">
              <a:buNone/>
            </a:pPr>
            <a:r>
              <a:rPr lang="en-IN" dirty="0" smtClean="0"/>
              <a:t>c) Disclosure </a:t>
            </a:r>
            <a:r>
              <a:rPr lang="en-IN" dirty="0"/>
              <a:t>as an alternative may be presented for basic and diluted on the basis of earning excluding extraordinary items (net of tax expenses</a:t>
            </a:r>
            <a:r>
              <a:rPr lang="en-IN" dirty="0" smtClean="0"/>
              <a:t>).</a:t>
            </a:r>
          </a:p>
          <a:p>
            <a:pPr marL="0" indent="0">
              <a:buNone/>
            </a:pPr>
            <a:r>
              <a:rPr lang="en-IN" b="1" dirty="0">
                <a:solidFill>
                  <a:srgbClr val="0070C0"/>
                </a:solidFill>
              </a:rPr>
              <a:t>Impact of bonus element in rights issue on EPS denominator</a:t>
            </a:r>
            <a:r>
              <a:rPr lang="en-IN" b="1" dirty="0" smtClean="0">
                <a:solidFill>
                  <a:srgbClr val="0070C0"/>
                </a:solidFill>
              </a:rPr>
              <a:t>:</a:t>
            </a:r>
            <a:endParaRPr lang="en-IN" dirty="0" smtClean="0"/>
          </a:p>
          <a:p>
            <a:pPr>
              <a:buFont typeface="Wingdings" panose="05000000000000000000" pitchFamily="2" charset="2"/>
              <a:buChar char="§"/>
            </a:pPr>
            <a:r>
              <a:rPr lang="en-IN" dirty="0"/>
              <a:t> In a right issue the exercise price in often less than fair value of shares thus it includes a bonus element and moreover, an adjustment is needed to </a:t>
            </a:r>
            <a:r>
              <a:rPr lang="en-IN" dirty="0" err="1"/>
              <a:t>recompute</a:t>
            </a:r>
            <a:r>
              <a:rPr lang="en-IN" dirty="0"/>
              <a:t> the fair value in relation to theoretical ex-right value per share</a:t>
            </a:r>
            <a:r>
              <a:rPr lang="en-IN" dirty="0" smtClean="0"/>
              <a:t>.</a:t>
            </a:r>
          </a:p>
          <a:p>
            <a:pPr>
              <a:buFont typeface="Wingdings" panose="05000000000000000000" pitchFamily="2" charset="2"/>
              <a:buChar char="§"/>
            </a:pPr>
            <a:r>
              <a:rPr lang="en-IN" dirty="0"/>
              <a:t> Diluted EPS indicates the potential variability or risk attached to the basic EPS as a consequence of the issue of potential equity shares and potential dilutive securities having significant impact on lowering EPS. However, no potential equity shares be included in the computation of any diluted per share amount in case of continuing loss from operation, even though the entity reports an overall net profit.</a:t>
            </a:r>
          </a:p>
        </p:txBody>
      </p:sp>
    </p:spTree>
    <p:extLst>
      <p:ext uri="{BB962C8B-B14F-4D97-AF65-F5344CB8AC3E}">
        <p14:creationId xmlns:p14="http://schemas.microsoft.com/office/powerpoint/2010/main" val="17309903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87270" y="170481"/>
            <a:ext cx="11792919" cy="6524787"/>
          </a:xfrm>
        </p:spPr>
        <p:txBody>
          <a:bodyPr/>
          <a:lstStyle/>
          <a:p>
            <a:pPr marL="571500" indent="-571500">
              <a:buAutoNum type="romanLcParenR"/>
            </a:pPr>
            <a:r>
              <a:rPr lang="en-IN" b="1" dirty="0" smtClean="0"/>
              <a:t>Adjustments</a:t>
            </a:r>
            <a:r>
              <a:rPr lang="en-IN" dirty="0" smtClean="0"/>
              <a:t> </a:t>
            </a:r>
            <a:r>
              <a:rPr lang="en-IN" dirty="0"/>
              <a:t>should be made both in numerator and denominator consequent upon the conversion of potential dilution to arrive at diluted EPS in keeping with the nature of conversion including tax implication thereon in the respective year</a:t>
            </a:r>
            <a:r>
              <a:rPr lang="en-IN" dirty="0" smtClean="0"/>
              <a:t>.</a:t>
            </a:r>
          </a:p>
          <a:p>
            <a:pPr marL="571500" indent="-571500">
              <a:buAutoNum type="romanLcParenR"/>
            </a:pPr>
            <a:r>
              <a:rPr lang="en-IN" b="1" dirty="0" smtClean="0"/>
              <a:t>Potential </a:t>
            </a:r>
            <a:r>
              <a:rPr lang="en-IN" b="1" dirty="0"/>
              <a:t>equity shares are</a:t>
            </a:r>
            <a:r>
              <a:rPr lang="en-IN" b="1" dirty="0" smtClean="0"/>
              <a:t>:</a:t>
            </a:r>
          </a:p>
          <a:p>
            <a:pPr marL="514350" indent="-514350">
              <a:buAutoNum type="alphaLcParenR"/>
            </a:pPr>
            <a:r>
              <a:rPr lang="en-IN" dirty="0" smtClean="0"/>
              <a:t>debt </a:t>
            </a:r>
            <a:r>
              <a:rPr lang="en-IN" dirty="0"/>
              <a:t>instruments/preference share convertible into equity shares </a:t>
            </a:r>
            <a:endParaRPr lang="en-IN" dirty="0" smtClean="0"/>
          </a:p>
          <a:p>
            <a:pPr marL="514350" indent="-514350">
              <a:buAutoNum type="alphaLcParenR"/>
            </a:pPr>
            <a:r>
              <a:rPr lang="en-IN" dirty="0" smtClean="0"/>
              <a:t>share </a:t>
            </a:r>
            <a:r>
              <a:rPr lang="en-IN" dirty="0"/>
              <a:t>warrants </a:t>
            </a:r>
            <a:endParaRPr lang="en-IN" dirty="0" smtClean="0"/>
          </a:p>
          <a:p>
            <a:pPr marL="514350" indent="-514350">
              <a:buAutoNum type="alphaLcParenR"/>
            </a:pPr>
            <a:r>
              <a:rPr lang="en-IN" dirty="0" smtClean="0"/>
              <a:t>employees </a:t>
            </a:r>
            <a:r>
              <a:rPr lang="en-IN" dirty="0"/>
              <a:t>and other stock option plans which entitles them to receive equity shares as part of their remuneration and other similar plans </a:t>
            </a:r>
            <a:endParaRPr lang="en-IN" dirty="0" smtClean="0"/>
          </a:p>
          <a:p>
            <a:pPr marL="514350" indent="-514350">
              <a:buAutoNum type="alphaLcParenR"/>
            </a:pPr>
            <a:r>
              <a:rPr lang="en-IN" dirty="0" smtClean="0"/>
              <a:t>contingently </a:t>
            </a:r>
            <a:r>
              <a:rPr lang="en-IN" dirty="0"/>
              <a:t>issuable shares under contractual arrangements e.g. acquisition of a business/ assets, loan converted to equity on default </a:t>
            </a:r>
            <a:endParaRPr lang="en-IN" dirty="0" smtClean="0"/>
          </a:p>
          <a:p>
            <a:pPr marL="514350" indent="-514350">
              <a:buAutoNum type="alphaLcParenR"/>
            </a:pPr>
            <a:r>
              <a:rPr lang="en-IN" dirty="0" smtClean="0"/>
              <a:t>share </a:t>
            </a:r>
            <a:r>
              <a:rPr lang="en-IN" dirty="0"/>
              <a:t>application pending allotment if not statutorily required to be kept separately and is being utilized for business is treated as potential (dilutive) equity share.</a:t>
            </a:r>
          </a:p>
        </p:txBody>
      </p:sp>
    </p:spTree>
    <p:extLst>
      <p:ext uri="{BB962C8B-B14F-4D97-AF65-F5344CB8AC3E}">
        <p14:creationId xmlns:p14="http://schemas.microsoft.com/office/powerpoint/2010/main" val="18769787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39486"/>
            <a:ext cx="10515600" cy="495946"/>
          </a:xfrm>
        </p:spPr>
        <p:txBody>
          <a:bodyPr/>
          <a:lstStyle/>
          <a:p>
            <a:pPr algn="ctr"/>
            <a:r>
              <a:rPr lang="en-IN" sz="2800" b="1" dirty="0">
                <a:solidFill>
                  <a:srgbClr val="0070C0"/>
                </a:solidFill>
              </a:rPr>
              <a:t>AS – 26: INTANGIBLE ASSETS</a:t>
            </a:r>
            <a:endParaRPr lang="en-IN" b="1" dirty="0">
              <a:solidFill>
                <a:srgbClr val="0070C0"/>
              </a:solidFill>
            </a:endParaRPr>
          </a:p>
        </p:txBody>
      </p:sp>
      <p:sp>
        <p:nvSpPr>
          <p:cNvPr id="3" name="Content Placeholder 2"/>
          <p:cNvSpPr>
            <a:spLocks noGrp="1"/>
          </p:cNvSpPr>
          <p:nvPr>
            <p:ph idx="1"/>
          </p:nvPr>
        </p:nvSpPr>
        <p:spPr>
          <a:xfrm>
            <a:off x="170481" y="805912"/>
            <a:ext cx="11840705" cy="5889356"/>
          </a:xfrm>
        </p:spPr>
        <p:txBody>
          <a:bodyPr/>
          <a:lstStyle/>
          <a:p>
            <a:pPr>
              <a:buFont typeface="Wingdings" panose="05000000000000000000" pitchFamily="2" charset="2"/>
              <a:buChar char="§"/>
            </a:pPr>
            <a:r>
              <a:rPr lang="en-IN" dirty="0"/>
              <a:t> An intangible asset is an identifiable non-monetary asset, without physical substance held for production or supply of goods and services for rental to others or for administrative purposes</a:t>
            </a:r>
            <a:r>
              <a:rPr lang="en-IN" dirty="0" smtClean="0"/>
              <a:t>.</a:t>
            </a:r>
          </a:p>
          <a:p>
            <a:pPr>
              <a:buFont typeface="Wingdings" panose="05000000000000000000" pitchFamily="2" charset="2"/>
              <a:buChar char="§"/>
            </a:pPr>
            <a:r>
              <a:rPr lang="en-IN" dirty="0"/>
              <a:t> AS-26</a:t>
            </a:r>
            <a:r>
              <a:rPr lang="en-IN" dirty="0" smtClean="0"/>
              <a:t>:</a:t>
            </a:r>
          </a:p>
          <a:p>
            <a:pPr marL="571500" indent="-571500">
              <a:buAutoNum type="romanLcParenBoth"/>
            </a:pPr>
            <a:r>
              <a:rPr lang="en-IN" dirty="0" smtClean="0"/>
              <a:t>prescribes </a:t>
            </a:r>
            <a:r>
              <a:rPr lang="en-IN" dirty="0"/>
              <a:t>the accounting treatment for intangible assets that are not specifically covered in other accounting standard; </a:t>
            </a:r>
            <a:r>
              <a:rPr lang="en-IN" dirty="0" smtClean="0"/>
              <a:t> </a:t>
            </a:r>
          </a:p>
          <a:p>
            <a:pPr marL="571500" indent="-571500">
              <a:buAutoNum type="romanLcParenBoth"/>
            </a:pPr>
            <a:r>
              <a:rPr lang="en-IN" dirty="0" smtClean="0"/>
              <a:t>recognizes </a:t>
            </a:r>
            <a:r>
              <a:rPr lang="en-IN" dirty="0"/>
              <a:t>an intangible asset on </a:t>
            </a:r>
            <a:r>
              <a:rPr lang="en-IN" dirty="0" err="1"/>
              <a:t>fulfillment</a:t>
            </a:r>
            <a:r>
              <a:rPr lang="en-IN" dirty="0"/>
              <a:t> of certain criteria; </a:t>
            </a:r>
            <a:endParaRPr lang="en-IN" dirty="0" smtClean="0"/>
          </a:p>
          <a:p>
            <a:pPr marL="571500" indent="-571500">
              <a:buAutoNum type="romanLcParenBoth"/>
            </a:pPr>
            <a:r>
              <a:rPr lang="en-IN" dirty="0" smtClean="0"/>
              <a:t>deals </a:t>
            </a:r>
            <a:r>
              <a:rPr lang="en-IN" dirty="0"/>
              <a:t>with deferment of expenses except in a few specific instances</a:t>
            </a:r>
            <a:r>
              <a:rPr lang="en-IN" dirty="0" smtClean="0"/>
              <a:t>.</a:t>
            </a:r>
          </a:p>
          <a:p>
            <a:pPr>
              <a:buFont typeface="Wingdings" panose="05000000000000000000" pitchFamily="2" charset="2"/>
              <a:buChar char="§"/>
            </a:pPr>
            <a:r>
              <a:rPr lang="en-IN" dirty="0"/>
              <a:t> However AS -26 does not apply to</a:t>
            </a:r>
            <a:r>
              <a:rPr lang="en-IN" dirty="0" smtClean="0"/>
              <a:t>:</a:t>
            </a:r>
          </a:p>
          <a:p>
            <a:pPr marL="0" indent="0">
              <a:buNone/>
            </a:pPr>
            <a:r>
              <a:rPr lang="en-IN" dirty="0"/>
              <a:t>a) Intangible assets covered by other accounting standards e.g. AS-2 (valuation of inventories), AS-7 (accounting for construction contracts), AS-22 (accounting for taxes on income), leases falling within scope of AS-19, goodwill on amalgamation (AS-14) and on consolidation (AS-21).</a:t>
            </a:r>
          </a:p>
        </p:txBody>
      </p:sp>
    </p:spTree>
    <p:extLst>
      <p:ext uri="{BB962C8B-B14F-4D97-AF65-F5344CB8AC3E}">
        <p14:creationId xmlns:p14="http://schemas.microsoft.com/office/powerpoint/2010/main" val="5317425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39485" y="182804"/>
            <a:ext cx="11887200" cy="6675195"/>
          </a:xfrm>
        </p:spPr>
        <p:txBody>
          <a:bodyPr>
            <a:normAutofit fontScale="92500" lnSpcReduction="10000"/>
          </a:bodyPr>
          <a:lstStyle/>
          <a:p>
            <a:pPr marL="0" indent="0">
              <a:buNone/>
            </a:pPr>
            <a:r>
              <a:rPr lang="en-IN" dirty="0"/>
              <a:t>b) Mineral rights and expenditure on the exploration .for or development and extraction of minerals, oils, natural gas and similar non-generative resources and intangible assets arising in insurance enterprises from contracts with policy holders however, computer software expenses, start up cost pertaining to above activities are covered by AS-26). </a:t>
            </a:r>
            <a:endParaRPr lang="en-IN" dirty="0" smtClean="0"/>
          </a:p>
          <a:p>
            <a:pPr marL="0" indent="0">
              <a:buNone/>
            </a:pPr>
            <a:r>
              <a:rPr lang="en-IN" dirty="0" smtClean="0"/>
              <a:t>c</a:t>
            </a:r>
            <a:r>
              <a:rPr lang="en-IN" dirty="0"/>
              <a:t>) </a:t>
            </a:r>
            <a:r>
              <a:rPr lang="en-IN" dirty="0" smtClean="0"/>
              <a:t>Discount </a:t>
            </a:r>
            <a:r>
              <a:rPr lang="en-IN" dirty="0"/>
              <a:t>Premium on borrowings</a:t>
            </a:r>
            <a:r>
              <a:rPr lang="en-IN" dirty="0" smtClean="0"/>
              <a:t>.</a:t>
            </a:r>
          </a:p>
          <a:p>
            <a:pPr>
              <a:buFont typeface="Wingdings" panose="05000000000000000000" pitchFamily="2" charset="2"/>
              <a:buChar char="§"/>
            </a:pPr>
            <a:r>
              <a:rPr lang="en-IN" dirty="0"/>
              <a:t> AS-26 applies, among other things, to expenditure on advertisement, training, </a:t>
            </a:r>
            <a:r>
              <a:rPr lang="en-IN" dirty="0" err="1"/>
              <a:t>startu</a:t>
            </a:r>
            <a:r>
              <a:rPr lang="en-IN" dirty="0"/>
              <a:t> p, R&amp;D activities, Rights under Licensing Agreement for motion picture video recording, plays, manuscript, patents and copyrights, the criteria is that expenditure should provide future economic benefits to an enterprise</a:t>
            </a:r>
            <a:r>
              <a:rPr lang="en-IN" dirty="0" smtClean="0"/>
              <a:t>.</a:t>
            </a:r>
          </a:p>
          <a:p>
            <a:pPr>
              <a:buFont typeface="Wingdings" panose="05000000000000000000" pitchFamily="2" charset="2"/>
              <a:buChar char="§"/>
            </a:pPr>
            <a:r>
              <a:rPr lang="en-IN" dirty="0"/>
              <a:t>Sometimes, an asset may incorporate both tangible and intangible component and it is practically inseparable. “Judgment is required to determine the applicability of AS-10 (fixed asset) and AS-26 (intangible asset). </a:t>
            </a:r>
            <a:endParaRPr lang="en-IN" dirty="0" smtClean="0"/>
          </a:p>
          <a:p>
            <a:pPr marL="0" indent="0">
              <a:buNone/>
            </a:pPr>
            <a:r>
              <a:rPr lang="en-IN" dirty="0" smtClean="0"/>
              <a:t>Example</a:t>
            </a:r>
            <a:r>
              <a:rPr lang="en-IN" dirty="0"/>
              <a:t>: </a:t>
            </a:r>
            <a:endParaRPr lang="en-IN" dirty="0" smtClean="0"/>
          </a:p>
          <a:p>
            <a:pPr marL="514350" indent="-514350">
              <a:buAutoNum type="arabicParenBoth"/>
            </a:pPr>
            <a:r>
              <a:rPr lang="en-IN" dirty="0" smtClean="0"/>
              <a:t>computer </a:t>
            </a:r>
            <a:r>
              <a:rPr lang="en-IN" dirty="0"/>
              <a:t>software which is integral part and without that the computer-controlled machine cannot operate - treated as fixed asset. </a:t>
            </a:r>
            <a:endParaRPr lang="en-IN" dirty="0" smtClean="0"/>
          </a:p>
          <a:p>
            <a:pPr marL="514350" indent="-514350">
              <a:buAutoNum type="arabicParenBoth"/>
            </a:pPr>
            <a:r>
              <a:rPr lang="en-IN" dirty="0" smtClean="0"/>
              <a:t>computer </a:t>
            </a:r>
            <a:r>
              <a:rPr lang="en-IN" dirty="0"/>
              <a:t>software, not an integral part of related’ hardware - treated as. an intangible asset,</a:t>
            </a:r>
          </a:p>
        </p:txBody>
      </p:sp>
    </p:spTree>
    <p:extLst>
      <p:ext uri="{BB962C8B-B14F-4D97-AF65-F5344CB8AC3E}">
        <p14:creationId xmlns:p14="http://schemas.microsoft.com/office/powerpoint/2010/main" val="17828341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481" y="139484"/>
            <a:ext cx="11856203" cy="6478291"/>
          </a:xfrm>
        </p:spPr>
        <p:txBody>
          <a:bodyPr>
            <a:normAutofit fontScale="92500" lnSpcReduction="10000"/>
          </a:bodyPr>
          <a:lstStyle/>
          <a:p>
            <a:pPr>
              <a:buFont typeface="Wingdings" panose="05000000000000000000" pitchFamily="2" charset="2"/>
              <a:buChar char="§"/>
            </a:pPr>
            <a:r>
              <a:rPr lang="en-IN" b="1" dirty="0" smtClean="0"/>
              <a:t> Essential </a:t>
            </a:r>
            <a:r>
              <a:rPr lang="en-IN" b="1" dirty="0"/>
              <a:t>criteria for recognition of an intangible asset</a:t>
            </a:r>
            <a:r>
              <a:rPr lang="en-IN" b="1" dirty="0" smtClean="0"/>
              <a:t>:</a:t>
            </a:r>
          </a:p>
          <a:p>
            <a:pPr marL="514350" indent="-514350">
              <a:buAutoNum type="alphaLcParenR"/>
            </a:pPr>
            <a:r>
              <a:rPr lang="en-IN" b="1" dirty="0" smtClean="0"/>
              <a:t>identifiable</a:t>
            </a:r>
            <a:r>
              <a:rPr lang="en-IN" b="1" dirty="0"/>
              <a:t>:-</a:t>
            </a:r>
            <a:r>
              <a:rPr lang="en-IN" dirty="0"/>
              <a:t> It must be separate from goodwill and the enterprise could rem. sell: exchange or distribute the future economic benefits attributable to the asset without disposing of future economic benefits that flow from other assets in the same revenue earning activity - but goodwill cannot be meaningfully transferred to a new owner without also selling the other assets or the operation of the business. e.g. patents, copyrights, license, brand name, import quota, computer software, lease hold right, marketing rights, technical know-how etc. </a:t>
            </a:r>
            <a:endParaRPr lang="en-IN" dirty="0" smtClean="0"/>
          </a:p>
          <a:p>
            <a:pPr marL="514350" indent="-514350">
              <a:buAutoNum type="alphaLcParenR"/>
            </a:pPr>
            <a:r>
              <a:rPr lang="en-IN" b="1" dirty="0" smtClean="0"/>
              <a:t>control</a:t>
            </a:r>
            <a:r>
              <a:rPr lang="en-IN" b="1" dirty="0"/>
              <a:t>:- </a:t>
            </a:r>
            <a:r>
              <a:rPr lang="en-IN" dirty="0"/>
              <a:t>The enterprise has the power to obtain the future economic benefits, flowing from the underlying resources and also can restrict the access of others I to those benefits (not necessarily legal right and may be in some other way – I market and technical knowledge may give rise to future economic benefit). </a:t>
            </a:r>
            <a:endParaRPr lang="en-IN" b="1" dirty="0" smtClean="0"/>
          </a:p>
          <a:p>
            <a:pPr marL="514350" indent="-514350">
              <a:buAutoNum type="alphaLcParenR"/>
            </a:pPr>
            <a:r>
              <a:rPr lang="en-IN" b="1" dirty="0" smtClean="0"/>
              <a:t>future </a:t>
            </a:r>
            <a:r>
              <a:rPr lang="en-IN" b="1" dirty="0"/>
              <a:t>economic benefits:-</a:t>
            </a:r>
            <a:r>
              <a:rPr lang="en-IN" dirty="0"/>
              <a:t> An enterprise should asses the probability of future economic benefits using reasonable and supportable assumptions that represent best estimate of the set of economic conditions that will exist over the useful life of the asset on the basis of weight age to external evidence available at the time of initial recognition. </a:t>
            </a:r>
            <a:endParaRPr lang="en-IN" dirty="0" smtClean="0"/>
          </a:p>
        </p:txBody>
      </p:sp>
    </p:spTree>
    <p:extLst>
      <p:ext uri="{BB962C8B-B14F-4D97-AF65-F5344CB8AC3E}">
        <p14:creationId xmlns:p14="http://schemas.microsoft.com/office/powerpoint/2010/main" val="53983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16976" y="216976"/>
            <a:ext cx="11747716" cy="6431797"/>
          </a:xfrm>
        </p:spPr>
        <p:txBody>
          <a:bodyPr>
            <a:normAutofit fontScale="85000" lnSpcReduction="10000"/>
          </a:bodyPr>
          <a:lstStyle/>
          <a:p>
            <a:pPr marL="0" indent="0">
              <a:buNone/>
            </a:pPr>
            <a:r>
              <a:rPr lang="en-IN" b="1" dirty="0" smtClean="0">
                <a:solidFill>
                  <a:schemeClr val="accent2">
                    <a:lumMod val="75000"/>
                  </a:schemeClr>
                </a:solidFill>
              </a:rPr>
              <a:t>e) Elements of FS’s:</a:t>
            </a:r>
          </a:p>
          <a:p>
            <a:pPr marL="571500" indent="-571500">
              <a:buAutoNum type="romanLcParenR"/>
            </a:pPr>
            <a:r>
              <a:rPr lang="en-IN" b="1" dirty="0" smtClean="0"/>
              <a:t>Asset:</a:t>
            </a:r>
            <a:r>
              <a:rPr lang="en-IN" dirty="0" smtClean="0"/>
              <a:t> Resource controlled by the enterprise as a result of past events from which future economic benefits are expected to flow to the enterprise</a:t>
            </a:r>
          </a:p>
          <a:p>
            <a:pPr marL="571500" indent="-571500">
              <a:buAutoNum type="romanLcParenR"/>
            </a:pPr>
            <a:r>
              <a:rPr lang="en-IN" b="1" dirty="0" smtClean="0"/>
              <a:t>Liability: </a:t>
            </a:r>
            <a:r>
              <a:rPr lang="en-IN" dirty="0" smtClean="0"/>
              <a:t>Present obligation of the enterprise arising from past events, the settlement of which is expected to result in an outflow of a resource embodying economic benefits.</a:t>
            </a:r>
          </a:p>
          <a:p>
            <a:pPr marL="571500" indent="-571500">
              <a:buAutoNum type="romanLcParenR"/>
            </a:pPr>
            <a:r>
              <a:rPr lang="en-IN" b="1" dirty="0" smtClean="0"/>
              <a:t>Equity:</a:t>
            </a:r>
            <a:r>
              <a:rPr lang="en-IN" dirty="0" smtClean="0"/>
              <a:t> Residential interest in the assets of an enterprise after deducting all its liabilities.</a:t>
            </a:r>
          </a:p>
          <a:p>
            <a:pPr marL="571500" indent="-571500">
              <a:buAutoNum type="romanLcParenR"/>
            </a:pPr>
            <a:r>
              <a:rPr lang="en-IN" b="1" dirty="0" smtClean="0"/>
              <a:t>Income/Gain:</a:t>
            </a:r>
            <a:r>
              <a:rPr lang="en-IN" dirty="0" smtClean="0"/>
              <a:t> Increase in economic benefits during the a/</a:t>
            </a:r>
            <a:r>
              <a:rPr lang="en-IN" dirty="0" err="1" smtClean="0"/>
              <a:t>cing</a:t>
            </a:r>
            <a:r>
              <a:rPr lang="en-IN" dirty="0" smtClean="0"/>
              <a:t> period in the form of inflows or enhancement of assets or decreases in liabilities that result in increase in equity other than those relating to contributions from equity participants</a:t>
            </a:r>
          </a:p>
          <a:p>
            <a:pPr marL="571500" indent="-571500">
              <a:buAutoNum type="romanLcParenR"/>
            </a:pPr>
            <a:r>
              <a:rPr lang="en-IN" b="1" dirty="0" smtClean="0"/>
              <a:t>Expense/Losses:</a:t>
            </a:r>
            <a:r>
              <a:rPr lang="en-IN" dirty="0" smtClean="0"/>
              <a:t> Decrease in economic benefits during the a/</a:t>
            </a:r>
            <a:r>
              <a:rPr lang="en-IN" dirty="0" err="1" smtClean="0"/>
              <a:t>cing</a:t>
            </a:r>
            <a:r>
              <a:rPr lang="en-IN" dirty="0" smtClean="0"/>
              <a:t> period in the form of outflows or depletions of assets or incurrence of liabilities that result in decrease in equity other than those relating to distributions to equity participants.</a:t>
            </a:r>
          </a:p>
          <a:p>
            <a:pPr marL="0" indent="0">
              <a:buNone/>
            </a:pPr>
            <a:r>
              <a:rPr lang="en-IN" dirty="0" smtClean="0">
                <a:solidFill>
                  <a:schemeClr val="accent2">
                    <a:lumMod val="75000"/>
                  </a:schemeClr>
                </a:solidFill>
              </a:rPr>
              <a:t>f) &amp; g) Measurement of Elements of FS’s:</a:t>
            </a:r>
          </a:p>
          <a:p>
            <a:pPr marL="571500" indent="-571500">
              <a:buAutoNum type="romanLcParenR"/>
            </a:pPr>
            <a:r>
              <a:rPr lang="en-IN" b="1" dirty="0" smtClean="0"/>
              <a:t>Historical cost:</a:t>
            </a:r>
            <a:r>
              <a:rPr lang="en-IN" dirty="0" smtClean="0"/>
              <a:t> Acquisition price</a:t>
            </a:r>
          </a:p>
          <a:p>
            <a:pPr marL="571500" indent="-571500">
              <a:buAutoNum type="romanLcParenR"/>
            </a:pPr>
            <a:r>
              <a:rPr lang="en-IN" b="1" dirty="0" smtClean="0"/>
              <a:t>Present cost:</a:t>
            </a:r>
            <a:r>
              <a:rPr lang="en-IN" dirty="0" smtClean="0"/>
              <a:t> Assets are carried at PV of future net CF’s generated by the concerned assets in the normal course of business. Liabilities are carried at PV of future net CF’s that are expected to be required to settle the liability in the normal course of business.</a:t>
            </a:r>
          </a:p>
        </p:txBody>
      </p:sp>
    </p:spTree>
    <p:extLst>
      <p:ext uri="{BB962C8B-B14F-4D97-AF65-F5344CB8AC3E}">
        <p14:creationId xmlns:p14="http://schemas.microsoft.com/office/powerpoint/2010/main" val="3655763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980" y="201478"/>
            <a:ext cx="11825206" cy="6462793"/>
          </a:xfrm>
        </p:spPr>
        <p:txBody>
          <a:bodyPr>
            <a:normAutofit fontScale="92500" lnSpcReduction="10000"/>
          </a:bodyPr>
          <a:lstStyle/>
          <a:p>
            <a:pPr marL="0" indent="0">
              <a:buNone/>
            </a:pPr>
            <a:r>
              <a:rPr lang="en-IN" b="1" dirty="0" smtClean="0"/>
              <a:t>d) Cost can be measured reliably :</a:t>
            </a:r>
            <a:r>
              <a:rPr lang="en-IN" dirty="0" smtClean="0"/>
              <a:t> </a:t>
            </a:r>
          </a:p>
          <a:p>
            <a:pPr marL="0" indent="0">
              <a:buNone/>
            </a:pPr>
            <a:r>
              <a:rPr lang="en-IN" dirty="0" smtClean="0"/>
              <a:t> </a:t>
            </a:r>
            <a:r>
              <a:rPr lang="en-IN" dirty="0" err="1"/>
              <a:t>i</a:t>
            </a:r>
            <a:r>
              <a:rPr lang="en-IN" dirty="0"/>
              <a:t>) Initially recognized at cost - purchase price, taxes duty and other directly attributable expenses to make the asset ready for its intended use, if acquired separately - purchase consideration in the form of cash or other monetary asset. </a:t>
            </a:r>
          </a:p>
          <a:p>
            <a:pPr marL="0" indent="0">
              <a:buNone/>
            </a:pPr>
            <a:r>
              <a:rPr lang="en-IN" dirty="0"/>
              <a:t>ii) In exchange for shares or securities at fair value of those shares or securities. </a:t>
            </a:r>
          </a:p>
          <a:p>
            <a:pPr marL="0" indent="0">
              <a:buNone/>
            </a:pPr>
            <a:r>
              <a:rPr lang="en-IN" dirty="0"/>
              <a:t>iii) In exchange or part exchange for another asset - as per AS-10</a:t>
            </a:r>
            <a:r>
              <a:rPr lang="en-IN" dirty="0" smtClean="0"/>
              <a:t>.</a:t>
            </a:r>
          </a:p>
          <a:p>
            <a:pPr>
              <a:buFont typeface="Wingdings" panose="05000000000000000000" pitchFamily="2" charset="2"/>
              <a:buChar char="§"/>
            </a:pPr>
            <a:r>
              <a:rPr lang="en-IN" dirty="0"/>
              <a:t> The cost of an internally generated intangible asset comprises all expenditure that can be directly attributed or allocated on a reasonable and consistent basis for creating, producing and making the asset ready for its intended use, but in no case once treated as an expense, cannot be reversed for capitalization even if the essential criteria for recognition are complied with a later date</a:t>
            </a:r>
            <a:r>
              <a:rPr lang="en-IN" dirty="0" smtClean="0"/>
              <a:t>.</a:t>
            </a:r>
          </a:p>
          <a:p>
            <a:pPr>
              <a:buFont typeface="Wingdings" panose="05000000000000000000" pitchFamily="2" charset="2"/>
              <a:buChar char="§"/>
            </a:pPr>
            <a:r>
              <a:rPr lang="en-IN" dirty="0"/>
              <a:t> Normally the following cost are not recognized for internally generated intangible asset: </a:t>
            </a:r>
            <a:endParaRPr lang="en-IN" dirty="0" smtClean="0"/>
          </a:p>
          <a:p>
            <a:pPr marL="514350" indent="-514350">
              <a:buAutoNum type="arabicParenR"/>
            </a:pPr>
            <a:r>
              <a:rPr lang="en-IN" dirty="0" smtClean="0"/>
              <a:t>selling</a:t>
            </a:r>
            <a:r>
              <a:rPr lang="en-IN" dirty="0"/>
              <a:t>, administrative and other general overhead unless directly attributable. </a:t>
            </a:r>
            <a:endParaRPr lang="en-IN" dirty="0" smtClean="0"/>
          </a:p>
          <a:p>
            <a:pPr marL="514350" indent="-514350">
              <a:buAutoNum type="arabicParenR"/>
            </a:pPr>
            <a:r>
              <a:rPr lang="en-IN" dirty="0" smtClean="0"/>
              <a:t>clearly </a:t>
            </a:r>
            <a:r>
              <a:rPr lang="en-IN" dirty="0"/>
              <a:t>identified inefficiencies and initial operating loses incurred before an asset achieves planned performance.</a:t>
            </a:r>
          </a:p>
          <a:p>
            <a:pPr marL="0" indent="0">
              <a:buNone/>
            </a:pPr>
            <a:endParaRPr lang="en-IN" dirty="0"/>
          </a:p>
        </p:txBody>
      </p:sp>
    </p:spTree>
    <p:extLst>
      <p:ext uri="{BB962C8B-B14F-4D97-AF65-F5344CB8AC3E}">
        <p14:creationId xmlns:p14="http://schemas.microsoft.com/office/powerpoint/2010/main" val="19768244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16977" y="185980"/>
            <a:ext cx="11732216" cy="6462793"/>
          </a:xfrm>
        </p:spPr>
        <p:txBody>
          <a:bodyPr>
            <a:normAutofit fontScale="92500" lnSpcReduction="20000"/>
          </a:bodyPr>
          <a:lstStyle/>
          <a:p>
            <a:pPr marL="0" indent="0">
              <a:buNone/>
            </a:pPr>
            <a:r>
              <a:rPr lang="en-IN" dirty="0"/>
              <a:t>3) expenditure on training the staff to operate the asset</a:t>
            </a:r>
            <a:r>
              <a:rPr lang="en-IN" dirty="0" smtClean="0"/>
              <a:t>.</a:t>
            </a:r>
          </a:p>
          <a:p>
            <a:pPr>
              <a:buFont typeface="Wingdings" panose="05000000000000000000" pitchFamily="2" charset="2"/>
              <a:buChar char="§"/>
            </a:pPr>
            <a:r>
              <a:rPr lang="en-IN" dirty="0"/>
              <a:t> Subsequent expenditure on an internally generated intangible asset after its purchase or completion is normally treated as expense unless it is assessed to generate future economic benefits over and above the originally assessed standard of performance or it can be measured and reliably attributed to the concerned intangible asset. </a:t>
            </a:r>
            <a:endParaRPr lang="en-IN" dirty="0" smtClean="0"/>
          </a:p>
          <a:p>
            <a:pPr>
              <a:buFont typeface="Wingdings" panose="05000000000000000000" pitchFamily="2" charset="2"/>
              <a:buChar char="§"/>
            </a:pPr>
            <a:r>
              <a:rPr lang="en-IN" dirty="0"/>
              <a:t>Amortization is the systematic allocation of the depreciable amount (cost less residual value usually “NIL” unless determined in terms of committed value by a third party or determined by active market price) of an intangible asset over its useful life (period of time for use, number of production or other similar units expected to obtain or legal restriction</a:t>
            </a:r>
            <a:r>
              <a:rPr lang="en-IN" dirty="0" smtClean="0"/>
              <a:t>).</a:t>
            </a:r>
          </a:p>
          <a:p>
            <a:pPr>
              <a:buFont typeface="Wingdings" panose="05000000000000000000" pitchFamily="2" charset="2"/>
              <a:buChar char="§"/>
            </a:pPr>
            <a:r>
              <a:rPr lang="en-IN" dirty="0"/>
              <a:t>Under AS-26, useful life shall not exceed 10 years from the date the asset is available for use unless there is persuasive evidence to establish useful life longer than 10 years provided the enterprise </a:t>
            </a:r>
            <a:endParaRPr lang="en-IN" dirty="0" smtClean="0"/>
          </a:p>
          <a:p>
            <a:pPr marL="514350" indent="-514350">
              <a:buAutoNum type="alphaLcParenBoth"/>
            </a:pPr>
            <a:r>
              <a:rPr lang="en-IN" dirty="0" smtClean="0"/>
              <a:t>amortizes </a:t>
            </a:r>
            <a:r>
              <a:rPr lang="en-IN" dirty="0"/>
              <a:t>over the best estimated useful life </a:t>
            </a:r>
            <a:endParaRPr lang="en-IN" dirty="0" smtClean="0"/>
          </a:p>
          <a:p>
            <a:pPr marL="514350" indent="-514350">
              <a:buAutoNum type="alphaLcParenBoth"/>
            </a:pPr>
            <a:r>
              <a:rPr lang="en-IN" dirty="0" smtClean="0"/>
              <a:t>estimates </a:t>
            </a:r>
            <a:r>
              <a:rPr lang="en-IN" dirty="0"/>
              <a:t>the recoverable amount at least annually to identify the impairment loss </a:t>
            </a:r>
            <a:r>
              <a:rPr lang="en-IN" dirty="0" smtClean="0"/>
              <a:t> </a:t>
            </a:r>
          </a:p>
          <a:p>
            <a:pPr marL="514350" indent="-514350">
              <a:buAutoNum type="alphaLcParenBoth"/>
            </a:pPr>
            <a:r>
              <a:rPr lang="en-IN" dirty="0" smtClean="0"/>
              <a:t>disclose </a:t>
            </a:r>
            <a:r>
              <a:rPr lang="en-IN" dirty="0"/>
              <a:t>the reasons and factors in determining a longer life. </a:t>
            </a:r>
          </a:p>
        </p:txBody>
      </p:sp>
    </p:spTree>
    <p:extLst>
      <p:ext uri="{BB962C8B-B14F-4D97-AF65-F5344CB8AC3E}">
        <p14:creationId xmlns:p14="http://schemas.microsoft.com/office/powerpoint/2010/main" val="14647654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481" y="201478"/>
            <a:ext cx="11794211" cy="6400800"/>
          </a:xfrm>
        </p:spPr>
        <p:txBody>
          <a:bodyPr>
            <a:normAutofit fontScale="92500" lnSpcReduction="20000"/>
          </a:bodyPr>
          <a:lstStyle/>
          <a:p>
            <a:pPr>
              <a:buFont typeface="Wingdings" panose="05000000000000000000" pitchFamily="2" charset="2"/>
              <a:buChar char="§"/>
            </a:pPr>
            <a:r>
              <a:rPr lang="en-IN" dirty="0" smtClean="0"/>
              <a:t> The </a:t>
            </a:r>
            <a:r>
              <a:rPr lang="en-IN" dirty="0"/>
              <a:t>amortization period and the amortization method should be reviewed at least at each, financial year and if the expected life is revised, the amortization period is revised accordingly but in no case it would tantamount to inappropriate deferment to later years</a:t>
            </a:r>
            <a:r>
              <a:rPr lang="en-IN" dirty="0" smtClean="0"/>
              <a:t>.</a:t>
            </a:r>
          </a:p>
          <a:p>
            <a:pPr>
              <a:buFont typeface="Wingdings" panose="05000000000000000000" pitchFamily="2" charset="2"/>
              <a:buChar char="§"/>
            </a:pPr>
            <a:r>
              <a:rPr lang="en-IN" dirty="0"/>
              <a:t> AS-5 will be relevant in this regard as to what constitutes a change in accounting policy and what constitutes a change in estimate e.g. a change from straight-line to diminishing method or vice-versa would be change in accounting policy whereas reduction in the amortization period is change in accounting estimate</a:t>
            </a:r>
            <a:r>
              <a:rPr lang="en-IN" dirty="0" smtClean="0"/>
              <a:t>.</a:t>
            </a:r>
          </a:p>
          <a:p>
            <a:pPr>
              <a:buFont typeface="Wingdings" panose="05000000000000000000" pitchFamily="2" charset="2"/>
              <a:buChar char="§"/>
            </a:pPr>
            <a:r>
              <a:rPr lang="en-IN" dirty="0">
                <a:solidFill>
                  <a:srgbClr val="00B050"/>
                </a:solidFill>
              </a:rPr>
              <a:t>Disclosure under </a:t>
            </a:r>
            <a:r>
              <a:rPr lang="en-IN" dirty="0" smtClean="0">
                <a:solidFill>
                  <a:srgbClr val="00B050"/>
                </a:solidFill>
              </a:rPr>
              <a:t>AS-26:</a:t>
            </a:r>
          </a:p>
          <a:p>
            <a:pPr marL="514350" indent="-514350">
              <a:buAutoNum type="alphaUcParenR"/>
            </a:pPr>
            <a:r>
              <a:rPr lang="en-IN" b="1" dirty="0" smtClean="0"/>
              <a:t>General:</a:t>
            </a:r>
          </a:p>
          <a:p>
            <a:pPr marL="514350" indent="-514350">
              <a:buAutoNum type="arabicPeriod"/>
            </a:pPr>
            <a:r>
              <a:rPr lang="en-IN" dirty="0" smtClean="0"/>
              <a:t>for </a:t>
            </a:r>
            <a:r>
              <a:rPr lang="en-IN" dirty="0"/>
              <a:t>each class of intangible asset distinguishing between internally generated and others   </a:t>
            </a:r>
            <a:endParaRPr lang="en-IN" dirty="0" smtClean="0"/>
          </a:p>
          <a:p>
            <a:pPr marL="514350" indent="-514350">
              <a:buAutoNum type="alphaLcParenBoth"/>
            </a:pPr>
            <a:r>
              <a:rPr lang="en-IN" dirty="0" smtClean="0"/>
              <a:t>useful </a:t>
            </a:r>
            <a:r>
              <a:rPr lang="en-IN" dirty="0"/>
              <a:t>lives and amortization rates used  </a:t>
            </a:r>
            <a:endParaRPr lang="en-IN" dirty="0" smtClean="0"/>
          </a:p>
          <a:p>
            <a:pPr marL="514350" indent="-514350">
              <a:buAutoNum type="alphaLcParenBoth"/>
            </a:pPr>
            <a:r>
              <a:rPr lang="en-IN" dirty="0" smtClean="0"/>
              <a:t>amortization </a:t>
            </a:r>
            <a:r>
              <a:rPr lang="en-IN" dirty="0"/>
              <a:t>method used   </a:t>
            </a:r>
            <a:endParaRPr lang="en-IN" dirty="0" smtClean="0"/>
          </a:p>
          <a:p>
            <a:pPr marL="514350" indent="-514350">
              <a:buAutoNum type="alphaLcParenBoth"/>
            </a:pPr>
            <a:r>
              <a:rPr lang="en-IN" dirty="0" smtClean="0"/>
              <a:t>gross </a:t>
            </a:r>
            <a:r>
              <a:rPr lang="en-IN" dirty="0"/>
              <a:t>carrying amount and the accumulated amortization including impairment loss at the beginning and end of the reporting period  </a:t>
            </a:r>
            <a:endParaRPr lang="en-IN" dirty="0" smtClean="0"/>
          </a:p>
          <a:p>
            <a:pPr marL="514350" indent="-514350">
              <a:buAutoNum type="alphaLcParenBoth"/>
            </a:pPr>
            <a:r>
              <a:rPr lang="en-IN" dirty="0" smtClean="0"/>
              <a:t>a </a:t>
            </a:r>
            <a:r>
              <a:rPr lang="en-IN" dirty="0"/>
              <a:t>reconciliation of the carrying amount (opening balance/addition/ disposal/ impairment/loss charged/reversed/amortization for the period and other changes)</a:t>
            </a:r>
          </a:p>
          <a:p>
            <a:pPr marL="0" indent="0">
              <a:buNone/>
            </a:pPr>
            <a:endParaRPr lang="en-IN" dirty="0"/>
          </a:p>
        </p:txBody>
      </p:sp>
    </p:spTree>
    <p:extLst>
      <p:ext uri="{BB962C8B-B14F-4D97-AF65-F5344CB8AC3E}">
        <p14:creationId xmlns:p14="http://schemas.microsoft.com/office/powerpoint/2010/main" val="477442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481" y="201478"/>
            <a:ext cx="11794211" cy="6385302"/>
          </a:xfrm>
        </p:spPr>
        <p:txBody>
          <a:bodyPr/>
          <a:lstStyle/>
          <a:p>
            <a:pPr marL="0" indent="0">
              <a:buNone/>
            </a:pPr>
            <a:r>
              <a:rPr lang="en-IN" dirty="0"/>
              <a:t>2. class of intangible asset by grouping of a similar nature and use by the enterprise </a:t>
            </a:r>
            <a:r>
              <a:rPr lang="en-IN" dirty="0" err="1"/>
              <a:t>informa</a:t>
            </a:r>
            <a:r>
              <a:rPr lang="en-IN" dirty="0"/>
              <a:t> </a:t>
            </a:r>
            <a:r>
              <a:rPr lang="en-IN" dirty="0" err="1"/>
              <a:t>tion</a:t>
            </a:r>
            <a:r>
              <a:rPr lang="en-IN" dirty="0"/>
              <a:t> on impaired intangible asset under AS-28 change in accounting policy or accounting estimate as per AS-5 reasons for amortization beyond 10 years with list of factors  considered in determining the useful life. </a:t>
            </a:r>
            <a:endParaRPr lang="en-IN" dirty="0" smtClean="0"/>
          </a:p>
          <a:p>
            <a:pPr marL="0" indent="0">
              <a:buNone/>
            </a:pPr>
            <a:r>
              <a:rPr lang="en-IN" dirty="0" smtClean="0"/>
              <a:t>3</a:t>
            </a:r>
            <a:r>
              <a:rPr lang="en-IN" dirty="0"/>
              <a:t>. Description, the carrying amount and remaining amortization period of any individual  asset what is material to the financial statement as a whole. </a:t>
            </a:r>
            <a:endParaRPr lang="en-IN" dirty="0" smtClean="0"/>
          </a:p>
          <a:p>
            <a:pPr marL="0" indent="0">
              <a:buNone/>
            </a:pPr>
            <a:r>
              <a:rPr lang="en-IN" dirty="0" smtClean="0"/>
              <a:t>4</a:t>
            </a:r>
            <a:r>
              <a:rPr lang="en-IN" dirty="0"/>
              <a:t>. Existence and carrying amount of intangible assets whose title is restricted and the carrying amount of intangible asset pledged as security for liabilities. </a:t>
            </a:r>
            <a:endParaRPr lang="en-IN" dirty="0" smtClean="0"/>
          </a:p>
          <a:p>
            <a:pPr marL="0" indent="0">
              <a:buNone/>
            </a:pPr>
            <a:r>
              <a:rPr lang="en-IN" dirty="0" smtClean="0"/>
              <a:t>5</a:t>
            </a:r>
            <a:r>
              <a:rPr lang="en-IN" dirty="0"/>
              <a:t>. Amount of commitments for acquisition of intangible assets. </a:t>
            </a:r>
            <a:endParaRPr lang="en-IN" dirty="0" smtClean="0"/>
          </a:p>
          <a:p>
            <a:pPr marL="0" indent="0">
              <a:buNone/>
            </a:pPr>
            <a:r>
              <a:rPr lang="en-IN" b="1" dirty="0"/>
              <a:t>B)</a:t>
            </a:r>
            <a:r>
              <a:rPr lang="en-IN" dirty="0"/>
              <a:t> R&amp;D expenditure: R&amp;D expense (that is directly attributable or reasonably allocated on a consistent basis) recognized as an expense during the period</a:t>
            </a:r>
            <a:r>
              <a:rPr lang="en-IN" dirty="0" smtClean="0"/>
              <a:t>.</a:t>
            </a:r>
          </a:p>
          <a:p>
            <a:pPr marL="0" indent="0">
              <a:buNone/>
            </a:pPr>
            <a:r>
              <a:rPr lang="en-IN" b="1" dirty="0"/>
              <a:t>C)</a:t>
            </a:r>
            <a:r>
              <a:rPr lang="en-IN" dirty="0"/>
              <a:t> Other information: encouraged to disclose a description of only fully amortized intangible asset but still in use.</a:t>
            </a:r>
          </a:p>
        </p:txBody>
      </p:sp>
    </p:spTree>
    <p:extLst>
      <p:ext uri="{BB962C8B-B14F-4D97-AF65-F5344CB8AC3E}">
        <p14:creationId xmlns:p14="http://schemas.microsoft.com/office/powerpoint/2010/main" val="15355814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481" y="294468"/>
            <a:ext cx="11856203" cy="6385301"/>
          </a:xfrm>
        </p:spPr>
        <p:txBody>
          <a:bodyPr/>
          <a:lstStyle/>
          <a:p>
            <a:pPr>
              <a:buFont typeface="Wingdings" panose="05000000000000000000" pitchFamily="2" charset="2"/>
              <a:buChar char="§"/>
            </a:pPr>
            <a:r>
              <a:rPr lang="en-IN" b="1" dirty="0">
                <a:solidFill>
                  <a:srgbClr val="00B050"/>
                </a:solidFill>
              </a:rPr>
              <a:t>Specific guideline for internally generated computer software -</a:t>
            </a:r>
            <a:r>
              <a:rPr lang="en-IN" dirty="0"/>
              <a:t> criteria for capitalization: apart from the broad recognition principles, AS-26 provides for specific guidance on internally generated computer software. </a:t>
            </a:r>
            <a:endParaRPr lang="en-IN" dirty="0" smtClean="0"/>
          </a:p>
          <a:p>
            <a:pPr marL="514350" indent="-514350">
              <a:buAutoNum type="alphaLcParenBoth"/>
            </a:pPr>
            <a:r>
              <a:rPr lang="en-IN" dirty="0" smtClean="0"/>
              <a:t>At </a:t>
            </a:r>
            <a:r>
              <a:rPr lang="en-IN" dirty="0"/>
              <a:t>preliminary project stage, it is not recognized as an asset since the enterprise cannot demonstrate then exists as an asset from which future economic benefit will follow (making strategic decision, determination of performance requirements alternative means to achieve specified performance requirements. determination of technology to achieve performance requirements and selection of consultant to assist in development and/or installation of the software) </a:t>
            </a:r>
            <a:endParaRPr lang="en-IN" dirty="0" smtClean="0"/>
          </a:p>
          <a:p>
            <a:pPr marL="514350" indent="-514350">
              <a:buAutoNum type="alphaLcParenBoth"/>
            </a:pPr>
            <a:r>
              <a:rPr lang="en-IN" dirty="0" smtClean="0"/>
              <a:t>At </a:t>
            </a:r>
            <a:r>
              <a:rPr lang="en-IN" dirty="0"/>
              <a:t>development stage involving detailed program design, coding working model in operative version for all major planned function and testing to bring it to a completed  version together with related documentation and training material.</a:t>
            </a:r>
          </a:p>
        </p:txBody>
      </p:sp>
    </p:spTree>
    <p:extLst>
      <p:ext uri="{BB962C8B-B14F-4D97-AF65-F5344CB8AC3E}">
        <p14:creationId xmlns:p14="http://schemas.microsoft.com/office/powerpoint/2010/main" val="23909632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01478" y="154983"/>
            <a:ext cx="11778712" cy="6509288"/>
          </a:xfrm>
        </p:spPr>
        <p:txBody>
          <a:bodyPr>
            <a:normAutofit fontScale="92500"/>
          </a:bodyPr>
          <a:lstStyle/>
          <a:p>
            <a:pPr marL="0" indent="0">
              <a:buNone/>
            </a:pPr>
            <a:r>
              <a:rPr lang="en-IN" dirty="0"/>
              <a:t>At this stage the internally generated computer software can be recognized as an asset on satisfying </a:t>
            </a:r>
            <a:endParaRPr lang="en-IN" dirty="0" smtClean="0"/>
          </a:p>
          <a:p>
            <a:pPr marL="514350" indent="-514350">
              <a:buAutoNum type="arabicPeriod"/>
            </a:pPr>
            <a:r>
              <a:rPr lang="en-IN" dirty="0" smtClean="0"/>
              <a:t>The </a:t>
            </a:r>
            <a:r>
              <a:rPr lang="en-IN" dirty="0"/>
              <a:t>technical feasibility to make it available for internal use  </a:t>
            </a:r>
            <a:endParaRPr lang="en-IN" dirty="0" smtClean="0"/>
          </a:p>
          <a:p>
            <a:pPr marL="514350" indent="-514350">
              <a:buAutoNum type="arabicPeriod"/>
            </a:pPr>
            <a:r>
              <a:rPr lang="en-IN" dirty="0" smtClean="0"/>
              <a:t>Intention </a:t>
            </a:r>
            <a:r>
              <a:rPr lang="en-IN" dirty="0"/>
              <a:t>to complete to perform individual functions e.g. commitment for funding the project. </a:t>
            </a:r>
          </a:p>
          <a:p>
            <a:pPr marL="514350" indent="-514350">
              <a:buAutoNum type="arabicPeriod"/>
            </a:pPr>
            <a:r>
              <a:rPr lang="en-IN" dirty="0" smtClean="0"/>
              <a:t>Ability </a:t>
            </a:r>
            <a:r>
              <a:rPr lang="en-IN" dirty="0"/>
              <a:t>to use the software  </a:t>
            </a:r>
            <a:endParaRPr lang="en-IN" dirty="0" smtClean="0"/>
          </a:p>
          <a:p>
            <a:pPr marL="514350" indent="-514350">
              <a:buAutoNum type="arabicPeriod"/>
            </a:pPr>
            <a:r>
              <a:rPr lang="en-IN" dirty="0" smtClean="0"/>
              <a:t>Usefulness </a:t>
            </a:r>
            <a:r>
              <a:rPr lang="en-IN" dirty="0"/>
              <a:t>of the software to generate future economic benefit  </a:t>
            </a:r>
            <a:endParaRPr lang="en-IN" dirty="0" smtClean="0"/>
          </a:p>
          <a:p>
            <a:pPr marL="514350" indent="-514350">
              <a:buAutoNum type="arabicPeriod"/>
            </a:pPr>
            <a:r>
              <a:rPr lang="en-IN" dirty="0" smtClean="0"/>
              <a:t>Availability </a:t>
            </a:r>
            <a:r>
              <a:rPr lang="en-IN" dirty="0"/>
              <a:t>of technical, financial and other resources to complete the development and use </a:t>
            </a:r>
            <a:endParaRPr lang="en-IN" dirty="0" smtClean="0"/>
          </a:p>
          <a:p>
            <a:pPr marL="514350" indent="-514350">
              <a:buAutoNum type="arabicPeriod"/>
            </a:pPr>
            <a:r>
              <a:rPr lang="en-IN" dirty="0" smtClean="0"/>
              <a:t>Reliably </a:t>
            </a:r>
            <a:r>
              <a:rPr lang="en-IN" dirty="0"/>
              <a:t>measure the expenditure to the software development b) cost has some connotation as described earlier in the standard</a:t>
            </a:r>
            <a:r>
              <a:rPr lang="en-IN" dirty="0" smtClean="0"/>
              <a:t>.</a:t>
            </a:r>
          </a:p>
          <a:p>
            <a:pPr marL="0" indent="0">
              <a:buNone/>
            </a:pPr>
            <a:r>
              <a:rPr lang="en-IN" dirty="0"/>
              <a:t>c) </a:t>
            </a:r>
            <a:r>
              <a:rPr lang="en-IN" dirty="0" smtClean="0"/>
              <a:t>Accounting </a:t>
            </a:r>
            <a:r>
              <a:rPr lang="en-IN" dirty="0"/>
              <a:t>for software acquired or purchased should meet with the basic principle of AS-26 as discussed elsewhere in this standard. </a:t>
            </a:r>
            <a:endParaRPr lang="en-IN" dirty="0" smtClean="0"/>
          </a:p>
          <a:p>
            <a:pPr marL="0" indent="0">
              <a:buNone/>
            </a:pPr>
            <a:r>
              <a:rPr lang="en-IN" dirty="0" smtClean="0"/>
              <a:t>For </a:t>
            </a:r>
            <a:r>
              <a:rPr lang="en-IN" dirty="0"/>
              <a:t>computer software considering the fact technological change and </a:t>
            </a:r>
            <a:r>
              <a:rPr lang="en-IN" dirty="0" err="1"/>
              <a:t>obsolescence.It</a:t>
            </a:r>
            <a:r>
              <a:rPr lang="en-IN" dirty="0"/>
              <a:t> is 3-5 years of useful life, which needs to be reasoned in the disclosure.</a:t>
            </a:r>
          </a:p>
        </p:txBody>
      </p:sp>
    </p:spTree>
    <p:extLst>
      <p:ext uri="{BB962C8B-B14F-4D97-AF65-F5344CB8AC3E}">
        <p14:creationId xmlns:p14="http://schemas.microsoft.com/office/powerpoint/2010/main" val="32713417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481" y="201478"/>
            <a:ext cx="11825207" cy="6493790"/>
          </a:xfrm>
        </p:spPr>
        <p:txBody>
          <a:bodyPr>
            <a:normAutofit fontScale="92500"/>
          </a:bodyPr>
          <a:lstStyle/>
          <a:p>
            <a:pPr marL="0" indent="0">
              <a:buNone/>
            </a:pPr>
            <a:r>
              <a:rPr lang="en-IN" dirty="0" smtClean="0">
                <a:solidFill>
                  <a:srgbClr val="00B050"/>
                </a:solidFill>
              </a:rPr>
              <a:t>Expenditure </a:t>
            </a:r>
            <a:r>
              <a:rPr lang="en-IN" dirty="0">
                <a:solidFill>
                  <a:srgbClr val="00B050"/>
                </a:solidFill>
              </a:rPr>
              <a:t>for </a:t>
            </a:r>
            <a:r>
              <a:rPr lang="en-IN" dirty="0" smtClean="0">
                <a:solidFill>
                  <a:srgbClr val="00B050"/>
                </a:solidFill>
              </a:rPr>
              <a:t>Website</a:t>
            </a:r>
            <a:r>
              <a:rPr lang="en-IN" dirty="0">
                <a:solidFill>
                  <a:srgbClr val="00B050"/>
                </a:solidFill>
              </a:rPr>
              <a:t>:</a:t>
            </a:r>
            <a:endParaRPr lang="en-IN" dirty="0" smtClean="0">
              <a:solidFill>
                <a:srgbClr val="00B050"/>
              </a:solidFill>
            </a:endParaRPr>
          </a:p>
          <a:p>
            <a:pPr>
              <a:buFont typeface="Wingdings" panose="05000000000000000000" pitchFamily="2" charset="2"/>
              <a:buChar char="§"/>
            </a:pPr>
            <a:r>
              <a:rPr lang="en-IN" dirty="0"/>
              <a:t>The expenditure for purchasing, developing, maintaining and enhancing hardware (servers, internet connection) related to web site are accounted for under AS- 10 (fixed asset</a:t>
            </a:r>
            <a:r>
              <a:rPr lang="en-IN" dirty="0" smtClean="0"/>
              <a:t>).</a:t>
            </a:r>
          </a:p>
          <a:p>
            <a:pPr>
              <a:buFont typeface="Wingdings" panose="05000000000000000000" pitchFamily="2" charset="2"/>
              <a:buChar char="§"/>
            </a:pPr>
            <a:r>
              <a:rPr lang="en-IN" dirty="0"/>
              <a:t>The expenditure may be incurred internally when developing enhancing and maintaining its own website in the context of planning, application and infrastructure development, graphical design and content development and operating stage which are directly attributable or allocable on a reasonable basis to creating, producing and preparing the asset for intended use. The nature of each activity should be evaluated to decide web site stage of development</a:t>
            </a:r>
            <a:r>
              <a:rPr lang="en-IN" dirty="0" smtClean="0"/>
              <a:t>.</a:t>
            </a:r>
          </a:p>
          <a:p>
            <a:pPr>
              <a:buFont typeface="Wingdings" panose="05000000000000000000" pitchFamily="2" charset="2"/>
              <a:buChar char="§"/>
            </a:pPr>
            <a:r>
              <a:rPr lang="en-IN" dirty="0"/>
              <a:t> Accounting treatment and recognition: </a:t>
            </a:r>
            <a:endParaRPr lang="en-IN" dirty="0" smtClean="0"/>
          </a:p>
          <a:p>
            <a:pPr marL="514350" indent="-514350">
              <a:buAutoNum type="alphaLcParenBoth"/>
            </a:pPr>
            <a:r>
              <a:rPr lang="en-IN" dirty="0" smtClean="0"/>
              <a:t>planning </a:t>
            </a:r>
            <a:r>
              <a:rPr lang="en-IN" dirty="0"/>
              <a:t>stage expenditure are akin to research cost and recognized as expense when incurred. </a:t>
            </a:r>
            <a:endParaRPr lang="en-IN" dirty="0" smtClean="0"/>
          </a:p>
          <a:p>
            <a:pPr marL="514350" indent="-514350">
              <a:buAutoNum type="alphaLcParenBoth"/>
            </a:pPr>
            <a:r>
              <a:rPr lang="en-IN" dirty="0" smtClean="0"/>
              <a:t>expenditure </a:t>
            </a:r>
            <a:r>
              <a:rPr lang="en-IN" dirty="0"/>
              <a:t>arising onward development stage complying with the development criteria (refer to computer software) should be recognized as an Intangible asset.</a:t>
            </a:r>
          </a:p>
        </p:txBody>
      </p:sp>
    </p:spTree>
    <p:extLst>
      <p:ext uri="{BB962C8B-B14F-4D97-AF65-F5344CB8AC3E}">
        <p14:creationId xmlns:p14="http://schemas.microsoft.com/office/powerpoint/2010/main" val="41466852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39486"/>
            <a:ext cx="10515600" cy="495946"/>
          </a:xfrm>
        </p:spPr>
        <p:txBody>
          <a:bodyPr/>
          <a:lstStyle/>
          <a:p>
            <a:pPr algn="ctr"/>
            <a:r>
              <a:rPr lang="en-IN" sz="2800" b="1" dirty="0">
                <a:solidFill>
                  <a:srgbClr val="0070C0"/>
                </a:solidFill>
              </a:rPr>
              <a:t>AS 29: PROVISIONS, CONTINGENT LIABILITIES AND CONTINGENT ASSETS</a:t>
            </a:r>
            <a:endParaRPr lang="en-IN" b="1" dirty="0">
              <a:solidFill>
                <a:srgbClr val="0070C0"/>
              </a:solidFill>
            </a:endParaRPr>
          </a:p>
        </p:txBody>
      </p:sp>
      <p:sp>
        <p:nvSpPr>
          <p:cNvPr id="3" name="Content Placeholder 2"/>
          <p:cNvSpPr>
            <a:spLocks noGrp="1"/>
          </p:cNvSpPr>
          <p:nvPr>
            <p:ph idx="1"/>
          </p:nvPr>
        </p:nvSpPr>
        <p:spPr>
          <a:xfrm>
            <a:off x="216977" y="852407"/>
            <a:ext cx="11840704" cy="5796366"/>
          </a:xfrm>
        </p:spPr>
        <p:txBody>
          <a:bodyPr>
            <a:normAutofit fontScale="85000" lnSpcReduction="20000"/>
          </a:bodyPr>
          <a:lstStyle/>
          <a:p>
            <a:pPr>
              <a:buFont typeface="Wingdings" panose="05000000000000000000" pitchFamily="2" charset="2"/>
              <a:buChar char="§"/>
            </a:pPr>
            <a:r>
              <a:rPr lang="en-IN" dirty="0"/>
              <a:t> The objective of this Standard is to ensure that appropriate recognition criteria and measurement bases are applied to provisions and contingent liabilities and that sufficient information is disclosed in the notes to the financial statements to enable users to understand their nature, timing and amount</a:t>
            </a:r>
            <a:r>
              <a:rPr lang="en-IN" dirty="0" smtClean="0"/>
              <a:t>.</a:t>
            </a:r>
          </a:p>
          <a:p>
            <a:pPr>
              <a:buFont typeface="Wingdings" panose="05000000000000000000" pitchFamily="2" charset="2"/>
              <a:buChar char="§"/>
            </a:pPr>
            <a:r>
              <a:rPr lang="en-IN" dirty="0"/>
              <a:t>The objective of this Standard is also to lay down appropriate accounting for contingent assets</a:t>
            </a:r>
            <a:r>
              <a:rPr lang="en-IN" dirty="0" smtClean="0"/>
              <a:t>.</a:t>
            </a:r>
          </a:p>
          <a:p>
            <a:pPr>
              <a:buFont typeface="Wingdings" panose="05000000000000000000" pitchFamily="2" charset="2"/>
              <a:buChar char="§"/>
            </a:pPr>
            <a:r>
              <a:rPr lang="en-IN" dirty="0"/>
              <a:t> This standard is not applicable to: </a:t>
            </a:r>
            <a:r>
              <a:rPr lang="en-IN" dirty="0" smtClean="0"/>
              <a:t> </a:t>
            </a:r>
          </a:p>
          <a:p>
            <a:pPr marL="571500" indent="-571500">
              <a:buAutoNum type="romanLcParenR"/>
            </a:pPr>
            <a:r>
              <a:rPr lang="en-IN" dirty="0" smtClean="0"/>
              <a:t>Financial </a:t>
            </a:r>
            <a:r>
              <a:rPr lang="en-IN" dirty="0"/>
              <a:t>instruments carried at fair value </a:t>
            </a:r>
            <a:endParaRPr lang="en-IN" dirty="0" smtClean="0"/>
          </a:p>
          <a:p>
            <a:pPr marL="571500" indent="-571500">
              <a:buAutoNum type="romanLcParenR"/>
            </a:pPr>
            <a:r>
              <a:rPr lang="en-IN" dirty="0" smtClean="0"/>
              <a:t>Insurance enterprises</a:t>
            </a:r>
          </a:p>
          <a:p>
            <a:pPr marL="571500" indent="-571500">
              <a:buAutoNum type="romanLcParenR"/>
            </a:pPr>
            <a:r>
              <a:rPr lang="en-IN" dirty="0" smtClean="0"/>
              <a:t>Contract </a:t>
            </a:r>
            <a:r>
              <a:rPr lang="en-IN" dirty="0"/>
              <a:t>under which neither party has performed any of its obligations or both parties have partially performed their obligation to an equal extent </a:t>
            </a:r>
          </a:p>
          <a:p>
            <a:pPr marL="571500" indent="-571500">
              <a:buAutoNum type="romanLcParenR"/>
            </a:pPr>
            <a:r>
              <a:rPr lang="en-IN" dirty="0" smtClean="0"/>
              <a:t>AS </a:t>
            </a:r>
            <a:r>
              <a:rPr lang="en-IN" dirty="0"/>
              <a:t>7,AS 15,AS 19 and AS 22</a:t>
            </a:r>
            <a:r>
              <a:rPr lang="en-IN" dirty="0" smtClean="0"/>
              <a:t>.</a:t>
            </a:r>
          </a:p>
          <a:p>
            <a:pPr>
              <a:buFont typeface="Wingdings" panose="05000000000000000000" pitchFamily="2" charset="2"/>
              <a:buChar char="§"/>
            </a:pPr>
            <a:r>
              <a:rPr lang="en-IN" dirty="0"/>
              <a:t> A provision is a liability which can be measured only by using a substantial degree of estimation</a:t>
            </a:r>
            <a:r>
              <a:rPr lang="en-IN" dirty="0" smtClean="0"/>
              <a:t>.</a:t>
            </a:r>
          </a:p>
          <a:p>
            <a:pPr>
              <a:buFont typeface="Wingdings" panose="05000000000000000000" pitchFamily="2" charset="2"/>
              <a:buChar char="§"/>
            </a:pPr>
            <a:r>
              <a:rPr lang="en-IN" dirty="0"/>
              <a:t>A liability is a present obligation of the enterprise arising from past events, the settlement of which is expected to result in an outflow from the enterprise of resources embodying economic benefits.</a:t>
            </a:r>
          </a:p>
        </p:txBody>
      </p:sp>
    </p:spTree>
    <p:extLst>
      <p:ext uri="{BB962C8B-B14F-4D97-AF65-F5344CB8AC3E}">
        <p14:creationId xmlns:p14="http://schemas.microsoft.com/office/powerpoint/2010/main" val="36289906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481" y="154983"/>
            <a:ext cx="11840705" cy="6524786"/>
          </a:xfrm>
        </p:spPr>
        <p:txBody>
          <a:bodyPr>
            <a:normAutofit fontScale="92500" lnSpcReduction="20000"/>
          </a:bodyPr>
          <a:lstStyle/>
          <a:p>
            <a:pPr>
              <a:buFont typeface="Wingdings" panose="05000000000000000000" pitchFamily="2" charset="2"/>
              <a:buChar char="§"/>
            </a:pPr>
            <a:r>
              <a:rPr lang="en-IN" dirty="0"/>
              <a:t> An obligating event is an event that creates an obligation that results in an enterprise having no realistic alternative to settling that obligation</a:t>
            </a:r>
            <a:r>
              <a:rPr lang="en-IN" dirty="0" smtClean="0"/>
              <a:t>.</a:t>
            </a:r>
          </a:p>
          <a:p>
            <a:pPr>
              <a:buFont typeface="Wingdings" panose="05000000000000000000" pitchFamily="2" charset="2"/>
              <a:buChar char="§"/>
            </a:pPr>
            <a:r>
              <a:rPr lang="en-IN" dirty="0"/>
              <a:t>A contingent liability is</a:t>
            </a:r>
            <a:r>
              <a:rPr lang="en-IN" dirty="0" smtClean="0"/>
              <a:t>:</a:t>
            </a:r>
          </a:p>
          <a:p>
            <a:pPr marL="514350" indent="-514350">
              <a:buAutoNum type="alphaLcParenBoth"/>
            </a:pPr>
            <a:r>
              <a:rPr lang="en-IN" dirty="0" smtClean="0"/>
              <a:t>a </a:t>
            </a:r>
            <a:r>
              <a:rPr lang="en-IN" dirty="0"/>
              <a:t>possible obligation that arises from past events and the existence of which will be confirmed only by the occurrence or non-occurrence of one or more uncertain future events not wholly within the control of the enterprise; </a:t>
            </a:r>
            <a:r>
              <a:rPr lang="en-IN" dirty="0" smtClean="0"/>
              <a:t>or</a:t>
            </a:r>
          </a:p>
          <a:p>
            <a:pPr marL="514350" indent="-514350">
              <a:buAutoNum type="alphaLcParenBoth"/>
            </a:pPr>
            <a:r>
              <a:rPr lang="en-IN" dirty="0" smtClean="0"/>
              <a:t>a </a:t>
            </a:r>
            <a:r>
              <a:rPr lang="en-IN" dirty="0"/>
              <a:t>present obligation that arises from past events but is not recognized because: </a:t>
            </a:r>
          </a:p>
          <a:p>
            <a:pPr marL="571500" indent="-571500">
              <a:buAutoNum type="romanLcParenBoth"/>
            </a:pPr>
            <a:r>
              <a:rPr lang="en-IN" dirty="0" smtClean="0"/>
              <a:t>it </a:t>
            </a:r>
            <a:r>
              <a:rPr lang="en-IN" dirty="0"/>
              <a:t>is not probable that an outflow of resources embodying economic benefits will be required to settle the obligation;  or </a:t>
            </a:r>
            <a:endParaRPr lang="en-IN" dirty="0" smtClean="0"/>
          </a:p>
          <a:p>
            <a:pPr marL="571500" indent="-571500">
              <a:buAutoNum type="romanLcParenBoth"/>
            </a:pPr>
            <a:r>
              <a:rPr lang="en-IN" dirty="0" smtClean="0"/>
              <a:t>a </a:t>
            </a:r>
            <a:r>
              <a:rPr lang="en-IN" dirty="0"/>
              <a:t>reliable estimate of the amount of the obligation cannot be made</a:t>
            </a:r>
            <a:r>
              <a:rPr lang="en-IN" dirty="0" smtClean="0"/>
              <a:t>.</a:t>
            </a:r>
          </a:p>
          <a:p>
            <a:pPr>
              <a:buFont typeface="Wingdings" panose="05000000000000000000" pitchFamily="2" charset="2"/>
              <a:buChar char="§"/>
            </a:pPr>
            <a:r>
              <a:rPr lang="en-IN" dirty="0"/>
              <a:t> A contingent asset is a possible asset that arises from past events the existence of which will be confirmed only by the occurrence or </a:t>
            </a:r>
            <a:r>
              <a:rPr lang="en-IN" dirty="0" err="1"/>
              <a:t>nonoccurrence</a:t>
            </a:r>
            <a:r>
              <a:rPr lang="en-IN" dirty="0"/>
              <a:t> of one or more uncertain future events not wholly within the control of the enterprise</a:t>
            </a:r>
            <a:r>
              <a:rPr lang="en-IN" dirty="0" smtClean="0"/>
              <a:t>.</a:t>
            </a:r>
          </a:p>
          <a:p>
            <a:pPr>
              <a:buFont typeface="Wingdings" panose="05000000000000000000" pitchFamily="2" charset="2"/>
              <a:buChar char="§"/>
            </a:pPr>
            <a:r>
              <a:rPr lang="en-IN" dirty="0"/>
              <a:t>Present obligation - an obligation is a present obligation if, based on the evidence available, its existence at the balance sheet date is considered probable, i.e., more likely than not</a:t>
            </a:r>
            <a:r>
              <a:rPr lang="en-IN" dirty="0" smtClean="0"/>
              <a:t>.</a:t>
            </a:r>
          </a:p>
          <a:p>
            <a:pPr>
              <a:buFont typeface="Wingdings" panose="05000000000000000000" pitchFamily="2" charset="2"/>
              <a:buChar char="§"/>
            </a:pPr>
            <a:r>
              <a:rPr lang="en-IN" dirty="0"/>
              <a:t>Possible obligation - an obligation is a possible obligation if, based on the evidence available, its existence at the balance sheet date is considered not probable.</a:t>
            </a:r>
          </a:p>
        </p:txBody>
      </p:sp>
    </p:spTree>
    <p:extLst>
      <p:ext uri="{BB962C8B-B14F-4D97-AF65-F5344CB8AC3E}">
        <p14:creationId xmlns:p14="http://schemas.microsoft.com/office/powerpoint/2010/main" val="30857854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481" y="201478"/>
            <a:ext cx="11840705" cy="6478291"/>
          </a:xfrm>
        </p:spPr>
        <p:txBody>
          <a:bodyPr>
            <a:normAutofit fontScale="92500" lnSpcReduction="10000"/>
          </a:bodyPr>
          <a:lstStyle/>
          <a:p>
            <a:pPr>
              <a:buFont typeface="Wingdings" panose="05000000000000000000" pitchFamily="2" charset="2"/>
              <a:buChar char="§"/>
            </a:pPr>
            <a:r>
              <a:rPr lang="en-IN" dirty="0"/>
              <a:t> A restructuring is a programme that is planned and controlled by management, and materially changes either</a:t>
            </a:r>
            <a:r>
              <a:rPr lang="en-IN" dirty="0" smtClean="0"/>
              <a:t>:</a:t>
            </a:r>
          </a:p>
          <a:p>
            <a:pPr marL="514350" indent="-514350">
              <a:buAutoNum type="alphaLcParenBoth"/>
            </a:pPr>
            <a:r>
              <a:rPr lang="en-IN" dirty="0" smtClean="0"/>
              <a:t>the </a:t>
            </a:r>
            <a:r>
              <a:rPr lang="en-IN" dirty="0"/>
              <a:t>scope of a business undertaken by an enterprise; or </a:t>
            </a:r>
            <a:endParaRPr lang="en-IN" dirty="0" smtClean="0"/>
          </a:p>
          <a:p>
            <a:pPr marL="514350" indent="-514350">
              <a:buAutoNum type="alphaLcParenBoth"/>
            </a:pPr>
            <a:r>
              <a:rPr lang="en-IN" dirty="0" smtClean="0"/>
              <a:t>the </a:t>
            </a:r>
            <a:r>
              <a:rPr lang="en-IN" dirty="0"/>
              <a:t>manner in which that business is conducted</a:t>
            </a:r>
            <a:r>
              <a:rPr lang="en-IN" dirty="0" smtClean="0"/>
              <a:t>.</a:t>
            </a:r>
          </a:p>
          <a:p>
            <a:pPr>
              <a:buFont typeface="Wingdings" panose="05000000000000000000" pitchFamily="2" charset="2"/>
              <a:buChar char="§"/>
            </a:pPr>
            <a:r>
              <a:rPr lang="en-IN" dirty="0"/>
              <a:t> Past Event- A past event that leads to a present obligation is called an obligating event. For an event to be an obligating event, it is necessary that the enterprise has no realistic alternative to settling the obligation created by the event</a:t>
            </a:r>
            <a:r>
              <a:rPr lang="en-IN" dirty="0" smtClean="0"/>
              <a:t>.</a:t>
            </a:r>
          </a:p>
          <a:p>
            <a:pPr>
              <a:buFont typeface="Wingdings" panose="05000000000000000000" pitchFamily="2" charset="2"/>
              <a:buChar char="§"/>
            </a:pPr>
            <a:r>
              <a:rPr lang="en-IN" dirty="0"/>
              <a:t>Best Estimate: The amount recognized as a provision should be the best estimate of the expenditure required to settle the present obligation at the balance sheet date. The amount of a provision should not be discounted to its present value. </a:t>
            </a:r>
            <a:endParaRPr lang="en-IN" dirty="0" smtClean="0"/>
          </a:p>
          <a:p>
            <a:pPr>
              <a:buFont typeface="Wingdings" panose="05000000000000000000" pitchFamily="2" charset="2"/>
              <a:buChar char="§"/>
            </a:pPr>
            <a:r>
              <a:rPr lang="en-IN" dirty="0" smtClean="0"/>
              <a:t>Risks </a:t>
            </a:r>
            <a:r>
              <a:rPr lang="en-IN" dirty="0"/>
              <a:t>and Uncertainties: The risks and uncertainties that inevitably surround many events and circumstances should be taken into account in reaching the best estimate of a provision. </a:t>
            </a:r>
            <a:endParaRPr lang="en-IN" dirty="0" smtClean="0"/>
          </a:p>
          <a:p>
            <a:pPr>
              <a:buFont typeface="Wingdings" panose="05000000000000000000" pitchFamily="2" charset="2"/>
              <a:buChar char="§"/>
            </a:pPr>
            <a:r>
              <a:rPr lang="en-IN" dirty="0" smtClean="0"/>
              <a:t>Future </a:t>
            </a:r>
            <a:r>
              <a:rPr lang="en-IN" dirty="0"/>
              <a:t>Events : Future events that may affect the amount required to settle an obligation should be reflected in the amount of a provision where there is sufficient objective evidence that they will occur.</a:t>
            </a:r>
          </a:p>
        </p:txBody>
      </p:sp>
    </p:spTree>
    <p:extLst>
      <p:ext uri="{BB962C8B-B14F-4D97-AF65-F5344CB8AC3E}">
        <p14:creationId xmlns:p14="http://schemas.microsoft.com/office/powerpoint/2010/main" val="3166581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32475" y="232475"/>
            <a:ext cx="11670223" cy="6400800"/>
          </a:xfrm>
        </p:spPr>
        <p:txBody>
          <a:bodyPr/>
          <a:lstStyle/>
          <a:p>
            <a:pPr marL="571500" indent="-571500">
              <a:buAutoNum type="romanLcParenR"/>
            </a:pPr>
            <a:endParaRPr lang="en-IN" dirty="0" smtClean="0"/>
          </a:p>
          <a:p>
            <a:pPr marL="571500" indent="-571500">
              <a:buAutoNum type="romanLcParenR"/>
            </a:pPr>
            <a:r>
              <a:rPr lang="en-IN" b="1" dirty="0" smtClean="0"/>
              <a:t>Current cost:</a:t>
            </a:r>
            <a:r>
              <a:rPr lang="en-IN" dirty="0" smtClean="0"/>
              <a:t> Assets are carried out at the amount of cash or cash equivalent that would have to be paid if the same or an equivalent asset was acquired currently. Liabilities are carried at the undiscounted amount of cash or cash equivalents that would be required to settle the obligation currently.</a:t>
            </a:r>
          </a:p>
          <a:p>
            <a:pPr marL="571500" indent="-571500">
              <a:buAutoNum type="romanLcParenR"/>
            </a:pPr>
            <a:r>
              <a:rPr lang="en-IN" b="1" dirty="0" smtClean="0"/>
              <a:t>Realisable Value:</a:t>
            </a:r>
            <a:r>
              <a:rPr lang="en-IN" dirty="0" smtClean="0"/>
              <a:t>  For assets, amount currently realisable on sale of the asset in an orderly disposal. For liabilities, this is the undiscounted amount expected to be paid on settlement of liability in the normal course of business.</a:t>
            </a:r>
          </a:p>
          <a:p>
            <a:pPr marL="0" indent="0">
              <a:buNone/>
            </a:pPr>
            <a:endParaRPr lang="en-IN" dirty="0"/>
          </a:p>
        </p:txBody>
      </p:sp>
    </p:spTree>
    <p:extLst>
      <p:ext uri="{BB962C8B-B14F-4D97-AF65-F5344CB8AC3E}">
        <p14:creationId xmlns:p14="http://schemas.microsoft.com/office/powerpoint/2010/main" val="5056965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32475" y="247972"/>
            <a:ext cx="11685721" cy="6447295"/>
          </a:xfrm>
        </p:spPr>
        <p:txBody>
          <a:bodyPr>
            <a:normAutofit fontScale="92500" lnSpcReduction="10000"/>
          </a:bodyPr>
          <a:lstStyle/>
          <a:p>
            <a:pPr>
              <a:buFont typeface="Wingdings" panose="05000000000000000000" pitchFamily="2" charset="2"/>
              <a:buChar char="§"/>
            </a:pPr>
            <a:r>
              <a:rPr lang="en-IN" b="1" dirty="0"/>
              <a:t> Disclosure</a:t>
            </a:r>
            <a:r>
              <a:rPr lang="en-IN" b="1" dirty="0" smtClean="0"/>
              <a:t>:</a:t>
            </a:r>
          </a:p>
          <a:p>
            <a:pPr marL="0" indent="0">
              <a:buNone/>
            </a:pPr>
            <a:r>
              <a:rPr lang="en-IN" dirty="0"/>
              <a:t>For each class of provision, an enterprise should disclose: </a:t>
            </a:r>
            <a:endParaRPr lang="en-IN" dirty="0" smtClean="0"/>
          </a:p>
          <a:p>
            <a:pPr marL="514350" indent="-514350">
              <a:buAutoNum type="alphaLcParenBoth"/>
            </a:pPr>
            <a:r>
              <a:rPr lang="en-IN" dirty="0" smtClean="0"/>
              <a:t>the </a:t>
            </a:r>
            <a:r>
              <a:rPr lang="en-IN" dirty="0"/>
              <a:t>carrying amount at the beginning and end of the period</a:t>
            </a:r>
            <a:r>
              <a:rPr lang="en-IN" dirty="0" smtClean="0"/>
              <a:t>;</a:t>
            </a:r>
          </a:p>
          <a:p>
            <a:pPr marL="514350" indent="-514350">
              <a:buAutoNum type="alphaLcParenBoth"/>
            </a:pPr>
            <a:r>
              <a:rPr lang="en-IN" dirty="0" smtClean="0"/>
              <a:t>additional </a:t>
            </a:r>
            <a:r>
              <a:rPr lang="en-IN" dirty="0"/>
              <a:t>provisions made in the period, including increases to existing provisions; </a:t>
            </a:r>
            <a:endParaRPr lang="en-IN" dirty="0" smtClean="0"/>
          </a:p>
          <a:p>
            <a:pPr marL="514350" indent="-514350">
              <a:buAutoNum type="alphaLcParenBoth"/>
            </a:pPr>
            <a:r>
              <a:rPr lang="en-IN" dirty="0" smtClean="0"/>
              <a:t>amounts </a:t>
            </a:r>
            <a:r>
              <a:rPr lang="en-IN" dirty="0"/>
              <a:t>used (i.e. incurred and charged against the provision) during the period; and </a:t>
            </a:r>
            <a:endParaRPr lang="en-IN" dirty="0" smtClean="0"/>
          </a:p>
          <a:p>
            <a:pPr marL="514350" indent="-514350">
              <a:buAutoNum type="alphaLcParenBoth"/>
            </a:pPr>
            <a:r>
              <a:rPr lang="en-IN" dirty="0" smtClean="0"/>
              <a:t>unused </a:t>
            </a:r>
            <a:r>
              <a:rPr lang="en-IN" dirty="0"/>
              <a:t>amounts reversed during the period. </a:t>
            </a:r>
            <a:endParaRPr lang="en-IN" dirty="0" smtClean="0"/>
          </a:p>
          <a:p>
            <a:pPr marL="0" indent="0">
              <a:buNone/>
            </a:pPr>
            <a:r>
              <a:rPr lang="en-IN" dirty="0" smtClean="0"/>
              <a:t>An </a:t>
            </a:r>
            <a:r>
              <a:rPr lang="en-IN" dirty="0"/>
              <a:t>enterprise should disclose the following for each class of provision: </a:t>
            </a:r>
            <a:endParaRPr lang="en-IN" dirty="0" smtClean="0"/>
          </a:p>
          <a:p>
            <a:pPr marL="514350" indent="-514350">
              <a:buAutoNum type="alphaLcParenBoth"/>
            </a:pPr>
            <a:r>
              <a:rPr lang="en-IN" dirty="0" smtClean="0"/>
              <a:t>a </a:t>
            </a:r>
            <a:r>
              <a:rPr lang="en-IN" dirty="0"/>
              <a:t>brief description of the nature of the obligation and the expected timing of any resulting outflows of economic benefits; </a:t>
            </a:r>
            <a:endParaRPr lang="en-IN" dirty="0" smtClean="0"/>
          </a:p>
          <a:p>
            <a:pPr marL="514350" indent="-514350">
              <a:buAutoNum type="alphaLcParenBoth"/>
            </a:pPr>
            <a:r>
              <a:rPr lang="en-IN" dirty="0" smtClean="0"/>
              <a:t>an </a:t>
            </a:r>
            <a:r>
              <a:rPr lang="en-IN" dirty="0"/>
              <a:t>indication of the uncertainties about those outflows. Where necessary to provide adequate information, an enterprise should disclose the major assumptions made concerning future events, as addressed in paragraph 41; and </a:t>
            </a:r>
            <a:endParaRPr lang="en-IN" dirty="0" smtClean="0"/>
          </a:p>
          <a:p>
            <a:pPr marL="514350" indent="-514350">
              <a:buAutoNum type="alphaLcParenBoth"/>
            </a:pPr>
            <a:r>
              <a:rPr lang="en-IN" dirty="0" smtClean="0"/>
              <a:t>the </a:t>
            </a:r>
            <a:r>
              <a:rPr lang="en-IN" dirty="0"/>
              <a:t>amount of any expected reimbursement, stating the amount of any asset that has been recognised for that expected reimbursement.</a:t>
            </a:r>
          </a:p>
        </p:txBody>
      </p:sp>
    </p:spTree>
    <p:extLst>
      <p:ext uri="{BB962C8B-B14F-4D97-AF65-F5344CB8AC3E}">
        <p14:creationId xmlns:p14="http://schemas.microsoft.com/office/powerpoint/2010/main" val="33773756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54984"/>
            <a:ext cx="10515600" cy="495946"/>
          </a:xfrm>
        </p:spPr>
        <p:txBody>
          <a:bodyPr>
            <a:noAutofit/>
          </a:bodyPr>
          <a:lstStyle/>
          <a:p>
            <a:pPr algn="ctr"/>
            <a:r>
              <a:rPr lang="en-IN" sz="3200" b="1" dirty="0" smtClean="0">
                <a:solidFill>
                  <a:srgbClr val="00B0F0"/>
                </a:solidFill>
              </a:rPr>
              <a:t>3. Advanced Issues in Partnership Accounts</a:t>
            </a:r>
            <a:endParaRPr lang="en-IN" sz="3200" b="1" dirty="0">
              <a:solidFill>
                <a:srgbClr val="00B0F0"/>
              </a:solidFill>
            </a:endParaRPr>
          </a:p>
        </p:txBody>
      </p:sp>
      <p:sp>
        <p:nvSpPr>
          <p:cNvPr id="3" name="Content Placeholder 2"/>
          <p:cNvSpPr>
            <a:spLocks noGrp="1"/>
          </p:cNvSpPr>
          <p:nvPr>
            <p:ph idx="1"/>
          </p:nvPr>
        </p:nvSpPr>
        <p:spPr>
          <a:xfrm>
            <a:off x="247973" y="929898"/>
            <a:ext cx="11670223" cy="5718875"/>
          </a:xfrm>
        </p:spPr>
        <p:txBody>
          <a:bodyPr/>
          <a:lstStyle/>
          <a:p>
            <a:endParaRPr lang="en-IN" dirty="0"/>
          </a:p>
        </p:txBody>
      </p:sp>
    </p:spTree>
    <p:extLst>
      <p:ext uri="{BB962C8B-B14F-4D97-AF65-F5344CB8AC3E}">
        <p14:creationId xmlns:p14="http://schemas.microsoft.com/office/powerpoint/2010/main" val="2597603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08489"/>
            <a:ext cx="10515600" cy="511443"/>
          </a:xfrm>
        </p:spPr>
        <p:txBody>
          <a:bodyPr>
            <a:normAutofit fontScale="90000"/>
          </a:bodyPr>
          <a:lstStyle/>
          <a:p>
            <a:pPr algn="ctr"/>
            <a:r>
              <a:rPr lang="en-IN" sz="3600" b="1" dirty="0" smtClean="0">
                <a:solidFill>
                  <a:srgbClr val="00B0F0"/>
                </a:solidFill>
              </a:rPr>
              <a:t>2. Accounting Standards</a:t>
            </a:r>
            <a:endParaRPr lang="en-IN" b="1" dirty="0">
              <a:solidFill>
                <a:srgbClr val="00B0F0"/>
              </a:solidFill>
            </a:endParaRPr>
          </a:p>
        </p:txBody>
      </p:sp>
      <p:sp>
        <p:nvSpPr>
          <p:cNvPr id="3" name="Content Placeholder 2"/>
          <p:cNvSpPr>
            <a:spLocks noGrp="1"/>
          </p:cNvSpPr>
          <p:nvPr>
            <p:ph idx="1"/>
          </p:nvPr>
        </p:nvSpPr>
        <p:spPr>
          <a:xfrm>
            <a:off x="201479" y="759417"/>
            <a:ext cx="11732216" cy="5920352"/>
          </a:xfrm>
        </p:spPr>
        <p:txBody>
          <a:bodyPr>
            <a:normAutofit fontScale="77500" lnSpcReduction="20000"/>
          </a:bodyPr>
          <a:lstStyle/>
          <a:p>
            <a:pPr marL="0" indent="0">
              <a:buNone/>
            </a:pPr>
            <a:r>
              <a:rPr lang="en-IN" dirty="0" smtClean="0"/>
              <a:t>The AS’s aim at improving the quality of financial reporting by promoting comparability, Consistency and Transparency, in the interests of users of FS’s.</a:t>
            </a:r>
          </a:p>
          <a:p>
            <a:pPr marL="0" indent="0" algn="ctr">
              <a:buNone/>
            </a:pPr>
            <a:r>
              <a:rPr lang="en-IN" sz="3600" b="1" dirty="0" smtClean="0">
                <a:solidFill>
                  <a:srgbClr val="0070C0"/>
                </a:solidFill>
              </a:rPr>
              <a:t>AS4: Contingencies and Events Occurring After the BS date:</a:t>
            </a:r>
            <a:endParaRPr lang="en-IN" b="1" dirty="0" smtClean="0">
              <a:solidFill>
                <a:srgbClr val="0070C0"/>
              </a:solidFill>
            </a:endParaRPr>
          </a:p>
          <a:p>
            <a:pPr>
              <a:buFont typeface="Wingdings" panose="05000000000000000000" pitchFamily="2" charset="2"/>
              <a:buChar char="§"/>
            </a:pPr>
            <a:r>
              <a:rPr lang="en-IN" dirty="0"/>
              <a:t> A contingency is a condition or situation, the ultimate outcome of which, gain or loss will be known or determined only on the occurrence/non-occurrence of one or more uncertain future events</a:t>
            </a:r>
            <a:r>
              <a:rPr lang="en-IN" dirty="0" smtClean="0"/>
              <a:t>.</a:t>
            </a:r>
          </a:p>
          <a:p>
            <a:pPr>
              <a:buFont typeface="Wingdings" panose="05000000000000000000" pitchFamily="2" charset="2"/>
              <a:buChar char="§"/>
            </a:pPr>
            <a:r>
              <a:rPr lang="en-IN" dirty="0" smtClean="0"/>
              <a:t> For </a:t>
            </a:r>
            <a:r>
              <a:rPr lang="en-IN" dirty="0"/>
              <a:t>the purpose of AS-4 the meaning is restricted to condition or situation at the Balance Sheet date, the financial effect of which is to be determined by future events which may or may not occur</a:t>
            </a:r>
            <a:r>
              <a:rPr lang="en-IN" dirty="0" smtClean="0"/>
              <a:t>.</a:t>
            </a:r>
          </a:p>
          <a:p>
            <a:pPr>
              <a:buFont typeface="Wingdings" panose="05000000000000000000" pitchFamily="2" charset="2"/>
              <a:buChar char="§"/>
            </a:pPr>
            <a:r>
              <a:rPr lang="en-IN" dirty="0"/>
              <a:t> AS-4 does not deal with the following subjects, though may result in contingencies in respect of</a:t>
            </a:r>
            <a:r>
              <a:rPr lang="en-IN" dirty="0" smtClean="0"/>
              <a:t>:</a:t>
            </a:r>
          </a:p>
          <a:p>
            <a:pPr marL="514350" indent="-514350">
              <a:buAutoNum type="alphaLcParenR"/>
            </a:pPr>
            <a:r>
              <a:rPr lang="en-IN" dirty="0" smtClean="0"/>
              <a:t>Liabilities </a:t>
            </a:r>
            <a:r>
              <a:rPr lang="en-IN" dirty="0"/>
              <a:t>of Life and General Insurance out of policies issued by the enterprise. </a:t>
            </a:r>
            <a:endParaRPr lang="en-IN" dirty="0" smtClean="0"/>
          </a:p>
          <a:p>
            <a:pPr marL="514350" indent="-514350">
              <a:buAutoNum type="alphaLcParenR"/>
            </a:pPr>
            <a:r>
              <a:rPr lang="en-IN" dirty="0" smtClean="0"/>
              <a:t>Obligations </a:t>
            </a:r>
            <a:r>
              <a:rPr lang="en-IN" dirty="0"/>
              <a:t>under retirement benefit plan/scheme </a:t>
            </a:r>
            <a:endParaRPr lang="en-IN" dirty="0" smtClean="0"/>
          </a:p>
          <a:p>
            <a:pPr marL="514350" indent="-514350">
              <a:buAutoNum type="alphaLcParenR"/>
            </a:pPr>
            <a:r>
              <a:rPr lang="en-IN" dirty="0" smtClean="0"/>
              <a:t>Commitment </a:t>
            </a:r>
            <a:r>
              <a:rPr lang="en-IN" dirty="0"/>
              <a:t>arising from long-term lease </a:t>
            </a:r>
            <a:r>
              <a:rPr lang="en-IN" dirty="0" smtClean="0"/>
              <a:t>contract</a:t>
            </a:r>
          </a:p>
          <a:p>
            <a:pPr>
              <a:buFont typeface="Wingdings" panose="05000000000000000000" pitchFamily="2" charset="2"/>
              <a:buChar char="§"/>
            </a:pPr>
            <a:r>
              <a:rPr lang="en-IN" dirty="0"/>
              <a:t> Estimates are required to be made for the amounts to be stated in the financial statement for many ongoing and recurring activities of an enterprise. Distinction should be made between an event that is certain and that is uncertain</a:t>
            </a:r>
            <a:r>
              <a:rPr lang="en-IN" dirty="0" smtClean="0"/>
              <a:t>.</a:t>
            </a:r>
          </a:p>
          <a:p>
            <a:pPr>
              <a:buFont typeface="Wingdings" panose="05000000000000000000" pitchFamily="2" charset="2"/>
              <a:buChar char="§"/>
            </a:pPr>
            <a:r>
              <a:rPr lang="en-IN" dirty="0"/>
              <a:t>Contingent losses depend on the outcome of the contingencies. It should be provided by way of a charge in the statement of profit/loss </a:t>
            </a:r>
            <a:endParaRPr lang="en-IN" dirty="0" smtClean="0"/>
          </a:p>
          <a:p>
            <a:pPr marL="514350" indent="-514350">
              <a:buAutoNum type="alphaLcParenR"/>
            </a:pPr>
            <a:r>
              <a:rPr lang="en-IN" dirty="0" smtClean="0"/>
              <a:t>if </a:t>
            </a:r>
            <a:r>
              <a:rPr lang="en-IN" dirty="0"/>
              <a:t>it is probable that future events will confirm after taking into account the probable recovery in this respect, that an asset has been impaired or a liability has been incurred as at the B/S date, and </a:t>
            </a:r>
            <a:endParaRPr lang="en-IN" dirty="0" smtClean="0"/>
          </a:p>
          <a:p>
            <a:pPr marL="514350" indent="-514350">
              <a:buAutoNum type="alphaLcParenR"/>
            </a:pPr>
            <a:endParaRPr lang="en-IN" dirty="0" smtClean="0"/>
          </a:p>
          <a:p>
            <a:pPr marL="0" indent="0">
              <a:buNone/>
            </a:pPr>
            <a:endParaRPr lang="en-IN" dirty="0"/>
          </a:p>
        </p:txBody>
      </p:sp>
    </p:spTree>
    <p:extLst>
      <p:ext uri="{BB962C8B-B14F-4D97-AF65-F5344CB8AC3E}">
        <p14:creationId xmlns:p14="http://schemas.microsoft.com/office/powerpoint/2010/main" val="248447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39485" y="154983"/>
            <a:ext cx="11887199" cy="6524786"/>
          </a:xfrm>
        </p:spPr>
        <p:txBody>
          <a:bodyPr>
            <a:normAutofit fontScale="92500" lnSpcReduction="20000"/>
          </a:bodyPr>
          <a:lstStyle/>
          <a:p>
            <a:pPr marL="0" indent="0">
              <a:buNone/>
            </a:pPr>
            <a:r>
              <a:rPr lang="en-IN" dirty="0" smtClean="0"/>
              <a:t>b) a </a:t>
            </a:r>
            <a:r>
              <a:rPr lang="en-IN" dirty="0"/>
              <a:t>reasonable estimate of the resulting loss can be estimated otherwise the existence of the contingent loss should be disclosed in the financial statements. </a:t>
            </a:r>
            <a:endParaRPr lang="en-IN" dirty="0" smtClean="0"/>
          </a:p>
          <a:p>
            <a:pPr>
              <a:buFont typeface="Wingdings" panose="05000000000000000000" pitchFamily="2" charset="2"/>
              <a:buChar char="§"/>
            </a:pPr>
            <a:r>
              <a:rPr lang="en-IN" dirty="0"/>
              <a:t> Provisions for </a:t>
            </a:r>
            <a:r>
              <a:rPr lang="en-IN" dirty="0" smtClean="0"/>
              <a:t>contingencies </a:t>
            </a:r>
            <a:r>
              <a:rPr lang="en-IN" dirty="0"/>
              <a:t>are not made in respect of general or unspecified business risk since they do not relate to conditions or situations existing at the B/S date</a:t>
            </a:r>
            <a:r>
              <a:rPr lang="en-IN" dirty="0" smtClean="0"/>
              <a:t>.</a:t>
            </a:r>
          </a:p>
          <a:p>
            <a:pPr>
              <a:buFont typeface="Wingdings" panose="05000000000000000000" pitchFamily="2" charset="2"/>
              <a:buChar char="§"/>
            </a:pPr>
            <a:r>
              <a:rPr lang="en-IN" dirty="0"/>
              <a:t> The disclosure requirements apply only for those contingencies or events which affect the financial position of the enterprise to a material extent stating</a:t>
            </a:r>
            <a:r>
              <a:rPr lang="en-IN" dirty="0" smtClean="0"/>
              <a:t>:</a:t>
            </a:r>
          </a:p>
          <a:p>
            <a:pPr marL="514350" indent="-514350">
              <a:buAutoNum type="alphaLcParenR"/>
            </a:pPr>
            <a:r>
              <a:rPr lang="en-IN" dirty="0" smtClean="0"/>
              <a:t>The </a:t>
            </a:r>
            <a:r>
              <a:rPr lang="en-IN" dirty="0"/>
              <a:t>nature of contingency; </a:t>
            </a:r>
            <a:r>
              <a:rPr lang="en-IN" dirty="0" smtClean="0"/>
              <a:t> </a:t>
            </a:r>
          </a:p>
          <a:p>
            <a:pPr marL="514350" indent="-514350">
              <a:buAutoNum type="alphaLcParenR"/>
            </a:pPr>
            <a:r>
              <a:rPr lang="en-IN" dirty="0" smtClean="0"/>
              <a:t>The </a:t>
            </a:r>
            <a:r>
              <a:rPr lang="en-IN" dirty="0"/>
              <a:t>uncertainty which may affect the future outcome; </a:t>
            </a:r>
            <a:r>
              <a:rPr lang="en-IN" dirty="0" smtClean="0"/>
              <a:t> </a:t>
            </a:r>
          </a:p>
          <a:p>
            <a:pPr marL="514350" indent="-514350">
              <a:buAutoNum type="alphaLcParenR"/>
            </a:pPr>
            <a:r>
              <a:rPr lang="en-IN" dirty="0" smtClean="0"/>
              <a:t>The </a:t>
            </a:r>
            <a:r>
              <a:rPr lang="en-IN" dirty="0"/>
              <a:t>estimate of the financial effect; </a:t>
            </a:r>
            <a:r>
              <a:rPr lang="en-IN" dirty="0" smtClean="0"/>
              <a:t> </a:t>
            </a:r>
          </a:p>
          <a:p>
            <a:pPr marL="514350" indent="-514350">
              <a:buAutoNum type="alphaLcParenR"/>
            </a:pPr>
            <a:r>
              <a:rPr lang="en-IN" dirty="0" smtClean="0"/>
              <a:t>A </a:t>
            </a:r>
            <a:r>
              <a:rPr lang="en-IN" dirty="0"/>
              <a:t>statement that such an estimate cannot be made</a:t>
            </a:r>
            <a:r>
              <a:rPr lang="en-IN" dirty="0" smtClean="0"/>
              <a:t>;</a:t>
            </a:r>
          </a:p>
          <a:p>
            <a:pPr>
              <a:buFont typeface="Wingdings" panose="05000000000000000000" pitchFamily="2" charset="2"/>
              <a:buChar char="§"/>
            </a:pPr>
            <a:r>
              <a:rPr lang="en-IN" dirty="0"/>
              <a:t> Contingent gains are not recognized because of uncertainty of realization; however, there is no restriction to disclose as such in the ‘Notes to Accounts’ in a manner not likely to mislead the users of the financial statements</a:t>
            </a:r>
            <a:r>
              <a:rPr lang="en-IN" dirty="0" smtClean="0"/>
              <a:t>.</a:t>
            </a:r>
          </a:p>
          <a:p>
            <a:pPr>
              <a:buFont typeface="Wingdings" panose="05000000000000000000" pitchFamily="2" charset="2"/>
              <a:buChar char="§"/>
            </a:pPr>
            <a:r>
              <a:rPr lang="en-IN" dirty="0"/>
              <a:t> Events occurring after the B/S date or those significant events, both favourable and unfavourable that occur between the B/S date and the date of approval of the financial statements by the appropriate authority (e.g. Board of Directors of a company) can be of:</a:t>
            </a:r>
          </a:p>
          <a:p>
            <a:pPr marL="0" indent="0">
              <a:buNone/>
            </a:pPr>
            <a:endParaRPr lang="en-IN" dirty="0"/>
          </a:p>
        </p:txBody>
      </p:sp>
    </p:spTree>
    <p:extLst>
      <p:ext uri="{BB962C8B-B14F-4D97-AF65-F5344CB8AC3E}">
        <p14:creationId xmlns:p14="http://schemas.microsoft.com/office/powerpoint/2010/main" val="554830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481" y="154983"/>
            <a:ext cx="11809709" cy="6493790"/>
          </a:xfrm>
        </p:spPr>
        <p:txBody>
          <a:bodyPr/>
          <a:lstStyle/>
          <a:p>
            <a:pPr marL="514350" indent="-514350">
              <a:buAutoNum type="alphaLcParenR"/>
            </a:pPr>
            <a:r>
              <a:rPr lang="en-IN" dirty="0" smtClean="0"/>
              <a:t>Those </a:t>
            </a:r>
            <a:r>
              <a:rPr lang="en-IN" dirty="0"/>
              <a:t>which provide further evidence of condition that existed at the B/S date adjusting events (e.g. insolvency of a customer that occur after B/S date) </a:t>
            </a:r>
            <a:endParaRPr lang="en-IN" dirty="0" smtClean="0"/>
          </a:p>
          <a:p>
            <a:pPr marL="514350" indent="-514350">
              <a:buAutoNum type="alphaLcParenR"/>
            </a:pPr>
            <a:r>
              <a:rPr lang="en-IN" dirty="0" smtClean="0"/>
              <a:t>Those </a:t>
            </a:r>
            <a:r>
              <a:rPr lang="en-IN" dirty="0"/>
              <a:t>which are indicative of conditions that arose subsequent to the B/S date non-adjusting events (loss due to earthquake, war</a:t>
            </a:r>
            <a:r>
              <a:rPr lang="en-IN" dirty="0" smtClean="0"/>
              <a:t>)</a:t>
            </a:r>
          </a:p>
          <a:p>
            <a:pPr>
              <a:buFont typeface="Wingdings" panose="05000000000000000000" pitchFamily="2" charset="2"/>
              <a:buChar char="§"/>
            </a:pPr>
            <a:r>
              <a:rPr lang="en-IN" dirty="0"/>
              <a:t> Events occurring after the B/S date but indicative of the enterprise ceases to be a going concern (destruction of major production plant by fire after B/S date) needs to be considered and evaluated to justify “going concern concept” for preparation of Financial statements.</a:t>
            </a:r>
          </a:p>
        </p:txBody>
      </p:sp>
    </p:spTree>
    <p:extLst>
      <p:ext uri="{BB962C8B-B14F-4D97-AF65-F5344CB8AC3E}">
        <p14:creationId xmlns:p14="http://schemas.microsoft.com/office/powerpoint/2010/main" val="2202749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08489"/>
            <a:ext cx="10515600" cy="883403"/>
          </a:xfrm>
        </p:spPr>
        <p:txBody>
          <a:bodyPr>
            <a:normAutofit/>
          </a:bodyPr>
          <a:lstStyle/>
          <a:p>
            <a:pPr algn="ctr"/>
            <a:r>
              <a:rPr lang="en-IN" sz="2800" b="1" dirty="0">
                <a:solidFill>
                  <a:srgbClr val="0070C0"/>
                </a:solidFill>
              </a:rPr>
              <a:t>AS-5 (REVISED): NET PROFIT OR LOSS FOR THE PERIOD, PRIOR PERIOD ITEMS AND CHANGES IN ACCOUNTING POLICIES.</a:t>
            </a:r>
            <a:endParaRPr lang="en-IN" b="1" dirty="0">
              <a:solidFill>
                <a:srgbClr val="0070C0"/>
              </a:solidFill>
            </a:endParaRPr>
          </a:p>
        </p:txBody>
      </p:sp>
      <p:sp>
        <p:nvSpPr>
          <p:cNvPr id="3" name="Content Placeholder 2"/>
          <p:cNvSpPr>
            <a:spLocks noGrp="1"/>
          </p:cNvSpPr>
          <p:nvPr>
            <p:ph idx="1"/>
          </p:nvPr>
        </p:nvSpPr>
        <p:spPr>
          <a:xfrm>
            <a:off x="139485" y="1146874"/>
            <a:ext cx="11856203" cy="5548393"/>
          </a:xfrm>
        </p:spPr>
        <p:txBody>
          <a:bodyPr>
            <a:normAutofit fontScale="92500" lnSpcReduction="20000"/>
          </a:bodyPr>
          <a:lstStyle/>
          <a:p>
            <a:pPr>
              <a:buFont typeface="Wingdings" panose="05000000000000000000" pitchFamily="2" charset="2"/>
              <a:buChar char="§"/>
            </a:pPr>
            <a:r>
              <a:rPr lang="en-IN" dirty="0"/>
              <a:t> The statement requires the classification and disclosure of extraordinary and prior period items and the disclosure of certain items within the profit or loss from ordinary activities and also accounting treatment for changes in the accounting estimate, and disclosure regarding changes in Accounting Policies in the financial statement. </a:t>
            </a:r>
            <a:endParaRPr lang="en-IN" dirty="0" smtClean="0"/>
          </a:p>
          <a:p>
            <a:pPr marL="0" indent="0">
              <a:buNone/>
            </a:pPr>
            <a:r>
              <a:rPr lang="en-IN" dirty="0"/>
              <a:t>To ensure preparation of Profit or Loss statement on a uniform basis, in turn to enhance better comparability of the enterprise over time and with other enterprises</a:t>
            </a:r>
            <a:r>
              <a:rPr lang="en-IN" dirty="0" smtClean="0"/>
              <a:t>.</a:t>
            </a:r>
          </a:p>
          <a:p>
            <a:pPr>
              <a:buFont typeface="Wingdings" panose="05000000000000000000" pitchFamily="2" charset="2"/>
              <a:buChar char="§"/>
            </a:pPr>
            <a:r>
              <a:rPr lang="en-IN" dirty="0"/>
              <a:t> All items of income and expense, which are recognized in a period, are normally included for the determination of the Net Profit/Loss for the period unless otherwise permitted (AS-22 exception for deferred tax in the income tax</a:t>
            </a:r>
            <a:r>
              <a:rPr lang="en-IN" dirty="0" smtClean="0"/>
              <a:t>).</a:t>
            </a:r>
          </a:p>
          <a:p>
            <a:pPr>
              <a:buFont typeface="Wingdings" panose="05000000000000000000" pitchFamily="2" charset="2"/>
              <a:buChar char="§"/>
            </a:pPr>
            <a:r>
              <a:rPr lang="en-IN" dirty="0"/>
              <a:t> Each extraordinary items, both income and expense arises from events/transactions, which are clearly distinct from ordinary activities and not ex petted to recur frequently or regularly, should be disclosed as apart of net profit/loss for the period in a distinct manner to understand the impact on current profit/loss</a:t>
            </a:r>
            <a:r>
              <a:rPr lang="en-IN" dirty="0" smtClean="0"/>
              <a:t>.</a:t>
            </a:r>
          </a:p>
          <a:p>
            <a:pPr>
              <a:buFont typeface="Wingdings" panose="05000000000000000000" pitchFamily="2" charset="2"/>
              <a:buChar char="§"/>
            </a:pPr>
            <a:r>
              <a:rPr lang="en-IN" dirty="0"/>
              <a:t> An event or transaction may be extraordinary for one enterprise but not for the other because of difference between their respective ordinary activities</a:t>
            </a:r>
            <a:r>
              <a:rPr lang="en-IN" dirty="0" smtClean="0"/>
              <a:t>.</a:t>
            </a:r>
          </a:p>
          <a:p>
            <a:pPr>
              <a:buFont typeface="Wingdings" panose="05000000000000000000" pitchFamily="2" charset="2"/>
              <a:buChar char="§"/>
            </a:pPr>
            <a:r>
              <a:rPr lang="en-IN" dirty="0"/>
              <a:t> Only on rare occasion does an event/transaction give rise to extraordinary items</a:t>
            </a:r>
            <a:r>
              <a:rPr lang="en-IN" dirty="0" smtClean="0"/>
              <a:t>.</a:t>
            </a:r>
            <a:endParaRPr lang="en-IN" dirty="0"/>
          </a:p>
        </p:txBody>
      </p:sp>
    </p:spTree>
    <p:extLst>
      <p:ext uri="{BB962C8B-B14F-4D97-AF65-F5344CB8AC3E}">
        <p14:creationId xmlns:p14="http://schemas.microsoft.com/office/powerpoint/2010/main" val="5396763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TotalTime>
  <Words>8219</Words>
  <Application>Microsoft Office PowerPoint</Application>
  <PresentationFormat>Widescreen</PresentationFormat>
  <Paragraphs>382</Paragraphs>
  <Slides>51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Arial</vt:lpstr>
      <vt:lpstr>Calibri</vt:lpstr>
      <vt:lpstr>Calibri Light</vt:lpstr>
      <vt:lpstr>Wingdings</vt:lpstr>
      <vt:lpstr>Office Theme</vt:lpstr>
      <vt:lpstr>1. Framework for Preparation and Presentation of FS’s</vt:lpstr>
      <vt:lpstr>PowerPoint Presentation</vt:lpstr>
      <vt:lpstr>PowerPoint Presentation</vt:lpstr>
      <vt:lpstr>PowerPoint Presentation</vt:lpstr>
      <vt:lpstr>PowerPoint Presentation</vt:lpstr>
      <vt:lpstr>2. Accounting Standards</vt:lpstr>
      <vt:lpstr>PowerPoint Presentation</vt:lpstr>
      <vt:lpstr>PowerPoint Presentation</vt:lpstr>
      <vt:lpstr>AS-5 (REVISED): NET PROFIT OR LOSS FOR THE PERIOD, PRIOR PERIOD ITEMS AND CHANGES IN ACCOUNTING POLICIES.</vt:lpstr>
      <vt:lpstr>PowerPoint Presentation</vt:lpstr>
      <vt:lpstr>PowerPoint Presentation</vt:lpstr>
      <vt:lpstr>PowerPoint Presentation</vt:lpstr>
      <vt:lpstr>PowerPoint Presentation</vt:lpstr>
      <vt:lpstr>AS-11: THE EFFECTS OF CHANGES IN FOREIGN EXCHANGE RATES</vt:lpstr>
      <vt:lpstr>PowerPoint Presentation</vt:lpstr>
      <vt:lpstr>PowerPoint Presentation</vt:lpstr>
      <vt:lpstr>AS -12: ACCOUNTING FOR GOVERNMENT GRANTS</vt:lpstr>
      <vt:lpstr>PowerPoint Presentation</vt:lpstr>
      <vt:lpstr>PowerPoint Presentation</vt:lpstr>
      <vt:lpstr>AS-16: BORROWING 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AS -20: EARNING PER SHARE (EPS)</vt:lpstr>
      <vt:lpstr>PowerPoint Presentation</vt:lpstr>
      <vt:lpstr>PowerPoint Presentation</vt:lpstr>
      <vt:lpstr>PowerPoint Presentation</vt:lpstr>
      <vt:lpstr>AS – 26: INTANGIBLE ASSETS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AS 29: PROVISIONS, CONTINGENT LIABILITIES AND CONTINGENT ASSETS</vt:lpstr>
      <vt:lpstr>PowerPoint Presentation</vt:lpstr>
      <vt:lpstr>PowerPoint Presentation</vt:lpstr>
      <vt:lpstr>PowerPoint Presentation</vt:lpstr>
      <vt:lpstr>3. Advanced Issues in Partnership Accounts</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Framework for Preparation and Presentation of FS’s</dc:title>
  <dc:creator>VIJAYA KUMAR POOLA BALIJA</dc:creator>
  <cp:lastModifiedBy>VIJAYA KUMAR POOLA BALIJA</cp:lastModifiedBy>
  <cp:revision>30</cp:revision>
  <dcterms:created xsi:type="dcterms:W3CDTF">2017-03-13T15:56:15Z</dcterms:created>
  <dcterms:modified xsi:type="dcterms:W3CDTF">2017-03-15T14:30:02Z</dcterms:modified>
</cp:coreProperties>
</file>