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47"/>
  </p:notesMasterIdLst>
  <p:handoutMasterIdLst>
    <p:handoutMasterId r:id="rId48"/>
  </p:handoutMasterIdLst>
  <p:sldIdLst>
    <p:sldId id="256" r:id="rId2"/>
    <p:sldId id="260" r:id="rId3"/>
    <p:sldId id="292" r:id="rId4"/>
    <p:sldId id="257" r:id="rId5"/>
    <p:sldId id="268" r:id="rId6"/>
    <p:sldId id="269" r:id="rId7"/>
    <p:sldId id="288" r:id="rId8"/>
    <p:sldId id="289" r:id="rId9"/>
    <p:sldId id="290" r:id="rId10"/>
    <p:sldId id="291" r:id="rId11"/>
    <p:sldId id="259" r:id="rId12"/>
    <p:sldId id="294" r:id="rId13"/>
    <p:sldId id="261" r:id="rId14"/>
    <p:sldId id="295" r:id="rId15"/>
    <p:sldId id="262" r:id="rId16"/>
    <p:sldId id="296" r:id="rId17"/>
    <p:sldId id="263" r:id="rId18"/>
    <p:sldId id="264" r:id="rId19"/>
    <p:sldId id="265" r:id="rId20"/>
    <p:sldId id="266" r:id="rId21"/>
    <p:sldId id="297" r:id="rId22"/>
    <p:sldId id="298" r:id="rId23"/>
    <p:sldId id="267" r:id="rId24"/>
    <p:sldId id="270" r:id="rId25"/>
    <p:sldId id="271" r:id="rId26"/>
    <p:sldId id="299" r:id="rId27"/>
    <p:sldId id="272" r:id="rId28"/>
    <p:sldId id="300" r:id="rId29"/>
    <p:sldId id="273" r:id="rId30"/>
    <p:sldId id="301" r:id="rId31"/>
    <p:sldId id="274" r:id="rId32"/>
    <p:sldId id="302" r:id="rId33"/>
    <p:sldId id="275" r:id="rId34"/>
    <p:sldId id="276" r:id="rId35"/>
    <p:sldId id="277" r:id="rId36"/>
    <p:sldId id="278" r:id="rId37"/>
    <p:sldId id="279" r:id="rId38"/>
    <p:sldId id="280" r:id="rId39"/>
    <p:sldId id="281" r:id="rId40"/>
    <p:sldId id="283" r:id="rId41"/>
    <p:sldId id="284" r:id="rId42"/>
    <p:sldId id="285" r:id="rId43"/>
    <p:sldId id="286" r:id="rId44"/>
    <p:sldId id="287" r:id="rId45"/>
    <p:sldId id="293" r:id="rId4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autoAdjust="0"/>
    <p:restoredTop sz="94576" autoAdjust="0"/>
  </p:normalViewPr>
  <p:slideViewPr>
    <p:cSldViewPr>
      <p:cViewPr varScale="1">
        <p:scale>
          <a:sx n="69" d="100"/>
          <a:sy n="69" d="100"/>
        </p:scale>
        <p:origin x="-141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9" d="100"/>
          <a:sy n="59" d="100"/>
        </p:scale>
        <p:origin x="-2508" y="-78"/>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8CC1298-18BE-4129-A499-F7B092EFDD68}" type="datetimeFigureOut">
              <a:rPr lang="en-US" smtClean="0"/>
              <a:pPr/>
              <a:t>6/4/2012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F66FCF0-93D6-4298-A15A-D3A6DDA6629D}"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70CC1D4-9E46-4D40-97E7-D56DFA6E2A4B}" type="datetimeFigureOut">
              <a:rPr lang="en-US" smtClean="0"/>
              <a:pPr/>
              <a:t>6/4/2012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2B02435-E02B-4512-AF5F-74A14FC7D4EB}"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2B02435-E02B-4512-AF5F-74A14FC7D4EB}" type="slidenum">
              <a:rPr lang="en-US" smtClean="0"/>
              <a:pPr/>
              <a:t>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Foll</a:t>
            </a:r>
            <a:r>
              <a:rPr lang="en-US" baseline="0" dirty="0" smtClean="0"/>
              <a:t> should be referred:</a:t>
            </a:r>
          </a:p>
          <a:p>
            <a:pPr marL="228600" indent="-228600">
              <a:buAutoNum type="arabicPeriod"/>
            </a:pPr>
            <a:r>
              <a:rPr lang="en-US" baseline="0" dirty="0" smtClean="0"/>
              <a:t>Def pay </a:t>
            </a:r>
            <a:r>
              <a:rPr lang="en-US" baseline="0" dirty="0" err="1" smtClean="0"/>
              <a:t>lts</a:t>
            </a:r>
            <a:endParaRPr lang="en-US" baseline="0" dirty="0" smtClean="0"/>
          </a:p>
          <a:p>
            <a:pPr marL="228600" indent="-228600">
              <a:buAutoNum type="arabicPeriod"/>
            </a:pPr>
            <a:r>
              <a:rPr lang="en-US" baseline="0" dirty="0" smtClean="0"/>
              <a:t>Continuing default</a:t>
            </a:r>
            <a:endParaRPr lang="en-US" dirty="0"/>
          </a:p>
        </p:txBody>
      </p:sp>
      <p:sp>
        <p:nvSpPr>
          <p:cNvPr id="4" name="Slide Number Placeholder 3"/>
          <p:cNvSpPr>
            <a:spLocks noGrp="1"/>
          </p:cNvSpPr>
          <p:nvPr>
            <p:ph type="sldNum" sz="quarter" idx="10"/>
          </p:nvPr>
        </p:nvSpPr>
        <p:spPr/>
        <p:txBody>
          <a:bodyPr/>
          <a:lstStyle/>
          <a:p>
            <a:fld id="{B2B02435-E02B-4512-AF5F-74A14FC7D4EB}" type="slidenum">
              <a:rPr lang="en-US" smtClean="0"/>
              <a:pPr/>
              <a:t>15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Int</a:t>
            </a:r>
            <a:r>
              <a:rPr lang="en-US" dirty="0" smtClean="0"/>
              <a:t> accrued &amp; due on borrowings</a:t>
            </a:r>
            <a:endParaRPr lang="en-US" dirty="0"/>
          </a:p>
        </p:txBody>
      </p:sp>
      <p:sp>
        <p:nvSpPr>
          <p:cNvPr id="4" name="Slide Number Placeholder 3"/>
          <p:cNvSpPr>
            <a:spLocks noGrp="1"/>
          </p:cNvSpPr>
          <p:nvPr>
            <p:ph type="sldNum" sz="quarter" idx="10"/>
          </p:nvPr>
        </p:nvSpPr>
        <p:spPr/>
        <p:txBody>
          <a:bodyPr/>
          <a:lstStyle/>
          <a:p>
            <a:fld id="{B2B02435-E02B-4512-AF5F-74A14FC7D4EB}" type="slidenum">
              <a:rPr lang="en-US" smtClean="0"/>
              <a:pPr/>
              <a:t>20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5FA31301-D44D-4B23-A715-9A90A245418A}" type="datetime1">
              <a:rPr lang="en-US" smtClean="0"/>
              <a:pPr/>
              <a:t>6/4/2012</a:t>
            </a:fld>
            <a:endParaRPr lang="en-US"/>
          </a:p>
        </p:txBody>
      </p:sp>
      <p:sp>
        <p:nvSpPr>
          <p:cNvPr id="19" name="Footer Placeholder 18"/>
          <p:cNvSpPr>
            <a:spLocks noGrp="1"/>
          </p:cNvSpPr>
          <p:nvPr>
            <p:ph type="ftr" sz="quarter" idx="11"/>
          </p:nvPr>
        </p:nvSpPr>
        <p:spPr/>
        <p:txBody>
          <a:bodyPr/>
          <a:lstStyle/>
          <a:p>
            <a:r>
              <a:rPr lang="en-US" smtClean="0"/>
              <a:t>K  Ramkumar &amp; Co</a:t>
            </a:r>
            <a:endParaRPr lang="en-US"/>
          </a:p>
        </p:txBody>
      </p:sp>
      <p:sp>
        <p:nvSpPr>
          <p:cNvPr id="27" name="Slide Number Placeholder 2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C5AA407-778A-41EF-899E-55DC1BA59476}" type="datetime1">
              <a:rPr lang="en-US" smtClean="0"/>
              <a:pPr/>
              <a:t>6/4/2012</a:t>
            </a:fld>
            <a:endParaRPr lang="en-US"/>
          </a:p>
        </p:txBody>
      </p:sp>
      <p:sp>
        <p:nvSpPr>
          <p:cNvPr id="5" name="Footer Placeholder 4"/>
          <p:cNvSpPr>
            <a:spLocks noGrp="1"/>
          </p:cNvSpPr>
          <p:nvPr>
            <p:ph type="ftr" sz="quarter" idx="11"/>
          </p:nvPr>
        </p:nvSpPr>
        <p:spPr/>
        <p:txBody>
          <a:bodyPr/>
          <a:lstStyle/>
          <a:p>
            <a:r>
              <a:rPr lang="en-US" smtClean="0"/>
              <a:t>K  Ramkumar &amp; Co</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B630EBA-A630-469F-A40C-CAB558B1D72D}" type="datetime1">
              <a:rPr lang="en-US" smtClean="0"/>
              <a:pPr/>
              <a:t>6/4/2012</a:t>
            </a:fld>
            <a:endParaRPr lang="en-US"/>
          </a:p>
        </p:txBody>
      </p:sp>
      <p:sp>
        <p:nvSpPr>
          <p:cNvPr id="5" name="Footer Placeholder 4"/>
          <p:cNvSpPr>
            <a:spLocks noGrp="1"/>
          </p:cNvSpPr>
          <p:nvPr>
            <p:ph type="ftr" sz="quarter" idx="11"/>
          </p:nvPr>
        </p:nvSpPr>
        <p:spPr/>
        <p:txBody>
          <a:bodyPr/>
          <a:lstStyle/>
          <a:p>
            <a:r>
              <a:rPr lang="en-US" smtClean="0"/>
              <a:t>K  Ramkumar &amp; Co</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472B39A-6E41-4E64-A172-CAFAE634D415}" type="datetime1">
              <a:rPr lang="en-US" smtClean="0"/>
              <a:pPr/>
              <a:t>6/4/2012</a:t>
            </a:fld>
            <a:endParaRPr lang="en-US"/>
          </a:p>
        </p:txBody>
      </p:sp>
      <p:sp>
        <p:nvSpPr>
          <p:cNvPr id="5" name="Footer Placeholder 4"/>
          <p:cNvSpPr>
            <a:spLocks noGrp="1"/>
          </p:cNvSpPr>
          <p:nvPr>
            <p:ph type="ftr" sz="quarter" idx="11"/>
          </p:nvPr>
        </p:nvSpPr>
        <p:spPr/>
        <p:txBody>
          <a:bodyPr/>
          <a:lstStyle/>
          <a:p>
            <a:r>
              <a:rPr lang="en-US" smtClean="0"/>
              <a:t>K  Ramkumar &amp; Co</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4D41558-796D-4A0D-BA55-165CCEEEEC84}" type="datetime1">
              <a:rPr lang="en-US" smtClean="0"/>
              <a:pPr/>
              <a:t>6/4/2012</a:t>
            </a:fld>
            <a:endParaRPr lang="en-US"/>
          </a:p>
        </p:txBody>
      </p:sp>
      <p:sp>
        <p:nvSpPr>
          <p:cNvPr id="5" name="Footer Placeholder 4"/>
          <p:cNvSpPr>
            <a:spLocks noGrp="1"/>
          </p:cNvSpPr>
          <p:nvPr>
            <p:ph type="ftr" sz="quarter" idx="11"/>
          </p:nvPr>
        </p:nvSpPr>
        <p:spPr/>
        <p:txBody>
          <a:bodyPr/>
          <a:lstStyle/>
          <a:p>
            <a:r>
              <a:rPr lang="en-US" smtClean="0"/>
              <a:t>K  Ramkumar &amp; Co</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E9FB1FC-CFDA-41D0-B682-A988C2987FD5}" type="datetime1">
              <a:rPr lang="en-US" smtClean="0"/>
              <a:pPr/>
              <a:t>6/4/2012</a:t>
            </a:fld>
            <a:endParaRPr lang="en-US"/>
          </a:p>
        </p:txBody>
      </p:sp>
      <p:sp>
        <p:nvSpPr>
          <p:cNvPr id="6" name="Footer Placeholder 5"/>
          <p:cNvSpPr>
            <a:spLocks noGrp="1"/>
          </p:cNvSpPr>
          <p:nvPr>
            <p:ph type="ftr" sz="quarter" idx="11"/>
          </p:nvPr>
        </p:nvSpPr>
        <p:spPr/>
        <p:txBody>
          <a:bodyPr/>
          <a:lstStyle/>
          <a:p>
            <a:r>
              <a:rPr lang="en-US" smtClean="0"/>
              <a:t>K  Ramkumar &amp; Co</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506AF676-2310-4598-8C43-1E840449FA6E}" type="datetime1">
              <a:rPr lang="en-US" smtClean="0"/>
              <a:pPr/>
              <a:t>6/4/2012</a:t>
            </a:fld>
            <a:endParaRPr lang="en-US"/>
          </a:p>
        </p:txBody>
      </p:sp>
      <p:sp>
        <p:nvSpPr>
          <p:cNvPr id="8" name="Footer Placeholder 7"/>
          <p:cNvSpPr>
            <a:spLocks noGrp="1"/>
          </p:cNvSpPr>
          <p:nvPr>
            <p:ph type="ftr" sz="quarter" idx="11"/>
          </p:nvPr>
        </p:nvSpPr>
        <p:spPr/>
        <p:txBody>
          <a:bodyPr/>
          <a:lstStyle/>
          <a:p>
            <a:r>
              <a:rPr lang="en-US" smtClean="0"/>
              <a:t>K  Ramkumar &amp; Co</a:t>
            </a:r>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228A3AAB-50E9-4666-8EB9-4A2D85565897}" type="datetime1">
              <a:rPr lang="en-US" smtClean="0"/>
              <a:pPr/>
              <a:t>6/4/2012</a:t>
            </a:fld>
            <a:endParaRPr lang="en-US"/>
          </a:p>
        </p:txBody>
      </p:sp>
      <p:sp>
        <p:nvSpPr>
          <p:cNvPr id="4" name="Footer Placeholder 3"/>
          <p:cNvSpPr>
            <a:spLocks noGrp="1"/>
          </p:cNvSpPr>
          <p:nvPr>
            <p:ph type="ftr" sz="quarter" idx="11"/>
          </p:nvPr>
        </p:nvSpPr>
        <p:spPr/>
        <p:txBody>
          <a:bodyPr/>
          <a:lstStyle/>
          <a:p>
            <a:r>
              <a:rPr lang="en-US" smtClean="0"/>
              <a:t>K  Ramkumar &amp; Co</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677D884-557B-4609-98DB-0120B432CA70}" type="datetime1">
              <a:rPr lang="en-US" smtClean="0"/>
              <a:pPr/>
              <a:t>6/4/2012</a:t>
            </a:fld>
            <a:endParaRPr lang="en-US"/>
          </a:p>
        </p:txBody>
      </p:sp>
      <p:sp>
        <p:nvSpPr>
          <p:cNvPr id="3" name="Footer Placeholder 2"/>
          <p:cNvSpPr>
            <a:spLocks noGrp="1"/>
          </p:cNvSpPr>
          <p:nvPr>
            <p:ph type="ftr" sz="quarter" idx="11"/>
          </p:nvPr>
        </p:nvSpPr>
        <p:spPr/>
        <p:txBody>
          <a:bodyPr/>
          <a:lstStyle/>
          <a:p>
            <a:r>
              <a:rPr lang="en-US" smtClean="0"/>
              <a:t>K  Ramkumar &amp; Co</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FF9500E-6F9F-475F-89F2-1360B065E56A}" type="datetime1">
              <a:rPr lang="en-US" smtClean="0"/>
              <a:pPr/>
              <a:t>6/4/2012</a:t>
            </a:fld>
            <a:endParaRPr lang="en-US"/>
          </a:p>
        </p:txBody>
      </p:sp>
      <p:sp>
        <p:nvSpPr>
          <p:cNvPr id="6" name="Footer Placeholder 5"/>
          <p:cNvSpPr>
            <a:spLocks noGrp="1"/>
          </p:cNvSpPr>
          <p:nvPr>
            <p:ph type="ftr" sz="quarter" idx="11"/>
          </p:nvPr>
        </p:nvSpPr>
        <p:spPr/>
        <p:txBody>
          <a:bodyPr/>
          <a:lstStyle/>
          <a:p>
            <a:r>
              <a:rPr lang="en-US" smtClean="0"/>
              <a:t>K  Ramkumar &amp; Co</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D70A4B95-7FC7-4741-A7FC-68B7CDBD775C}" type="datetime1">
              <a:rPr lang="en-US" smtClean="0"/>
              <a:pPr/>
              <a:t>6/4/2012</a:t>
            </a:fld>
            <a:endParaRPr lang="en-US"/>
          </a:p>
        </p:txBody>
      </p:sp>
      <p:sp>
        <p:nvSpPr>
          <p:cNvPr id="6" name="Footer Placeholder 5"/>
          <p:cNvSpPr>
            <a:spLocks noGrp="1"/>
          </p:cNvSpPr>
          <p:nvPr>
            <p:ph type="ftr" sz="quarter" idx="11"/>
          </p:nvPr>
        </p:nvSpPr>
        <p:spPr/>
        <p:txBody>
          <a:bodyPr/>
          <a:lstStyle/>
          <a:p>
            <a:r>
              <a:rPr lang="en-US" smtClean="0"/>
              <a:t>K  Ramkumar &amp; Co</a:t>
            </a:r>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6F15528-21DE-4FAA-801E-634DDDAF4B2B}"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spd="slow">
    <p:wipe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F9A35251-2C8B-44BC-9038-36557F6EDFAC}" type="datetime1">
              <a:rPr lang="en-US" smtClean="0"/>
              <a:pPr/>
              <a:t>6/4/2012</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r>
              <a:rPr lang="en-US" smtClean="0"/>
              <a:t>K  Ramkumar &amp; Co</a:t>
            </a: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wipe dir="d"/>
  </p:transition>
  <p:hf sldNum="0" hd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7200" dirty="0" smtClean="0"/>
              <a:t>NEW SCHEDULE VI</a:t>
            </a:r>
            <a:endParaRPr lang="en-US" sz="7200" dirty="0"/>
          </a:p>
        </p:txBody>
      </p:sp>
      <p:sp>
        <p:nvSpPr>
          <p:cNvPr id="3" name="Subtitle 2"/>
          <p:cNvSpPr>
            <a:spLocks noGrp="1"/>
          </p:cNvSpPr>
          <p:nvPr>
            <p:ph type="subTitle" idx="1"/>
          </p:nvPr>
        </p:nvSpPr>
        <p:spPr/>
        <p:txBody>
          <a:bodyPr/>
          <a:lstStyle/>
          <a:p>
            <a:r>
              <a:rPr lang="en-US" dirty="0" smtClean="0"/>
              <a:t>AN OVERVIEW</a:t>
            </a:r>
            <a:endParaRPr lang="en-US" dirty="0"/>
          </a:p>
        </p:txBody>
      </p:sp>
    </p:spTree>
  </p:cSld>
  <p:clrMapOvr>
    <a:masterClrMapping/>
  </p:clrMapOvr>
  <p:transition spd="slow">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Autofit/>
          </a:bodyPr>
          <a:lstStyle/>
          <a:p>
            <a:r>
              <a:rPr lang="en-US" sz="4800" dirty="0" smtClean="0"/>
              <a:t>Trade payables</a:t>
            </a:r>
            <a:endParaRPr lang="en-US" sz="4800" dirty="0"/>
          </a:p>
        </p:txBody>
      </p:sp>
      <p:sp>
        <p:nvSpPr>
          <p:cNvPr id="3" name="Content Placeholder 2"/>
          <p:cNvSpPr>
            <a:spLocks noGrp="1"/>
          </p:cNvSpPr>
          <p:nvPr>
            <p:ph idx="1"/>
          </p:nvPr>
        </p:nvSpPr>
        <p:spPr>
          <a:xfrm>
            <a:off x="457200" y="1524000"/>
            <a:ext cx="8229600" cy="4389120"/>
          </a:xfrm>
        </p:spPr>
        <p:txBody>
          <a:bodyPr>
            <a:normAutofit/>
          </a:bodyPr>
          <a:lstStyle/>
          <a:p>
            <a:r>
              <a:rPr lang="en-US" sz="2400" dirty="0" smtClean="0"/>
              <a:t>A payable shall be classified as a ‘trade payable’ if it is in respect of the amount due on account of goods purchased or services received in the normal course of business.</a:t>
            </a:r>
            <a:endParaRPr lang="en-US" sz="2400"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43712"/>
          </a:xfrm>
        </p:spPr>
        <p:txBody>
          <a:bodyPr anchor="ctr">
            <a:noAutofit/>
          </a:bodyPr>
          <a:lstStyle/>
          <a:p>
            <a:r>
              <a:rPr lang="en-US" sz="4800" dirty="0" smtClean="0"/>
              <a:t>SHARE CAPITAL</a:t>
            </a:r>
            <a:endParaRPr lang="en-US" sz="4800" dirty="0"/>
          </a:p>
        </p:txBody>
      </p:sp>
      <p:sp>
        <p:nvSpPr>
          <p:cNvPr id="3" name="Content Placeholder 2"/>
          <p:cNvSpPr>
            <a:spLocks noGrp="1"/>
          </p:cNvSpPr>
          <p:nvPr>
            <p:ph idx="1"/>
          </p:nvPr>
        </p:nvSpPr>
        <p:spPr>
          <a:xfrm>
            <a:off x="457200" y="1447800"/>
            <a:ext cx="8229600" cy="4389120"/>
          </a:xfrm>
        </p:spPr>
        <p:txBody>
          <a:bodyPr>
            <a:noAutofit/>
          </a:bodyPr>
          <a:lstStyle/>
          <a:p>
            <a:r>
              <a:rPr lang="en-US" sz="2400" dirty="0" smtClean="0"/>
              <a:t>A reconciliation of the number of shares outstanding at the beginning and at the end of the reporting period should be given.</a:t>
            </a:r>
          </a:p>
          <a:p>
            <a:r>
              <a:rPr lang="en-US" sz="2400" dirty="0" smtClean="0"/>
              <a:t>Shares in the company held by each shareholder holding more than 5 percent shares specifying the number of shares should be given.</a:t>
            </a:r>
          </a:p>
          <a:p>
            <a:r>
              <a:rPr lang="en-US" sz="2400" dirty="0" smtClean="0"/>
              <a:t>If shares are allotted for consideration other than cash, as bonus shares, bought back during 5 years immediately preceding the balance sheet date, the following should be disclosed: </a:t>
            </a:r>
          </a:p>
          <a:p>
            <a:pPr>
              <a:buNone/>
            </a:pPr>
            <a:r>
              <a:rPr lang="en-US" sz="2400" dirty="0" smtClean="0"/>
              <a:t>     a) Aggregate number and class of shares allotted as fully paid up pursuant to contract(s) without payment being received in cash.</a:t>
            </a:r>
            <a:br>
              <a:rPr lang="en-US" sz="2400" dirty="0" smtClean="0"/>
            </a:br>
            <a:endParaRPr lang="en-US" sz="2400"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smtClean="0"/>
              <a:t>SHARE CAPITAL </a:t>
            </a:r>
            <a:r>
              <a:rPr lang="en-US" sz="4000" dirty="0" err="1" smtClean="0"/>
              <a:t>contd</a:t>
            </a:r>
            <a:r>
              <a:rPr lang="en-US" sz="4000" dirty="0" smtClean="0"/>
              <a:t>…..</a:t>
            </a:r>
            <a:endParaRPr lang="en-US" sz="4000" dirty="0"/>
          </a:p>
        </p:txBody>
      </p:sp>
      <p:sp>
        <p:nvSpPr>
          <p:cNvPr id="3" name="Content Placeholder 2"/>
          <p:cNvSpPr>
            <a:spLocks noGrp="1"/>
          </p:cNvSpPr>
          <p:nvPr>
            <p:ph idx="1"/>
          </p:nvPr>
        </p:nvSpPr>
        <p:spPr/>
        <p:txBody>
          <a:bodyPr>
            <a:normAutofit fontScale="92500" lnSpcReduction="10000"/>
          </a:bodyPr>
          <a:lstStyle/>
          <a:p>
            <a:pPr>
              <a:buNone/>
            </a:pPr>
            <a:r>
              <a:rPr lang="en-US" sz="2800" dirty="0" smtClean="0"/>
              <a:t>b) Aggregate number and class of shares allotted as fully paid up by way of bonus shares.</a:t>
            </a:r>
            <a:br>
              <a:rPr lang="en-US" sz="2800" dirty="0" smtClean="0"/>
            </a:br>
            <a:r>
              <a:rPr lang="en-US" sz="2800" dirty="0" smtClean="0"/>
              <a:t>c) Aggregate number and class of shares bought back. </a:t>
            </a:r>
          </a:p>
          <a:p>
            <a:r>
              <a:rPr lang="en-US" sz="2800" dirty="0" smtClean="0"/>
              <a:t>Shares reserved for issue under options and contracts/commitments for the sale of shares/disinvestment, including the terms and amounts should be disclosed.</a:t>
            </a:r>
          </a:p>
          <a:p>
            <a:r>
              <a:rPr lang="en-US" sz="2800" dirty="0" smtClean="0"/>
              <a:t>The rights, preferences and restrictions attaching to each class of shares including restrictions on the distribution of dividends and the repayment of capital; should be disclosed.</a:t>
            </a:r>
          </a:p>
          <a:p>
            <a:endParaRPr lang="en-US"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chor="ctr">
            <a:noAutofit/>
          </a:bodyPr>
          <a:lstStyle/>
          <a:p>
            <a:r>
              <a:rPr lang="en-US" sz="4800" dirty="0" smtClean="0"/>
              <a:t>RESERVES AND SURPLUS</a:t>
            </a:r>
            <a:endParaRPr lang="en-US" sz="4800" dirty="0"/>
          </a:p>
        </p:txBody>
      </p:sp>
      <p:sp>
        <p:nvSpPr>
          <p:cNvPr id="3" name="Content Placeholder 2"/>
          <p:cNvSpPr>
            <a:spLocks noGrp="1"/>
          </p:cNvSpPr>
          <p:nvPr>
            <p:ph idx="1"/>
          </p:nvPr>
        </p:nvSpPr>
        <p:spPr>
          <a:xfrm>
            <a:off x="457200" y="1447800"/>
            <a:ext cx="8229600" cy="4389120"/>
          </a:xfrm>
        </p:spPr>
        <p:txBody>
          <a:bodyPr>
            <a:normAutofit fontScale="25000" lnSpcReduction="20000"/>
          </a:bodyPr>
          <a:lstStyle/>
          <a:p>
            <a:r>
              <a:rPr lang="en-US" sz="9600" dirty="0" smtClean="0"/>
              <a:t>Classified as follows:</a:t>
            </a:r>
          </a:p>
          <a:p>
            <a:pPr lvl="1">
              <a:buFont typeface="Wingdings" pitchFamily="2" charset="2"/>
              <a:buChar char="v"/>
            </a:pPr>
            <a:r>
              <a:rPr lang="en-US" sz="9600" dirty="0" smtClean="0"/>
              <a:t>Capital Reserve</a:t>
            </a:r>
          </a:p>
          <a:p>
            <a:pPr lvl="1">
              <a:buFont typeface="Wingdings" pitchFamily="2" charset="2"/>
              <a:buChar char="v"/>
            </a:pPr>
            <a:r>
              <a:rPr lang="en-US" sz="9600" dirty="0" smtClean="0"/>
              <a:t>Capital Redemption Reserve</a:t>
            </a:r>
          </a:p>
          <a:p>
            <a:pPr lvl="1">
              <a:buFont typeface="Wingdings" pitchFamily="2" charset="2"/>
              <a:buChar char="v"/>
            </a:pPr>
            <a:r>
              <a:rPr lang="en-US" sz="9600" dirty="0" smtClean="0"/>
              <a:t>Securities  Premium Reserve</a:t>
            </a:r>
          </a:p>
          <a:p>
            <a:pPr lvl="1">
              <a:buFont typeface="Wingdings" pitchFamily="2" charset="2"/>
              <a:buChar char="v"/>
            </a:pPr>
            <a:r>
              <a:rPr lang="en-US" sz="9600" dirty="0" smtClean="0"/>
              <a:t>Debenture Redemption Reserve</a:t>
            </a:r>
          </a:p>
          <a:p>
            <a:pPr lvl="1">
              <a:buFont typeface="Wingdings" pitchFamily="2" charset="2"/>
              <a:buChar char="v"/>
            </a:pPr>
            <a:r>
              <a:rPr lang="en-US" sz="9600" dirty="0" smtClean="0"/>
              <a:t>Revaluation Reserve</a:t>
            </a:r>
          </a:p>
          <a:p>
            <a:pPr lvl="1">
              <a:buFont typeface="Wingdings" pitchFamily="2" charset="2"/>
              <a:buChar char="v"/>
            </a:pPr>
            <a:r>
              <a:rPr lang="en-US" sz="9600" dirty="0" smtClean="0"/>
              <a:t>Share Options Outstanding  Account</a:t>
            </a:r>
          </a:p>
          <a:p>
            <a:pPr lvl="1">
              <a:buFont typeface="Wingdings" pitchFamily="2" charset="2"/>
              <a:buChar char="v"/>
            </a:pPr>
            <a:r>
              <a:rPr lang="en-US" sz="9600" dirty="0" smtClean="0"/>
              <a:t>Other reserves-nature and purpose to be specified</a:t>
            </a:r>
          </a:p>
          <a:p>
            <a:pPr lvl="1">
              <a:buFont typeface="Wingdings" pitchFamily="2" charset="2"/>
              <a:buChar char="v"/>
            </a:pPr>
            <a:r>
              <a:rPr lang="en-US" sz="9600" dirty="0" smtClean="0"/>
              <a:t>Surplus </a:t>
            </a:r>
            <a:r>
              <a:rPr lang="en-US" sz="9600" dirty="0" err="1" smtClean="0"/>
              <a:t>i.e</a:t>
            </a:r>
            <a:r>
              <a:rPr lang="en-US" sz="9600" dirty="0" smtClean="0"/>
              <a:t> balance in Profit &amp; Loss A/c </a:t>
            </a:r>
          </a:p>
          <a:p>
            <a:r>
              <a:rPr lang="en-US" sz="9600" dirty="0" smtClean="0"/>
              <a:t>Additions and deductions since last Balance sheet  to be shown separately under each heads.</a:t>
            </a:r>
          </a:p>
          <a:p>
            <a:pPr>
              <a:buFont typeface="Wingdings" pitchFamily="2" charset="2"/>
              <a:buChar char="v"/>
            </a:pPr>
            <a:endParaRPr lang="en-US" sz="1700"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additive="base">
                                        <p:cTn id="3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calcmode="lin" valueType="num">
                                      <p:cBhvr additive="base">
                                        <p:cTn id="3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3">
                                            <p:txEl>
                                              <p:pRg st="9" end="9"/>
                                            </p:txEl>
                                          </p:spTgt>
                                        </p:tgtEl>
                                        <p:attrNameLst>
                                          <p:attrName>style.visibility</p:attrName>
                                        </p:attrNameLst>
                                      </p:cBhvr>
                                      <p:to>
                                        <p:strVal val="visible"/>
                                      </p:to>
                                    </p:set>
                                    <p:anim calcmode="lin" valueType="num">
                                      <p:cBhvr additive="base">
                                        <p:cTn id="4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5400" dirty="0" smtClean="0"/>
              <a:t>RESERVES AND SURPLUS </a:t>
            </a:r>
            <a:r>
              <a:rPr lang="en-US" sz="5400" dirty="0" err="1" smtClean="0"/>
              <a:t>contd</a:t>
            </a:r>
            <a:r>
              <a:rPr lang="en-US" sz="5400" dirty="0" smtClean="0"/>
              <a:t>…</a:t>
            </a:r>
            <a:endParaRPr lang="en-US" dirty="0"/>
          </a:p>
        </p:txBody>
      </p:sp>
      <p:sp>
        <p:nvSpPr>
          <p:cNvPr id="3" name="Content Placeholder 2"/>
          <p:cNvSpPr>
            <a:spLocks noGrp="1"/>
          </p:cNvSpPr>
          <p:nvPr>
            <p:ph idx="1"/>
          </p:nvPr>
        </p:nvSpPr>
        <p:spPr/>
        <p:txBody>
          <a:bodyPr/>
          <a:lstStyle/>
          <a:p>
            <a:r>
              <a:rPr lang="en-US" sz="2800" dirty="0" smtClean="0"/>
              <a:t>Debit balance of P &amp; L shall be shown as negative figure under ‘Surplus’ instead of presenting on the asset side .</a:t>
            </a:r>
          </a:p>
          <a:p>
            <a:r>
              <a:rPr lang="en-US" sz="2800" dirty="0" smtClean="0"/>
              <a:t>The balance in ‘Reserves &amp; Surplus’ , after adjusting the negative balance  in the head ‘Surplus’, shall be shown under the head “Reserves &amp; Surplus” even if the resulting  figure is in the negative.</a:t>
            </a:r>
          </a:p>
          <a:p>
            <a:pPr>
              <a:buFont typeface="Wingdings" pitchFamily="2" charset="2"/>
              <a:buChar char="v"/>
            </a:pPr>
            <a:endParaRPr lang="en-US" sz="800" dirty="0" smtClean="0"/>
          </a:p>
          <a:p>
            <a:endParaRPr lang="en-US"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609600"/>
          </a:xfrm>
        </p:spPr>
        <p:txBody>
          <a:bodyPr anchor="ctr">
            <a:noAutofit/>
          </a:bodyPr>
          <a:lstStyle/>
          <a:p>
            <a:r>
              <a:rPr lang="en-US" sz="4800" dirty="0" smtClean="0"/>
              <a:t>LONG TERM BORROWINGS</a:t>
            </a:r>
            <a:endParaRPr lang="en-US" sz="4800" dirty="0"/>
          </a:p>
        </p:txBody>
      </p:sp>
      <p:sp>
        <p:nvSpPr>
          <p:cNvPr id="3" name="Content Placeholder 2"/>
          <p:cNvSpPr>
            <a:spLocks noGrp="1"/>
          </p:cNvSpPr>
          <p:nvPr>
            <p:ph idx="1"/>
          </p:nvPr>
        </p:nvSpPr>
        <p:spPr>
          <a:xfrm>
            <a:off x="457200" y="1447800"/>
            <a:ext cx="8229600" cy="4953000"/>
          </a:xfrm>
        </p:spPr>
        <p:txBody>
          <a:bodyPr>
            <a:noAutofit/>
          </a:bodyPr>
          <a:lstStyle/>
          <a:p>
            <a:r>
              <a:rPr lang="en-US" sz="2400" dirty="0" smtClean="0"/>
              <a:t>Classified as follows:</a:t>
            </a:r>
          </a:p>
          <a:p>
            <a:pPr lvl="1">
              <a:buFont typeface="Wingdings" pitchFamily="2" charset="2"/>
              <a:buChar char="v"/>
            </a:pPr>
            <a:r>
              <a:rPr lang="en-US" dirty="0" smtClean="0"/>
              <a:t>Bonds/ debentures</a:t>
            </a:r>
          </a:p>
          <a:p>
            <a:pPr lvl="1">
              <a:buFont typeface="Wingdings" pitchFamily="2" charset="2"/>
              <a:buChar char="v"/>
            </a:pPr>
            <a:r>
              <a:rPr lang="en-US" dirty="0" smtClean="0"/>
              <a:t>Term Loans</a:t>
            </a:r>
          </a:p>
          <a:p>
            <a:pPr lvl="1">
              <a:buFont typeface="Wingdings" pitchFamily="2" charset="2"/>
              <a:buChar char="v"/>
            </a:pPr>
            <a:r>
              <a:rPr lang="en-US" dirty="0" smtClean="0"/>
              <a:t>Deferred Payment Liabilities</a:t>
            </a:r>
          </a:p>
          <a:p>
            <a:pPr lvl="1">
              <a:buFont typeface="Wingdings" pitchFamily="2" charset="2"/>
              <a:buChar char="v"/>
            </a:pPr>
            <a:r>
              <a:rPr lang="en-US" dirty="0" smtClean="0"/>
              <a:t>Deposits</a:t>
            </a:r>
          </a:p>
          <a:p>
            <a:pPr lvl="1">
              <a:buFont typeface="Wingdings" pitchFamily="2" charset="2"/>
              <a:buChar char="v"/>
            </a:pPr>
            <a:r>
              <a:rPr lang="en-US" dirty="0" smtClean="0"/>
              <a:t>Loans &amp; advances from related parties</a:t>
            </a:r>
          </a:p>
          <a:p>
            <a:pPr lvl="1">
              <a:buFont typeface="Wingdings" pitchFamily="2" charset="2"/>
              <a:buChar char="v"/>
            </a:pPr>
            <a:r>
              <a:rPr lang="en-US" dirty="0" smtClean="0"/>
              <a:t>Long term maturities of  finance lease obligations</a:t>
            </a:r>
          </a:p>
          <a:p>
            <a:pPr lvl="1">
              <a:buFont typeface="Wingdings" pitchFamily="2" charset="2"/>
              <a:buChar char="v"/>
            </a:pPr>
            <a:r>
              <a:rPr lang="en-US" dirty="0" smtClean="0"/>
              <a:t>Others</a:t>
            </a:r>
          </a:p>
          <a:p>
            <a:pPr lvl="1">
              <a:buFont typeface="Arial" pitchFamily="34" charset="0"/>
              <a:buChar char="•"/>
            </a:pPr>
            <a:endParaRPr lang="en-US" dirty="0" smtClean="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additive="base">
                                        <p:cTn id="3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5400" dirty="0" smtClean="0"/>
              <a:t>LONG TERM BORROWINGS </a:t>
            </a:r>
            <a:r>
              <a:rPr lang="en-US" sz="5400" dirty="0" err="1" smtClean="0"/>
              <a:t>contd</a:t>
            </a:r>
            <a:r>
              <a:rPr lang="en-US" sz="5400" dirty="0" smtClean="0"/>
              <a:t>…</a:t>
            </a:r>
            <a:endParaRPr lang="en-US" dirty="0"/>
          </a:p>
        </p:txBody>
      </p:sp>
      <p:sp>
        <p:nvSpPr>
          <p:cNvPr id="3" name="Content Placeholder 2"/>
          <p:cNvSpPr>
            <a:spLocks noGrp="1"/>
          </p:cNvSpPr>
          <p:nvPr>
            <p:ph idx="1"/>
          </p:nvPr>
        </p:nvSpPr>
        <p:spPr/>
        <p:txBody>
          <a:bodyPr>
            <a:normAutofit lnSpcReduction="10000"/>
          </a:bodyPr>
          <a:lstStyle/>
          <a:p>
            <a:r>
              <a:rPr lang="en-US" sz="2400" dirty="0" smtClean="0"/>
              <a:t>To be further classified as Secured &amp; Unsecured</a:t>
            </a:r>
          </a:p>
          <a:p>
            <a:r>
              <a:rPr lang="en-US" sz="2400" dirty="0" smtClean="0"/>
              <a:t>Bonds &amp; Debentures to be stated in descending order of maturity /conversion</a:t>
            </a:r>
          </a:p>
          <a:p>
            <a:r>
              <a:rPr lang="en-US" sz="2400" dirty="0" smtClean="0"/>
              <a:t>Terms of repayment of term loans and other loans shall be stated. </a:t>
            </a:r>
          </a:p>
          <a:p>
            <a:r>
              <a:rPr lang="en-US" sz="2400" dirty="0" smtClean="0"/>
              <a:t>Following should be specified ,in case of continuing default in repayment of loans and interest as on the balance sheet date:</a:t>
            </a:r>
          </a:p>
          <a:p>
            <a:pPr lvl="1">
              <a:buFont typeface="Wingdings" pitchFamily="2" charset="2"/>
              <a:buChar char="v"/>
            </a:pPr>
            <a:r>
              <a:rPr lang="en-US" dirty="0" smtClean="0"/>
              <a:t>Period</a:t>
            </a:r>
          </a:p>
          <a:p>
            <a:pPr lvl="1">
              <a:buFont typeface="Wingdings" pitchFamily="2" charset="2"/>
              <a:buChar char="v"/>
            </a:pPr>
            <a:r>
              <a:rPr lang="en-US" dirty="0" smtClean="0"/>
              <a:t>Amount</a:t>
            </a:r>
          </a:p>
          <a:p>
            <a:pPr>
              <a:buNone/>
            </a:pPr>
            <a:r>
              <a:rPr lang="en-US" sz="2400" dirty="0" smtClean="0"/>
              <a:t> </a:t>
            </a:r>
          </a:p>
          <a:p>
            <a:endParaRPr lang="en-US"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 calcmode="lin" valueType="num">
                                      <p:cBhvr additive="base">
                                        <p:cTn id="3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153400" cy="533400"/>
          </a:xfrm>
        </p:spPr>
        <p:txBody>
          <a:bodyPr>
            <a:noAutofit/>
          </a:bodyPr>
          <a:lstStyle/>
          <a:p>
            <a:r>
              <a:rPr lang="en-US" sz="4800" b="1" dirty="0" smtClean="0"/>
              <a:t>OTHER LONG TERM LIABILITIES</a:t>
            </a:r>
            <a:endParaRPr lang="en-US" sz="4800" dirty="0"/>
          </a:p>
        </p:txBody>
      </p:sp>
      <p:sp>
        <p:nvSpPr>
          <p:cNvPr id="3" name="Content Placeholder 2"/>
          <p:cNvSpPr>
            <a:spLocks noGrp="1"/>
          </p:cNvSpPr>
          <p:nvPr>
            <p:ph idx="1"/>
          </p:nvPr>
        </p:nvSpPr>
        <p:spPr>
          <a:xfrm>
            <a:off x="381000" y="1295400"/>
            <a:ext cx="8229600" cy="4389120"/>
          </a:xfrm>
        </p:spPr>
        <p:txBody>
          <a:bodyPr>
            <a:normAutofit/>
          </a:bodyPr>
          <a:lstStyle/>
          <a:p>
            <a:r>
              <a:rPr lang="en-US" sz="2400" dirty="0" smtClean="0"/>
              <a:t>Classified as follows:</a:t>
            </a:r>
          </a:p>
          <a:p>
            <a:pPr lvl="1">
              <a:buFont typeface="Wingdings" pitchFamily="2" charset="2"/>
              <a:buChar char="v"/>
            </a:pPr>
            <a:r>
              <a:rPr lang="en-US" dirty="0" smtClean="0"/>
              <a:t>Trade Payables</a:t>
            </a:r>
          </a:p>
          <a:p>
            <a:pPr lvl="1">
              <a:buFont typeface="Wingdings" pitchFamily="2" charset="2"/>
              <a:buChar char="v"/>
            </a:pPr>
            <a:r>
              <a:rPr lang="en-US" dirty="0" smtClean="0"/>
              <a:t>Others</a:t>
            </a:r>
            <a:endParaRPr lang="en-US"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Autofit/>
          </a:bodyPr>
          <a:lstStyle/>
          <a:p>
            <a:r>
              <a:rPr lang="en-US" sz="4800" dirty="0" smtClean="0"/>
              <a:t>LONG TERM PROVISIONS</a:t>
            </a:r>
            <a:endParaRPr lang="en-US" sz="4800" dirty="0"/>
          </a:p>
        </p:txBody>
      </p:sp>
      <p:sp>
        <p:nvSpPr>
          <p:cNvPr id="3" name="Content Placeholder 2"/>
          <p:cNvSpPr>
            <a:spLocks noGrp="1"/>
          </p:cNvSpPr>
          <p:nvPr>
            <p:ph idx="1"/>
          </p:nvPr>
        </p:nvSpPr>
        <p:spPr>
          <a:xfrm>
            <a:off x="457200" y="1371600"/>
            <a:ext cx="8229600" cy="4876800"/>
          </a:xfrm>
        </p:spPr>
        <p:txBody>
          <a:bodyPr>
            <a:normAutofit/>
          </a:bodyPr>
          <a:lstStyle/>
          <a:p>
            <a:r>
              <a:rPr lang="en-US" sz="2400" dirty="0" smtClean="0"/>
              <a:t>Classified as follows:</a:t>
            </a:r>
          </a:p>
          <a:p>
            <a:pPr lvl="1">
              <a:buFont typeface="Wingdings" pitchFamily="2" charset="2"/>
              <a:buChar char="v"/>
            </a:pPr>
            <a:r>
              <a:rPr lang="en-US" dirty="0" smtClean="0"/>
              <a:t>Provision for employee benefits </a:t>
            </a:r>
          </a:p>
          <a:p>
            <a:pPr lvl="1">
              <a:buFont typeface="Wingdings" pitchFamily="2" charset="2"/>
              <a:buChar char="v"/>
            </a:pPr>
            <a:r>
              <a:rPr lang="en-US" dirty="0" smtClean="0"/>
              <a:t>Others(nature to be specified)</a:t>
            </a: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Autofit/>
          </a:bodyPr>
          <a:lstStyle/>
          <a:p>
            <a:r>
              <a:rPr lang="en-US" sz="4800" dirty="0" smtClean="0"/>
              <a:t>SHORT TERM BORROWINGS</a:t>
            </a:r>
            <a:endParaRPr lang="en-US" sz="4800" dirty="0"/>
          </a:p>
        </p:txBody>
      </p:sp>
      <p:sp>
        <p:nvSpPr>
          <p:cNvPr id="3" name="Content Placeholder 2"/>
          <p:cNvSpPr>
            <a:spLocks noGrp="1"/>
          </p:cNvSpPr>
          <p:nvPr>
            <p:ph idx="1"/>
          </p:nvPr>
        </p:nvSpPr>
        <p:spPr>
          <a:xfrm>
            <a:off x="457200" y="1524000"/>
            <a:ext cx="8229600" cy="4800600"/>
          </a:xfrm>
        </p:spPr>
        <p:txBody>
          <a:bodyPr>
            <a:normAutofit/>
          </a:bodyPr>
          <a:lstStyle/>
          <a:p>
            <a:r>
              <a:rPr lang="en-US" sz="2400" dirty="0" smtClean="0"/>
              <a:t>Classified as follows:</a:t>
            </a:r>
          </a:p>
          <a:p>
            <a:pPr lvl="1">
              <a:buFont typeface="Wingdings" pitchFamily="2" charset="2"/>
              <a:buChar char="v"/>
            </a:pPr>
            <a:r>
              <a:rPr lang="en-US" dirty="0" smtClean="0"/>
              <a:t>Loans repayable on demand from banks &amp; others</a:t>
            </a:r>
          </a:p>
          <a:p>
            <a:pPr lvl="1">
              <a:buFont typeface="Wingdings" pitchFamily="2" charset="2"/>
              <a:buChar char="v"/>
            </a:pPr>
            <a:r>
              <a:rPr lang="en-US" dirty="0" smtClean="0"/>
              <a:t>Loans and advances from related parties </a:t>
            </a:r>
          </a:p>
          <a:p>
            <a:r>
              <a:rPr lang="en-US" sz="2400" dirty="0" smtClean="0"/>
              <a:t>Following should be specified ,in case of default in repayment of loans and interest as on the balance sheet date:</a:t>
            </a:r>
          </a:p>
          <a:p>
            <a:pPr lvl="1"/>
            <a:r>
              <a:rPr lang="en-US" dirty="0" smtClean="0"/>
              <a:t>Period</a:t>
            </a:r>
          </a:p>
          <a:p>
            <a:pPr lvl="1"/>
            <a:r>
              <a:rPr lang="en-US" dirty="0" smtClean="0"/>
              <a:t>Amount</a:t>
            </a:r>
          </a:p>
          <a:p>
            <a:pPr>
              <a:buNone/>
            </a:pPr>
            <a:r>
              <a:rPr lang="en-US" sz="2400" dirty="0" smtClean="0"/>
              <a:t> </a:t>
            </a: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19912"/>
          </a:xfrm>
        </p:spPr>
        <p:txBody>
          <a:bodyPr anchor="ctr">
            <a:noAutofit/>
          </a:bodyPr>
          <a:lstStyle/>
          <a:p>
            <a:r>
              <a:rPr lang="en-US" sz="4800" u="sng" dirty="0" smtClean="0"/>
              <a:t>ELIMINATION OF THE CONCEPT OF “SCHEDULE”</a:t>
            </a:r>
            <a:endParaRPr lang="en-US" sz="4800" u="sng" dirty="0"/>
          </a:p>
        </p:txBody>
      </p:sp>
      <p:sp>
        <p:nvSpPr>
          <p:cNvPr id="3" name="Content Placeholder 2"/>
          <p:cNvSpPr>
            <a:spLocks noGrp="1"/>
          </p:cNvSpPr>
          <p:nvPr>
            <p:ph idx="1"/>
          </p:nvPr>
        </p:nvSpPr>
        <p:spPr>
          <a:xfrm>
            <a:off x="457200" y="2057400"/>
            <a:ext cx="8229600" cy="4389120"/>
          </a:xfrm>
        </p:spPr>
        <p:txBody>
          <a:bodyPr>
            <a:normAutofit/>
          </a:bodyPr>
          <a:lstStyle/>
          <a:p>
            <a:r>
              <a:rPr lang="en-US" sz="2400" dirty="0" smtClean="0"/>
              <a:t>In the  old Schedule VI , break-up of amounts disclosed on the face of the balance sheet and profit and loss account was given in the schedules. Additional information was furnished in the notes to accounts. The revised Schedule VI has eliminated the concept of schedule and such information will now be provided in the notes to accounts. </a:t>
            </a:r>
          </a:p>
          <a:p>
            <a:r>
              <a:rPr lang="en-US" sz="2400" dirty="0" smtClean="0"/>
              <a:t>This is in line with the practice under IFRS. Further, all information relating to a particular  item of balance sheet and P&amp;L account disclosed in the notes is required to be cross-referred to that item on the face of balance sheet/ P&amp;L account.</a:t>
            </a:r>
            <a:endParaRPr lang="en-US" sz="2400"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Autofit/>
          </a:bodyPr>
          <a:lstStyle/>
          <a:p>
            <a:r>
              <a:rPr lang="en-US" sz="4800" dirty="0" smtClean="0"/>
              <a:t>OTHER CURRENT LIABILITIES</a:t>
            </a:r>
            <a:endParaRPr lang="en-US" sz="4800" dirty="0"/>
          </a:p>
        </p:txBody>
      </p:sp>
      <p:sp>
        <p:nvSpPr>
          <p:cNvPr id="3" name="Content Placeholder 2"/>
          <p:cNvSpPr>
            <a:spLocks noGrp="1"/>
          </p:cNvSpPr>
          <p:nvPr>
            <p:ph idx="1"/>
          </p:nvPr>
        </p:nvSpPr>
        <p:spPr>
          <a:xfrm>
            <a:off x="457200" y="1524000"/>
            <a:ext cx="8229600" cy="4389120"/>
          </a:xfrm>
        </p:spPr>
        <p:txBody>
          <a:bodyPr>
            <a:noAutofit/>
          </a:bodyPr>
          <a:lstStyle/>
          <a:p>
            <a:r>
              <a:rPr lang="en-US" sz="2400" dirty="0" smtClean="0"/>
              <a:t>Classified as follows:</a:t>
            </a:r>
          </a:p>
          <a:p>
            <a:pPr lvl="1">
              <a:buFont typeface="Wingdings" pitchFamily="2" charset="2"/>
              <a:buChar char="v"/>
            </a:pPr>
            <a:r>
              <a:rPr lang="en-US" dirty="0" smtClean="0"/>
              <a:t>Current maturities of long-term debt </a:t>
            </a:r>
          </a:p>
          <a:p>
            <a:pPr lvl="1">
              <a:buFont typeface="Wingdings" pitchFamily="2" charset="2"/>
              <a:buChar char="v"/>
            </a:pPr>
            <a:r>
              <a:rPr lang="en-US" dirty="0" smtClean="0"/>
              <a:t>Current maturities of finance lease obligations </a:t>
            </a:r>
          </a:p>
          <a:p>
            <a:pPr lvl="1">
              <a:buFont typeface="Wingdings" pitchFamily="2" charset="2"/>
              <a:buChar char="v"/>
            </a:pPr>
            <a:r>
              <a:rPr lang="en-US" dirty="0" smtClean="0"/>
              <a:t>Interest accrued but not due on borrowings </a:t>
            </a:r>
          </a:p>
          <a:p>
            <a:pPr lvl="1">
              <a:buFont typeface="Wingdings" pitchFamily="2" charset="2"/>
              <a:buChar char="v"/>
            </a:pPr>
            <a:r>
              <a:rPr lang="en-US" dirty="0" smtClean="0"/>
              <a:t>Interest accrued and due  on borrowings</a:t>
            </a:r>
          </a:p>
          <a:p>
            <a:pPr lvl="1">
              <a:buFont typeface="Wingdings" pitchFamily="2" charset="2"/>
              <a:buChar char="v"/>
            </a:pPr>
            <a:r>
              <a:rPr lang="en-US" dirty="0" smtClean="0"/>
              <a:t>Income received in advance </a:t>
            </a:r>
          </a:p>
          <a:p>
            <a:pPr lvl="1">
              <a:buFont typeface="Wingdings" pitchFamily="2" charset="2"/>
              <a:buChar char="v"/>
            </a:pPr>
            <a:r>
              <a:rPr lang="en-US" dirty="0" smtClean="0"/>
              <a:t>Application money received for allotment of securities and due for refund and interest accrued thereon.</a:t>
            </a:r>
          </a:p>
          <a:p>
            <a:pPr lvl="2">
              <a:buFont typeface="Wingdings" pitchFamily="2" charset="2"/>
              <a:buChar char="ü"/>
            </a:pPr>
            <a:r>
              <a:rPr lang="en-US" sz="2400" dirty="0" smtClean="0"/>
              <a:t>Share application money includes advances towards allotment of share capital.</a:t>
            </a: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 calcmode="lin" valueType="num">
                                      <p:cBhvr additive="base">
                                        <p:cTn id="4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 calcmode="lin" valueType="num">
                                      <p:cBhvr additive="base">
                                        <p:cTn id="4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5400" dirty="0" smtClean="0"/>
              <a:t>OTHER CURRENT LIABILITIES </a:t>
            </a:r>
            <a:r>
              <a:rPr lang="en-US" sz="5400" dirty="0" err="1" smtClean="0"/>
              <a:t>contd</a:t>
            </a:r>
            <a:r>
              <a:rPr lang="en-US" sz="5400" dirty="0" smtClean="0"/>
              <a:t>….</a:t>
            </a:r>
            <a:endParaRPr lang="en-US" dirty="0"/>
          </a:p>
        </p:txBody>
      </p:sp>
      <p:sp>
        <p:nvSpPr>
          <p:cNvPr id="3" name="Content Placeholder 2"/>
          <p:cNvSpPr>
            <a:spLocks noGrp="1"/>
          </p:cNvSpPr>
          <p:nvPr>
            <p:ph idx="1"/>
          </p:nvPr>
        </p:nvSpPr>
        <p:spPr/>
        <p:txBody>
          <a:bodyPr>
            <a:normAutofit/>
          </a:bodyPr>
          <a:lstStyle/>
          <a:p>
            <a:pPr lvl="2">
              <a:buFont typeface="Wingdings" pitchFamily="2" charset="2"/>
              <a:buChar char="ü"/>
            </a:pPr>
            <a:r>
              <a:rPr lang="en-US" sz="2800" dirty="0" smtClean="0"/>
              <a:t>The terms and conditions including the number of shares proposed to be issued, the amount of premium ,if any, and the period before which shares shall be allotted shall be disclosed.</a:t>
            </a:r>
          </a:p>
          <a:p>
            <a:pPr lvl="2">
              <a:buFont typeface="Wingdings" pitchFamily="2" charset="2"/>
              <a:buChar char="ü"/>
            </a:pPr>
            <a:r>
              <a:rPr lang="en-US" sz="2800" dirty="0" smtClean="0"/>
              <a:t>It shall also be disclosed whether the company has sufficient authorized capital to cover the share capital amount resulting from allotment of shares out of such share application money.</a:t>
            </a:r>
          </a:p>
          <a:p>
            <a:endParaRPr lang="en-US" dirty="0"/>
          </a:p>
        </p:txBody>
      </p:sp>
    </p:spTree>
  </p:cSld>
  <p:clrMapOvr>
    <a:masterClrMapping/>
  </p:clrMapOvr>
  <p:transition spd="slow">
    <p:wipe dir="d"/>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800" dirty="0" smtClean="0"/>
              <a:t>OTHER CURRENT LIABILITIES </a:t>
            </a:r>
            <a:r>
              <a:rPr lang="en-US" sz="4800" dirty="0" err="1" smtClean="0"/>
              <a:t>contd</a:t>
            </a:r>
            <a:r>
              <a:rPr lang="en-US" sz="4800" dirty="0" smtClean="0"/>
              <a:t>….</a:t>
            </a:r>
            <a:endParaRPr lang="en-US" dirty="0"/>
          </a:p>
        </p:txBody>
      </p:sp>
      <p:sp>
        <p:nvSpPr>
          <p:cNvPr id="3" name="Content Placeholder 2"/>
          <p:cNvSpPr>
            <a:spLocks noGrp="1"/>
          </p:cNvSpPr>
          <p:nvPr>
            <p:ph idx="1"/>
          </p:nvPr>
        </p:nvSpPr>
        <p:spPr/>
        <p:txBody>
          <a:bodyPr>
            <a:normAutofit fontScale="62500" lnSpcReduction="20000"/>
          </a:bodyPr>
          <a:lstStyle/>
          <a:p>
            <a:pPr lvl="2">
              <a:buFont typeface="Wingdings" pitchFamily="2" charset="2"/>
              <a:buChar char="ü"/>
            </a:pPr>
            <a:r>
              <a:rPr lang="en-US" sz="3800" dirty="0" smtClean="0"/>
              <a:t>Further, the period for which the share application money has been pending beyond the period for allotment as mentioned in the document inviting application for shares along with the reason for such share application money being pending shall be disclosed.</a:t>
            </a:r>
          </a:p>
          <a:p>
            <a:pPr lvl="2">
              <a:buFont typeface="Wingdings" pitchFamily="2" charset="2"/>
              <a:buChar char="ü"/>
            </a:pPr>
            <a:r>
              <a:rPr lang="en-US" sz="3800" dirty="0" smtClean="0"/>
              <a:t>Share application money not exceeding the issued capital and to the extent not refundable shall be shown under the head Equity and share application money to the extent refundable i.e., the amount in excess of subscription or in case the requirements of minimum subscription are not met, shall be separately shown under ‘</a:t>
            </a:r>
            <a:r>
              <a:rPr lang="en-US" sz="3800" dirty="0" err="1" smtClean="0"/>
              <a:t>Óther</a:t>
            </a:r>
            <a:r>
              <a:rPr lang="en-US" sz="3800" dirty="0" smtClean="0"/>
              <a:t> current liabilities’</a:t>
            </a:r>
          </a:p>
          <a:p>
            <a:endParaRPr lang="en-US" dirty="0"/>
          </a:p>
        </p:txBody>
      </p:sp>
    </p:spTree>
  </p:cSld>
  <p:clrMapOvr>
    <a:masterClrMapping/>
  </p:clrMapOvr>
  <p:transition spd="slow">
    <p:wipe dir="d"/>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Autofit/>
          </a:bodyPr>
          <a:lstStyle/>
          <a:p>
            <a:r>
              <a:rPr lang="en-US" sz="4800" dirty="0" smtClean="0"/>
              <a:t>SHORT TERM PROVISIONS</a:t>
            </a:r>
            <a:endParaRPr lang="en-US" sz="4800" dirty="0"/>
          </a:p>
        </p:txBody>
      </p:sp>
      <p:sp>
        <p:nvSpPr>
          <p:cNvPr id="3" name="Content Placeholder 2"/>
          <p:cNvSpPr>
            <a:spLocks noGrp="1"/>
          </p:cNvSpPr>
          <p:nvPr>
            <p:ph idx="1"/>
          </p:nvPr>
        </p:nvSpPr>
        <p:spPr>
          <a:xfrm>
            <a:off x="457200" y="1447800"/>
            <a:ext cx="8229600" cy="4876800"/>
          </a:xfrm>
        </p:spPr>
        <p:txBody>
          <a:bodyPr>
            <a:normAutofit/>
          </a:bodyPr>
          <a:lstStyle/>
          <a:p>
            <a:r>
              <a:rPr lang="en-US" sz="2400" dirty="0" smtClean="0"/>
              <a:t>Classified as follows:</a:t>
            </a:r>
          </a:p>
          <a:p>
            <a:pPr lvl="1">
              <a:buFont typeface="Wingdings" pitchFamily="2" charset="2"/>
              <a:buChar char="v"/>
            </a:pPr>
            <a:r>
              <a:rPr lang="en-US" dirty="0" smtClean="0"/>
              <a:t>Provision for employee benefits </a:t>
            </a:r>
          </a:p>
          <a:p>
            <a:pPr lvl="1">
              <a:buFont typeface="Wingdings" pitchFamily="2" charset="2"/>
              <a:buChar char="v"/>
            </a:pPr>
            <a:r>
              <a:rPr lang="en-US" dirty="0" smtClean="0"/>
              <a:t>Others(nature to be specified)</a:t>
            </a:r>
          </a:p>
          <a:p>
            <a:pPr>
              <a:buNone/>
            </a:pPr>
            <a:endParaRPr lang="en-US" sz="1700"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Autofit/>
          </a:bodyPr>
          <a:lstStyle/>
          <a:p>
            <a:r>
              <a:rPr lang="en-US" sz="4800" dirty="0" smtClean="0"/>
              <a:t>FIXED ASSETS</a:t>
            </a:r>
            <a:endParaRPr lang="en-US" sz="4800" dirty="0"/>
          </a:p>
        </p:txBody>
      </p:sp>
      <p:sp>
        <p:nvSpPr>
          <p:cNvPr id="3" name="Content Placeholder 2"/>
          <p:cNvSpPr>
            <a:spLocks noGrp="1"/>
          </p:cNvSpPr>
          <p:nvPr>
            <p:ph idx="1"/>
          </p:nvPr>
        </p:nvSpPr>
        <p:spPr>
          <a:xfrm>
            <a:off x="457200" y="1524000"/>
            <a:ext cx="8229600" cy="4953000"/>
          </a:xfrm>
        </p:spPr>
        <p:txBody>
          <a:bodyPr>
            <a:normAutofit/>
          </a:bodyPr>
          <a:lstStyle/>
          <a:p>
            <a:r>
              <a:rPr lang="en-US" sz="2400" dirty="0" smtClean="0"/>
              <a:t>New classification under “Intangible assets under development”</a:t>
            </a:r>
          </a:p>
          <a:p>
            <a:r>
              <a:rPr lang="en-US" sz="2400" dirty="0" smtClean="0"/>
              <a:t>Assets under lease shall be separately specified under each class of asset. </a:t>
            </a:r>
          </a:p>
          <a:p>
            <a:pPr>
              <a:buNone/>
            </a:pPr>
            <a:endParaRPr lang="en-US" sz="2400" b="1" u="sng" dirty="0" smtClean="0"/>
          </a:p>
          <a:p>
            <a:pPr>
              <a:buNone/>
            </a:pPr>
            <a:r>
              <a:rPr lang="en-US" sz="2400" b="1" u="sng" dirty="0" smtClean="0"/>
              <a:t>Note:</a:t>
            </a:r>
          </a:p>
          <a:p>
            <a:r>
              <a:rPr lang="en-US" sz="2400" dirty="0" smtClean="0"/>
              <a:t>Capital advances are now required to be presented separately under the head “Loans and advances” rather than as part of “Capital work in progress” or fixed assets.</a:t>
            </a:r>
            <a:endParaRPr lang="en-US" sz="2400"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Autofit/>
          </a:bodyPr>
          <a:lstStyle/>
          <a:p>
            <a:r>
              <a:rPr lang="en-US" sz="4800" dirty="0" smtClean="0"/>
              <a:t>NON CURRENT INVESTMENTS</a:t>
            </a:r>
            <a:endParaRPr lang="en-US" sz="4800" dirty="0"/>
          </a:p>
        </p:txBody>
      </p:sp>
      <p:sp>
        <p:nvSpPr>
          <p:cNvPr id="3" name="Content Placeholder 2"/>
          <p:cNvSpPr>
            <a:spLocks noGrp="1"/>
          </p:cNvSpPr>
          <p:nvPr>
            <p:ph idx="1"/>
          </p:nvPr>
        </p:nvSpPr>
        <p:spPr>
          <a:xfrm>
            <a:off x="457200" y="1295400"/>
            <a:ext cx="8229600" cy="5181600"/>
          </a:xfrm>
        </p:spPr>
        <p:txBody>
          <a:bodyPr>
            <a:noAutofit/>
          </a:bodyPr>
          <a:lstStyle/>
          <a:p>
            <a:r>
              <a:rPr lang="en-US" sz="2400" dirty="0" smtClean="0"/>
              <a:t>Non-current investments shall be classified as trade investments and other investments and further classified as: </a:t>
            </a:r>
          </a:p>
          <a:p>
            <a:pPr lvl="1">
              <a:buFont typeface="Wingdings" pitchFamily="2" charset="2"/>
              <a:buChar char="v"/>
            </a:pPr>
            <a:r>
              <a:rPr lang="en-US" dirty="0" smtClean="0"/>
              <a:t>Investment property; </a:t>
            </a:r>
          </a:p>
          <a:p>
            <a:pPr lvl="1">
              <a:buFont typeface="Wingdings" pitchFamily="2" charset="2"/>
              <a:buChar char="v"/>
            </a:pPr>
            <a:r>
              <a:rPr lang="en-US" dirty="0" smtClean="0"/>
              <a:t>Investments in Equity Instruments; </a:t>
            </a:r>
          </a:p>
          <a:p>
            <a:pPr lvl="1">
              <a:buFont typeface="Wingdings" pitchFamily="2" charset="2"/>
              <a:buChar char="v"/>
            </a:pPr>
            <a:r>
              <a:rPr lang="en-US" dirty="0" smtClean="0"/>
              <a:t>Investments in preference shares Investments in Government or trust securities; </a:t>
            </a:r>
          </a:p>
          <a:p>
            <a:pPr lvl="1">
              <a:buFont typeface="Wingdings" pitchFamily="2" charset="2"/>
              <a:buChar char="v"/>
            </a:pPr>
            <a:r>
              <a:rPr lang="en-US" dirty="0" smtClean="0"/>
              <a:t>Investments in debentures or bonds; </a:t>
            </a:r>
          </a:p>
          <a:p>
            <a:pPr lvl="1">
              <a:buFont typeface="Wingdings" pitchFamily="2" charset="2"/>
              <a:buChar char="v"/>
            </a:pPr>
            <a:r>
              <a:rPr lang="en-US" dirty="0" smtClean="0"/>
              <a:t>Investments in Mutual Funds; </a:t>
            </a:r>
          </a:p>
          <a:p>
            <a:pPr lvl="1">
              <a:buFont typeface="Wingdings" pitchFamily="2" charset="2"/>
              <a:buChar char="v"/>
            </a:pPr>
            <a:r>
              <a:rPr lang="en-US" dirty="0" smtClean="0"/>
              <a:t>Investments in partnership firms </a:t>
            </a:r>
          </a:p>
          <a:p>
            <a:pPr lvl="1">
              <a:buFont typeface="Wingdings" pitchFamily="2" charset="2"/>
              <a:buChar char="v"/>
            </a:pPr>
            <a:r>
              <a:rPr lang="en-US" dirty="0" smtClean="0"/>
              <a:t>Other non-current investments (specify nature) </a:t>
            </a:r>
          </a:p>
          <a:p>
            <a:r>
              <a:rPr lang="en-US" sz="2400" dirty="0" smtClean="0"/>
              <a:t> </a:t>
            </a:r>
            <a:endParaRPr lang="en-US" sz="2400"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5400" dirty="0" smtClean="0"/>
              <a:t>NON CURRENT INVESTMENTS </a:t>
            </a:r>
            <a:r>
              <a:rPr lang="en-US" sz="5400" dirty="0" err="1" smtClean="0"/>
              <a:t>contd</a:t>
            </a:r>
            <a:r>
              <a:rPr lang="en-US" sz="5400" dirty="0" smtClean="0"/>
              <a:t>…</a:t>
            </a:r>
            <a:endParaRPr lang="en-US" dirty="0"/>
          </a:p>
        </p:txBody>
      </p:sp>
      <p:sp>
        <p:nvSpPr>
          <p:cNvPr id="3" name="Content Placeholder 2"/>
          <p:cNvSpPr>
            <a:spLocks noGrp="1"/>
          </p:cNvSpPr>
          <p:nvPr>
            <p:ph idx="1"/>
          </p:nvPr>
        </p:nvSpPr>
        <p:spPr/>
        <p:txBody>
          <a:bodyPr>
            <a:normAutofit fontScale="62500" lnSpcReduction="20000"/>
          </a:bodyPr>
          <a:lstStyle/>
          <a:p>
            <a:pPr algn="just"/>
            <a:r>
              <a:rPr lang="en-US" sz="3400" dirty="0" smtClean="0"/>
              <a:t>Under each classification, details shall be given of names of the bodies corporate (indicating separately whether such bodies are (</a:t>
            </a:r>
            <a:r>
              <a:rPr lang="en-US" sz="3400" dirty="0" err="1" smtClean="0"/>
              <a:t>i</a:t>
            </a:r>
            <a:r>
              <a:rPr lang="en-US" sz="3400" dirty="0" smtClean="0"/>
              <a:t>) subsidiaries, (ii) associates, (iii) joint ventures, or (iv) controlled special purpose entities) in whom investments have been made and the nature and extent of the investment so made in each such body corporate (showing separately investments which are partly-paid). In regard to investments in the capital of partnership firms, the names of the firms (with the names of all their partners, total capital and the shares of each partner) shall be given. </a:t>
            </a:r>
          </a:p>
          <a:p>
            <a:pPr algn="just"/>
            <a:r>
              <a:rPr lang="en-US" sz="3400" dirty="0" smtClean="0"/>
              <a:t>Investments carried at other than at cost should be separately stated specifying the basis for valuation thereof. </a:t>
            </a:r>
          </a:p>
          <a:p>
            <a:pPr algn="just"/>
            <a:r>
              <a:rPr lang="en-US" sz="3400" dirty="0" smtClean="0"/>
              <a:t>The following shall also be disclosed: Aggregate amount of quoted investments and market value thereof; Aggregate amount of unquoted investments; Aggregate provision for diminution in value of investments </a:t>
            </a:r>
          </a:p>
          <a:p>
            <a:endParaRPr lang="en-US"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Autofit/>
          </a:bodyPr>
          <a:lstStyle/>
          <a:p>
            <a:r>
              <a:rPr lang="en-US" sz="4800" dirty="0" smtClean="0"/>
              <a:t>LONG TERM LOANS &amp; ADVANCES</a:t>
            </a:r>
            <a:endParaRPr lang="en-US" sz="4800" dirty="0"/>
          </a:p>
        </p:txBody>
      </p:sp>
      <p:sp>
        <p:nvSpPr>
          <p:cNvPr id="3" name="Content Placeholder 2"/>
          <p:cNvSpPr>
            <a:spLocks noGrp="1"/>
          </p:cNvSpPr>
          <p:nvPr>
            <p:ph idx="1"/>
          </p:nvPr>
        </p:nvSpPr>
        <p:spPr>
          <a:xfrm>
            <a:off x="457200" y="1524000"/>
            <a:ext cx="8229600" cy="4953000"/>
          </a:xfrm>
        </p:spPr>
        <p:txBody>
          <a:bodyPr>
            <a:noAutofit/>
          </a:bodyPr>
          <a:lstStyle/>
          <a:p>
            <a:r>
              <a:rPr lang="en-US" sz="2400" dirty="0" smtClean="0"/>
              <a:t>To be classified as :</a:t>
            </a:r>
          </a:p>
          <a:p>
            <a:pPr lvl="1">
              <a:buFont typeface="Wingdings" pitchFamily="2" charset="2"/>
              <a:buChar char="v"/>
            </a:pPr>
            <a:r>
              <a:rPr lang="en-US" dirty="0" smtClean="0"/>
              <a:t>Capital Advances</a:t>
            </a:r>
          </a:p>
          <a:p>
            <a:pPr lvl="1">
              <a:buFont typeface="Wingdings" pitchFamily="2" charset="2"/>
              <a:buChar char="v"/>
            </a:pPr>
            <a:r>
              <a:rPr lang="en-US" dirty="0" smtClean="0"/>
              <a:t>Security Deposits</a:t>
            </a:r>
          </a:p>
          <a:p>
            <a:pPr lvl="1">
              <a:buFont typeface="Wingdings" pitchFamily="2" charset="2"/>
              <a:buChar char="v"/>
            </a:pPr>
            <a:r>
              <a:rPr lang="en-US" dirty="0" smtClean="0"/>
              <a:t>Loans and advances to related parties (giving details thereof)</a:t>
            </a:r>
          </a:p>
          <a:p>
            <a:pPr lvl="1">
              <a:buFont typeface="Wingdings" pitchFamily="2" charset="2"/>
              <a:buChar char="v"/>
            </a:pPr>
            <a:r>
              <a:rPr lang="en-US" dirty="0" smtClean="0"/>
              <a:t>Other loans and advances (specify nature). </a:t>
            </a:r>
          </a:p>
          <a:p>
            <a:r>
              <a:rPr lang="en-US" sz="2400" dirty="0" smtClean="0"/>
              <a:t>The above shall also be separately sub-classified as: Secured, considered good; Unsecured, considered good; Doubtful. </a:t>
            </a:r>
          </a:p>
          <a:p>
            <a:r>
              <a:rPr lang="en-US" sz="2400" dirty="0" smtClean="0"/>
              <a:t>Allowance for bad and doubtful loans and advances shall be disclosed under the relevant heads separately. </a:t>
            </a: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5400" dirty="0" smtClean="0"/>
              <a:t>LONG TERM LOANS &amp; ADVANCES </a:t>
            </a:r>
            <a:r>
              <a:rPr lang="en-US" sz="5400" dirty="0" err="1" smtClean="0"/>
              <a:t>contd</a:t>
            </a:r>
            <a:r>
              <a:rPr lang="en-US" sz="5400" dirty="0" smtClean="0"/>
              <a:t>….</a:t>
            </a:r>
            <a:endParaRPr lang="en-US" dirty="0"/>
          </a:p>
        </p:txBody>
      </p:sp>
      <p:sp>
        <p:nvSpPr>
          <p:cNvPr id="3" name="Content Placeholder 2"/>
          <p:cNvSpPr>
            <a:spLocks noGrp="1"/>
          </p:cNvSpPr>
          <p:nvPr>
            <p:ph idx="1"/>
          </p:nvPr>
        </p:nvSpPr>
        <p:spPr/>
        <p:txBody>
          <a:bodyPr>
            <a:normAutofit/>
          </a:bodyPr>
          <a:lstStyle/>
          <a:p>
            <a:r>
              <a:rPr lang="en-US" sz="2400" dirty="0" smtClean="0"/>
              <a:t>Loans and advances due by directors or other officers of the company or any of them either severally or jointly with any other persons or amounts due by firms or private companies respectively in which any director is a partner or a director or a member should be separately stated. </a:t>
            </a:r>
          </a:p>
          <a:p>
            <a:pPr>
              <a:buNone/>
            </a:pPr>
            <a:endParaRPr lang="en-US" sz="2400"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Autofit/>
          </a:bodyPr>
          <a:lstStyle/>
          <a:p>
            <a:r>
              <a:rPr lang="en-US" sz="4800" dirty="0" smtClean="0"/>
              <a:t>OTHER NON CURRENT ASSETS</a:t>
            </a:r>
            <a:endParaRPr lang="en-US" sz="4800" dirty="0"/>
          </a:p>
        </p:txBody>
      </p:sp>
      <p:sp>
        <p:nvSpPr>
          <p:cNvPr id="3" name="Content Placeholder 2"/>
          <p:cNvSpPr>
            <a:spLocks noGrp="1"/>
          </p:cNvSpPr>
          <p:nvPr>
            <p:ph idx="1"/>
          </p:nvPr>
        </p:nvSpPr>
        <p:spPr>
          <a:xfrm>
            <a:off x="457200" y="1371600"/>
            <a:ext cx="8229600" cy="5105400"/>
          </a:xfrm>
        </p:spPr>
        <p:txBody>
          <a:bodyPr>
            <a:noAutofit/>
          </a:bodyPr>
          <a:lstStyle/>
          <a:p>
            <a:r>
              <a:rPr lang="en-US" sz="2400" dirty="0" smtClean="0"/>
              <a:t>To be classified as :</a:t>
            </a:r>
          </a:p>
          <a:p>
            <a:pPr lvl="1">
              <a:buFont typeface="Wingdings" pitchFamily="2" charset="2"/>
              <a:buChar char="v"/>
            </a:pPr>
            <a:r>
              <a:rPr lang="en-US" dirty="0" smtClean="0"/>
              <a:t>Long Term Trade Receivables (including trade receivables on deferred credit terms)</a:t>
            </a:r>
          </a:p>
          <a:p>
            <a:pPr lvl="1">
              <a:buFont typeface="Wingdings" pitchFamily="2" charset="2"/>
              <a:buChar char="v"/>
            </a:pPr>
            <a:r>
              <a:rPr lang="en-US" dirty="0" smtClean="0"/>
              <a:t>Others (specify nature) </a:t>
            </a:r>
          </a:p>
          <a:p>
            <a:r>
              <a:rPr lang="en-US" sz="2400" dirty="0" smtClean="0"/>
              <a:t>Sub classified as :</a:t>
            </a:r>
          </a:p>
          <a:p>
            <a:pPr lvl="1">
              <a:buFont typeface="Wingdings" pitchFamily="2" charset="2"/>
              <a:buChar char="v"/>
            </a:pPr>
            <a:r>
              <a:rPr lang="en-US" dirty="0" smtClean="0"/>
              <a:t>Secured, considered good</a:t>
            </a:r>
          </a:p>
          <a:p>
            <a:pPr lvl="1">
              <a:buFont typeface="Wingdings" pitchFamily="2" charset="2"/>
              <a:buChar char="v"/>
            </a:pPr>
            <a:r>
              <a:rPr lang="en-US" dirty="0" smtClean="0"/>
              <a:t> Unsecured considered good</a:t>
            </a:r>
          </a:p>
          <a:p>
            <a:pPr lvl="1">
              <a:buFont typeface="Wingdings" pitchFamily="2" charset="2"/>
              <a:buChar char="v"/>
            </a:pPr>
            <a:r>
              <a:rPr lang="en-US" dirty="0" smtClean="0"/>
              <a:t> Doubtful</a:t>
            </a:r>
          </a:p>
          <a:p>
            <a:r>
              <a:rPr lang="en-US" sz="2400" dirty="0" smtClean="0"/>
              <a:t>Allowance for bad and doubtful debts shall be disclosed under the relevant heads separately.</a:t>
            </a:r>
          </a:p>
          <a:p>
            <a:pPr>
              <a:buNone/>
            </a:pPr>
            <a:endParaRPr lang="en-US" sz="2400"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 calcmode="lin" valueType="num">
                                      <p:cBhvr additive="base">
                                        <p:cTn id="3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smtClean="0"/>
              <a:t>Schedule VI </a:t>
            </a:r>
            <a:r>
              <a:rPr lang="en-US" sz="4800" dirty="0" err="1" smtClean="0"/>
              <a:t>vs</a:t>
            </a:r>
            <a:r>
              <a:rPr lang="en-US" sz="4800" dirty="0" smtClean="0"/>
              <a:t> AS</a:t>
            </a:r>
            <a:endParaRPr lang="en-US" sz="4800" dirty="0"/>
          </a:p>
        </p:txBody>
      </p:sp>
      <p:sp>
        <p:nvSpPr>
          <p:cNvPr id="3" name="Content Placeholder 2"/>
          <p:cNvSpPr>
            <a:spLocks noGrp="1"/>
          </p:cNvSpPr>
          <p:nvPr>
            <p:ph idx="1"/>
          </p:nvPr>
        </p:nvSpPr>
        <p:spPr/>
        <p:txBody>
          <a:bodyPr/>
          <a:lstStyle/>
          <a:p>
            <a:r>
              <a:rPr lang="en-US" dirty="0" smtClean="0"/>
              <a:t>In case of any conflict between Accounting standard (AS) and Schedule VI, the AS will override Schedule VI.</a:t>
            </a:r>
            <a:endParaRPr lang="en-US"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5400" dirty="0" smtClean="0"/>
              <a:t>OTHER NON CURRENT ASSETS </a:t>
            </a:r>
            <a:r>
              <a:rPr lang="en-US" sz="5400" dirty="0" err="1" smtClean="0"/>
              <a:t>contd</a:t>
            </a:r>
            <a:r>
              <a:rPr lang="en-US" sz="5400" dirty="0" smtClean="0"/>
              <a:t>…</a:t>
            </a:r>
            <a:endParaRPr lang="en-US" dirty="0"/>
          </a:p>
        </p:txBody>
      </p:sp>
      <p:sp>
        <p:nvSpPr>
          <p:cNvPr id="3" name="Content Placeholder 2"/>
          <p:cNvSpPr>
            <a:spLocks noGrp="1"/>
          </p:cNvSpPr>
          <p:nvPr>
            <p:ph idx="1"/>
          </p:nvPr>
        </p:nvSpPr>
        <p:spPr/>
        <p:txBody>
          <a:bodyPr>
            <a:normAutofit/>
          </a:bodyPr>
          <a:lstStyle/>
          <a:p>
            <a:r>
              <a:rPr lang="en-US" sz="2400" dirty="0" smtClean="0"/>
              <a:t>Debts due by directors or other officers of the company or any of them either severally or jointly with any other person or debts due by firms or private companies respectively in which any director is a partner or a director or a member should be separately stated. </a:t>
            </a:r>
          </a:p>
          <a:p>
            <a:endParaRPr lang="en-US" sz="2400"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04088"/>
            <a:ext cx="8153400" cy="591312"/>
          </a:xfrm>
        </p:spPr>
        <p:txBody>
          <a:bodyPr>
            <a:noAutofit/>
          </a:bodyPr>
          <a:lstStyle/>
          <a:p>
            <a:r>
              <a:rPr lang="en-US" sz="4800" dirty="0" smtClean="0"/>
              <a:t>CURRENT INVESTMENTS</a:t>
            </a:r>
            <a:endParaRPr lang="en-US" sz="4800" dirty="0"/>
          </a:p>
        </p:txBody>
      </p:sp>
      <p:sp>
        <p:nvSpPr>
          <p:cNvPr id="3" name="Content Placeholder 2"/>
          <p:cNvSpPr>
            <a:spLocks noGrp="1"/>
          </p:cNvSpPr>
          <p:nvPr>
            <p:ph idx="1"/>
          </p:nvPr>
        </p:nvSpPr>
        <p:spPr>
          <a:xfrm>
            <a:off x="457200" y="1447800"/>
            <a:ext cx="8229600" cy="4389120"/>
          </a:xfrm>
        </p:spPr>
        <p:txBody>
          <a:bodyPr>
            <a:normAutofit/>
          </a:bodyPr>
          <a:lstStyle/>
          <a:p>
            <a:r>
              <a:rPr lang="en-US" sz="2400" dirty="0" smtClean="0"/>
              <a:t>To be classified as:</a:t>
            </a:r>
          </a:p>
          <a:p>
            <a:pPr lvl="1">
              <a:buFont typeface="Wingdings" pitchFamily="2" charset="2"/>
              <a:buChar char="v"/>
            </a:pPr>
            <a:r>
              <a:rPr lang="en-US" dirty="0" smtClean="0"/>
              <a:t>Investments in Equity Instruments</a:t>
            </a:r>
          </a:p>
          <a:p>
            <a:pPr lvl="1">
              <a:buFont typeface="Wingdings" pitchFamily="2" charset="2"/>
              <a:buChar char="v"/>
            </a:pPr>
            <a:r>
              <a:rPr lang="en-US" dirty="0" smtClean="0"/>
              <a:t>Investment in Preference Shares </a:t>
            </a:r>
          </a:p>
          <a:p>
            <a:pPr lvl="1">
              <a:buFont typeface="Wingdings" pitchFamily="2" charset="2"/>
              <a:buChar char="v"/>
            </a:pPr>
            <a:r>
              <a:rPr lang="en-US" dirty="0" smtClean="0"/>
              <a:t>Investments in government or trust securities</a:t>
            </a:r>
          </a:p>
          <a:p>
            <a:pPr lvl="1">
              <a:buFont typeface="Wingdings" pitchFamily="2" charset="2"/>
              <a:buChar char="v"/>
            </a:pPr>
            <a:r>
              <a:rPr lang="en-US" dirty="0" smtClean="0"/>
              <a:t>Investments in debentures or bonds</a:t>
            </a:r>
          </a:p>
          <a:p>
            <a:pPr lvl="1">
              <a:buFont typeface="Wingdings" pitchFamily="2" charset="2"/>
              <a:buChar char="v"/>
            </a:pPr>
            <a:r>
              <a:rPr lang="en-US" dirty="0" smtClean="0"/>
              <a:t>Investments in Mutual Funds</a:t>
            </a:r>
          </a:p>
          <a:p>
            <a:pPr lvl="1">
              <a:buFont typeface="Wingdings" pitchFamily="2" charset="2"/>
              <a:buChar char="v"/>
            </a:pPr>
            <a:r>
              <a:rPr lang="en-US" dirty="0" smtClean="0"/>
              <a:t>Investments in partnership firms</a:t>
            </a:r>
          </a:p>
          <a:p>
            <a:pPr lvl="1">
              <a:buFont typeface="Wingdings" pitchFamily="2" charset="2"/>
              <a:buChar char="v"/>
            </a:pPr>
            <a:r>
              <a:rPr lang="en-US" dirty="0" smtClean="0"/>
              <a:t>Other investments (specify nature)</a:t>
            </a: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5400" dirty="0" smtClean="0"/>
              <a:t>CURRENT INVESTMENTS </a:t>
            </a:r>
            <a:r>
              <a:rPr lang="en-US" sz="5400" dirty="0" err="1" smtClean="0"/>
              <a:t>contd</a:t>
            </a:r>
            <a:r>
              <a:rPr lang="en-US" sz="5400" dirty="0" smtClean="0"/>
              <a:t>….</a:t>
            </a:r>
            <a:endParaRPr lang="en-US" dirty="0"/>
          </a:p>
        </p:txBody>
      </p:sp>
      <p:sp>
        <p:nvSpPr>
          <p:cNvPr id="3" name="Content Placeholder 2"/>
          <p:cNvSpPr>
            <a:spLocks noGrp="1"/>
          </p:cNvSpPr>
          <p:nvPr>
            <p:ph idx="1"/>
          </p:nvPr>
        </p:nvSpPr>
        <p:spPr/>
        <p:txBody>
          <a:bodyPr>
            <a:normAutofit fontScale="77500" lnSpcReduction="20000"/>
          </a:bodyPr>
          <a:lstStyle/>
          <a:p>
            <a:r>
              <a:rPr lang="en-US" sz="3400" dirty="0" smtClean="0"/>
              <a:t>Under each classification, details shall be given of names of the bodies corporate (indicating separately whether such bodies are (</a:t>
            </a:r>
            <a:r>
              <a:rPr lang="en-US" sz="3400" dirty="0" err="1" smtClean="0"/>
              <a:t>i</a:t>
            </a:r>
            <a:r>
              <a:rPr lang="en-US" sz="3400" dirty="0" smtClean="0"/>
              <a:t>) subsidiaries, (ii) associates, (iii) joint ventures, or (iv) controlled special purpose entities) in whom investments have been made and the nature and extent of the investment so made in each such body corporate (showing separately investments which are partly-paid). In regard to investments in the capital of partnership firms, the names of the firms (with the names of all their partners, total capital and the shares of each partner) shall be given.</a:t>
            </a:r>
          </a:p>
          <a:p>
            <a:pPr>
              <a:buNone/>
            </a:pPr>
            <a:endParaRPr lang="en-US" sz="1700" dirty="0" smtClean="0"/>
          </a:p>
          <a:p>
            <a:pPr lvl="1">
              <a:buFont typeface="Wingdings" pitchFamily="2" charset="2"/>
              <a:buChar char="v"/>
            </a:pPr>
            <a:endParaRPr lang="en-US" sz="1500" dirty="0" smtClean="0"/>
          </a:p>
          <a:p>
            <a:endParaRPr lang="en-US"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Autofit/>
          </a:bodyPr>
          <a:lstStyle/>
          <a:p>
            <a:r>
              <a:rPr lang="en-US" sz="4800" dirty="0" smtClean="0"/>
              <a:t>CURRENT INVESTMENTS</a:t>
            </a:r>
            <a:endParaRPr lang="en-US" sz="4800" dirty="0"/>
          </a:p>
        </p:txBody>
      </p:sp>
      <p:sp>
        <p:nvSpPr>
          <p:cNvPr id="3" name="Content Placeholder 2"/>
          <p:cNvSpPr>
            <a:spLocks noGrp="1"/>
          </p:cNvSpPr>
          <p:nvPr>
            <p:ph idx="1"/>
          </p:nvPr>
        </p:nvSpPr>
        <p:spPr>
          <a:xfrm>
            <a:off x="457200" y="1371600"/>
            <a:ext cx="8229600" cy="5181600"/>
          </a:xfrm>
        </p:spPr>
        <p:txBody>
          <a:bodyPr>
            <a:normAutofit/>
          </a:bodyPr>
          <a:lstStyle/>
          <a:p>
            <a:r>
              <a:rPr lang="en-US" sz="2400" dirty="0" smtClean="0"/>
              <a:t>The following should also be disclosed:</a:t>
            </a:r>
          </a:p>
          <a:p>
            <a:pPr lvl="1">
              <a:buFont typeface="Wingdings" pitchFamily="2" charset="2"/>
              <a:buChar char="v"/>
            </a:pPr>
            <a:r>
              <a:rPr lang="en-US" dirty="0" smtClean="0"/>
              <a:t>The basis of valuation of individual investments</a:t>
            </a:r>
          </a:p>
          <a:p>
            <a:pPr lvl="1">
              <a:buFont typeface="Wingdings" pitchFamily="2" charset="2"/>
              <a:buChar char="v"/>
            </a:pPr>
            <a:r>
              <a:rPr lang="en-US" dirty="0" smtClean="0"/>
              <a:t>Aggregate amount of quoted investments and market value thereof</a:t>
            </a:r>
          </a:p>
          <a:p>
            <a:pPr lvl="1">
              <a:buFont typeface="Wingdings" pitchFamily="2" charset="2"/>
              <a:buChar char="v"/>
            </a:pPr>
            <a:r>
              <a:rPr lang="en-US" dirty="0" smtClean="0"/>
              <a:t>Aggregate amount of unquoted investments</a:t>
            </a:r>
          </a:p>
          <a:p>
            <a:pPr lvl="1">
              <a:buFont typeface="Wingdings" pitchFamily="2" charset="2"/>
              <a:buChar char="v"/>
            </a:pPr>
            <a:r>
              <a:rPr lang="en-US" dirty="0" smtClean="0"/>
              <a:t>Aggregate provision for diminution in value of investments</a:t>
            </a:r>
          </a:p>
          <a:p>
            <a:pPr>
              <a:buFont typeface="Wingdings" pitchFamily="2" charset="2"/>
              <a:buChar char="v"/>
            </a:pPr>
            <a:endParaRPr lang="en-US" sz="1700"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Autofit/>
          </a:bodyPr>
          <a:lstStyle/>
          <a:p>
            <a:r>
              <a:rPr lang="en-US" sz="4800" dirty="0" smtClean="0"/>
              <a:t>INVENTORIES</a:t>
            </a:r>
            <a:endParaRPr lang="en-US" sz="4800" dirty="0"/>
          </a:p>
        </p:txBody>
      </p:sp>
      <p:sp>
        <p:nvSpPr>
          <p:cNvPr id="3" name="Content Placeholder 2"/>
          <p:cNvSpPr>
            <a:spLocks noGrp="1"/>
          </p:cNvSpPr>
          <p:nvPr>
            <p:ph idx="1"/>
          </p:nvPr>
        </p:nvSpPr>
        <p:spPr>
          <a:xfrm>
            <a:off x="457200" y="1295400"/>
            <a:ext cx="8229600" cy="4389120"/>
          </a:xfrm>
        </p:spPr>
        <p:txBody>
          <a:bodyPr>
            <a:normAutofit/>
          </a:bodyPr>
          <a:lstStyle/>
          <a:p>
            <a:r>
              <a:rPr lang="en-US" sz="2400" dirty="0" smtClean="0"/>
              <a:t>To be  classified as follows:</a:t>
            </a:r>
          </a:p>
          <a:p>
            <a:pPr lvl="1">
              <a:buFont typeface="Wingdings" pitchFamily="2" charset="2"/>
              <a:buChar char="v"/>
            </a:pPr>
            <a:r>
              <a:rPr lang="en-US" dirty="0" smtClean="0"/>
              <a:t>Raw materials</a:t>
            </a:r>
          </a:p>
          <a:p>
            <a:pPr lvl="1">
              <a:buFont typeface="Wingdings" pitchFamily="2" charset="2"/>
              <a:buChar char="v"/>
            </a:pPr>
            <a:r>
              <a:rPr lang="en-US" dirty="0" smtClean="0"/>
              <a:t>Work-in-progress</a:t>
            </a:r>
          </a:p>
          <a:p>
            <a:pPr lvl="1">
              <a:buFont typeface="Wingdings" pitchFamily="2" charset="2"/>
              <a:buChar char="v"/>
            </a:pPr>
            <a:r>
              <a:rPr lang="en-US" dirty="0" smtClean="0"/>
              <a:t>Finished goods</a:t>
            </a:r>
          </a:p>
          <a:p>
            <a:pPr lvl="1">
              <a:buFont typeface="Wingdings" pitchFamily="2" charset="2"/>
              <a:buChar char="v"/>
            </a:pPr>
            <a:r>
              <a:rPr lang="en-US" dirty="0" smtClean="0"/>
              <a:t>Stock-in-trade</a:t>
            </a:r>
          </a:p>
          <a:p>
            <a:pPr lvl="1">
              <a:buFont typeface="Wingdings" pitchFamily="2" charset="2"/>
              <a:buChar char="v"/>
            </a:pPr>
            <a:r>
              <a:rPr lang="en-US" dirty="0" smtClean="0"/>
              <a:t>Stores and spares</a:t>
            </a:r>
          </a:p>
          <a:p>
            <a:pPr lvl="1">
              <a:buFont typeface="Wingdings" pitchFamily="2" charset="2"/>
              <a:buChar char="v"/>
            </a:pPr>
            <a:r>
              <a:rPr lang="en-US" dirty="0" smtClean="0"/>
              <a:t>Loose Tools</a:t>
            </a:r>
          </a:p>
          <a:p>
            <a:pPr lvl="1">
              <a:buFont typeface="Wingdings" pitchFamily="2" charset="2"/>
              <a:buChar char="v"/>
            </a:pPr>
            <a:r>
              <a:rPr lang="en-US" dirty="0" smtClean="0"/>
              <a:t>Others</a:t>
            </a:r>
          </a:p>
          <a:p>
            <a:r>
              <a:rPr lang="en-US" sz="2400" dirty="0" smtClean="0"/>
              <a:t>Goods-in-transit shall be disclosed under the relevant sub-head of inventories</a:t>
            </a:r>
            <a:endParaRPr lang="en-US" sz="2400"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591312"/>
          </a:xfrm>
        </p:spPr>
        <p:txBody>
          <a:bodyPr>
            <a:noAutofit/>
          </a:bodyPr>
          <a:lstStyle/>
          <a:p>
            <a:r>
              <a:rPr lang="en-US" sz="4800" dirty="0" smtClean="0"/>
              <a:t>TRADE RECEIVABLES</a:t>
            </a:r>
            <a:endParaRPr lang="en-US" sz="4800" dirty="0"/>
          </a:p>
        </p:txBody>
      </p:sp>
      <p:sp>
        <p:nvSpPr>
          <p:cNvPr id="3" name="Content Placeholder 2"/>
          <p:cNvSpPr>
            <a:spLocks noGrp="1"/>
          </p:cNvSpPr>
          <p:nvPr>
            <p:ph idx="1"/>
          </p:nvPr>
        </p:nvSpPr>
        <p:spPr>
          <a:xfrm>
            <a:off x="381000" y="1066800"/>
            <a:ext cx="8229600" cy="4389120"/>
          </a:xfrm>
        </p:spPr>
        <p:txBody>
          <a:bodyPr>
            <a:noAutofit/>
          </a:bodyPr>
          <a:lstStyle/>
          <a:p>
            <a:r>
              <a:rPr lang="en-US" sz="2400" dirty="0" smtClean="0"/>
              <a:t>Aggregate amount of Trade Receivables outstanding for a period exceeding six months from the date they are due for payment should be separately stated.</a:t>
            </a:r>
          </a:p>
          <a:p>
            <a:r>
              <a:rPr lang="en-US" sz="2400" dirty="0" smtClean="0"/>
              <a:t>Sub – classified as follows:</a:t>
            </a:r>
          </a:p>
          <a:p>
            <a:pPr lvl="1">
              <a:buFont typeface="Wingdings" pitchFamily="2" charset="2"/>
              <a:buChar char="v"/>
            </a:pPr>
            <a:r>
              <a:rPr lang="en-US" dirty="0" smtClean="0"/>
              <a:t>Secured, considered good</a:t>
            </a:r>
          </a:p>
          <a:p>
            <a:pPr lvl="1">
              <a:buFont typeface="Wingdings" pitchFamily="2" charset="2"/>
              <a:buChar char="v"/>
            </a:pPr>
            <a:r>
              <a:rPr lang="en-US" dirty="0" smtClean="0"/>
              <a:t>Unsecured considered good</a:t>
            </a:r>
          </a:p>
          <a:p>
            <a:pPr lvl="1">
              <a:buFont typeface="Wingdings" pitchFamily="2" charset="2"/>
              <a:buChar char="v"/>
            </a:pPr>
            <a:r>
              <a:rPr lang="en-US" dirty="0" smtClean="0"/>
              <a:t>Doubtful</a:t>
            </a:r>
          </a:p>
          <a:p>
            <a:r>
              <a:rPr lang="en-US" sz="2400" dirty="0" smtClean="0"/>
              <a:t>Allowance for bad and doubtful debts shall be disclosed under the relevant heads separately</a:t>
            </a:r>
          </a:p>
          <a:p>
            <a:r>
              <a:rPr lang="en-US" sz="2400" dirty="0" smtClean="0"/>
              <a:t>Debts due by directors or other officers of the company or any of them either severally or jointly with any other person or debts due by firms or private companies respectively in which any director is a partner or a director or a member should be separately stated.</a:t>
            </a: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591312"/>
          </a:xfrm>
        </p:spPr>
        <p:txBody>
          <a:bodyPr>
            <a:noAutofit/>
          </a:bodyPr>
          <a:lstStyle/>
          <a:p>
            <a:r>
              <a:rPr lang="en-US" sz="4800" dirty="0" smtClean="0"/>
              <a:t>CASH AND CASH EQUIVALENTS</a:t>
            </a:r>
            <a:endParaRPr lang="en-US" sz="4800" dirty="0"/>
          </a:p>
        </p:txBody>
      </p:sp>
      <p:sp>
        <p:nvSpPr>
          <p:cNvPr id="3" name="Content Placeholder 2"/>
          <p:cNvSpPr>
            <a:spLocks noGrp="1"/>
          </p:cNvSpPr>
          <p:nvPr>
            <p:ph idx="1"/>
          </p:nvPr>
        </p:nvSpPr>
        <p:spPr>
          <a:xfrm>
            <a:off x="457200" y="990600"/>
            <a:ext cx="8229600" cy="4389120"/>
          </a:xfrm>
        </p:spPr>
        <p:txBody>
          <a:bodyPr>
            <a:noAutofit/>
          </a:bodyPr>
          <a:lstStyle/>
          <a:p>
            <a:r>
              <a:rPr lang="en-US" sz="2400" dirty="0" smtClean="0"/>
              <a:t>To be classified as follows:</a:t>
            </a:r>
          </a:p>
          <a:p>
            <a:pPr lvl="1">
              <a:buFont typeface="Wingdings" pitchFamily="2" charset="2"/>
              <a:buChar char="v"/>
            </a:pPr>
            <a:r>
              <a:rPr lang="en-US" dirty="0" smtClean="0"/>
              <a:t>Balances with banks</a:t>
            </a:r>
          </a:p>
          <a:p>
            <a:pPr lvl="1">
              <a:buFont typeface="Wingdings" pitchFamily="2" charset="2"/>
              <a:buChar char="v"/>
            </a:pPr>
            <a:r>
              <a:rPr lang="en-US" dirty="0" err="1" smtClean="0"/>
              <a:t>Cheques</a:t>
            </a:r>
            <a:r>
              <a:rPr lang="en-US" dirty="0" smtClean="0"/>
              <a:t>, drafts on hand</a:t>
            </a:r>
          </a:p>
          <a:p>
            <a:pPr lvl="1">
              <a:buFont typeface="Wingdings" pitchFamily="2" charset="2"/>
              <a:buChar char="v"/>
            </a:pPr>
            <a:r>
              <a:rPr lang="en-US" dirty="0" smtClean="0"/>
              <a:t>Cash on hand</a:t>
            </a:r>
          </a:p>
          <a:p>
            <a:pPr lvl="1">
              <a:buFont typeface="Wingdings" pitchFamily="2" charset="2"/>
              <a:buChar char="v"/>
            </a:pPr>
            <a:r>
              <a:rPr lang="en-US" dirty="0" smtClean="0"/>
              <a:t>Others (specify nature)</a:t>
            </a:r>
          </a:p>
          <a:p>
            <a:r>
              <a:rPr lang="en-US" sz="2400" dirty="0" smtClean="0"/>
              <a:t>Earmarked balances with banks (for example, for unpaid dividend) shall be separately stated.</a:t>
            </a:r>
          </a:p>
          <a:p>
            <a:r>
              <a:rPr lang="en-US" sz="2400" dirty="0" smtClean="0"/>
              <a:t>Balances with banks to the extent held as </a:t>
            </a:r>
            <a:r>
              <a:rPr lang="en-US" sz="2400" b="1" dirty="0" smtClean="0"/>
              <a:t>margin money or security against the borrowings, guarantees,</a:t>
            </a:r>
            <a:r>
              <a:rPr lang="en-US" sz="2400" dirty="0" smtClean="0"/>
              <a:t> other commitments shall be disclosed separately.</a:t>
            </a:r>
          </a:p>
          <a:p>
            <a:r>
              <a:rPr lang="en-US" sz="2400" dirty="0" smtClean="0"/>
              <a:t>Repatriation restrictions, if any, in respect of cash and bank balances shall be separately stated.</a:t>
            </a:r>
          </a:p>
          <a:p>
            <a:r>
              <a:rPr lang="en-US" sz="2400" dirty="0" smtClean="0"/>
              <a:t>Bank deposits with more than 12 months maturity shall be disclosed separately.</a:t>
            </a:r>
            <a:endParaRPr lang="en-US" sz="2400"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 calcmode="lin" valueType="num">
                                      <p:cBhvr additive="base">
                                        <p:cTn id="4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calcmode="lin" valueType="num">
                                      <p:cBhvr additive="base">
                                        <p:cTn id="4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295400"/>
          </a:xfrm>
        </p:spPr>
        <p:txBody>
          <a:bodyPr>
            <a:noAutofit/>
          </a:bodyPr>
          <a:lstStyle/>
          <a:p>
            <a:r>
              <a:rPr lang="en-US" sz="4800" dirty="0" smtClean="0"/>
              <a:t>SHORT-TERM LOANS AND ADVANCES</a:t>
            </a:r>
            <a:endParaRPr lang="en-US" sz="4800" dirty="0"/>
          </a:p>
        </p:txBody>
      </p:sp>
      <p:sp>
        <p:nvSpPr>
          <p:cNvPr id="3" name="Content Placeholder 2"/>
          <p:cNvSpPr>
            <a:spLocks noGrp="1"/>
          </p:cNvSpPr>
          <p:nvPr>
            <p:ph idx="1"/>
          </p:nvPr>
        </p:nvSpPr>
        <p:spPr>
          <a:xfrm>
            <a:off x="533400" y="2209800"/>
            <a:ext cx="8229600" cy="4389120"/>
          </a:xfrm>
        </p:spPr>
        <p:txBody>
          <a:bodyPr>
            <a:normAutofit/>
          </a:bodyPr>
          <a:lstStyle/>
          <a:p>
            <a:r>
              <a:rPr lang="en-US" sz="2400" dirty="0" smtClean="0"/>
              <a:t>To be classified as:</a:t>
            </a:r>
          </a:p>
          <a:p>
            <a:pPr lvl="1">
              <a:buFont typeface="Wingdings" pitchFamily="2" charset="2"/>
              <a:buChar char="v"/>
            </a:pPr>
            <a:r>
              <a:rPr lang="en-US" dirty="0" smtClean="0"/>
              <a:t>Loans and advances to related parties (giving details thereof)</a:t>
            </a:r>
          </a:p>
          <a:p>
            <a:pPr lvl="1">
              <a:buFont typeface="Wingdings" pitchFamily="2" charset="2"/>
              <a:buChar char="v"/>
            </a:pPr>
            <a:r>
              <a:rPr lang="en-US" dirty="0" smtClean="0"/>
              <a:t>Other loans and advances (specify nature)</a:t>
            </a:r>
          </a:p>
          <a:p>
            <a:pPr lvl="1">
              <a:buFont typeface="Wingdings" pitchFamily="2" charset="2"/>
              <a:buChar char="v"/>
            </a:pPr>
            <a:r>
              <a:rPr lang="en-US" dirty="0" smtClean="0"/>
              <a:t>(Same  as long term </a:t>
            </a:r>
            <a:r>
              <a:rPr lang="en-US" dirty="0" err="1" smtClean="0"/>
              <a:t>L&amp;Adv</a:t>
            </a:r>
            <a:r>
              <a:rPr lang="en-US" dirty="0" smtClean="0"/>
              <a:t>)</a:t>
            </a:r>
            <a:endParaRPr lang="en-US"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04088"/>
            <a:ext cx="8305800" cy="438912"/>
          </a:xfrm>
        </p:spPr>
        <p:txBody>
          <a:bodyPr>
            <a:noAutofit/>
          </a:bodyPr>
          <a:lstStyle/>
          <a:p>
            <a:r>
              <a:rPr lang="en-US" sz="4800" dirty="0" smtClean="0"/>
              <a:t>OTHER DISCLOSURES:</a:t>
            </a:r>
            <a:endParaRPr lang="en-US" sz="4800" dirty="0"/>
          </a:p>
        </p:txBody>
      </p:sp>
      <p:sp>
        <p:nvSpPr>
          <p:cNvPr id="3" name="Content Placeholder 2"/>
          <p:cNvSpPr>
            <a:spLocks noGrp="1"/>
          </p:cNvSpPr>
          <p:nvPr>
            <p:ph idx="1"/>
          </p:nvPr>
        </p:nvSpPr>
        <p:spPr>
          <a:xfrm>
            <a:off x="457200" y="1295400"/>
            <a:ext cx="8229600" cy="5181600"/>
          </a:xfrm>
        </p:spPr>
        <p:txBody>
          <a:bodyPr>
            <a:normAutofit fontScale="92500" lnSpcReduction="10000"/>
          </a:bodyPr>
          <a:lstStyle/>
          <a:p>
            <a:r>
              <a:rPr lang="en-US" sz="2400" dirty="0" smtClean="0"/>
              <a:t>Amount of dividend proposed to be distributed to equity  &amp; preference shareholders for the period and the related amount per share shall be disclosed separately.</a:t>
            </a:r>
          </a:p>
          <a:p>
            <a:r>
              <a:rPr lang="en-US" sz="2400" dirty="0" smtClean="0"/>
              <a:t>Arrears of fixed cumulative dividends on Preference shares shall also be disclosed separately.</a:t>
            </a:r>
          </a:p>
          <a:p>
            <a:r>
              <a:rPr lang="en-US" sz="2400" dirty="0" smtClean="0"/>
              <a:t>Where in respect of an issue of securities made for a specific purpose, the whole or part of the amount has not been used for the specific purpose at the balance sheet date, there shall be indicated by way of note how such unutilized amounts have been used or invested.</a:t>
            </a:r>
          </a:p>
          <a:p>
            <a:r>
              <a:rPr lang="en-US" sz="2400" dirty="0" smtClean="0"/>
              <a:t>If, in the opinion of the Board, any of the assets other than fixed assets and non-current investments do not have a value on realization in the ordinary course of business at least equal to the amount at which they are stated, the fact that the Board is of that opinion, shall be stated.</a:t>
            </a:r>
          </a:p>
          <a:p>
            <a:endParaRPr lang="en-US" sz="1700"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Autofit/>
          </a:bodyPr>
          <a:lstStyle/>
          <a:p>
            <a:r>
              <a:rPr lang="en-US" sz="4800" dirty="0" smtClean="0"/>
              <a:t>PROFIT &amp; LOSS ACCOUNT</a:t>
            </a:r>
            <a:endParaRPr lang="en-US" sz="4800" dirty="0"/>
          </a:p>
        </p:txBody>
      </p:sp>
      <p:sp>
        <p:nvSpPr>
          <p:cNvPr id="3" name="Content Placeholder 2"/>
          <p:cNvSpPr>
            <a:spLocks noGrp="1"/>
          </p:cNvSpPr>
          <p:nvPr>
            <p:ph idx="1"/>
          </p:nvPr>
        </p:nvSpPr>
        <p:spPr>
          <a:xfrm>
            <a:off x="457200" y="1524000"/>
            <a:ext cx="8229600" cy="4389120"/>
          </a:xfrm>
        </p:spPr>
        <p:txBody>
          <a:bodyPr>
            <a:normAutofit/>
          </a:bodyPr>
          <a:lstStyle/>
          <a:p>
            <a:r>
              <a:rPr lang="en-US" sz="1700" dirty="0" smtClean="0"/>
              <a:t>Revenue from operations                                                       ***********</a:t>
            </a:r>
          </a:p>
          <a:p>
            <a:r>
              <a:rPr lang="en-US" sz="1700" dirty="0" smtClean="0"/>
              <a:t>Other income                                                                          ***********</a:t>
            </a:r>
          </a:p>
          <a:p>
            <a:r>
              <a:rPr lang="en-US" sz="1700" dirty="0" smtClean="0"/>
              <a:t>Total Revenue                                                                        </a:t>
            </a:r>
            <a:r>
              <a:rPr lang="en-US" sz="1700" b="1" dirty="0" smtClean="0"/>
              <a:t>  ***********</a:t>
            </a:r>
          </a:p>
          <a:p>
            <a:pPr>
              <a:buNone/>
            </a:pPr>
            <a:endParaRPr lang="en-US" sz="1700"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7200" dirty="0" smtClean="0"/>
              <a:t>BALANCE SHEET</a:t>
            </a:r>
            <a:endParaRPr lang="en-US" sz="7200" dirty="0"/>
          </a:p>
        </p:txBody>
      </p:sp>
      <p:sp>
        <p:nvSpPr>
          <p:cNvPr id="6" name="Subtitle 5"/>
          <p:cNvSpPr>
            <a:spLocks noGrp="1"/>
          </p:cNvSpPr>
          <p:nvPr>
            <p:ph type="subTitle" idx="1"/>
          </p:nvPr>
        </p:nvSpPr>
        <p:spPr/>
        <p:txBody>
          <a:bodyPr/>
          <a:lstStyle/>
          <a:p>
            <a:endParaRPr lang="en-US" dirty="0"/>
          </a:p>
        </p:txBody>
      </p:sp>
    </p:spTree>
  </p:cSld>
  <p:clrMapOvr>
    <a:masterClrMapping/>
  </p:clrMapOvr>
  <p:transition spd="slow">
    <p:wipe dir="d"/>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Autofit/>
          </a:bodyPr>
          <a:lstStyle/>
          <a:p>
            <a:r>
              <a:rPr lang="en-US" sz="4800" dirty="0" smtClean="0"/>
              <a:t>PROFIT &amp; LOSS ACCOUNT</a:t>
            </a:r>
            <a:endParaRPr lang="en-US" sz="4800" dirty="0"/>
          </a:p>
        </p:txBody>
      </p:sp>
      <p:sp>
        <p:nvSpPr>
          <p:cNvPr id="3" name="Content Placeholder 2"/>
          <p:cNvSpPr>
            <a:spLocks noGrp="1"/>
          </p:cNvSpPr>
          <p:nvPr>
            <p:ph idx="1"/>
          </p:nvPr>
        </p:nvSpPr>
        <p:spPr>
          <a:xfrm>
            <a:off x="457200" y="1554480"/>
            <a:ext cx="8229600" cy="4389120"/>
          </a:xfrm>
        </p:spPr>
        <p:txBody>
          <a:bodyPr>
            <a:normAutofit/>
          </a:bodyPr>
          <a:lstStyle/>
          <a:p>
            <a:r>
              <a:rPr lang="en-US" sz="2400" dirty="0" smtClean="0"/>
              <a:t>Cost of materials consumed</a:t>
            </a:r>
          </a:p>
          <a:p>
            <a:r>
              <a:rPr lang="en-US" sz="2400" dirty="0" smtClean="0"/>
              <a:t>Purchases of Stock-in-Trade</a:t>
            </a:r>
          </a:p>
          <a:p>
            <a:r>
              <a:rPr lang="en-US" sz="2400" dirty="0" smtClean="0"/>
              <a:t>Changes in inventories of finished goods work-in-progress and Stock-in-Trade</a:t>
            </a:r>
          </a:p>
          <a:p>
            <a:r>
              <a:rPr lang="en-US" sz="2400" dirty="0" smtClean="0"/>
              <a:t>Employee benefits expense</a:t>
            </a:r>
          </a:p>
          <a:p>
            <a:r>
              <a:rPr lang="en-US" sz="2400" dirty="0" smtClean="0"/>
              <a:t>Finance costs</a:t>
            </a:r>
          </a:p>
          <a:p>
            <a:r>
              <a:rPr lang="en-US" sz="2400" dirty="0" smtClean="0"/>
              <a:t>Depreciation and amortization expense</a:t>
            </a:r>
          </a:p>
          <a:p>
            <a:r>
              <a:rPr lang="en-US" sz="2400" dirty="0" smtClean="0"/>
              <a:t>Other expenses</a:t>
            </a:r>
            <a:endParaRPr lang="en-US" sz="2400"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a:bodyPr>
          <a:lstStyle/>
          <a:p>
            <a:r>
              <a:rPr lang="en-US" sz="3200" dirty="0" smtClean="0"/>
              <a:t>Profit &amp; Loss A/c</a:t>
            </a:r>
            <a:endParaRPr lang="en-US" sz="3200" dirty="0"/>
          </a:p>
        </p:txBody>
      </p:sp>
      <p:pic>
        <p:nvPicPr>
          <p:cNvPr id="5" name="Content Placeholder 4" descr="revenue.png"/>
          <p:cNvPicPr>
            <a:picLocks noGrp="1" noChangeAspect="1"/>
          </p:cNvPicPr>
          <p:nvPr>
            <p:ph idx="1"/>
          </p:nvPr>
        </p:nvPicPr>
        <p:blipFill>
          <a:blip r:embed="rId2" cstate="print"/>
          <a:stretch>
            <a:fillRect/>
          </a:stretch>
        </p:blipFill>
        <p:spPr>
          <a:xfrm>
            <a:off x="457200" y="2222583"/>
            <a:ext cx="8229600" cy="3814596"/>
          </a:xfrm>
        </p:spPr>
      </p:pic>
    </p:spTree>
  </p:cSld>
  <p:clrMapOvr>
    <a:masterClrMapping/>
  </p:clrMapOvr>
  <p:transition spd="slow">
    <p:wipe dir="d"/>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a:bodyPr>
          <a:lstStyle/>
          <a:p>
            <a:endParaRPr lang="en-US" sz="3200" dirty="0"/>
          </a:p>
        </p:txBody>
      </p:sp>
      <p:pic>
        <p:nvPicPr>
          <p:cNvPr id="5" name="Content Placeholder 4" descr="revenue.png"/>
          <p:cNvPicPr>
            <a:picLocks noGrp="1" noChangeAspect="1"/>
          </p:cNvPicPr>
          <p:nvPr>
            <p:ph idx="1"/>
          </p:nvPr>
        </p:nvPicPr>
        <p:blipFill>
          <a:blip r:embed="rId2" cstate="print"/>
          <a:stretch>
            <a:fillRect/>
          </a:stretch>
        </p:blipFill>
        <p:spPr>
          <a:xfrm>
            <a:off x="457200" y="533400"/>
            <a:ext cx="8229600" cy="6324599"/>
          </a:xfrm>
        </p:spPr>
      </p:pic>
      <p:sp>
        <p:nvSpPr>
          <p:cNvPr id="4" name="Footer Placeholder 3"/>
          <p:cNvSpPr>
            <a:spLocks noGrp="1"/>
          </p:cNvSpPr>
          <p:nvPr>
            <p:ph type="ftr" sz="quarter" idx="11"/>
          </p:nvPr>
        </p:nvSpPr>
        <p:spPr/>
        <p:txBody>
          <a:bodyPr/>
          <a:lstStyle/>
          <a:p>
            <a:r>
              <a:rPr lang="en-US" smtClean="0"/>
              <a:t>K  Ramkumar &amp; Co</a:t>
            </a:r>
            <a:endParaRPr lang="en-US"/>
          </a:p>
        </p:txBody>
      </p:sp>
    </p:spTree>
  </p:cSld>
  <p:clrMapOvr>
    <a:masterClrMapping/>
  </p:clrMapOvr>
  <p:transition spd="slow">
    <p:wipe dir="d"/>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Autofit/>
          </a:bodyPr>
          <a:lstStyle/>
          <a:p>
            <a:r>
              <a:rPr lang="en-US" sz="4800" dirty="0" smtClean="0"/>
              <a:t>FINANCE COSTS</a:t>
            </a:r>
            <a:endParaRPr lang="en-US" sz="4800" dirty="0"/>
          </a:p>
        </p:txBody>
      </p:sp>
      <p:sp>
        <p:nvSpPr>
          <p:cNvPr id="3" name="Content Placeholder 2"/>
          <p:cNvSpPr>
            <a:spLocks noGrp="1"/>
          </p:cNvSpPr>
          <p:nvPr>
            <p:ph idx="1"/>
          </p:nvPr>
        </p:nvSpPr>
        <p:spPr>
          <a:xfrm>
            <a:off x="457200" y="1524000"/>
            <a:ext cx="8229600" cy="4389120"/>
          </a:xfrm>
        </p:spPr>
        <p:txBody>
          <a:bodyPr>
            <a:normAutofit/>
          </a:bodyPr>
          <a:lstStyle/>
          <a:p>
            <a:r>
              <a:rPr lang="en-US" sz="2400" dirty="0" smtClean="0"/>
              <a:t>Should be classified as follows:</a:t>
            </a:r>
          </a:p>
          <a:p>
            <a:pPr lvl="1">
              <a:buFont typeface="Wingdings" pitchFamily="2" charset="2"/>
              <a:buChar char="Ø"/>
            </a:pPr>
            <a:r>
              <a:rPr lang="en-US" dirty="0" smtClean="0"/>
              <a:t>Interest income</a:t>
            </a:r>
          </a:p>
          <a:p>
            <a:pPr lvl="1">
              <a:buFont typeface="Wingdings" pitchFamily="2" charset="2"/>
              <a:buChar char="Ø"/>
            </a:pPr>
            <a:r>
              <a:rPr lang="en-US" dirty="0" smtClean="0"/>
              <a:t>Other borrowing costs</a:t>
            </a:r>
          </a:p>
          <a:p>
            <a:pPr lvl="1">
              <a:buFont typeface="Wingdings" pitchFamily="2" charset="2"/>
              <a:buChar char="Ø"/>
            </a:pPr>
            <a:r>
              <a:rPr lang="en-US" dirty="0" smtClean="0"/>
              <a:t>Applicable net gain/loss on foreign currency transactions and translation.</a:t>
            </a:r>
          </a:p>
          <a:p>
            <a:pPr lvl="1">
              <a:buNone/>
            </a:pPr>
            <a:endParaRPr lang="en-US"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Autofit/>
          </a:bodyPr>
          <a:lstStyle/>
          <a:p>
            <a:r>
              <a:rPr lang="en-US" sz="4800" dirty="0" smtClean="0"/>
              <a:t>OTHER INCOME</a:t>
            </a:r>
            <a:endParaRPr lang="en-US" sz="4800" dirty="0"/>
          </a:p>
        </p:txBody>
      </p:sp>
      <p:sp>
        <p:nvSpPr>
          <p:cNvPr id="3" name="Content Placeholder 2"/>
          <p:cNvSpPr>
            <a:spLocks noGrp="1"/>
          </p:cNvSpPr>
          <p:nvPr>
            <p:ph idx="1"/>
          </p:nvPr>
        </p:nvSpPr>
        <p:spPr>
          <a:xfrm>
            <a:off x="457200" y="1447800"/>
            <a:ext cx="8229600" cy="4389120"/>
          </a:xfrm>
        </p:spPr>
        <p:txBody>
          <a:bodyPr>
            <a:normAutofit/>
          </a:bodyPr>
          <a:lstStyle/>
          <a:p>
            <a:r>
              <a:rPr lang="en-US" sz="2400" dirty="0" smtClean="0"/>
              <a:t>Should be  classified as follows:</a:t>
            </a:r>
          </a:p>
          <a:p>
            <a:pPr lvl="1">
              <a:buFont typeface="Wingdings" pitchFamily="2" charset="2"/>
              <a:buChar char="Ø"/>
            </a:pPr>
            <a:r>
              <a:rPr lang="en-US" dirty="0" smtClean="0"/>
              <a:t>Interest income</a:t>
            </a:r>
          </a:p>
          <a:p>
            <a:pPr lvl="1">
              <a:buFont typeface="Wingdings" pitchFamily="2" charset="2"/>
              <a:buChar char="Ø"/>
            </a:pPr>
            <a:r>
              <a:rPr lang="en-US" dirty="0" smtClean="0"/>
              <a:t>Dividend income</a:t>
            </a:r>
          </a:p>
          <a:p>
            <a:pPr lvl="1">
              <a:buFont typeface="Wingdings" pitchFamily="2" charset="2"/>
              <a:buChar char="Ø"/>
            </a:pPr>
            <a:r>
              <a:rPr lang="en-US" dirty="0" smtClean="0"/>
              <a:t>Net gain/loss on sale of investments</a:t>
            </a:r>
          </a:p>
          <a:p>
            <a:pPr lvl="1">
              <a:buFont typeface="Wingdings" pitchFamily="2" charset="2"/>
              <a:buChar char="Ø"/>
            </a:pPr>
            <a:r>
              <a:rPr lang="en-US" dirty="0" smtClean="0"/>
              <a:t>Other non operating income(net of expenses directly  attributable to such income)</a:t>
            </a:r>
          </a:p>
          <a:p>
            <a:pPr lvl="1">
              <a:buNone/>
            </a:pPr>
            <a:r>
              <a:rPr lang="en-US" b="1" dirty="0" smtClean="0"/>
              <a:t>Note :</a:t>
            </a:r>
          </a:p>
          <a:p>
            <a:pPr lvl="1" algn="just">
              <a:buNone/>
            </a:pPr>
            <a:r>
              <a:rPr lang="en-US" b="1" dirty="0" smtClean="0"/>
              <a:t>AS per AS 9,Dividend income should be </a:t>
            </a:r>
            <a:r>
              <a:rPr lang="en-US" b="1" dirty="0" err="1" smtClean="0"/>
              <a:t>recognised</a:t>
            </a:r>
            <a:r>
              <a:rPr lang="en-US" b="1" dirty="0" smtClean="0"/>
              <a:t> only when the right to receive the dividend arises before the balance sheet date. </a:t>
            </a:r>
            <a:endParaRPr lang="en-US" b="1"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800" dirty="0" smtClean="0"/>
              <a:t>Simplification of disclosure requirements</a:t>
            </a:r>
            <a:endParaRPr lang="en-US" sz="4800" dirty="0"/>
          </a:p>
        </p:txBody>
      </p:sp>
      <p:sp>
        <p:nvSpPr>
          <p:cNvPr id="3" name="Content Placeholder 2"/>
          <p:cNvSpPr>
            <a:spLocks noGrp="1"/>
          </p:cNvSpPr>
          <p:nvPr>
            <p:ph idx="1"/>
          </p:nvPr>
        </p:nvSpPr>
        <p:spPr/>
        <p:txBody>
          <a:bodyPr>
            <a:normAutofit/>
          </a:bodyPr>
          <a:lstStyle/>
          <a:p>
            <a:r>
              <a:rPr lang="en-US" sz="2400" dirty="0" smtClean="0"/>
              <a:t>Disclosures regarding licensed, installed capacity, actual production is withdrawn.</a:t>
            </a:r>
          </a:p>
          <a:p>
            <a:r>
              <a:rPr lang="en-US" sz="2400" dirty="0" smtClean="0"/>
              <a:t>Disclosures of quantitative details of raw material consumed is withdrawn. It simply requires presentation of expenditure on account of raw material and goods purchased under broad heads.</a:t>
            </a:r>
          </a:p>
          <a:p>
            <a:r>
              <a:rPr lang="en-US" sz="2400" dirty="0" smtClean="0"/>
              <a:t>Removal of disclosure requirement of managerial remuneration.</a:t>
            </a:r>
          </a:p>
          <a:p>
            <a:endParaRPr lang="en-US" sz="2400" dirty="0"/>
          </a:p>
        </p:txBody>
      </p:sp>
    </p:spTree>
  </p:cSld>
  <p:clrMapOvr>
    <a:masterClrMapping/>
  </p:clrMapOvr>
  <p:transition spd="slow">
    <p:wipe di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a:bodyPr>
          <a:lstStyle/>
          <a:p>
            <a:r>
              <a:rPr lang="en-US" sz="3200" dirty="0" smtClean="0"/>
              <a:t>Balance sheet</a:t>
            </a:r>
            <a:endParaRPr lang="en-US" sz="3200" dirty="0"/>
          </a:p>
        </p:txBody>
      </p:sp>
      <p:sp>
        <p:nvSpPr>
          <p:cNvPr id="3" name="Content Placeholder 2"/>
          <p:cNvSpPr>
            <a:spLocks noGrp="1"/>
          </p:cNvSpPr>
          <p:nvPr>
            <p:ph idx="1"/>
          </p:nvPr>
        </p:nvSpPr>
        <p:spPr>
          <a:xfrm>
            <a:off x="457200" y="1295400"/>
            <a:ext cx="8229600" cy="5181600"/>
          </a:xfrm>
        </p:spPr>
        <p:txBody>
          <a:bodyPr>
            <a:normAutofit/>
          </a:bodyPr>
          <a:lstStyle/>
          <a:p>
            <a:pPr>
              <a:buNone/>
            </a:pPr>
            <a:r>
              <a:rPr lang="en-US" sz="1600" u="sng" dirty="0" smtClean="0"/>
              <a:t>EQUITY AND LIABILITIES</a:t>
            </a:r>
          </a:p>
          <a:p>
            <a:r>
              <a:rPr lang="en-US" sz="1800" b="1" dirty="0" smtClean="0"/>
              <a:t>Shareholders’ funds</a:t>
            </a:r>
          </a:p>
          <a:p>
            <a:pPr lvl="1">
              <a:buFont typeface="Wingdings" pitchFamily="2" charset="2"/>
              <a:buChar char="Ø"/>
            </a:pPr>
            <a:r>
              <a:rPr lang="en-US" sz="1400" dirty="0" smtClean="0"/>
              <a:t>Share capital</a:t>
            </a:r>
          </a:p>
          <a:p>
            <a:pPr lvl="1">
              <a:buFont typeface="Wingdings" pitchFamily="2" charset="2"/>
              <a:buChar char="Ø"/>
            </a:pPr>
            <a:r>
              <a:rPr lang="en-US" sz="1400" dirty="0" smtClean="0"/>
              <a:t>Reserves and surplus</a:t>
            </a:r>
          </a:p>
          <a:p>
            <a:pPr lvl="1">
              <a:buFont typeface="Wingdings" pitchFamily="2" charset="2"/>
              <a:buChar char="Ø"/>
            </a:pPr>
            <a:r>
              <a:rPr lang="en-US" sz="1400" dirty="0" smtClean="0"/>
              <a:t>Money received against share warrants</a:t>
            </a:r>
          </a:p>
          <a:p>
            <a:r>
              <a:rPr lang="en-US" sz="1600" dirty="0" smtClean="0"/>
              <a:t>Share application money pending allotment</a:t>
            </a:r>
          </a:p>
          <a:p>
            <a:r>
              <a:rPr lang="en-US" sz="1800" b="1" dirty="0" smtClean="0"/>
              <a:t>Non-current liabilities</a:t>
            </a:r>
          </a:p>
          <a:p>
            <a:pPr lvl="1">
              <a:buFont typeface="Wingdings" pitchFamily="2" charset="2"/>
              <a:buChar char="Ø"/>
            </a:pPr>
            <a:r>
              <a:rPr lang="en-US" sz="1400" dirty="0" smtClean="0"/>
              <a:t>Long-term borrowings</a:t>
            </a:r>
          </a:p>
          <a:p>
            <a:pPr lvl="1">
              <a:buFont typeface="Wingdings" pitchFamily="2" charset="2"/>
              <a:buChar char="Ø"/>
            </a:pPr>
            <a:r>
              <a:rPr lang="en-US" sz="1400" dirty="0" smtClean="0"/>
              <a:t>Deferred tax liabilities (Net) </a:t>
            </a:r>
          </a:p>
          <a:p>
            <a:pPr lvl="1">
              <a:buFont typeface="Wingdings" pitchFamily="2" charset="2"/>
              <a:buChar char="Ø"/>
            </a:pPr>
            <a:r>
              <a:rPr lang="en-US" sz="1400" dirty="0" smtClean="0"/>
              <a:t>Other Long term liabilities </a:t>
            </a:r>
          </a:p>
          <a:p>
            <a:pPr lvl="1">
              <a:buFont typeface="Wingdings" pitchFamily="2" charset="2"/>
              <a:buChar char="Ø"/>
            </a:pPr>
            <a:r>
              <a:rPr lang="en-US" sz="1400" dirty="0" smtClean="0"/>
              <a:t>Long term provisions</a:t>
            </a:r>
          </a:p>
          <a:p>
            <a:r>
              <a:rPr lang="en-US" sz="1800" b="1" dirty="0" smtClean="0"/>
              <a:t>Current liabilities</a:t>
            </a:r>
            <a:r>
              <a:rPr lang="en-US" sz="1800" dirty="0" smtClean="0"/>
              <a:t> </a:t>
            </a:r>
          </a:p>
          <a:p>
            <a:pPr lvl="1">
              <a:buFont typeface="Wingdings" pitchFamily="2" charset="2"/>
              <a:buChar char="Ø"/>
            </a:pPr>
            <a:r>
              <a:rPr lang="en-US" sz="1400" dirty="0" smtClean="0"/>
              <a:t>Short term borrowings</a:t>
            </a:r>
          </a:p>
          <a:p>
            <a:pPr lvl="1">
              <a:buFont typeface="Wingdings" pitchFamily="2" charset="2"/>
              <a:buChar char="Ø"/>
            </a:pPr>
            <a:r>
              <a:rPr lang="en-US" sz="1400" dirty="0" smtClean="0"/>
              <a:t>Trade payables</a:t>
            </a:r>
          </a:p>
          <a:p>
            <a:pPr lvl="1">
              <a:buFont typeface="Wingdings" pitchFamily="2" charset="2"/>
              <a:buChar char="Ø"/>
            </a:pPr>
            <a:r>
              <a:rPr lang="en-US" sz="1400" dirty="0" smtClean="0"/>
              <a:t>Other current liabilities</a:t>
            </a:r>
          </a:p>
          <a:p>
            <a:pPr lvl="1">
              <a:buFont typeface="Wingdings" pitchFamily="2" charset="2"/>
              <a:buChar char="Ø"/>
            </a:pPr>
            <a:r>
              <a:rPr lang="en-US" sz="1400" dirty="0" smtClean="0"/>
              <a:t>Short term provisions</a:t>
            </a: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10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10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1000" fill="hold"/>
                                        <p:tgtEl>
                                          <p:spTgt spid="3">
                                            <p:txEl>
                                              <p:pRg st="6" end="6"/>
                                            </p:txEl>
                                          </p:spTgt>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 calcmode="lin" valueType="num">
                                      <p:cBhvr additive="base">
                                        <p:cTn id="41"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2" dur="1000" fill="hold"/>
                                        <p:tgtEl>
                                          <p:spTgt spid="3">
                                            <p:txEl>
                                              <p:pRg st="7" end="7"/>
                                            </p:txEl>
                                          </p:spTgt>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 calcmode="lin" valueType="num">
                                      <p:cBhvr additive="base">
                                        <p:cTn id="45"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6" dur="1000" fill="hold"/>
                                        <p:tgtEl>
                                          <p:spTgt spid="3">
                                            <p:txEl>
                                              <p:pRg st="8" end="8"/>
                                            </p:txEl>
                                          </p:spTgt>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anim calcmode="lin" valueType="num">
                                      <p:cBhvr additive="base">
                                        <p:cTn id="49"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0" dur="1000" fill="hold"/>
                                        <p:tgtEl>
                                          <p:spTgt spid="3">
                                            <p:txEl>
                                              <p:pRg st="9" end="9"/>
                                            </p:txEl>
                                          </p:spTgt>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3">
                                            <p:txEl>
                                              <p:pRg st="10" end="10"/>
                                            </p:txEl>
                                          </p:spTgt>
                                        </p:tgtEl>
                                        <p:attrNameLst>
                                          <p:attrName>style.visibility</p:attrName>
                                        </p:attrNameLst>
                                      </p:cBhvr>
                                      <p:to>
                                        <p:strVal val="visible"/>
                                      </p:to>
                                    </p:set>
                                    <p:anim calcmode="lin" valueType="num">
                                      <p:cBhvr additive="base">
                                        <p:cTn id="53"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4" dur="10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3">
                                            <p:txEl>
                                              <p:pRg st="11" end="11"/>
                                            </p:txEl>
                                          </p:spTgt>
                                        </p:tgtEl>
                                        <p:attrNameLst>
                                          <p:attrName>style.visibility</p:attrName>
                                        </p:attrNameLst>
                                      </p:cBhvr>
                                      <p:to>
                                        <p:strVal val="visible"/>
                                      </p:to>
                                    </p:set>
                                    <p:anim calcmode="lin" valueType="num">
                                      <p:cBhvr additive="base">
                                        <p:cTn id="59"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60" dur="1000" fill="hold"/>
                                        <p:tgtEl>
                                          <p:spTgt spid="3">
                                            <p:txEl>
                                              <p:pRg st="11" end="11"/>
                                            </p:txEl>
                                          </p:spTgt>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3">
                                            <p:txEl>
                                              <p:pRg st="12" end="12"/>
                                            </p:txEl>
                                          </p:spTgt>
                                        </p:tgtEl>
                                        <p:attrNameLst>
                                          <p:attrName>style.visibility</p:attrName>
                                        </p:attrNameLst>
                                      </p:cBhvr>
                                      <p:to>
                                        <p:strVal val="visible"/>
                                      </p:to>
                                    </p:set>
                                    <p:anim calcmode="lin" valueType="num">
                                      <p:cBhvr additive="base">
                                        <p:cTn id="63"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64" dur="1000" fill="hold"/>
                                        <p:tgtEl>
                                          <p:spTgt spid="3">
                                            <p:txEl>
                                              <p:pRg st="12" end="12"/>
                                            </p:txEl>
                                          </p:spTgt>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3">
                                            <p:txEl>
                                              <p:pRg st="13" end="13"/>
                                            </p:txEl>
                                          </p:spTgt>
                                        </p:tgtEl>
                                        <p:attrNameLst>
                                          <p:attrName>style.visibility</p:attrName>
                                        </p:attrNameLst>
                                      </p:cBhvr>
                                      <p:to>
                                        <p:strVal val="visible"/>
                                      </p:to>
                                    </p:set>
                                    <p:anim calcmode="lin" valueType="num">
                                      <p:cBhvr additive="base">
                                        <p:cTn id="67" dur="10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68" dur="1000" fill="hold"/>
                                        <p:tgtEl>
                                          <p:spTgt spid="3">
                                            <p:txEl>
                                              <p:pRg st="13" end="13"/>
                                            </p:txEl>
                                          </p:spTgt>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3">
                                            <p:txEl>
                                              <p:pRg st="14" end="14"/>
                                            </p:txEl>
                                          </p:spTgt>
                                        </p:tgtEl>
                                        <p:attrNameLst>
                                          <p:attrName>style.visibility</p:attrName>
                                        </p:attrNameLst>
                                      </p:cBhvr>
                                      <p:to>
                                        <p:strVal val="visible"/>
                                      </p:to>
                                    </p:set>
                                    <p:anim calcmode="lin" valueType="num">
                                      <p:cBhvr additive="base">
                                        <p:cTn id="71" dur="10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72" dur="1000" fill="hold"/>
                                        <p:tgtEl>
                                          <p:spTgt spid="3">
                                            <p:txEl>
                                              <p:pRg st="14" end="14"/>
                                            </p:txEl>
                                          </p:spTgt>
                                        </p:tgtEl>
                                        <p:attrNameLst>
                                          <p:attrName>ppt_y</p:attrName>
                                        </p:attrNameLst>
                                      </p:cBhvr>
                                      <p:tavLst>
                                        <p:tav tm="0">
                                          <p:val>
                                            <p:strVal val="1+#ppt_h/2"/>
                                          </p:val>
                                        </p:tav>
                                        <p:tav tm="100000">
                                          <p:val>
                                            <p:strVal val="#ppt_y"/>
                                          </p:val>
                                        </p:tav>
                                      </p:tavLst>
                                    </p:anim>
                                  </p:childTnLst>
                                </p:cTn>
                              </p:par>
                              <p:par>
                                <p:cTn id="73" presetID="2" presetClass="entr" presetSubtype="4" fill="hold" grpId="0" nodeType="withEffect">
                                  <p:stCondLst>
                                    <p:cond delay="0"/>
                                  </p:stCondLst>
                                  <p:childTnLst>
                                    <p:set>
                                      <p:cBhvr>
                                        <p:cTn id="74" dur="1" fill="hold">
                                          <p:stCondLst>
                                            <p:cond delay="0"/>
                                          </p:stCondLst>
                                        </p:cTn>
                                        <p:tgtEl>
                                          <p:spTgt spid="3">
                                            <p:txEl>
                                              <p:pRg st="15" end="15"/>
                                            </p:txEl>
                                          </p:spTgt>
                                        </p:tgtEl>
                                        <p:attrNameLst>
                                          <p:attrName>style.visibility</p:attrName>
                                        </p:attrNameLst>
                                      </p:cBhvr>
                                      <p:to>
                                        <p:strVal val="visible"/>
                                      </p:to>
                                    </p:set>
                                    <p:anim calcmode="lin" valueType="num">
                                      <p:cBhvr additive="base">
                                        <p:cTn id="75" dur="1000" fill="hold"/>
                                        <p:tgtEl>
                                          <p:spTgt spid="3">
                                            <p:txEl>
                                              <p:pRg st="15" end="15"/>
                                            </p:txEl>
                                          </p:spTgt>
                                        </p:tgtEl>
                                        <p:attrNameLst>
                                          <p:attrName>ppt_x</p:attrName>
                                        </p:attrNameLst>
                                      </p:cBhvr>
                                      <p:tavLst>
                                        <p:tav tm="0">
                                          <p:val>
                                            <p:strVal val="#ppt_x"/>
                                          </p:val>
                                        </p:tav>
                                        <p:tav tm="100000">
                                          <p:val>
                                            <p:strVal val="#ppt_x"/>
                                          </p:val>
                                        </p:tav>
                                      </p:tavLst>
                                    </p:anim>
                                    <p:anim calcmode="lin" valueType="num">
                                      <p:cBhvr additive="base">
                                        <p:cTn id="76" dur="1000" fill="hold"/>
                                        <p:tgtEl>
                                          <p:spTgt spid="3">
                                            <p:txEl>
                                              <p:pRg st="15" end="1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a:bodyPr>
          <a:lstStyle/>
          <a:p>
            <a:r>
              <a:rPr lang="en-US" sz="3200" dirty="0" smtClean="0"/>
              <a:t>ASSETS</a:t>
            </a:r>
            <a:endParaRPr lang="en-US" sz="3200" dirty="0"/>
          </a:p>
        </p:txBody>
      </p:sp>
      <p:sp>
        <p:nvSpPr>
          <p:cNvPr id="3" name="Content Placeholder 2"/>
          <p:cNvSpPr>
            <a:spLocks noGrp="1"/>
          </p:cNvSpPr>
          <p:nvPr>
            <p:ph idx="1"/>
          </p:nvPr>
        </p:nvSpPr>
        <p:spPr>
          <a:xfrm>
            <a:off x="457200" y="1447800"/>
            <a:ext cx="8229600" cy="4953000"/>
          </a:xfrm>
        </p:spPr>
        <p:txBody>
          <a:bodyPr>
            <a:normAutofit/>
          </a:bodyPr>
          <a:lstStyle/>
          <a:p>
            <a:r>
              <a:rPr lang="en-US" sz="1700" dirty="0" smtClean="0"/>
              <a:t>Non current assets</a:t>
            </a:r>
          </a:p>
          <a:p>
            <a:pPr lvl="1">
              <a:buFont typeface="Wingdings" pitchFamily="2" charset="2"/>
              <a:buChar char="v"/>
            </a:pPr>
            <a:r>
              <a:rPr lang="en-US" sz="1500" dirty="0" smtClean="0"/>
              <a:t>Fixed assets</a:t>
            </a:r>
          </a:p>
          <a:p>
            <a:pPr lvl="2">
              <a:buFont typeface="Wingdings" pitchFamily="2" charset="2"/>
              <a:buChar char="Ø"/>
            </a:pPr>
            <a:r>
              <a:rPr lang="en-US" sz="1200" dirty="0" smtClean="0"/>
              <a:t>Tangible assets</a:t>
            </a:r>
          </a:p>
          <a:p>
            <a:pPr lvl="2">
              <a:buFont typeface="Wingdings" pitchFamily="2" charset="2"/>
              <a:buChar char="Ø"/>
            </a:pPr>
            <a:r>
              <a:rPr lang="en-US" sz="1200" dirty="0" smtClean="0"/>
              <a:t>Intangible assets</a:t>
            </a:r>
          </a:p>
          <a:p>
            <a:pPr lvl="2">
              <a:buFont typeface="Wingdings" pitchFamily="2" charset="2"/>
              <a:buChar char="Ø"/>
            </a:pPr>
            <a:r>
              <a:rPr lang="en-US" sz="1200" dirty="0" smtClean="0"/>
              <a:t>Capital work-in-progress </a:t>
            </a:r>
          </a:p>
          <a:p>
            <a:pPr lvl="2">
              <a:buFont typeface="Wingdings" pitchFamily="2" charset="2"/>
              <a:buChar char="Ø"/>
            </a:pPr>
            <a:r>
              <a:rPr lang="en-US" sz="1200" dirty="0" smtClean="0"/>
              <a:t>Intangible assets under development </a:t>
            </a:r>
          </a:p>
          <a:p>
            <a:pPr lvl="1">
              <a:buFont typeface="Wingdings" pitchFamily="2" charset="2"/>
              <a:buChar char="v"/>
            </a:pPr>
            <a:r>
              <a:rPr lang="en-US" sz="1500" dirty="0" smtClean="0"/>
              <a:t>Non current investments</a:t>
            </a:r>
          </a:p>
          <a:p>
            <a:pPr lvl="1">
              <a:buFont typeface="Wingdings" pitchFamily="2" charset="2"/>
              <a:buChar char="v"/>
            </a:pPr>
            <a:r>
              <a:rPr lang="en-US" sz="1500" dirty="0" smtClean="0"/>
              <a:t>Deferred tax assets (net) </a:t>
            </a:r>
          </a:p>
          <a:p>
            <a:pPr lvl="1">
              <a:buFont typeface="Wingdings" pitchFamily="2" charset="2"/>
              <a:buChar char="v"/>
            </a:pPr>
            <a:r>
              <a:rPr lang="en-US" sz="1500" dirty="0" smtClean="0"/>
              <a:t>Long term Loans &amp; advances</a:t>
            </a:r>
          </a:p>
          <a:p>
            <a:pPr lvl="1">
              <a:buFont typeface="Wingdings" pitchFamily="2" charset="2"/>
              <a:buChar char="v"/>
            </a:pPr>
            <a:r>
              <a:rPr lang="en-US" sz="1500" dirty="0" smtClean="0"/>
              <a:t>Other non current assets</a:t>
            </a:r>
          </a:p>
          <a:p>
            <a:r>
              <a:rPr lang="en-US" sz="1700" dirty="0" smtClean="0"/>
              <a:t>Current assets</a:t>
            </a:r>
          </a:p>
          <a:p>
            <a:pPr lvl="1">
              <a:buFont typeface="Wingdings" pitchFamily="2" charset="2"/>
              <a:buChar char="v"/>
            </a:pPr>
            <a:r>
              <a:rPr lang="en-US" sz="1500" dirty="0" smtClean="0"/>
              <a:t>Current Investments</a:t>
            </a:r>
          </a:p>
          <a:p>
            <a:pPr lvl="1">
              <a:buFont typeface="Wingdings" pitchFamily="2" charset="2"/>
              <a:buChar char="v"/>
            </a:pPr>
            <a:r>
              <a:rPr lang="en-US" sz="1500" dirty="0" smtClean="0"/>
              <a:t>Inventories</a:t>
            </a:r>
          </a:p>
          <a:p>
            <a:pPr lvl="1">
              <a:buFont typeface="Wingdings" pitchFamily="2" charset="2"/>
              <a:buChar char="v"/>
            </a:pPr>
            <a:r>
              <a:rPr lang="en-US" sz="1500" dirty="0" smtClean="0"/>
              <a:t>Trade receivables</a:t>
            </a:r>
          </a:p>
          <a:p>
            <a:pPr lvl="1">
              <a:buFont typeface="Wingdings" pitchFamily="2" charset="2"/>
              <a:buChar char="v"/>
            </a:pPr>
            <a:r>
              <a:rPr lang="en-US" sz="1500" dirty="0" smtClean="0"/>
              <a:t>Cash &amp; cash equivalents</a:t>
            </a:r>
          </a:p>
          <a:p>
            <a:pPr lvl="1">
              <a:buFont typeface="Wingdings" pitchFamily="2" charset="2"/>
              <a:buChar char="v"/>
            </a:pPr>
            <a:r>
              <a:rPr lang="en-US" sz="1500" dirty="0" smtClean="0"/>
              <a:t>Short term loans &amp; advances</a:t>
            </a:r>
          </a:p>
          <a:p>
            <a:pPr lvl="1">
              <a:buFont typeface="Wingdings" pitchFamily="2" charset="2"/>
              <a:buChar char="v"/>
            </a:pPr>
            <a:r>
              <a:rPr lang="en-US" sz="1500" dirty="0" smtClean="0"/>
              <a:t>Other current assets</a:t>
            </a: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additive="base">
                                        <p:cTn id="3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calcmode="lin" valueType="num">
                                      <p:cBhvr additive="base">
                                        <p:cTn id="3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 calcmode="lin" valueType="num">
                                      <p:cBhvr additive="base">
                                        <p:cTn id="43"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10" end="10"/>
                                            </p:txEl>
                                          </p:spTgt>
                                        </p:tgtEl>
                                        <p:attrNameLst>
                                          <p:attrName>style.visibility</p:attrName>
                                        </p:attrNameLst>
                                      </p:cBhvr>
                                      <p:to>
                                        <p:strVal val="visible"/>
                                      </p:to>
                                    </p:set>
                                    <p:anim calcmode="lin" valueType="num">
                                      <p:cBhvr additive="base">
                                        <p:cTn id="49"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3">
                                            <p:txEl>
                                              <p:pRg st="11" end="11"/>
                                            </p:txEl>
                                          </p:spTgt>
                                        </p:tgtEl>
                                        <p:attrNameLst>
                                          <p:attrName>style.visibility</p:attrName>
                                        </p:attrNameLst>
                                      </p:cBhvr>
                                      <p:to>
                                        <p:strVal val="visible"/>
                                      </p:to>
                                    </p:set>
                                    <p:anim calcmode="lin" valueType="num">
                                      <p:cBhvr additive="base">
                                        <p:cTn id="5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
                                            <p:txEl>
                                              <p:pRg st="11" end="11"/>
                                            </p:txEl>
                                          </p:spTgt>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3">
                                            <p:txEl>
                                              <p:pRg st="12" end="12"/>
                                            </p:txEl>
                                          </p:spTgt>
                                        </p:tgtEl>
                                        <p:attrNameLst>
                                          <p:attrName>style.visibility</p:attrName>
                                        </p:attrNameLst>
                                      </p:cBhvr>
                                      <p:to>
                                        <p:strVal val="visible"/>
                                      </p:to>
                                    </p:set>
                                    <p:anim calcmode="lin" valueType="num">
                                      <p:cBhvr additive="base">
                                        <p:cTn id="57"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3">
                                            <p:txEl>
                                              <p:pRg st="12" end="12"/>
                                            </p:txEl>
                                          </p:spTgt>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3">
                                            <p:txEl>
                                              <p:pRg st="13" end="13"/>
                                            </p:txEl>
                                          </p:spTgt>
                                        </p:tgtEl>
                                        <p:attrNameLst>
                                          <p:attrName>style.visibility</p:attrName>
                                        </p:attrNameLst>
                                      </p:cBhvr>
                                      <p:to>
                                        <p:strVal val="visible"/>
                                      </p:to>
                                    </p:set>
                                    <p:anim calcmode="lin" valueType="num">
                                      <p:cBhvr additive="base">
                                        <p:cTn id="61"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13" end="13"/>
                                            </p:txEl>
                                          </p:spTgt>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3">
                                            <p:txEl>
                                              <p:pRg st="14" end="14"/>
                                            </p:txEl>
                                          </p:spTgt>
                                        </p:tgtEl>
                                        <p:attrNameLst>
                                          <p:attrName>style.visibility</p:attrName>
                                        </p:attrNameLst>
                                      </p:cBhvr>
                                      <p:to>
                                        <p:strVal val="visible"/>
                                      </p:to>
                                    </p:set>
                                    <p:anim calcmode="lin" valueType="num">
                                      <p:cBhvr additive="base">
                                        <p:cTn id="65"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3">
                                            <p:txEl>
                                              <p:pRg st="14" end="14"/>
                                            </p:txEl>
                                          </p:spTgt>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3">
                                            <p:txEl>
                                              <p:pRg st="15" end="15"/>
                                            </p:txEl>
                                          </p:spTgt>
                                        </p:tgtEl>
                                        <p:attrNameLst>
                                          <p:attrName>style.visibility</p:attrName>
                                        </p:attrNameLst>
                                      </p:cBhvr>
                                      <p:to>
                                        <p:strVal val="visible"/>
                                      </p:to>
                                    </p:set>
                                    <p:anim calcmode="lin" valueType="num">
                                      <p:cBhvr additive="base">
                                        <p:cTn id="69" dur="500" fill="hold"/>
                                        <p:tgtEl>
                                          <p:spTgt spid="3">
                                            <p:txEl>
                                              <p:pRg st="15" end="15"/>
                                            </p:txEl>
                                          </p:spTgt>
                                        </p:tgtEl>
                                        <p:attrNameLst>
                                          <p:attrName>ppt_x</p:attrName>
                                        </p:attrNameLst>
                                      </p:cBhvr>
                                      <p:tavLst>
                                        <p:tav tm="0">
                                          <p:val>
                                            <p:strVal val="#ppt_x"/>
                                          </p:val>
                                        </p:tav>
                                        <p:tav tm="100000">
                                          <p:val>
                                            <p:strVal val="#ppt_x"/>
                                          </p:val>
                                        </p:tav>
                                      </p:tavLst>
                                    </p:anim>
                                    <p:anim calcmode="lin" valueType="num">
                                      <p:cBhvr additive="base">
                                        <p:cTn id="70" dur="500" fill="hold"/>
                                        <p:tgtEl>
                                          <p:spTgt spid="3">
                                            <p:txEl>
                                              <p:pRg st="15" end="15"/>
                                            </p:txEl>
                                          </p:spTgt>
                                        </p:tgtEl>
                                        <p:attrNameLst>
                                          <p:attrName>ppt_y</p:attrName>
                                        </p:attrNameLst>
                                      </p:cBhvr>
                                      <p:tavLst>
                                        <p:tav tm="0">
                                          <p:val>
                                            <p:strVal val="1+#ppt_h/2"/>
                                          </p:val>
                                        </p:tav>
                                        <p:tav tm="100000">
                                          <p:val>
                                            <p:strVal val="#ppt_y"/>
                                          </p:val>
                                        </p:tav>
                                      </p:tavLst>
                                    </p:anim>
                                  </p:childTnLst>
                                </p:cTn>
                              </p:par>
                              <p:par>
                                <p:cTn id="71" presetID="2" presetClass="entr" presetSubtype="4" fill="hold" grpId="0" nodeType="withEffect">
                                  <p:stCondLst>
                                    <p:cond delay="0"/>
                                  </p:stCondLst>
                                  <p:childTnLst>
                                    <p:set>
                                      <p:cBhvr>
                                        <p:cTn id="72" dur="1" fill="hold">
                                          <p:stCondLst>
                                            <p:cond delay="0"/>
                                          </p:stCondLst>
                                        </p:cTn>
                                        <p:tgtEl>
                                          <p:spTgt spid="3">
                                            <p:txEl>
                                              <p:pRg st="16" end="16"/>
                                            </p:txEl>
                                          </p:spTgt>
                                        </p:tgtEl>
                                        <p:attrNameLst>
                                          <p:attrName>style.visibility</p:attrName>
                                        </p:attrNameLst>
                                      </p:cBhvr>
                                      <p:to>
                                        <p:strVal val="visible"/>
                                      </p:to>
                                    </p:set>
                                    <p:anim calcmode="lin" valueType="num">
                                      <p:cBhvr additive="base">
                                        <p:cTn id="73" dur="500" fill="hold"/>
                                        <p:tgtEl>
                                          <p:spTgt spid="3">
                                            <p:txEl>
                                              <p:pRg st="16" end="16"/>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6" end="1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Autofit/>
          </a:bodyPr>
          <a:lstStyle/>
          <a:p>
            <a:r>
              <a:rPr lang="en-US" sz="4800" dirty="0" smtClean="0"/>
              <a:t>DEFINITION</a:t>
            </a:r>
            <a:endParaRPr lang="en-US" sz="4800" dirty="0"/>
          </a:p>
        </p:txBody>
      </p:sp>
      <p:sp>
        <p:nvSpPr>
          <p:cNvPr id="3" name="Content Placeholder 2"/>
          <p:cNvSpPr>
            <a:spLocks noGrp="1"/>
          </p:cNvSpPr>
          <p:nvPr>
            <p:ph idx="1"/>
          </p:nvPr>
        </p:nvSpPr>
        <p:spPr>
          <a:xfrm>
            <a:off x="457200" y="1524000"/>
            <a:ext cx="8229600" cy="4389120"/>
          </a:xfrm>
        </p:spPr>
        <p:txBody>
          <a:bodyPr>
            <a:noAutofit/>
          </a:bodyPr>
          <a:lstStyle/>
          <a:p>
            <a:r>
              <a:rPr lang="en-US" sz="2400" b="1" u="sng" dirty="0" smtClean="0"/>
              <a:t>Current assets:</a:t>
            </a:r>
          </a:p>
          <a:p>
            <a:pPr>
              <a:buNone/>
            </a:pPr>
            <a:r>
              <a:rPr lang="en-US" sz="2400" dirty="0" smtClean="0"/>
              <a:t>           An asset shall be classified as current when it satisfies any of the following criteria: </a:t>
            </a:r>
          </a:p>
          <a:p>
            <a:pPr>
              <a:buNone/>
            </a:pPr>
            <a:r>
              <a:rPr lang="en-US" sz="2400" dirty="0" smtClean="0"/>
              <a:t>(a) it is expected to be realized in, or is intended for sale or consumption in, the company’s normal operating cycle;</a:t>
            </a:r>
          </a:p>
          <a:p>
            <a:pPr>
              <a:buNone/>
            </a:pPr>
            <a:r>
              <a:rPr lang="en-US" sz="2400" dirty="0" smtClean="0"/>
              <a:t>(b) it is held primarily for the purpose of being traded;</a:t>
            </a:r>
          </a:p>
          <a:p>
            <a:pPr>
              <a:buNone/>
            </a:pPr>
            <a:r>
              <a:rPr lang="en-US" sz="2400" dirty="0" smtClean="0"/>
              <a:t>(c) it is expected to be realized within twelve months after the reporting date; or</a:t>
            </a:r>
          </a:p>
          <a:p>
            <a:pPr>
              <a:buNone/>
            </a:pPr>
            <a:r>
              <a:rPr lang="en-US" sz="2400" dirty="0" smtClean="0"/>
              <a:t>(d) it is cash or cash equivalent unless it is restricted from being exchanged or used to settle a liability for at least twelve months after the reporting date.</a:t>
            </a:r>
          </a:p>
          <a:p>
            <a:pPr>
              <a:buNone/>
            </a:pPr>
            <a:endParaRPr lang="en-US" sz="2400" dirty="0" smtClean="0"/>
          </a:p>
          <a:p>
            <a:pPr>
              <a:buNone/>
            </a:pPr>
            <a:endParaRPr lang="en-US" sz="2400"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Autofit/>
          </a:bodyPr>
          <a:lstStyle/>
          <a:p>
            <a:r>
              <a:rPr lang="en-US" sz="4800" dirty="0" smtClean="0"/>
              <a:t>CURRENT LIABILITIES</a:t>
            </a:r>
            <a:endParaRPr lang="en-US" sz="4800" dirty="0"/>
          </a:p>
        </p:txBody>
      </p:sp>
      <p:sp>
        <p:nvSpPr>
          <p:cNvPr id="3" name="Content Placeholder 2"/>
          <p:cNvSpPr>
            <a:spLocks noGrp="1"/>
          </p:cNvSpPr>
          <p:nvPr>
            <p:ph idx="1"/>
          </p:nvPr>
        </p:nvSpPr>
        <p:spPr>
          <a:xfrm>
            <a:off x="457200" y="1524000"/>
            <a:ext cx="8229600" cy="4389120"/>
          </a:xfrm>
        </p:spPr>
        <p:txBody>
          <a:bodyPr>
            <a:noAutofit/>
          </a:bodyPr>
          <a:lstStyle/>
          <a:p>
            <a:pPr>
              <a:buNone/>
            </a:pPr>
            <a:r>
              <a:rPr lang="en-US" sz="2400" dirty="0" smtClean="0"/>
              <a:t>A liability shall be classified as current when it satisfies any of the following criteria:</a:t>
            </a:r>
          </a:p>
          <a:p>
            <a:pPr>
              <a:buNone/>
            </a:pPr>
            <a:r>
              <a:rPr lang="en-US" sz="2400" dirty="0" smtClean="0"/>
              <a:t>(a) it is expected to be settled in the company’s normal operating cycle;</a:t>
            </a:r>
          </a:p>
          <a:p>
            <a:pPr>
              <a:buNone/>
            </a:pPr>
            <a:r>
              <a:rPr lang="en-US" sz="2400" dirty="0" smtClean="0"/>
              <a:t>(b) it is held primarily for the purpose of being traded;</a:t>
            </a:r>
          </a:p>
          <a:p>
            <a:pPr>
              <a:buNone/>
            </a:pPr>
            <a:r>
              <a:rPr lang="en-US" sz="2400" dirty="0" smtClean="0"/>
              <a:t>(c) it is due to be settled within twelve months after the reporting date; or</a:t>
            </a:r>
          </a:p>
          <a:p>
            <a:pPr>
              <a:buNone/>
            </a:pPr>
            <a:r>
              <a:rPr lang="en-US" sz="2400" dirty="0" smtClean="0"/>
              <a:t>(d) the company does not have an unconditional right to defer settlement of the liability for at least twelve months after the reporting date. Terms of a liability that could, at the option of the counterparty, result in its settlement by the issue of equity instruments do not affect its classification.</a:t>
            </a:r>
          </a:p>
          <a:p>
            <a:pPr>
              <a:buNone/>
            </a:pPr>
            <a:endParaRPr lang="en-US" sz="2400" dirty="0" smtClean="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04088"/>
            <a:ext cx="8153400" cy="667512"/>
          </a:xfrm>
        </p:spPr>
        <p:txBody>
          <a:bodyPr>
            <a:noAutofit/>
          </a:bodyPr>
          <a:lstStyle/>
          <a:p>
            <a:r>
              <a:rPr lang="en-US" sz="4800" dirty="0" smtClean="0"/>
              <a:t>Trade receivable</a:t>
            </a:r>
            <a:endParaRPr lang="en-US" sz="4800" dirty="0"/>
          </a:p>
        </p:txBody>
      </p:sp>
      <p:sp>
        <p:nvSpPr>
          <p:cNvPr id="3" name="Content Placeholder 2"/>
          <p:cNvSpPr>
            <a:spLocks noGrp="1"/>
          </p:cNvSpPr>
          <p:nvPr>
            <p:ph idx="1"/>
          </p:nvPr>
        </p:nvSpPr>
        <p:spPr>
          <a:xfrm>
            <a:off x="457200" y="1524000"/>
            <a:ext cx="8229600" cy="4389120"/>
          </a:xfrm>
        </p:spPr>
        <p:txBody>
          <a:bodyPr>
            <a:normAutofit/>
          </a:bodyPr>
          <a:lstStyle/>
          <a:p>
            <a:r>
              <a:rPr lang="en-US" sz="2400" dirty="0" smtClean="0"/>
              <a:t>A receivable shall be classified as a ‘trade receivable’ if it is in respect of the amount due on account of goods sold or services rendered in the normal course of business.</a:t>
            </a:r>
          </a:p>
          <a:p>
            <a:pPr>
              <a:buNone/>
            </a:pPr>
            <a:endParaRPr lang="en-US" sz="1700"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1043</TotalTime>
  <Words>2583</Words>
  <Application>Microsoft Office PowerPoint</Application>
  <PresentationFormat>On-screen Show (4:3)</PresentationFormat>
  <Paragraphs>270</Paragraphs>
  <Slides>45</Slides>
  <Notes>3</Notes>
  <HiddenSlides>0</HiddenSlides>
  <MMClips>0</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Flow</vt:lpstr>
      <vt:lpstr>NEW SCHEDULE VI</vt:lpstr>
      <vt:lpstr>ELIMINATION OF THE CONCEPT OF “SCHEDULE”</vt:lpstr>
      <vt:lpstr>Schedule VI vs AS</vt:lpstr>
      <vt:lpstr>BALANCE SHEET</vt:lpstr>
      <vt:lpstr>Balance sheet</vt:lpstr>
      <vt:lpstr>ASSETS</vt:lpstr>
      <vt:lpstr>DEFINITION</vt:lpstr>
      <vt:lpstr>CURRENT LIABILITIES</vt:lpstr>
      <vt:lpstr>Trade receivable</vt:lpstr>
      <vt:lpstr>Trade payables</vt:lpstr>
      <vt:lpstr>SHARE CAPITAL</vt:lpstr>
      <vt:lpstr>SHARE CAPITAL contd…..</vt:lpstr>
      <vt:lpstr>RESERVES AND SURPLUS</vt:lpstr>
      <vt:lpstr>RESERVES AND SURPLUS contd…</vt:lpstr>
      <vt:lpstr>LONG TERM BORROWINGS</vt:lpstr>
      <vt:lpstr>LONG TERM BORROWINGS contd…</vt:lpstr>
      <vt:lpstr>OTHER LONG TERM LIABILITIES</vt:lpstr>
      <vt:lpstr>LONG TERM PROVISIONS</vt:lpstr>
      <vt:lpstr>SHORT TERM BORROWINGS</vt:lpstr>
      <vt:lpstr>OTHER CURRENT LIABILITIES</vt:lpstr>
      <vt:lpstr>OTHER CURRENT LIABILITIES contd….</vt:lpstr>
      <vt:lpstr>OTHER CURRENT LIABILITIES contd….</vt:lpstr>
      <vt:lpstr>SHORT TERM PROVISIONS</vt:lpstr>
      <vt:lpstr>FIXED ASSETS</vt:lpstr>
      <vt:lpstr>NON CURRENT INVESTMENTS</vt:lpstr>
      <vt:lpstr>NON CURRENT INVESTMENTS contd…</vt:lpstr>
      <vt:lpstr>LONG TERM LOANS &amp; ADVANCES</vt:lpstr>
      <vt:lpstr>LONG TERM LOANS &amp; ADVANCES contd….</vt:lpstr>
      <vt:lpstr>OTHER NON CURRENT ASSETS</vt:lpstr>
      <vt:lpstr>OTHER NON CURRENT ASSETS contd…</vt:lpstr>
      <vt:lpstr>CURRENT INVESTMENTS</vt:lpstr>
      <vt:lpstr>CURRENT INVESTMENTS contd….</vt:lpstr>
      <vt:lpstr>CURRENT INVESTMENTS</vt:lpstr>
      <vt:lpstr>INVENTORIES</vt:lpstr>
      <vt:lpstr>TRADE RECEIVABLES</vt:lpstr>
      <vt:lpstr>CASH AND CASH EQUIVALENTS</vt:lpstr>
      <vt:lpstr>SHORT-TERM LOANS AND ADVANCES</vt:lpstr>
      <vt:lpstr>OTHER DISCLOSURES:</vt:lpstr>
      <vt:lpstr>PROFIT &amp; LOSS ACCOUNT</vt:lpstr>
      <vt:lpstr>PROFIT &amp; LOSS ACCOUNT</vt:lpstr>
      <vt:lpstr>Profit &amp; Loss A/c</vt:lpstr>
      <vt:lpstr>Slide 42</vt:lpstr>
      <vt:lpstr>FINANCE COSTS</vt:lpstr>
      <vt:lpstr>OTHER INCOME</vt:lpstr>
      <vt:lpstr>Simplification of disclosure requirements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SCHEDULE VI</dc:title>
  <dc:creator>Auditor</dc:creator>
  <cp:lastModifiedBy>kesavan</cp:lastModifiedBy>
  <cp:revision>83</cp:revision>
  <dcterms:created xsi:type="dcterms:W3CDTF">2006-08-16T00:00:00Z</dcterms:created>
  <dcterms:modified xsi:type="dcterms:W3CDTF">2012-06-04T11:00:29Z</dcterms:modified>
</cp:coreProperties>
</file>