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29/09/2020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438401"/>
            <a:ext cx="7772400" cy="147002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How to Registered Trademark</a:t>
            </a:r>
            <a:endParaRPr lang="en-US" dirty="0"/>
          </a:p>
        </p:txBody>
      </p:sp>
      <p:sp>
        <p:nvSpPr>
          <p:cNvPr id="4" name="Flowchart: Punched Tape 3"/>
          <p:cNvSpPr/>
          <p:nvPr/>
        </p:nvSpPr>
        <p:spPr>
          <a:xfrm>
            <a:off x="1066800" y="4724400"/>
            <a:ext cx="7162800" cy="1143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Registration of Trademark is done form the “Registrar of Trademark” that is </a:t>
            </a:r>
          </a:p>
          <a:p>
            <a:pPr algn="ctr"/>
            <a:r>
              <a:rPr lang="en-US" dirty="0" smtClean="0"/>
              <a:t>http://www.ipindia.nic.in</a:t>
            </a:r>
            <a:r>
              <a:rPr lang="en-US" dirty="0" smtClean="0"/>
              <a:t>/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95799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Step No. 1.</a:t>
            </a:r>
          </a:p>
          <a:p>
            <a:endParaRPr lang="en-US" sz="2400" dirty="0" smtClean="0"/>
          </a:p>
          <a:p>
            <a:r>
              <a:rPr lang="en-US" sz="2400" dirty="0" smtClean="0"/>
              <a:t>Choosing the Trademark, choose different and closely with intention of our company name or product name , our Trademark sigh is direct to mind in our company or specify our product . Such Mark can’t Similar to another Registered Trademark.</a:t>
            </a:r>
          </a:p>
          <a:p>
            <a:endParaRPr lang="en-US" sz="2400" dirty="0" smtClean="0"/>
          </a:p>
          <a:p>
            <a:r>
              <a:rPr lang="en-US" sz="2400" dirty="0" smtClean="0"/>
              <a:t>There are 1-34 for Goods and Classes 35-45 are for services</a:t>
            </a:r>
          </a:p>
          <a:p>
            <a:r>
              <a:rPr lang="en-US" sz="2400" dirty="0" smtClean="0"/>
              <a:t>You can find our relevant Goods and Services Classes from “mca.gov.in”. (search mca.gov.in in our browse  and take bottom of this page  and click search trademark)</a:t>
            </a:r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1"/>
            <a:ext cx="8229600" cy="4876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After Finding Our “Trademark Sign” </a:t>
            </a:r>
          </a:p>
          <a:p>
            <a:r>
              <a:rPr lang="en-US" sz="2400" dirty="0" smtClean="0"/>
              <a:t>Filling the Application but before Some Documentation           	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Document Required to be Prepared 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1. Business Proof/Certification of Registration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2. Details of Director- id Proof and Address Details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3.In case of Sole Proprietorship business , Pan card of prop., address id of Proprietor.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4.In Case of company Details of Directors.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5.Soft copy of Trademark.</a:t>
            </a:r>
          </a:p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6.Power of Attorney Sign by Applicant.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Now File the Application for “Trademark Registration</a:t>
            </a:r>
          </a:p>
          <a:p>
            <a:pPr algn="ctr">
              <a:buNone/>
            </a:pPr>
            <a:r>
              <a:rPr lang="en-US" sz="2400" dirty="0" smtClean="0"/>
              <a:t>Two Way to File Application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	</a:t>
            </a:r>
            <a:r>
              <a:rPr lang="en-US" sz="2400" dirty="0" smtClean="0"/>
              <a:t>	</a:t>
            </a:r>
            <a:r>
              <a:rPr lang="en-US" sz="2400" dirty="0" smtClean="0"/>
              <a:t> </a:t>
            </a:r>
            <a:r>
              <a:rPr lang="en-US" sz="2400" dirty="0" smtClean="0"/>
              <a:t>Online </a:t>
            </a:r>
            <a:r>
              <a:rPr lang="en-US" sz="2400" dirty="0" smtClean="0"/>
              <a:t>		                                    Offline			 			</a:t>
            </a:r>
          </a:p>
        </p:txBody>
      </p:sp>
      <p:sp>
        <p:nvSpPr>
          <p:cNvPr id="4" name="Right Brace 3"/>
          <p:cNvSpPr/>
          <p:nvPr/>
        </p:nvSpPr>
        <p:spPr>
          <a:xfrm rot="16200000">
            <a:off x="4267200" y="76200"/>
            <a:ext cx="685800" cy="510540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Vertical Scroll 4"/>
          <p:cNvSpPr/>
          <p:nvPr/>
        </p:nvSpPr>
        <p:spPr>
          <a:xfrm>
            <a:off x="457200" y="3276600"/>
            <a:ext cx="3581400" cy="25908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you file online application you redirect official website of trademark application </a:t>
            </a:r>
          </a:p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https://ipindiaonline.gov.in</a:t>
            </a:r>
            <a:endParaRPr lang="en-US" b="1" dirty="0"/>
          </a:p>
        </p:txBody>
      </p:sp>
      <p:sp>
        <p:nvSpPr>
          <p:cNvPr id="6" name="Vertical Scroll 5"/>
          <p:cNvSpPr/>
          <p:nvPr/>
        </p:nvSpPr>
        <p:spPr>
          <a:xfrm>
            <a:off x="4876800" y="3276600"/>
            <a:ext cx="3429000" cy="25908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Clouse offline Application then you have manually submitted all document form “Registrar of Trademark</a:t>
            </a:r>
          </a:p>
          <a:p>
            <a:pPr algn="ctr"/>
            <a:r>
              <a:rPr lang="en-US" dirty="0" smtClean="0"/>
              <a:t>(which office Situated Major of Metro Cities)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990600"/>
            <a:ext cx="7772400" cy="4778375"/>
          </a:xfrm>
        </p:spPr>
        <p:txBody>
          <a:bodyPr>
            <a:normAutofit/>
          </a:bodyPr>
          <a:lstStyle/>
          <a:p>
            <a:pPr algn="just"/>
            <a:r>
              <a:rPr lang="en-US" sz="2000" dirty="0" smtClean="0"/>
              <a:t>AFTER SUCCESSFUL FILED TRADMARK APPLICATION , THE AUTHORITY WILL VERIFIED OUR DOCUMENT WITH NECESSARY COMPLIANCE AFTER VALUATION OF DOCUMENT AND COMPLIACNE IF NO CONFLICT FOUND , AUTHORITY PUBLISH SUCH TRADEMARK WITH BRAND NAME PUBLISH  “INDIA TRADMARK JOURNIAL” 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IF NO OBJECTION RAISED WITH 90 DAYS OR 120 DAYS (IN OTHER </a:t>
            </a:r>
            <a:br>
              <a:rPr lang="en-US" sz="2000" dirty="0" smtClean="0"/>
            </a:br>
            <a:r>
              <a:rPr lang="en-US" sz="2000" dirty="0" smtClean="0"/>
              <a:t>SITUATION) 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AUTHORITY ISSUED “TRADE MARK REGISTRATION CERTIFICATE”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57400"/>
            <a:ext cx="7772400" cy="150018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numCol="1" anchor="ctr"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THANK YOU 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219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How to Registered Trademark</vt:lpstr>
      <vt:lpstr>Slide 2</vt:lpstr>
      <vt:lpstr>Slide 3</vt:lpstr>
      <vt:lpstr>Slide 4</vt:lpstr>
      <vt:lpstr>AFTER SUCCESSFUL FILED TRADMARK APPLICATION , THE AUTHORITY WILL VERIFIED OUR DOCUMENT WITH NECESSARY COMPLIANCE AFTER VALUATION OF DOCUMENT AND COMPLIACNE IF NO CONFLICT FOUND , AUTHORITY PUBLISH SUCH TRADEMARK WITH BRAND NAME PUBLISH  “INDIA TRADMARK JOURNIAL”     IF NO OBJECTION RAISED WITH 90 DAYS OR 120 DAYS (IN OTHER  SITUATION)    AUTHORITY ISSUED “TRADE MARK REGISTRATION CERTIFICATE”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Registered Trademark</dc:title>
  <dc:creator>User</dc:creator>
  <cp:lastModifiedBy>User</cp:lastModifiedBy>
  <cp:revision>8</cp:revision>
  <dcterms:created xsi:type="dcterms:W3CDTF">2006-08-16T00:00:00Z</dcterms:created>
  <dcterms:modified xsi:type="dcterms:W3CDTF">2020-09-29T06:32:29Z</dcterms:modified>
</cp:coreProperties>
</file>