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9" r:id="rId6"/>
    <p:sldId id="270" r:id="rId7"/>
    <p:sldId id="260" r:id="rId8"/>
    <p:sldId id="261" r:id="rId9"/>
    <p:sldId id="262" r:id="rId10"/>
    <p:sldId id="264" r:id="rId11"/>
    <p:sldId id="263" r:id="rId12"/>
    <p:sldId id="271" r:id="rId13"/>
    <p:sldId id="265" r:id="rId14"/>
    <p:sldId id="266" r:id="rId15"/>
    <p:sldId id="267" r:id="rId16"/>
    <p:sldId id="268"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941" autoAdjust="0"/>
    <p:restoredTop sz="86491" autoAdjust="0"/>
  </p:normalViewPr>
  <p:slideViewPr>
    <p:cSldViewPr>
      <p:cViewPr varScale="1">
        <p:scale>
          <a:sx n="64" d="100"/>
          <a:sy n="64" d="100"/>
        </p:scale>
        <p:origin x="-13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6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6763E3-450F-4B33-92E9-6764D9737E1F}" type="datetimeFigureOut">
              <a:rPr lang="en-US" smtClean="0"/>
              <a:pPr/>
              <a:t>4/26/2012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FB21A7-2DE1-4C9B-B554-69FF86D552F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FB21A7-2DE1-4C9B-B554-69FF86D552FD}"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FB21A7-2DE1-4C9B-B554-69FF86D552FD}"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4710D9-0CAF-4A28-A8E8-A74CC79B5819}"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710D9-0CAF-4A28-A8E8-A74CC79B5819}"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710D9-0CAF-4A28-A8E8-A74CC79B5819}"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710D9-0CAF-4A28-A8E8-A74CC79B5819}"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710D9-0CAF-4A28-A8E8-A74CC79B5819}"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710D9-0CAF-4A28-A8E8-A74CC79B5819}"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4710D9-0CAF-4A28-A8E8-A74CC79B5819}" type="datetimeFigureOut">
              <a:rPr lang="en-US" smtClean="0"/>
              <a:pPr/>
              <a:t>4/26/2012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4710D9-0CAF-4A28-A8E8-A74CC79B5819}" type="datetimeFigureOut">
              <a:rPr lang="en-US" smtClean="0"/>
              <a:pPr/>
              <a:t>4/26/2012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710D9-0CAF-4A28-A8E8-A74CC79B5819}" type="datetimeFigureOut">
              <a:rPr lang="en-US" smtClean="0"/>
              <a:pPr/>
              <a:t>4/26/2012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710D9-0CAF-4A28-A8E8-A74CC79B5819}"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710D9-0CAF-4A28-A8E8-A74CC79B5819}"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A146F-558C-4D29-8D0A-C475F7FC029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710D9-0CAF-4A28-A8E8-A74CC79B5819}" type="datetimeFigureOut">
              <a:rPr lang="en-US" smtClean="0"/>
              <a:pPr/>
              <a:t>4/26/2012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A146F-558C-4D29-8D0A-C475F7FC029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1470025"/>
          </a:xfrm>
          <a:blipFill>
            <a:blip r:embed="rId3"/>
            <a:tile tx="0" ty="0" sx="100000" sy="100000" flip="none" algn="tl"/>
          </a:blipFill>
        </p:spPr>
        <p:txBody>
          <a:bodyPr/>
          <a:lstStyle/>
          <a:p>
            <a:r>
              <a:rPr lang="en-US" dirty="0" smtClean="0"/>
              <a:t>Companies Act, 1956 </a:t>
            </a:r>
            <a:br>
              <a:rPr lang="en-US" dirty="0" smtClean="0"/>
            </a:br>
            <a:r>
              <a:rPr lang="en-US" dirty="0" smtClean="0"/>
              <a:t>Revised Schedule VI</a:t>
            </a:r>
            <a:endParaRPr lang="en-US" dirty="0"/>
          </a:p>
        </p:txBody>
      </p:sp>
      <p:sp>
        <p:nvSpPr>
          <p:cNvPr id="3" name="Subtitle 2"/>
          <p:cNvSpPr>
            <a:spLocks noGrp="1"/>
          </p:cNvSpPr>
          <p:nvPr>
            <p:ph type="subTitle" idx="1"/>
          </p:nvPr>
        </p:nvSpPr>
        <p:spPr>
          <a:xfrm>
            <a:off x="1371600" y="2819400"/>
            <a:ext cx="6400800" cy="2819400"/>
          </a:xfrm>
          <a:blipFill>
            <a:blip r:embed="rId4"/>
            <a:tile tx="0" ty="0" sx="100000" sy="100000" flip="none" algn="tl"/>
          </a:blipFill>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dirty="0" smtClean="0"/>
              <a:t>Guidance Note on The Revised Schedule VI</a:t>
            </a:r>
          </a:p>
          <a:p>
            <a:r>
              <a:rPr lang="en-US" dirty="0" smtClean="0"/>
              <a:t>ICAI</a:t>
            </a:r>
          </a:p>
          <a:p>
            <a:endParaRPr lang="en-US" dirty="0"/>
          </a:p>
          <a:p>
            <a:r>
              <a:rPr lang="en-US" dirty="0" smtClean="0"/>
              <a:t>Ca Chandan Bagaria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 Para 8.2.1 Share Application Money Pending Allotment</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Para 8.2.1 includes (If the company’s issued capital is more than the authorized capital and approval of increase in authorized capital is pending). Such statement is not in agreement with the Act and shall be omitted.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Autofit/>
          </a:bodyPr>
          <a:lstStyle/>
          <a:p>
            <a:r>
              <a:rPr lang="en-US" sz="4000" dirty="0" smtClean="0"/>
              <a:t>Para 8.3.1 Long Term Borrowings Classification</a:t>
            </a:r>
            <a:endParaRPr lang="en-US" sz="4000" dirty="0"/>
          </a:p>
        </p:txBody>
      </p:sp>
      <p:sp>
        <p:nvSpPr>
          <p:cNvPr id="3" name="Content Placeholder 2"/>
          <p:cNvSpPr>
            <a:spLocks noGrp="1"/>
          </p:cNvSpPr>
          <p:nvPr>
            <p:ph idx="1"/>
          </p:nvPr>
        </p:nvSpPr>
        <p:spPr>
          <a:blipFill>
            <a:blip r:embed="rId3"/>
            <a:tile tx="0" ty="0" sx="100000" sy="100000" flip="none" algn="tl"/>
          </a:blipFill>
        </p:spPr>
        <p:txBody>
          <a:bodyPr/>
          <a:lstStyle/>
          <a:p>
            <a:r>
              <a:rPr lang="en-US" dirty="0" smtClean="0"/>
              <a:t>Long term Borrowing classification to include</a:t>
            </a:r>
          </a:p>
          <a:p>
            <a:pPr>
              <a:buBlip>
                <a:blip r:embed="rId4"/>
              </a:buBlip>
            </a:pPr>
            <a:r>
              <a:rPr lang="en-US" dirty="0" smtClean="0"/>
              <a:t> Borrowings from Government.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8.3.1.19 </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pPr algn="just"/>
            <a:r>
              <a:rPr lang="en-US" sz="3000" dirty="0" smtClean="0"/>
              <a:t>There is slight edit required in Para 8.3.1.19 and to be read as ‘Deposit classified under borrowings would include deposits accepted from public and inter corporate borrowings which are in the nature of borrowings’.</a:t>
            </a:r>
            <a:endParaRPr lang="en-US" sz="3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a:bodyPr>
          <a:lstStyle/>
          <a:p>
            <a:r>
              <a:rPr lang="en-US" sz="4000" dirty="0" smtClean="0"/>
              <a:t>Para 8.6.4 Provision for Taxation</a:t>
            </a:r>
            <a:endParaRPr lang="en-US" sz="4000"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It is required to disclose Provision </a:t>
            </a:r>
            <a:r>
              <a:rPr lang="en-US" dirty="0" smtClean="0"/>
              <a:t>for Taxation to be separately disclosed under the head Short Term Provision and not to include under the sub-heading ‘Other Provision’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a:bodyPr>
          <a:lstStyle/>
          <a:p>
            <a:r>
              <a:rPr lang="en-US" sz="4000" dirty="0" smtClean="0"/>
              <a:t>Para 8.7.2.1 Trade Investment</a:t>
            </a:r>
            <a:endParaRPr lang="en-US" sz="4000" dirty="0"/>
          </a:p>
        </p:txBody>
      </p:sp>
      <p:sp>
        <p:nvSpPr>
          <p:cNvPr id="3" name="Content Placeholder 2"/>
          <p:cNvSpPr>
            <a:spLocks noGrp="1"/>
          </p:cNvSpPr>
          <p:nvPr>
            <p:ph idx="1"/>
          </p:nvPr>
        </p:nvSpPr>
        <p:spPr>
          <a:xfrm>
            <a:off x="457200" y="1600200"/>
            <a:ext cx="8229600" cy="4800600"/>
          </a:xfrm>
          <a:blipFill>
            <a:blip r:embed="rId3"/>
            <a:tile tx="0" ty="0" sx="100000" sy="100000" flip="none" algn="tl"/>
          </a:blipFill>
        </p:spPr>
        <p:txBody>
          <a:bodyPr>
            <a:noAutofit/>
          </a:bodyPr>
          <a:lstStyle/>
          <a:p>
            <a:pPr algn="just"/>
            <a:r>
              <a:rPr lang="en-US" sz="3000" dirty="0" smtClean="0"/>
              <a:t>The term ‘Trade Investment’ is, however, normally understood as an investment made by a company in shares or debentures of another company, to promote the trade or business of the first company. Necessary modification is required in the above definition.</a:t>
            </a:r>
          </a:p>
          <a:p>
            <a:pPr algn="just"/>
            <a:r>
              <a:rPr lang="en-US" sz="3000" dirty="0" smtClean="0"/>
              <a:t>The term ‘Trade Investment’ are those investment made by a company in shares or debenture as short term Investment for the purpose of trade.</a:t>
            </a:r>
          </a:p>
          <a:p>
            <a:pPr algn="just"/>
            <a:endParaRPr lang="en-US" sz="3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blipFill>
            <a:blip r:embed="rId2"/>
            <a:tile tx="0" ty="0" sx="100000" sy="100000" flip="none" algn="tl"/>
          </a:blipFill>
        </p:spPr>
        <p:txBody>
          <a:bodyPr>
            <a:noAutofit/>
          </a:bodyPr>
          <a:lstStyle/>
          <a:p>
            <a:r>
              <a:rPr lang="en-US" sz="4000" dirty="0" smtClean="0"/>
              <a:t>Para 8.7.2.4 Controlled Special Purpose Entities.</a:t>
            </a:r>
            <a:endParaRPr lang="en-US" sz="4000"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pPr algn="just"/>
            <a:r>
              <a:rPr lang="en-US" sz="3000" dirty="0" smtClean="0"/>
              <a:t>The expression ‘Controlled Special Purpose Entities’ in common parlance would  mean Special Purpose Vehicles or Special Purpose Entity established for  the purpose of Debt Securitization or Asset Securitization. Necessary Disclosure shall be required relating to above </a:t>
            </a:r>
            <a:r>
              <a:rPr lang="en-US" sz="3000" dirty="0" smtClean="0"/>
              <a:t>entity and explanation to be included in the </a:t>
            </a:r>
            <a:r>
              <a:rPr lang="en-US" sz="3000" dirty="0" smtClean="0"/>
              <a:t>R</a:t>
            </a:r>
            <a:r>
              <a:rPr lang="en-US" sz="3000" dirty="0" smtClean="0"/>
              <a:t>evised schedule.</a:t>
            </a:r>
            <a:endParaRPr lang="en-US" sz="3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8992"/>
          </a:xfrm>
          <a:blipFill>
            <a:blip r:embed="rId2"/>
            <a:tile tx="0" ty="0" sx="100000" sy="100000" flip="none" algn="tl"/>
          </a:blipFill>
        </p:spPr>
        <p:txBody>
          <a:bodyPr>
            <a:spAutoFit/>
          </a:bodyPr>
          <a:lstStyle/>
          <a:p>
            <a:pPr algn="just"/>
            <a:r>
              <a:rPr lang="en-US" sz="4000" dirty="0" smtClean="0"/>
              <a:t>Para 8.7.2.8 Disclosure relating to partnership firms in which the company has invested etc.</a:t>
            </a:r>
            <a:endParaRPr lang="en-US" sz="4000" dirty="0"/>
          </a:p>
        </p:txBody>
      </p:sp>
      <p:sp>
        <p:nvSpPr>
          <p:cNvPr id="3" name="Content Placeholder 2"/>
          <p:cNvSpPr>
            <a:spLocks noGrp="1"/>
          </p:cNvSpPr>
          <p:nvPr>
            <p:ph idx="1"/>
          </p:nvPr>
        </p:nvSpPr>
        <p:spPr>
          <a:xfrm>
            <a:off x="457200" y="2438400"/>
            <a:ext cx="8229600" cy="3687763"/>
          </a:xfrm>
          <a:blipFill>
            <a:blip r:embed="rId3"/>
            <a:tile tx="0" ty="0" sx="100000" sy="100000" flip="none" algn="tl"/>
          </a:blipFill>
        </p:spPr>
        <p:txBody>
          <a:bodyPr/>
          <a:lstStyle/>
          <a:p>
            <a:r>
              <a:rPr lang="en-US" dirty="0" smtClean="0"/>
              <a:t>It is recommended to disclose relation if any between Partner of the firm and Director of the company need to be disclosed.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Para 8.8.4 Cash and cash equivalents</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Clause (v): Bank deposit with less </a:t>
            </a:r>
            <a:r>
              <a:rPr lang="en-US" dirty="0" smtClean="0"/>
              <a:t>Three </a:t>
            </a:r>
            <a:r>
              <a:rPr lang="en-US" dirty="0" smtClean="0"/>
              <a:t>months maturity shall be disclosed separately.</a:t>
            </a:r>
          </a:p>
          <a:p>
            <a:pPr algn="just">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9.1.10</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fontScale="92500" lnSpcReduction="20000"/>
          </a:bodyPr>
          <a:lstStyle/>
          <a:p>
            <a:pPr algn="just"/>
            <a:r>
              <a:rPr lang="en-US" dirty="0" smtClean="0"/>
              <a:t>As per Note 2(A) to general instruction for preparation of statement of profit and loss, in respect of a finance company, revenue from operations shall include revenue from;</a:t>
            </a:r>
          </a:p>
          <a:p>
            <a:pPr algn="just">
              <a:buNone/>
            </a:pPr>
            <a:r>
              <a:rPr lang="en-US" dirty="0" smtClean="0"/>
              <a:t>	(a)	Interest; </a:t>
            </a:r>
          </a:p>
          <a:p>
            <a:pPr algn="just">
              <a:buNone/>
            </a:pPr>
            <a:r>
              <a:rPr lang="en-US" dirty="0" smtClean="0"/>
              <a:t>	(b)	Dividend;</a:t>
            </a:r>
          </a:p>
          <a:p>
            <a:pPr algn="just">
              <a:buNone/>
            </a:pPr>
            <a:r>
              <a:rPr lang="en-US" dirty="0" smtClean="0"/>
              <a:t>	(c)	Other financial services.</a:t>
            </a:r>
          </a:p>
          <a:p>
            <a:pPr algn="just">
              <a:buNone/>
            </a:pPr>
            <a:r>
              <a:rPr lang="en-US" dirty="0" smtClean="0"/>
              <a:t>	Revenue under each of the above heads is to be disclosed separately by way of Notes to Accounts to the extent applicable.</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9.8 Tax Expense</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This is to be disclosed on the face of the statement to Profit and Loss and bifurcated into:</a:t>
            </a:r>
          </a:p>
          <a:p>
            <a:pPr algn="just"/>
            <a:r>
              <a:rPr lang="en-US" dirty="0" smtClean="0"/>
              <a:t>(a) Current Tax.</a:t>
            </a:r>
          </a:p>
          <a:p>
            <a:pPr algn="just"/>
            <a:r>
              <a:rPr lang="en-US" dirty="0" smtClean="0"/>
              <a:t>(b) Tax relating to earlier year.</a:t>
            </a:r>
          </a:p>
          <a:p>
            <a:pPr algn="just"/>
            <a:r>
              <a:rPr lang="en-US" dirty="0" smtClean="0"/>
              <a:t>(c) Deferred Tax.</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3.7</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fontScale="85000" lnSpcReduction="10000"/>
          </a:bodyPr>
          <a:lstStyle/>
          <a:p>
            <a:pPr algn="just"/>
            <a:r>
              <a:rPr lang="en-US" dirty="0" smtClean="0"/>
              <a:t>The Format for Balance Sheet currently prescribed under clause 41 </a:t>
            </a:r>
            <a:r>
              <a:rPr lang="en-US" dirty="0" smtClean="0"/>
              <a:t>of</a:t>
            </a:r>
            <a:r>
              <a:rPr lang="en-US" dirty="0" smtClean="0"/>
              <a:t> </a:t>
            </a:r>
            <a:r>
              <a:rPr lang="en-US" dirty="0" smtClean="0"/>
              <a:t>the Listing Agreement based on the old schedule is inconsistent with the format for Balance Sheet in the Revised Schedule VI.</a:t>
            </a:r>
          </a:p>
          <a:p>
            <a:pPr algn="just"/>
            <a:r>
              <a:rPr lang="en-US" dirty="0" smtClean="0"/>
              <a:t>Para 3.7.2 Requirement is to present the Balance sheet in case of half-yearly result on the format currently specified in the SEBI Guidelines.</a:t>
            </a:r>
          </a:p>
          <a:p>
            <a:pPr algn="just"/>
            <a:r>
              <a:rPr lang="en-US" dirty="0" smtClean="0"/>
              <a:t>Contrary to </a:t>
            </a:r>
            <a:r>
              <a:rPr lang="en-US" dirty="0" smtClean="0"/>
              <a:t>above, </a:t>
            </a:r>
            <a:r>
              <a:rPr lang="en-US" dirty="0" smtClean="0"/>
              <a:t>Annual Financial Statement is to be reported  in the new format Revised schedule VI for complying with the SEBI requirement.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Miscellaneous expenditure to the extent not written off or adjusted. </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fontScale="85000" lnSpcReduction="10000"/>
          </a:bodyPr>
          <a:lstStyle/>
          <a:p>
            <a:pPr algn="just"/>
            <a:r>
              <a:rPr lang="en-US" dirty="0" smtClean="0"/>
              <a:t>Part 1 Balance Sheet of Revised Schedule VI has omitted the Heading: </a:t>
            </a:r>
          </a:p>
          <a:p>
            <a:pPr algn="just">
              <a:buBlip>
                <a:blip r:embed="rId4"/>
              </a:buBlip>
            </a:pPr>
            <a:r>
              <a:rPr lang="en-US" dirty="0" smtClean="0"/>
              <a:t>Miscellaneous Expenditure </a:t>
            </a:r>
          </a:p>
          <a:p>
            <a:pPr algn="just">
              <a:buNone/>
            </a:pPr>
            <a:r>
              <a:rPr lang="en-US" i="1" dirty="0" smtClean="0"/>
              <a:t>	(To the extent not written of or adjusted)</a:t>
            </a:r>
          </a:p>
          <a:p>
            <a:pPr algn="just">
              <a:buNone/>
            </a:pPr>
            <a:r>
              <a:rPr lang="en-US" i="1" dirty="0" smtClean="0"/>
              <a:t>	</a:t>
            </a:r>
            <a:r>
              <a:rPr lang="en-US" dirty="0" smtClean="0"/>
              <a:t>a) Preliminary expenses.</a:t>
            </a:r>
          </a:p>
          <a:p>
            <a:pPr algn="just">
              <a:buNone/>
            </a:pPr>
            <a:r>
              <a:rPr lang="en-US" i="1" dirty="0" smtClean="0"/>
              <a:t>	</a:t>
            </a:r>
            <a:r>
              <a:rPr lang="en-US" dirty="0" smtClean="0"/>
              <a:t>b) Expenses including commission or brokerage on 	underwriting or subscription of shares or 	debentures.</a:t>
            </a:r>
          </a:p>
          <a:p>
            <a:pPr algn="just">
              <a:buNone/>
            </a:pPr>
            <a:r>
              <a:rPr lang="en-US" dirty="0" smtClean="0"/>
              <a:t>	Necessary disclosure requirement to be provided in the revised schedule to include the above head.</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Para 10.8.1 Manufacturing Company</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Disclosure requirements to be made for the above </a:t>
            </a:r>
            <a:r>
              <a:rPr lang="en-US" dirty="0" smtClean="0"/>
              <a:t>company in </a:t>
            </a:r>
            <a:r>
              <a:rPr lang="en-US" dirty="0" smtClean="0"/>
              <a:t>the financial statements with regard to manufactured goods to be further extended to include previous year figure for closing and opening inventory.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11. Other Disclosure</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lnSpcReduction="10000"/>
          </a:bodyPr>
          <a:lstStyle/>
          <a:p>
            <a:pPr algn="just"/>
            <a:r>
              <a:rPr lang="en-US" dirty="0" smtClean="0"/>
              <a:t>(a) Value of imports calculated on C.I.F or F.O.B basis by the company according to the terms of the transaction and recognizing revenue depending upon the nature of the business.</a:t>
            </a:r>
          </a:p>
          <a:p>
            <a:pPr algn="just"/>
            <a:r>
              <a:rPr lang="en-US" dirty="0" smtClean="0"/>
              <a:t>(e) Value of export calculated on C.I.F or F.O.B basis by the company according to the terms of the transaction and recognizing revenue depending upon the nature of the business.</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11.1.5 Other Disclosure</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The disclosure in respect of imports of the foregoing items is to be made on accrual basis as well as receipt basis in the Notes to accounts.</a:t>
            </a:r>
          </a:p>
          <a:p>
            <a:pPr algn="just"/>
            <a:r>
              <a:rPr lang="en-US" dirty="0" smtClean="0"/>
              <a:t>Above recommendation would resolve issues raised in Para 11.1.12 &amp; 11.1.14 for disclosure regarding imported goods in transit and import of capital goods respectively.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11.1.16 Other Disclosure</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Necessary rectification is required to determine CIF value from FOB value to add 20% of the FOB value for transportation cost and 1.125% for Insurance according to the valuation rules as per Custom Act.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Para 11.3.13 Other Disclosure</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To be read as: In such cases, it appears to be permissible to assume that consumption is on FIFO basis, e.g..in the ratio of opening stock plus purchase.</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11.5.2 Other Disclosure</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As in the case of disclosure relating to import of goods, foreign currency earnings have to be disclosed on a Cash Basis as well as accrual basis to be presented in Notes to accounts.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Part – II Form of Statement of Profit and Loss</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pPr algn="just"/>
            <a:r>
              <a:rPr lang="en-US" dirty="0" smtClean="0"/>
              <a:t>Recommended changes in the Form of Statement of Profit and Loss.</a:t>
            </a:r>
          </a:p>
          <a:p>
            <a:pPr>
              <a:buBlip>
                <a:blip r:embed="rId4"/>
              </a:buBlip>
            </a:pPr>
            <a:r>
              <a:rPr lang="en-US" dirty="0" smtClean="0"/>
              <a:t>Changes </a:t>
            </a:r>
            <a:r>
              <a:rPr lang="en-US" dirty="0" smtClean="0"/>
              <a:t>in Inventories of finished goods work in progress and stock in trade to form part of Total revenue.</a:t>
            </a:r>
          </a:p>
          <a:p>
            <a:pPr>
              <a:buBlip>
                <a:blip r:embed="rId4"/>
              </a:buBlip>
            </a:pPr>
            <a:r>
              <a:rPr lang="en-US" dirty="0" smtClean="0"/>
              <a:t> Prior Period Expenses and Provisions to be disclosed as a major head of expenditure.</a:t>
            </a:r>
          </a:p>
          <a:p>
            <a:pPr>
              <a:buNone/>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Part – II Form of Statement of Profit and Loss</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buBlip>
                <a:blip r:embed="rId4"/>
              </a:buBlip>
            </a:pPr>
            <a:r>
              <a:rPr lang="en-US" dirty="0" smtClean="0"/>
              <a:t>Exceptional &amp; Extraordinary items to be merged in the statement of Profit and Loss Account with detailed disclosure in the notes to accounts.</a:t>
            </a:r>
          </a:p>
          <a:p>
            <a:pPr algn="just">
              <a:buBlip>
                <a:blip r:embed="rId4"/>
              </a:buBlip>
            </a:pPr>
            <a:r>
              <a:rPr lang="en-US" dirty="0" smtClean="0"/>
              <a:t> Transfer to Reserve and other appropriations and proposed dividend to be included in the Statement of Profit and Loss Account.</a:t>
            </a:r>
          </a:p>
          <a:p>
            <a:pPr>
              <a:buNone/>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General Instructions for preparation of Statement of Profit and Loss</a:t>
            </a:r>
            <a:endParaRPr lang="en-US" dirty="0"/>
          </a:p>
        </p:txBody>
      </p:sp>
      <p:sp>
        <p:nvSpPr>
          <p:cNvPr id="3" name="Content Placeholder 2"/>
          <p:cNvSpPr>
            <a:spLocks noGrp="1"/>
          </p:cNvSpPr>
          <p:nvPr>
            <p:ph idx="1"/>
          </p:nvPr>
        </p:nvSpPr>
        <p:spPr>
          <a:xfrm>
            <a:off x="457200" y="1600200"/>
            <a:ext cx="8229600" cy="4953000"/>
          </a:xfrm>
          <a:blipFill>
            <a:blip r:embed="rId3"/>
            <a:tile tx="0" ty="0" sx="100000" sy="100000" flip="none" algn="tl"/>
          </a:blipFill>
        </p:spPr>
        <p:txBody>
          <a:bodyPr/>
          <a:lstStyle/>
          <a:p>
            <a:pPr algn="just">
              <a:buBlip>
                <a:blip r:embed="rId4"/>
              </a:buBlip>
            </a:pPr>
            <a:r>
              <a:rPr lang="en-US" dirty="0" smtClean="0"/>
              <a:t>(4) Other Income</a:t>
            </a:r>
          </a:p>
          <a:p>
            <a:pPr algn="just">
              <a:buNone/>
            </a:pPr>
            <a:r>
              <a:rPr lang="en-US" dirty="0" smtClean="0"/>
              <a:t>	(e) Income from Subsidiary;</a:t>
            </a:r>
          </a:p>
          <a:p>
            <a:pPr algn="just">
              <a:buBlip>
                <a:blip r:embed="rId4"/>
              </a:buBlip>
            </a:pPr>
            <a:r>
              <a:rPr lang="en-US" dirty="0" smtClean="0"/>
              <a:t>(5) Additional Information</a:t>
            </a:r>
          </a:p>
          <a:p>
            <a:pPr algn="just">
              <a:buNone/>
            </a:pPr>
            <a:r>
              <a:rPr lang="en-US" dirty="0" smtClean="0"/>
              <a:t>	(c) Any item of income or expenditure which exceeds one percent of the revenue from operations or Rs. 5000/- whichever is higher;</a:t>
            </a:r>
          </a:p>
          <a:p>
            <a:pPr algn="just">
              <a:buBlip>
                <a:blip r:embed="rId4"/>
              </a:buBlip>
            </a:pPr>
            <a:r>
              <a:rPr lang="en-US" dirty="0" smtClean="0"/>
              <a:t>(6) Expenditure incurred on each of the 		following items, separately for each item 	to include (</a:t>
            </a:r>
            <a:r>
              <a:rPr lang="en-US" dirty="0" err="1" smtClean="0"/>
              <a:t>i</a:t>
            </a:r>
            <a:r>
              <a:rPr lang="en-US" dirty="0" smtClean="0"/>
              <a:t>) Commission (ii) Insurance.</a:t>
            </a:r>
          </a:p>
          <a:p>
            <a:pPr algn="just">
              <a:buNone/>
            </a:pPr>
            <a:endParaRPr lang="en-US" dirty="0" smtClean="0"/>
          </a:p>
          <a:p>
            <a:pPr algn="just">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3"/>
            <a:tile tx="0" ty="0" sx="100000" sy="100000" flip="none" algn="tl"/>
          </a:blipFill>
        </p:spPr>
        <p:txBody>
          <a:bodyPr>
            <a:normAutofit fontScale="90000"/>
          </a:bodyPr>
          <a:lstStyle/>
          <a:p>
            <a:r>
              <a:rPr lang="en-US" dirty="0" smtClean="0"/>
              <a:t>Para 4.1 &amp; 6.5 having Contradictory </a:t>
            </a:r>
            <a:r>
              <a:rPr lang="en-US" dirty="0"/>
              <a:t>R</a:t>
            </a:r>
            <a:r>
              <a:rPr lang="en-US" dirty="0" smtClean="0"/>
              <a:t>equirement</a:t>
            </a:r>
            <a:endParaRPr lang="en-US" dirty="0"/>
          </a:p>
        </p:txBody>
      </p:sp>
      <p:sp>
        <p:nvSpPr>
          <p:cNvPr id="3" name="Content Placeholder 2"/>
          <p:cNvSpPr>
            <a:spLocks noGrp="1"/>
          </p:cNvSpPr>
          <p:nvPr>
            <p:ph idx="1"/>
          </p:nvPr>
        </p:nvSpPr>
        <p:spPr>
          <a:blipFill>
            <a:blip r:embed="rId4"/>
            <a:tile tx="0" ty="0" sx="100000" sy="100000" flip="none" algn="tl"/>
          </a:blipFill>
        </p:spPr>
        <p:txBody>
          <a:bodyPr>
            <a:normAutofit fontScale="92500" lnSpcReduction="10000"/>
          </a:bodyPr>
          <a:lstStyle/>
          <a:p>
            <a:pPr algn="just"/>
            <a:r>
              <a:rPr lang="en-US" dirty="0" smtClean="0"/>
              <a:t>Clause 4.1.3 has eliminated requirement for the ‘Schedule’ and such information is now to be furnished in the Notes to Accounts.</a:t>
            </a:r>
          </a:p>
          <a:p>
            <a:pPr algn="just"/>
            <a:r>
              <a:rPr lang="en-US" dirty="0" smtClean="0"/>
              <a:t>Whereas Para 6.5 states that the disclosure requirements </a:t>
            </a:r>
            <a:r>
              <a:rPr lang="en-US" dirty="0" smtClean="0"/>
              <a:t>in </a:t>
            </a:r>
            <a:r>
              <a:rPr lang="en-US" dirty="0" smtClean="0"/>
              <a:t>schedules </a:t>
            </a:r>
            <a:r>
              <a:rPr lang="en-US" dirty="0" smtClean="0"/>
              <a:t>are in addition to and not in substitution of the disclosure requirements specified in the notified accounting standards.</a:t>
            </a:r>
          </a:p>
          <a:p>
            <a:pPr algn="just"/>
            <a:r>
              <a:rPr lang="en-US" dirty="0" smtClean="0"/>
              <a:t>There is contradictory requirements for the schedule and considered to continue with the schedule </a:t>
            </a:r>
            <a:r>
              <a:rPr lang="en-US" dirty="0" smtClean="0"/>
              <a:t>as part of financial statement.</a:t>
            </a:r>
            <a:endParaRPr lang="en-US" dirty="0"/>
          </a:p>
        </p:txBody>
      </p:sp>
    </p:spTree>
  </p:cSld>
  <p:clrMapOvr>
    <a:masterClrMapping/>
  </p:clrMapOvr>
  <p:transition advClick="0" advTm="7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Part I: Balance Sheet</a:t>
            </a:r>
            <a:endParaRPr lang="en-US" dirty="0"/>
          </a:p>
        </p:txBody>
      </p:sp>
      <p:sp>
        <p:nvSpPr>
          <p:cNvPr id="3" name="Content Placeholder 2"/>
          <p:cNvSpPr>
            <a:spLocks noGrp="1"/>
          </p:cNvSpPr>
          <p:nvPr>
            <p:ph idx="1"/>
          </p:nvPr>
        </p:nvSpPr>
        <p:spPr>
          <a:xfrm>
            <a:off x="457200" y="1600200"/>
            <a:ext cx="8229600" cy="5029200"/>
          </a:xfrm>
          <a:blipFill>
            <a:blip r:embed="rId3"/>
            <a:tile tx="0" ty="0" sx="100000" sy="100000" flip="none" algn="tl"/>
          </a:blipFill>
        </p:spPr>
        <p:txBody>
          <a:bodyPr>
            <a:normAutofit lnSpcReduction="10000"/>
          </a:bodyPr>
          <a:lstStyle/>
          <a:p>
            <a:pPr algn="just"/>
            <a:r>
              <a:rPr lang="en-US" dirty="0" smtClean="0"/>
              <a:t>Authorized Capital to be included in the vertical format of Balance Sheet and continue to be disclosed as earlier in the old Schedule VI.</a:t>
            </a:r>
          </a:p>
          <a:p>
            <a:pPr algn="just"/>
            <a:r>
              <a:rPr lang="en-US" dirty="0" smtClean="0"/>
              <a:t>Money received against share warrant is not a  Balance Sheet item and shall be omitted.</a:t>
            </a:r>
          </a:p>
          <a:p>
            <a:pPr algn="just"/>
            <a:r>
              <a:rPr lang="en-US" dirty="0" smtClean="0"/>
              <a:t>Railway </a:t>
            </a:r>
            <a:r>
              <a:rPr lang="en-US" dirty="0" smtClean="0"/>
              <a:t>Stores </a:t>
            </a:r>
            <a:r>
              <a:rPr lang="en-US" dirty="0" smtClean="0"/>
              <a:t>to be included as a part of Sub-Division in fixed assets.</a:t>
            </a:r>
          </a:p>
          <a:p>
            <a:pPr algn="just"/>
            <a:r>
              <a:rPr lang="en-US" dirty="0" smtClean="0"/>
              <a:t>Sub-division in Current Liabilities to be re-numbered from (a) to (m).</a:t>
            </a:r>
          </a:p>
          <a:p>
            <a:pPr algn="just"/>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r>
              <a:rPr lang="en-US" dirty="0" smtClean="0"/>
              <a:t>Part IV – Old Schedule VI</a:t>
            </a:r>
            <a:endParaRPr lang="en-US" dirty="0"/>
          </a:p>
        </p:txBody>
      </p:sp>
      <p:sp>
        <p:nvSpPr>
          <p:cNvPr id="3" name="Content Placeholder 2"/>
          <p:cNvSpPr>
            <a:spLocks noGrp="1"/>
          </p:cNvSpPr>
          <p:nvPr>
            <p:ph idx="1"/>
          </p:nvPr>
        </p:nvSpPr>
        <p:spPr>
          <a:blipFill>
            <a:blip r:embed="rId3"/>
            <a:tile tx="0" ty="0" sx="100000" sy="100000" flip="none" algn="tl"/>
          </a:blipFill>
        </p:spPr>
        <p:txBody>
          <a:bodyPr/>
          <a:lstStyle/>
          <a:p>
            <a:pPr algn="just"/>
            <a:r>
              <a:rPr lang="en-US" dirty="0" smtClean="0"/>
              <a:t>Part – IV Balance Sheet abstract and a company’s general business profile to continue to be disclosed and included in Revised Schedule VI.</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Para 4.2.3 Shareholders holding more than 5 percent shares in the company. </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fontScale="92500"/>
          </a:bodyPr>
          <a:lstStyle/>
          <a:p>
            <a:pPr algn="just"/>
            <a:r>
              <a:rPr lang="en-US" dirty="0" smtClean="0"/>
              <a:t>Number of shares held by each shareholder holding more than 5 percent shares in the company needs to be disclosed.</a:t>
            </a:r>
          </a:p>
          <a:p>
            <a:pPr algn="just"/>
            <a:r>
              <a:rPr lang="en-US" dirty="0" smtClean="0"/>
              <a:t>Additional requirement for continual disclosure for change in the share holding pattern exceeding two percent from last disclosure. According to SEBI guidelines on (Substantial Acquisition of Shares and Takeovers) Regulation 1997 to be complied in Revised Schedule VI.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Para 6.14 General Instructions to The Revised Schedule VI</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r>
              <a:rPr lang="en-US" sz="3000" dirty="0" smtClean="0"/>
              <a:t>The Rounding off requirement requires to round of to the nearest hundreds, thousands, lakhs or millions or decimal thereof where the turnover is less than Rs. 100 Crores.</a:t>
            </a:r>
          </a:p>
          <a:p>
            <a:r>
              <a:rPr lang="en-US" sz="3000" dirty="0" smtClean="0"/>
              <a:t>Presenting financial statement in single figures rounded of to millions would make the financial statement look unorganized. </a:t>
            </a:r>
            <a:endParaRPr lang="en-US"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rmAutofit fontScale="90000"/>
          </a:bodyPr>
          <a:lstStyle/>
          <a:p>
            <a:r>
              <a:rPr lang="en-US" dirty="0" smtClean="0"/>
              <a:t>Para 7.2 General Instructions to The Revised Schedule VI</a:t>
            </a:r>
            <a:endParaRPr lang="en-US"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pPr algn="just"/>
            <a:r>
              <a:rPr lang="en-US" sz="3000" dirty="0" smtClean="0"/>
              <a:t>A company’s normal operating cycle may be longer than twelve months e.g. companies manufacturing wines etc. Maximum operating cycle for the purpose of operating cycle cannot exceed one year for the purpose of Accounting </a:t>
            </a:r>
            <a:r>
              <a:rPr lang="en-US" sz="3000" dirty="0" smtClean="0"/>
              <a:t>to adhere to</a:t>
            </a:r>
            <a:r>
              <a:rPr lang="en-US" sz="3000" dirty="0" smtClean="0"/>
              <a:t> </a:t>
            </a:r>
            <a:r>
              <a:rPr lang="en-US" sz="3000" dirty="0" smtClean="0"/>
              <a:t>periodicity concept </a:t>
            </a:r>
            <a:r>
              <a:rPr lang="en-US" sz="3000" dirty="0" smtClean="0"/>
              <a:t>requirement</a:t>
            </a:r>
            <a:r>
              <a:rPr lang="en-US" sz="3000" dirty="0" smtClean="0"/>
              <a:t>.</a:t>
            </a:r>
            <a:endParaRPr lang="en-US" sz="3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54545"/>
          </a:xfrm>
          <a:blipFill>
            <a:blip r:embed="rId2"/>
            <a:tile tx="0" ty="0" sx="100000" sy="100000" flip="none" algn="tl"/>
          </a:blipFill>
        </p:spPr>
        <p:txBody>
          <a:bodyPr>
            <a:spAutoFit/>
          </a:bodyPr>
          <a:lstStyle/>
          <a:p>
            <a:pPr algn="just"/>
            <a:r>
              <a:rPr lang="en-US" sz="4000" dirty="0" smtClean="0"/>
              <a:t>Para 8.1.1.14 Disclosure for the period of five years immediately preceding the date as at which the Balance Sheet is Prepared.</a:t>
            </a:r>
            <a:endParaRPr lang="en-US" sz="4000" dirty="0"/>
          </a:p>
        </p:txBody>
      </p:sp>
      <p:sp>
        <p:nvSpPr>
          <p:cNvPr id="3" name="Content Placeholder 2"/>
          <p:cNvSpPr>
            <a:spLocks noGrp="1"/>
          </p:cNvSpPr>
          <p:nvPr>
            <p:ph idx="1"/>
          </p:nvPr>
        </p:nvSpPr>
        <p:spPr>
          <a:xfrm>
            <a:off x="457200" y="3048001"/>
            <a:ext cx="8229600" cy="3505200"/>
          </a:xfrm>
          <a:blipFill>
            <a:blip r:embed="rId3"/>
            <a:tile tx="0" ty="0" sx="100000" sy="100000" flip="none" algn="tl"/>
          </a:blipFill>
        </p:spPr>
        <p:txBody>
          <a:bodyPr>
            <a:normAutofit fontScale="92500" lnSpcReduction="20000"/>
          </a:bodyPr>
          <a:lstStyle/>
          <a:p>
            <a:pPr algn="just"/>
            <a:r>
              <a:rPr lang="en-US" dirty="0" smtClean="0"/>
              <a:t>Disclosure requirement for clause (a), (b) &amp; (c) pertaining to aggregate number and class of shares allotted for consideration other than cash, bonus shares and shares bought back is for the last five financial year and it is not necessary to give the year wise break-up.</a:t>
            </a:r>
          </a:p>
          <a:p>
            <a:pPr algn="just"/>
            <a:r>
              <a:rPr lang="en-US" dirty="0" smtClean="0"/>
              <a:t>It is recommended to make the disclosure for the </a:t>
            </a:r>
            <a:r>
              <a:rPr lang="en-US" dirty="0" smtClean="0"/>
              <a:t>current financial year </a:t>
            </a:r>
            <a:r>
              <a:rPr lang="en-US" dirty="0" smtClean="0"/>
              <a:t>separately</a:t>
            </a:r>
            <a:r>
              <a:rPr lang="en-US" dirty="0" smtClean="0"/>
              <a:t> </a:t>
            </a:r>
            <a:r>
              <a:rPr lang="en-US" dirty="0" smtClean="0"/>
              <a:t>from the earlier financial year.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noAutofit/>
          </a:bodyPr>
          <a:lstStyle/>
          <a:p>
            <a:r>
              <a:rPr lang="en-US" sz="4000" dirty="0" smtClean="0"/>
              <a:t>Para 8.1.2.4 Securities Premium Reserve</a:t>
            </a:r>
            <a:endParaRPr lang="en-US" sz="4000" dirty="0"/>
          </a:p>
        </p:txBody>
      </p:sp>
      <p:sp>
        <p:nvSpPr>
          <p:cNvPr id="3" name="Content Placeholder 2"/>
          <p:cNvSpPr>
            <a:spLocks noGrp="1"/>
          </p:cNvSpPr>
          <p:nvPr>
            <p:ph idx="1"/>
          </p:nvPr>
        </p:nvSpPr>
        <p:spPr>
          <a:blipFill>
            <a:blip r:embed="rId3"/>
            <a:tile tx="0" ty="0" sx="100000" sy="100000" flip="none" algn="tl"/>
          </a:blipFill>
        </p:spPr>
        <p:txBody>
          <a:bodyPr>
            <a:normAutofit/>
          </a:bodyPr>
          <a:lstStyle/>
          <a:p>
            <a:pPr algn="just"/>
            <a:r>
              <a:rPr lang="en-US" sz="3000" dirty="0" smtClean="0"/>
              <a:t>Terminology used in the Revised Schedule </a:t>
            </a:r>
            <a:r>
              <a:rPr lang="en-US" sz="3000" dirty="0" smtClean="0"/>
              <a:t>VI “Securities </a:t>
            </a:r>
            <a:r>
              <a:rPr lang="en-US" sz="3000" dirty="0" smtClean="0"/>
              <a:t>Premium Reserve”. </a:t>
            </a:r>
            <a:r>
              <a:rPr lang="en-US" sz="3000" dirty="0" smtClean="0"/>
              <a:t>Where as </a:t>
            </a:r>
            <a:r>
              <a:rPr lang="en-US" sz="3000" dirty="0" smtClean="0"/>
              <a:t>in Companies Act, 1956 “Securities Premium Account” has been used.</a:t>
            </a:r>
          </a:p>
          <a:p>
            <a:pPr algn="just"/>
            <a:r>
              <a:rPr lang="en-US" sz="3000" dirty="0" smtClean="0"/>
              <a:t>Nomenclature in the Revised Schedule is required to be matched with the term used in the Act.</a:t>
            </a:r>
            <a:endParaRPr lang="en-US" sz="3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8992"/>
          </a:xfrm>
          <a:blipFill>
            <a:blip r:embed="rId2"/>
            <a:tile tx="0" ty="0" sx="100000" sy="100000" flip="none" algn="tl"/>
          </a:blipFill>
        </p:spPr>
        <p:txBody>
          <a:bodyPr wrap="square">
            <a:spAutoFit/>
          </a:bodyPr>
          <a:lstStyle/>
          <a:p>
            <a:r>
              <a:rPr lang="en-US" sz="4000" dirty="0" smtClean="0"/>
              <a:t>Para 8.1.2.12 Debit balance in the statement of profit and loss and Reserves and Surplus.</a:t>
            </a:r>
            <a:endParaRPr lang="en-US" sz="4000" dirty="0"/>
          </a:p>
        </p:txBody>
      </p:sp>
      <p:sp>
        <p:nvSpPr>
          <p:cNvPr id="3" name="Content Placeholder 2"/>
          <p:cNvSpPr>
            <a:spLocks noGrp="1"/>
          </p:cNvSpPr>
          <p:nvPr>
            <p:ph idx="1"/>
          </p:nvPr>
        </p:nvSpPr>
        <p:spPr>
          <a:xfrm>
            <a:off x="457200" y="2438400"/>
            <a:ext cx="8229600" cy="4068763"/>
          </a:xfrm>
          <a:blipFill>
            <a:blip r:embed="rId3"/>
            <a:tile tx="0" ty="0" sx="100000" sy="100000" flip="none" algn="tl"/>
          </a:blipFill>
        </p:spPr>
        <p:txBody>
          <a:bodyPr>
            <a:normAutofit/>
          </a:bodyPr>
          <a:lstStyle/>
          <a:p>
            <a:pPr algn="just"/>
            <a:r>
              <a:rPr lang="en-US" dirty="0" smtClean="0"/>
              <a:t>Negative figure under the head “Reserve &amp; Surplus” shall distort the conservative principle in preparation of financial statement.</a:t>
            </a:r>
          </a:p>
          <a:p>
            <a:pPr algn="just"/>
            <a:r>
              <a:rPr lang="en-US" dirty="0" smtClean="0"/>
              <a:t>It is likely to bring difficulty to work with Accounting application software allowing negative value for a particular item.</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1074</TotalTime>
  <Words>1523</Words>
  <Application>Microsoft Office PowerPoint</Application>
  <PresentationFormat>On-screen Show (4:3)</PresentationFormat>
  <Paragraphs>102</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Companies Act, 1956  Revised Schedule VI</vt:lpstr>
      <vt:lpstr>Para 3.7</vt:lpstr>
      <vt:lpstr>Para 4.1 &amp; 6.5 having Contradictory Requirement</vt:lpstr>
      <vt:lpstr>Para 4.2.3 Shareholders holding more than 5 percent shares in the company. </vt:lpstr>
      <vt:lpstr>Para 6.14 General Instructions to The Revised Schedule VI</vt:lpstr>
      <vt:lpstr>Para 7.2 General Instructions to The Revised Schedule VI</vt:lpstr>
      <vt:lpstr>Para 8.1.1.14 Disclosure for the period of five years immediately preceding the date as at which the Balance Sheet is Prepared.</vt:lpstr>
      <vt:lpstr>Para 8.1.2.4 Securities Premium Reserve</vt:lpstr>
      <vt:lpstr>Para 8.1.2.12 Debit balance in the statement of profit and loss and Reserves and Surplus.</vt:lpstr>
      <vt:lpstr> Para 8.2.1 Share Application Money Pending Allotment</vt:lpstr>
      <vt:lpstr>Para 8.3.1 Long Term Borrowings Classification</vt:lpstr>
      <vt:lpstr>Para 8.3.1.19 </vt:lpstr>
      <vt:lpstr>Para 8.6.4 Provision for Taxation</vt:lpstr>
      <vt:lpstr>Para 8.7.2.1 Trade Investment</vt:lpstr>
      <vt:lpstr>Para 8.7.2.4 Controlled Special Purpose Entities.</vt:lpstr>
      <vt:lpstr>Para 8.7.2.8 Disclosure relating to partnership firms in which the company has invested etc.</vt:lpstr>
      <vt:lpstr>Para 8.8.4 Cash and cash equivalents</vt:lpstr>
      <vt:lpstr>Para 9.1.10</vt:lpstr>
      <vt:lpstr>Para 9.8 Tax Expense</vt:lpstr>
      <vt:lpstr>Miscellaneous expenditure to the extent not written off or adjusted. </vt:lpstr>
      <vt:lpstr>Para 10.8.1 Manufacturing Company</vt:lpstr>
      <vt:lpstr>Para 11. Other Disclosure</vt:lpstr>
      <vt:lpstr>Para 11.1.5 Other Disclosure</vt:lpstr>
      <vt:lpstr>Para 11.1.16 Other Disclosure</vt:lpstr>
      <vt:lpstr>Para 11.3.13 Other Disclosure</vt:lpstr>
      <vt:lpstr>11.5.2 Other Disclosure</vt:lpstr>
      <vt:lpstr>Part – II Form of Statement of Profit and Loss</vt:lpstr>
      <vt:lpstr>Part – II Form of Statement of Profit and Loss</vt:lpstr>
      <vt:lpstr>General Instructions for preparation of Statement of Profit and Loss</vt:lpstr>
      <vt:lpstr>Part I: Balance Sheet</vt:lpstr>
      <vt:lpstr>Part IV – Old Schedule VI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Companies Act, 1956  Revised Schedule VI</dc:title>
  <dc:creator>chandan</dc:creator>
  <cp:lastModifiedBy>chandan</cp:lastModifiedBy>
  <cp:revision>151</cp:revision>
  <dcterms:created xsi:type="dcterms:W3CDTF">2012-04-23T05:22:42Z</dcterms:created>
  <dcterms:modified xsi:type="dcterms:W3CDTF">2012-04-26T15:51:17Z</dcterms:modified>
</cp:coreProperties>
</file>