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0" r:id="rId5"/>
    <p:sldId id="258" r:id="rId6"/>
    <p:sldId id="261" r:id="rId7"/>
    <p:sldId id="262" r:id="rId8"/>
    <p:sldId id="263" r:id="rId9"/>
    <p:sldId id="264" r:id="rId10"/>
    <p:sldId id="265" r:id="rId11"/>
    <p:sldId id="266" r:id="rId12"/>
    <p:sldId id="268" r:id="rId13"/>
    <p:sldId id="267" r:id="rId14"/>
    <p:sldId id="269" r:id="rId15"/>
    <p:sldId id="270" r:id="rId16"/>
    <p:sldId id="271" r:id="rId17"/>
    <p:sldId id="273" r:id="rId18"/>
    <p:sldId id="272" r:id="rId19"/>
    <p:sldId id="27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536"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ound Diagonal Corner Rectangle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itle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10" name="Date Placeholder 9"/>
          <p:cNvSpPr>
            <a:spLocks noGrp="1"/>
          </p:cNvSpPr>
          <p:nvPr>
            <p:ph type="dt" sz="half" idx="10"/>
          </p:nvPr>
        </p:nvSpPr>
        <p:spPr>
          <a:xfrm>
            <a:off x="5562600" y="6509004"/>
            <a:ext cx="3002280" cy="274320"/>
          </a:xfrm>
        </p:spPr>
        <p:txBody>
          <a:bodyPr vert="horz" rtlCol="0"/>
          <a:lstStyle>
            <a:extLst/>
          </a:lstStyle>
          <a:p>
            <a:fld id="{313D20F6-E9F9-4DA1-B95D-15D570155125}" type="datetimeFigureOut">
              <a:rPr lang="en-US" smtClean="0"/>
              <a:pPr/>
              <a:t>3/15/2012</a:t>
            </a:fld>
            <a:endParaRPr lang="en-US"/>
          </a:p>
        </p:txBody>
      </p:sp>
      <p:sp>
        <p:nvSpPr>
          <p:cNvPr id="11" name="Slide Number Placeholder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4D35135C-CC85-44C5-91DD-7E01AFF16B81}" type="slidenum">
              <a:rPr lang="en-US" smtClean="0"/>
              <a:pPr/>
              <a:t>‹#›</a:t>
            </a:fld>
            <a:endParaRPr lang="en-US"/>
          </a:p>
        </p:txBody>
      </p:sp>
      <p:sp>
        <p:nvSpPr>
          <p:cNvPr id="12" name="Footer Placeholder 11"/>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13D20F6-E9F9-4DA1-B95D-15D570155125}" type="datetimeFigureOut">
              <a:rPr lang="en-US" smtClean="0"/>
              <a:pPr/>
              <a:t>3/15/2012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D35135C-CC85-44C5-91DD-7E01AFF16B8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lgn="l">
              <a:defRPr/>
            </a:lvl1pPr>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13D20F6-E9F9-4DA1-B95D-15D570155125}" type="datetimeFigureOut">
              <a:rPr lang="en-US" smtClean="0"/>
              <a:pPr/>
              <a:t>3/15/2012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D35135C-CC85-44C5-91DD-7E01AFF16B8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313D20F6-E9F9-4DA1-B95D-15D570155125}" type="datetimeFigureOut">
              <a:rPr lang="en-US" smtClean="0"/>
              <a:pPr/>
              <a:t>3/15/2012</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4D35135C-CC85-44C5-91DD-7E01AFF16B8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7" name="Rectangle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a:xfrm>
            <a:off x="5562600" y="6513670"/>
            <a:ext cx="3002280" cy="274320"/>
          </a:xfrm>
        </p:spPr>
        <p:txBody>
          <a:bodyPr vert="horz" rtlCol="0"/>
          <a:lstStyle>
            <a:extLst/>
          </a:lstStyle>
          <a:p>
            <a:fld id="{313D20F6-E9F9-4DA1-B95D-15D570155125}" type="datetimeFigureOut">
              <a:rPr lang="en-US" smtClean="0"/>
              <a:pPr/>
              <a:t>3/15/2012</a:t>
            </a:fld>
            <a:endParaRPr lang="en-US"/>
          </a:p>
        </p:txBody>
      </p:sp>
      <p:sp>
        <p:nvSpPr>
          <p:cNvPr id="9" name="Slide Number Placeholder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4D35135C-CC85-44C5-91DD-7E01AFF16B81}" type="slidenum">
              <a:rPr lang="en-US" smtClean="0"/>
              <a:pPr/>
              <a:t>‹#›</a:t>
            </a:fld>
            <a:endParaRPr lang="en-US"/>
          </a:p>
        </p:txBody>
      </p:sp>
      <p:sp>
        <p:nvSpPr>
          <p:cNvPr id="10" name="Footer Placeholder 9"/>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313D20F6-E9F9-4DA1-B95D-15D570155125}" type="datetimeFigureOut">
              <a:rPr lang="en-US" smtClean="0"/>
              <a:pPr/>
              <a:t>3/15/2012</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a:xfrm>
            <a:off x="8641080" y="6514568"/>
            <a:ext cx="464288" cy="274320"/>
          </a:xfrm>
        </p:spPr>
        <p:txBody>
          <a:bodyPr/>
          <a:lstStyle>
            <a:extLst/>
          </a:lstStyle>
          <a:p>
            <a:fld id="{4D35135C-CC85-44C5-91DD-7E01AFF16B81}" type="slidenum">
              <a:rPr lang="en-US" smtClean="0"/>
              <a:pPr/>
              <a:t>‹#›</a:t>
            </a:fld>
            <a:endParaRPr lang="en-US"/>
          </a:p>
        </p:txBody>
      </p:sp>
      <p:sp>
        <p:nvSpPr>
          <p:cNvPr id="10" name="Rectangle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ctangle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itle 1"/>
          <p:cNvSpPr>
            <a:spLocks noGrp="1"/>
          </p:cNvSpPr>
          <p:nvPr>
            <p:ph type="title"/>
          </p:nvPr>
        </p:nvSpPr>
        <p:spPr>
          <a:xfrm>
            <a:off x="457200" y="251948"/>
            <a:ext cx="8229600"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313D20F6-E9F9-4DA1-B95D-15D570155125}" type="datetimeFigureOut">
              <a:rPr lang="en-US" smtClean="0"/>
              <a:pPr/>
              <a:t>3/15/2012</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a:xfrm>
            <a:off x="8641080" y="6514568"/>
            <a:ext cx="464288" cy="274320"/>
          </a:xfrm>
        </p:spPr>
        <p:txBody>
          <a:bodyPr/>
          <a:lstStyle>
            <a:extLst/>
          </a:lstStyle>
          <a:p>
            <a:fld id="{4D35135C-CC85-44C5-91DD-7E01AFF16B8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53218"/>
            <a:ext cx="8229600"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313D20F6-E9F9-4DA1-B95D-15D570155125}" type="datetimeFigureOut">
              <a:rPr lang="en-US" smtClean="0"/>
              <a:pPr/>
              <a:t>3/15/2012</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4D35135C-CC85-44C5-91DD-7E01AFF16B81}" type="slidenum">
              <a:rPr lang="en-US" smtClean="0"/>
              <a:pPr/>
              <a:t>‹#›</a:t>
            </a:fld>
            <a:endParaRPr lang="en-US"/>
          </a:p>
        </p:txBody>
      </p:sp>
      <p:sp>
        <p:nvSpPr>
          <p:cNvPr id="7" name="Rectangle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313D20F6-E9F9-4DA1-B95D-15D570155125}" type="datetimeFigureOut">
              <a:rPr lang="en-US" smtClean="0"/>
              <a:pPr/>
              <a:t>3/15/2012</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4D35135C-CC85-44C5-91DD-7E01AFF16B8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4963136" y="304800"/>
            <a:ext cx="3931920" cy="762000"/>
          </a:xfrm>
        </p:spPr>
        <p:txBody>
          <a:bodyPr anchor="b"/>
          <a:lstStyle>
            <a:lvl1pPr marL="0" algn="r">
              <a:buNone/>
              <a:defRPr sz="2000" b="1"/>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9" name="Date Placeholder 8"/>
          <p:cNvSpPr>
            <a:spLocks noGrp="1"/>
          </p:cNvSpPr>
          <p:nvPr>
            <p:ph type="dt" sz="half" idx="10"/>
          </p:nvPr>
        </p:nvSpPr>
        <p:spPr>
          <a:xfrm>
            <a:off x="5562600" y="6513670"/>
            <a:ext cx="3002280" cy="274320"/>
          </a:xfrm>
        </p:spPr>
        <p:txBody>
          <a:bodyPr vert="horz" rtlCol="0"/>
          <a:lstStyle>
            <a:extLst/>
          </a:lstStyle>
          <a:p>
            <a:fld id="{313D20F6-E9F9-4DA1-B95D-15D570155125}" type="datetimeFigureOut">
              <a:rPr lang="en-US" smtClean="0"/>
              <a:pPr/>
              <a:t>3/15/2012</a:t>
            </a:fld>
            <a:endParaRPr lang="en-US"/>
          </a:p>
        </p:txBody>
      </p:sp>
      <p:sp>
        <p:nvSpPr>
          <p:cNvPr id="10" name="Slide Number Placeholder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4D35135C-CC85-44C5-91DD-7E01AFF16B81}" type="slidenum">
              <a:rPr lang="en-US" smtClean="0"/>
              <a:pPr/>
              <a:t>‹#›</a:t>
            </a:fld>
            <a:endParaRPr lang="en-US"/>
          </a:p>
        </p:txBody>
      </p:sp>
      <p:sp>
        <p:nvSpPr>
          <p:cNvPr id="11" name="Footer Placeholder 10"/>
          <p:cNvSpPr>
            <a:spLocks noGrp="1"/>
          </p:cNvSpPr>
          <p:nvPr>
            <p:ph type="ftr" sz="quarter" idx="12"/>
          </p:nvPr>
        </p:nvSpPr>
        <p:spPr>
          <a:xfrm>
            <a:off x="1600200" y="6513670"/>
            <a:ext cx="3907464" cy="274320"/>
          </a:xfrm>
        </p:spPr>
        <p:txBody>
          <a:bodyPr vert="horz" rtlCol="0"/>
          <a:lstStyle>
            <a:extLst/>
          </a:lstStyle>
          <a:p>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0443" y="4724400"/>
            <a:ext cx="5486400" cy="664536"/>
          </a:xfrm>
        </p:spPr>
        <p:txBody>
          <a:bodyPr anchor="b"/>
          <a:lstStyle>
            <a:lvl1pPr marL="0" algn="r">
              <a:buNone/>
              <a:defRPr sz="2000" b="1"/>
            </a:lvl1pPr>
            <a:extLst/>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13" name="Picture Placeholder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8" name="Date Placeholder 7"/>
          <p:cNvSpPr>
            <a:spLocks noGrp="1"/>
          </p:cNvSpPr>
          <p:nvPr>
            <p:ph type="dt" sz="half" idx="10"/>
          </p:nvPr>
        </p:nvSpPr>
        <p:spPr>
          <a:xfrm>
            <a:off x="5562600" y="6509004"/>
            <a:ext cx="3002280" cy="274320"/>
          </a:xfrm>
        </p:spPr>
        <p:txBody>
          <a:bodyPr vert="horz" rtlCol="0"/>
          <a:lstStyle>
            <a:extLst/>
          </a:lstStyle>
          <a:p>
            <a:fld id="{313D20F6-E9F9-4DA1-B95D-15D570155125}" type="datetimeFigureOut">
              <a:rPr lang="en-US" smtClean="0"/>
              <a:pPr/>
              <a:t>3/15/2012</a:t>
            </a:fld>
            <a:endParaRPr lang="en-US"/>
          </a:p>
        </p:txBody>
      </p:sp>
      <p:sp>
        <p:nvSpPr>
          <p:cNvPr id="9" name="Slide Number Placeholder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4D35135C-CC85-44C5-91DD-7E01AFF16B81}" type="slidenum">
              <a:rPr lang="en-US" smtClean="0"/>
              <a:pPr/>
              <a:t>‹#›</a:t>
            </a:fld>
            <a:endParaRPr lang="en-US"/>
          </a:p>
        </p:txBody>
      </p:sp>
      <p:sp>
        <p:nvSpPr>
          <p:cNvPr id="10" name="Footer Placeholder 9"/>
          <p:cNvSpPr>
            <a:spLocks noGrp="1"/>
          </p:cNvSpPr>
          <p:nvPr>
            <p:ph type="ftr" sz="quarter" idx="12"/>
          </p:nvPr>
        </p:nvSpPr>
        <p:spPr>
          <a:xfrm>
            <a:off x="1600200" y="6509004"/>
            <a:ext cx="3907464" cy="274320"/>
          </a:xfrm>
        </p:spPr>
        <p:txBody>
          <a:bodyPr vert="horz" rtlCol="0"/>
          <a:lstStyle>
            <a:extLst/>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ound Diagonal Corner Rectangle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Footer Placeholder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en-US"/>
          </a:p>
        </p:txBody>
      </p:sp>
      <p:sp>
        <p:nvSpPr>
          <p:cNvPr id="14" name="Date Placeholder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313D20F6-E9F9-4DA1-B95D-15D570155125}" type="datetimeFigureOut">
              <a:rPr lang="en-US" smtClean="0"/>
              <a:pPr/>
              <a:t>3/15/2012</a:t>
            </a:fld>
            <a:endParaRPr lang="en-US"/>
          </a:p>
        </p:txBody>
      </p:sp>
      <p:sp>
        <p:nvSpPr>
          <p:cNvPr id="23" name="Slide Number Placeholder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4D35135C-CC85-44C5-91DD-7E01AFF16B81}" type="slidenum">
              <a:rPr lang="en-US" smtClean="0"/>
              <a:pPr/>
              <a:t>‹#›</a:t>
            </a:fld>
            <a:endParaRPr lang="en-US"/>
          </a:p>
        </p:txBody>
      </p:sp>
      <p:sp>
        <p:nvSpPr>
          <p:cNvPr id="22" name="Title Placeholder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b="1" dirty="0" smtClean="0">
                <a:solidFill>
                  <a:schemeClr val="accent5">
                    <a:lumMod val="75000"/>
                  </a:schemeClr>
                </a:solidFill>
              </a:rPr>
              <a:t>TAX PLANNING AND MANAGEMENT</a:t>
            </a:r>
            <a:endParaRPr lang="en-US" b="1" dirty="0">
              <a:solidFill>
                <a:schemeClr val="accent5">
                  <a:lumMod val="75000"/>
                </a:schemeClr>
              </a:solidFill>
            </a:endParaRPr>
          </a:p>
        </p:txBody>
      </p:sp>
      <p:sp>
        <p:nvSpPr>
          <p:cNvPr id="3" name="Subtitle 2"/>
          <p:cNvSpPr>
            <a:spLocks noGrp="1"/>
          </p:cNvSpPr>
          <p:nvPr>
            <p:ph type="subTitle" idx="1"/>
          </p:nvPr>
        </p:nvSpPr>
        <p:spPr>
          <a:xfrm>
            <a:off x="152400" y="2895600"/>
            <a:ext cx="8541434" cy="1752600"/>
          </a:xfrm>
        </p:spPr>
        <p:txBody>
          <a:bodyPr/>
          <a:lstStyle/>
          <a:p>
            <a:pPr algn="ctr"/>
            <a:r>
              <a:rPr lang="en-US" dirty="0" smtClean="0">
                <a:solidFill>
                  <a:schemeClr val="bg1"/>
                </a:solidFill>
              </a:rPr>
              <a:t>SET OFF AND CARRY FORWARD</a:t>
            </a:r>
          </a:p>
          <a:p>
            <a:pPr algn="ctr"/>
            <a:r>
              <a:rPr lang="en-US" dirty="0" smtClean="0">
                <a:solidFill>
                  <a:schemeClr val="bg1"/>
                </a:solidFill>
              </a:rPr>
              <a:t>SECTION 70 TO 80</a:t>
            </a:r>
          </a:p>
          <a:p>
            <a:pPr algn="ctr"/>
            <a:r>
              <a:rPr lang="en-US" dirty="0" smtClean="0">
                <a:solidFill>
                  <a:schemeClr val="bg1"/>
                </a:solidFill>
              </a:rPr>
              <a:t>UNIT-III</a:t>
            </a:r>
            <a:endParaRPr lang="en-US"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chemeClr val="bg1"/>
                </a:solidFill>
              </a:rPr>
              <a:t>INTER HEAD SET OFF </a:t>
            </a:r>
            <a:endParaRPr lang="en-US" b="1" dirty="0">
              <a:solidFill>
                <a:schemeClr val="bg1"/>
              </a:solidFill>
            </a:endParaRPr>
          </a:p>
        </p:txBody>
      </p:sp>
      <p:sp>
        <p:nvSpPr>
          <p:cNvPr id="3" name="Content Placeholder 2"/>
          <p:cNvSpPr>
            <a:spLocks noGrp="1"/>
          </p:cNvSpPr>
          <p:nvPr>
            <p:ph idx="1"/>
          </p:nvPr>
        </p:nvSpPr>
        <p:spPr>
          <a:xfrm>
            <a:off x="457200" y="1646236"/>
            <a:ext cx="8229600" cy="4906963"/>
          </a:xfrm>
        </p:spPr>
        <p:txBody>
          <a:bodyPr>
            <a:noAutofit/>
          </a:bodyPr>
          <a:lstStyle/>
          <a:p>
            <a:pPr algn="just"/>
            <a:r>
              <a:rPr lang="en-US" sz="2400" dirty="0" smtClean="0">
                <a:latin typeface="Times New Roman" pitchFamily="18" charset="0"/>
                <a:cs typeface="Times New Roman" pitchFamily="18" charset="0"/>
              </a:rPr>
              <a:t>If the net result in any assessment year under any head is Loss </a:t>
            </a:r>
            <a:r>
              <a:rPr lang="en-US" sz="2400" u="sng" dirty="0" smtClean="0">
                <a:latin typeface="Times New Roman" pitchFamily="18" charset="0"/>
                <a:cs typeface="Times New Roman" pitchFamily="18" charset="0"/>
              </a:rPr>
              <a:t>after using inter source adjustment,</a:t>
            </a:r>
            <a:r>
              <a:rPr lang="en-US" sz="2400" dirty="0" smtClean="0">
                <a:latin typeface="Times New Roman" pitchFamily="18" charset="0"/>
                <a:cs typeface="Times New Roman" pitchFamily="18" charset="0"/>
              </a:rPr>
              <a:t> </a:t>
            </a:r>
            <a:r>
              <a:rPr lang="en-US" sz="2400" dirty="0" smtClean="0">
                <a:solidFill>
                  <a:schemeClr val="bg1"/>
                </a:solidFill>
                <a:latin typeface="Times New Roman" pitchFamily="18" charset="0"/>
                <a:cs typeface="Times New Roman" pitchFamily="18" charset="0"/>
              </a:rPr>
              <a:t>then</a:t>
            </a:r>
            <a:r>
              <a:rPr lang="en-US" sz="2400" dirty="0" smtClean="0">
                <a:latin typeface="Times New Roman" pitchFamily="18" charset="0"/>
                <a:cs typeface="Times New Roman" pitchFamily="18" charset="0"/>
              </a:rPr>
              <a:t> such Loss under one head of income can be adjusted or set off against income under another head in the same assessment year. </a:t>
            </a:r>
          </a:p>
          <a:p>
            <a:pPr algn="just"/>
            <a:r>
              <a:rPr lang="en-US" sz="2400" dirty="0" smtClean="0">
                <a:solidFill>
                  <a:schemeClr val="bg1"/>
                </a:solidFill>
                <a:latin typeface="Times New Roman" pitchFamily="18" charset="0"/>
                <a:cs typeface="Times New Roman" pitchFamily="18" charset="0"/>
              </a:rPr>
              <a:t>The following points should be considered regarding inter head set off:</a:t>
            </a:r>
          </a:p>
          <a:p>
            <a:pPr algn="just"/>
            <a:r>
              <a:rPr lang="en-US" sz="2400" dirty="0" smtClean="0">
                <a:latin typeface="Times New Roman" pitchFamily="18" charset="0"/>
                <a:cs typeface="Times New Roman" pitchFamily="18" charset="0"/>
              </a:rPr>
              <a:t>Where the net result of the computation under any head of income </a:t>
            </a:r>
            <a:r>
              <a:rPr lang="en-US" sz="2400" dirty="0" smtClean="0">
                <a:solidFill>
                  <a:schemeClr val="bg1"/>
                </a:solidFill>
                <a:latin typeface="Times New Roman" pitchFamily="18" charset="0"/>
                <a:cs typeface="Times New Roman" pitchFamily="18" charset="0"/>
              </a:rPr>
              <a:t>(other than ‘Capital Gains’)</a:t>
            </a:r>
            <a:r>
              <a:rPr lang="en-US" sz="2400" dirty="0" smtClean="0">
                <a:latin typeface="Times New Roman" pitchFamily="18" charset="0"/>
                <a:cs typeface="Times New Roman" pitchFamily="18" charset="0"/>
              </a:rPr>
              <a:t> is a loss, the assessee can set-off such loss against his income assessable for that assessment year </a:t>
            </a:r>
            <a:r>
              <a:rPr lang="en-US" sz="2400" u="sng" dirty="0" smtClean="0">
                <a:solidFill>
                  <a:schemeClr val="bg1"/>
                </a:solidFill>
                <a:latin typeface="Times New Roman" pitchFamily="18" charset="0"/>
                <a:cs typeface="Times New Roman" pitchFamily="18" charset="0"/>
              </a:rPr>
              <a:t>under any other head</a:t>
            </a:r>
            <a:r>
              <a:rPr lang="en-US" sz="2400" dirty="0" smtClean="0">
                <a:latin typeface="Times New Roman" pitchFamily="18" charset="0"/>
                <a:cs typeface="Times New Roman" pitchFamily="18" charset="0"/>
              </a:rPr>
              <a:t>, including ‘Capital Gains’.</a:t>
            </a:r>
          </a:p>
          <a:p>
            <a:pPr algn="just">
              <a:buNone/>
            </a:pPr>
            <a:r>
              <a:rPr lang="en-US" sz="2400" dirty="0" smtClean="0">
                <a:latin typeface="Times New Roman" pitchFamily="18" charset="0"/>
                <a:cs typeface="Times New Roman" pitchFamily="18" charset="0"/>
              </a:rPr>
              <a:t>    </a:t>
            </a:r>
            <a:r>
              <a:rPr lang="en-US" sz="2400" b="1" dirty="0" smtClean="0">
                <a:solidFill>
                  <a:srgbClr val="C00000"/>
                </a:solidFill>
                <a:latin typeface="Times New Roman" pitchFamily="18" charset="0"/>
                <a:cs typeface="Times New Roman" pitchFamily="18" charset="0"/>
              </a:rPr>
              <a:t>Thus loss under any other head can be set off against Capital Gain.</a:t>
            </a:r>
            <a:endParaRPr lang="en-US" sz="2400" b="1" dirty="0">
              <a:solidFill>
                <a:srgbClr val="C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smtClean="0">
                <a:solidFill>
                  <a:schemeClr val="bg1"/>
                </a:solidFill>
              </a:rPr>
              <a:t>Cont.</a:t>
            </a:r>
            <a:endParaRPr lang="en-US" b="1" dirty="0">
              <a:solidFill>
                <a:schemeClr val="bg1"/>
              </a:solidFill>
            </a:endParaRPr>
          </a:p>
        </p:txBody>
      </p:sp>
      <p:sp>
        <p:nvSpPr>
          <p:cNvPr id="3" name="Content Placeholder 2"/>
          <p:cNvSpPr>
            <a:spLocks noGrp="1"/>
          </p:cNvSpPr>
          <p:nvPr>
            <p:ph idx="1"/>
          </p:nvPr>
        </p:nvSpPr>
        <p:spPr>
          <a:xfrm>
            <a:off x="381000" y="1676400"/>
            <a:ext cx="8229600" cy="4800600"/>
          </a:xfrm>
        </p:spPr>
        <p:txBody>
          <a:bodyPr>
            <a:noAutofit/>
          </a:bodyPr>
          <a:lstStyle/>
          <a:p>
            <a:pPr algn="just"/>
            <a:r>
              <a:rPr lang="en-US" sz="2800" dirty="0" smtClean="0">
                <a:latin typeface="Times New Roman" pitchFamily="18" charset="0"/>
                <a:cs typeface="Times New Roman" pitchFamily="18" charset="0"/>
              </a:rPr>
              <a:t>Where the net result of the computation under the head “Profits and gains of business or profession” is a loss, </a:t>
            </a:r>
            <a:r>
              <a:rPr lang="en-US" sz="2800" dirty="0" smtClean="0">
                <a:solidFill>
                  <a:schemeClr val="bg1"/>
                </a:solidFill>
                <a:latin typeface="Times New Roman" pitchFamily="18" charset="0"/>
                <a:cs typeface="Times New Roman" pitchFamily="18" charset="0"/>
              </a:rPr>
              <a:t>such loss cannot be set off against income under the head “Salaries”. </a:t>
            </a:r>
          </a:p>
          <a:p>
            <a:pPr algn="just"/>
            <a:r>
              <a:rPr lang="en-US" sz="2800" dirty="0" smtClean="0">
                <a:latin typeface="Times New Roman" pitchFamily="18" charset="0"/>
                <a:cs typeface="Times New Roman" pitchFamily="18" charset="0"/>
              </a:rPr>
              <a:t>Where the net result of computation under the head ‘Capital Gains’ is a loss, </a:t>
            </a:r>
            <a:r>
              <a:rPr lang="en-US" sz="2800" dirty="0" smtClean="0">
                <a:solidFill>
                  <a:schemeClr val="bg1"/>
                </a:solidFill>
                <a:latin typeface="Times New Roman" pitchFamily="18" charset="0"/>
                <a:cs typeface="Times New Roman" pitchFamily="18" charset="0"/>
              </a:rPr>
              <a:t>such capital loss cannot be set-off against income under any other head </a:t>
            </a:r>
            <a:r>
              <a:rPr lang="en-US" sz="2800" b="1" u="sng" dirty="0" smtClean="0">
                <a:solidFill>
                  <a:schemeClr val="bg1"/>
                </a:solidFill>
                <a:latin typeface="Times New Roman" pitchFamily="18" charset="0"/>
                <a:cs typeface="Times New Roman" pitchFamily="18" charset="0"/>
              </a:rPr>
              <a:t>except Capital Gain as discussed earlier.</a:t>
            </a:r>
          </a:p>
          <a:p>
            <a:pPr algn="just"/>
            <a:r>
              <a:rPr lang="en-US" sz="2800" dirty="0" smtClean="0">
                <a:latin typeface="Times New Roman" pitchFamily="18" charset="0"/>
                <a:cs typeface="Times New Roman" pitchFamily="18" charset="0"/>
              </a:rPr>
              <a:t>Speculation loss and Loss from the activity of owning and maintaining race horses </a:t>
            </a:r>
            <a:r>
              <a:rPr lang="en-US" sz="2800" dirty="0" smtClean="0">
                <a:solidFill>
                  <a:schemeClr val="bg1"/>
                </a:solidFill>
                <a:latin typeface="Times New Roman" pitchFamily="18" charset="0"/>
                <a:cs typeface="Times New Roman" pitchFamily="18" charset="0"/>
              </a:rPr>
              <a:t>cannot be set off against income under any other head.</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chemeClr val="bg1"/>
                </a:solidFill>
              </a:rPr>
              <a:t>Problem-1</a:t>
            </a:r>
            <a:endParaRPr lang="en-US" b="1" dirty="0">
              <a:solidFill>
                <a:schemeClr val="bg1"/>
              </a:solidFill>
            </a:endParaRPr>
          </a:p>
        </p:txBody>
      </p:sp>
      <p:sp>
        <p:nvSpPr>
          <p:cNvPr id="3" name="Content Placeholder 2"/>
          <p:cNvSpPr>
            <a:spLocks noGrp="1"/>
          </p:cNvSpPr>
          <p:nvPr>
            <p:ph idx="1"/>
          </p:nvPr>
        </p:nvSpPr>
        <p:spPr/>
        <p:txBody>
          <a:bodyPr>
            <a:normAutofit/>
          </a:bodyPr>
          <a:lstStyle/>
          <a:p>
            <a:pPr algn="just">
              <a:buNone/>
            </a:pPr>
            <a:r>
              <a:rPr lang="en-US" sz="2800" dirty="0" smtClean="0">
                <a:latin typeface="Times New Roman" pitchFamily="18" charset="0"/>
                <a:cs typeface="Times New Roman" pitchFamily="18" charset="0"/>
              </a:rPr>
              <a:t>    Mr. A submits the following particulars pertaining to the A.Y.2010-11:</a:t>
            </a:r>
          </a:p>
          <a:p>
            <a:pPr>
              <a:buNone/>
            </a:pPr>
            <a:r>
              <a:rPr lang="en-US" sz="2800" dirty="0" smtClean="0">
                <a:latin typeface="Times New Roman" pitchFamily="18" charset="0"/>
                <a:cs typeface="Times New Roman" pitchFamily="18" charset="0"/>
              </a:rPr>
              <a:t>    	</a:t>
            </a:r>
            <a:r>
              <a:rPr lang="en-US" sz="2800" dirty="0" smtClean="0">
                <a:solidFill>
                  <a:schemeClr val="bg1"/>
                </a:solidFill>
                <a:latin typeface="Times New Roman" pitchFamily="18" charset="0"/>
                <a:cs typeface="Times New Roman" pitchFamily="18" charset="0"/>
              </a:rPr>
              <a:t>Particulars 					Rs.</a:t>
            </a:r>
          </a:p>
          <a:p>
            <a:pPr marL="514350" indent="-514350" algn="just">
              <a:buClr>
                <a:schemeClr val="bg1"/>
              </a:buClr>
              <a:buFont typeface="+mj-lt"/>
              <a:buAutoNum type="arabicPeriod"/>
            </a:pPr>
            <a:r>
              <a:rPr lang="en-US" sz="2800" dirty="0" smtClean="0">
                <a:latin typeface="Times New Roman" pitchFamily="18" charset="0"/>
                <a:cs typeface="Times New Roman" pitchFamily="18" charset="0"/>
              </a:rPr>
              <a:t>Income from salary 				4,00,000</a:t>
            </a:r>
          </a:p>
          <a:p>
            <a:pPr marL="514350" indent="-514350" algn="just">
              <a:buClr>
                <a:schemeClr val="bg1"/>
              </a:buClr>
              <a:buFont typeface="+mj-lt"/>
              <a:buAutoNum type="arabicPeriod"/>
            </a:pPr>
            <a:r>
              <a:rPr lang="en-US" sz="2800" dirty="0" smtClean="0">
                <a:latin typeface="Times New Roman" pitchFamily="18" charset="0"/>
                <a:cs typeface="Times New Roman" pitchFamily="18" charset="0"/>
              </a:rPr>
              <a:t>Loss from self-occupied property 	          (-)70,000</a:t>
            </a:r>
          </a:p>
          <a:p>
            <a:pPr marL="514350" indent="-514350" algn="just">
              <a:buClr>
                <a:schemeClr val="bg1"/>
              </a:buClr>
              <a:buFont typeface="+mj-lt"/>
              <a:buAutoNum type="arabicPeriod"/>
            </a:pPr>
            <a:r>
              <a:rPr lang="en-US" sz="2800" dirty="0" smtClean="0">
                <a:latin typeface="Times New Roman" pitchFamily="18" charset="0"/>
                <a:cs typeface="Times New Roman" pitchFamily="18" charset="0"/>
              </a:rPr>
              <a:t>Business loss 				       (-)1,00,000</a:t>
            </a:r>
          </a:p>
          <a:p>
            <a:pPr marL="514350" indent="-514350" algn="just">
              <a:buClr>
                <a:schemeClr val="bg1"/>
              </a:buClr>
              <a:buFont typeface="+mj-lt"/>
              <a:buAutoNum type="arabicPeriod"/>
            </a:pPr>
            <a:r>
              <a:rPr lang="en-US" sz="2800" dirty="0" smtClean="0">
                <a:latin typeface="Times New Roman" pitchFamily="18" charset="0"/>
                <a:cs typeface="Times New Roman" pitchFamily="18" charset="0"/>
              </a:rPr>
              <a:t>Bank interest received 			              80,000</a:t>
            </a:r>
          </a:p>
          <a:p>
            <a:pPr algn="just">
              <a:buNone/>
            </a:pPr>
            <a:r>
              <a:rPr lang="en-US" sz="2800" dirty="0" smtClean="0">
                <a:solidFill>
                  <a:schemeClr val="bg1"/>
                </a:solidFill>
                <a:latin typeface="Times New Roman" pitchFamily="18" charset="0"/>
                <a:cs typeface="Times New Roman" pitchFamily="18" charset="0"/>
              </a:rPr>
              <a:t>    Compute the taxable income of Mr. A for the      A.Y.2011-11.</a:t>
            </a:r>
            <a:endParaRPr lang="en-US" sz="2800"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chemeClr val="bg1"/>
                </a:solidFill>
              </a:rPr>
              <a:t>CARRY FORWARD OF UNABSORBED LOSSES </a:t>
            </a:r>
            <a:endParaRPr lang="en-US" b="1" dirty="0">
              <a:solidFill>
                <a:schemeClr val="bg1"/>
              </a:solidFill>
            </a:endParaRPr>
          </a:p>
        </p:txBody>
      </p:sp>
      <p:sp>
        <p:nvSpPr>
          <p:cNvPr id="3" name="Content Placeholder 2"/>
          <p:cNvSpPr>
            <a:spLocks noGrp="1"/>
          </p:cNvSpPr>
          <p:nvPr>
            <p:ph idx="1"/>
          </p:nvPr>
        </p:nvSpPr>
        <p:spPr/>
        <p:txBody>
          <a:bodyPr>
            <a:normAutofit/>
          </a:bodyPr>
          <a:lstStyle/>
          <a:p>
            <a:pPr algn="just"/>
            <a:r>
              <a:rPr lang="en-US" sz="2800" dirty="0" smtClean="0">
                <a:latin typeface="Times New Roman" pitchFamily="18" charset="0"/>
                <a:cs typeface="Times New Roman" pitchFamily="18" charset="0"/>
              </a:rPr>
              <a:t>If the loss could not be set off under the same head (i.e. inter source adjustment) or under different heads (i.e. inter head set off) </a:t>
            </a:r>
            <a:r>
              <a:rPr lang="en-US" sz="2800" b="1" dirty="0" smtClean="0">
                <a:solidFill>
                  <a:schemeClr val="bg1"/>
                </a:solidFill>
                <a:latin typeface="Times New Roman" pitchFamily="18" charset="0"/>
                <a:cs typeface="Times New Roman" pitchFamily="18" charset="0"/>
              </a:rPr>
              <a:t>in the same assessment year, </a:t>
            </a:r>
            <a:r>
              <a:rPr lang="en-US" sz="2800" dirty="0" smtClean="0">
                <a:solidFill>
                  <a:srgbClr val="C00000"/>
                </a:solidFill>
                <a:latin typeface="Times New Roman" pitchFamily="18" charset="0"/>
                <a:cs typeface="Times New Roman" pitchFamily="18" charset="0"/>
              </a:rPr>
              <a:t>such losses are allowed to carried forward to the subsequent assessment years </a:t>
            </a:r>
            <a:r>
              <a:rPr lang="en-US" sz="2800" dirty="0" smtClean="0">
                <a:latin typeface="Times New Roman" pitchFamily="18" charset="0"/>
                <a:cs typeface="Times New Roman" pitchFamily="18" charset="0"/>
              </a:rPr>
              <a:t>and </a:t>
            </a:r>
            <a:r>
              <a:rPr lang="en-US" sz="2800" b="1" dirty="0" smtClean="0">
                <a:solidFill>
                  <a:srgbClr val="FFFF00"/>
                </a:solidFill>
                <a:latin typeface="Times New Roman" pitchFamily="18" charset="0"/>
                <a:cs typeface="Times New Roman" pitchFamily="18" charset="0"/>
              </a:rPr>
              <a:t>can be set off against incomes of the subsequent  assessment years</a:t>
            </a:r>
            <a:r>
              <a:rPr lang="en-US" sz="2800" dirty="0" smtClean="0">
                <a:latin typeface="Times New Roman" pitchFamily="18" charset="0"/>
                <a:cs typeface="Times New Roman" pitchFamily="18" charset="0"/>
              </a:rPr>
              <a:t>.</a:t>
            </a:r>
          </a:p>
          <a:p>
            <a:pPr algn="just"/>
            <a:r>
              <a:rPr lang="en-US" sz="2800" dirty="0" smtClean="0">
                <a:latin typeface="Times New Roman" pitchFamily="18" charset="0"/>
                <a:cs typeface="Times New Roman" pitchFamily="18" charset="0"/>
              </a:rPr>
              <a:t>All losses are not allowed to be carried forward. </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chemeClr val="bg1"/>
                </a:solidFill>
              </a:rPr>
              <a:t>LOSSES WHICH CAN BE CARRIED FORWARD</a:t>
            </a:r>
            <a:endParaRPr lang="en-US" b="1" dirty="0">
              <a:solidFill>
                <a:schemeClr val="bg1"/>
              </a:solidFill>
            </a:endParaRPr>
          </a:p>
        </p:txBody>
      </p:sp>
      <p:sp>
        <p:nvSpPr>
          <p:cNvPr id="3" name="Content Placeholder 2"/>
          <p:cNvSpPr>
            <a:spLocks noGrp="1"/>
          </p:cNvSpPr>
          <p:nvPr>
            <p:ph idx="1"/>
          </p:nvPr>
        </p:nvSpPr>
        <p:spPr/>
        <p:txBody>
          <a:bodyPr>
            <a:normAutofit fontScale="92500" lnSpcReduction="20000"/>
          </a:bodyPr>
          <a:lstStyle/>
          <a:p>
            <a:pPr marL="514350" indent="-514350" algn="just">
              <a:buClr>
                <a:schemeClr val="bg1"/>
              </a:buClr>
              <a:buNone/>
            </a:pPr>
            <a:r>
              <a:rPr lang="en-US" dirty="0" smtClean="0">
                <a:latin typeface="Times New Roman" pitchFamily="18" charset="0"/>
                <a:cs typeface="Times New Roman" pitchFamily="18" charset="0"/>
              </a:rPr>
              <a:t>     </a:t>
            </a:r>
            <a:r>
              <a:rPr lang="en-US" dirty="0" smtClean="0">
                <a:solidFill>
                  <a:schemeClr val="bg1"/>
                </a:solidFill>
                <a:latin typeface="Times New Roman" pitchFamily="18" charset="0"/>
                <a:cs typeface="Times New Roman" pitchFamily="18" charset="0"/>
              </a:rPr>
              <a:t>Only following losses will be allowed to be carried forward and set off in the subsequent years</a:t>
            </a:r>
          </a:p>
          <a:p>
            <a:pPr marL="514350" indent="-514350" algn="just">
              <a:buClr>
                <a:schemeClr val="bg1"/>
              </a:buClr>
              <a:buFont typeface="+mj-lt"/>
              <a:buAutoNum type="arabicPeriod"/>
            </a:pPr>
            <a:r>
              <a:rPr lang="en-US" dirty="0" smtClean="0">
                <a:latin typeface="Times New Roman" pitchFamily="18" charset="0"/>
                <a:cs typeface="Times New Roman" pitchFamily="18" charset="0"/>
              </a:rPr>
              <a:t>Loss from house property</a:t>
            </a:r>
          </a:p>
          <a:p>
            <a:pPr marL="514350" indent="-514350" algn="just">
              <a:buClr>
                <a:schemeClr val="bg1"/>
              </a:buClr>
              <a:buFont typeface="+mj-lt"/>
              <a:buAutoNum type="arabicPeriod"/>
            </a:pPr>
            <a:r>
              <a:rPr lang="en-US" dirty="0" smtClean="0">
                <a:latin typeface="Times New Roman" pitchFamily="18" charset="0"/>
                <a:cs typeface="Times New Roman" pitchFamily="18" charset="0"/>
              </a:rPr>
              <a:t>Business loss</a:t>
            </a:r>
          </a:p>
          <a:p>
            <a:pPr marL="514350" indent="-514350" algn="just">
              <a:buClr>
                <a:schemeClr val="bg1"/>
              </a:buClr>
              <a:buFont typeface="+mj-lt"/>
              <a:buAutoNum type="arabicPeriod"/>
            </a:pPr>
            <a:r>
              <a:rPr lang="en-US" dirty="0" smtClean="0">
                <a:latin typeface="Times New Roman" pitchFamily="18" charset="0"/>
                <a:cs typeface="Times New Roman" pitchFamily="18" charset="0"/>
              </a:rPr>
              <a:t>Speculation loss</a:t>
            </a:r>
          </a:p>
          <a:p>
            <a:pPr marL="514350" indent="-514350" algn="just">
              <a:buClr>
                <a:schemeClr val="bg1"/>
              </a:buClr>
              <a:buFont typeface="+mj-lt"/>
              <a:buAutoNum type="arabicPeriod"/>
            </a:pPr>
            <a:r>
              <a:rPr lang="en-US" dirty="0" smtClean="0">
                <a:latin typeface="Times New Roman" pitchFamily="18" charset="0"/>
                <a:cs typeface="Times New Roman" pitchFamily="18" charset="0"/>
              </a:rPr>
              <a:t>Loss on account of owning and maintaining  race horses</a:t>
            </a:r>
          </a:p>
          <a:p>
            <a:pPr marL="514350" indent="-514350" algn="just">
              <a:buClr>
                <a:schemeClr val="bg1"/>
              </a:buClr>
              <a:buFont typeface="+mj-lt"/>
              <a:buAutoNum type="arabicPeriod"/>
            </a:pPr>
            <a:r>
              <a:rPr lang="en-US" dirty="0" smtClean="0">
                <a:latin typeface="Times New Roman" pitchFamily="18" charset="0"/>
                <a:cs typeface="Times New Roman" pitchFamily="18" charset="0"/>
              </a:rPr>
              <a:t>Capital losses</a:t>
            </a:r>
          </a:p>
          <a:p>
            <a:pPr marL="514350" indent="-514350" algn="just">
              <a:buClr>
                <a:schemeClr val="bg1"/>
              </a:buClr>
              <a:buFont typeface="+mj-lt"/>
              <a:buAutoNum type="arabicPeriod"/>
            </a:pPr>
            <a:r>
              <a:rPr lang="en-US" dirty="0" smtClean="0">
                <a:latin typeface="Times New Roman" pitchFamily="18" charset="0"/>
                <a:cs typeface="Times New Roman" pitchFamily="18" charset="0"/>
              </a:rPr>
              <a:t>Loss from a specified business referred  to in section 35 AD.</a:t>
            </a: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b="1" dirty="0" smtClean="0">
                <a:solidFill>
                  <a:schemeClr val="bg1"/>
                </a:solidFill>
                <a:effectLst/>
              </a:rPr>
              <a:t>CARRY FORWARD OF LOSS FROM HOUSE PROPERTY [SECTION 71B]</a:t>
            </a:r>
            <a:endParaRPr lang="en-US" sz="3200" b="1" dirty="0">
              <a:solidFill>
                <a:schemeClr val="bg1"/>
              </a:solidFill>
              <a:effectLst/>
            </a:endParaRPr>
          </a:p>
        </p:txBody>
      </p:sp>
      <p:sp>
        <p:nvSpPr>
          <p:cNvPr id="3" name="Content Placeholder 2"/>
          <p:cNvSpPr>
            <a:spLocks noGrp="1"/>
          </p:cNvSpPr>
          <p:nvPr>
            <p:ph idx="1"/>
          </p:nvPr>
        </p:nvSpPr>
        <p:spPr>
          <a:xfrm>
            <a:off x="457200" y="1600200"/>
            <a:ext cx="8229600" cy="4572317"/>
          </a:xfrm>
        </p:spPr>
        <p:txBody>
          <a:bodyPr>
            <a:normAutofit/>
          </a:bodyPr>
          <a:lstStyle/>
          <a:p>
            <a:pPr marL="514350" indent="-514350" algn="just">
              <a:buClr>
                <a:schemeClr val="bg1"/>
              </a:buClr>
              <a:buFont typeface="+mj-lt"/>
              <a:buAutoNum type="arabicPeriod"/>
            </a:pPr>
            <a:r>
              <a:rPr lang="en-US" sz="2800" dirty="0" smtClean="0">
                <a:latin typeface="Times New Roman" pitchFamily="18" charset="0"/>
                <a:cs typeface="Times New Roman" pitchFamily="18" charset="0"/>
              </a:rPr>
              <a:t>The unabsorbed loss will be carried forward to the following assessment year to be set-off against </a:t>
            </a:r>
            <a:r>
              <a:rPr lang="en-US" sz="2800" dirty="0" smtClean="0">
                <a:solidFill>
                  <a:schemeClr val="bg1"/>
                </a:solidFill>
                <a:latin typeface="Times New Roman" pitchFamily="18" charset="0"/>
                <a:cs typeface="Times New Roman" pitchFamily="18" charset="0"/>
              </a:rPr>
              <a:t>income under the head ‘Income from house property’ only.</a:t>
            </a:r>
          </a:p>
          <a:p>
            <a:pPr marL="514350" indent="-514350" algn="just">
              <a:buClr>
                <a:schemeClr val="bg1"/>
              </a:buClr>
              <a:buFont typeface="+mj-lt"/>
              <a:buAutoNum type="arabicPeriod"/>
            </a:pPr>
            <a:r>
              <a:rPr lang="en-US" sz="2800" dirty="0" smtClean="0">
                <a:latin typeface="Times New Roman" pitchFamily="18" charset="0"/>
                <a:cs typeface="Times New Roman" pitchFamily="18" charset="0"/>
              </a:rPr>
              <a:t>The loss under this head is allowed to be carried forward upto </a:t>
            </a:r>
            <a:r>
              <a:rPr lang="en-US" sz="2800" dirty="0" smtClean="0">
                <a:solidFill>
                  <a:schemeClr val="bg1"/>
                </a:solidFill>
                <a:latin typeface="Times New Roman" pitchFamily="18" charset="0"/>
                <a:cs typeface="Times New Roman" pitchFamily="18" charset="0"/>
              </a:rPr>
              <a:t>8 assessment years </a:t>
            </a:r>
            <a:r>
              <a:rPr lang="en-US" sz="2800" dirty="0" smtClean="0">
                <a:latin typeface="Times New Roman" pitchFamily="18" charset="0"/>
                <a:cs typeface="Times New Roman" pitchFamily="18" charset="0"/>
              </a:rPr>
              <a:t>immediately succeeding the assessment year in which the loss was first computed.</a:t>
            </a:r>
          </a:p>
          <a:p>
            <a:pPr marL="514350" indent="-514350" algn="just">
              <a:buClr>
                <a:schemeClr val="bg1"/>
              </a:buClr>
              <a:buFont typeface="+mj-lt"/>
              <a:buAutoNum type="arabicPeriod"/>
            </a:pPr>
            <a:r>
              <a:rPr lang="en-US" sz="2800" dirty="0" smtClean="0">
                <a:latin typeface="Times New Roman" pitchFamily="18" charset="0"/>
                <a:cs typeface="Times New Roman" pitchFamily="18" charset="0"/>
              </a:rPr>
              <a:t>No need to file Income Tax Return for carrying forward of House Property Losses.</a:t>
            </a:r>
            <a:endParaRPr lang="en-US" sz="28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600" b="1" dirty="0" smtClean="0">
                <a:solidFill>
                  <a:schemeClr val="bg1"/>
                </a:solidFill>
                <a:effectLst/>
              </a:rPr>
              <a:t>C/F &amp; SET-OFF OF BUSINESS LOSSES [SECTIONS 72 &amp; 80]</a:t>
            </a:r>
            <a:endParaRPr lang="en-US" sz="3600" b="1" dirty="0">
              <a:solidFill>
                <a:schemeClr val="bg1"/>
              </a:solidFill>
              <a:effectLst/>
            </a:endParaRPr>
          </a:p>
        </p:txBody>
      </p:sp>
      <p:sp>
        <p:nvSpPr>
          <p:cNvPr id="3" name="Content Placeholder 2"/>
          <p:cNvSpPr>
            <a:spLocks noGrp="1"/>
          </p:cNvSpPr>
          <p:nvPr>
            <p:ph idx="1"/>
          </p:nvPr>
        </p:nvSpPr>
        <p:spPr/>
        <p:txBody>
          <a:bodyPr>
            <a:noAutofit/>
          </a:bodyPr>
          <a:lstStyle/>
          <a:p>
            <a:pPr algn="just"/>
            <a:r>
              <a:rPr lang="en-US" sz="2400" dirty="0" smtClean="0">
                <a:latin typeface="Times New Roman" pitchFamily="18" charset="0"/>
                <a:cs typeface="Times New Roman" pitchFamily="18" charset="0"/>
              </a:rPr>
              <a:t>The assessee’s right to carry forward business losses under this section is, however, subject to the following conditions:-</a:t>
            </a:r>
          </a:p>
          <a:p>
            <a:pPr algn="just"/>
            <a:r>
              <a:rPr lang="en-US" sz="2400" dirty="0" smtClean="0">
                <a:latin typeface="Times New Roman" pitchFamily="18" charset="0"/>
                <a:cs typeface="Times New Roman" pitchFamily="18" charset="0"/>
              </a:rPr>
              <a:t>The loss should have been incurred in business, profession or vocation.</a:t>
            </a:r>
          </a:p>
          <a:p>
            <a:pPr algn="just"/>
            <a:r>
              <a:rPr lang="en-US" sz="2400" dirty="0" smtClean="0">
                <a:latin typeface="Times New Roman" pitchFamily="18" charset="0"/>
                <a:cs typeface="Times New Roman" pitchFamily="18" charset="0"/>
              </a:rPr>
              <a:t>The loss should not be in the nature of a loss </a:t>
            </a:r>
            <a:r>
              <a:rPr lang="en-US" sz="2400" dirty="0" smtClean="0">
                <a:solidFill>
                  <a:schemeClr val="bg1"/>
                </a:solidFill>
                <a:latin typeface="Times New Roman" pitchFamily="18" charset="0"/>
                <a:cs typeface="Times New Roman" pitchFamily="18" charset="0"/>
              </a:rPr>
              <a:t>in the business of speculation.</a:t>
            </a:r>
          </a:p>
          <a:p>
            <a:pPr algn="just"/>
            <a:r>
              <a:rPr lang="en-US" sz="2400" dirty="0" smtClean="0">
                <a:latin typeface="Times New Roman" pitchFamily="18" charset="0"/>
                <a:cs typeface="Times New Roman" pitchFamily="18" charset="0"/>
              </a:rPr>
              <a:t>The loss may be carried forward and set-off against the income from business or profession though not necessarily against the profits and gains of the same business or profession in which the loss was incurred. </a:t>
            </a:r>
            <a:r>
              <a:rPr lang="en-US" sz="2400" dirty="0" smtClean="0">
                <a:solidFill>
                  <a:schemeClr val="bg1"/>
                </a:solidFill>
                <a:latin typeface="Times New Roman" pitchFamily="18" charset="0"/>
                <a:cs typeface="Times New Roman" pitchFamily="18" charset="0"/>
              </a:rPr>
              <a:t>But a loss carried forward cannot, under any circumstances, be set-off against the income from an head other than “Profits and gains of business or profession”.</a:t>
            </a:r>
            <a:endParaRPr lang="en-US" sz="2400" dirty="0">
              <a:solidFill>
                <a:schemeClr val="bg1"/>
              </a:solidFill>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solidFill>
                  <a:schemeClr val="bg1"/>
                </a:solidFill>
              </a:rPr>
              <a:t>Contd.</a:t>
            </a:r>
            <a:endParaRPr lang="en-US" dirty="0">
              <a:solidFill>
                <a:schemeClr val="bg1"/>
              </a:solidFill>
            </a:endParaRPr>
          </a:p>
        </p:txBody>
      </p:sp>
      <p:sp>
        <p:nvSpPr>
          <p:cNvPr id="3" name="Content Placeholder 2"/>
          <p:cNvSpPr>
            <a:spLocks noGrp="1"/>
          </p:cNvSpPr>
          <p:nvPr>
            <p:ph idx="1"/>
          </p:nvPr>
        </p:nvSpPr>
        <p:spPr/>
        <p:txBody>
          <a:bodyPr/>
          <a:lstStyle/>
          <a:p>
            <a:pPr algn="just"/>
            <a:r>
              <a:rPr lang="en-US" dirty="0" smtClean="0">
                <a:latin typeface="Times New Roman" pitchFamily="18" charset="0"/>
                <a:cs typeface="Times New Roman" pitchFamily="18" charset="0"/>
              </a:rPr>
              <a:t>Brought forward business loss can be carried forward only for 8  subsequent assessment years.</a:t>
            </a:r>
            <a:endParaRPr lang="en-US"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457200"/>
            <a:ext cx="8458200" cy="1143000"/>
          </a:xfrm>
        </p:spPr>
        <p:txBody>
          <a:bodyPr>
            <a:noAutofit/>
          </a:bodyPr>
          <a:lstStyle/>
          <a:p>
            <a:pPr algn="just"/>
            <a:r>
              <a:rPr lang="en-US" sz="3600" b="1" dirty="0" smtClean="0">
                <a:solidFill>
                  <a:schemeClr val="bg1"/>
                </a:solidFill>
                <a:effectLst/>
              </a:rPr>
              <a:t>C/F &amp; SET-OFF OF  LOSSES FROM SPECULATION BUSINESS [SEC. 73]</a:t>
            </a:r>
            <a:endParaRPr lang="en-US" sz="3600" dirty="0"/>
          </a:p>
        </p:txBody>
      </p:sp>
      <p:sp>
        <p:nvSpPr>
          <p:cNvPr id="3" name="Content Placeholder 2"/>
          <p:cNvSpPr>
            <a:spLocks noGrp="1"/>
          </p:cNvSpPr>
          <p:nvPr>
            <p:ph idx="1"/>
          </p:nvPr>
        </p:nvSpPr>
        <p:spPr/>
        <p:txBody>
          <a:bodyPr>
            <a:noAutofit/>
          </a:bodyPr>
          <a:lstStyle/>
          <a:p>
            <a:pPr marL="514350" indent="-514350" algn="just">
              <a:buFont typeface="+mj-lt"/>
              <a:buAutoNum type="arabicPeriod"/>
            </a:pPr>
            <a:r>
              <a:rPr lang="en-US" dirty="0" smtClean="0">
                <a:latin typeface="Times New Roman" pitchFamily="18" charset="0"/>
                <a:cs typeface="Times New Roman" pitchFamily="18" charset="0"/>
              </a:rPr>
              <a:t>Brought forward </a:t>
            </a:r>
            <a:r>
              <a:rPr lang="pt-BR" dirty="0" smtClean="0">
                <a:latin typeface="Times New Roman" pitchFamily="18" charset="0"/>
                <a:cs typeface="Times New Roman" pitchFamily="18" charset="0"/>
              </a:rPr>
              <a:t>speculation </a:t>
            </a:r>
            <a:r>
              <a:rPr lang="en-US" dirty="0" smtClean="0">
                <a:latin typeface="Times New Roman" pitchFamily="18" charset="0"/>
                <a:cs typeface="Times New Roman" pitchFamily="18" charset="0"/>
              </a:rPr>
              <a:t>business loss can be Set off only against income under Speculation business</a:t>
            </a:r>
          </a:p>
          <a:p>
            <a:pPr marL="514350" indent="-514350" algn="just">
              <a:buAutoNum type="arabicPeriod"/>
            </a:pPr>
            <a:r>
              <a:rPr lang="en-US" dirty="0" smtClean="0">
                <a:latin typeface="Times New Roman" pitchFamily="18" charset="0"/>
                <a:cs typeface="Times New Roman" pitchFamily="18" charset="0"/>
              </a:rPr>
              <a:t>Carry forward and set off is permissible for 4 assessment years immediately succeeding the assessment year for which the loss was computed.</a:t>
            </a:r>
          </a:p>
          <a:p>
            <a:pPr marL="514350" indent="-514350" algn="just">
              <a:buAutoNum type="arabicPeriod"/>
            </a:pPr>
            <a:r>
              <a:rPr lang="en-US" dirty="0" smtClean="0">
                <a:latin typeface="Times New Roman" pitchFamily="18" charset="0"/>
                <a:cs typeface="Times New Roman" pitchFamily="18" charset="0"/>
              </a:rPr>
              <a:t>Loss can be carried forward only if the return is filed u/s 139(1) and it is determined &amp; communicated u/s 157.</a:t>
            </a:r>
            <a:endParaRPr lang="en-US"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ctr">
              <a:buNone/>
            </a:pPr>
            <a:r>
              <a:rPr lang="en-US" sz="4800" dirty="0" smtClean="0"/>
              <a:t>Thanks</a:t>
            </a:r>
          </a:p>
          <a:p>
            <a:pPr algn="ctr">
              <a:buNone/>
            </a:pPr>
            <a:r>
              <a:rPr lang="en-US" sz="4800" dirty="0" smtClean="0"/>
              <a:t>CS Ajay Khandelwal</a:t>
            </a:r>
          </a:p>
          <a:p>
            <a:pPr algn="ctr">
              <a:buNone/>
            </a:pPr>
            <a:r>
              <a:rPr lang="en-US" sz="4800" dirty="0" smtClean="0"/>
              <a:t>9458543781</a:t>
            </a:r>
            <a:endParaRPr lang="en-US" sz="4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chemeClr val="bg1"/>
                </a:solidFill>
              </a:rPr>
              <a:t>INTRODUCTION</a:t>
            </a:r>
            <a:endParaRPr lang="en-US" b="1" dirty="0">
              <a:solidFill>
                <a:schemeClr val="bg1"/>
              </a:solidFill>
            </a:endParaRPr>
          </a:p>
        </p:txBody>
      </p:sp>
      <p:sp>
        <p:nvSpPr>
          <p:cNvPr id="3" name="Content Placeholder 2"/>
          <p:cNvSpPr>
            <a:spLocks noGrp="1"/>
          </p:cNvSpPr>
          <p:nvPr>
            <p:ph idx="1"/>
          </p:nvPr>
        </p:nvSpPr>
        <p:spPr/>
        <p:txBody>
          <a:bodyPr>
            <a:normAutofit/>
          </a:bodyPr>
          <a:lstStyle/>
          <a:p>
            <a:pPr algn="just"/>
            <a:r>
              <a:rPr lang="en-US" sz="2800" dirty="0">
                <a:latin typeface="Times New Roman" pitchFamily="18" charset="0"/>
                <a:cs typeface="Times New Roman" pitchFamily="18" charset="0"/>
              </a:rPr>
              <a:t>If income is one side of the coin, loss is the other side. </a:t>
            </a:r>
            <a:r>
              <a:rPr lang="en-US" sz="2800" dirty="0" smtClean="0">
                <a:latin typeface="Times New Roman" pitchFamily="18" charset="0"/>
                <a:cs typeface="Times New Roman" pitchFamily="18" charset="0"/>
              </a:rPr>
              <a:t>When </a:t>
            </a:r>
            <a:r>
              <a:rPr lang="en-US" sz="2800" dirty="0">
                <a:latin typeface="Times New Roman" pitchFamily="18" charset="0"/>
                <a:cs typeface="Times New Roman" pitchFamily="18" charset="0"/>
              </a:rPr>
              <a:t>a person earns income, he pays tax. However, when he </a:t>
            </a:r>
            <a:r>
              <a:rPr lang="en-US" sz="2800" dirty="0" smtClean="0">
                <a:latin typeface="Times New Roman" pitchFamily="18" charset="0"/>
                <a:cs typeface="Times New Roman" pitchFamily="18" charset="0"/>
              </a:rPr>
              <a:t>sustains loss</a:t>
            </a:r>
            <a:r>
              <a:rPr lang="en-US" sz="2800" dirty="0">
                <a:latin typeface="Times New Roman" pitchFamily="18" charset="0"/>
                <a:cs typeface="Times New Roman" pitchFamily="18" charset="0"/>
              </a:rPr>
              <a:t>, law affords him to have benefit in the form of reducing the said loss from income earned during the </a:t>
            </a:r>
            <a:r>
              <a:rPr lang="en-US" sz="2800" dirty="0" smtClean="0">
                <a:latin typeface="Times New Roman" pitchFamily="18" charset="0"/>
                <a:cs typeface="Times New Roman" pitchFamily="18" charset="0"/>
              </a:rPr>
              <a:t>same and subsequent years. Thus</a:t>
            </a:r>
            <a:r>
              <a:rPr lang="en-US" sz="2800" dirty="0">
                <a:latin typeface="Times New Roman" pitchFamily="18" charset="0"/>
                <a:cs typeface="Times New Roman" pitchFamily="18" charset="0"/>
              </a:rPr>
              <a:t>, tax liability is </a:t>
            </a:r>
            <a:r>
              <a:rPr lang="en-US" sz="2800" dirty="0" smtClean="0">
                <a:latin typeface="Times New Roman" pitchFamily="18" charset="0"/>
                <a:cs typeface="Times New Roman" pitchFamily="18" charset="0"/>
              </a:rPr>
              <a:t>reduced, </a:t>
            </a:r>
            <a:r>
              <a:rPr lang="en-US" sz="2800" dirty="0">
                <a:latin typeface="Times New Roman" pitchFamily="18" charset="0"/>
                <a:cs typeface="Times New Roman" pitchFamily="18" charset="0"/>
              </a:rPr>
              <a:t>if loss is sustained.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solidFill>
                  <a:schemeClr val="bg1"/>
                </a:solidFill>
              </a:rPr>
              <a:t>MEANING OF SET OFF AND CARRY FORWARD  AND SET OFF </a:t>
            </a:r>
            <a:endParaRPr lang="en-US" dirty="0">
              <a:solidFill>
                <a:schemeClr val="bg1"/>
              </a:solidFill>
            </a:endParaRPr>
          </a:p>
        </p:txBody>
      </p:sp>
      <p:sp>
        <p:nvSpPr>
          <p:cNvPr id="3" name="Content Placeholder 2"/>
          <p:cNvSpPr>
            <a:spLocks noGrp="1"/>
          </p:cNvSpPr>
          <p:nvPr>
            <p:ph idx="1"/>
          </p:nvPr>
        </p:nvSpPr>
        <p:spPr/>
        <p:txBody>
          <a:bodyPr>
            <a:noAutofit/>
          </a:bodyPr>
          <a:lstStyle/>
          <a:p>
            <a:pPr algn="just"/>
            <a:r>
              <a:rPr lang="en-US" sz="2800" dirty="0" smtClean="0">
                <a:latin typeface="Times New Roman" pitchFamily="18" charset="0"/>
                <a:cs typeface="Times New Roman" pitchFamily="18" charset="0"/>
              </a:rPr>
              <a:t>“Set-off” means adjustment of losses against the profits from another source/head of income in the same assessment year. </a:t>
            </a:r>
          </a:p>
          <a:p>
            <a:pPr algn="just"/>
            <a:r>
              <a:rPr lang="en-US" sz="2800" dirty="0" smtClean="0">
                <a:latin typeface="Times New Roman" pitchFamily="18" charset="0"/>
                <a:cs typeface="Times New Roman" pitchFamily="18" charset="0"/>
              </a:rPr>
              <a:t>If losses cannot be set-off in the same year due to inadequacy of eligible profits, then such losses are carried forward to the next assessment year for adjustment against the eligible profits of that year. </a:t>
            </a:r>
          </a:p>
          <a:p>
            <a:pPr algn="just"/>
            <a:r>
              <a:rPr lang="en-US" sz="2800" dirty="0" smtClean="0">
                <a:latin typeface="Times New Roman" pitchFamily="18" charset="0"/>
                <a:cs typeface="Times New Roman" pitchFamily="18" charset="0"/>
              </a:rPr>
              <a:t>The maximum period for which different losses can be carried forward for setoff has been provided in the Act.</a:t>
            </a:r>
          </a:p>
          <a:p>
            <a:pPr algn="just"/>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bg1"/>
                </a:solidFill>
              </a:rPr>
              <a:t>TYPES OF SET OFF</a:t>
            </a:r>
            <a:endParaRPr lang="en-US" dirty="0">
              <a:solidFill>
                <a:schemeClr val="bg1"/>
              </a:solidFill>
            </a:endParaRPr>
          </a:p>
        </p:txBody>
      </p:sp>
      <p:cxnSp>
        <p:nvCxnSpPr>
          <p:cNvPr id="5" name="Straight Connector 4"/>
          <p:cNvCxnSpPr/>
          <p:nvPr/>
        </p:nvCxnSpPr>
        <p:spPr>
          <a:xfrm>
            <a:off x="2057400" y="2133600"/>
            <a:ext cx="4953000" cy="0"/>
          </a:xfrm>
          <a:prstGeom prst="line">
            <a:avLst/>
          </a:prstGeom>
        </p:spPr>
        <p:style>
          <a:lnRef idx="2">
            <a:schemeClr val="dk1"/>
          </a:lnRef>
          <a:fillRef idx="0">
            <a:schemeClr val="dk1"/>
          </a:fillRef>
          <a:effectRef idx="1">
            <a:schemeClr val="dk1"/>
          </a:effectRef>
          <a:fontRef idx="minor">
            <a:schemeClr val="tx1"/>
          </a:fontRef>
        </p:style>
      </p:cxnSp>
      <p:cxnSp>
        <p:nvCxnSpPr>
          <p:cNvPr id="7" name="Straight Arrow Connector 6"/>
          <p:cNvCxnSpPr/>
          <p:nvPr/>
        </p:nvCxnSpPr>
        <p:spPr>
          <a:xfrm rot="5400000">
            <a:off x="1677194" y="2513806"/>
            <a:ext cx="762000"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8" name="Straight Arrow Connector 7"/>
          <p:cNvCxnSpPr/>
          <p:nvPr/>
        </p:nvCxnSpPr>
        <p:spPr>
          <a:xfrm rot="5400000">
            <a:off x="6630194" y="2513806"/>
            <a:ext cx="762000"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9" name="Rectangle 8"/>
          <p:cNvSpPr/>
          <p:nvPr/>
        </p:nvSpPr>
        <p:spPr>
          <a:xfrm>
            <a:off x="838200" y="2895600"/>
            <a:ext cx="3124200" cy="1447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latin typeface="Times New Roman" pitchFamily="18" charset="0"/>
                <a:cs typeface="Times New Roman" pitchFamily="18" charset="0"/>
              </a:rPr>
              <a:t>INTRA HEAD SET OFF</a:t>
            </a:r>
          </a:p>
          <a:p>
            <a:pPr algn="ctr"/>
            <a:r>
              <a:rPr lang="en-US" sz="2000" b="1" dirty="0" smtClean="0">
                <a:solidFill>
                  <a:schemeClr val="bg1"/>
                </a:solidFill>
                <a:latin typeface="Times New Roman" pitchFamily="18" charset="0"/>
                <a:cs typeface="Times New Roman" pitchFamily="18" charset="0"/>
              </a:rPr>
              <a:t>OR</a:t>
            </a:r>
          </a:p>
          <a:p>
            <a:pPr algn="ctr"/>
            <a:r>
              <a:rPr lang="en-US" sz="2000" b="1" dirty="0" smtClean="0">
                <a:solidFill>
                  <a:schemeClr val="bg1"/>
                </a:solidFill>
                <a:latin typeface="Times New Roman" pitchFamily="18" charset="0"/>
                <a:cs typeface="Times New Roman" pitchFamily="18" charset="0"/>
              </a:rPr>
              <a:t> INTER SOURCE SET OFF</a:t>
            </a:r>
            <a:endParaRPr lang="en-US" sz="2000" b="1" dirty="0">
              <a:solidFill>
                <a:schemeClr val="bg1"/>
              </a:solidFill>
              <a:latin typeface="Times New Roman" pitchFamily="18" charset="0"/>
              <a:cs typeface="Times New Roman" pitchFamily="18" charset="0"/>
            </a:endParaRPr>
          </a:p>
        </p:txBody>
      </p:sp>
      <p:sp>
        <p:nvSpPr>
          <p:cNvPr id="10" name="Rectangle 9"/>
          <p:cNvSpPr/>
          <p:nvPr/>
        </p:nvSpPr>
        <p:spPr>
          <a:xfrm>
            <a:off x="5486400" y="2895600"/>
            <a:ext cx="2667000" cy="1447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solidFill>
                  <a:schemeClr val="bg1"/>
                </a:solidFill>
                <a:latin typeface="Times New Roman" pitchFamily="18" charset="0"/>
                <a:cs typeface="Times New Roman" pitchFamily="18" charset="0"/>
              </a:rPr>
              <a:t>INTER HEAD SET OFF</a:t>
            </a:r>
            <a:endParaRPr lang="en-US" sz="2000" b="1" dirty="0">
              <a:solidFill>
                <a:schemeClr val="bg1"/>
              </a:solidFill>
              <a:latin typeface="Times New Roman" pitchFamily="18" charset="0"/>
              <a:cs typeface="Times New Roman" pitchFamily="18" charset="0"/>
            </a:endParaRPr>
          </a:p>
        </p:txBody>
      </p:sp>
      <p:cxnSp>
        <p:nvCxnSpPr>
          <p:cNvPr id="12" name="Straight Arrow Connector 11"/>
          <p:cNvCxnSpPr>
            <a:stCxn id="2" idx="2"/>
          </p:cNvCxnSpPr>
          <p:nvPr/>
        </p:nvCxnSpPr>
        <p:spPr>
          <a:xfrm rot="5400000">
            <a:off x="4203468" y="1765068"/>
            <a:ext cx="737064"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chemeClr val="bg1"/>
                </a:solidFill>
              </a:rPr>
              <a:t>SCHEME OF SET OFF AND CARRY FORWARD</a:t>
            </a:r>
            <a:endParaRPr lang="en-US" b="1" dirty="0">
              <a:solidFill>
                <a:schemeClr val="bg1"/>
              </a:solidFill>
            </a:endParaRPr>
          </a:p>
        </p:txBody>
      </p:sp>
      <p:sp>
        <p:nvSpPr>
          <p:cNvPr id="3" name="Content Placeholder 2"/>
          <p:cNvSpPr>
            <a:spLocks noGrp="1"/>
          </p:cNvSpPr>
          <p:nvPr>
            <p:ph idx="1"/>
          </p:nvPr>
        </p:nvSpPr>
        <p:spPr/>
        <p:txBody>
          <a:bodyPr/>
          <a:lstStyle/>
          <a:p>
            <a:pPr algn="just"/>
            <a:r>
              <a:rPr lang="en-US" sz="2800" dirty="0" smtClean="0">
                <a:latin typeface="Times New Roman" pitchFamily="18" charset="0"/>
                <a:cs typeface="Times New Roman" pitchFamily="18" charset="0"/>
              </a:rPr>
              <a:t>If an assessee incurs any loss during the previous year then following steps should be taken to adjust the loss:</a:t>
            </a:r>
          </a:p>
          <a:p>
            <a:pPr algn="just"/>
            <a:r>
              <a:rPr lang="en-US" sz="2800" dirty="0" smtClean="0">
                <a:latin typeface="Times New Roman" pitchFamily="18" charset="0"/>
                <a:cs typeface="Times New Roman" pitchFamily="18" charset="0"/>
              </a:rPr>
              <a:t>First Use  Intra Head Adjustment Facility</a:t>
            </a:r>
          </a:p>
          <a:p>
            <a:pPr algn="just"/>
            <a:r>
              <a:rPr lang="en-US" sz="2800" dirty="0" smtClean="0">
                <a:latin typeface="Times New Roman" pitchFamily="18" charset="0"/>
                <a:cs typeface="Times New Roman" pitchFamily="18" charset="0"/>
              </a:rPr>
              <a:t>Then use Inter Head Adjustment Facility</a:t>
            </a:r>
          </a:p>
          <a:p>
            <a:pPr algn="just"/>
            <a:r>
              <a:rPr lang="en-US" sz="2800" dirty="0" smtClean="0">
                <a:latin typeface="Times New Roman" pitchFamily="18" charset="0"/>
                <a:cs typeface="Times New Roman" pitchFamily="18" charset="0"/>
              </a:rPr>
              <a:t>If still there is a loss then such loss will be carried forward to the subsequent assessment years and will be set off against </a:t>
            </a:r>
            <a:r>
              <a:rPr lang="en-US" sz="2800" u="sng" dirty="0" smtClean="0">
                <a:solidFill>
                  <a:schemeClr val="bg1"/>
                </a:solidFill>
                <a:latin typeface="Times New Roman" pitchFamily="18" charset="0"/>
                <a:cs typeface="Times New Roman" pitchFamily="18" charset="0"/>
              </a:rPr>
              <a:t>specific income.</a:t>
            </a:r>
          </a:p>
          <a:p>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Autofit/>
          </a:bodyPr>
          <a:lstStyle/>
          <a:p>
            <a:pPr algn="ctr"/>
            <a:r>
              <a:rPr lang="en-US" sz="4000" b="1" dirty="0" smtClean="0">
                <a:solidFill>
                  <a:schemeClr val="bg1"/>
                </a:solidFill>
              </a:rPr>
              <a:t>INTER SOURCE ADJUSTMENT [SECTION 70]</a:t>
            </a:r>
            <a:endParaRPr lang="en-US" sz="4000" dirty="0">
              <a:solidFill>
                <a:schemeClr val="bg1"/>
              </a:solidFill>
            </a:endParaRPr>
          </a:p>
        </p:txBody>
      </p:sp>
      <p:sp>
        <p:nvSpPr>
          <p:cNvPr id="3" name="Content Placeholder 2"/>
          <p:cNvSpPr>
            <a:spLocks noGrp="1"/>
          </p:cNvSpPr>
          <p:nvPr>
            <p:ph idx="1"/>
          </p:nvPr>
        </p:nvSpPr>
        <p:spPr/>
        <p:txBody>
          <a:bodyPr>
            <a:normAutofit/>
          </a:bodyPr>
          <a:lstStyle/>
          <a:p>
            <a:pPr algn="just"/>
            <a:r>
              <a:rPr lang="en-US" sz="2800" dirty="0" smtClean="0">
                <a:latin typeface="Times New Roman" pitchFamily="18" charset="0"/>
                <a:cs typeface="Times New Roman" pitchFamily="18" charset="0"/>
              </a:rPr>
              <a:t>Loss from one source of income can be adjusted against income from another source, both the sources being under the same head. Such Adjustment is known as Intra Head Set Off or Inter Source Set off.</a:t>
            </a:r>
          </a:p>
          <a:p>
            <a:pPr algn="just"/>
            <a:endParaRPr lang="en-US" sz="2800" dirty="0" smtClean="0">
              <a:latin typeface="Times New Roman" pitchFamily="18" charset="0"/>
              <a:cs typeface="Times New Roman" pitchFamily="18" charset="0"/>
            </a:endParaRPr>
          </a:p>
          <a:p>
            <a:pPr algn="just"/>
            <a:r>
              <a:rPr lang="en-US" sz="2800" b="1" dirty="0" smtClean="0">
                <a:solidFill>
                  <a:srgbClr val="FF0000"/>
                </a:solidFill>
                <a:latin typeface="Times New Roman" pitchFamily="18" charset="0"/>
                <a:cs typeface="Times New Roman" pitchFamily="18" charset="0"/>
              </a:rPr>
              <a:t>For example</a:t>
            </a:r>
            <a:r>
              <a:rPr lang="en-US" sz="2800" dirty="0" smtClean="0">
                <a:latin typeface="Times New Roman" pitchFamily="18" charset="0"/>
                <a:cs typeface="Times New Roman" pitchFamily="18" charset="0"/>
              </a:rPr>
              <a:t>: Loss from one house property can be set off against the income from another House Property.</a:t>
            </a:r>
          </a:p>
          <a:p>
            <a:pPr algn="just"/>
            <a:endParaRPr lang="en-US" sz="2800" dirty="0" smtClean="0">
              <a:latin typeface="Times New Roman" pitchFamily="18" charset="0"/>
              <a:cs typeface="Times New Roman" pitchFamily="18" charset="0"/>
            </a:endParaRPr>
          </a:p>
          <a:p>
            <a:pPr algn="r">
              <a:buNone/>
            </a:pPr>
            <a:r>
              <a:rPr lang="en-US" sz="2800" b="1" dirty="0" smtClean="0">
                <a:solidFill>
                  <a:schemeClr val="bg1"/>
                </a:solidFill>
                <a:latin typeface="Times New Roman" pitchFamily="18" charset="0"/>
                <a:cs typeface="Times New Roman" pitchFamily="18" charset="0"/>
              </a:rPr>
              <a:t>Contd.</a:t>
            </a:r>
            <a:endParaRPr lang="en-US" sz="2800" b="1"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Contd.</a:t>
            </a:r>
            <a:endParaRPr lang="en-US" dirty="0"/>
          </a:p>
        </p:txBody>
      </p:sp>
      <p:sp>
        <p:nvSpPr>
          <p:cNvPr id="3" name="Content Placeholder 2"/>
          <p:cNvSpPr>
            <a:spLocks noGrp="1"/>
          </p:cNvSpPr>
          <p:nvPr>
            <p:ph idx="1"/>
          </p:nvPr>
        </p:nvSpPr>
        <p:spPr/>
        <p:txBody>
          <a:bodyPr>
            <a:normAutofit/>
          </a:bodyPr>
          <a:lstStyle/>
          <a:p>
            <a:pPr algn="just"/>
            <a:r>
              <a:rPr lang="en-US" sz="2800" b="1" dirty="0" smtClean="0">
                <a:solidFill>
                  <a:srgbClr val="FF0000"/>
                </a:solidFill>
                <a:latin typeface="Times New Roman" pitchFamily="18" charset="0"/>
                <a:cs typeface="Times New Roman" pitchFamily="18" charset="0"/>
              </a:rPr>
              <a:t>Example 2:</a:t>
            </a:r>
            <a:r>
              <a:rPr lang="en-US" sz="2800" b="1" dirty="0" smtClean="0">
                <a:latin typeface="Times New Roman" pitchFamily="18" charset="0"/>
                <a:cs typeface="Times New Roman" pitchFamily="18" charset="0"/>
              </a:rPr>
              <a:t> </a:t>
            </a:r>
            <a:r>
              <a:rPr lang="en-US" sz="2800" dirty="0" smtClean="0">
                <a:latin typeface="Times New Roman" pitchFamily="18" charset="0"/>
                <a:cs typeface="Times New Roman" pitchFamily="18" charset="0"/>
              </a:rPr>
              <a:t>Loss from one business, say textiles, can be set off against income from any other business, say printing, in the same year as both these sources of income fall under one head of income. Therefore, the loss in one business may be set-off against the profits from another business in the same year.</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smtClean="0">
                <a:solidFill>
                  <a:schemeClr val="bg1"/>
                </a:solidFill>
              </a:rPr>
              <a:t>EXCEPTION TO INTER SOURCE SET OFF</a:t>
            </a:r>
            <a:endParaRPr lang="en-US" b="1" dirty="0">
              <a:solidFill>
                <a:schemeClr val="bg1"/>
              </a:solidFill>
            </a:endParaRPr>
          </a:p>
        </p:txBody>
      </p:sp>
      <p:sp>
        <p:nvSpPr>
          <p:cNvPr id="3" name="Content Placeholder 2"/>
          <p:cNvSpPr>
            <a:spLocks noGrp="1"/>
          </p:cNvSpPr>
          <p:nvPr>
            <p:ph idx="1"/>
          </p:nvPr>
        </p:nvSpPr>
        <p:spPr>
          <a:xfrm>
            <a:off x="457200" y="1371600"/>
            <a:ext cx="8229600" cy="5181599"/>
          </a:xfrm>
        </p:spPr>
        <p:txBody>
          <a:bodyPr>
            <a:noAutofit/>
          </a:bodyPr>
          <a:lstStyle/>
          <a:p>
            <a:pPr algn="just">
              <a:buNone/>
            </a:pPr>
            <a:r>
              <a:rPr lang="en-US" sz="2400" b="1" dirty="0" smtClean="0">
                <a:solidFill>
                  <a:srgbClr val="FF0000"/>
                </a:solidFill>
                <a:latin typeface="Times New Roman" pitchFamily="18" charset="0"/>
                <a:cs typeface="Times New Roman" pitchFamily="18" charset="0"/>
              </a:rPr>
              <a:t>    In the following cases, </a:t>
            </a:r>
            <a:r>
              <a:rPr lang="en-US" sz="2400" dirty="0" smtClean="0">
                <a:latin typeface="Times New Roman" pitchFamily="18" charset="0"/>
                <a:cs typeface="Times New Roman" pitchFamily="18" charset="0"/>
              </a:rPr>
              <a:t>loss from one source can not be adjusted against income from another source of income falling with in the same head:</a:t>
            </a:r>
          </a:p>
          <a:p>
            <a:pPr marL="457200" indent="-457200" algn="just">
              <a:buClr>
                <a:schemeClr val="bg1"/>
              </a:buClr>
              <a:buFont typeface="+mj-lt"/>
              <a:buAutoNum type="arabicPeriod"/>
            </a:pPr>
            <a:r>
              <a:rPr lang="en-US" sz="2400" dirty="0" smtClean="0">
                <a:latin typeface="Times New Roman" pitchFamily="18" charset="0"/>
                <a:cs typeface="Times New Roman" pitchFamily="18" charset="0"/>
              </a:rPr>
              <a:t>Short-term capital loss is allowed to be set off against </a:t>
            </a:r>
            <a:r>
              <a:rPr lang="en-US" sz="2400" u="sng" dirty="0" smtClean="0">
                <a:solidFill>
                  <a:schemeClr val="bg1"/>
                </a:solidFill>
                <a:latin typeface="Times New Roman" pitchFamily="18" charset="0"/>
                <a:cs typeface="Times New Roman" pitchFamily="18" charset="0"/>
              </a:rPr>
              <a:t>both short-term capital gain and long-term capital gain. </a:t>
            </a:r>
          </a:p>
          <a:p>
            <a:pPr marL="1170940" lvl="3" indent="-457200" algn="just">
              <a:buClr>
                <a:schemeClr val="bg1"/>
              </a:buClr>
              <a:buNone/>
            </a:pPr>
            <a:r>
              <a:rPr lang="en-US" sz="2400" dirty="0" smtClean="0">
                <a:latin typeface="Times New Roman" pitchFamily="18" charset="0"/>
                <a:cs typeface="Times New Roman" pitchFamily="18" charset="0"/>
              </a:rPr>
              <a:t>      However, long-term capital loss can be set-off only against long-term capital gain and not short-term capital gain.</a:t>
            </a:r>
          </a:p>
          <a:p>
            <a:pPr marL="457200" indent="-457200" algn="just">
              <a:buClr>
                <a:schemeClr val="bg1"/>
              </a:buClr>
              <a:buFont typeface="+mj-lt"/>
              <a:buAutoNum type="arabicPeriod" startAt="2"/>
            </a:pPr>
            <a:r>
              <a:rPr lang="en-US" sz="2400" dirty="0" smtClean="0">
                <a:latin typeface="Times New Roman" pitchFamily="18" charset="0"/>
                <a:cs typeface="Times New Roman" pitchFamily="18" charset="0"/>
              </a:rPr>
              <a:t>A loss in speculation business can be set-off only against the profits of any other speculation business and not against any other business or professional income. </a:t>
            </a:r>
            <a:r>
              <a:rPr lang="en-US" sz="2400" u="sng" dirty="0" smtClean="0">
                <a:solidFill>
                  <a:schemeClr val="bg1"/>
                </a:solidFill>
                <a:latin typeface="Times New Roman" pitchFamily="18" charset="0"/>
                <a:cs typeface="Times New Roman" pitchFamily="18" charset="0"/>
              </a:rPr>
              <a:t>However, losses from other business can be adjusted against profits from speculation business.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solidFill>
                  <a:schemeClr val="bg1"/>
                </a:solidFill>
              </a:rPr>
              <a:t>Contd.</a:t>
            </a:r>
            <a:endParaRPr lang="en-US" dirty="0">
              <a:solidFill>
                <a:schemeClr val="bg1"/>
              </a:solidFill>
            </a:endParaRPr>
          </a:p>
        </p:txBody>
      </p:sp>
      <p:sp>
        <p:nvSpPr>
          <p:cNvPr id="3" name="Content Placeholder 2"/>
          <p:cNvSpPr>
            <a:spLocks noGrp="1"/>
          </p:cNvSpPr>
          <p:nvPr>
            <p:ph idx="1"/>
          </p:nvPr>
        </p:nvSpPr>
        <p:spPr/>
        <p:txBody>
          <a:bodyPr>
            <a:normAutofit lnSpcReduction="10000"/>
          </a:bodyPr>
          <a:lstStyle/>
          <a:p>
            <a:pPr marL="514350" indent="-514350" algn="just">
              <a:buClr>
                <a:schemeClr val="bg1"/>
              </a:buClr>
              <a:buFont typeface="+mj-lt"/>
              <a:buAutoNum type="arabicPeriod" startAt="3"/>
            </a:pPr>
            <a:r>
              <a:rPr lang="en-US" sz="2800" dirty="0" smtClean="0">
                <a:latin typeface="Times New Roman" pitchFamily="18" charset="0"/>
                <a:cs typeface="Times New Roman" pitchFamily="18" charset="0"/>
              </a:rPr>
              <a:t>Loss from the activity of owning and maintaining race horses  can be set off </a:t>
            </a:r>
            <a:r>
              <a:rPr lang="en-US" sz="2800" b="1" dirty="0" smtClean="0">
                <a:solidFill>
                  <a:schemeClr val="bg1"/>
                </a:solidFill>
                <a:latin typeface="Times New Roman" pitchFamily="18" charset="0"/>
                <a:cs typeface="Times New Roman" pitchFamily="18" charset="0"/>
              </a:rPr>
              <a:t>only against </a:t>
            </a:r>
            <a:r>
              <a:rPr lang="en-US" sz="2800" dirty="0" smtClean="0">
                <a:latin typeface="Times New Roman" pitchFamily="18" charset="0"/>
                <a:cs typeface="Times New Roman" pitchFamily="18" charset="0"/>
              </a:rPr>
              <a:t>Income from Owning and maintaining race horses.</a:t>
            </a:r>
          </a:p>
          <a:p>
            <a:pPr marL="514350" indent="-514350" algn="just">
              <a:buClr>
                <a:schemeClr val="bg1"/>
              </a:buClr>
              <a:buFont typeface="+mj-lt"/>
              <a:buAutoNum type="arabicPeriod" startAt="4"/>
            </a:pPr>
            <a:r>
              <a:rPr lang="en-US" sz="2800" dirty="0" smtClean="0">
                <a:latin typeface="Times New Roman" pitchFamily="18" charset="0"/>
                <a:cs typeface="Times New Roman" pitchFamily="18" charset="0"/>
              </a:rPr>
              <a:t>Loss from an exempt source cannot be set-off against profits from a taxable source of income. For example, long-term capital loss on sale of shares sold through a recognized stock exchange cannot be set-off against long-term capital gains on sale of land.</a:t>
            </a:r>
          </a:p>
          <a:p>
            <a:pPr marL="514350" indent="-514350" algn="just">
              <a:buClr>
                <a:schemeClr val="bg1"/>
              </a:buClr>
              <a:buFont typeface="+mj-lt"/>
              <a:buAutoNum type="arabicPeriod" startAt="4"/>
            </a:pPr>
            <a:r>
              <a:rPr lang="en-US" sz="2800" dirty="0" smtClean="0">
                <a:latin typeface="Times New Roman" pitchFamily="18" charset="0"/>
                <a:cs typeface="Times New Roman" pitchFamily="18" charset="0"/>
              </a:rPr>
              <a:t>Loss from lottery, crossword puzzles, card games etc. can not be set off against any type of income.</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oundry">
  <a:themeElements>
    <a:clrScheme name="Foundry">
      <a:dk1>
        <a:sysClr val="windowText" lastClr="000000"/>
      </a:dk1>
      <a:lt1>
        <a:sysClr val="window" lastClr="FFFFFF"/>
      </a:lt1>
      <a:dk2>
        <a:srgbClr val="676A55"/>
      </a:dk2>
      <a:lt2>
        <a:srgbClr val="EAEBDE"/>
      </a:lt2>
      <a:accent1>
        <a:srgbClr val="72A376"/>
      </a:accent1>
      <a:accent2>
        <a:srgbClr val="B0CCB0"/>
      </a:accent2>
      <a:accent3>
        <a:srgbClr val="A8CDD7"/>
      </a:accent3>
      <a:accent4>
        <a:srgbClr val="C0BEAF"/>
      </a:accent4>
      <a:accent5>
        <a:srgbClr val="CEC597"/>
      </a:accent5>
      <a:accent6>
        <a:srgbClr val="E8B7B7"/>
      </a:accent6>
      <a:hlink>
        <a:srgbClr val="DB5353"/>
      </a:hlink>
      <a:folHlink>
        <a:srgbClr val="903638"/>
      </a:folHlink>
    </a:clrScheme>
    <a:fontScheme name="Foundry">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612</TotalTime>
  <Words>1272</Words>
  <Application>Microsoft Office PowerPoint</Application>
  <PresentationFormat>On-screen Show (4:3)</PresentationFormat>
  <Paragraphs>83</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Foundry</vt:lpstr>
      <vt:lpstr>TAX PLANNING AND MANAGEMENT</vt:lpstr>
      <vt:lpstr>INTRODUCTION</vt:lpstr>
      <vt:lpstr>MEANING OF SET OFF AND CARRY FORWARD  AND SET OFF </vt:lpstr>
      <vt:lpstr>TYPES OF SET OFF</vt:lpstr>
      <vt:lpstr>SCHEME OF SET OFF AND CARRY FORWARD</vt:lpstr>
      <vt:lpstr>INTER SOURCE ADJUSTMENT [SECTION 70]</vt:lpstr>
      <vt:lpstr>Contd.</vt:lpstr>
      <vt:lpstr>EXCEPTION TO INTER SOURCE SET OFF</vt:lpstr>
      <vt:lpstr>Contd.</vt:lpstr>
      <vt:lpstr>INTER HEAD SET OFF </vt:lpstr>
      <vt:lpstr>Cont.</vt:lpstr>
      <vt:lpstr>Problem-1</vt:lpstr>
      <vt:lpstr>CARRY FORWARD OF UNABSORBED LOSSES </vt:lpstr>
      <vt:lpstr>LOSSES WHICH CAN BE CARRIED FORWARD</vt:lpstr>
      <vt:lpstr>CARRY FORWARD OF LOSS FROM HOUSE PROPERTY [SECTION 71B]</vt:lpstr>
      <vt:lpstr>C/F &amp; SET-OFF OF BUSINESS LOSSES [SECTIONS 72 &amp; 80]</vt:lpstr>
      <vt:lpstr>Contd.</vt:lpstr>
      <vt:lpstr>C/F &amp; SET-OFF OF  LOSSES FROM SPECULATION BUSINESS [SEC. 73]</vt:lpstr>
      <vt:lpstr>Slide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Tax Planning and Management</dc:title>
  <dc:creator>csajay</dc:creator>
  <cp:lastModifiedBy>csajay</cp:lastModifiedBy>
  <cp:revision>45</cp:revision>
  <dcterms:created xsi:type="dcterms:W3CDTF">2011-03-16T07:49:40Z</dcterms:created>
  <dcterms:modified xsi:type="dcterms:W3CDTF">2012-03-15T10:52:00Z</dcterms:modified>
</cp:coreProperties>
</file>