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89" r:id="rId2"/>
    <p:sldId id="257" r:id="rId3"/>
    <p:sldId id="285" r:id="rId4"/>
    <p:sldId id="290" r:id="rId5"/>
    <p:sldId id="258" r:id="rId6"/>
    <p:sldId id="263" r:id="rId7"/>
    <p:sldId id="265" r:id="rId8"/>
    <p:sldId id="259" r:id="rId9"/>
    <p:sldId id="260" r:id="rId10"/>
    <p:sldId id="264" r:id="rId11"/>
    <p:sldId id="261" r:id="rId12"/>
    <p:sldId id="266" r:id="rId13"/>
    <p:sldId id="267" r:id="rId14"/>
    <p:sldId id="269" r:id="rId15"/>
    <p:sldId id="268" r:id="rId16"/>
    <p:sldId id="270" r:id="rId17"/>
    <p:sldId id="271" r:id="rId18"/>
    <p:sldId id="272" r:id="rId19"/>
    <p:sldId id="273" r:id="rId20"/>
    <p:sldId id="280" r:id="rId21"/>
    <p:sldId id="281" r:id="rId22"/>
    <p:sldId id="282" r:id="rId23"/>
    <p:sldId id="283" r:id="rId24"/>
    <p:sldId id="284" r:id="rId25"/>
    <p:sldId id="286" r:id="rId26"/>
    <p:sldId id="275" r:id="rId27"/>
    <p:sldId id="288" r:id="rId28"/>
    <p:sldId id="287" r:id="rId29"/>
    <p:sldId id="274" r:id="rId30"/>
    <p:sldId id="276"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A0423CCC-053B-4EEB-8828-6F3F6FAC5329}">
          <p14:sldIdLst>
            <p14:sldId id="289"/>
            <p14:sldId id="257"/>
            <p14:sldId id="285"/>
            <p14:sldId id="290"/>
            <p14:sldId id="258"/>
            <p14:sldId id="263"/>
            <p14:sldId id="265"/>
            <p14:sldId id="259"/>
            <p14:sldId id="260"/>
            <p14:sldId id="264"/>
            <p14:sldId id="261"/>
            <p14:sldId id="266"/>
            <p14:sldId id="267"/>
            <p14:sldId id="269"/>
            <p14:sldId id="268"/>
            <p14:sldId id="270"/>
            <p14:sldId id="271"/>
            <p14:sldId id="272"/>
            <p14:sldId id="273"/>
            <p14:sldId id="280"/>
            <p14:sldId id="281"/>
            <p14:sldId id="282"/>
            <p14:sldId id="283"/>
            <p14:sldId id="284"/>
            <p14:sldId id="286"/>
            <p14:sldId id="275"/>
            <p14:sldId id="288"/>
            <p14:sldId id="287"/>
            <p14:sldId id="274"/>
            <p14:sldId id="27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96" y="5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7FE6C3-851F-4723-8562-A718C43E0DA7}"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IN"/>
        </a:p>
      </dgm:t>
    </dgm:pt>
    <dgm:pt modelId="{CF1A7937-189E-476A-B310-A299CE76872A}">
      <dgm:prSet phldrT="[Text]" custT="1"/>
      <dgm:spPr>
        <a:effectLst>
          <a:glow rad="101600">
            <a:schemeClr val="accent5">
              <a:satMod val="175000"/>
              <a:alpha val="40000"/>
            </a:schemeClr>
          </a:glow>
        </a:effectLst>
      </dgm:spPr>
      <dgm:t>
        <a:bodyPr/>
        <a:lstStyle/>
        <a:p>
          <a:r>
            <a:rPr lang="en-IN" sz="2800" b="1" dirty="0" smtClean="0"/>
            <a:t>NFRA is a </a:t>
          </a:r>
          <a:r>
            <a:rPr lang="en-IN" sz="2800" b="1" u="sng" dirty="0" smtClean="0"/>
            <a:t>Quasi Judicial Body </a:t>
          </a:r>
          <a:r>
            <a:rPr lang="en-IN" sz="2800" dirty="0" smtClean="0"/>
            <a:t>established to </a:t>
          </a:r>
          <a:r>
            <a:rPr lang="en-US" sz="2800" dirty="0" smtClean="0"/>
            <a:t>regulate aspects related to accounting and auditing</a:t>
          </a:r>
          <a:endParaRPr lang="en-IN" sz="2800" dirty="0"/>
        </a:p>
      </dgm:t>
    </dgm:pt>
    <dgm:pt modelId="{638663D4-3F19-4A89-AD9E-CE467ED51579}" type="parTrans" cxnId="{4F6B4170-E152-4503-B6E6-11F35DDA5000}">
      <dgm:prSet/>
      <dgm:spPr/>
      <dgm:t>
        <a:bodyPr/>
        <a:lstStyle/>
        <a:p>
          <a:endParaRPr lang="en-IN"/>
        </a:p>
      </dgm:t>
    </dgm:pt>
    <dgm:pt modelId="{BD5C2DE9-E93A-4947-8B6C-7792E977EDBC}" type="sibTrans" cxnId="{4F6B4170-E152-4503-B6E6-11F35DDA5000}">
      <dgm:prSet/>
      <dgm:spPr/>
      <dgm:t>
        <a:bodyPr/>
        <a:lstStyle/>
        <a:p>
          <a:endParaRPr lang="en-IN"/>
        </a:p>
      </dgm:t>
    </dgm:pt>
    <dgm:pt modelId="{499390D7-E224-4A35-93DE-72C79D9B578A}">
      <dgm:prSet phldrT="[Text]" custT="1"/>
      <dgm:spPr>
        <a:solidFill>
          <a:schemeClr val="accent3">
            <a:lumMod val="75000"/>
          </a:schemeClr>
        </a:solidFill>
        <a:effectLst>
          <a:glow rad="101600">
            <a:schemeClr val="accent5">
              <a:satMod val="175000"/>
              <a:alpha val="40000"/>
            </a:schemeClr>
          </a:glow>
        </a:effectLst>
      </dgm:spPr>
      <dgm:t>
        <a:bodyPr/>
        <a:lstStyle/>
        <a:p>
          <a:r>
            <a:rPr lang="en-IN" sz="2800" b="1" dirty="0" smtClean="0"/>
            <a:t>An </a:t>
          </a:r>
          <a:r>
            <a:rPr lang="en-IN" sz="2800" b="1" u="sng" dirty="0" smtClean="0"/>
            <a:t>Independent Regulator</a:t>
          </a:r>
          <a:r>
            <a:rPr lang="en-IN" sz="2800" b="1" dirty="0" smtClean="0"/>
            <a:t> </a:t>
          </a:r>
          <a:r>
            <a:rPr lang="en-IN" sz="2800" dirty="0" smtClean="0"/>
            <a:t>to regulate the Accounting and Auditing Profession</a:t>
          </a:r>
          <a:endParaRPr lang="en-IN" sz="2800" dirty="0"/>
        </a:p>
      </dgm:t>
    </dgm:pt>
    <dgm:pt modelId="{39771769-4A13-4DC3-B408-B87D6851EDA6}" type="parTrans" cxnId="{B3F0FD6D-282F-4774-90FD-89A5F30EDB6E}">
      <dgm:prSet/>
      <dgm:spPr/>
      <dgm:t>
        <a:bodyPr/>
        <a:lstStyle/>
        <a:p>
          <a:endParaRPr lang="en-IN"/>
        </a:p>
      </dgm:t>
    </dgm:pt>
    <dgm:pt modelId="{9ACA6770-BC37-42B3-B8C1-27036240A24C}" type="sibTrans" cxnId="{B3F0FD6D-282F-4774-90FD-89A5F30EDB6E}">
      <dgm:prSet/>
      <dgm:spPr/>
      <dgm:t>
        <a:bodyPr/>
        <a:lstStyle/>
        <a:p>
          <a:endParaRPr lang="en-IN"/>
        </a:p>
      </dgm:t>
    </dgm:pt>
    <dgm:pt modelId="{D26F8540-D702-4EF0-8DF7-6FF8520CBCAF}">
      <dgm:prSet phldrT="[Text]" custT="1"/>
      <dgm:spPr>
        <a:effectLst>
          <a:glow rad="101600">
            <a:schemeClr val="accent5">
              <a:satMod val="175000"/>
              <a:alpha val="40000"/>
            </a:schemeClr>
          </a:glow>
        </a:effectLst>
      </dgm:spPr>
      <dgm:t>
        <a:bodyPr/>
        <a:lstStyle/>
        <a:p>
          <a:r>
            <a:rPr lang="en-US" sz="2800" dirty="0" smtClean="0"/>
            <a:t>NFRA shall have same powers as a </a:t>
          </a:r>
          <a:r>
            <a:rPr lang="en-US" sz="2800" b="1" u="sng" dirty="0" smtClean="0"/>
            <a:t>civil court </a:t>
          </a:r>
          <a:r>
            <a:rPr lang="en-US" sz="2800" dirty="0" smtClean="0"/>
            <a:t>under the </a:t>
          </a:r>
          <a:r>
            <a:rPr lang="en-US" sz="2800" b="1" u="sng" dirty="0" smtClean="0"/>
            <a:t>Code of Civil Procedure, 1908</a:t>
          </a:r>
          <a:endParaRPr lang="en-IN" sz="2800" dirty="0"/>
        </a:p>
      </dgm:t>
    </dgm:pt>
    <dgm:pt modelId="{E52450B3-1C13-437A-900A-A7C164EBAF18}" type="parTrans" cxnId="{B538E773-F4D4-40F6-B86F-EA8F9A6F314C}">
      <dgm:prSet/>
      <dgm:spPr/>
      <dgm:t>
        <a:bodyPr/>
        <a:lstStyle/>
        <a:p>
          <a:endParaRPr lang="en-IN"/>
        </a:p>
      </dgm:t>
    </dgm:pt>
    <dgm:pt modelId="{F36F1DA0-E0E4-4D66-BEBC-FDE6D9FCAD67}" type="sibTrans" cxnId="{B538E773-F4D4-40F6-B86F-EA8F9A6F314C}">
      <dgm:prSet/>
      <dgm:spPr/>
      <dgm:t>
        <a:bodyPr/>
        <a:lstStyle/>
        <a:p>
          <a:endParaRPr lang="en-IN"/>
        </a:p>
      </dgm:t>
    </dgm:pt>
    <dgm:pt modelId="{195C1652-8E54-4358-8FF2-5C3725357177}">
      <dgm:prSet phldrT="[Text]"/>
      <dgm:spPr>
        <a:effectLst>
          <a:glow rad="101600">
            <a:schemeClr val="accent5">
              <a:satMod val="175000"/>
              <a:alpha val="40000"/>
            </a:schemeClr>
          </a:glow>
        </a:effectLst>
      </dgm:spPr>
      <dgm:t>
        <a:bodyPr/>
        <a:lstStyle/>
        <a:p>
          <a:r>
            <a:rPr lang="en-US" dirty="0" smtClean="0"/>
            <a:t>The idea is inspired by the </a:t>
          </a:r>
          <a:r>
            <a:rPr lang="en-US" b="1" u="sng" dirty="0" smtClean="0"/>
            <a:t>Sarbanes Oxley Act, 2002</a:t>
          </a:r>
          <a:r>
            <a:rPr lang="en-US" dirty="0" smtClean="0"/>
            <a:t> of the US and is in line with </a:t>
          </a:r>
          <a:r>
            <a:rPr lang="en-US" b="1" u="sng" dirty="0" smtClean="0"/>
            <a:t>Internationally accepted global practices</a:t>
          </a:r>
          <a:r>
            <a:rPr lang="en-US" dirty="0" smtClean="0"/>
            <a:t> like in US, UK and China</a:t>
          </a:r>
          <a:endParaRPr lang="en-IN" dirty="0"/>
        </a:p>
      </dgm:t>
    </dgm:pt>
    <dgm:pt modelId="{55B1CAF2-7DE2-4052-A0C8-7B62E60437D4}" type="parTrans" cxnId="{36222F14-682A-44DE-A4A3-6515BF78FF19}">
      <dgm:prSet/>
      <dgm:spPr/>
      <dgm:t>
        <a:bodyPr/>
        <a:lstStyle/>
        <a:p>
          <a:endParaRPr lang="en-IN"/>
        </a:p>
      </dgm:t>
    </dgm:pt>
    <dgm:pt modelId="{1DFA0F63-9871-4F8D-AA7D-CCAA1DCCD264}" type="sibTrans" cxnId="{36222F14-682A-44DE-A4A3-6515BF78FF19}">
      <dgm:prSet/>
      <dgm:spPr/>
      <dgm:t>
        <a:bodyPr/>
        <a:lstStyle/>
        <a:p>
          <a:endParaRPr lang="en-IN"/>
        </a:p>
      </dgm:t>
    </dgm:pt>
    <dgm:pt modelId="{6FD84EA0-F428-4ECC-AE7F-A6F8E8617BA2}" type="pres">
      <dgm:prSet presAssocID="{C37FE6C3-851F-4723-8562-A718C43E0DA7}" presName="Name0" presStyleCnt="0">
        <dgm:presLayoutVars>
          <dgm:chMax val="7"/>
          <dgm:chPref val="7"/>
          <dgm:dir/>
        </dgm:presLayoutVars>
      </dgm:prSet>
      <dgm:spPr/>
      <dgm:t>
        <a:bodyPr/>
        <a:lstStyle/>
        <a:p>
          <a:endParaRPr lang="en-IN"/>
        </a:p>
      </dgm:t>
    </dgm:pt>
    <dgm:pt modelId="{636D64CA-733A-4F79-A9CD-487BD202EB99}" type="pres">
      <dgm:prSet presAssocID="{C37FE6C3-851F-4723-8562-A718C43E0DA7}" presName="Name1" presStyleCnt="0"/>
      <dgm:spPr/>
    </dgm:pt>
    <dgm:pt modelId="{DB067027-151C-44C3-BBB7-241A1C8B022B}" type="pres">
      <dgm:prSet presAssocID="{C37FE6C3-851F-4723-8562-A718C43E0DA7}" presName="cycle" presStyleCnt="0"/>
      <dgm:spPr/>
    </dgm:pt>
    <dgm:pt modelId="{B438817E-2899-4884-98C7-763F518DCC6D}" type="pres">
      <dgm:prSet presAssocID="{C37FE6C3-851F-4723-8562-A718C43E0DA7}" presName="srcNode" presStyleLbl="node1" presStyleIdx="0" presStyleCnt="4"/>
      <dgm:spPr/>
    </dgm:pt>
    <dgm:pt modelId="{8FF9E1E5-CD18-447D-B67B-4C544C873ACA}" type="pres">
      <dgm:prSet presAssocID="{C37FE6C3-851F-4723-8562-A718C43E0DA7}" presName="conn" presStyleLbl="parChTrans1D2" presStyleIdx="0" presStyleCnt="1"/>
      <dgm:spPr/>
      <dgm:t>
        <a:bodyPr/>
        <a:lstStyle/>
        <a:p>
          <a:endParaRPr lang="en-IN"/>
        </a:p>
      </dgm:t>
    </dgm:pt>
    <dgm:pt modelId="{4BD0B13B-61FE-46C3-8A17-02543FB04469}" type="pres">
      <dgm:prSet presAssocID="{C37FE6C3-851F-4723-8562-A718C43E0DA7}" presName="extraNode" presStyleLbl="node1" presStyleIdx="0" presStyleCnt="4"/>
      <dgm:spPr/>
    </dgm:pt>
    <dgm:pt modelId="{87ED7F3A-E2DE-40C1-8020-725281379168}" type="pres">
      <dgm:prSet presAssocID="{C37FE6C3-851F-4723-8562-A718C43E0DA7}" presName="dstNode" presStyleLbl="node1" presStyleIdx="0" presStyleCnt="4"/>
      <dgm:spPr/>
    </dgm:pt>
    <dgm:pt modelId="{4B44B948-7D03-44D5-9F79-65BEB34940F0}" type="pres">
      <dgm:prSet presAssocID="{CF1A7937-189E-476A-B310-A299CE76872A}" presName="text_1" presStyleLbl="node1" presStyleIdx="0" presStyleCnt="4">
        <dgm:presLayoutVars>
          <dgm:bulletEnabled val="1"/>
        </dgm:presLayoutVars>
      </dgm:prSet>
      <dgm:spPr/>
      <dgm:t>
        <a:bodyPr/>
        <a:lstStyle/>
        <a:p>
          <a:endParaRPr lang="en-IN"/>
        </a:p>
      </dgm:t>
    </dgm:pt>
    <dgm:pt modelId="{E7A651B8-CF53-42CD-96B2-CC987DBD6D1C}" type="pres">
      <dgm:prSet presAssocID="{CF1A7937-189E-476A-B310-A299CE76872A}" presName="accent_1" presStyleCnt="0"/>
      <dgm:spPr/>
    </dgm:pt>
    <dgm:pt modelId="{80E26A0D-6DBB-4EB4-A6DF-B04BBD31B0A4}" type="pres">
      <dgm:prSet presAssocID="{CF1A7937-189E-476A-B310-A299CE76872A}" presName="accentRepeatNode" presStyleLbl="solidFgAcc1" presStyleIdx="0" presStyleCnt="4"/>
      <dgm:spPr>
        <a:solidFill>
          <a:schemeClr val="accent4">
            <a:lumMod val="75000"/>
          </a:schemeClr>
        </a:solidFill>
        <a:effectLst>
          <a:glow rad="63500">
            <a:schemeClr val="accent5">
              <a:satMod val="175000"/>
              <a:alpha val="40000"/>
            </a:schemeClr>
          </a:glow>
        </a:effectLst>
      </dgm:spPr>
      <dgm:t>
        <a:bodyPr/>
        <a:lstStyle/>
        <a:p>
          <a:endParaRPr lang="en-IN"/>
        </a:p>
      </dgm:t>
    </dgm:pt>
    <dgm:pt modelId="{251FDA22-A876-4DC0-B583-EDC6C896B889}" type="pres">
      <dgm:prSet presAssocID="{499390D7-E224-4A35-93DE-72C79D9B578A}" presName="text_2" presStyleLbl="node1" presStyleIdx="1" presStyleCnt="4">
        <dgm:presLayoutVars>
          <dgm:bulletEnabled val="1"/>
        </dgm:presLayoutVars>
      </dgm:prSet>
      <dgm:spPr/>
      <dgm:t>
        <a:bodyPr/>
        <a:lstStyle/>
        <a:p>
          <a:endParaRPr lang="en-IN"/>
        </a:p>
      </dgm:t>
    </dgm:pt>
    <dgm:pt modelId="{E99D4820-C2EA-421E-B7BD-FB372B54ABC1}" type="pres">
      <dgm:prSet presAssocID="{499390D7-E224-4A35-93DE-72C79D9B578A}" presName="accent_2" presStyleCnt="0"/>
      <dgm:spPr/>
    </dgm:pt>
    <dgm:pt modelId="{DC341BA3-FC37-43D4-8B07-4E66E72FAFE6}" type="pres">
      <dgm:prSet presAssocID="{499390D7-E224-4A35-93DE-72C79D9B578A}" presName="accentRepeatNode" presStyleLbl="solidFgAcc1" presStyleIdx="1" presStyleCnt="4"/>
      <dgm:spPr>
        <a:solidFill>
          <a:schemeClr val="accent5"/>
        </a:solidFill>
        <a:effectLst>
          <a:glow rad="63500">
            <a:schemeClr val="accent5">
              <a:satMod val="175000"/>
              <a:alpha val="40000"/>
            </a:schemeClr>
          </a:glow>
        </a:effectLst>
      </dgm:spPr>
      <dgm:t>
        <a:bodyPr/>
        <a:lstStyle/>
        <a:p>
          <a:endParaRPr lang="en-IN"/>
        </a:p>
      </dgm:t>
    </dgm:pt>
    <dgm:pt modelId="{F4B3539F-55AB-4DCB-937A-1BC62A661A4B}" type="pres">
      <dgm:prSet presAssocID="{D26F8540-D702-4EF0-8DF7-6FF8520CBCAF}" presName="text_3" presStyleLbl="node1" presStyleIdx="2" presStyleCnt="4">
        <dgm:presLayoutVars>
          <dgm:bulletEnabled val="1"/>
        </dgm:presLayoutVars>
      </dgm:prSet>
      <dgm:spPr/>
      <dgm:t>
        <a:bodyPr/>
        <a:lstStyle/>
        <a:p>
          <a:endParaRPr lang="en-IN"/>
        </a:p>
      </dgm:t>
    </dgm:pt>
    <dgm:pt modelId="{CF5177BA-37EC-4C32-940A-078E6A5B53DD}" type="pres">
      <dgm:prSet presAssocID="{D26F8540-D702-4EF0-8DF7-6FF8520CBCAF}" presName="accent_3" presStyleCnt="0"/>
      <dgm:spPr/>
    </dgm:pt>
    <dgm:pt modelId="{5601E2C8-6304-421D-8B88-76B882990C50}" type="pres">
      <dgm:prSet presAssocID="{D26F8540-D702-4EF0-8DF7-6FF8520CBCAF}" presName="accentRepeatNode" presStyleLbl="solidFgAcc1" presStyleIdx="2" presStyleCnt="4"/>
      <dgm:spPr>
        <a:solidFill>
          <a:schemeClr val="accent4"/>
        </a:solidFill>
        <a:effectLst>
          <a:glow rad="63500">
            <a:schemeClr val="accent5">
              <a:satMod val="175000"/>
              <a:alpha val="40000"/>
            </a:schemeClr>
          </a:glow>
        </a:effectLst>
      </dgm:spPr>
      <dgm:t>
        <a:bodyPr/>
        <a:lstStyle/>
        <a:p>
          <a:endParaRPr lang="en-IN"/>
        </a:p>
      </dgm:t>
    </dgm:pt>
    <dgm:pt modelId="{4431714C-0C82-44AC-95C8-BCB1B3B8B49A}" type="pres">
      <dgm:prSet presAssocID="{195C1652-8E54-4358-8FF2-5C3725357177}" presName="text_4" presStyleLbl="node1" presStyleIdx="3" presStyleCnt="4">
        <dgm:presLayoutVars>
          <dgm:bulletEnabled val="1"/>
        </dgm:presLayoutVars>
      </dgm:prSet>
      <dgm:spPr/>
      <dgm:t>
        <a:bodyPr/>
        <a:lstStyle/>
        <a:p>
          <a:endParaRPr lang="en-IN"/>
        </a:p>
      </dgm:t>
    </dgm:pt>
    <dgm:pt modelId="{4BECD165-A81A-401F-938C-CE1BA73BA979}" type="pres">
      <dgm:prSet presAssocID="{195C1652-8E54-4358-8FF2-5C3725357177}" presName="accent_4" presStyleCnt="0"/>
      <dgm:spPr/>
    </dgm:pt>
    <dgm:pt modelId="{282CA9EB-C5A6-4346-B590-E07599D193A7}" type="pres">
      <dgm:prSet presAssocID="{195C1652-8E54-4358-8FF2-5C3725357177}" presName="accentRepeatNode" presStyleLbl="solidFgAcc1" presStyleIdx="3" presStyleCnt="4"/>
      <dgm:spPr>
        <a:solidFill>
          <a:schemeClr val="accent3">
            <a:lumMod val="75000"/>
          </a:schemeClr>
        </a:solidFill>
        <a:effectLst>
          <a:glow rad="63500">
            <a:schemeClr val="accent5">
              <a:satMod val="175000"/>
              <a:alpha val="40000"/>
            </a:schemeClr>
          </a:glow>
        </a:effectLst>
      </dgm:spPr>
      <dgm:t>
        <a:bodyPr/>
        <a:lstStyle/>
        <a:p>
          <a:endParaRPr lang="en-IN"/>
        </a:p>
      </dgm:t>
    </dgm:pt>
  </dgm:ptLst>
  <dgm:cxnLst>
    <dgm:cxn modelId="{2F927444-924F-4F40-BD9A-B043729B2ED7}" type="presOf" srcId="{195C1652-8E54-4358-8FF2-5C3725357177}" destId="{4431714C-0C82-44AC-95C8-BCB1B3B8B49A}" srcOrd="0" destOrd="0" presId="urn:microsoft.com/office/officeart/2008/layout/VerticalCurvedList"/>
    <dgm:cxn modelId="{C736965A-5E11-4FEF-AB7C-2762A87F6150}" type="presOf" srcId="{CF1A7937-189E-476A-B310-A299CE76872A}" destId="{4B44B948-7D03-44D5-9F79-65BEB34940F0}" srcOrd="0" destOrd="0" presId="urn:microsoft.com/office/officeart/2008/layout/VerticalCurvedList"/>
    <dgm:cxn modelId="{77E5CA65-8B7A-453C-BCD9-9642345CFF8A}" type="presOf" srcId="{499390D7-E224-4A35-93DE-72C79D9B578A}" destId="{251FDA22-A876-4DC0-B583-EDC6C896B889}" srcOrd="0" destOrd="0" presId="urn:microsoft.com/office/officeart/2008/layout/VerticalCurvedList"/>
    <dgm:cxn modelId="{8E9E483C-C2BD-4214-B0C3-442C7FA7A4A9}" type="presOf" srcId="{BD5C2DE9-E93A-4947-8B6C-7792E977EDBC}" destId="{8FF9E1E5-CD18-447D-B67B-4C544C873ACA}" srcOrd="0" destOrd="0" presId="urn:microsoft.com/office/officeart/2008/layout/VerticalCurvedList"/>
    <dgm:cxn modelId="{36222F14-682A-44DE-A4A3-6515BF78FF19}" srcId="{C37FE6C3-851F-4723-8562-A718C43E0DA7}" destId="{195C1652-8E54-4358-8FF2-5C3725357177}" srcOrd="3" destOrd="0" parTransId="{55B1CAF2-7DE2-4052-A0C8-7B62E60437D4}" sibTransId="{1DFA0F63-9871-4F8D-AA7D-CCAA1DCCD264}"/>
    <dgm:cxn modelId="{B538E773-F4D4-40F6-B86F-EA8F9A6F314C}" srcId="{C37FE6C3-851F-4723-8562-A718C43E0DA7}" destId="{D26F8540-D702-4EF0-8DF7-6FF8520CBCAF}" srcOrd="2" destOrd="0" parTransId="{E52450B3-1C13-437A-900A-A7C164EBAF18}" sibTransId="{F36F1DA0-E0E4-4D66-BEBC-FDE6D9FCAD67}"/>
    <dgm:cxn modelId="{8D886A89-B78F-490D-A6DD-6DB6879CB9BF}" type="presOf" srcId="{D26F8540-D702-4EF0-8DF7-6FF8520CBCAF}" destId="{F4B3539F-55AB-4DCB-937A-1BC62A661A4B}" srcOrd="0" destOrd="0" presId="urn:microsoft.com/office/officeart/2008/layout/VerticalCurvedList"/>
    <dgm:cxn modelId="{B3F0FD6D-282F-4774-90FD-89A5F30EDB6E}" srcId="{C37FE6C3-851F-4723-8562-A718C43E0DA7}" destId="{499390D7-E224-4A35-93DE-72C79D9B578A}" srcOrd="1" destOrd="0" parTransId="{39771769-4A13-4DC3-B408-B87D6851EDA6}" sibTransId="{9ACA6770-BC37-42B3-B8C1-27036240A24C}"/>
    <dgm:cxn modelId="{7054941F-DBB5-40E6-A93F-F68E2972CC2D}" type="presOf" srcId="{C37FE6C3-851F-4723-8562-A718C43E0DA7}" destId="{6FD84EA0-F428-4ECC-AE7F-A6F8E8617BA2}" srcOrd="0" destOrd="0" presId="urn:microsoft.com/office/officeart/2008/layout/VerticalCurvedList"/>
    <dgm:cxn modelId="{4F6B4170-E152-4503-B6E6-11F35DDA5000}" srcId="{C37FE6C3-851F-4723-8562-A718C43E0DA7}" destId="{CF1A7937-189E-476A-B310-A299CE76872A}" srcOrd="0" destOrd="0" parTransId="{638663D4-3F19-4A89-AD9E-CE467ED51579}" sibTransId="{BD5C2DE9-E93A-4947-8B6C-7792E977EDBC}"/>
    <dgm:cxn modelId="{A4CBD1D4-18DD-437C-B579-D4771C57E764}" type="presParOf" srcId="{6FD84EA0-F428-4ECC-AE7F-A6F8E8617BA2}" destId="{636D64CA-733A-4F79-A9CD-487BD202EB99}" srcOrd="0" destOrd="0" presId="urn:microsoft.com/office/officeart/2008/layout/VerticalCurvedList"/>
    <dgm:cxn modelId="{84002F21-B0C2-4E91-B875-E5BFFDC9D5B3}" type="presParOf" srcId="{636D64CA-733A-4F79-A9CD-487BD202EB99}" destId="{DB067027-151C-44C3-BBB7-241A1C8B022B}" srcOrd="0" destOrd="0" presId="urn:microsoft.com/office/officeart/2008/layout/VerticalCurvedList"/>
    <dgm:cxn modelId="{1853AB66-18E3-426B-B399-6613F2B6E827}" type="presParOf" srcId="{DB067027-151C-44C3-BBB7-241A1C8B022B}" destId="{B438817E-2899-4884-98C7-763F518DCC6D}" srcOrd="0" destOrd="0" presId="urn:microsoft.com/office/officeart/2008/layout/VerticalCurvedList"/>
    <dgm:cxn modelId="{35090EED-35F4-4C2F-9BD8-B7AD30AD3FB1}" type="presParOf" srcId="{DB067027-151C-44C3-BBB7-241A1C8B022B}" destId="{8FF9E1E5-CD18-447D-B67B-4C544C873ACA}" srcOrd="1" destOrd="0" presId="urn:microsoft.com/office/officeart/2008/layout/VerticalCurvedList"/>
    <dgm:cxn modelId="{C0E3B305-92DB-40AC-8966-39CBF88CFC7C}" type="presParOf" srcId="{DB067027-151C-44C3-BBB7-241A1C8B022B}" destId="{4BD0B13B-61FE-46C3-8A17-02543FB04469}" srcOrd="2" destOrd="0" presId="urn:microsoft.com/office/officeart/2008/layout/VerticalCurvedList"/>
    <dgm:cxn modelId="{4DA862D8-46D2-4575-8512-424637C3937E}" type="presParOf" srcId="{DB067027-151C-44C3-BBB7-241A1C8B022B}" destId="{87ED7F3A-E2DE-40C1-8020-725281379168}" srcOrd="3" destOrd="0" presId="urn:microsoft.com/office/officeart/2008/layout/VerticalCurvedList"/>
    <dgm:cxn modelId="{7528F29A-2F27-4C11-821B-63109FE5AF7E}" type="presParOf" srcId="{636D64CA-733A-4F79-A9CD-487BD202EB99}" destId="{4B44B948-7D03-44D5-9F79-65BEB34940F0}" srcOrd="1" destOrd="0" presId="urn:microsoft.com/office/officeart/2008/layout/VerticalCurvedList"/>
    <dgm:cxn modelId="{35E3526C-8916-428C-841C-FC66E64D3B5D}" type="presParOf" srcId="{636D64CA-733A-4F79-A9CD-487BD202EB99}" destId="{E7A651B8-CF53-42CD-96B2-CC987DBD6D1C}" srcOrd="2" destOrd="0" presId="urn:microsoft.com/office/officeart/2008/layout/VerticalCurvedList"/>
    <dgm:cxn modelId="{595EE542-0792-47E1-9299-E4A6D021CB6F}" type="presParOf" srcId="{E7A651B8-CF53-42CD-96B2-CC987DBD6D1C}" destId="{80E26A0D-6DBB-4EB4-A6DF-B04BBD31B0A4}" srcOrd="0" destOrd="0" presId="urn:microsoft.com/office/officeart/2008/layout/VerticalCurvedList"/>
    <dgm:cxn modelId="{D18B34C0-A68C-4A9F-AD28-C31D0668E742}" type="presParOf" srcId="{636D64CA-733A-4F79-A9CD-487BD202EB99}" destId="{251FDA22-A876-4DC0-B583-EDC6C896B889}" srcOrd="3" destOrd="0" presId="urn:microsoft.com/office/officeart/2008/layout/VerticalCurvedList"/>
    <dgm:cxn modelId="{AD5512F0-7DAA-4030-8D61-BEDC182A81DD}" type="presParOf" srcId="{636D64CA-733A-4F79-A9CD-487BD202EB99}" destId="{E99D4820-C2EA-421E-B7BD-FB372B54ABC1}" srcOrd="4" destOrd="0" presId="urn:microsoft.com/office/officeart/2008/layout/VerticalCurvedList"/>
    <dgm:cxn modelId="{AF6899B8-BEA3-4835-B77E-B4534C9FD7F4}" type="presParOf" srcId="{E99D4820-C2EA-421E-B7BD-FB372B54ABC1}" destId="{DC341BA3-FC37-43D4-8B07-4E66E72FAFE6}" srcOrd="0" destOrd="0" presId="urn:microsoft.com/office/officeart/2008/layout/VerticalCurvedList"/>
    <dgm:cxn modelId="{25BE50B0-342F-42FB-B996-0DD173A5449E}" type="presParOf" srcId="{636D64CA-733A-4F79-A9CD-487BD202EB99}" destId="{F4B3539F-55AB-4DCB-937A-1BC62A661A4B}" srcOrd="5" destOrd="0" presId="urn:microsoft.com/office/officeart/2008/layout/VerticalCurvedList"/>
    <dgm:cxn modelId="{1DA370AE-65FD-4805-BC3B-4E0C6C9F8AAE}" type="presParOf" srcId="{636D64CA-733A-4F79-A9CD-487BD202EB99}" destId="{CF5177BA-37EC-4C32-940A-078E6A5B53DD}" srcOrd="6" destOrd="0" presId="urn:microsoft.com/office/officeart/2008/layout/VerticalCurvedList"/>
    <dgm:cxn modelId="{0EC7EE18-2EA0-4A89-8FBE-3A2482378956}" type="presParOf" srcId="{CF5177BA-37EC-4C32-940A-078E6A5B53DD}" destId="{5601E2C8-6304-421D-8B88-76B882990C50}" srcOrd="0" destOrd="0" presId="urn:microsoft.com/office/officeart/2008/layout/VerticalCurvedList"/>
    <dgm:cxn modelId="{EB389A16-F04B-4962-A35A-FC0203D4E1D9}" type="presParOf" srcId="{636D64CA-733A-4F79-A9CD-487BD202EB99}" destId="{4431714C-0C82-44AC-95C8-BCB1B3B8B49A}" srcOrd="7" destOrd="0" presId="urn:microsoft.com/office/officeart/2008/layout/VerticalCurvedList"/>
    <dgm:cxn modelId="{4219C939-1A75-42A5-ABF5-FC6261B97B54}" type="presParOf" srcId="{636D64CA-733A-4F79-A9CD-487BD202EB99}" destId="{4BECD165-A81A-401F-938C-CE1BA73BA979}" srcOrd="8" destOrd="0" presId="urn:microsoft.com/office/officeart/2008/layout/VerticalCurvedList"/>
    <dgm:cxn modelId="{22E1029E-C7D4-4DBC-8FEF-9D8016048E98}" type="presParOf" srcId="{4BECD165-A81A-401F-938C-CE1BA73BA979}" destId="{282CA9EB-C5A6-4346-B590-E07599D193A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F9E1E5-CD18-447D-B67B-4C544C873ACA}">
      <dsp:nvSpPr>
        <dsp:cNvPr id="0" name=""/>
        <dsp:cNvSpPr/>
      </dsp:nvSpPr>
      <dsp:spPr>
        <a:xfrm>
          <a:off x="-7669205" y="-1171869"/>
          <a:ext cx="9125539" cy="9125539"/>
        </a:xfrm>
        <a:prstGeom prst="blockArc">
          <a:avLst>
            <a:gd name="adj1" fmla="val 18900000"/>
            <a:gd name="adj2" fmla="val 2700000"/>
            <a:gd name="adj3" fmla="val 237"/>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B44B948-7D03-44D5-9F79-65BEB34940F0}">
      <dsp:nvSpPr>
        <dsp:cNvPr id="0" name=""/>
        <dsp:cNvSpPr/>
      </dsp:nvSpPr>
      <dsp:spPr>
        <a:xfrm>
          <a:off x="761820" y="521384"/>
          <a:ext cx="8995267" cy="104331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a:glow rad="101600">
            <a:schemeClr val="accent5">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828129" tIns="71120" rIns="71120" bIns="71120" numCol="1" spcCol="1270" anchor="ctr" anchorCtr="0">
          <a:noAutofit/>
        </a:bodyPr>
        <a:lstStyle/>
        <a:p>
          <a:pPr lvl="0" algn="l" defTabSz="1244600">
            <a:lnSpc>
              <a:spcPct val="90000"/>
            </a:lnSpc>
            <a:spcBef>
              <a:spcPct val="0"/>
            </a:spcBef>
            <a:spcAft>
              <a:spcPct val="35000"/>
            </a:spcAft>
          </a:pPr>
          <a:r>
            <a:rPr lang="en-IN" sz="2800" b="1" kern="1200" dirty="0" smtClean="0"/>
            <a:t>NFRA is a </a:t>
          </a:r>
          <a:r>
            <a:rPr lang="en-IN" sz="2800" b="1" u="sng" kern="1200" dirty="0" smtClean="0"/>
            <a:t>Quasi Judicial Body </a:t>
          </a:r>
          <a:r>
            <a:rPr lang="en-IN" sz="2800" kern="1200" dirty="0" smtClean="0"/>
            <a:t>established to </a:t>
          </a:r>
          <a:r>
            <a:rPr lang="en-US" sz="2800" kern="1200" dirty="0" smtClean="0"/>
            <a:t>regulate aspects related to accounting and auditing</a:t>
          </a:r>
          <a:endParaRPr lang="en-IN" sz="2800" kern="1200" dirty="0"/>
        </a:p>
      </dsp:txBody>
      <dsp:txXfrm>
        <a:off x="761820" y="521384"/>
        <a:ext cx="8995267" cy="1043312"/>
      </dsp:txXfrm>
    </dsp:sp>
    <dsp:sp modelId="{80E26A0D-6DBB-4EB4-A6DF-B04BBD31B0A4}">
      <dsp:nvSpPr>
        <dsp:cNvPr id="0" name=""/>
        <dsp:cNvSpPr/>
      </dsp:nvSpPr>
      <dsp:spPr>
        <a:xfrm>
          <a:off x="109750" y="390970"/>
          <a:ext cx="1304140" cy="1304140"/>
        </a:xfrm>
        <a:prstGeom prst="ellipse">
          <a:avLst/>
        </a:prstGeom>
        <a:solidFill>
          <a:schemeClr val="accent4">
            <a:lumMod val="75000"/>
          </a:schemeClr>
        </a:solidFill>
        <a:ln w="12700" cap="flat" cmpd="sng" algn="ctr">
          <a:solidFill>
            <a:schemeClr val="accent2">
              <a:hueOff val="0"/>
              <a:satOff val="0"/>
              <a:lumOff val="0"/>
              <a:alphaOff val="0"/>
            </a:schemeClr>
          </a:solidFill>
          <a:prstDash val="solid"/>
          <a:miter lim="800000"/>
        </a:ln>
        <a:effectLst>
          <a:glow rad="63500">
            <a:schemeClr val="accent5">
              <a:satMod val="175000"/>
              <a:alpha val="40000"/>
            </a:schemeClr>
          </a:glow>
        </a:effectLst>
      </dsp:spPr>
      <dsp:style>
        <a:lnRef idx="2">
          <a:scrgbClr r="0" g="0" b="0"/>
        </a:lnRef>
        <a:fillRef idx="1">
          <a:scrgbClr r="0" g="0" b="0"/>
        </a:fillRef>
        <a:effectRef idx="0">
          <a:scrgbClr r="0" g="0" b="0"/>
        </a:effectRef>
        <a:fontRef idx="minor"/>
      </dsp:style>
    </dsp:sp>
    <dsp:sp modelId="{251FDA22-A876-4DC0-B583-EDC6C896B889}">
      <dsp:nvSpPr>
        <dsp:cNvPr id="0" name=""/>
        <dsp:cNvSpPr/>
      </dsp:nvSpPr>
      <dsp:spPr>
        <a:xfrm>
          <a:off x="1359975" y="2086624"/>
          <a:ext cx="8397112" cy="1043312"/>
        </a:xfrm>
        <a:prstGeom prst="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a:glow rad="101600">
            <a:schemeClr val="accent5">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828129" tIns="71120" rIns="71120" bIns="71120" numCol="1" spcCol="1270" anchor="ctr" anchorCtr="0">
          <a:noAutofit/>
        </a:bodyPr>
        <a:lstStyle/>
        <a:p>
          <a:pPr lvl="0" algn="l" defTabSz="1244600">
            <a:lnSpc>
              <a:spcPct val="90000"/>
            </a:lnSpc>
            <a:spcBef>
              <a:spcPct val="0"/>
            </a:spcBef>
            <a:spcAft>
              <a:spcPct val="35000"/>
            </a:spcAft>
          </a:pPr>
          <a:r>
            <a:rPr lang="en-IN" sz="2800" b="1" kern="1200" dirty="0" smtClean="0"/>
            <a:t>An </a:t>
          </a:r>
          <a:r>
            <a:rPr lang="en-IN" sz="2800" b="1" u="sng" kern="1200" dirty="0" smtClean="0"/>
            <a:t>Independent Regulator</a:t>
          </a:r>
          <a:r>
            <a:rPr lang="en-IN" sz="2800" b="1" kern="1200" dirty="0" smtClean="0"/>
            <a:t> </a:t>
          </a:r>
          <a:r>
            <a:rPr lang="en-IN" sz="2800" kern="1200" dirty="0" smtClean="0"/>
            <a:t>to regulate the Accounting and Auditing Profession</a:t>
          </a:r>
          <a:endParaRPr lang="en-IN" sz="2800" kern="1200" dirty="0"/>
        </a:p>
      </dsp:txBody>
      <dsp:txXfrm>
        <a:off x="1359975" y="2086624"/>
        <a:ext cx="8397112" cy="1043312"/>
      </dsp:txXfrm>
    </dsp:sp>
    <dsp:sp modelId="{DC341BA3-FC37-43D4-8B07-4E66E72FAFE6}">
      <dsp:nvSpPr>
        <dsp:cNvPr id="0" name=""/>
        <dsp:cNvSpPr/>
      </dsp:nvSpPr>
      <dsp:spPr>
        <a:xfrm>
          <a:off x="707905" y="1956210"/>
          <a:ext cx="1304140" cy="1304140"/>
        </a:xfrm>
        <a:prstGeom prst="ellipse">
          <a:avLst/>
        </a:prstGeom>
        <a:solidFill>
          <a:schemeClr val="accent5"/>
        </a:solidFill>
        <a:ln w="12700" cap="flat" cmpd="sng" algn="ctr">
          <a:solidFill>
            <a:schemeClr val="accent3">
              <a:hueOff val="0"/>
              <a:satOff val="0"/>
              <a:lumOff val="0"/>
              <a:alphaOff val="0"/>
            </a:schemeClr>
          </a:solidFill>
          <a:prstDash val="solid"/>
          <a:miter lim="800000"/>
        </a:ln>
        <a:effectLst>
          <a:glow rad="63500">
            <a:schemeClr val="accent5">
              <a:satMod val="175000"/>
              <a:alpha val="40000"/>
            </a:schemeClr>
          </a:glow>
        </a:effectLst>
      </dsp:spPr>
      <dsp:style>
        <a:lnRef idx="2">
          <a:scrgbClr r="0" g="0" b="0"/>
        </a:lnRef>
        <a:fillRef idx="1">
          <a:scrgbClr r="0" g="0" b="0"/>
        </a:fillRef>
        <a:effectRef idx="0">
          <a:scrgbClr r="0" g="0" b="0"/>
        </a:effectRef>
        <a:fontRef idx="minor"/>
      </dsp:style>
    </dsp:sp>
    <dsp:sp modelId="{F4B3539F-55AB-4DCB-937A-1BC62A661A4B}">
      <dsp:nvSpPr>
        <dsp:cNvPr id="0" name=""/>
        <dsp:cNvSpPr/>
      </dsp:nvSpPr>
      <dsp:spPr>
        <a:xfrm>
          <a:off x="1359975" y="3651863"/>
          <a:ext cx="8397112" cy="104331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a:glow rad="101600">
            <a:schemeClr val="accent5">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828129"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NFRA shall have same powers as a </a:t>
          </a:r>
          <a:r>
            <a:rPr lang="en-US" sz="2800" b="1" u="sng" kern="1200" dirty="0" smtClean="0"/>
            <a:t>civil court </a:t>
          </a:r>
          <a:r>
            <a:rPr lang="en-US" sz="2800" kern="1200" dirty="0" smtClean="0"/>
            <a:t>under the </a:t>
          </a:r>
          <a:r>
            <a:rPr lang="en-US" sz="2800" b="1" u="sng" kern="1200" dirty="0" smtClean="0"/>
            <a:t>Code of Civil Procedure, 1908</a:t>
          </a:r>
          <a:endParaRPr lang="en-IN" sz="2800" kern="1200" dirty="0"/>
        </a:p>
      </dsp:txBody>
      <dsp:txXfrm>
        <a:off x="1359975" y="3651863"/>
        <a:ext cx="8397112" cy="1043312"/>
      </dsp:txXfrm>
    </dsp:sp>
    <dsp:sp modelId="{5601E2C8-6304-421D-8B88-76B882990C50}">
      <dsp:nvSpPr>
        <dsp:cNvPr id="0" name=""/>
        <dsp:cNvSpPr/>
      </dsp:nvSpPr>
      <dsp:spPr>
        <a:xfrm>
          <a:off x="707905" y="3521449"/>
          <a:ext cx="1304140" cy="1304140"/>
        </a:xfrm>
        <a:prstGeom prst="ellipse">
          <a:avLst/>
        </a:prstGeom>
        <a:solidFill>
          <a:schemeClr val="accent4"/>
        </a:solidFill>
        <a:ln w="12700" cap="flat" cmpd="sng" algn="ctr">
          <a:solidFill>
            <a:schemeClr val="accent4">
              <a:hueOff val="0"/>
              <a:satOff val="0"/>
              <a:lumOff val="0"/>
              <a:alphaOff val="0"/>
            </a:schemeClr>
          </a:solidFill>
          <a:prstDash val="solid"/>
          <a:miter lim="800000"/>
        </a:ln>
        <a:effectLst>
          <a:glow rad="63500">
            <a:schemeClr val="accent5">
              <a:satMod val="175000"/>
              <a:alpha val="40000"/>
            </a:schemeClr>
          </a:glow>
        </a:effectLst>
      </dsp:spPr>
      <dsp:style>
        <a:lnRef idx="2">
          <a:scrgbClr r="0" g="0" b="0"/>
        </a:lnRef>
        <a:fillRef idx="1">
          <a:scrgbClr r="0" g="0" b="0"/>
        </a:fillRef>
        <a:effectRef idx="0">
          <a:scrgbClr r="0" g="0" b="0"/>
        </a:effectRef>
        <a:fontRef idx="minor"/>
      </dsp:style>
    </dsp:sp>
    <dsp:sp modelId="{4431714C-0C82-44AC-95C8-BCB1B3B8B49A}">
      <dsp:nvSpPr>
        <dsp:cNvPr id="0" name=""/>
        <dsp:cNvSpPr/>
      </dsp:nvSpPr>
      <dsp:spPr>
        <a:xfrm>
          <a:off x="761820" y="5217103"/>
          <a:ext cx="8995267" cy="104331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a:glow rad="101600">
            <a:schemeClr val="accent5">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828129" tIns="55880" rIns="55880" bIns="55880" numCol="1" spcCol="1270" anchor="ctr" anchorCtr="0">
          <a:noAutofit/>
        </a:bodyPr>
        <a:lstStyle/>
        <a:p>
          <a:pPr lvl="0" algn="l" defTabSz="977900">
            <a:lnSpc>
              <a:spcPct val="90000"/>
            </a:lnSpc>
            <a:spcBef>
              <a:spcPct val="0"/>
            </a:spcBef>
            <a:spcAft>
              <a:spcPct val="35000"/>
            </a:spcAft>
          </a:pPr>
          <a:r>
            <a:rPr lang="en-US" sz="2200" kern="1200" dirty="0" smtClean="0"/>
            <a:t>The idea is inspired by the </a:t>
          </a:r>
          <a:r>
            <a:rPr lang="en-US" sz="2200" b="1" u="sng" kern="1200" dirty="0" smtClean="0"/>
            <a:t>Sarbanes Oxley Act, 2002</a:t>
          </a:r>
          <a:r>
            <a:rPr lang="en-US" sz="2200" kern="1200" dirty="0" smtClean="0"/>
            <a:t> of the US and is in line with </a:t>
          </a:r>
          <a:r>
            <a:rPr lang="en-US" sz="2200" b="1" u="sng" kern="1200" dirty="0" smtClean="0"/>
            <a:t>Internationally accepted global practices</a:t>
          </a:r>
          <a:r>
            <a:rPr lang="en-US" sz="2200" kern="1200" dirty="0" smtClean="0"/>
            <a:t> like in US, UK and China</a:t>
          </a:r>
          <a:endParaRPr lang="en-IN" sz="2200" kern="1200" dirty="0"/>
        </a:p>
      </dsp:txBody>
      <dsp:txXfrm>
        <a:off x="761820" y="5217103"/>
        <a:ext cx="8995267" cy="1043312"/>
      </dsp:txXfrm>
    </dsp:sp>
    <dsp:sp modelId="{282CA9EB-C5A6-4346-B590-E07599D193A7}">
      <dsp:nvSpPr>
        <dsp:cNvPr id="0" name=""/>
        <dsp:cNvSpPr/>
      </dsp:nvSpPr>
      <dsp:spPr>
        <a:xfrm>
          <a:off x="109750" y="5086689"/>
          <a:ext cx="1304140" cy="1304140"/>
        </a:xfrm>
        <a:prstGeom prst="ellipse">
          <a:avLst/>
        </a:prstGeom>
        <a:solidFill>
          <a:schemeClr val="accent3">
            <a:lumMod val="75000"/>
          </a:schemeClr>
        </a:solidFill>
        <a:ln w="12700" cap="flat" cmpd="sng" algn="ctr">
          <a:solidFill>
            <a:schemeClr val="accent5">
              <a:hueOff val="0"/>
              <a:satOff val="0"/>
              <a:lumOff val="0"/>
              <a:alphaOff val="0"/>
            </a:schemeClr>
          </a:solidFill>
          <a:prstDash val="solid"/>
          <a:miter lim="800000"/>
        </a:ln>
        <a:effectLst>
          <a:glow rad="63500">
            <a:schemeClr val="accent5">
              <a:satMod val="175000"/>
              <a:alpha val="40000"/>
            </a:schemeClr>
          </a:glow>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4EC978-DA82-4441-9BC3-6D97E1D1CB8A}" type="datetimeFigureOut">
              <a:rPr lang="en-IN" smtClean="0"/>
              <a:t>15/11/2018</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CBEECA-5132-49EE-AF15-132BAE07EA5A}" type="slidenum">
              <a:rPr lang="en-IN" smtClean="0"/>
              <a:t>‹#›</a:t>
            </a:fld>
            <a:endParaRPr lang="en-IN"/>
          </a:p>
        </p:txBody>
      </p:sp>
    </p:spTree>
    <p:extLst>
      <p:ext uri="{BB962C8B-B14F-4D97-AF65-F5344CB8AC3E}">
        <p14:creationId xmlns:p14="http://schemas.microsoft.com/office/powerpoint/2010/main" val="3804912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8DCBEECA-5132-49EE-AF15-132BAE07EA5A}" type="slidenum">
              <a:rPr lang="en-IN" smtClean="0"/>
              <a:t>9</a:t>
            </a:fld>
            <a:endParaRPr lang="en-IN"/>
          </a:p>
        </p:txBody>
      </p:sp>
    </p:spTree>
    <p:extLst>
      <p:ext uri="{BB962C8B-B14F-4D97-AF65-F5344CB8AC3E}">
        <p14:creationId xmlns:p14="http://schemas.microsoft.com/office/powerpoint/2010/main" val="3916871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B343ADB1-DB3B-4128-89D0-79D923F9D10E}" type="datetimeFigureOut">
              <a:rPr lang="en-IN" smtClean="0"/>
              <a:t>15/11/2018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F400F-71AE-4E98-B871-C168A49AC43B}" type="slidenum">
              <a:rPr lang="en-IN" smtClean="0"/>
              <a:t>‹#›</a:t>
            </a:fld>
            <a:endParaRPr lang="en-IN"/>
          </a:p>
        </p:txBody>
      </p:sp>
    </p:spTree>
    <p:extLst>
      <p:ext uri="{BB962C8B-B14F-4D97-AF65-F5344CB8AC3E}">
        <p14:creationId xmlns:p14="http://schemas.microsoft.com/office/powerpoint/2010/main" val="1405565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B343ADB1-DB3B-4128-89D0-79D923F9D10E}" type="datetimeFigureOut">
              <a:rPr lang="en-IN" smtClean="0"/>
              <a:t>15/11/2018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F400F-71AE-4E98-B871-C168A49AC43B}" type="slidenum">
              <a:rPr lang="en-IN" smtClean="0"/>
              <a:t>‹#›</a:t>
            </a:fld>
            <a:endParaRPr lang="en-IN"/>
          </a:p>
        </p:txBody>
      </p:sp>
    </p:spTree>
    <p:extLst>
      <p:ext uri="{BB962C8B-B14F-4D97-AF65-F5344CB8AC3E}">
        <p14:creationId xmlns:p14="http://schemas.microsoft.com/office/powerpoint/2010/main" val="1392923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B343ADB1-DB3B-4128-89D0-79D923F9D10E}" type="datetimeFigureOut">
              <a:rPr lang="en-IN" smtClean="0"/>
              <a:t>15/11/2018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F400F-71AE-4E98-B871-C168A49AC43B}" type="slidenum">
              <a:rPr lang="en-IN" smtClean="0"/>
              <a:t>‹#›</a:t>
            </a:fld>
            <a:endParaRPr lang="en-IN"/>
          </a:p>
        </p:txBody>
      </p:sp>
    </p:spTree>
    <p:extLst>
      <p:ext uri="{BB962C8B-B14F-4D97-AF65-F5344CB8AC3E}">
        <p14:creationId xmlns:p14="http://schemas.microsoft.com/office/powerpoint/2010/main" val="1690329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B343ADB1-DB3B-4128-89D0-79D923F9D10E}" type="datetimeFigureOut">
              <a:rPr lang="en-IN" smtClean="0"/>
              <a:t>15/11/2018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F400F-71AE-4E98-B871-C168A49AC43B}" type="slidenum">
              <a:rPr lang="en-IN" smtClean="0"/>
              <a:t>‹#›</a:t>
            </a:fld>
            <a:endParaRPr lang="en-IN"/>
          </a:p>
        </p:txBody>
      </p:sp>
    </p:spTree>
    <p:extLst>
      <p:ext uri="{BB962C8B-B14F-4D97-AF65-F5344CB8AC3E}">
        <p14:creationId xmlns:p14="http://schemas.microsoft.com/office/powerpoint/2010/main" val="1976039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343ADB1-DB3B-4128-89D0-79D923F9D10E}" type="datetimeFigureOut">
              <a:rPr lang="en-IN" smtClean="0"/>
              <a:t>15/11/2018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F400F-71AE-4E98-B871-C168A49AC43B}" type="slidenum">
              <a:rPr lang="en-IN" smtClean="0"/>
              <a:t>‹#›</a:t>
            </a:fld>
            <a:endParaRPr lang="en-IN"/>
          </a:p>
        </p:txBody>
      </p:sp>
    </p:spTree>
    <p:extLst>
      <p:ext uri="{BB962C8B-B14F-4D97-AF65-F5344CB8AC3E}">
        <p14:creationId xmlns:p14="http://schemas.microsoft.com/office/powerpoint/2010/main" val="2596799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B343ADB1-DB3B-4128-89D0-79D923F9D10E}" type="datetimeFigureOut">
              <a:rPr lang="en-IN" smtClean="0"/>
              <a:t>15/11/2018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F400F-71AE-4E98-B871-C168A49AC43B}" type="slidenum">
              <a:rPr lang="en-IN" smtClean="0"/>
              <a:t>‹#›</a:t>
            </a:fld>
            <a:endParaRPr lang="en-IN"/>
          </a:p>
        </p:txBody>
      </p:sp>
    </p:spTree>
    <p:extLst>
      <p:ext uri="{BB962C8B-B14F-4D97-AF65-F5344CB8AC3E}">
        <p14:creationId xmlns:p14="http://schemas.microsoft.com/office/powerpoint/2010/main" val="213799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B343ADB1-DB3B-4128-89D0-79D923F9D10E}" type="datetimeFigureOut">
              <a:rPr lang="en-IN" smtClean="0"/>
              <a:t>15/11/2018</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66F400F-71AE-4E98-B871-C168A49AC43B}" type="slidenum">
              <a:rPr lang="en-IN" smtClean="0"/>
              <a:t>‹#›</a:t>
            </a:fld>
            <a:endParaRPr lang="en-IN"/>
          </a:p>
        </p:txBody>
      </p:sp>
    </p:spTree>
    <p:extLst>
      <p:ext uri="{BB962C8B-B14F-4D97-AF65-F5344CB8AC3E}">
        <p14:creationId xmlns:p14="http://schemas.microsoft.com/office/powerpoint/2010/main" val="3773976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B343ADB1-DB3B-4128-89D0-79D923F9D10E}" type="datetimeFigureOut">
              <a:rPr lang="en-IN" smtClean="0"/>
              <a:t>15/11/2018</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66F400F-71AE-4E98-B871-C168A49AC43B}" type="slidenum">
              <a:rPr lang="en-IN" smtClean="0"/>
              <a:t>‹#›</a:t>
            </a:fld>
            <a:endParaRPr lang="en-IN"/>
          </a:p>
        </p:txBody>
      </p:sp>
    </p:spTree>
    <p:extLst>
      <p:ext uri="{BB962C8B-B14F-4D97-AF65-F5344CB8AC3E}">
        <p14:creationId xmlns:p14="http://schemas.microsoft.com/office/powerpoint/2010/main" val="3496630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43ADB1-DB3B-4128-89D0-79D923F9D10E}" type="datetimeFigureOut">
              <a:rPr lang="en-IN" smtClean="0"/>
              <a:t>15/11/2018</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666F400F-71AE-4E98-B871-C168A49AC43B}" type="slidenum">
              <a:rPr lang="en-IN" smtClean="0"/>
              <a:t>‹#›</a:t>
            </a:fld>
            <a:endParaRPr lang="en-IN"/>
          </a:p>
        </p:txBody>
      </p:sp>
    </p:spTree>
    <p:extLst>
      <p:ext uri="{BB962C8B-B14F-4D97-AF65-F5344CB8AC3E}">
        <p14:creationId xmlns:p14="http://schemas.microsoft.com/office/powerpoint/2010/main" val="1565109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343ADB1-DB3B-4128-89D0-79D923F9D10E}" type="datetimeFigureOut">
              <a:rPr lang="en-IN" smtClean="0"/>
              <a:t>15/11/2018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F400F-71AE-4E98-B871-C168A49AC43B}" type="slidenum">
              <a:rPr lang="en-IN" smtClean="0"/>
              <a:t>‹#›</a:t>
            </a:fld>
            <a:endParaRPr lang="en-IN"/>
          </a:p>
        </p:txBody>
      </p:sp>
    </p:spTree>
    <p:extLst>
      <p:ext uri="{BB962C8B-B14F-4D97-AF65-F5344CB8AC3E}">
        <p14:creationId xmlns:p14="http://schemas.microsoft.com/office/powerpoint/2010/main" val="3542292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343ADB1-DB3B-4128-89D0-79D923F9D10E}" type="datetimeFigureOut">
              <a:rPr lang="en-IN" smtClean="0"/>
              <a:t>15/11/2018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F400F-71AE-4E98-B871-C168A49AC43B}" type="slidenum">
              <a:rPr lang="en-IN" smtClean="0"/>
              <a:t>‹#›</a:t>
            </a:fld>
            <a:endParaRPr lang="en-IN"/>
          </a:p>
        </p:txBody>
      </p:sp>
    </p:spTree>
    <p:extLst>
      <p:ext uri="{BB962C8B-B14F-4D97-AF65-F5344CB8AC3E}">
        <p14:creationId xmlns:p14="http://schemas.microsoft.com/office/powerpoint/2010/main" val="7384332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43ADB1-DB3B-4128-89D0-79D923F9D10E}" type="datetimeFigureOut">
              <a:rPr lang="en-IN" smtClean="0"/>
              <a:t>15/11/2018</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6F400F-71AE-4E98-B871-C168A49AC43B}" type="slidenum">
              <a:rPr lang="en-IN" smtClean="0"/>
              <a:t>‹#›</a:t>
            </a:fld>
            <a:endParaRPr lang="en-IN"/>
          </a:p>
        </p:txBody>
      </p:sp>
    </p:spTree>
    <p:extLst>
      <p:ext uri="{BB962C8B-B14F-4D97-AF65-F5344CB8AC3E}">
        <p14:creationId xmlns:p14="http://schemas.microsoft.com/office/powerpoint/2010/main" val="5560102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hyperlink" Target="http://ebook.mca.gov.in/notificationdetail.aspx?acturl=TTbtgoimZaEriqvC1uq63cVI1aUKrmySF7pn3LWSIhRnwlDT+xFtqSRh8eE9YDYmAj2ETxRuX6bUrH5KJGAdY9REwW8ol7s5IKyZzgz3rKuDvqYCObvsG5nJMlRz+MXmC8Rbz1buKvPuH4gALPEI6DsGv0V9hkyoSl1cM3+Jclyu02GTK8jISZDgiUyHsNy1EstRGKGu12pE097bR+auKVqKwpgAlPMY21BsaGS13Jq60AdUQ0d9qGgu7TISiTezPi10WPSnYIELkXolwP/cBaU6eR9umgI3GQMBkyTGArHZfTZD3tFG8b6BcirISZW69Tm1/f/DMI4="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13611" y="533400"/>
            <a:ext cx="11049000" cy="4124206"/>
          </a:xfrm>
          <a:prstGeom prst="rect">
            <a:avLst/>
          </a:prstGeom>
          <a:solidFill>
            <a:schemeClr val="accent1">
              <a:lumMod val="75000"/>
            </a:schemeClr>
          </a:solidFill>
          <a:ln>
            <a:solidFill>
              <a:schemeClr val="accent5">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endParaRPr lang="en-US" sz="4000" b="1" dirty="0" smtClean="0">
              <a:solidFill>
                <a:schemeClr val="bg1"/>
              </a:solidFill>
            </a:endParaRPr>
          </a:p>
          <a:p>
            <a:pPr algn="ctr"/>
            <a:r>
              <a:rPr lang="en-US" sz="4000" b="1" dirty="0" smtClean="0">
                <a:solidFill>
                  <a:schemeClr val="bg1"/>
                </a:solidFill>
              </a:rPr>
              <a:t>National </a:t>
            </a:r>
            <a:r>
              <a:rPr lang="en-US" sz="4000" b="1" dirty="0">
                <a:solidFill>
                  <a:schemeClr val="bg1"/>
                </a:solidFill>
              </a:rPr>
              <a:t>Financial Reporting Authority Rules, 2018</a:t>
            </a:r>
          </a:p>
          <a:p>
            <a:pPr algn="ctr"/>
            <a:endParaRPr lang="en-US" sz="5400" b="1" dirty="0">
              <a:solidFill>
                <a:schemeClr val="bg1"/>
              </a:solidFill>
            </a:endParaRPr>
          </a:p>
          <a:p>
            <a:pPr algn="ctr"/>
            <a:r>
              <a:rPr lang="en-US" sz="3200" dirty="0">
                <a:solidFill>
                  <a:schemeClr val="bg1"/>
                </a:solidFill>
              </a:rPr>
              <a:t>MCA approved notification on 13</a:t>
            </a:r>
            <a:r>
              <a:rPr lang="en-US" sz="3200" baseline="30000" dirty="0">
                <a:solidFill>
                  <a:schemeClr val="bg1"/>
                </a:solidFill>
              </a:rPr>
              <a:t>th</a:t>
            </a:r>
            <a:r>
              <a:rPr lang="en-US" sz="3200" dirty="0">
                <a:solidFill>
                  <a:schemeClr val="bg1"/>
                </a:solidFill>
              </a:rPr>
              <a:t> November 2018</a:t>
            </a:r>
          </a:p>
          <a:p>
            <a:pPr algn="ctr"/>
            <a:endParaRPr lang="en-US" sz="3200" dirty="0">
              <a:solidFill>
                <a:schemeClr val="bg1"/>
              </a:solidFill>
            </a:endParaRPr>
          </a:p>
          <a:p>
            <a:pPr algn="ctr"/>
            <a:r>
              <a:rPr lang="en-US" sz="3200" dirty="0">
                <a:solidFill>
                  <a:schemeClr val="bg1"/>
                </a:solidFill>
              </a:rPr>
              <a:t>Publication in Official Gazette awaited </a:t>
            </a:r>
            <a:endParaRPr lang="en-US" sz="3200" dirty="0" smtClean="0">
              <a:solidFill>
                <a:schemeClr val="bg1"/>
              </a:solidFill>
            </a:endParaRPr>
          </a:p>
          <a:p>
            <a:pPr algn="ctr"/>
            <a:endParaRPr lang="en-US" sz="3200" dirty="0">
              <a:solidFill>
                <a:schemeClr val="bg1"/>
              </a:solidFill>
            </a:endParaRPr>
          </a:p>
        </p:txBody>
      </p:sp>
      <p:sp>
        <p:nvSpPr>
          <p:cNvPr id="5" name="Rectangle 4"/>
          <p:cNvSpPr/>
          <p:nvPr/>
        </p:nvSpPr>
        <p:spPr>
          <a:xfrm>
            <a:off x="533400" y="5562600"/>
            <a:ext cx="6096000" cy="892552"/>
          </a:xfrm>
          <a:prstGeom prst="rect">
            <a:avLst/>
          </a:prstGeom>
        </p:spPr>
        <p:txBody>
          <a:bodyPr>
            <a:spAutoFit/>
          </a:bodyPr>
          <a:lstStyle/>
          <a:p>
            <a:r>
              <a:rPr lang="en-IN" sz="2800" b="1" dirty="0" smtClean="0">
                <a:solidFill>
                  <a:srgbClr val="254061"/>
                </a:solidFill>
                <a:latin typeface="Calibri,Bold"/>
              </a:rPr>
              <a:t>CMA Raman Khanna</a:t>
            </a:r>
          </a:p>
          <a:p>
            <a:r>
              <a:rPr lang="en-US" sz="2400" dirty="0" smtClean="0">
                <a:solidFill>
                  <a:srgbClr val="254061"/>
                </a:solidFill>
                <a:latin typeface="Calibri,Bold"/>
              </a:rPr>
              <a:t>khanna1975@yahoo.co.in</a:t>
            </a:r>
            <a:endParaRPr lang="en-IN" sz="2400" dirty="0"/>
          </a:p>
        </p:txBody>
      </p:sp>
    </p:spTree>
    <p:extLst>
      <p:ext uri="{BB962C8B-B14F-4D97-AF65-F5344CB8AC3E}">
        <p14:creationId xmlns:p14="http://schemas.microsoft.com/office/powerpoint/2010/main" val="3637144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24256" y="197346"/>
            <a:ext cx="11167872" cy="627864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US" sz="2400" b="1" u="sng" dirty="0">
                <a:solidFill>
                  <a:srgbClr val="00B050"/>
                </a:solidFill>
                <a:latin typeface="Arial" panose="020B0604020202020204" pitchFamily="34" charset="0"/>
              </a:rPr>
              <a:t>POWERS OF </a:t>
            </a:r>
            <a:r>
              <a:rPr lang="en-US" sz="2400" b="1" u="sng" dirty="0" smtClean="0">
                <a:solidFill>
                  <a:srgbClr val="00B050"/>
                </a:solidFill>
                <a:latin typeface="Arial" panose="020B0604020202020204" pitchFamily="34" charset="0"/>
              </a:rPr>
              <a:t>NFRA</a:t>
            </a:r>
            <a:r>
              <a:rPr lang="en-US" sz="1600" b="1" dirty="0" smtClean="0">
                <a:solidFill>
                  <a:srgbClr val="00B050"/>
                </a:solidFill>
                <a:latin typeface="Arial" panose="020B0604020202020204" pitchFamily="34" charset="0"/>
              </a:rPr>
              <a:t>   		</a:t>
            </a:r>
          </a:p>
          <a:p>
            <a:pPr algn="just"/>
            <a:endParaRPr lang="en-US" dirty="0" smtClean="0">
              <a:solidFill>
                <a:srgbClr val="333333"/>
              </a:solidFill>
              <a:latin typeface="Arial" panose="020B0604020202020204" pitchFamily="34" charset="0"/>
            </a:endParaRPr>
          </a:p>
          <a:p>
            <a:pPr algn="just"/>
            <a:r>
              <a:rPr lang="en-US" dirty="0" smtClean="0">
                <a:solidFill>
                  <a:srgbClr val="333333"/>
                </a:solidFill>
                <a:latin typeface="Arial" panose="020B0604020202020204" pitchFamily="34" charset="0"/>
              </a:rPr>
              <a:t>(c) </a:t>
            </a:r>
            <a:r>
              <a:rPr lang="en-US" b="1" u="sng" dirty="0" smtClean="0">
                <a:solidFill>
                  <a:srgbClr val="333333"/>
                </a:solidFill>
                <a:latin typeface="Arial" panose="020B0604020202020204" pitchFamily="34" charset="0"/>
              </a:rPr>
              <a:t>to make order</a:t>
            </a:r>
            <a:r>
              <a:rPr lang="en-US" dirty="0" smtClean="0">
                <a:solidFill>
                  <a:srgbClr val="333333"/>
                </a:solidFill>
                <a:latin typeface="Arial" panose="020B0604020202020204" pitchFamily="34" charset="0"/>
              </a:rPr>
              <a:t> for (If </a:t>
            </a:r>
            <a:r>
              <a:rPr lang="en-US" b="1" u="sng" dirty="0" smtClean="0">
                <a:solidFill>
                  <a:srgbClr val="333333"/>
                </a:solidFill>
                <a:latin typeface="Arial" panose="020B0604020202020204" pitchFamily="34" charset="0"/>
              </a:rPr>
              <a:t>professional or other misconduct is proved</a:t>
            </a:r>
            <a:r>
              <a:rPr lang="en-US" dirty="0" smtClean="0">
                <a:solidFill>
                  <a:srgbClr val="333333"/>
                </a:solidFill>
                <a:latin typeface="Arial" panose="020B0604020202020204" pitchFamily="34" charset="0"/>
              </a:rPr>
              <a:t>):-</a:t>
            </a:r>
          </a:p>
          <a:p>
            <a:pPr algn="just"/>
            <a:endParaRPr lang="en-US" dirty="0" smtClean="0">
              <a:solidFill>
                <a:srgbClr val="333333"/>
              </a:solidFill>
              <a:latin typeface="Arial" panose="020B0604020202020204" pitchFamily="34" charset="0"/>
            </a:endParaRPr>
          </a:p>
          <a:p>
            <a:pPr marL="342900" indent="-342900" algn="just">
              <a:buAutoNum type="alphaUcParenBoth"/>
            </a:pPr>
            <a:r>
              <a:rPr lang="en-US" dirty="0" smtClean="0">
                <a:solidFill>
                  <a:srgbClr val="333333"/>
                </a:solidFill>
                <a:latin typeface="Arial" panose="020B0604020202020204" pitchFamily="34" charset="0"/>
              </a:rPr>
              <a:t>imposing </a:t>
            </a:r>
            <a:r>
              <a:rPr lang="en-US" b="1" u="sng" dirty="0" smtClean="0">
                <a:solidFill>
                  <a:srgbClr val="333333"/>
                </a:solidFill>
                <a:latin typeface="Arial" panose="020B0604020202020204" pitchFamily="34" charset="0"/>
              </a:rPr>
              <a:t>penalty</a:t>
            </a:r>
            <a:r>
              <a:rPr lang="en-US" dirty="0" smtClean="0">
                <a:solidFill>
                  <a:srgbClr val="333333"/>
                </a:solidFill>
                <a:latin typeface="Arial" panose="020B0604020202020204" pitchFamily="34" charset="0"/>
              </a:rPr>
              <a:t> of—</a:t>
            </a:r>
          </a:p>
          <a:p>
            <a:pPr marL="901700" algn="just"/>
            <a:r>
              <a:rPr lang="en-US" dirty="0" smtClean="0">
                <a:solidFill>
                  <a:srgbClr val="333333"/>
                </a:solidFill>
                <a:latin typeface="Arial" panose="020B0604020202020204" pitchFamily="34" charset="0"/>
              </a:rPr>
              <a:t/>
            </a:r>
            <a:br>
              <a:rPr lang="en-US" dirty="0" smtClean="0">
                <a:solidFill>
                  <a:srgbClr val="333333"/>
                </a:solidFill>
                <a:latin typeface="Arial" panose="020B0604020202020204" pitchFamily="34" charset="0"/>
              </a:rPr>
            </a:br>
            <a:r>
              <a:rPr lang="en-US" dirty="0" smtClean="0">
                <a:solidFill>
                  <a:srgbClr val="333333"/>
                </a:solidFill>
                <a:latin typeface="Arial" panose="020B0604020202020204" pitchFamily="34" charset="0"/>
              </a:rPr>
              <a:t>(I) </a:t>
            </a:r>
            <a:r>
              <a:rPr lang="en-US" b="1" u="sng" dirty="0" smtClean="0">
                <a:solidFill>
                  <a:srgbClr val="333333"/>
                </a:solidFill>
                <a:latin typeface="Arial" panose="020B0604020202020204" pitchFamily="34" charset="0"/>
              </a:rPr>
              <a:t>Individual</a:t>
            </a:r>
            <a:r>
              <a:rPr lang="en-US" dirty="0" smtClean="0">
                <a:solidFill>
                  <a:srgbClr val="333333"/>
                </a:solidFill>
                <a:latin typeface="Arial" panose="020B0604020202020204" pitchFamily="34" charset="0"/>
              </a:rPr>
              <a:t> – </a:t>
            </a:r>
            <a:r>
              <a:rPr lang="en-US" dirty="0" smtClean="0">
                <a:solidFill>
                  <a:srgbClr val="0000FF"/>
                </a:solidFill>
                <a:latin typeface="Arial" panose="020B0604020202020204" pitchFamily="34" charset="0"/>
              </a:rPr>
              <a:t>Minimum </a:t>
            </a:r>
            <a:r>
              <a:rPr lang="en-US" dirty="0" err="1" smtClean="0">
                <a:solidFill>
                  <a:srgbClr val="0000FF"/>
                </a:solidFill>
                <a:latin typeface="Arial" panose="020B0604020202020204" pitchFamily="34" charset="0"/>
              </a:rPr>
              <a:t>Rs</a:t>
            </a:r>
            <a:r>
              <a:rPr lang="en-US" dirty="0" smtClean="0">
                <a:solidFill>
                  <a:srgbClr val="0000FF"/>
                </a:solidFill>
                <a:latin typeface="Arial" panose="020B0604020202020204" pitchFamily="34" charset="0"/>
              </a:rPr>
              <a:t>. one lakh</a:t>
            </a:r>
            <a:r>
              <a:rPr lang="en-US" dirty="0" smtClean="0">
                <a:solidFill>
                  <a:srgbClr val="333333"/>
                </a:solidFill>
                <a:latin typeface="Arial" panose="020B0604020202020204" pitchFamily="34" charset="0"/>
              </a:rPr>
              <a:t>, which </a:t>
            </a:r>
            <a:r>
              <a:rPr lang="en-US" dirty="0">
                <a:solidFill>
                  <a:srgbClr val="333333"/>
                </a:solidFill>
                <a:latin typeface="Arial" panose="020B0604020202020204" pitchFamily="34" charset="0"/>
              </a:rPr>
              <a:t>may extend to </a:t>
            </a:r>
            <a:r>
              <a:rPr lang="en-US" dirty="0">
                <a:solidFill>
                  <a:srgbClr val="0000FF"/>
                </a:solidFill>
                <a:latin typeface="Arial" panose="020B0604020202020204" pitchFamily="34" charset="0"/>
              </a:rPr>
              <a:t>five times </a:t>
            </a:r>
            <a:r>
              <a:rPr lang="en-US" dirty="0">
                <a:solidFill>
                  <a:srgbClr val="333333"/>
                </a:solidFill>
                <a:latin typeface="Arial" panose="020B0604020202020204" pitchFamily="34" charset="0"/>
              </a:rPr>
              <a:t>of the fees received</a:t>
            </a:r>
          </a:p>
          <a:p>
            <a:pPr marL="901700" algn="just"/>
            <a:r>
              <a:rPr lang="en-US" dirty="0">
                <a:solidFill>
                  <a:srgbClr val="333333"/>
                </a:solidFill>
                <a:latin typeface="Arial" panose="020B0604020202020204" pitchFamily="34" charset="0"/>
              </a:rPr>
              <a:t/>
            </a:r>
            <a:br>
              <a:rPr lang="en-US" dirty="0">
                <a:solidFill>
                  <a:srgbClr val="333333"/>
                </a:solidFill>
                <a:latin typeface="Arial" panose="020B0604020202020204" pitchFamily="34" charset="0"/>
              </a:rPr>
            </a:br>
            <a:r>
              <a:rPr lang="en-US" dirty="0" smtClean="0">
                <a:solidFill>
                  <a:srgbClr val="333333"/>
                </a:solidFill>
                <a:latin typeface="Arial" panose="020B0604020202020204" pitchFamily="34" charset="0"/>
              </a:rPr>
              <a:t>(II) </a:t>
            </a:r>
            <a:r>
              <a:rPr lang="en-US" b="1" u="sng" dirty="0" smtClean="0">
                <a:solidFill>
                  <a:srgbClr val="333333"/>
                </a:solidFill>
                <a:latin typeface="Arial" panose="020B0604020202020204" pitchFamily="34" charset="0"/>
              </a:rPr>
              <a:t>Firms</a:t>
            </a:r>
            <a:r>
              <a:rPr lang="en-US" dirty="0" smtClean="0">
                <a:solidFill>
                  <a:srgbClr val="333333"/>
                </a:solidFill>
                <a:latin typeface="Arial" panose="020B0604020202020204" pitchFamily="34" charset="0"/>
              </a:rPr>
              <a:t> – </a:t>
            </a:r>
            <a:r>
              <a:rPr lang="en-US" dirty="0" smtClean="0">
                <a:solidFill>
                  <a:srgbClr val="0000FF"/>
                </a:solidFill>
                <a:latin typeface="Arial" panose="020B0604020202020204" pitchFamily="34" charset="0"/>
              </a:rPr>
              <a:t>Minimum  </a:t>
            </a:r>
            <a:r>
              <a:rPr lang="en-US" dirty="0" err="1" smtClean="0">
                <a:solidFill>
                  <a:srgbClr val="0000FF"/>
                </a:solidFill>
                <a:latin typeface="Arial" panose="020B0604020202020204" pitchFamily="34" charset="0"/>
              </a:rPr>
              <a:t>Rs</a:t>
            </a:r>
            <a:r>
              <a:rPr lang="en-US" dirty="0" smtClean="0">
                <a:solidFill>
                  <a:srgbClr val="0000FF"/>
                </a:solidFill>
                <a:latin typeface="Arial" panose="020B0604020202020204" pitchFamily="34" charset="0"/>
              </a:rPr>
              <a:t>. five lakh</a:t>
            </a:r>
            <a:r>
              <a:rPr lang="en-US" dirty="0" smtClean="0">
                <a:solidFill>
                  <a:srgbClr val="333333"/>
                </a:solidFill>
                <a:latin typeface="Arial" panose="020B0604020202020204" pitchFamily="34" charset="0"/>
              </a:rPr>
              <a:t>, which may extend to </a:t>
            </a:r>
            <a:r>
              <a:rPr lang="en-US" dirty="0" smtClean="0">
                <a:solidFill>
                  <a:srgbClr val="0000FF"/>
                </a:solidFill>
                <a:latin typeface="Arial" panose="020B0604020202020204" pitchFamily="34" charset="0"/>
              </a:rPr>
              <a:t>ten times </a:t>
            </a:r>
            <a:r>
              <a:rPr lang="en-US" dirty="0" smtClean="0">
                <a:solidFill>
                  <a:srgbClr val="333333"/>
                </a:solidFill>
                <a:latin typeface="Arial" panose="020B0604020202020204" pitchFamily="34" charset="0"/>
              </a:rPr>
              <a:t>of the fees received, </a:t>
            </a:r>
          </a:p>
          <a:p>
            <a:pPr marL="901700" algn="just"/>
            <a:endParaRPr lang="en-US" dirty="0" smtClean="0">
              <a:solidFill>
                <a:srgbClr val="333333"/>
              </a:solidFill>
              <a:latin typeface="Arial" panose="020B0604020202020204" pitchFamily="34" charset="0"/>
            </a:endParaRPr>
          </a:p>
          <a:p>
            <a:pPr algn="just"/>
            <a:r>
              <a:rPr lang="en-US" dirty="0" smtClean="0">
                <a:solidFill>
                  <a:srgbClr val="333333"/>
                </a:solidFill>
                <a:latin typeface="Arial" panose="020B0604020202020204" pitchFamily="34" charset="0"/>
              </a:rPr>
              <a:t>(B) </a:t>
            </a:r>
            <a:r>
              <a:rPr lang="en-US" b="1" u="sng" dirty="0" smtClean="0">
                <a:solidFill>
                  <a:srgbClr val="333333"/>
                </a:solidFill>
                <a:latin typeface="Arial" panose="020B0604020202020204" pitchFamily="34" charset="0"/>
              </a:rPr>
              <a:t>debarring</a:t>
            </a:r>
            <a:r>
              <a:rPr lang="en-US" dirty="0" smtClean="0">
                <a:solidFill>
                  <a:srgbClr val="333333"/>
                </a:solidFill>
                <a:latin typeface="Arial" panose="020B0604020202020204" pitchFamily="34" charset="0"/>
              </a:rPr>
              <a:t> member / firm from </a:t>
            </a:r>
            <a:r>
              <a:rPr lang="en-US" b="1" u="sng" dirty="0" err="1" smtClean="0">
                <a:solidFill>
                  <a:srgbClr val="333333"/>
                </a:solidFill>
                <a:latin typeface="Arial" panose="020B0604020202020204" pitchFamily="34" charset="0"/>
              </a:rPr>
              <a:t>from</a:t>
            </a:r>
            <a:r>
              <a:rPr lang="en-US" b="1" u="sng" dirty="0" smtClean="0">
                <a:solidFill>
                  <a:srgbClr val="333333"/>
                </a:solidFill>
                <a:latin typeface="Arial" panose="020B0604020202020204" pitchFamily="34" charset="0"/>
              </a:rPr>
              <a:t> practice</a:t>
            </a:r>
            <a:r>
              <a:rPr lang="en-US" dirty="0" smtClean="0">
                <a:solidFill>
                  <a:srgbClr val="333333"/>
                </a:solidFill>
                <a:latin typeface="Arial" panose="020B0604020202020204" pitchFamily="34" charset="0"/>
              </a:rPr>
              <a:t> as member of the ICAI referred u/s 2(1)(e) of the Chartered Accountants Act, 1949 for a </a:t>
            </a:r>
            <a:r>
              <a:rPr lang="en-US" u="sng" dirty="0" smtClean="0">
                <a:solidFill>
                  <a:srgbClr val="0000FF"/>
                </a:solidFill>
                <a:latin typeface="Arial" panose="020B0604020202020204" pitchFamily="34" charset="0"/>
              </a:rPr>
              <a:t>minimum period of 6 months</a:t>
            </a:r>
            <a:r>
              <a:rPr lang="en-US" dirty="0" smtClean="0">
                <a:solidFill>
                  <a:srgbClr val="0000FF"/>
                </a:solidFill>
                <a:latin typeface="Arial" panose="020B0604020202020204" pitchFamily="34" charset="0"/>
              </a:rPr>
              <a:t> </a:t>
            </a:r>
            <a:r>
              <a:rPr lang="en-US" dirty="0" smtClean="0">
                <a:solidFill>
                  <a:srgbClr val="333333"/>
                </a:solidFill>
                <a:latin typeface="Arial" panose="020B0604020202020204" pitchFamily="34" charset="0"/>
              </a:rPr>
              <a:t>which may extend up to </a:t>
            </a:r>
            <a:r>
              <a:rPr lang="en-US" u="sng" dirty="0" smtClean="0">
                <a:solidFill>
                  <a:srgbClr val="0000FF"/>
                </a:solidFill>
                <a:latin typeface="Arial" panose="020B0604020202020204" pitchFamily="34" charset="0"/>
              </a:rPr>
              <a:t>ten years</a:t>
            </a:r>
            <a:r>
              <a:rPr lang="en-US" dirty="0" smtClean="0">
                <a:solidFill>
                  <a:srgbClr val="0000FF"/>
                </a:solidFill>
                <a:latin typeface="Arial" panose="020B0604020202020204" pitchFamily="34" charset="0"/>
              </a:rPr>
              <a:t> </a:t>
            </a:r>
            <a:r>
              <a:rPr lang="en-US" dirty="0" smtClean="0">
                <a:solidFill>
                  <a:srgbClr val="333333"/>
                </a:solidFill>
                <a:latin typeface="Arial" panose="020B0604020202020204" pitchFamily="34" charset="0"/>
              </a:rPr>
              <a:t>as may be decided by the NFRA.</a:t>
            </a:r>
            <a:endParaRPr lang="en-US" dirty="0" smtClean="0">
              <a:solidFill>
                <a:srgbClr val="333333"/>
              </a:solidFill>
              <a:latin typeface="Helvetica Neue"/>
            </a:endParaRPr>
          </a:p>
          <a:p>
            <a:pPr algn="just"/>
            <a:endParaRPr lang="en-US" dirty="0" smtClean="0">
              <a:solidFill>
                <a:srgbClr val="333333"/>
              </a:solidFill>
              <a:latin typeface="Arial" panose="020B0604020202020204" pitchFamily="34" charset="0"/>
            </a:endParaRPr>
          </a:p>
          <a:p>
            <a:pPr algn="just"/>
            <a:r>
              <a:rPr lang="en-US" i="1" u="sng" dirty="0" smtClean="0">
                <a:solidFill>
                  <a:srgbClr val="0000FF"/>
                </a:solidFill>
                <a:latin typeface="Arial" panose="020B0604020202020204" pitchFamily="34" charset="0"/>
              </a:rPr>
              <a:t>Explanation</a:t>
            </a:r>
            <a:r>
              <a:rPr lang="en-US" dirty="0" smtClean="0">
                <a:solidFill>
                  <a:srgbClr val="0000FF"/>
                </a:solidFill>
                <a:latin typeface="Arial" panose="020B0604020202020204" pitchFamily="34" charset="0"/>
              </a:rPr>
              <a:t>—"professional or other misconduct" shall have the same meaning assigned to it under section 22 of the Chartered Accountants Act, 1949.</a:t>
            </a:r>
          </a:p>
          <a:p>
            <a:pPr algn="just"/>
            <a:endParaRPr lang="en-US" dirty="0">
              <a:solidFill>
                <a:srgbClr val="333333"/>
              </a:solidFill>
              <a:latin typeface="Arial" panose="020B0604020202020204" pitchFamily="34" charset="0"/>
            </a:endParaRPr>
          </a:p>
          <a:p>
            <a:pPr algn="just"/>
            <a:r>
              <a:rPr lang="en-US" i="1" u="sng" dirty="0" smtClean="0">
                <a:solidFill>
                  <a:srgbClr val="0000FF"/>
                </a:solidFill>
                <a:latin typeface="Arial" panose="020B0604020202020204" pitchFamily="34" charset="0"/>
              </a:rPr>
              <a:t>Proviso to Sec 4(a)</a:t>
            </a:r>
            <a:r>
              <a:rPr lang="en-US" i="1" dirty="0" smtClean="0">
                <a:solidFill>
                  <a:srgbClr val="0000FF"/>
                </a:solidFill>
                <a:latin typeface="Arial" panose="020B0604020202020204" pitchFamily="34" charset="0"/>
              </a:rPr>
              <a:t> – No other Institute or body shall initiate / continue any proceedings in such matters of misconduct where the NFRA has initiated an investigation under this section;</a:t>
            </a:r>
            <a:endParaRPr lang="en-US" i="1" dirty="0" smtClean="0">
              <a:solidFill>
                <a:srgbClr val="0000FF"/>
              </a:solidFill>
              <a:latin typeface="Helvetica Neue"/>
            </a:endParaRPr>
          </a:p>
          <a:p>
            <a:pPr algn="just"/>
            <a:endParaRPr lang="en-US" dirty="0" smtClean="0">
              <a:solidFill>
                <a:srgbClr val="333333"/>
              </a:solidFill>
              <a:latin typeface="Helvetica Neue"/>
            </a:endParaRPr>
          </a:p>
          <a:p>
            <a:pPr algn="just"/>
            <a:r>
              <a:rPr lang="en-US" dirty="0" smtClean="0">
                <a:solidFill>
                  <a:srgbClr val="333333"/>
                </a:solidFill>
                <a:latin typeface="Arial" panose="020B0604020202020204" pitchFamily="34" charset="0"/>
              </a:rPr>
              <a:t>(</a:t>
            </a:r>
            <a:r>
              <a:rPr lang="en-US" dirty="0">
                <a:solidFill>
                  <a:srgbClr val="333333"/>
                </a:solidFill>
                <a:latin typeface="Arial" panose="020B0604020202020204" pitchFamily="34" charset="0"/>
              </a:rPr>
              <a:t>5) </a:t>
            </a:r>
            <a:r>
              <a:rPr lang="en-IN" dirty="0" smtClean="0">
                <a:solidFill>
                  <a:srgbClr val="333333"/>
                </a:solidFill>
                <a:latin typeface="Arial" panose="020B0604020202020204" pitchFamily="34" charset="0"/>
              </a:rPr>
              <a:t>Aggrieved persons may make </a:t>
            </a:r>
            <a:r>
              <a:rPr lang="en-IN" b="1" u="sng" dirty="0" smtClean="0">
                <a:solidFill>
                  <a:srgbClr val="333333"/>
                </a:solidFill>
                <a:latin typeface="Arial" panose="020B0604020202020204" pitchFamily="34" charset="0"/>
              </a:rPr>
              <a:t>appeal to the Appellate Authority</a:t>
            </a:r>
            <a:r>
              <a:rPr lang="en-IN" dirty="0" smtClean="0">
                <a:solidFill>
                  <a:srgbClr val="333333"/>
                </a:solidFill>
                <a:latin typeface="Arial" panose="020B0604020202020204" pitchFamily="34" charset="0"/>
              </a:rPr>
              <a:t> constituted by the CG for hearing appeals against any order of NFRA</a:t>
            </a:r>
            <a:r>
              <a:rPr lang="en-IN" dirty="0">
                <a:solidFill>
                  <a:srgbClr val="333333"/>
                </a:solidFill>
                <a:latin typeface="Arial" panose="020B0604020202020204" pitchFamily="34" charset="0"/>
              </a:rPr>
              <a:t>.</a:t>
            </a:r>
          </a:p>
        </p:txBody>
      </p:sp>
    </p:spTree>
    <p:extLst>
      <p:ext uri="{BB962C8B-B14F-4D97-AF65-F5344CB8AC3E}">
        <p14:creationId xmlns:p14="http://schemas.microsoft.com/office/powerpoint/2010/main" val="2946468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6720" y="219831"/>
            <a:ext cx="11277600" cy="630942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endParaRPr lang="en-US" sz="1600" dirty="0">
              <a:solidFill>
                <a:srgbClr val="333333"/>
              </a:solidFill>
              <a:latin typeface="Helvetica Neue"/>
            </a:endParaRPr>
          </a:p>
          <a:p>
            <a:pPr algn="just"/>
            <a:r>
              <a:rPr lang="en-US" sz="1600" dirty="0">
                <a:solidFill>
                  <a:srgbClr val="333333"/>
                </a:solidFill>
                <a:latin typeface="Arial" panose="020B0604020202020204" pitchFamily="34" charset="0"/>
              </a:rPr>
              <a:t>(6) </a:t>
            </a:r>
            <a:r>
              <a:rPr lang="en-US" sz="1600" dirty="0" smtClean="0">
                <a:solidFill>
                  <a:srgbClr val="993300"/>
                </a:solidFill>
                <a:latin typeface="Arial" panose="020B0604020202020204" pitchFamily="34" charset="0"/>
              </a:rPr>
              <a:t>Omitted</a:t>
            </a:r>
            <a:endParaRPr lang="en-US" sz="1600" dirty="0">
              <a:solidFill>
                <a:srgbClr val="333333"/>
              </a:solidFill>
              <a:latin typeface="Helvetica Neue"/>
            </a:endParaRPr>
          </a:p>
          <a:p>
            <a:pPr algn="just"/>
            <a:r>
              <a:rPr lang="en-US" sz="1600" dirty="0">
                <a:solidFill>
                  <a:srgbClr val="333333"/>
                </a:solidFill>
                <a:latin typeface="Arial" panose="020B0604020202020204" pitchFamily="34" charset="0"/>
              </a:rPr>
              <a:t>(7) </a:t>
            </a:r>
            <a:r>
              <a:rPr lang="en-US" sz="1600" dirty="0" smtClean="0">
                <a:solidFill>
                  <a:srgbClr val="993300"/>
                </a:solidFill>
                <a:latin typeface="Arial" panose="020B0604020202020204" pitchFamily="34" charset="0"/>
              </a:rPr>
              <a:t>Omitted</a:t>
            </a:r>
            <a:endParaRPr lang="en-US" sz="1600" dirty="0">
              <a:solidFill>
                <a:srgbClr val="333333"/>
              </a:solidFill>
              <a:latin typeface="Helvetica Neue"/>
            </a:endParaRPr>
          </a:p>
          <a:p>
            <a:pPr algn="just"/>
            <a:r>
              <a:rPr lang="en-US" sz="1600" dirty="0">
                <a:solidFill>
                  <a:srgbClr val="333333"/>
                </a:solidFill>
                <a:latin typeface="Arial" panose="020B0604020202020204" pitchFamily="34" charset="0"/>
              </a:rPr>
              <a:t>(8) </a:t>
            </a:r>
            <a:r>
              <a:rPr lang="en-US" sz="1600" dirty="0" smtClean="0">
                <a:solidFill>
                  <a:srgbClr val="993300"/>
                </a:solidFill>
                <a:latin typeface="Arial" panose="020B0604020202020204" pitchFamily="34" charset="0"/>
              </a:rPr>
              <a:t>Omitted</a:t>
            </a:r>
            <a:endParaRPr lang="en-US" sz="1600" dirty="0">
              <a:solidFill>
                <a:srgbClr val="333333"/>
              </a:solidFill>
              <a:latin typeface="Helvetica Neue"/>
            </a:endParaRPr>
          </a:p>
          <a:p>
            <a:pPr algn="just"/>
            <a:r>
              <a:rPr lang="en-US" sz="1600" dirty="0">
                <a:solidFill>
                  <a:srgbClr val="333333"/>
                </a:solidFill>
                <a:latin typeface="Arial" panose="020B0604020202020204" pitchFamily="34" charset="0"/>
              </a:rPr>
              <a:t>(9) </a:t>
            </a:r>
            <a:r>
              <a:rPr lang="en-US" sz="1600" dirty="0" smtClean="0">
                <a:solidFill>
                  <a:srgbClr val="993300"/>
                </a:solidFill>
                <a:latin typeface="Arial" panose="020B0604020202020204" pitchFamily="34" charset="0"/>
              </a:rPr>
              <a:t>Omitted</a:t>
            </a:r>
          </a:p>
          <a:p>
            <a:pPr algn="just"/>
            <a:endParaRPr lang="en-US" sz="1600" dirty="0" smtClean="0">
              <a:solidFill>
                <a:srgbClr val="993300"/>
              </a:solidFill>
              <a:latin typeface="Arial" panose="020B0604020202020204" pitchFamily="34" charset="0"/>
            </a:endParaRPr>
          </a:p>
          <a:p>
            <a:pPr algn="just"/>
            <a:endParaRPr lang="en-US" sz="1600" dirty="0">
              <a:solidFill>
                <a:srgbClr val="993300"/>
              </a:solidFill>
              <a:latin typeface="Arial" panose="020B0604020202020204" pitchFamily="34" charset="0"/>
            </a:endParaRPr>
          </a:p>
          <a:p>
            <a:pPr algn="just"/>
            <a:r>
              <a:rPr lang="en-US" sz="2400" b="1" u="sng" dirty="0" smtClean="0">
                <a:solidFill>
                  <a:srgbClr val="00B050"/>
                </a:solidFill>
                <a:latin typeface="Arial" panose="020B0604020202020204" pitchFamily="34" charset="0"/>
              </a:rPr>
              <a:t>OTHER MISC PROVISIONS</a:t>
            </a:r>
          </a:p>
          <a:p>
            <a:pPr algn="just"/>
            <a:endParaRPr lang="en-US" dirty="0" smtClean="0"/>
          </a:p>
          <a:p>
            <a:pPr algn="just"/>
            <a:r>
              <a:rPr lang="en-US" dirty="0" smtClean="0"/>
              <a:t>(</a:t>
            </a:r>
            <a:r>
              <a:rPr lang="en-US" dirty="0"/>
              <a:t>10) </a:t>
            </a:r>
            <a:r>
              <a:rPr lang="en-US" dirty="0" smtClean="0"/>
              <a:t>NFRA </a:t>
            </a:r>
            <a:r>
              <a:rPr lang="en-US" b="1" u="sng" dirty="0" smtClean="0"/>
              <a:t>shall </a:t>
            </a:r>
            <a:r>
              <a:rPr lang="en-US" b="1" u="sng" dirty="0"/>
              <a:t>meet</a:t>
            </a:r>
            <a:r>
              <a:rPr lang="en-US" dirty="0"/>
              <a:t> at </a:t>
            </a:r>
            <a:r>
              <a:rPr lang="en-US" b="1" u="sng" dirty="0"/>
              <a:t>such times and places</a:t>
            </a:r>
            <a:r>
              <a:rPr lang="en-US" dirty="0"/>
              <a:t> and shall observe such rules of procedure in regard to the transaction of business at its meetings in such manner as may be prescribed.</a:t>
            </a:r>
          </a:p>
          <a:p>
            <a:pPr algn="just"/>
            <a:endParaRPr lang="en-US" dirty="0" smtClean="0"/>
          </a:p>
          <a:p>
            <a:pPr algn="just"/>
            <a:r>
              <a:rPr lang="en-US" dirty="0" smtClean="0"/>
              <a:t>(</a:t>
            </a:r>
            <a:r>
              <a:rPr lang="en-US" dirty="0"/>
              <a:t>11) </a:t>
            </a:r>
            <a:r>
              <a:rPr lang="en-US" dirty="0" smtClean="0"/>
              <a:t>Central </a:t>
            </a:r>
            <a:r>
              <a:rPr lang="en-US" dirty="0"/>
              <a:t>Government may </a:t>
            </a:r>
            <a:r>
              <a:rPr lang="en-US" b="1" u="sng" dirty="0"/>
              <a:t>appoint a secretary</a:t>
            </a:r>
            <a:r>
              <a:rPr lang="en-US" dirty="0"/>
              <a:t> and </a:t>
            </a:r>
            <a:r>
              <a:rPr lang="en-US" b="1" u="sng" dirty="0"/>
              <a:t>such other employees</a:t>
            </a:r>
            <a:r>
              <a:rPr lang="en-US" dirty="0"/>
              <a:t> as it may consider necessary for the </a:t>
            </a:r>
            <a:r>
              <a:rPr lang="en-US" b="1" u="sng" dirty="0"/>
              <a:t>efficient performance of functions</a:t>
            </a:r>
            <a:r>
              <a:rPr lang="en-US" dirty="0"/>
              <a:t> by the National Financial Reporting Authority under this Act and the terms and conditions of service of the secretary and employees shall be such as may be prescribed.</a:t>
            </a:r>
          </a:p>
          <a:p>
            <a:pPr algn="just"/>
            <a:endParaRPr lang="en-US" dirty="0" smtClean="0"/>
          </a:p>
          <a:p>
            <a:pPr algn="just"/>
            <a:r>
              <a:rPr lang="en-US" dirty="0" smtClean="0"/>
              <a:t>(</a:t>
            </a:r>
            <a:r>
              <a:rPr lang="en-US" dirty="0"/>
              <a:t>12) </a:t>
            </a:r>
            <a:r>
              <a:rPr lang="en-US" dirty="0" smtClean="0"/>
              <a:t>H.O. of </a:t>
            </a:r>
            <a:r>
              <a:rPr lang="en-US" dirty="0"/>
              <a:t>the </a:t>
            </a:r>
            <a:r>
              <a:rPr lang="en-US" dirty="0" smtClean="0"/>
              <a:t>NFRA shall </a:t>
            </a:r>
            <a:r>
              <a:rPr lang="en-US" dirty="0"/>
              <a:t>be at </a:t>
            </a:r>
            <a:r>
              <a:rPr lang="en-US" b="1" u="sng" dirty="0"/>
              <a:t>New Delhi </a:t>
            </a:r>
            <a:r>
              <a:rPr lang="en-US" dirty="0"/>
              <a:t>and the National Financial Reporting Authority may, meet at such other places in India as it deems fit.</a:t>
            </a:r>
          </a:p>
          <a:p>
            <a:pPr algn="just"/>
            <a:endParaRPr lang="en-US" dirty="0" smtClean="0"/>
          </a:p>
          <a:p>
            <a:pPr algn="just"/>
            <a:r>
              <a:rPr lang="en-US" dirty="0" smtClean="0"/>
              <a:t>(</a:t>
            </a:r>
            <a:r>
              <a:rPr lang="en-US" dirty="0"/>
              <a:t>13) The </a:t>
            </a:r>
            <a:r>
              <a:rPr lang="en-US" dirty="0" smtClean="0"/>
              <a:t>NFRA shall </a:t>
            </a:r>
            <a:r>
              <a:rPr lang="en-US" b="1" u="sng" dirty="0" smtClean="0"/>
              <a:t>maintain such </a:t>
            </a:r>
            <a:r>
              <a:rPr lang="en-US" b="1" u="sng" dirty="0"/>
              <a:t>books of account and other books</a:t>
            </a:r>
            <a:r>
              <a:rPr lang="en-US" dirty="0"/>
              <a:t> in relation to its accounts in such form and in such manner as the Central Government may, in consultation with the Comptroller and Auditor-General of India prescribe.</a:t>
            </a:r>
          </a:p>
          <a:p>
            <a:pPr algn="just"/>
            <a:endParaRPr lang="en-US" sz="1600" dirty="0">
              <a:solidFill>
                <a:srgbClr val="333333"/>
              </a:solidFill>
              <a:latin typeface="Helvetica Neue"/>
            </a:endParaRPr>
          </a:p>
        </p:txBody>
      </p:sp>
    </p:spTree>
    <p:extLst>
      <p:ext uri="{BB962C8B-B14F-4D97-AF65-F5344CB8AC3E}">
        <p14:creationId xmlns:p14="http://schemas.microsoft.com/office/powerpoint/2010/main" val="2294816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1104" y="644747"/>
            <a:ext cx="11350752" cy="59093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en-IN" sz="2400" b="1" u="sng" dirty="0">
                <a:solidFill>
                  <a:srgbClr val="0000FF"/>
                </a:solidFill>
                <a:latin typeface="Arial" panose="020B0604020202020204" pitchFamily="34" charset="0"/>
              </a:rPr>
              <a:t>National </a:t>
            </a:r>
            <a:r>
              <a:rPr lang="en-US" sz="2400" b="1" u="sng" dirty="0">
                <a:solidFill>
                  <a:srgbClr val="0000FF"/>
                </a:solidFill>
                <a:latin typeface="Arial" panose="020B0604020202020204" pitchFamily="34" charset="0"/>
              </a:rPr>
              <a:t>Financial Reporting Authority Rules' </a:t>
            </a:r>
            <a:r>
              <a:rPr lang="en-US" sz="2400" b="1" u="sng" dirty="0" smtClean="0">
                <a:solidFill>
                  <a:srgbClr val="0000FF"/>
                </a:solidFill>
                <a:latin typeface="Arial" panose="020B0604020202020204" pitchFamily="34" charset="0"/>
              </a:rPr>
              <a:t>2018</a:t>
            </a:r>
          </a:p>
          <a:p>
            <a:pPr algn="ctr"/>
            <a:endParaRPr lang="en-US" sz="2400" b="1" u="sng" dirty="0">
              <a:solidFill>
                <a:srgbClr val="0000FF"/>
              </a:solidFill>
              <a:latin typeface="Arial" panose="020B0604020202020204" pitchFamily="34" charset="0"/>
            </a:endParaRPr>
          </a:p>
          <a:p>
            <a:pPr algn="just"/>
            <a:endParaRPr lang="en-US" dirty="0" smtClean="0">
              <a:latin typeface="Arial" panose="020B0604020202020204" pitchFamily="34" charset="0"/>
            </a:endParaRPr>
          </a:p>
          <a:p>
            <a:pPr algn="just"/>
            <a:r>
              <a:rPr lang="en-US" sz="2400" b="1" u="sng" dirty="0" smtClean="0">
                <a:solidFill>
                  <a:srgbClr val="00B050"/>
                </a:solidFill>
                <a:latin typeface="Arial" panose="020B0604020202020204" pitchFamily="34" charset="0"/>
              </a:rPr>
              <a:t>Rule-3 - Classes </a:t>
            </a:r>
            <a:r>
              <a:rPr lang="en-US" sz="2400" b="1" u="sng" dirty="0">
                <a:solidFill>
                  <a:srgbClr val="00B050"/>
                </a:solidFill>
                <a:latin typeface="Arial" panose="020B0604020202020204" pitchFamily="34" charset="0"/>
              </a:rPr>
              <a:t>of companies </a:t>
            </a:r>
            <a:r>
              <a:rPr lang="en-US" sz="2400" b="1" u="sng" dirty="0" smtClean="0">
                <a:solidFill>
                  <a:srgbClr val="00B050"/>
                </a:solidFill>
                <a:latin typeface="Arial" panose="020B0604020202020204" pitchFamily="34" charset="0"/>
              </a:rPr>
              <a:t>and bodies </a:t>
            </a:r>
            <a:r>
              <a:rPr lang="en-US" sz="2400" b="1" u="sng" dirty="0">
                <a:solidFill>
                  <a:srgbClr val="00B050"/>
                </a:solidFill>
                <a:latin typeface="Arial" panose="020B0604020202020204" pitchFamily="34" charset="0"/>
              </a:rPr>
              <a:t>corporate governed by </a:t>
            </a:r>
            <a:r>
              <a:rPr lang="en-US" sz="2400" b="1" u="sng" dirty="0" smtClean="0">
                <a:solidFill>
                  <a:srgbClr val="00B050"/>
                </a:solidFill>
                <a:latin typeface="Arial" panose="020B0604020202020204" pitchFamily="34" charset="0"/>
              </a:rPr>
              <a:t>NFRA</a:t>
            </a:r>
            <a:r>
              <a:rPr lang="en-US" b="0" i="0" u="none" strike="noStrike" baseline="0" dirty="0" smtClean="0">
                <a:latin typeface="Arial" panose="020B0604020202020204" pitchFamily="34" charset="0"/>
              </a:rPr>
              <a:t>.-</a:t>
            </a:r>
          </a:p>
          <a:p>
            <a:pPr algn="just"/>
            <a:endParaRPr lang="en-US" dirty="0">
              <a:latin typeface="Arial" panose="020B0604020202020204" pitchFamily="34" charset="0"/>
            </a:endParaRPr>
          </a:p>
          <a:p>
            <a:pPr algn="just"/>
            <a:r>
              <a:rPr lang="en-US" dirty="0"/>
              <a:t>(1) </a:t>
            </a:r>
            <a:r>
              <a:rPr lang="en-US" dirty="0" smtClean="0"/>
              <a:t>NFRA shall </a:t>
            </a:r>
            <a:r>
              <a:rPr lang="en-US" dirty="0"/>
              <a:t>have power to </a:t>
            </a:r>
            <a:r>
              <a:rPr lang="en-US" b="1" u="sng" dirty="0"/>
              <a:t>monitor and enforce compliance </a:t>
            </a:r>
            <a:r>
              <a:rPr lang="en-US" b="1" u="sng" dirty="0" smtClean="0"/>
              <a:t>with accounting </a:t>
            </a:r>
            <a:r>
              <a:rPr lang="en-US" b="1" u="sng" dirty="0"/>
              <a:t>standards and auditing standards</a:t>
            </a:r>
            <a:r>
              <a:rPr lang="en-US" dirty="0"/>
              <a:t>, </a:t>
            </a:r>
            <a:r>
              <a:rPr lang="en-US" b="1" u="sng" dirty="0"/>
              <a:t>oversee the quality of service</a:t>
            </a:r>
            <a:r>
              <a:rPr lang="en-US" dirty="0"/>
              <a:t> </a:t>
            </a:r>
            <a:r>
              <a:rPr lang="en-US" dirty="0" smtClean="0"/>
              <a:t>u/s 132(2) or </a:t>
            </a:r>
            <a:r>
              <a:rPr lang="en-US" b="1" u="sng" dirty="0"/>
              <a:t>undertake investigation</a:t>
            </a:r>
            <a:r>
              <a:rPr lang="en-US" dirty="0"/>
              <a:t> </a:t>
            </a:r>
            <a:r>
              <a:rPr lang="en-US" dirty="0" smtClean="0"/>
              <a:t>u/s 132(4) of such </a:t>
            </a:r>
            <a:r>
              <a:rPr lang="en-US" dirty="0"/>
              <a:t>section of the auditors of the following class of companies and </a:t>
            </a:r>
            <a:r>
              <a:rPr lang="en-US" dirty="0" smtClean="0"/>
              <a:t>bodies </a:t>
            </a:r>
            <a:r>
              <a:rPr lang="en-IN" dirty="0" smtClean="0"/>
              <a:t>corporate</a:t>
            </a:r>
            <a:r>
              <a:rPr lang="en-IN" dirty="0"/>
              <a:t>, namely:-</a:t>
            </a:r>
          </a:p>
          <a:p>
            <a:pPr algn="just"/>
            <a:endParaRPr lang="en-IN" dirty="0" smtClean="0"/>
          </a:p>
          <a:p>
            <a:pPr algn="just"/>
            <a:r>
              <a:rPr lang="en-IN" dirty="0" smtClean="0"/>
              <a:t>(a) </a:t>
            </a:r>
            <a:r>
              <a:rPr lang="en-IN" b="1" u="sng" dirty="0" smtClean="0"/>
              <a:t>Listed</a:t>
            </a:r>
            <a:r>
              <a:rPr lang="en-IN" dirty="0" smtClean="0"/>
              <a:t> Companies (In India or Outside India)</a:t>
            </a:r>
          </a:p>
          <a:p>
            <a:pPr algn="just"/>
            <a:endParaRPr lang="en-IN" dirty="0"/>
          </a:p>
          <a:p>
            <a:pPr algn="just"/>
            <a:r>
              <a:rPr lang="en-IN" dirty="0" smtClean="0"/>
              <a:t>(b) </a:t>
            </a:r>
            <a:r>
              <a:rPr lang="en-IN" b="1" u="sng" dirty="0" smtClean="0"/>
              <a:t>Unlisted public</a:t>
            </a:r>
            <a:r>
              <a:rPr lang="en-IN" dirty="0" smtClean="0"/>
              <a:t> companies</a:t>
            </a:r>
            <a:r>
              <a:rPr lang="en-IN" dirty="0"/>
              <a:t>–</a:t>
            </a:r>
          </a:p>
          <a:p>
            <a:pPr algn="just"/>
            <a:endParaRPr lang="en-IN" dirty="0" smtClean="0"/>
          </a:p>
          <a:p>
            <a:pPr marL="804863" indent="-400050" algn="just">
              <a:buFont typeface="+mj-lt"/>
              <a:buAutoNum type="romanUcPeriod"/>
            </a:pPr>
            <a:r>
              <a:rPr lang="en-IN" b="1" u="sng" dirty="0" smtClean="0">
                <a:solidFill>
                  <a:srgbClr val="0000FF"/>
                </a:solidFill>
              </a:rPr>
              <a:t>Paid up capital</a:t>
            </a:r>
            <a:r>
              <a:rPr lang="en-IN" dirty="0" smtClean="0">
                <a:solidFill>
                  <a:srgbClr val="0000FF"/>
                </a:solidFill>
              </a:rPr>
              <a:t> </a:t>
            </a:r>
            <a:r>
              <a:rPr lang="en-IN" dirty="0" smtClean="0"/>
              <a:t>not less than </a:t>
            </a:r>
            <a:r>
              <a:rPr lang="en-IN" b="1" u="sng" dirty="0" err="1" smtClean="0">
                <a:solidFill>
                  <a:srgbClr val="0000FF"/>
                </a:solidFill>
              </a:rPr>
              <a:t>Rs</a:t>
            </a:r>
            <a:r>
              <a:rPr lang="en-IN" b="1" u="sng" dirty="0" smtClean="0">
                <a:solidFill>
                  <a:srgbClr val="0000FF"/>
                </a:solidFill>
              </a:rPr>
              <a:t>. 500 crores</a:t>
            </a:r>
            <a:r>
              <a:rPr lang="en-IN" dirty="0" smtClean="0">
                <a:solidFill>
                  <a:srgbClr val="0000FF"/>
                </a:solidFill>
              </a:rPr>
              <a:t> </a:t>
            </a:r>
            <a:r>
              <a:rPr lang="en-IN" dirty="0" smtClean="0"/>
              <a:t>or</a:t>
            </a:r>
            <a:endParaRPr lang="en-IN" dirty="0"/>
          </a:p>
          <a:p>
            <a:pPr marL="804863" indent="-400050" algn="just">
              <a:buFont typeface="+mj-lt"/>
              <a:buAutoNum type="romanUcPeriod"/>
            </a:pPr>
            <a:endParaRPr lang="en-IN" dirty="0" smtClean="0"/>
          </a:p>
          <a:p>
            <a:pPr marL="804863" indent="-400050" algn="just">
              <a:buFont typeface="+mj-lt"/>
              <a:buAutoNum type="romanUcPeriod"/>
            </a:pPr>
            <a:r>
              <a:rPr lang="en-US" b="1" u="sng" dirty="0">
                <a:solidFill>
                  <a:srgbClr val="0000FF"/>
                </a:solidFill>
              </a:rPr>
              <a:t>annual turnover</a:t>
            </a:r>
            <a:r>
              <a:rPr lang="en-US" dirty="0">
                <a:solidFill>
                  <a:srgbClr val="0000FF"/>
                </a:solidFill>
              </a:rPr>
              <a:t> </a:t>
            </a:r>
            <a:r>
              <a:rPr lang="en-US" dirty="0"/>
              <a:t>of not less than </a:t>
            </a:r>
            <a:r>
              <a:rPr lang="en-US" b="1" u="sng" dirty="0" err="1" smtClean="0">
                <a:solidFill>
                  <a:srgbClr val="0000FF"/>
                </a:solidFill>
              </a:rPr>
              <a:t>Rs</a:t>
            </a:r>
            <a:r>
              <a:rPr lang="en-US" b="1" u="sng" dirty="0" smtClean="0">
                <a:solidFill>
                  <a:srgbClr val="0000FF"/>
                </a:solidFill>
              </a:rPr>
              <a:t>. 1,000 </a:t>
            </a:r>
            <a:r>
              <a:rPr lang="en-IN" b="1" u="sng" dirty="0" smtClean="0">
                <a:solidFill>
                  <a:srgbClr val="0000FF"/>
                </a:solidFill>
              </a:rPr>
              <a:t>Crores</a:t>
            </a:r>
          </a:p>
          <a:p>
            <a:pPr marL="804863" indent="-400050" algn="just">
              <a:buFont typeface="+mj-lt"/>
              <a:buAutoNum type="romanUcPeriod"/>
            </a:pPr>
            <a:endParaRPr lang="en-IN" dirty="0" smtClean="0"/>
          </a:p>
          <a:p>
            <a:pPr marL="804863" indent="-400050" algn="just">
              <a:buFont typeface="+mj-lt"/>
              <a:buAutoNum type="romanUcPeriod"/>
            </a:pPr>
            <a:r>
              <a:rPr lang="en-US" b="1" u="sng" dirty="0" smtClean="0">
                <a:solidFill>
                  <a:srgbClr val="0000FF"/>
                </a:solidFill>
              </a:rPr>
              <a:t>Outstanding </a:t>
            </a:r>
            <a:r>
              <a:rPr lang="en-US" b="1" u="sng" dirty="0">
                <a:solidFill>
                  <a:srgbClr val="0000FF"/>
                </a:solidFill>
              </a:rPr>
              <a:t>loans, debentures and deposits</a:t>
            </a:r>
            <a:r>
              <a:rPr lang="en-US" dirty="0">
                <a:solidFill>
                  <a:srgbClr val="0000FF"/>
                </a:solidFill>
              </a:rPr>
              <a:t> </a:t>
            </a:r>
            <a:r>
              <a:rPr lang="en-US" dirty="0"/>
              <a:t>of </a:t>
            </a:r>
            <a:r>
              <a:rPr lang="en-US" dirty="0" smtClean="0"/>
              <a:t>not less </a:t>
            </a:r>
            <a:r>
              <a:rPr lang="en-US" dirty="0"/>
              <a:t>than </a:t>
            </a:r>
            <a:r>
              <a:rPr lang="en-US" b="1" u="sng" dirty="0" err="1" smtClean="0">
                <a:solidFill>
                  <a:srgbClr val="0000FF"/>
                </a:solidFill>
              </a:rPr>
              <a:t>Rs</a:t>
            </a:r>
            <a:r>
              <a:rPr lang="en-US" b="1" u="sng" dirty="0" smtClean="0">
                <a:solidFill>
                  <a:srgbClr val="0000FF"/>
                </a:solidFill>
              </a:rPr>
              <a:t>. 500 crores </a:t>
            </a:r>
          </a:p>
          <a:p>
            <a:pPr marL="804863" indent="-400050" algn="just">
              <a:buFont typeface="+mj-lt"/>
              <a:buAutoNum type="romanUcPeriod"/>
            </a:pPr>
            <a:endParaRPr lang="en-US" dirty="0"/>
          </a:p>
          <a:p>
            <a:pPr marL="404813" algn="just"/>
            <a:r>
              <a:rPr lang="en-US" dirty="0" smtClean="0"/>
              <a:t>as </a:t>
            </a:r>
            <a:r>
              <a:rPr lang="en-US" dirty="0"/>
              <a:t>on the 31st March of </a:t>
            </a:r>
            <a:r>
              <a:rPr lang="en-US" dirty="0" smtClean="0"/>
              <a:t>immediately </a:t>
            </a:r>
            <a:r>
              <a:rPr lang="en-IN" dirty="0" smtClean="0"/>
              <a:t>preceding </a:t>
            </a:r>
            <a:r>
              <a:rPr lang="en-IN" dirty="0"/>
              <a:t>financial Year</a:t>
            </a:r>
            <a:r>
              <a:rPr lang="en-IN" dirty="0" smtClean="0"/>
              <a:t>;</a:t>
            </a:r>
            <a:endParaRPr lang="en-IN" dirty="0"/>
          </a:p>
        </p:txBody>
      </p:sp>
    </p:spTree>
    <p:extLst>
      <p:ext uri="{BB962C8B-B14F-4D97-AF65-F5344CB8AC3E}">
        <p14:creationId xmlns:p14="http://schemas.microsoft.com/office/powerpoint/2010/main" val="37861788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2608" y="420464"/>
            <a:ext cx="11545824" cy="600164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US" dirty="0"/>
              <a:t>(c) </a:t>
            </a:r>
            <a:r>
              <a:rPr lang="en-US" b="1" u="sng" dirty="0"/>
              <a:t>Insurance companies</a:t>
            </a:r>
            <a:r>
              <a:rPr lang="en-US" dirty="0"/>
              <a:t>, </a:t>
            </a:r>
            <a:r>
              <a:rPr lang="en-US" b="1" u="sng" dirty="0"/>
              <a:t>banking companies</a:t>
            </a:r>
            <a:r>
              <a:rPr lang="en-US" dirty="0"/>
              <a:t>, </a:t>
            </a:r>
            <a:r>
              <a:rPr lang="en-US" b="1" u="sng" dirty="0"/>
              <a:t>companies engaged in generation or supply of electricity</a:t>
            </a:r>
            <a:r>
              <a:rPr lang="en-US" dirty="0"/>
              <a:t>, </a:t>
            </a:r>
            <a:r>
              <a:rPr lang="en-US" b="1" u="sng" dirty="0"/>
              <a:t>companies governed by any special Act</a:t>
            </a:r>
            <a:r>
              <a:rPr lang="en-US" dirty="0"/>
              <a:t> or </a:t>
            </a:r>
            <a:r>
              <a:rPr lang="en-US" b="1" u="sng" dirty="0"/>
              <a:t>bodies corporate incorporated by an Act</a:t>
            </a:r>
            <a:r>
              <a:rPr lang="en-US" dirty="0"/>
              <a:t> in accordance with clauses (b), (c), (d), (e) and (f) of </a:t>
            </a:r>
            <a:r>
              <a:rPr lang="en-US" dirty="0" smtClean="0"/>
              <a:t>Sec 1(4) of </a:t>
            </a:r>
            <a:r>
              <a:rPr lang="en-US" dirty="0"/>
              <a:t>the </a:t>
            </a:r>
            <a:r>
              <a:rPr lang="en-US" dirty="0" smtClean="0"/>
              <a:t>CA Act.</a:t>
            </a:r>
            <a:endParaRPr lang="en-US" dirty="0"/>
          </a:p>
          <a:p>
            <a:pPr algn="just"/>
            <a:endParaRPr lang="en-US" dirty="0"/>
          </a:p>
          <a:p>
            <a:pPr algn="just"/>
            <a:r>
              <a:rPr lang="en-US" dirty="0"/>
              <a:t>(d) </a:t>
            </a:r>
            <a:r>
              <a:rPr lang="en-US" b="1" u="sng" dirty="0"/>
              <a:t>any body corporate</a:t>
            </a:r>
            <a:r>
              <a:rPr lang="en-US" dirty="0"/>
              <a:t> or </a:t>
            </a:r>
            <a:r>
              <a:rPr lang="en-US" b="1" u="sng" dirty="0"/>
              <a:t>company </a:t>
            </a:r>
            <a:r>
              <a:rPr lang="en-US" dirty="0"/>
              <a:t>or </a:t>
            </a:r>
            <a:r>
              <a:rPr lang="en-US" b="1" u="sng" dirty="0"/>
              <a:t>person</a:t>
            </a:r>
            <a:r>
              <a:rPr lang="en-US" dirty="0"/>
              <a:t>, or </a:t>
            </a:r>
            <a:r>
              <a:rPr lang="en-US" b="1" u="sng" dirty="0"/>
              <a:t>any class thereof </a:t>
            </a:r>
            <a:r>
              <a:rPr lang="en-US" dirty="0"/>
              <a:t>on a </a:t>
            </a:r>
            <a:r>
              <a:rPr lang="en-US" b="1" u="sng" dirty="0"/>
              <a:t>reference made</a:t>
            </a:r>
            <a:r>
              <a:rPr lang="en-US" dirty="0"/>
              <a:t> </a:t>
            </a:r>
            <a:r>
              <a:rPr lang="en-US" dirty="0" smtClean="0"/>
              <a:t>by </a:t>
            </a:r>
            <a:r>
              <a:rPr lang="en-US" b="1" u="sng" dirty="0" smtClean="0"/>
              <a:t>central </a:t>
            </a:r>
            <a:r>
              <a:rPr lang="en-US" b="1" u="sng" dirty="0"/>
              <a:t>Government in public </a:t>
            </a:r>
            <a:r>
              <a:rPr lang="en-US" b="1" u="sng" dirty="0" smtClean="0"/>
              <a:t>interest</a:t>
            </a:r>
            <a:endParaRPr lang="en-US" dirty="0"/>
          </a:p>
          <a:p>
            <a:pPr algn="just"/>
            <a:endParaRPr lang="en-US" dirty="0"/>
          </a:p>
          <a:p>
            <a:pPr algn="just"/>
            <a:r>
              <a:rPr lang="en-US" dirty="0"/>
              <a:t>(e) a </a:t>
            </a:r>
            <a:r>
              <a:rPr lang="en-US" b="1" u="sng" dirty="0"/>
              <a:t>body corporate incorporated or registered</a:t>
            </a:r>
            <a:r>
              <a:rPr lang="en-US" dirty="0"/>
              <a:t> </a:t>
            </a:r>
            <a:r>
              <a:rPr lang="en-US" b="1" u="sng" dirty="0"/>
              <a:t>outside India</a:t>
            </a:r>
            <a:r>
              <a:rPr lang="en-US" dirty="0"/>
              <a:t>, which is a </a:t>
            </a:r>
            <a:r>
              <a:rPr lang="en-US" b="1" u="sng" dirty="0"/>
              <a:t>subsidiary or </a:t>
            </a:r>
            <a:r>
              <a:rPr lang="en-US" b="1" u="sng" dirty="0" smtClean="0"/>
              <a:t>associate </a:t>
            </a:r>
            <a:r>
              <a:rPr lang="en-US" b="1" u="sng" dirty="0"/>
              <a:t>company </a:t>
            </a:r>
            <a:r>
              <a:rPr lang="en-US" dirty="0"/>
              <a:t>of any company or body corporate incorporated or registered in India as referred to in clauses (a) to (d</a:t>
            </a:r>
            <a:r>
              <a:rPr lang="en-US" dirty="0" smtClean="0"/>
              <a:t>) - if </a:t>
            </a:r>
            <a:r>
              <a:rPr lang="en-US" dirty="0"/>
              <a:t>the </a:t>
            </a:r>
            <a:r>
              <a:rPr lang="en-US" b="1" u="sng" dirty="0"/>
              <a:t>income</a:t>
            </a:r>
            <a:r>
              <a:rPr lang="en-US" dirty="0"/>
              <a:t> or </a:t>
            </a:r>
            <a:r>
              <a:rPr lang="en-US" b="1" u="sng" dirty="0" err="1"/>
              <a:t>networth</a:t>
            </a:r>
            <a:r>
              <a:rPr lang="en-US" dirty="0"/>
              <a:t> of such </a:t>
            </a:r>
            <a:r>
              <a:rPr lang="en-US" b="1" u="sng" dirty="0"/>
              <a:t>subsidiary or associate company</a:t>
            </a:r>
            <a:r>
              <a:rPr lang="en-US" dirty="0"/>
              <a:t> </a:t>
            </a:r>
            <a:r>
              <a:rPr lang="en-US" b="1" u="sng" dirty="0"/>
              <a:t>exceeds</a:t>
            </a:r>
            <a:r>
              <a:rPr lang="en-US" dirty="0"/>
              <a:t> </a:t>
            </a:r>
            <a:r>
              <a:rPr lang="en-US" b="1" u="sng" dirty="0" smtClean="0"/>
              <a:t>20% </a:t>
            </a:r>
            <a:r>
              <a:rPr lang="en-US" dirty="0" smtClean="0"/>
              <a:t>of </a:t>
            </a:r>
            <a:r>
              <a:rPr lang="en-US" dirty="0"/>
              <a:t>the </a:t>
            </a:r>
            <a:r>
              <a:rPr lang="en-US" b="1" u="sng" dirty="0"/>
              <a:t>consolidated income or consolidated </a:t>
            </a:r>
            <a:r>
              <a:rPr lang="en-US" b="1" u="sng" dirty="0" smtClean="0"/>
              <a:t>net worth.</a:t>
            </a:r>
          </a:p>
          <a:p>
            <a:pPr algn="just"/>
            <a:endParaRPr lang="en-US" b="1" u="sng" dirty="0"/>
          </a:p>
          <a:p>
            <a:pPr algn="just"/>
            <a:r>
              <a:rPr lang="en-US" sz="2400" b="1" u="sng" dirty="0" smtClean="0">
                <a:solidFill>
                  <a:srgbClr val="00B050"/>
                </a:solidFill>
                <a:latin typeface="Arial" panose="020B0604020202020204" pitchFamily="34" charset="0"/>
              </a:rPr>
              <a:t>Information </a:t>
            </a:r>
            <a:r>
              <a:rPr lang="en-US" sz="2400" b="1" u="sng" dirty="0">
                <a:solidFill>
                  <a:srgbClr val="00B050"/>
                </a:solidFill>
                <a:latin typeface="Arial" panose="020B0604020202020204" pitchFamily="34" charset="0"/>
              </a:rPr>
              <a:t>of Particulars of Auditors to NFRA</a:t>
            </a:r>
          </a:p>
          <a:p>
            <a:pPr algn="just"/>
            <a:endParaRPr lang="en-US" dirty="0"/>
          </a:p>
          <a:p>
            <a:pPr algn="just"/>
            <a:r>
              <a:rPr lang="en-US" dirty="0" smtClean="0"/>
              <a:t>(2) Every </a:t>
            </a:r>
            <a:r>
              <a:rPr lang="en-US" dirty="0"/>
              <a:t>existing body corporate other than a </a:t>
            </a:r>
            <a:r>
              <a:rPr lang="en-US" dirty="0" smtClean="0"/>
              <a:t>Co. shall </a:t>
            </a:r>
            <a:r>
              <a:rPr lang="en-US" dirty="0"/>
              <a:t>inform </a:t>
            </a:r>
            <a:r>
              <a:rPr lang="en-US" dirty="0" smtClean="0"/>
              <a:t>the </a:t>
            </a:r>
            <a:r>
              <a:rPr lang="en-US" dirty="0"/>
              <a:t>particulars of the auditor </a:t>
            </a:r>
            <a:r>
              <a:rPr lang="en-US" dirty="0" smtClean="0"/>
              <a:t>in Form NFRA-1 to the Authority – </a:t>
            </a:r>
            <a:r>
              <a:rPr lang="en-US" b="1" u="sng" dirty="0" smtClean="0"/>
              <a:t>within thirty days of the commencement of these rules</a:t>
            </a:r>
            <a:r>
              <a:rPr lang="en-US" dirty="0" smtClean="0"/>
              <a:t> </a:t>
            </a:r>
          </a:p>
          <a:p>
            <a:pPr algn="just"/>
            <a:endParaRPr lang="en-US" dirty="0"/>
          </a:p>
          <a:p>
            <a:pPr algn="just"/>
            <a:r>
              <a:rPr lang="en-US" dirty="0" smtClean="0"/>
              <a:t>(3) Every existing body corporate other than a Co. shall inform the particulars of the auditor appointed u/s 139(1) of CA 2013 in Form NFRA-1 to the Authority – </a:t>
            </a:r>
            <a:r>
              <a:rPr lang="en-US" b="1" u="sng" dirty="0" smtClean="0"/>
              <a:t>within 15 days of appointment</a:t>
            </a:r>
          </a:p>
          <a:p>
            <a:pPr algn="just"/>
            <a:endParaRPr lang="en-US" dirty="0" smtClean="0">
              <a:solidFill>
                <a:schemeClr val="dk1"/>
              </a:solidFill>
            </a:endParaRPr>
          </a:p>
          <a:p>
            <a:pPr algn="just"/>
            <a:r>
              <a:rPr lang="en-US" dirty="0" smtClean="0">
                <a:solidFill>
                  <a:schemeClr val="dk1"/>
                </a:solidFill>
              </a:rPr>
              <a:t>(4) If any of the Co. / </a:t>
            </a:r>
            <a:r>
              <a:rPr lang="en-US" dirty="0" err="1" smtClean="0">
                <a:solidFill>
                  <a:schemeClr val="dk1"/>
                </a:solidFill>
              </a:rPr>
              <a:t>boyd</a:t>
            </a:r>
            <a:r>
              <a:rPr lang="en-US" dirty="0" smtClean="0">
                <a:solidFill>
                  <a:schemeClr val="dk1"/>
                </a:solidFill>
              </a:rPr>
              <a:t> corporate ceases to be listed or its paid-up capital or turnover or aggregate of loans, debentures and deposits falls below the limits – </a:t>
            </a:r>
            <a:r>
              <a:rPr lang="en-US" b="1" dirty="0" smtClean="0">
                <a:solidFill>
                  <a:srgbClr val="0000FF"/>
                </a:solidFill>
              </a:rPr>
              <a:t>It shall continue to be governed by NFRA for a period of 3 Years.</a:t>
            </a:r>
            <a:endParaRPr lang="en-US" dirty="0" smtClean="0"/>
          </a:p>
        </p:txBody>
      </p:sp>
    </p:spTree>
    <p:extLst>
      <p:ext uri="{BB962C8B-B14F-4D97-AF65-F5344CB8AC3E}">
        <p14:creationId xmlns:p14="http://schemas.microsoft.com/office/powerpoint/2010/main" val="9312671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6032" y="402336"/>
            <a:ext cx="11631168" cy="627864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US" sz="2400" b="1" u="sng" dirty="0" smtClean="0">
                <a:solidFill>
                  <a:srgbClr val="00B050"/>
                </a:solidFill>
                <a:latin typeface="Arial" panose="020B0604020202020204" pitchFamily="34" charset="0"/>
              </a:rPr>
              <a:t>Rule-4 - </a:t>
            </a:r>
            <a:r>
              <a:rPr lang="en-US" sz="2400" b="1" u="sng" dirty="0">
                <a:solidFill>
                  <a:srgbClr val="00B050"/>
                </a:solidFill>
                <a:latin typeface="Arial" panose="020B0604020202020204" pitchFamily="34" charset="0"/>
              </a:rPr>
              <a:t>Functions and duties of the Authority.- </a:t>
            </a:r>
          </a:p>
          <a:p>
            <a:pPr algn="just"/>
            <a:endParaRPr lang="en-US" dirty="0">
              <a:solidFill>
                <a:schemeClr val="dk1"/>
              </a:solidFill>
            </a:endParaRPr>
          </a:p>
          <a:p>
            <a:pPr algn="just"/>
            <a:r>
              <a:rPr lang="en-US" dirty="0" smtClean="0">
                <a:solidFill>
                  <a:schemeClr val="dk1"/>
                </a:solidFill>
              </a:rPr>
              <a:t>(</a:t>
            </a:r>
            <a:r>
              <a:rPr lang="en-US" dirty="0">
                <a:solidFill>
                  <a:schemeClr val="dk1"/>
                </a:solidFill>
              </a:rPr>
              <a:t>1) The Authority shall protect the </a:t>
            </a:r>
            <a:r>
              <a:rPr lang="en-US" dirty="0" smtClean="0">
                <a:solidFill>
                  <a:schemeClr val="dk1"/>
                </a:solidFill>
              </a:rPr>
              <a:t>interest of:</a:t>
            </a:r>
          </a:p>
          <a:p>
            <a:pPr marL="804863" indent="-285750" algn="just">
              <a:buFont typeface="Arial" panose="020B0604020202020204" pitchFamily="34" charset="0"/>
              <a:buChar char="•"/>
            </a:pPr>
            <a:endParaRPr lang="en-US" dirty="0" smtClean="0">
              <a:solidFill>
                <a:schemeClr val="dk1"/>
              </a:solidFill>
            </a:endParaRPr>
          </a:p>
          <a:p>
            <a:pPr marL="804863" indent="-285750" algn="just">
              <a:buFont typeface="Arial" panose="020B0604020202020204" pitchFamily="34" charset="0"/>
              <a:buChar char="•"/>
            </a:pPr>
            <a:r>
              <a:rPr lang="en-US" dirty="0" smtClean="0">
                <a:solidFill>
                  <a:schemeClr val="dk1"/>
                </a:solidFill>
              </a:rPr>
              <a:t>public </a:t>
            </a:r>
          </a:p>
          <a:p>
            <a:pPr marL="804863" indent="-285750" algn="just">
              <a:buFont typeface="Arial" panose="020B0604020202020204" pitchFamily="34" charset="0"/>
              <a:buChar char="•"/>
            </a:pPr>
            <a:endParaRPr lang="en-US" dirty="0" smtClean="0">
              <a:solidFill>
                <a:schemeClr val="dk1"/>
              </a:solidFill>
            </a:endParaRPr>
          </a:p>
          <a:p>
            <a:pPr marL="804863" indent="-285750" algn="just">
              <a:buFont typeface="Arial" panose="020B0604020202020204" pitchFamily="34" charset="0"/>
              <a:buChar char="•"/>
            </a:pPr>
            <a:r>
              <a:rPr lang="en-US" dirty="0" smtClean="0">
                <a:solidFill>
                  <a:schemeClr val="dk1"/>
                </a:solidFill>
              </a:rPr>
              <a:t>investors</a:t>
            </a:r>
            <a:r>
              <a:rPr lang="en-US" dirty="0">
                <a:solidFill>
                  <a:schemeClr val="dk1"/>
                </a:solidFill>
              </a:rPr>
              <a:t>, </a:t>
            </a:r>
            <a:endParaRPr lang="en-US" dirty="0" smtClean="0">
              <a:solidFill>
                <a:schemeClr val="dk1"/>
              </a:solidFill>
            </a:endParaRPr>
          </a:p>
          <a:p>
            <a:pPr marL="804863" indent="-285750" algn="just">
              <a:buFont typeface="Arial" panose="020B0604020202020204" pitchFamily="34" charset="0"/>
              <a:buChar char="•"/>
            </a:pPr>
            <a:endParaRPr lang="en-US" dirty="0" smtClean="0">
              <a:solidFill>
                <a:schemeClr val="dk1"/>
              </a:solidFill>
            </a:endParaRPr>
          </a:p>
          <a:p>
            <a:pPr marL="804863" indent="-285750" algn="just">
              <a:buFont typeface="Arial" panose="020B0604020202020204" pitchFamily="34" charset="0"/>
              <a:buChar char="•"/>
            </a:pPr>
            <a:r>
              <a:rPr lang="en-US" dirty="0" smtClean="0">
                <a:solidFill>
                  <a:schemeClr val="dk1"/>
                </a:solidFill>
              </a:rPr>
              <a:t>creditors </a:t>
            </a:r>
            <a:r>
              <a:rPr lang="en-US" dirty="0">
                <a:solidFill>
                  <a:schemeClr val="dk1"/>
                </a:solidFill>
              </a:rPr>
              <a:t>and </a:t>
            </a:r>
            <a:endParaRPr lang="en-US" dirty="0" smtClean="0">
              <a:solidFill>
                <a:schemeClr val="dk1"/>
              </a:solidFill>
            </a:endParaRPr>
          </a:p>
          <a:p>
            <a:pPr marL="804863" indent="-285750" algn="just">
              <a:buFont typeface="Arial" panose="020B0604020202020204" pitchFamily="34" charset="0"/>
              <a:buChar char="•"/>
            </a:pPr>
            <a:endParaRPr lang="en-US" dirty="0" smtClean="0">
              <a:solidFill>
                <a:schemeClr val="dk1"/>
              </a:solidFill>
            </a:endParaRPr>
          </a:p>
          <a:p>
            <a:pPr marL="804863" indent="-285750" algn="just">
              <a:buFont typeface="Arial" panose="020B0604020202020204" pitchFamily="34" charset="0"/>
              <a:buChar char="•"/>
            </a:pPr>
            <a:r>
              <a:rPr lang="en-US" dirty="0" smtClean="0">
                <a:solidFill>
                  <a:schemeClr val="dk1"/>
                </a:solidFill>
              </a:rPr>
              <a:t>others </a:t>
            </a:r>
            <a:r>
              <a:rPr lang="en-US" dirty="0">
                <a:solidFill>
                  <a:schemeClr val="dk1"/>
                </a:solidFill>
              </a:rPr>
              <a:t>associated with the companies or bodies corporate </a:t>
            </a:r>
            <a:endParaRPr lang="en-US" dirty="0" smtClean="0">
              <a:solidFill>
                <a:schemeClr val="dk1"/>
              </a:solidFill>
            </a:endParaRPr>
          </a:p>
          <a:p>
            <a:pPr algn="just"/>
            <a:endParaRPr lang="en-US" dirty="0">
              <a:solidFill>
                <a:schemeClr val="dk1"/>
              </a:solidFill>
            </a:endParaRPr>
          </a:p>
          <a:p>
            <a:pPr algn="just"/>
            <a:r>
              <a:rPr lang="en-US" dirty="0" smtClean="0">
                <a:solidFill>
                  <a:schemeClr val="dk1"/>
                </a:solidFill>
              </a:rPr>
              <a:t>by </a:t>
            </a:r>
            <a:r>
              <a:rPr lang="en-US" b="1" u="sng" dirty="0">
                <a:solidFill>
                  <a:schemeClr val="dk1"/>
                </a:solidFill>
              </a:rPr>
              <a:t>establishing high quality standards</a:t>
            </a:r>
            <a:r>
              <a:rPr lang="en-US" dirty="0">
                <a:solidFill>
                  <a:schemeClr val="dk1"/>
                </a:solidFill>
              </a:rPr>
              <a:t> of </a:t>
            </a:r>
            <a:r>
              <a:rPr lang="en-US" b="1" u="sng" dirty="0">
                <a:solidFill>
                  <a:schemeClr val="dk1"/>
                </a:solidFill>
              </a:rPr>
              <a:t>accounting and auditing</a:t>
            </a:r>
            <a:r>
              <a:rPr lang="en-US" dirty="0">
                <a:solidFill>
                  <a:schemeClr val="dk1"/>
                </a:solidFill>
              </a:rPr>
              <a:t> and exercising effective oversight of accounting functions performed by the companies and bodies corporate and auditing </a:t>
            </a:r>
            <a:r>
              <a:rPr lang="en-IN" dirty="0">
                <a:solidFill>
                  <a:schemeClr val="dk1"/>
                </a:solidFill>
              </a:rPr>
              <a:t>functions performed by auditors.</a:t>
            </a:r>
          </a:p>
          <a:p>
            <a:pPr algn="just"/>
            <a:endParaRPr lang="en-US" dirty="0">
              <a:solidFill>
                <a:schemeClr val="dk1"/>
              </a:solidFill>
            </a:endParaRPr>
          </a:p>
          <a:p>
            <a:pPr algn="just"/>
            <a:r>
              <a:rPr lang="en-US" dirty="0">
                <a:solidFill>
                  <a:schemeClr val="dk1"/>
                </a:solidFill>
              </a:rPr>
              <a:t>(2) In </a:t>
            </a:r>
            <a:r>
              <a:rPr lang="en-US" dirty="0" smtClean="0">
                <a:solidFill>
                  <a:schemeClr val="dk1"/>
                </a:solidFill>
              </a:rPr>
              <a:t>particular</a:t>
            </a:r>
            <a:r>
              <a:rPr lang="en-IN" dirty="0" smtClean="0">
                <a:solidFill>
                  <a:schemeClr val="dk1"/>
                </a:solidFill>
              </a:rPr>
              <a:t>:-</a:t>
            </a:r>
            <a:endParaRPr lang="en-IN" dirty="0">
              <a:solidFill>
                <a:schemeClr val="dk1"/>
              </a:solidFill>
            </a:endParaRPr>
          </a:p>
          <a:p>
            <a:pPr algn="just"/>
            <a:endParaRPr lang="en-US" dirty="0" smtClean="0">
              <a:solidFill>
                <a:schemeClr val="dk1"/>
              </a:solidFill>
            </a:endParaRPr>
          </a:p>
          <a:p>
            <a:pPr algn="just"/>
            <a:r>
              <a:rPr lang="en-US" dirty="0" smtClean="0">
                <a:solidFill>
                  <a:schemeClr val="dk1"/>
                </a:solidFill>
              </a:rPr>
              <a:t>(</a:t>
            </a:r>
            <a:r>
              <a:rPr lang="en-US" dirty="0">
                <a:solidFill>
                  <a:schemeClr val="dk1"/>
                </a:solidFill>
              </a:rPr>
              <a:t>a) </a:t>
            </a:r>
            <a:r>
              <a:rPr lang="en-US" b="1" u="sng" dirty="0">
                <a:solidFill>
                  <a:schemeClr val="dk1"/>
                </a:solidFill>
              </a:rPr>
              <a:t>maintain details of particulars of auditors</a:t>
            </a:r>
            <a:r>
              <a:rPr lang="en-US" dirty="0">
                <a:solidFill>
                  <a:schemeClr val="dk1"/>
                </a:solidFill>
              </a:rPr>
              <a:t> appointed in the companies and bodies </a:t>
            </a:r>
            <a:r>
              <a:rPr lang="en-US" dirty="0" smtClean="0">
                <a:solidFill>
                  <a:schemeClr val="dk1"/>
                </a:solidFill>
              </a:rPr>
              <a:t>corporate</a:t>
            </a:r>
            <a:endParaRPr lang="en-US" dirty="0">
              <a:solidFill>
                <a:schemeClr val="dk1"/>
              </a:solidFill>
            </a:endParaRPr>
          </a:p>
          <a:p>
            <a:pPr algn="just"/>
            <a:endParaRPr lang="en-US" dirty="0" smtClean="0">
              <a:solidFill>
                <a:schemeClr val="dk1"/>
              </a:solidFill>
            </a:endParaRPr>
          </a:p>
          <a:p>
            <a:pPr algn="just"/>
            <a:r>
              <a:rPr lang="en-US" dirty="0" smtClean="0">
                <a:solidFill>
                  <a:schemeClr val="dk1"/>
                </a:solidFill>
              </a:rPr>
              <a:t>(</a:t>
            </a:r>
            <a:r>
              <a:rPr lang="en-US" dirty="0">
                <a:solidFill>
                  <a:schemeClr val="dk1"/>
                </a:solidFill>
              </a:rPr>
              <a:t>b) </a:t>
            </a:r>
            <a:r>
              <a:rPr lang="en-US" b="1" u="sng" dirty="0">
                <a:solidFill>
                  <a:schemeClr val="dk1"/>
                </a:solidFill>
              </a:rPr>
              <a:t>recommend accounting standards and auditing standards</a:t>
            </a:r>
            <a:r>
              <a:rPr lang="en-US" dirty="0">
                <a:solidFill>
                  <a:schemeClr val="dk1"/>
                </a:solidFill>
              </a:rPr>
              <a:t> for approval by the </a:t>
            </a:r>
            <a:r>
              <a:rPr lang="en-IN" dirty="0">
                <a:solidFill>
                  <a:schemeClr val="dk1"/>
                </a:solidFill>
              </a:rPr>
              <a:t>Central Government;</a:t>
            </a:r>
          </a:p>
          <a:p>
            <a:pPr algn="just"/>
            <a:endParaRPr lang="en-US" dirty="0" smtClean="0">
              <a:solidFill>
                <a:schemeClr val="dk1"/>
              </a:solidFill>
            </a:endParaRPr>
          </a:p>
          <a:p>
            <a:pPr algn="just"/>
            <a:r>
              <a:rPr lang="en-US" dirty="0" smtClean="0">
                <a:solidFill>
                  <a:schemeClr val="dk1"/>
                </a:solidFill>
              </a:rPr>
              <a:t>(</a:t>
            </a:r>
            <a:r>
              <a:rPr lang="en-US" dirty="0">
                <a:solidFill>
                  <a:schemeClr val="dk1"/>
                </a:solidFill>
              </a:rPr>
              <a:t>c) </a:t>
            </a:r>
            <a:r>
              <a:rPr lang="en-US" b="1" u="sng" dirty="0">
                <a:solidFill>
                  <a:schemeClr val="dk1"/>
                </a:solidFill>
              </a:rPr>
              <a:t>monitor and enforce compliance</a:t>
            </a:r>
            <a:r>
              <a:rPr lang="en-US" dirty="0">
                <a:solidFill>
                  <a:schemeClr val="dk1"/>
                </a:solidFill>
              </a:rPr>
              <a:t> with accounting standards and auditing </a:t>
            </a:r>
            <a:r>
              <a:rPr lang="en-IN" dirty="0">
                <a:solidFill>
                  <a:schemeClr val="dk1"/>
                </a:solidFill>
              </a:rPr>
              <a:t>standards</a:t>
            </a:r>
            <a:r>
              <a:rPr lang="en-IN" dirty="0" smtClean="0">
                <a:solidFill>
                  <a:schemeClr val="dk1"/>
                </a:solidFill>
              </a:rPr>
              <a:t>;</a:t>
            </a:r>
            <a:endParaRPr lang="en-US" dirty="0" smtClean="0">
              <a:solidFill>
                <a:schemeClr val="dk1"/>
              </a:solidFill>
            </a:endParaRPr>
          </a:p>
        </p:txBody>
      </p:sp>
    </p:spTree>
    <p:extLst>
      <p:ext uri="{BB962C8B-B14F-4D97-AF65-F5344CB8AC3E}">
        <p14:creationId xmlns:p14="http://schemas.microsoft.com/office/powerpoint/2010/main" val="25206172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1104" y="545515"/>
            <a:ext cx="11387328" cy="406265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US" dirty="0" smtClean="0">
                <a:solidFill>
                  <a:schemeClr val="dk1"/>
                </a:solidFill>
              </a:rPr>
              <a:t>(d) </a:t>
            </a:r>
            <a:r>
              <a:rPr lang="en-US" b="1" u="sng" dirty="0" smtClean="0">
                <a:solidFill>
                  <a:schemeClr val="dk1"/>
                </a:solidFill>
              </a:rPr>
              <a:t>oversee the quality of service</a:t>
            </a:r>
            <a:r>
              <a:rPr lang="en-US" dirty="0" smtClean="0">
                <a:solidFill>
                  <a:schemeClr val="dk1"/>
                </a:solidFill>
              </a:rPr>
              <a:t> of the professions associated with ensuring compliance with such standards and suggest measures for improvement in the </a:t>
            </a:r>
            <a:r>
              <a:rPr lang="en-IN" dirty="0" smtClean="0">
                <a:solidFill>
                  <a:schemeClr val="dk1"/>
                </a:solidFill>
              </a:rPr>
              <a:t>quality of service,</a:t>
            </a:r>
          </a:p>
          <a:p>
            <a:pPr algn="just"/>
            <a:endParaRPr lang="en-US" dirty="0" smtClean="0">
              <a:solidFill>
                <a:schemeClr val="dk1"/>
              </a:solidFill>
            </a:endParaRPr>
          </a:p>
          <a:p>
            <a:pPr algn="just"/>
            <a:r>
              <a:rPr lang="en-US" dirty="0" smtClean="0">
                <a:solidFill>
                  <a:schemeClr val="dk1"/>
                </a:solidFill>
              </a:rPr>
              <a:t>(e) </a:t>
            </a:r>
            <a:r>
              <a:rPr lang="en-US" b="1" u="sng" dirty="0" smtClean="0">
                <a:solidFill>
                  <a:schemeClr val="dk1"/>
                </a:solidFill>
              </a:rPr>
              <a:t>promote awareness</a:t>
            </a:r>
            <a:r>
              <a:rPr lang="en-US" dirty="0" smtClean="0">
                <a:solidFill>
                  <a:schemeClr val="dk1"/>
                </a:solidFill>
              </a:rPr>
              <a:t> in relation to the compliance of accounting standards and </a:t>
            </a:r>
            <a:r>
              <a:rPr lang="en-IN" dirty="0" smtClean="0">
                <a:solidFill>
                  <a:schemeClr val="dk1"/>
                </a:solidFill>
              </a:rPr>
              <a:t>auditing standards;</a:t>
            </a:r>
          </a:p>
          <a:p>
            <a:pPr algn="just"/>
            <a:endParaRPr lang="en-US" dirty="0" smtClean="0">
              <a:solidFill>
                <a:schemeClr val="dk1"/>
              </a:solidFill>
            </a:endParaRPr>
          </a:p>
          <a:p>
            <a:pPr algn="just"/>
            <a:r>
              <a:rPr lang="en-US" dirty="0" smtClean="0">
                <a:solidFill>
                  <a:schemeClr val="dk1"/>
                </a:solidFill>
              </a:rPr>
              <a:t>(f) </a:t>
            </a:r>
            <a:r>
              <a:rPr lang="en-US" b="1" u="sng" dirty="0" smtClean="0">
                <a:solidFill>
                  <a:schemeClr val="dk1"/>
                </a:solidFill>
              </a:rPr>
              <a:t>co-operate with national &amp; international organizations of independent audit regulators</a:t>
            </a:r>
            <a:r>
              <a:rPr lang="en-US" dirty="0" smtClean="0">
                <a:solidFill>
                  <a:schemeClr val="dk1"/>
                </a:solidFill>
              </a:rPr>
              <a:t> in establishing and overseeing adherence to accounting standards </a:t>
            </a:r>
            <a:r>
              <a:rPr lang="en-IN" dirty="0" smtClean="0">
                <a:solidFill>
                  <a:schemeClr val="dk1"/>
                </a:solidFill>
              </a:rPr>
              <a:t>and auditing standards; and</a:t>
            </a:r>
          </a:p>
          <a:p>
            <a:endParaRPr lang="en-US" dirty="0" smtClean="0"/>
          </a:p>
          <a:p>
            <a:r>
              <a:rPr lang="en-US" dirty="0" smtClean="0"/>
              <a:t>(</a:t>
            </a:r>
            <a:r>
              <a:rPr lang="en-US" dirty="0"/>
              <a:t>g) perform such other functions and duties as may be necessary or incidental to </a:t>
            </a:r>
            <a:r>
              <a:rPr lang="en-US" dirty="0" smtClean="0"/>
              <a:t>the </a:t>
            </a:r>
            <a:r>
              <a:rPr lang="en-IN" dirty="0" smtClean="0"/>
              <a:t>aforesaid </a:t>
            </a:r>
            <a:r>
              <a:rPr lang="en-IN" dirty="0"/>
              <a:t>functions and duties</a:t>
            </a:r>
            <a:r>
              <a:rPr lang="en-IN" dirty="0" smtClean="0"/>
              <a:t>.</a:t>
            </a:r>
          </a:p>
          <a:p>
            <a:endParaRPr lang="en-IN" dirty="0">
              <a:solidFill>
                <a:schemeClr val="dk1"/>
              </a:solidFill>
            </a:endParaRPr>
          </a:p>
          <a:p>
            <a:r>
              <a:rPr lang="en-US" sz="2400" b="1" u="sng" dirty="0">
                <a:solidFill>
                  <a:srgbClr val="00B050"/>
                </a:solidFill>
                <a:latin typeface="Arial" panose="020B0604020202020204" pitchFamily="34" charset="0"/>
              </a:rPr>
              <a:t>Rule-5 - Annual return. </a:t>
            </a:r>
          </a:p>
          <a:p>
            <a:endParaRPr lang="en-US" dirty="0" smtClean="0"/>
          </a:p>
          <a:p>
            <a:r>
              <a:rPr lang="en-US" dirty="0" smtClean="0"/>
              <a:t>Every </a:t>
            </a:r>
            <a:r>
              <a:rPr lang="en-US" dirty="0"/>
              <a:t>auditor referred </a:t>
            </a:r>
            <a:r>
              <a:rPr lang="en-US" dirty="0" smtClean="0"/>
              <a:t>under rule </a:t>
            </a:r>
            <a:r>
              <a:rPr lang="en-US" dirty="0"/>
              <a:t>3 shall file a return with </a:t>
            </a:r>
            <a:r>
              <a:rPr lang="en-US" dirty="0" smtClean="0"/>
              <a:t>the Authority </a:t>
            </a:r>
            <a:r>
              <a:rPr lang="en-US" dirty="0"/>
              <a:t>on or before 30th April every </a:t>
            </a:r>
            <a:r>
              <a:rPr lang="en-US" dirty="0" smtClean="0"/>
              <a:t>year</a:t>
            </a:r>
            <a:endParaRPr lang="en-US" dirty="0">
              <a:solidFill>
                <a:schemeClr val="dk1"/>
              </a:solidFill>
            </a:endParaRPr>
          </a:p>
          <a:p>
            <a:endParaRPr lang="en-US" dirty="0" smtClean="0">
              <a:solidFill>
                <a:schemeClr val="dk1"/>
              </a:solidFill>
            </a:endParaRPr>
          </a:p>
        </p:txBody>
      </p:sp>
    </p:spTree>
    <p:extLst>
      <p:ext uri="{BB962C8B-B14F-4D97-AF65-F5344CB8AC3E}">
        <p14:creationId xmlns:p14="http://schemas.microsoft.com/office/powerpoint/2010/main" val="16206760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3840" y="545515"/>
            <a:ext cx="5705856" cy="594008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US" sz="2000" b="1" u="sng" dirty="0">
                <a:solidFill>
                  <a:srgbClr val="00B050"/>
                </a:solidFill>
                <a:latin typeface="Arial" panose="020B0604020202020204" pitchFamily="34" charset="0"/>
              </a:rPr>
              <a:t>Rule-6 - Recommending </a:t>
            </a:r>
            <a:r>
              <a:rPr lang="en-US" sz="2000" b="1" u="sng" dirty="0" smtClean="0">
                <a:solidFill>
                  <a:srgbClr val="00B050"/>
                </a:solidFill>
                <a:latin typeface="Arial" panose="020B0604020202020204" pitchFamily="34" charset="0"/>
              </a:rPr>
              <a:t>accounting standard </a:t>
            </a:r>
            <a:r>
              <a:rPr lang="en-US" sz="2000" b="1" u="sng" dirty="0">
                <a:solidFill>
                  <a:srgbClr val="00B050"/>
                </a:solidFill>
                <a:latin typeface="Arial" panose="020B0604020202020204" pitchFamily="34" charset="0"/>
              </a:rPr>
              <a:t>and auditing </a:t>
            </a:r>
            <a:r>
              <a:rPr lang="en-US" sz="2000" b="1" u="sng" dirty="0" smtClean="0">
                <a:solidFill>
                  <a:srgbClr val="00B050"/>
                </a:solidFill>
                <a:latin typeface="Arial" panose="020B0604020202020204" pitchFamily="34" charset="0"/>
              </a:rPr>
              <a:t>standards:- </a:t>
            </a:r>
            <a:endParaRPr lang="en-US" sz="2000" b="1" u="sng" dirty="0">
              <a:solidFill>
                <a:srgbClr val="00B050"/>
              </a:solidFill>
              <a:latin typeface="Arial" panose="020B0604020202020204" pitchFamily="34" charset="0"/>
            </a:endParaRPr>
          </a:p>
          <a:p>
            <a:pPr algn="just"/>
            <a:endParaRPr lang="en-US" sz="1600" dirty="0" smtClean="0"/>
          </a:p>
          <a:p>
            <a:pPr algn="just"/>
            <a:r>
              <a:rPr lang="en-US" dirty="0" smtClean="0"/>
              <a:t>(1) the Authority:-</a:t>
            </a:r>
          </a:p>
          <a:p>
            <a:pPr algn="just"/>
            <a:endParaRPr lang="en-US" dirty="0"/>
          </a:p>
          <a:p>
            <a:pPr algn="just"/>
            <a:r>
              <a:rPr lang="en-US" dirty="0"/>
              <a:t>(a) shall </a:t>
            </a:r>
            <a:r>
              <a:rPr lang="en-US" b="1" u="sng" dirty="0"/>
              <a:t>receive recommendations</a:t>
            </a:r>
            <a:r>
              <a:rPr lang="en-US" dirty="0"/>
              <a:t> from the </a:t>
            </a:r>
            <a:r>
              <a:rPr lang="en-US" b="1" u="sng" dirty="0" smtClean="0"/>
              <a:t>ICAI </a:t>
            </a:r>
            <a:r>
              <a:rPr lang="en-US" dirty="0" smtClean="0"/>
              <a:t>on </a:t>
            </a:r>
            <a:r>
              <a:rPr lang="en-US" dirty="0"/>
              <a:t>proposals for </a:t>
            </a:r>
            <a:r>
              <a:rPr lang="en-US" b="1" u="sng" dirty="0"/>
              <a:t>new </a:t>
            </a:r>
            <a:r>
              <a:rPr lang="en-US" dirty="0"/>
              <a:t>accounting standards or auditing standards or </a:t>
            </a:r>
            <a:r>
              <a:rPr lang="en-US" dirty="0" smtClean="0"/>
              <a:t>for </a:t>
            </a:r>
            <a:r>
              <a:rPr lang="en-US" b="1" u="sng" dirty="0" smtClean="0"/>
              <a:t>amendments</a:t>
            </a:r>
            <a:r>
              <a:rPr lang="en-US" dirty="0" smtClean="0"/>
              <a:t> </a:t>
            </a:r>
            <a:r>
              <a:rPr lang="en-US" dirty="0"/>
              <a:t>to existing accounting standards </a:t>
            </a:r>
            <a:r>
              <a:rPr lang="en-US" dirty="0" smtClean="0"/>
              <a:t>or auditing </a:t>
            </a:r>
            <a:r>
              <a:rPr lang="en-US" dirty="0"/>
              <a:t>standards;</a:t>
            </a:r>
          </a:p>
          <a:p>
            <a:pPr algn="just"/>
            <a:endParaRPr lang="en-US" dirty="0" smtClean="0"/>
          </a:p>
          <a:p>
            <a:pPr algn="just"/>
            <a:r>
              <a:rPr lang="en-US" dirty="0" smtClean="0"/>
              <a:t>(</a:t>
            </a:r>
            <a:r>
              <a:rPr lang="en-US" dirty="0"/>
              <a:t>b) may seek </a:t>
            </a:r>
            <a:r>
              <a:rPr lang="en-US" b="1" u="sng" dirty="0"/>
              <a:t>additional information</a:t>
            </a:r>
            <a:r>
              <a:rPr lang="en-US" dirty="0"/>
              <a:t> from the </a:t>
            </a:r>
            <a:r>
              <a:rPr lang="en-US" dirty="0" smtClean="0"/>
              <a:t>ICAI on </a:t>
            </a:r>
            <a:r>
              <a:rPr lang="en-US" dirty="0"/>
              <a:t>the recommendations received under clause (a), if required.</a:t>
            </a:r>
          </a:p>
          <a:p>
            <a:pPr algn="just"/>
            <a:endParaRPr lang="en-US" dirty="0" smtClean="0"/>
          </a:p>
          <a:p>
            <a:pPr algn="just"/>
            <a:r>
              <a:rPr lang="en-US" dirty="0" smtClean="0"/>
              <a:t>(</a:t>
            </a:r>
            <a:r>
              <a:rPr lang="en-US" dirty="0"/>
              <a:t>2) </a:t>
            </a:r>
            <a:r>
              <a:rPr lang="en-US" dirty="0" smtClean="0"/>
              <a:t>Authority </a:t>
            </a:r>
            <a:r>
              <a:rPr lang="en-US" dirty="0"/>
              <a:t>shall consider the recommendations and additional information </a:t>
            </a:r>
            <a:r>
              <a:rPr lang="en-US" dirty="0" smtClean="0"/>
              <a:t>in such </a:t>
            </a:r>
            <a:r>
              <a:rPr lang="en-US" dirty="0"/>
              <a:t>manner as it deems fit before making recommendations to the </a:t>
            </a:r>
            <a:r>
              <a:rPr lang="en-US" dirty="0" smtClean="0"/>
              <a:t>central </a:t>
            </a:r>
            <a:r>
              <a:rPr lang="en-IN" dirty="0" smtClean="0"/>
              <a:t>Govt.</a:t>
            </a:r>
          </a:p>
          <a:p>
            <a:pPr algn="just"/>
            <a:endParaRPr lang="en-IN" dirty="0">
              <a:solidFill>
                <a:schemeClr val="dk1"/>
              </a:solidFill>
            </a:endParaRPr>
          </a:p>
          <a:p>
            <a:pPr algn="just"/>
            <a:endParaRPr lang="en-IN" dirty="0" smtClean="0"/>
          </a:p>
          <a:p>
            <a:pPr algn="just"/>
            <a:endParaRPr lang="en-IN" dirty="0">
              <a:solidFill>
                <a:schemeClr val="dk1"/>
              </a:solidFill>
            </a:endParaRPr>
          </a:p>
          <a:p>
            <a:pPr algn="just"/>
            <a:endParaRPr lang="en-IN" dirty="0" smtClean="0"/>
          </a:p>
          <a:p>
            <a:pPr algn="just"/>
            <a:endParaRPr lang="en-US" dirty="0" smtClean="0">
              <a:solidFill>
                <a:schemeClr val="dk1"/>
              </a:solidFill>
            </a:endParaRPr>
          </a:p>
        </p:txBody>
      </p:sp>
      <p:sp>
        <p:nvSpPr>
          <p:cNvPr id="5" name="Rectangle 4"/>
          <p:cNvSpPr/>
          <p:nvPr/>
        </p:nvSpPr>
        <p:spPr>
          <a:xfrm>
            <a:off x="6108192" y="545515"/>
            <a:ext cx="5687568" cy="597086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US" sz="2000" b="1" u="sng" dirty="0">
                <a:solidFill>
                  <a:srgbClr val="00B050"/>
                </a:solidFill>
                <a:latin typeface="Arial" panose="020B0604020202020204" pitchFamily="34" charset="0"/>
              </a:rPr>
              <a:t>Rule-7 - Monitoring </a:t>
            </a:r>
            <a:r>
              <a:rPr lang="en-US" sz="2000" b="1" u="sng" dirty="0" smtClean="0">
                <a:solidFill>
                  <a:srgbClr val="00B050"/>
                </a:solidFill>
                <a:latin typeface="Arial" panose="020B0604020202020204" pitchFamily="34" charset="0"/>
              </a:rPr>
              <a:t>and enforcing </a:t>
            </a:r>
            <a:r>
              <a:rPr lang="en-US" sz="2000" b="1" u="sng" dirty="0">
                <a:solidFill>
                  <a:srgbClr val="00B050"/>
                </a:solidFill>
                <a:latin typeface="Arial" panose="020B0604020202020204" pitchFamily="34" charset="0"/>
              </a:rPr>
              <a:t>compliance with accounting standards</a:t>
            </a:r>
          </a:p>
          <a:p>
            <a:pPr algn="just"/>
            <a:endParaRPr lang="en-US" dirty="0" smtClean="0"/>
          </a:p>
          <a:p>
            <a:pPr algn="just"/>
            <a:r>
              <a:rPr lang="en-IN" dirty="0" smtClean="0"/>
              <a:t>(1) </a:t>
            </a:r>
            <a:r>
              <a:rPr lang="en-US" dirty="0" smtClean="0"/>
              <a:t>Authority </a:t>
            </a:r>
            <a:r>
              <a:rPr lang="en-US" dirty="0"/>
              <a:t>may </a:t>
            </a:r>
            <a:r>
              <a:rPr lang="en-US" b="1" u="sng" dirty="0"/>
              <a:t>review</a:t>
            </a:r>
            <a:r>
              <a:rPr lang="en-US" dirty="0"/>
              <a:t> </a:t>
            </a:r>
            <a:r>
              <a:rPr lang="en-US" dirty="0" smtClean="0"/>
              <a:t>financial </a:t>
            </a:r>
            <a:r>
              <a:rPr lang="en-US" dirty="0"/>
              <a:t>statements of such company </a:t>
            </a:r>
            <a:r>
              <a:rPr lang="en-US" dirty="0" smtClean="0"/>
              <a:t>/ body corporate, and may </a:t>
            </a:r>
            <a:r>
              <a:rPr lang="en-US" b="1" u="sng" dirty="0" smtClean="0"/>
              <a:t>direct </a:t>
            </a:r>
            <a:r>
              <a:rPr lang="en-US" dirty="0"/>
              <a:t>such company </a:t>
            </a:r>
            <a:r>
              <a:rPr lang="en-US" dirty="0" smtClean="0"/>
              <a:t>/ body corporate / its </a:t>
            </a:r>
            <a:r>
              <a:rPr lang="en-US" dirty="0"/>
              <a:t>auditor by a written </a:t>
            </a:r>
            <a:r>
              <a:rPr lang="en-US" b="1" u="sng" dirty="0"/>
              <a:t>notice</a:t>
            </a:r>
            <a:r>
              <a:rPr lang="en-US" dirty="0"/>
              <a:t>, to </a:t>
            </a:r>
            <a:r>
              <a:rPr lang="en-US" b="1" u="sng" dirty="0"/>
              <a:t>provide further information </a:t>
            </a:r>
            <a:r>
              <a:rPr lang="en-US" b="1" u="sng" dirty="0" smtClean="0"/>
              <a:t>/ </a:t>
            </a:r>
            <a:r>
              <a:rPr lang="en-US" b="1" u="sng" dirty="0"/>
              <a:t>explanation </a:t>
            </a:r>
            <a:r>
              <a:rPr lang="en-US" b="1" u="sng" dirty="0" smtClean="0"/>
              <a:t>/ any relevant documents</a:t>
            </a:r>
          </a:p>
          <a:p>
            <a:pPr algn="just"/>
            <a:endParaRPr lang="en-US" dirty="0"/>
          </a:p>
          <a:p>
            <a:pPr algn="just"/>
            <a:r>
              <a:rPr lang="en-US" dirty="0"/>
              <a:t>(2) </a:t>
            </a:r>
            <a:r>
              <a:rPr lang="en-US" dirty="0" smtClean="0"/>
              <a:t>Authority </a:t>
            </a:r>
            <a:r>
              <a:rPr lang="en-US" dirty="0"/>
              <a:t>may require </a:t>
            </a:r>
            <a:r>
              <a:rPr lang="en-US" b="1" u="sng" dirty="0" smtClean="0"/>
              <a:t>personal </a:t>
            </a:r>
            <a:r>
              <a:rPr lang="en-US" b="1" u="sng" dirty="0"/>
              <a:t>presence </a:t>
            </a:r>
            <a:r>
              <a:rPr lang="en-US" dirty="0"/>
              <a:t>of the officers of the </a:t>
            </a:r>
            <a:r>
              <a:rPr lang="en-US" dirty="0" smtClean="0"/>
              <a:t>company / </a:t>
            </a:r>
            <a:r>
              <a:rPr lang="en-US" dirty="0"/>
              <a:t>body corporate </a:t>
            </a:r>
            <a:r>
              <a:rPr lang="en-US" dirty="0" smtClean="0"/>
              <a:t>/ auditor </a:t>
            </a:r>
            <a:r>
              <a:rPr lang="en-US" dirty="0"/>
              <a:t>for seeking additional information or explanation </a:t>
            </a:r>
            <a:r>
              <a:rPr lang="en-US" dirty="0" smtClean="0"/>
              <a:t>in connection </a:t>
            </a:r>
            <a:r>
              <a:rPr lang="en-US" dirty="0"/>
              <a:t>with the review of the financial </a:t>
            </a:r>
            <a:r>
              <a:rPr lang="en-US" dirty="0" smtClean="0"/>
              <a:t>statements</a:t>
            </a:r>
          </a:p>
          <a:p>
            <a:pPr algn="just"/>
            <a:endParaRPr lang="en-US" dirty="0" smtClean="0"/>
          </a:p>
          <a:p>
            <a:pPr algn="just"/>
            <a:r>
              <a:rPr lang="en-US" dirty="0" smtClean="0"/>
              <a:t>(</a:t>
            </a:r>
            <a:r>
              <a:rPr lang="en-US" dirty="0"/>
              <a:t>3) </a:t>
            </a:r>
            <a:r>
              <a:rPr lang="en-US" dirty="0" smtClean="0"/>
              <a:t>Authority </a:t>
            </a:r>
            <a:r>
              <a:rPr lang="en-US" dirty="0"/>
              <a:t>shall </a:t>
            </a:r>
            <a:r>
              <a:rPr lang="en-US" b="1" u="sng" dirty="0"/>
              <a:t>publish </a:t>
            </a:r>
            <a:r>
              <a:rPr lang="en-US" dirty="0"/>
              <a:t>its findings </a:t>
            </a:r>
            <a:r>
              <a:rPr lang="en-US" dirty="0" smtClean="0"/>
              <a:t>of non-compliances </a:t>
            </a:r>
            <a:r>
              <a:rPr lang="en-US" dirty="0"/>
              <a:t>on its </a:t>
            </a:r>
            <a:r>
              <a:rPr lang="en-US" b="1" u="sng" dirty="0" smtClean="0"/>
              <a:t>website</a:t>
            </a:r>
          </a:p>
          <a:p>
            <a:pPr algn="just"/>
            <a:endParaRPr lang="en-US" dirty="0"/>
          </a:p>
          <a:p>
            <a:pPr algn="just"/>
            <a:r>
              <a:rPr lang="en-US" dirty="0"/>
              <a:t>(4) </a:t>
            </a:r>
            <a:r>
              <a:rPr lang="en-US" dirty="0" smtClean="0"/>
              <a:t>If Authority </a:t>
            </a:r>
            <a:r>
              <a:rPr lang="en-US" dirty="0"/>
              <a:t>finds or has reason to believe that any </a:t>
            </a:r>
            <a:r>
              <a:rPr lang="en-US" b="1" u="sng" dirty="0"/>
              <a:t>accounting </a:t>
            </a:r>
            <a:r>
              <a:rPr lang="en-US" b="1" u="sng" dirty="0" smtClean="0"/>
              <a:t>standard has been </a:t>
            </a:r>
            <a:r>
              <a:rPr lang="en-US" b="1" u="sng" dirty="0"/>
              <a:t>violated</a:t>
            </a:r>
            <a:r>
              <a:rPr lang="en-US" dirty="0"/>
              <a:t>, it may decide on the further course </a:t>
            </a:r>
            <a:r>
              <a:rPr lang="en-US" dirty="0" smtClean="0"/>
              <a:t>of investigation or </a:t>
            </a:r>
            <a:r>
              <a:rPr lang="en-US" dirty="0"/>
              <a:t>enforcement action through </a:t>
            </a:r>
            <a:r>
              <a:rPr lang="en-US" dirty="0" smtClean="0"/>
              <a:t>its concerned </a:t>
            </a:r>
            <a:r>
              <a:rPr lang="en-US" dirty="0"/>
              <a:t>Division.</a:t>
            </a:r>
            <a:endParaRPr lang="en-US" dirty="0" smtClean="0">
              <a:solidFill>
                <a:schemeClr val="dk1"/>
              </a:solidFill>
            </a:endParaRPr>
          </a:p>
        </p:txBody>
      </p:sp>
    </p:spTree>
    <p:extLst>
      <p:ext uri="{BB962C8B-B14F-4D97-AF65-F5344CB8AC3E}">
        <p14:creationId xmlns:p14="http://schemas.microsoft.com/office/powerpoint/2010/main" val="19323120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1376" y="611720"/>
            <a:ext cx="11643360" cy="600164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US" sz="2400" b="1" u="sng" dirty="0">
                <a:solidFill>
                  <a:srgbClr val="00B050"/>
                </a:solidFill>
                <a:latin typeface="Arial" panose="020B0604020202020204" pitchFamily="34" charset="0"/>
              </a:rPr>
              <a:t>8. Monitoring and enforcing compliance with auditing standards.- </a:t>
            </a:r>
          </a:p>
          <a:p>
            <a:pPr algn="just"/>
            <a:endParaRPr lang="en-US" dirty="0" smtClean="0"/>
          </a:p>
          <a:p>
            <a:pPr algn="just"/>
            <a:r>
              <a:rPr lang="en-US" dirty="0" smtClean="0"/>
              <a:t>(</a:t>
            </a:r>
            <a:r>
              <a:rPr lang="en-US" dirty="0"/>
              <a:t>1) </a:t>
            </a:r>
            <a:r>
              <a:rPr lang="en-US" dirty="0" smtClean="0"/>
              <a:t>the </a:t>
            </a:r>
            <a:r>
              <a:rPr lang="en-US" dirty="0"/>
              <a:t>Authority may: -</a:t>
            </a:r>
          </a:p>
          <a:p>
            <a:pPr algn="just"/>
            <a:endParaRPr lang="en-US" dirty="0" smtClean="0"/>
          </a:p>
          <a:p>
            <a:pPr marL="354013" algn="just"/>
            <a:r>
              <a:rPr lang="en-US" dirty="0" smtClean="0"/>
              <a:t>(</a:t>
            </a:r>
            <a:r>
              <a:rPr lang="en-US" dirty="0"/>
              <a:t>a) </a:t>
            </a:r>
            <a:r>
              <a:rPr lang="en-US" b="1" u="sng" dirty="0"/>
              <a:t>review working papers</a:t>
            </a:r>
            <a:r>
              <a:rPr lang="en-US" dirty="0"/>
              <a:t> (including </a:t>
            </a:r>
            <a:r>
              <a:rPr lang="en-US" b="1" u="sng" dirty="0"/>
              <a:t>audit plan </a:t>
            </a:r>
            <a:r>
              <a:rPr lang="en-US" b="1" u="sng" dirty="0" smtClean="0"/>
              <a:t>/ audit </a:t>
            </a:r>
            <a:r>
              <a:rPr lang="en-US" b="1" u="sng" dirty="0"/>
              <a:t>documents</a:t>
            </a:r>
            <a:r>
              <a:rPr lang="en-US" dirty="0"/>
              <a:t>) and </a:t>
            </a:r>
            <a:r>
              <a:rPr lang="en-US" b="1" u="sng" dirty="0"/>
              <a:t>communications</a:t>
            </a:r>
            <a:r>
              <a:rPr lang="en-US" dirty="0"/>
              <a:t> related to the audit.</a:t>
            </a:r>
          </a:p>
          <a:p>
            <a:pPr marL="354013" algn="just"/>
            <a:endParaRPr lang="en-US" dirty="0" smtClean="0"/>
          </a:p>
          <a:p>
            <a:pPr marL="354013" algn="just"/>
            <a:r>
              <a:rPr lang="en-US" dirty="0" smtClean="0"/>
              <a:t>(</a:t>
            </a:r>
            <a:r>
              <a:rPr lang="en-US" dirty="0"/>
              <a:t>b) </a:t>
            </a:r>
            <a:r>
              <a:rPr lang="en-US" b="1" u="sng" dirty="0"/>
              <a:t>evaluate</a:t>
            </a:r>
            <a:r>
              <a:rPr lang="en-US" dirty="0"/>
              <a:t> the </a:t>
            </a:r>
            <a:r>
              <a:rPr lang="en-US" b="1" u="sng" dirty="0"/>
              <a:t>sufficiency of the quality control system of the auditor</a:t>
            </a:r>
            <a:r>
              <a:rPr lang="en-US" dirty="0"/>
              <a:t> and the </a:t>
            </a:r>
            <a:r>
              <a:rPr lang="en-US" b="1" u="sng" dirty="0"/>
              <a:t>manner of documentation of the system by the </a:t>
            </a:r>
            <a:r>
              <a:rPr lang="en-US" b="1" u="sng" dirty="0" smtClean="0"/>
              <a:t>auditor</a:t>
            </a:r>
            <a:r>
              <a:rPr lang="en-US" dirty="0" smtClean="0"/>
              <a:t> </a:t>
            </a:r>
            <a:r>
              <a:rPr lang="en-US" dirty="0"/>
              <a:t>and</a:t>
            </a:r>
          </a:p>
          <a:p>
            <a:pPr marL="354013" algn="just"/>
            <a:endParaRPr lang="en-US" dirty="0" smtClean="0"/>
          </a:p>
          <a:p>
            <a:pPr marL="354013" algn="just"/>
            <a:r>
              <a:rPr lang="en-US" dirty="0" smtClean="0"/>
              <a:t>(</a:t>
            </a:r>
            <a:r>
              <a:rPr lang="en-US" dirty="0"/>
              <a:t>c) perform such </a:t>
            </a:r>
            <a:r>
              <a:rPr lang="en-US" b="1" u="sng" dirty="0"/>
              <a:t>other testing of the </a:t>
            </a:r>
            <a:r>
              <a:rPr lang="en-US" b="1" u="sng" dirty="0" smtClean="0"/>
              <a:t>audit / supervisory </a:t>
            </a:r>
            <a:r>
              <a:rPr lang="en-US" b="1" u="sng" dirty="0"/>
              <a:t>and quality control procedures of the </a:t>
            </a:r>
            <a:r>
              <a:rPr lang="en-US" b="1" u="sng" dirty="0" smtClean="0"/>
              <a:t>auditor</a:t>
            </a:r>
          </a:p>
          <a:p>
            <a:pPr marL="354013" algn="just"/>
            <a:endParaRPr lang="en-US" dirty="0"/>
          </a:p>
          <a:p>
            <a:pPr algn="just"/>
            <a:r>
              <a:rPr lang="en-US" dirty="0"/>
              <a:t>(2) </a:t>
            </a:r>
            <a:r>
              <a:rPr lang="en-US" dirty="0" smtClean="0"/>
              <a:t>Authority </a:t>
            </a:r>
            <a:r>
              <a:rPr lang="en-US" b="1" u="sng" dirty="0"/>
              <a:t>may require</a:t>
            </a:r>
            <a:r>
              <a:rPr lang="en-US" dirty="0"/>
              <a:t> an </a:t>
            </a:r>
            <a:r>
              <a:rPr lang="en-US" b="1" u="sng" dirty="0"/>
              <a:t>auditor to report</a:t>
            </a:r>
            <a:r>
              <a:rPr lang="en-US" dirty="0"/>
              <a:t> on </a:t>
            </a:r>
            <a:r>
              <a:rPr lang="en-US" b="1" u="sng" dirty="0"/>
              <a:t>its governance practices and internal processes</a:t>
            </a:r>
            <a:r>
              <a:rPr lang="en-US" dirty="0"/>
              <a:t> designed to promote audit quality, protect its reputation and reduce risks including risk of failure of the auditor and may take such action on the report as may be necessary.</a:t>
            </a:r>
          </a:p>
          <a:p>
            <a:pPr algn="just"/>
            <a:endParaRPr lang="en-US" dirty="0"/>
          </a:p>
          <a:p>
            <a:pPr algn="just"/>
            <a:r>
              <a:rPr lang="en-US" dirty="0"/>
              <a:t>(3) </a:t>
            </a:r>
            <a:r>
              <a:rPr lang="en-US" dirty="0" smtClean="0"/>
              <a:t>Authority </a:t>
            </a:r>
            <a:r>
              <a:rPr lang="en-US" dirty="0"/>
              <a:t>may </a:t>
            </a:r>
            <a:r>
              <a:rPr lang="en-US" b="1" u="sng" dirty="0"/>
              <a:t>seek additional information</a:t>
            </a:r>
            <a:r>
              <a:rPr lang="en-US" dirty="0"/>
              <a:t> or may </a:t>
            </a:r>
            <a:r>
              <a:rPr lang="en-US" b="1" u="sng" dirty="0"/>
              <a:t>require the personal presence</a:t>
            </a:r>
            <a:r>
              <a:rPr lang="en-US" dirty="0"/>
              <a:t> of the auditor for </a:t>
            </a:r>
            <a:r>
              <a:rPr lang="en-US" b="1" u="sng" dirty="0"/>
              <a:t>seeking additional information</a:t>
            </a:r>
            <a:r>
              <a:rPr lang="en-US" dirty="0"/>
              <a:t> or </a:t>
            </a:r>
            <a:r>
              <a:rPr lang="en-US" b="1" u="sng" dirty="0"/>
              <a:t>explanation </a:t>
            </a:r>
            <a:r>
              <a:rPr lang="en-US" dirty="0"/>
              <a:t>in connection with the conduct of an audit.</a:t>
            </a:r>
          </a:p>
          <a:p>
            <a:pPr algn="just"/>
            <a:endParaRPr lang="en-US" dirty="0"/>
          </a:p>
          <a:p>
            <a:pPr algn="just"/>
            <a:r>
              <a:rPr lang="en-US" dirty="0"/>
              <a:t>(4) </a:t>
            </a:r>
            <a:r>
              <a:rPr lang="en-US" dirty="0" smtClean="0"/>
              <a:t>Authority </a:t>
            </a:r>
            <a:r>
              <a:rPr lang="en-US" dirty="0"/>
              <a:t>shall </a:t>
            </a:r>
            <a:r>
              <a:rPr lang="en-US" b="1" u="sng" dirty="0"/>
              <a:t>perform its monitoring </a:t>
            </a:r>
            <a:r>
              <a:rPr lang="en-US" b="1" u="sng" dirty="0" smtClean="0"/>
              <a:t>&amp; </a:t>
            </a:r>
            <a:r>
              <a:rPr lang="en-US" b="1" u="sng" dirty="0"/>
              <a:t>enforcement activities</a:t>
            </a:r>
            <a:r>
              <a:rPr lang="en-US" dirty="0"/>
              <a:t> through </a:t>
            </a:r>
            <a:r>
              <a:rPr lang="en-US" b="1" u="sng" dirty="0"/>
              <a:t>its officers or experts</a:t>
            </a:r>
            <a:r>
              <a:rPr lang="en-US" b="1" dirty="0"/>
              <a:t> </a:t>
            </a:r>
            <a:r>
              <a:rPr lang="en-US" dirty="0"/>
              <a:t>with sufficient experience in audit of the relevant industry</a:t>
            </a:r>
            <a:r>
              <a:rPr lang="en-US" dirty="0" smtClean="0"/>
              <a:t>.</a:t>
            </a:r>
          </a:p>
          <a:p>
            <a:pPr algn="r"/>
            <a:r>
              <a:rPr lang="en-US" b="1" i="1" dirty="0" err="1" smtClean="0">
                <a:solidFill>
                  <a:srgbClr val="00B050"/>
                </a:solidFill>
                <a:latin typeface="Arial" panose="020B0604020202020204" pitchFamily="34" charset="0"/>
              </a:rPr>
              <a:t>Contd</a:t>
            </a:r>
            <a:r>
              <a:rPr lang="en-US" b="1" i="1" dirty="0" smtClean="0">
                <a:solidFill>
                  <a:srgbClr val="00B050"/>
                </a:solidFill>
                <a:latin typeface="Arial" panose="020B0604020202020204" pitchFamily="34" charset="0"/>
              </a:rPr>
              <a:t>……</a:t>
            </a:r>
            <a:endParaRPr lang="en-US" dirty="0"/>
          </a:p>
        </p:txBody>
      </p:sp>
    </p:spTree>
    <p:extLst>
      <p:ext uri="{BB962C8B-B14F-4D97-AF65-F5344CB8AC3E}">
        <p14:creationId xmlns:p14="http://schemas.microsoft.com/office/powerpoint/2010/main" val="1068660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403134"/>
            <a:ext cx="11631168" cy="295465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US" sz="2400" b="1" u="sng" dirty="0">
                <a:solidFill>
                  <a:srgbClr val="00B050"/>
                </a:solidFill>
                <a:latin typeface="Arial" panose="020B0604020202020204" pitchFamily="34" charset="0"/>
              </a:rPr>
              <a:t>8. Monitoring and enforcing compliance with auditing standards.- </a:t>
            </a:r>
          </a:p>
          <a:p>
            <a:pPr algn="just"/>
            <a:endParaRPr lang="en-US" dirty="0" smtClean="0"/>
          </a:p>
          <a:p>
            <a:pPr algn="just"/>
            <a:r>
              <a:rPr lang="en-US" dirty="0" smtClean="0"/>
              <a:t>(5) Authority shall </a:t>
            </a:r>
            <a:r>
              <a:rPr lang="en-US" b="1" u="sng" dirty="0" smtClean="0"/>
              <a:t>publish its findings</a:t>
            </a:r>
            <a:r>
              <a:rPr lang="en-US" dirty="0" smtClean="0"/>
              <a:t> relating to </a:t>
            </a:r>
            <a:r>
              <a:rPr lang="en-US" b="1" u="sng" dirty="0" smtClean="0"/>
              <a:t>non-</a:t>
            </a:r>
            <a:r>
              <a:rPr lang="en-US" b="1" u="sng" dirty="0" err="1" smtClean="0"/>
              <a:t>complainces</a:t>
            </a:r>
            <a:r>
              <a:rPr lang="en-US" dirty="0" smtClean="0"/>
              <a:t> on its </a:t>
            </a:r>
            <a:r>
              <a:rPr lang="en-US" b="1" u="sng" dirty="0" smtClean="0"/>
              <a:t>website</a:t>
            </a:r>
            <a:r>
              <a:rPr lang="en-US" dirty="0" smtClean="0"/>
              <a:t> and in </a:t>
            </a:r>
            <a:r>
              <a:rPr lang="en-US" b="1" u="sng" dirty="0" smtClean="0"/>
              <a:t>such other manner</a:t>
            </a:r>
          </a:p>
          <a:p>
            <a:pPr algn="just"/>
            <a:endParaRPr lang="en-US" dirty="0" smtClean="0"/>
          </a:p>
          <a:p>
            <a:pPr algn="just"/>
            <a:r>
              <a:rPr lang="en-US" dirty="0" smtClean="0"/>
              <a:t>(6) Authority </a:t>
            </a:r>
            <a:r>
              <a:rPr lang="en-US" b="1" u="sng" dirty="0" smtClean="0"/>
              <a:t>shall not publish</a:t>
            </a:r>
            <a:r>
              <a:rPr lang="en-US" dirty="0" smtClean="0"/>
              <a:t> </a:t>
            </a:r>
            <a:r>
              <a:rPr lang="en-US" b="1" u="sng" dirty="0" smtClean="0"/>
              <a:t>proprietary or confidential information</a:t>
            </a:r>
            <a:r>
              <a:rPr lang="en-US" dirty="0" smtClean="0"/>
              <a:t>, unless it is against public interest</a:t>
            </a:r>
          </a:p>
          <a:p>
            <a:pPr algn="just"/>
            <a:endParaRPr lang="en-US" dirty="0" smtClean="0"/>
          </a:p>
          <a:p>
            <a:pPr algn="just"/>
            <a:r>
              <a:rPr lang="en-US" dirty="0" smtClean="0"/>
              <a:t>(7) Authority may </a:t>
            </a:r>
            <a:r>
              <a:rPr lang="en-US" b="1" u="sng" dirty="0" smtClean="0"/>
              <a:t>send a separate report</a:t>
            </a:r>
            <a:r>
              <a:rPr lang="en-US" dirty="0" smtClean="0"/>
              <a:t> containing </a:t>
            </a:r>
            <a:r>
              <a:rPr lang="en-US" b="1" u="sng" dirty="0" smtClean="0"/>
              <a:t>proprietary or confidential information</a:t>
            </a:r>
            <a:r>
              <a:rPr lang="en-US" dirty="0" smtClean="0"/>
              <a:t> to Central Govt.</a:t>
            </a:r>
          </a:p>
          <a:p>
            <a:pPr algn="just"/>
            <a:endParaRPr lang="en-US" dirty="0" smtClean="0"/>
          </a:p>
          <a:p>
            <a:pPr algn="just"/>
            <a:r>
              <a:rPr lang="en-US" dirty="0" smtClean="0"/>
              <a:t>(8) If the Authority finds that any </a:t>
            </a:r>
            <a:r>
              <a:rPr lang="en-US" b="1" u="sng" dirty="0" smtClean="0"/>
              <a:t>law</a:t>
            </a:r>
            <a:r>
              <a:rPr lang="en-US" b="1" dirty="0" smtClean="0"/>
              <a:t> </a:t>
            </a:r>
            <a:r>
              <a:rPr lang="en-US" dirty="0" smtClean="0"/>
              <a:t>or </a:t>
            </a:r>
            <a:r>
              <a:rPr lang="en-US" b="1" u="sng" dirty="0" smtClean="0"/>
              <a:t>professional</a:t>
            </a:r>
            <a:r>
              <a:rPr lang="en-US" dirty="0" smtClean="0"/>
              <a:t> or </a:t>
            </a:r>
            <a:r>
              <a:rPr lang="en-US" b="1" u="sng" dirty="0" smtClean="0"/>
              <a:t>other standard</a:t>
            </a:r>
            <a:r>
              <a:rPr lang="en-US" dirty="0" smtClean="0"/>
              <a:t> has or may have been </a:t>
            </a:r>
            <a:r>
              <a:rPr lang="en-US" b="1" u="sng" dirty="0" smtClean="0"/>
              <a:t>violated</a:t>
            </a:r>
            <a:r>
              <a:rPr lang="en-US" dirty="0" smtClean="0"/>
              <a:t> by an auditor, it may </a:t>
            </a:r>
            <a:r>
              <a:rPr lang="en-US" b="1" u="sng" dirty="0" smtClean="0"/>
              <a:t>decide on the further course</a:t>
            </a:r>
            <a:r>
              <a:rPr lang="en-US" dirty="0" smtClean="0"/>
              <a:t> of investigation or enforcement action through its concerned Division.</a:t>
            </a:r>
            <a:endParaRPr lang="en-IN" dirty="0"/>
          </a:p>
        </p:txBody>
      </p:sp>
    </p:spTree>
    <p:extLst>
      <p:ext uri="{BB962C8B-B14F-4D97-AF65-F5344CB8AC3E}">
        <p14:creationId xmlns:p14="http://schemas.microsoft.com/office/powerpoint/2010/main" val="32702322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9184" y="551289"/>
            <a:ext cx="11655552" cy="600164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US" sz="2400" b="1" u="sng" dirty="0">
                <a:solidFill>
                  <a:srgbClr val="00B050"/>
                </a:solidFill>
                <a:latin typeface="Arial" panose="020B0604020202020204" pitchFamily="34" charset="0"/>
              </a:rPr>
              <a:t>9. Overseeing the quality of service and suggesting measures </a:t>
            </a:r>
            <a:r>
              <a:rPr lang="en-US" sz="2400" b="1" u="sng" dirty="0" smtClean="0">
                <a:solidFill>
                  <a:srgbClr val="00B050"/>
                </a:solidFill>
                <a:latin typeface="Arial" panose="020B0604020202020204" pitchFamily="34" charset="0"/>
              </a:rPr>
              <a:t>for </a:t>
            </a:r>
            <a:r>
              <a:rPr lang="en-IN" sz="2400" b="1" u="sng" dirty="0" smtClean="0">
                <a:solidFill>
                  <a:srgbClr val="00B050"/>
                </a:solidFill>
                <a:latin typeface="Arial" panose="020B0604020202020204" pitchFamily="34" charset="0"/>
              </a:rPr>
              <a:t>improvement</a:t>
            </a:r>
            <a:endParaRPr lang="en-IN" sz="2400" b="1" u="sng" dirty="0">
              <a:solidFill>
                <a:srgbClr val="00B050"/>
              </a:solidFill>
              <a:latin typeface="Arial" panose="020B0604020202020204" pitchFamily="34" charset="0"/>
            </a:endParaRPr>
          </a:p>
          <a:p>
            <a:pPr algn="just"/>
            <a:endParaRPr lang="en-US" dirty="0" smtClean="0">
              <a:latin typeface="Arial" panose="020B0604020202020204" pitchFamily="34" charset="0"/>
            </a:endParaRPr>
          </a:p>
          <a:p>
            <a:pPr marL="342900" indent="-342900" algn="just">
              <a:buAutoNum type="arabicParenBoth"/>
            </a:pPr>
            <a:r>
              <a:rPr lang="en-US" dirty="0" smtClean="0"/>
              <a:t>On </a:t>
            </a:r>
            <a:r>
              <a:rPr lang="en-US" dirty="0"/>
              <a:t>the basis of its review, the Authority </a:t>
            </a:r>
            <a:r>
              <a:rPr lang="en-US" b="1" u="sng" dirty="0"/>
              <a:t>may direct</a:t>
            </a:r>
            <a:r>
              <a:rPr lang="en-US" dirty="0"/>
              <a:t> an </a:t>
            </a:r>
            <a:r>
              <a:rPr lang="en-US" b="1" u="sng" dirty="0"/>
              <a:t>auditor</a:t>
            </a:r>
            <a:r>
              <a:rPr lang="en-US" dirty="0"/>
              <a:t> </a:t>
            </a:r>
            <a:endParaRPr lang="en-US" dirty="0" smtClean="0"/>
          </a:p>
          <a:p>
            <a:pPr marL="622300" indent="-285750" algn="just">
              <a:buFont typeface="Wingdings" panose="05000000000000000000" pitchFamily="2" charset="2"/>
              <a:buChar char="Ø"/>
            </a:pPr>
            <a:endParaRPr lang="en-US" dirty="0"/>
          </a:p>
          <a:p>
            <a:pPr marL="622300" indent="-285750" algn="just">
              <a:buFont typeface="Wingdings" panose="05000000000000000000" pitchFamily="2" charset="2"/>
              <a:buChar char="Ø"/>
            </a:pPr>
            <a:r>
              <a:rPr lang="en-US" dirty="0" smtClean="0"/>
              <a:t>to </a:t>
            </a:r>
            <a:r>
              <a:rPr lang="en-US" b="1" u="sng" dirty="0"/>
              <a:t>take measures for improvement of audit quality </a:t>
            </a:r>
            <a:r>
              <a:rPr lang="en-US" dirty="0"/>
              <a:t>including </a:t>
            </a:r>
            <a:endParaRPr lang="en-US" dirty="0" smtClean="0"/>
          </a:p>
          <a:p>
            <a:pPr marL="622300" indent="-285750" algn="just">
              <a:buFont typeface="Wingdings" panose="05000000000000000000" pitchFamily="2" charset="2"/>
              <a:buChar char="Ø"/>
            </a:pPr>
            <a:endParaRPr lang="en-US" b="1" u="sng" dirty="0" smtClean="0"/>
          </a:p>
          <a:p>
            <a:pPr marL="622300" indent="-285750" algn="just">
              <a:buFont typeface="Wingdings" panose="05000000000000000000" pitchFamily="2" charset="2"/>
              <a:buChar char="Ø"/>
            </a:pPr>
            <a:r>
              <a:rPr lang="en-US" b="1" u="sng" dirty="0" smtClean="0"/>
              <a:t>changes</a:t>
            </a:r>
            <a:r>
              <a:rPr lang="en-US" dirty="0" smtClean="0"/>
              <a:t> </a:t>
            </a:r>
            <a:r>
              <a:rPr lang="en-US" dirty="0"/>
              <a:t>in their </a:t>
            </a:r>
            <a:r>
              <a:rPr lang="en-US" b="1" u="sng" dirty="0"/>
              <a:t>audit processes</a:t>
            </a:r>
            <a:r>
              <a:rPr lang="en-US" dirty="0"/>
              <a:t>, </a:t>
            </a:r>
            <a:r>
              <a:rPr lang="en-US" b="1" u="sng" dirty="0"/>
              <a:t>quality control</a:t>
            </a:r>
            <a:r>
              <a:rPr lang="en-US" dirty="0"/>
              <a:t>, and </a:t>
            </a:r>
            <a:r>
              <a:rPr lang="en-US" b="1" u="sng" dirty="0"/>
              <a:t>audit reports</a:t>
            </a:r>
            <a:r>
              <a:rPr lang="en-US" dirty="0"/>
              <a:t> and </a:t>
            </a:r>
            <a:endParaRPr lang="en-US" dirty="0" smtClean="0"/>
          </a:p>
          <a:p>
            <a:pPr marL="622300" indent="-285750" algn="just">
              <a:buFont typeface="Wingdings" panose="05000000000000000000" pitchFamily="2" charset="2"/>
              <a:buChar char="Ø"/>
            </a:pPr>
            <a:endParaRPr lang="en-US" dirty="0" smtClean="0"/>
          </a:p>
          <a:p>
            <a:pPr marL="622300" indent="-285750" algn="just">
              <a:buFont typeface="Wingdings" panose="05000000000000000000" pitchFamily="2" charset="2"/>
              <a:buChar char="Ø"/>
            </a:pPr>
            <a:r>
              <a:rPr lang="en-US" b="1" u="sng" dirty="0" smtClean="0"/>
              <a:t>specify</a:t>
            </a:r>
            <a:r>
              <a:rPr lang="en-US" dirty="0" smtClean="0"/>
              <a:t> </a:t>
            </a:r>
            <a:r>
              <a:rPr lang="en-US" dirty="0"/>
              <a:t>a </a:t>
            </a:r>
            <a:r>
              <a:rPr lang="en-US" b="1" u="sng" dirty="0"/>
              <a:t>detailed plan</a:t>
            </a:r>
            <a:r>
              <a:rPr lang="en-US" dirty="0"/>
              <a:t> with </a:t>
            </a:r>
            <a:r>
              <a:rPr lang="en-US" b="1" u="sng" dirty="0" smtClean="0"/>
              <a:t>time-limits</a:t>
            </a:r>
            <a:endParaRPr lang="en-US" dirty="0"/>
          </a:p>
          <a:p>
            <a:pPr algn="just"/>
            <a:endParaRPr lang="en-US" dirty="0"/>
          </a:p>
          <a:p>
            <a:pPr algn="just"/>
            <a:r>
              <a:rPr lang="en-US" dirty="0"/>
              <a:t>(2) </a:t>
            </a:r>
            <a:r>
              <a:rPr lang="en-US" dirty="0" smtClean="0"/>
              <a:t>Auditor is duty bound to do the necessary improvements </a:t>
            </a:r>
            <a:r>
              <a:rPr lang="en-US" dirty="0"/>
              <a:t>and </a:t>
            </a:r>
            <a:r>
              <a:rPr lang="en-US" dirty="0" smtClean="0"/>
              <a:t>send </a:t>
            </a:r>
            <a:r>
              <a:rPr lang="en-US" dirty="0"/>
              <a:t>a report </a:t>
            </a:r>
            <a:r>
              <a:rPr lang="en-US" dirty="0" smtClean="0"/>
              <a:t>thereon to </a:t>
            </a:r>
            <a:r>
              <a:rPr lang="en-US" dirty="0"/>
              <a:t>the </a:t>
            </a:r>
            <a:r>
              <a:rPr lang="en-US" dirty="0" smtClean="0"/>
              <a:t>Authority</a:t>
            </a:r>
          </a:p>
          <a:p>
            <a:pPr algn="just"/>
            <a:endParaRPr lang="en-US" dirty="0"/>
          </a:p>
          <a:p>
            <a:pPr algn="just"/>
            <a:r>
              <a:rPr lang="en-US" dirty="0"/>
              <a:t>(3) </a:t>
            </a:r>
            <a:r>
              <a:rPr lang="en-US" dirty="0" smtClean="0"/>
              <a:t>Authority </a:t>
            </a:r>
            <a:r>
              <a:rPr lang="en-US" dirty="0"/>
              <a:t>shall </a:t>
            </a:r>
            <a:r>
              <a:rPr lang="en-US" b="1" u="sng" dirty="0"/>
              <a:t>monitor</a:t>
            </a:r>
            <a:r>
              <a:rPr lang="en-US" dirty="0"/>
              <a:t> the </a:t>
            </a:r>
            <a:r>
              <a:rPr lang="en-US" b="1" u="sng" dirty="0"/>
              <a:t>improvements made by the auditor</a:t>
            </a:r>
            <a:r>
              <a:rPr lang="en-US" dirty="0"/>
              <a:t> and </a:t>
            </a:r>
            <a:r>
              <a:rPr lang="en-US" b="1" u="sng" dirty="0"/>
              <a:t>take such action</a:t>
            </a:r>
            <a:r>
              <a:rPr lang="en-US" dirty="0"/>
              <a:t> as it deems </a:t>
            </a:r>
            <a:r>
              <a:rPr lang="en-US" dirty="0" smtClean="0"/>
              <a:t>fit</a:t>
            </a:r>
          </a:p>
          <a:p>
            <a:pPr algn="just"/>
            <a:endParaRPr lang="en-US" dirty="0"/>
          </a:p>
          <a:p>
            <a:pPr algn="just"/>
            <a:r>
              <a:rPr lang="en-US" dirty="0"/>
              <a:t>(4) </a:t>
            </a:r>
            <a:r>
              <a:rPr lang="en-US" dirty="0" smtClean="0"/>
              <a:t>Authority </a:t>
            </a:r>
            <a:r>
              <a:rPr lang="en-US" b="1" u="sng" dirty="0" smtClean="0"/>
              <a:t>may:</a:t>
            </a:r>
            <a:r>
              <a:rPr lang="en-US" dirty="0" smtClean="0"/>
              <a:t> </a:t>
            </a:r>
          </a:p>
          <a:p>
            <a:pPr marL="622300" indent="-268288" algn="just">
              <a:buFont typeface="Wingdings" panose="05000000000000000000" pitchFamily="2" charset="2"/>
              <a:buChar char="Ø"/>
            </a:pPr>
            <a:r>
              <a:rPr lang="en-US" b="1" u="sng" dirty="0" smtClean="0"/>
              <a:t>refer </a:t>
            </a:r>
            <a:r>
              <a:rPr lang="en-US" b="1" u="sng" dirty="0"/>
              <a:t>cases</a:t>
            </a:r>
            <a:r>
              <a:rPr lang="en-US" dirty="0"/>
              <a:t> with regard </a:t>
            </a:r>
            <a:r>
              <a:rPr lang="en-US" b="1" u="sng" dirty="0"/>
              <a:t>to overseeing the quality of service of auditors</a:t>
            </a:r>
            <a:r>
              <a:rPr lang="en-US" dirty="0"/>
              <a:t> </a:t>
            </a:r>
            <a:r>
              <a:rPr lang="en-US" dirty="0" smtClean="0"/>
              <a:t>to </a:t>
            </a:r>
            <a:r>
              <a:rPr lang="en-US" dirty="0"/>
              <a:t>the </a:t>
            </a:r>
            <a:r>
              <a:rPr lang="en-US" b="1" u="sng" dirty="0">
                <a:solidFill>
                  <a:srgbClr val="0000FF"/>
                </a:solidFill>
              </a:rPr>
              <a:t>Quality Review </a:t>
            </a:r>
            <a:r>
              <a:rPr lang="en-US" b="1" u="sng" dirty="0" smtClean="0">
                <a:solidFill>
                  <a:srgbClr val="0000FF"/>
                </a:solidFill>
              </a:rPr>
              <a:t>Board (QRB)</a:t>
            </a:r>
            <a:r>
              <a:rPr lang="en-US" dirty="0" smtClean="0"/>
              <a:t> </a:t>
            </a:r>
            <a:r>
              <a:rPr lang="en-US" b="1" u="sng" dirty="0"/>
              <a:t>constituted under the Chartered Accountants Act, 1949</a:t>
            </a:r>
            <a:r>
              <a:rPr lang="en-US" dirty="0"/>
              <a:t>  </a:t>
            </a:r>
            <a:r>
              <a:rPr lang="en-US" dirty="0" smtClean="0"/>
              <a:t>or </a:t>
            </a:r>
          </a:p>
          <a:p>
            <a:pPr marL="622300" indent="-268288" algn="just">
              <a:buFont typeface="Wingdings" panose="05000000000000000000" pitchFamily="2" charset="2"/>
              <a:buChar char="Ø"/>
            </a:pPr>
            <a:endParaRPr lang="en-US" b="1" u="sng" dirty="0"/>
          </a:p>
          <a:p>
            <a:pPr marL="622300" indent="-268288" algn="just">
              <a:buFont typeface="Wingdings" panose="05000000000000000000" pitchFamily="2" charset="2"/>
              <a:buChar char="Ø"/>
            </a:pPr>
            <a:r>
              <a:rPr lang="en-US" b="1" u="sng" dirty="0" smtClean="0"/>
              <a:t>call any </a:t>
            </a:r>
            <a:r>
              <a:rPr lang="en-US" b="1" u="sng" dirty="0"/>
              <a:t>report or information</a:t>
            </a:r>
            <a:r>
              <a:rPr lang="en-US" dirty="0"/>
              <a:t> in respect of such auditors </a:t>
            </a:r>
            <a:r>
              <a:rPr lang="en-US" dirty="0" smtClean="0"/>
              <a:t>/ </a:t>
            </a:r>
            <a:r>
              <a:rPr lang="en-US" dirty="0"/>
              <a:t>companies </a:t>
            </a:r>
            <a:r>
              <a:rPr lang="en-US" dirty="0" smtClean="0"/>
              <a:t>/ </a:t>
            </a:r>
            <a:r>
              <a:rPr lang="en-US" dirty="0"/>
              <a:t>bodies corporate from such </a:t>
            </a:r>
            <a:r>
              <a:rPr lang="en-US" dirty="0" smtClean="0"/>
              <a:t>Board </a:t>
            </a:r>
            <a:r>
              <a:rPr lang="en-US" b="1" u="sng" dirty="0" smtClean="0">
                <a:solidFill>
                  <a:srgbClr val="0000FF"/>
                </a:solidFill>
              </a:rPr>
              <a:t>(QRB)</a:t>
            </a:r>
            <a:endParaRPr lang="en-US" dirty="0" smtClean="0"/>
          </a:p>
          <a:p>
            <a:pPr algn="just"/>
            <a:endParaRPr lang="en-US" dirty="0"/>
          </a:p>
          <a:p>
            <a:pPr algn="just"/>
            <a:r>
              <a:rPr lang="en-US" dirty="0"/>
              <a:t>(5) </a:t>
            </a:r>
            <a:r>
              <a:rPr lang="en-US" dirty="0" smtClean="0"/>
              <a:t>Authority </a:t>
            </a:r>
            <a:r>
              <a:rPr lang="en-US" b="1" u="sng" dirty="0"/>
              <a:t>may</a:t>
            </a:r>
            <a:r>
              <a:rPr lang="en-US" dirty="0"/>
              <a:t> take the </a:t>
            </a:r>
            <a:r>
              <a:rPr lang="en-US" b="1" u="sng" dirty="0"/>
              <a:t>assistance of experts</a:t>
            </a:r>
            <a:r>
              <a:rPr lang="en-US" dirty="0"/>
              <a:t> for its </a:t>
            </a:r>
            <a:r>
              <a:rPr lang="en-US" b="1" u="sng" dirty="0"/>
              <a:t>oversight and </a:t>
            </a:r>
            <a:r>
              <a:rPr lang="en-IN" b="1" u="sng" dirty="0"/>
              <a:t>monitoring </a:t>
            </a:r>
            <a:r>
              <a:rPr lang="en-IN" b="1" u="sng" dirty="0" smtClean="0"/>
              <a:t>activities.</a:t>
            </a:r>
            <a:endParaRPr lang="en-IN" dirty="0"/>
          </a:p>
        </p:txBody>
      </p:sp>
    </p:spTree>
    <p:extLst>
      <p:ext uri="{BB962C8B-B14F-4D97-AF65-F5344CB8AC3E}">
        <p14:creationId xmlns:p14="http://schemas.microsoft.com/office/powerpoint/2010/main" val="1534864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5760" y="452366"/>
            <a:ext cx="11314176" cy="577081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IN" sz="2800" b="1" dirty="0" smtClean="0">
                <a:solidFill>
                  <a:srgbClr val="0000FF"/>
                </a:solidFill>
              </a:rPr>
              <a:t>The PNB wake-up call, Satyam Scam, Enron fallout </a:t>
            </a:r>
            <a:r>
              <a:rPr lang="en-IN" sz="2000" dirty="0" smtClean="0">
                <a:solidFill>
                  <a:srgbClr val="0000FF"/>
                </a:solidFill>
              </a:rPr>
              <a:t>and many more……</a:t>
            </a:r>
            <a:endParaRPr lang="en-IN" sz="2800" dirty="0" smtClean="0">
              <a:solidFill>
                <a:srgbClr val="0000FF"/>
              </a:solidFill>
            </a:endParaRPr>
          </a:p>
          <a:p>
            <a:pPr algn="just"/>
            <a:endParaRPr lang="en-IN" dirty="0" smtClean="0"/>
          </a:p>
          <a:p>
            <a:pPr marL="285750" indent="-285750" algn="just">
              <a:buFont typeface="Wingdings" panose="05000000000000000000" pitchFamily="2" charset="2"/>
              <a:buChar char="Ø"/>
            </a:pPr>
            <a:r>
              <a:rPr lang="en-IN" sz="1900" dirty="0" smtClean="0"/>
              <a:t>The discovery of multi-crore fraud allegedly committed at the Punjab National Bank appears to be a trigger.</a:t>
            </a:r>
          </a:p>
          <a:p>
            <a:pPr marL="285750" indent="-285750" algn="just">
              <a:buFont typeface="Wingdings" panose="05000000000000000000" pitchFamily="2" charset="2"/>
              <a:buChar char="Ø"/>
            </a:pPr>
            <a:endParaRPr lang="en-IN" sz="1900" dirty="0"/>
          </a:p>
          <a:p>
            <a:pPr marL="285750" indent="-285750" algn="just">
              <a:buFont typeface="Wingdings" panose="05000000000000000000" pitchFamily="2" charset="2"/>
              <a:buChar char="Ø"/>
            </a:pPr>
            <a:r>
              <a:rPr lang="en-IN" sz="1900" dirty="0" err="1" smtClean="0"/>
              <a:t>Rs</a:t>
            </a:r>
            <a:r>
              <a:rPr lang="en-IN" sz="1900" dirty="0" smtClean="0"/>
              <a:t>. 13,000 Crore Punjab National Bank fraud perpetrated by certain companies that surfaced in February,2018 has raised questions about the effectiveness of auditing in banks</a:t>
            </a:r>
            <a:r>
              <a:rPr lang="en-IN" sz="1900" dirty="0"/>
              <a:t>.</a:t>
            </a:r>
          </a:p>
          <a:p>
            <a:pPr marL="285750" indent="-285750" algn="just">
              <a:buFont typeface="Wingdings" panose="05000000000000000000" pitchFamily="2" charset="2"/>
              <a:buChar char="Ø"/>
            </a:pPr>
            <a:endParaRPr lang="en-IN" sz="1900" dirty="0"/>
          </a:p>
          <a:p>
            <a:pPr marL="285750" indent="-285750" algn="just">
              <a:buFont typeface="Wingdings" panose="05000000000000000000" pitchFamily="2" charset="2"/>
              <a:buChar char="Ø"/>
            </a:pPr>
            <a:r>
              <a:rPr lang="en-IN" sz="1900" dirty="0" smtClean="0"/>
              <a:t>Public sector banks (PSBs) have a variety of audits done by CAs including statutory, branch, concurrent, and stock audit - yet the auditors of PNB failed to track the fraud</a:t>
            </a:r>
            <a:r>
              <a:rPr lang="en-IN" sz="1900" dirty="0"/>
              <a:t>. </a:t>
            </a:r>
            <a:endParaRPr lang="en-IN" sz="1900" dirty="0" smtClean="0"/>
          </a:p>
          <a:p>
            <a:pPr marL="285750" indent="-285750" algn="just">
              <a:buFont typeface="Wingdings" panose="05000000000000000000" pitchFamily="2" charset="2"/>
              <a:buChar char="Ø"/>
            </a:pPr>
            <a:endParaRPr lang="en-IN" sz="1900" dirty="0" smtClean="0"/>
          </a:p>
          <a:p>
            <a:pPr marL="285750" indent="-285750" algn="just">
              <a:buFont typeface="Wingdings" panose="05000000000000000000" pitchFamily="2" charset="2"/>
              <a:buChar char="Ø"/>
            </a:pPr>
            <a:r>
              <a:rPr lang="en-US" sz="1900" dirty="0" smtClean="0"/>
              <a:t>Despite paying such hefty sums to the auditors, bank frauds continue to take place. </a:t>
            </a:r>
          </a:p>
          <a:p>
            <a:pPr marL="285750" indent="-285750" algn="just">
              <a:buFont typeface="Wingdings" panose="05000000000000000000" pitchFamily="2" charset="2"/>
              <a:buChar char="Ø"/>
            </a:pPr>
            <a:endParaRPr lang="en-US" sz="1900" dirty="0"/>
          </a:p>
          <a:p>
            <a:pPr marL="285750" indent="-285750" algn="just">
              <a:buFont typeface="Wingdings" panose="05000000000000000000" pitchFamily="2" charset="2"/>
              <a:buChar char="Ø"/>
            </a:pPr>
            <a:r>
              <a:rPr lang="en-US" sz="1900" dirty="0" smtClean="0"/>
              <a:t>The fraud has raised questions regarding the failure of internal and external auditors to notice the guarantees being issued to Modi entities.</a:t>
            </a:r>
          </a:p>
          <a:p>
            <a:pPr marL="285750" indent="-285750" algn="just">
              <a:buFont typeface="Wingdings" panose="05000000000000000000" pitchFamily="2" charset="2"/>
              <a:buChar char="Ø"/>
            </a:pPr>
            <a:endParaRPr lang="en-US" sz="1900" dirty="0" smtClean="0"/>
          </a:p>
          <a:p>
            <a:pPr marL="285750" indent="-285750" algn="just">
              <a:buFont typeface="Wingdings" panose="05000000000000000000" pitchFamily="2" charset="2"/>
              <a:buChar char="Ø"/>
            </a:pPr>
            <a:r>
              <a:rPr lang="en-US" sz="1900" dirty="0" smtClean="0"/>
              <a:t>The rising non-performing assets of banks have also raised questions about the auditors’ failure to review asset quality carefully and insist on provisions for bad loans. </a:t>
            </a:r>
          </a:p>
          <a:p>
            <a:pPr marL="285750" indent="-285750" algn="just">
              <a:buFont typeface="Wingdings" panose="05000000000000000000" pitchFamily="2" charset="2"/>
              <a:buChar char="Ø"/>
            </a:pPr>
            <a:endParaRPr lang="en-US" sz="1900" dirty="0"/>
          </a:p>
          <a:p>
            <a:pPr marL="285750" indent="-285750" algn="just">
              <a:buFont typeface="Wingdings" panose="05000000000000000000" pitchFamily="2" charset="2"/>
              <a:buChar char="Ø"/>
            </a:pPr>
            <a:r>
              <a:rPr lang="en-US" sz="1900" dirty="0" smtClean="0"/>
              <a:t>The PNB fraud finally forced the government’s hand on setting up the NFRA.</a:t>
            </a:r>
            <a:endParaRPr lang="en-IN" sz="1900" dirty="0"/>
          </a:p>
        </p:txBody>
      </p:sp>
      <p:sp>
        <p:nvSpPr>
          <p:cNvPr id="3" name="Rectangle 2"/>
          <p:cNvSpPr/>
          <p:nvPr/>
        </p:nvSpPr>
        <p:spPr>
          <a:xfrm>
            <a:off x="365760" y="6337887"/>
            <a:ext cx="11314176" cy="338554"/>
          </a:xfrm>
          <a:prstGeom prst="rect">
            <a:avLst/>
          </a:prstGeom>
        </p:spPr>
        <p:txBody>
          <a:bodyPr wrap="square">
            <a:spAutoFit/>
          </a:bodyPr>
          <a:lstStyle/>
          <a:p>
            <a:r>
              <a:rPr lang="en-IN" sz="1600" i="1" dirty="0" smtClean="0"/>
              <a:t>https://www.thehindubusinessline.com/opinion/nfra-starts-off-on-the-wrong-foot/article23357050.ece</a:t>
            </a:r>
            <a:endParaRPr lang="en-IN" sz="1600" i="1" dirty="0"/>
          </a:p>
        </p:txBody>
      </p:sp>
    </p:spTree>
    <p:extLst>
      <p:ext uri="{BB962C8B-B14F-4D97-AF65-F5344CB8AC3E}">
        <p14:creationId xmlns:p14="http://schemas.microsoft.com/office/powerpoint/2010/main" val="33218421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1648" y="364528"/>
            <a:ext cx="11679936" cy="600164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US" sz="2400" b="1" u="sng" dirty="0">
                <a:solidFill>
                  <a:srgbClr val="00B050"/>
                </a:solidFill>
                <a:latin typeface="Arial" panose="020B0604020202020204" pitchFamily="34" charset="0"/>
              </a:rPr>
              <a:t>10. Power to investigate</a:t>
            </a:r>
            <a:r>
              <a:rPr lang="en-US" sz="2400" b="1" dirty="0">
                <a:solidFill>
                  <a:srgbClr val="00B050"/>
                </a:solidFill>
                <a:latin typeface="Arial" panose="020B0604020202020204" pitchFamily="34" charset="0"/>
              </a:rPr>
              <a:t>.- </a:t>
            </a:r>
            <a:r>
              <a:rPr lang="en-US" dirty="0" smtClean="0">
                <a:solidFill>
                  <a:schemeClr val="dk1"/>
                </a:solidFill>
              </a:rPr>
              <a:t>(</a:t>
            </a:r>
            <a:r>
              <a:rPr lang="en-US" dirty="0">
                <a:solidFill>
                  <a:schemeClr val="dk1"/>
                </a:solidFill>
              </a:rPr>
              <a:t>1) Where the Authority </a:t>
            </a:r>
            <a:r>
              <a:rPr lang="en-US" dirty="0" smtClean="0">
                <a:solidFill>
                  <a:schemeClr val="dk1"/>
                </a:solidFill>
              </a:rPr>
              <a:t>has:</a:t>
            </a:r>
            <a:endParaRPr lang="en-US" dirty="0">
              <a:solidFill>
                <a:schemeClr val="dk1"/>
              </a:solidFill>
            </a:endParaRPr>
          </a:p>
          <a:p>
            <a:pPr algn="just"/>
            <a:endParaRPr lang="en-US" dirty="0" smtClean="0">
              <a:solidFill>
                <a:schemeClr val="dk1"/>
              </a:solidFill>
            </a:endParaRPr>
          </a:p>
          <a:p>
            <a:pPr algn="just"/>
            <a:r>
              <a:rPr lang="en-US" dirty="0" smtClean="0">
                <a:solidFill>
                  <a:schemeClr val="dk1"/>
                </a:solidFill>
              </a:rPr>
              <a:t>(</a:t>
            </a:r>
            <a:r>
              <a:rPr lang="en-US" dirty="0">
                <a:solidFill>
                  <a:schemeClr val="dk1"/>
                </a:solidFill>
              </a:rPr>
              <a:t>a) </a:t>
            </a:r>
            <a:r>
              <a:rPr lang="en-US" b="1" u="sng" dirty="0">
                <a:solidFill>
                  <a:schemeClr val="dk1"/>
                </a:solidFill>
              </a:rPr>
              <a:t>received any reference</a:t>
            </a:r>
            <a:r>
              <a:rPr lang="en-US" dirty="0">
                <a:solidFill>
                  <a:schemeClr val="dk1"/>
                </a:solidFill>
              </a:rPr>
              <a:t> from </a:t>
            </a:r>
            <a:r>
              <a:rPr lang="en-US" dirty="0" smtClean="0">
                <a:solidFill>
                  <a:schemeClr val="dk1"/>
                </a:solidFill>
              </a:rPr>
              <a:t>C.G. for </a:t>
            </a:r>
            <a:r>
              <a:rPr lang="en-US" b="1" u="sng" dirty="0">
                <a:solidFill>
                  <a:schemeClr val="dk1"/>
                </a:solidFill>
              </a:rPr>
              <a:t>investigation</a:t>
            </a:r>
            <a:r>
              <a:rPr lang="en-US" dirty="0">
                <a:solidFill>
                  <a:schemeClr val="dk1"/>
                </a:solidFill>
              </a:rPr>
              <a:t> into </a:t>
            </a:r>
            <a:r>
              <a:rPr lang="en-US" b="1" u="sng" dirty="0" smtClean="0">
                <a:solidFill>
                  <a:schemeClr val="dk1"/>
                </a:solidFill>
              </a:rPr>
              <a:t>any matter </a:t>
            </a:r>
            <a:r>
              <a:rPr lang="en-US" b="1" u="sng" dirty="0">
                <a:solidFill>
                  <a:schemeClr val="dk1"/>
                </a:solidFill>
              </a:rPr>
              <a:t>of professional or other misconduct</a:t>
            </a:r>
            <a:r>
              <a:rPr lang="en-US" dirty="0">
                <a:solidFill>
                  <a:schemeClr val="dk1"/>
                </a:solidFill>
              </a:rPr>
              <a:t> </a:t>
            </a:r>
            <a:r>
              <a:rPr lang="en-US" dirty="0" smtClean="0">
                <a:solidFill>
                  <a:schemeClr val="dk1"/>
                </a:solidFill>
              </a:rPr>
              <a:t>u/s132(4)</a:t>
            </a:r>
            <a:endParaRPr lang="en-IN" dirty="0">
              <a:solidFill>
                <a:schemeClr val="dk1"/>
              </a:solidFill>
            </a:endParaRPr>
          </a:p>
          <a:p>
            <a:pPr algn="just"/>
            <a:endParaRPr lang="en-US" dirty="0" smtClean="0">
              <a:solidFill>
                <a:schemeClr val="dk1"/>
              </a:solidFill>
            </a:endParaRPr>
          </a:p>
          <a:p>
            <a:pPr algn="just"/>
            <a:r>
              <a:rPr lang="en-US" dirty="0" smtClean="0">
                <a:solidFill>
                  <a:schemeClr val="dk1"/>
                </a:solidFill>
              </a:rPr>
              <a:t>(</a:t>
            </a:r>
            <a:r>
              <a:rPr lang="en-US" dirty="0">
                <a:solidFill>
                  <a:schemeClr val="dk1"/>
                </a:solidFill>
              </a:rPr>
              <a:t>b) </a:t>
            </a:r>
            <a:r>
              <a:rPr lang="en-US" b="1" u="sng" dirty="0">
                <a:solidFill>
                  <a:schemeClr val="dk1"/>
                </a:solidFill>
              </a:rPr>
              <a:t>decided to undertake investigation</a:t>
            </a:r>
            <a:r>
              <a:rPr lang="en-US" dirty="0">
                <a:solidFill>
                  <a:schemeClr val="dk1"/>
                </a:solidFill>
              </a:rPr>
              <a:t> into any matter on the basis of </a:t>
            </a:r>
            <a:r>
              <a:rPr lang="en-US" dirty="0" smtClean="0">
                <a:solidFill>
                  <a:schemeClr val="dk1"/>
                </a:solidFill>
              </a:rPr>
              <a:t>its </a:t>
            </a:r>
            <a:r>
              <a:rPr lang="en-US" b="1" u="sng" dirty="0" smtClean="0">
                <a:solidFill>
                  <a:schemeClr val="dk1"/>
                </a:solidFill>
              </a:rPr>
              <a:t>compliance </a:t>
            </a:r>
            <a:r>
              <a:rPr lang="en-US" b="1" u="sng" dirty="0">
                <a:solidFill>
                  <a:schemeClr val="dk1"/>
                </a:solidFill>
              </a:rPr>
              <a:t>or oversight activities</a:t>
            </a:r>
            <a:r>
              <a:rPr lang="en-US" dirty="0">
                <a:solidFill>
                  <a:schemeClr val="dk1"/>
                </a:solidFill>
              </a:rPr>
              <a:t>, or</a:t>
            </a:r>
          </a:p>
          <a:p>
            <a:pPr algn="just"/>
            <a:endParaRPr lang="en-US" dirty="0" smtClean="0">
              <a:solidFill>
                <a:schemeClr val="dk1"/>
              </a:solidFill>
            </a:endParaRPr>
          </a:p>
          <a:p>
            <a:pPr algn="just"/>
            <a:r>
              <a:rPr lang="en-US" dirty="0" smtClean="0">
                <a:solidFill>
                  <a:schemeClr val="dk1"/>
                </a:solidFill>
              </a:rPr>
              <a:t>(</a:t>
            </a:r>
            <a:r>
              <a:rPr lang="en-US" dirty="0">
                <a:solidFill>
                  <a:schemeClr val="dk1"/>
                </a:solidFill>
              </a:rPr>
              <a:t>c) </a:t>
            </a:r>
            <a:r>
              <a:rPr lang="en-US" b="1" u="sng" dirty="0">
                <a:solidFill>
                  <a:schemeClr val="dk1"/>
                </a:solidFill>
              </a:rPr>
              <a:t>decided to undertake </a:t>
            </a:r>
            <a:r>
              <a:rPr lang="en-US" b="1" u="sng" dirty="0" err="1">
                <a:solidFill>
                  <a:schemeClr val="dk1"/>
                </a:solidFill>
              </a:rPr>
              <a:t>suo</a:t>
            </a:r>
            <a:r>
              <a:rPr lang="en-US" b="1" u="sng" dirty="0">
                <a:solidFill>
                  <a:schemeClr val="dk1"/>
                </a:solidFill>
              </a:rPr>
              <a:t> </a:t>
            </a:r>
            <a:r>
              <a:rPr lang="en-US" b="1" u="sng" dirty="0" err="1">
                <a:solidFill>
                  <a:schemeClr val="dk1"/>
                </a:solidFill>
              </a:rPr>
              <a:t>motu</a:t>
            </a:r>
            <a:r>
              <a:rPr lang="en-US" b="1" u="sng" dirty="0">
                <a:solidFill>
                  <a:schemeClr val="dk1"/>
                </a:solidFill>
              </a:rPr>
              <a:t> investigation</a:t>
            </a:r>
            <a:r>
              <a:rPr lang="en-US" dirty="0">
                <a:solidFill>
                  <a:schemeClr val="dk1"/>
                </a:solidFill>
              </a:rPr>
              <a:t> into any matter of professional </a:t>
            </a:r>
            <a:r>
              <a:rPr lang="en-US" dirty="0" smtClean="0">
                <a:solidFill>
                  <a:schemeClr val="dk1"/>
                </a:solidFill>
              </a:rPr>
              <a:t>or other </a:t>
            </a:r>
            <a:r>
              <a:rPr lang="en-US" dirty="0">
                <a:solidFill>
                  <a:schemeClr val="dk1"/>
                </a:solidFill>
              </a:rPr>
              <a:t>misconduct, </a:t>
            </a:r>
            <a:r>
              <a:rPr lang="en-US" dirty="0" smtClean="0">
                <a:solidFill>
                  <a:schemeClr val="dk1"/>
                </a:solidFill>
              </a:rPr>
              <a:t>it </a:t>
            </a:r>
            <a:r>
              <a:rPr lang="en-US" dirty="0">
                <a:solidFill>
                  <a:schemeClr val="dk1"/>
                </a:solidFill>
              </a:rPr>
              <a:t>shall forward the matter to its Division dealing with enforcement for carrying </a:t>
            </a:r>
            <a:r>
              <a:rPr lang="en-US" dirty="0" smtClean="0">
                <a:solidFill>
                  <a:schemeClr val="dk1"/>
                </a:solidFill>
              </a:rPr>
              <a:t>out </a:t>
            </a:r>
            <a:r>
              <a:rPr lang="en-IN" dirty="0" smtClean="0">
                <a:solidFill>
                  <a:schemeClr val="dk1"/>
                </a:solidFill>
              </a:rPr>
              <a:t>investigation </a:t>
            </a:r>
            <a:r>
              <a:rPr lang="en-IN" dirty="0">
                <a:solidFill>
                  <a:schemeClr val="dk1"/>
                </a:solidFill>
              </a:rPr>
              <a:t>and other action</a:t>
            </a:r>
            <a:r>
              <a:rPr lang="en-IN" dirty="0" smtClean="0">
                <a:solidFill>
                  <a:schemeClr val="dk1"/>
                </a:solidFill>
              </a:rPr>
              <a:t>.</a:t>
            </a:r>
          </a:p>
          <a:p>
            <a:pPr algn="just"/>
            <a:endParaRPr lang="en-IN" dirty="0">
              <a:solidFill>
                <a:schemeClr val="dk1"/>
              </a:solidFill>
            </a:endParaRPr>
          </a:p>
          <a:p>
            <a:pPr algn="just"/>
            <a:r>
              <a:rPr lang="en-US" dirty="0" smtClean="0">
                <a:solidFill>
                  <a:schemeClr val="dk1"/>
                </a:solidFill>
              </a:rPr>
              <a:t>(</a:t>
            </a:r>
            <a:r>
              <a:rPr lang="en-US" dirty="0">
                <a:solidFill>
                  <a:schemeClr val="dk1"/>
                </a:solidFill>
              </a:rPr>
              <a:t>2) lf, </a:t>
            </a:r>
            <a:r>
              <a:rPr lang="en-US" b="1" u="sng" dirty="0">
                <a:solidFill>
                  <a:schemeClr val="dk1"/>
                </a:solidFill>
              </a:rPr>
              <a:t>during the investigation</a:t>
            </a:r>
            <a:r>
              <a:rPr lang="en-US" dirty="0">
                <a:solidFill>
                  <a:schemeClr val="dk1"/>
                </a:solidFill>
              </a:rPr>
              <a:t>, the Authority </a:t>
            </a:r>
            <a:r>
              <a:rPr lang="en-US" b="1" u="sng" dirty="0">
                <a:solidFill>
                  <a:schemeClr val="dk1"/>
                </a:solidFill>
              </a:rPr>
              <a:t>has evidence</a:t>
            </a:r>
            <a:r>
              <a:rPr lang="en-US" dirty="0">
                <a:solidFill>
                  <a:schemeClr val="dk1"/>
                </a:solidFill>
              </a:rPr>
              <a:t> to believe that </a:t>
            </a:r>
            <a:r>
              <a:rPr lang="en-US" dirty="0" smtClean="0">
                <a:solidFill>
                  <a:schemeClr val="dk1"/>
                </a:solidFill>
              </a:rPr>
              <a:t>any company / </a:t>
            </a:r>
            <a:r>
              <a:rPr lang="en-US" dirty="0">
                <a:solidFill>
                  <a:schemeClr val="dk1"/>
                </a:solidFill>
              </a:rPr>
              <a:t>body corporate has not complied with the requirements under the </a:t>
            </a:r>
            <a:r>
              <a:rPr lang="en-US" dirty="0" smtClean="0">
                <a:solidFill>
                  <a:schemeClr val="dk1"/>
                </a:solidFill>
              </a:rPr>
              <a:t>Act or </a:t>
            </a:r>
            <a:r>
              <a:rPr lang="en-US" dirty="0">
                <a:solidFill>
                  <a:schemeClr val="dk1"/>
                </a:solidFill>
              </a:rPr>
              <a:t>rules which involves </a:t>
            </a:r>
            <a:r>
              <a:rPr lang="en-US" dirty="0" smtClean="0">
                <a:solidFill>
                  <a:schemeClr val="dk1"/>
                </a:solidFill>
              </a:rPr>
              <a:t>/ </a:t>
            </a:r>
            <a:r>
              <a:rPr lang="en-US" dirty="0">
                <a:solidFill>
                  <a:schemeClr val="dk1"/>
                </a:solidFill>
              </a:rPr>
              <a:t>may involve </a:t>
            </a:r>
            <a:r>
              <a:rPr lang="en-US" b="1" u="sng" dirty="0">
                <a:solidFill>
                  <a:schemeClr val="dk1"/>
                </a:solidFill>
              </a:rPr>
              <a:t>fraud</a:t>
            </a:r>
            <a:r>
              <a:rPr lang="en-US" dirty="0">
                <a:solidFill>
                  <a:schemeClr val="dk1"/>
                </a:solidFill>
              </a:rPr>
              <a:t> amounting </a:t>
            </a:r>
            <a:r>
              <a:rPr lang="en-US" b="1" u="sng" dirty="0">
                <a:solidFill>
                  <a:schemeClr val="dk1"/>
                </a:solidFill>
              </a:rPr>
              <a:t>to </a:t>
            </a:r>
            <a:r>
              <a:rPr lang="en-US" b="1" u="sng" dirty="0" err="1" smtClean="0">
                <a:solidFill>
                  <a:schemeClr val="dk1"/>
                </a:solidFill>
              </a:rPr>
              <a:t>Rs</a:t>
            </a:r>
            <a:r>
              <a:rPr lang="en-US" b="1" u="sng" dirty="0" smtClean="0">
                <a:solidFill>
                  <a:schemeClr val="dk1"/>
                </a:solidFill>
              </a:rPr>
              <a:t>. 1 Cr or more</a:t>
            </a:r>
            <a:r>
              <a:rPr lang="en-US" dirty="0">
                <a:solidFill>
                  <a:schemeClr val="dk1"/>
                </a:solidFill>
              </a:rPr>
              <a:t>, it shall </a:t>
            </a:r>
            <a:r>
              <a:rPr lang="en-US" b="1" u="sng" dirty="0">
                <a:solidFill>
                  <a:schemeClr val="dk1"/>
                </a:solidFill>
              </a:rPr>
              <a:t>report</a:t>
            </a:r>
            <a:r>
              <a:rPr lang="en-US" dirty="0">
                <a:solidFill>
                  <a:schemeClr val="dk1"/>
                </a:solidFill>
              </a:rPr>
              <a:t> its </a:t>
            </a:r>
            <a:r>
              <a:rPr lang="en-US" b="1" u="sng" dirty="0">
                <a:solidFill>
                  <a:schemeClr val="dk1"/>
                </a:solidFill>
              </a:rPr>
              <a:t>findings</a:t>
            </a:r>
            <a:r>
              <a:rPr lang="en-US" dirty="0">
                <a:solidFill>
                  <a:schemeClr val="dk1"/>
                </a:solidFill>
              </a:rPr>
              <a:t> to </a:t>
            </a:r>
            <a:r>
              <a:rPr lang="en-US" b="1" u="sng" dirty="0" smtClean="0">
                <a:solidFill>
                  <a:schemeClr val="dk1"/>
                </a:solidFill>
              </a:rPr>
              <a:t>Central Govt</a:t>
            </a:r>
            <a:r>
              <a:rPr lang="en-US" dirty="0" smtClean="0">
                <a:solidFill>
                  <a:schemeClr val="dk1"/>
                </a:solidFill>
              </a:rPr>
              <a:t>.</a:t>
            </a:r>
            <a:endParaRPr lang="en-US" dirty="0">
              <a:solidFill>
                <a:schemeClr val="dk1"/>
              </a:solidFill>
            </a:endParaRPr>
          </a:p>
          <a:p>
            <a:pPr algn="just"/>
            <a:endParaRPr lang="en-US" dirty="0" smtClean="0">
              <a:solidFill>
                <a:schemeClr val="dk1"/>
              </a:solidFill>
            </a:endParaRPr>
          </a:p>
          <a:p>
            <a:pPr algn="just"/>
            <a:r>
              <a:rPr lang="en-US" dirty="0" smtClean="0">
                <a:solidFill>
                  <a:schemeClr val="dk1"/>
                </a:solidFill>
              </a:rPr>
              <a:t>(</a:t>
            </a:r>
            <a:r>
              <a:rPr lang="en-US" dirty="0">
                <a:solidFill>
                  <a:schemeClr val="dk1"/>
                </a:solidFill>
              </a:rPr>
              <a:t>3) On the commencement of these </a:t>
            </a:r>
            <a:r>
              <a:rPr lang="en-US" dirty="0" smtClean="0">
                <a:solidFill>
                  <a:schemeClr val="dk1"/>
                </a:solidFill>
              </a:rPr>
              <a:t>rules-</a:t>
            </a:r>
          </a:p>
          <a:p>
            <a:pPr marL="342900" indent="-342900" algn="just">
              <a:buAutoNum type="alphaLcParenBoth"/>
            </a:pPr>
            <a:r>
              <a:rPr lang="en-US" dirty="0" smtClean="0">
                <a:solidFill>
                  <a:schemeClr val="dk1"/>
                </a:solidFill>
              </a:rPr>
              <a:t>the </a:t>
            </a:r>
            <a:r>
              <a:rPr lang="en-US" b="1" u="sng" dirty="0">
                <a:solidFill>
                  <a:schemeClr val="dk1"/>
                </a:solidFill>
              </a:rPr>
              <a:t>action in respect of cases of professional or other misconduct</a:t>
            </a:r>
            <a:r>
              <a:rPr lang="en-US" dirty="0">
                <a:solidFill>
                  <a:schemeClr val="dk1"/>
                </a:solidFill>
              </a:rPr>
              <a:t> </a:t>
            </a:r>
            <a:r>
              <a:rPr lang="en-US" dirty="0" smtClean="0">
                <a:solidFill>
                  <a:schemeClr val="dk1"/>
                </a:solidFill>
              </a:rPr>
              <a:t>against auditors </a:t>
            </a:r>
            <a:r>
              <a:rPr lang="en-US" dirty="0">
                <a:solidFill>
                  <a:schemeClr val="dk1"/>
                </a:solidFill>
              </a:rPr>
              <a:t>of companies referred to in rule 3 shall be </a:t>
            </a:r>
            <a:r>
              <a:rPr lang="en-US" b="1" u="sng" dirty="0">
                <a:solidFill>
                  <a:schemeClr val="dk1"/>
                </a:solidFill>
              </a:rPr>
              <a:t>initiated by Authority</a:t>
            </a:r>
            <a:r>
              <a:rPr lang="en-US" dirty="0">
                <a:solidFill>
                  <a:schemeClr val="dk1"/>
                </a:solidFill>
              </a:rPr>
              <a:t> and </a:t>
            </a:r>
            <a:r>
              <a:rPr lang="en-US" b="1" u="sng" dirty="0" smtClean="0">
                <a:solidFill>
                  <a:schemeClr val="dk1"/>
                </a:solidFill>
              </a:rPr>
              <a:t>no other </a:t>
            </a:r>
            <a:r>
              <a:rPr lang="en-US" b="1" u="sng" dirty="0">
                <a:solidFill>
                  <a:schemeClr val="dk1"/>
                </a:solidFill>
              </a:rPr>
              <a:t>institute or body shall initiate</a:t>
            </a:r>
            <a:r>
              <a:rPr lang="en-US" dirty="0">
                <a:solidFill>
                  <a:schemeClr val="dk1"/>
                </a:solidFill>
              </a:rPr>
              <a:t> any such </a:t>
            </a:r>
            <a:r>
              <a:rPr lang="en-US" dirty="0" smtClean="0">
                <a:solidFill>
                  <a:schemeClr val="dk1"/>
                </a:solidFill>
              </a:rPr>
              <a:t>proceedings</a:t>
            </a:r>
          </a:p>
          <a:p>
            <a:pPr marL="342900" indent="-342900" algn="just">
              <a:buAutoNum type="alphaLcParenBoth"/>
            </a:pPr>
            <a:endParaRPr lang="en-US" dirty="0">
              <a:solidFill>
                <a:schemeClr val="dk1"/>
              </a:solidFill>
            </a:endParaRPr>
          </a:p>
          <a:p>
            <a:r>
              <a:rPr lang="en-US" b="1" u="sng" dirty="0" smtClean="0"/>
              <a:t>Note:-</a:t>
            </a:r>
            <a:r>
              <a:rPr lang="en-US" dirty="0" smtClean="0"/>
              <a:t> If NFRA has initiated any proceedings, no </a:t>
            </a:r>
            <a:r>
              <a:rPr lang="en-US" dirty="0"/>
              <a:t>other institute or body shall </a:t>
            </a:r>
            <a:r>
              <a:rPr lang="en-US" b="1" u="sng" dirty="0"/>
              <a:t>initiate or continue</a:t>
            </a:r>
            <a:r>
              <a:rPr lang="en-US" dirty="0"/>
              <a:t> </a:t>
            </a:r>
            <a:r>
              <a:rPr lang="en-US" b="1" u="sng" dirty="0" smtClean="0"/>
              <a:t>any proceedings</a:t>
            </a:r>
          </a:p>
          <a:p>
            <a:endParaRPr lang="en-US" dirty="0" smtClean="0"/>
          </a:p>
          <a:p>
            <a:r>
              <a:rPr lang="en-US" dirty="0" smtClean="0"/>
              <a:t>(</a:t>
            </a:r>
            <a:r>
              <a:rPr lang="en-US" dirty="0"/>
              <a:t>b) the action in respect of </a:t>
            </a:r>
            <a:r>
              <a:rPr lang="en-US" dirty="0" smtClean="0"/>
              <a:t>other “</a:t>
            </a:r>
            <a:r>
              <a:rPr lang="en-US" dirty="0"/>
              <a:t>professional or other misconduct” shall continue to be dealt by </a:t>
            </a:r>
            <a:r>
              <a:rPr lang="en-US" dirty="0" smtClean="0"/>
              <a:t>ICAI</a:t>
            </a:r>
          </a:p>
          <a:p>
            <a:endParaRPr lang="en-IN" dirty="0"/>
          </a:p>
        </p:txBody>
      </p:sp>
    </p:spTree>
    <p:extLst>
      <p:ext uri="{BB962C8B-B14F-4D97-AF65-F5344CB8AC3E}">
        <p14:creationId xmlns:p14="http://schemas.microsoft.com/office/powerpoint/2010/main" val="6006900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6992" y="321933"/>
            <a:ext cx="11289792" cy="627864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US" sz="2400" b="1" u="sng" dirty="0">
                <a:solidFill>
                  <a:srgbClr val="00B050"/>
                </a:solidFill>
                <a:latin typeface="Arial" panose="020B0604020202020204" pitchFamily="34" charset="0"/>
              </a:rPr>
              <a:t>11. Disciplinary proceedings</a:t>
            </a:r>
            <a:r>
              <a:rPr lang="en-US" sz="2000" b="0" i="0" u="none" strike="noStrike" baseline="0" dirty="0" smtClean="0">
                <a:latin typeface="Arial" panose="020B0604020202020204" pitchFamily="34" charset="0"/>
              </a:rPr>
              <a:t>.- </a:t>
            </a:r>
            <a:r>
              <a:rPr lang="en-US" b="0" i="0" u="none" strike="noStrike" baseline="0" dirty="0" smtClean="0">
                <a:latin typeface="Arial" panose="020B0604020202020204" pitchFamily="34" charset="0"/>
              </a:rPr>
              <a:t>(1) </a:t>
            </a:r>
            <a:r>
              <a:rPr lang="en-US" dirty="0" smtClean="0">
                <a:solidFill>
                  <a:schemeClr val="dk1"/>
                </a:solidFill>
              </a:rPr>
              <a:t>Based </a:t>
            </a:r>
            <a:r>
              <a:rPr lang="en-US" dirty="0">
                <a:solidFill>
                  <a:schemeClr val="dk1"/>
                </a:solidFill>
              </a:rPr>
              <a:t>on </a:t>
            </a:r>
            <a:r>
              <a:rPr lang="en-US" dirty="0" smtClean="0">
                <a:solidFill>
                  <a:schemeClr val="dk1"/>
                </a:solidFill>
              </a:rPr>
              <a:t>the:-</a:t>
            </a:r>
            <a:endParaRPr lang="en-US" dirty="0" smtClean="0"/>
          </a:p>
          <a:p>
            <a:pPr marL="622300" indent="-285750">
              <a:buFont typeface="Wingdings" panose="05000000000000000000" pitchFamily="2" charset="2"/>
              <a:buChar char="Ø"/>
            </a:pPr>
            <a:endParaRPr lang="en-US" dirty="0" smtClean="0">
              <a:solidFill>
                <a:schemeClr val="dk1"/>
              </a:solidFill>
            </a:endParaRPr>
          </a:p>
          <a:p>
            <a:pPr marL="622300" indent="-285750">
              <a:buFont typeface="Wingdings" panose="05000000000000000000" pitchFamily="2" charset="2"/>
              <a:buChar char="Ø"/>
            </a:pPr>
            <a:r>
              <a:rPr lang="en-US" dirty="0" smtClean="0">
                <a:solidFill>
                  <a:schemeClr val="dk1"/>
                </a:solidFill>
              </a:rPr>
              <a:t>reference </a:t>
            </a:r>
            <a:r>
              <a:rPr lang="en-US" dirty="0">
                <a:solidFill>
                  <a:schemeClr val="dk1"/>
                </a:solidFill>
              </a:rPr>
              <a:t>received from </a:t>
            </a:r>
            <a:r>
              <a:rPr lang="en-US" dirty="0" smtClean="0">
                <a:solidFill>
                  <a:schemeClr val="dk1"/>
                </a:solidFill>
              </a:rPr>
              <a:t>Central Govt. or </a:t>
            </a:r>
          </a:p>
          <a:p>
            <a:pPr marL="622300" indent="-285750">
              <a:buFont typeface="Wingdings" panose="05000000000000000000" pitchFamily="2" charset="2"/>
              <a:buChar char="Ø"/>
            </a:pPr>
            <a:r>
              <a:rPr lang="en-US" dirty="0" smtClean="0">
                <a:solidFill>
                  <a:schemeClr val="dk1"/>
                </a:solidFill>
              </a:rPr>
              <a:t>findings </a:t>
            </a:r>
            <a:r>
              <a:rPr lang="en-US" dirty="0">
                <a:solidFill>
                  <a:schemeClr val="dk1"/>
                </a:solidFill>
              </a:rPr>
              <a:t>of its monitoring or </a:t>
            </a:r>
            <a:endParaRPr lang="en-US" dirty="0" smtClean="0">
              <a:solidFill>
                <a:schemeClr val="dk1"/>
              </a:solidFill>
            </a:endParaRPr>
          </a:p>
          <a:p>
            <a:pPr marL="622300" indent="-285750">
              <a:buFont typeface="Wingdings" panose="05000000000000000000" pitchFamily="2" charset="2"/>
              <a:buChar char="Ø"/>
            </a:pPr>
            <a:r>
              <a:rPr lang="en-US" dirty="0" smtClean="0">
                <a:solidFill>
                  <a:schemeClr val="dk1"/>
                </a:solidFill>
              </a:rPr>
              <a:t>enforcement or oversight </a:t>
            </a:r>
            <a:r>
              <a:rPr lang="en-US" dirty="0">
                <a:solidFill>
                  <a:schemeClr val="dk1"/>
                </a:solidFill>
              </a:rPr>
              <a:t>activities, or </a:t>
            </a:r>
            <a:endParaRPr lang="en-US" dirty="0" smtClean="0">
              <a:solidFill>
                <a:schemeClr val="dk1"/>
              </a:solidFill>
            </a:endParaRPr>
          </a:p>
          <a:p>
            <a:pPr marL="622300" indent="-285750">
              <a:buFont typeface="Wingdings" panose="05000000000000000000" pitchFamily="2" charset="2"/>
              <a:buChar char="Ø"/>
            </a:pPr>
            <a:r>
              <a:rPr lang="en-US" dirty="0" smtClean="0">
                <a:solidFill>
                  <a:schemeClr val="dk1"/>
                </a:solidFill>
              </a:rPr>
              <a:t>on </a:t>
            </a:r>
            <a:r>
              <a:rPr lang="en-US" dirty="0">
                <a:solidFill>
                  <a:schemeClr val="dk1"/>
                </a:solidFill>
              </a:rPr>
              <a:t>the basis of material otherwise available on record, </a:t>
            </a:r>
            <a:endParaRPr lang="en-US" dirty="0"/>
          </a:p>
          <a:p>
            <a:endParaRPr lang="en-US" dirty="0" smtClean="0">
              <a:solidFill>
                <a:schemeClr val="dk1"/>
              </a:solidFill>
            </a:endParaRPr>
          </a:p>
          <a:p>
            <a:r>
              <a:rPr lang="en-US" dirty="0" smtClean="0">
                <a:solidFill>
                  <a:schemeClr val="dk1"/>
                </a:solidFill>
              </a:rPr>
              <a:t>if </a:t>
            </a:r>
            <a:r>
              <a:rPr lang="en-US" dirty="0">
                <a:solidFill>
                  <a:schemeClr val="dk1"/>
                </a:solidFill>
              </a:rPr>
              <a:t>the </a:t>
            </a:r>
            <a:r>
              <a:rPr lang="en-US" dirty="0" smtClean="0">
                <a:solidFill>
                  <a:schemeClr val="dk1"/>
                </a:solidFill>
              </a:rPr>
              <a:t>Authority </a:t>
            </a:r>
            <a:r>
              <a:rPr lang="en-US" b="1" u="sng" dirty="0" smtClean="0">
                <a:solidFill>
                  <a:schemeClr val="dk1"/>
                </a:solidFill>
              </a:rPr>
              <a:t>believes</a:t>
            </a:r>
            <a:r>
              <a:rPr lang="en-US" dirty="0" smtClean="0">
                <a:solidFill>
                  <a:schemeClr val="dk1"/>
                </a:solidFill>
              </a:rPr>
              <a:t> </a:t>
            </a:r>
            <a:r>
              <a:rPr lang="en-US" dirty="0">
                <a:solidFill>
                  <a:schemeClr val="dk1"/>
                </a:solidFill>
              </a:rPr>
              <a:t>that sufficient cause exists to take actions permissible </a:t>
            </a:r>
            <a:r>
              <a:rPr lang="en-US" dirty="0" smtClean="0">
                <a:solidFill>
                  <a:schemeClr val="dk1"/>
                </a:solidFill>
              </a:rPr>
              <a:t>u/s 132(4) it </a:t>
            </a:r>
            <a:r>
              <a:rPr lang="en-US" dirty="0">
                <a:solidFill>
                  <a:schemeClr val="dk1"/>
                </a:solidFill>
              </a:rPr>
              <a:t>shall refer the matter to the </a:t>
            </a:r>
            <a:r>
              <a:rPr lang="en-US" b="1" u="sng" dirty="0">
                <a:solidFill>
                  <a:schemeClr val="dk1"/>
                </a:solidFill>
              </a:rPr>
              <a:t>concerned division</a:t>
            </a:r>
            <a:r>
              <a:rPr lang="en-US" dirty="0">
                <a:solidFill>
                  <a:schemeClr val="dk1"/>
                </a:solidFill>
              </a:rPr>
              <a:t>, which shall </a:t>
            </a:r>
            <a:r>
              <a:rPr lang="en-US" dirty="0" smtClean="0">
                <a:solidFill>
                  <a:schemeClr val="dk1"/>
                </a:solidFill>
              </a:rPr>
              <a:t>issue a </a:t>
            </a:r>
            <a:r>
              <a:rPr lang="en-US" b="1" u="sng" dirty="0">
                <a:solidFill>
                  <a:schemeClr val="dk1"/>
                </a:solidFill>
              </a:rPr>
              <a:t>show-cause notice</a:t>
            </a:r>
            <a:r>
              <a:rPr lang="en-US" dirty="0">
                <a:solidFill>
                  <a:schemeClr val="dk1"/>
                </a:solidFill>
              </a:rPr>
              <a:t> to be issued to the auditor.</a:t>
            </a:r>
          </a:p>
          <a:p>
            <a:endParaRPr lang="en-US" dirty="0">
              <a:solidFill>
                <a:schemeClr val="dk1"/>
              </a:solidFill>
            </a:endParaRPr>
          </a:p>
          <a:p>
            <a:r>
              <a:rPr lang="en-US" dirty="0">
                <a:solidFill>
                  <a:schemeClr val="dk1"/>
                </a:solidFill>
              </a:rPr>
              <a:t>(2) The show-cause notice shall be in writing, and </a:t>
            </a:r>
            <a:r>
              <a:rPr lang="en-US" dirty="0" smtClean="0">
                <a:solidFill>
                  <a:schemeClr val="dk1"/>
                </a:solidFill>
              </a:rPr>
              <a:t>shall state:-</a:t>
            </a:r>
            <a:endParaRPr lang="en-US" dirty="0">
              <a:solidFill>
                <a:schemeClr val="dk1"/>
              </a:solidFill>
            </a:endParaRPr>
          </a:p>
          <a:p>
            <a:endParaRPr lang="en-US" dirty="0">
              <a:solidFill>
                <a:schemeClr val="dk1"/>
              </a:solidFill>
            </a:endParaRPr>
          </a:p>
          <a:p>
            <a:pPr marL="354013"/>
            <a:r>
              <a:rPr lang="en-US" dirty="0">
                <a:solidFill>
                  <a:schemeClr val="dk1"/>
                </a:solidFill>
              </a:rPr>
              <a:t>(a) the provisions of the Act </a:t>
            </a:r>
            <a:r>
              <a:rPr lang="en-US" dirty="0" smtClean="0">
                <a:solidFill>
                  <a:schemeClr val="dk1"/>
                </a:solidFill>
              </a:rPr>
              <a:t>/ </a:t>
            </a:r>
            <a:r>
              <a:rPr lang="en-US" dirty="0">
                <a:solidFill>
                  <a:schemeClr val="dk1"/>
                </a:solidFill>
              </a:rPr>
              <a:t>rules under which it has been issued;</a:t>
            </a:r>
          </a:p>
          <a:p>
            <a:pPr marL="354013"/>
            <a:endParaRPr lang="en-US" dirty="0">
              <a:solidFill>
                <a:schemeClr val="dk1"/>
              </a:solidFill>
            </a:endParaRPr>
          </a:p>
          <a:p>
            <a:pPr marL="354013"/>
            <a:r>
              <a:rPr lang="en-US" dirty="0">
                <a:solidFill>
                  <a:schemeClr val="dk1"/>
                </a:solidFill>
              </a:rPr>
              <a:t>(b) the details of </a:t>
            </a:r>
            <a:r>
              <a:rPr lang="en-US" b="1" u="sng" dirty="0" smtClean="0">
                <a:solidFill>
                  <a:schemeClr val="dk1"/>
                </a:solidFill>
              </a:rPr>
              <a:t>alleged </a:t>
            </a:r>
            <a:r>
              <a:rPr lang="en-US" b="1" u="sng" dirty="0">
                <a:solidFill>
                  <a:schemeClr val="dk1"/>
                </a:solidFill>
              </a:rPr>
              <a:t>facts</a:t>
            </a:r>
            <a:r>
              <a:rPr lang="en-US" dirty="0">
                <a:solidFill>
                  <a:schemeClr val="dk1"/>
                </a:solidFill>
              </a:rPr>
              <a:t>;</a:t>
            </a:r>
          </a:p>
          <a:p>
            <a:pPr marL="354013"/>
            <a:endParaRPr lang="en-US" dirty="0">
              <a:solidFill>
                <a:schemeClr val="dk1"/>
              </a:solidFill>
            </a:endParaRPr>
          </a:p>
          <a:p>
            <a:pPr marL="354013"/>
            <a:r>
              <a:rPr lang="en-US" dirty="0">
                <a:solidFill>
                  <a:schemeClr val="dk1"/>
                </a:solidFill>
              </a:rPr>
              <a:t>(c) the details of </a:t>
            </a:r>
            <a:r>
              <a:rPr lang="en-US" b="1" u="sng" dirty="0" smtClean="0">
                <a:solidFill>
                  <a:schemeClr val="dk1"/>
                </a:solidFill>
              </a:rPr>
              <a:t>evidence </a:t>
            </a:r>
            <a:r>
              <a:rPr lang="en-US" b="1" u="sng" dirty="0">
                <a:solidFill>
                  <a:schemeClr val="dk1"/>
                </a:solidFill>
              </a:rPr>
              <a:t>in support</a:t>
            </a:r>
            <a:r>
              <a:rPr lang="en-US" dirty="0">
                <a:solidFill>
                  <a:schemeClr val="dk1"/>
                </a:solidFill>
              </a:rPr>
              <a:t> of the alleged facts;</a:t>
            </a:r>
          </a:p>
          <a:p>
            <a:pPr marL="354013"/>
            <a:endParaRPr lang="en-US" dirty="0">
              <a:solidFill>
                <a:schemeClr val="dk1"/>
              </a:solidFill>
            </a:endParaRPr>
          </a:p>
          <a:p>
            <a:pPr marL="354013"/>
            <a:r>
              <a:rPr lang="en-US" dirty="0">
                <a:solidFill>
                  <a:schemeClr val="dk1"/>
                </a:solidFill>
              </a:rPr>
              <a:t>(d) the </a:t>
            </a:r>
            <a:r>
              <a:rPr lang="en-US" b="1" u="sng" dirty="0">
                <a:solidFill>
                  <a:schemeClr val="dk1"/>
                </a:solidFill>
              </a:rPr>
              <a:t>provisions of the Act</a:t>
            </a:r>
            <a:r>
              <a:rPr lang="en-US" dirty="0">
                <a:solidFill>
                  <a:schemeClr val="dk1"/>
                </a:solidFill>
              </a:rPr>
              <a:t>, </a:t>
            </a:r>
            <a:r>
              <a:rPr lang="en-US" b="1" u="sng" dirty="0">
                <a:solidFill>
                  <a:schemeClr val="dk1"/>
                </a:solidFill>
              </a:rPr>
              <a:t>rules </a:t>
            </a:r>
            <a:r>
              <a:rPr lang="en-US" dirty="0" smtClean="0">
                <a:solidFill>
                  <a:schemeClr val="dk1"/>
                </a:solidFill>
              </a:rPr>
              <a:t>/ </a:t>
            </a:r>
            <a:r>
              <a:rPr lang="en-US" b="1" u="sng" dirty="0" smtClean="0">
                <a:solidFill>
                  <a:schemeClr val="dk1"/>
                </a:solidFill>
              </a:rPr>
              <a:t>accounting </a:t>
            </a:r>
            <a:r>
              <a:rPr lang="en-US" b="1" u="sng" dirty="0">
                <a:solidFill>
                  <a:schemeClr val="dk1"/>
                </a:solidFill>
              </a:rPr>
              <a:t>standards </a:t>
            </a:r>
            <a:r>
              <a:rPr lang="en-US" dirty="0" smtClean="0">
                <a:solidFill>
                  <a:schemeClr val="dk1"/>
                </a:solidFill>
              </a:rPr>
              <a:t>/ </a:t>
            </a:r>
            <a:r>
              <a:rPr lang="en-US" b="1" u="sng" dirty="0">
                <a:solidFill>
                  <a:schemeClr val="dk1"/>
                </a:solidFill>
              </a:rPr>
              <a:t>auditing standards </a:t>
            </a:r>
            <a:r>
              <a:rPr lang="en-US" b="1" u="sng" dirty="0" smtClean="0">
                <a:solidFill>
                  <a:schemeClr val="dk1"/>
                </a:solidFill>
              </a:rPr>
              <a:t>violated</a:t>
            </a:r>
            <a:r>
              <a:rPr lang="en-US" dirty="0">
                <a:solidFill>
                  <a:schemeClr val="dk1"/>
                </a:solidFill>
              </a:rPr>
              <a:t>, or the manner in which the public </a:t>
            </a:r>
            <a:r>
              <a:rPr lang="en-IN" dirty="0">
                <a:solidFill>
                  <a:schemeClr val="dk1"/>
                </a:solidFill>
              </a:rPr>
              <a:t>interest is allegedly affected;</a:t>
            </a:r>
          </a:p>
          <a:p>
            <a:pPr marL="354013"/>
            <a:endParaRPr lang="en-US" dirty="0">
              <a:solidFill>
                <a:schemeClr val="dk1"/>
              </a:solidFill>
            </a:endParaRPr>
          </a:p>
          <a:p>
            <a:pPr marL="354013"/>
            <a:r>
              <a:rPr lang="en-US" dirty="0">
                <a:solidFill>
                  <a:schemeClr val="dk1"/>
                </a:solidFill>
              </a:rPr>
              <a:t>(e) </a:t>
            </a:r>
            <a:r>
              <a:rPr lang="en-US" b="1" u="sng" dirty="0" smtClean="0">
                <a:solidFill>
                  <a:schemeClr val="dk1"/>
                </a:solidFill>
              </a:rPr>
              <a:t>actions </a:t>
            </a:r>
            <a:r>
              <a:rPr lang="en-US" dirty="0">
                <a:solidFill>
                  <a:schemeClr val="dk1"/>
                </a:solidFill>
              </a:rPr>
              <a:t>that the </a:t>
            </a:r>
            <a:r>
              <a:rPr lang="en-US" b="1" u="sng" dirty="0">
                <a:solidFill>
                  <a:schemeClr val="dk1"/>
                </a:solidFill>
              </a:rPr>
              <a:t>Authority proposes to take</a:t>
            </a:r>
            <a:r>
              <a:rPr lang="en-US" dirty="0">
                <a:solidFill>
                  <a:schemeClr val="dk1"/>
                </a:solidFill>
              </a:rPr>
              <a:t> </a:t>
            </a:r>
            <a:r>
              <a:rPr lang="en-US" dirty="0" smtClean="0">
                <a:solidFill>
                  <a:schemeClr val="dk1"/>
                </a:solidFill>
              </a:rPr>
              <a:t>/ </a:t>
            </a:r>
            <a:r>
              <a:rPr lang="en-US" b="1" u="sng" dirty="0" smtClean="0">
                <a:solidFill>
                  <a:schemeClr val="dk1"/>
                </a:solidFill>
              </a:rPr>
              <a:t>directions </a:t>
            </a:r>
            <a:r>
              <a:rPr lang="en-US" b="1" u="sng" dirty="0">
                <a:solidFill>
                  <a:schemeClr val="dk1"/>
                </a:solidFill>
              </a:rPr>
              <a:t>it proposes to issue </a:t>
            </a:r>
            <a:r>
              <a:rPr lang="en-US" dirty="0">
                <a:solidFill>
                  <a:schemeClr val="dk1"/>
                </a:solidFill>
              </a:rPr>
              <a:t>if </a:t>
            </a:r>
            <a:r>
              <a:rPr lang="en-US" dirty="0" smtClean="0">
                <a:solidFill>
                  <a:schemeClr val="dk1"/>
                </a:solidFill>
              </a:rPr>
              <a:t>allegations are established;</a:t>
            </a:r>
            <a:endParaRPr lang="en-US" dirty="0">
              <a:solidFill>
                <a:schemeClr val="dk1"/>
              </a:solidFill>
            </a:endParaRPr>
          </a:p>
        </p:txBody>
      </p:sp>
    </p:spTree>
    <p:extLst>
      <p:ext uri="{BB962C8B-B14F-4D97-AF65-F5344CB8AC3E}">
        <p14:creationId xmlns:p14="http://schemas.microsoft.com/office/powerpoint/2010/main" val="10476852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9456" y="396234"/>
            <a:ext cx="11667744" cy="618630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354013" algn="just"/>
            <a:r>
              <a:rPr lang="en-US" dirty="0" smtClean="0">
                <a:solidFill>
                  <a:schemeClr val="dk1"/>
                </a:solidFill>
              </a:rPr>
              <a:t>(f) the </a:t>
            </a:r>
            <a:r>
              <a:rPr lang="en-US" b="1" u="sng" dirty="0" smtClean="0">
                <a:solidFill>
                  <a:schemeClr val="dk1"/>
                </a:solidFill>
              </a:rPr>
              <a:t>time limit</a:t>
            </a:r>
            <a:r>
              <a:rPr lang="en-US" dirty="0" smtClean="0">
                <a:solidFill>
                  <a:schemeClr val="dk1"/>
                </a:solidFill>
              </a:rPr>
              <a:t> and </a:t>
            </a:r>
            <a:r>
              <a:rPr lang="en-US" b="1" u="sng" dirty="0" smtClean="0">
                <a:solidFill>
                  <a:schemeClr val="dk1"/>
                </a:solidFill>
              </a:rPr>
              <a:t>manner</a:t>
            </a:r>
            <a:r>
              <a:rPr lang="en-US" dirty="0" smtClean="0">
                <a:solidFill>
                  <a:schemeClr val="dk1"/>
                </a:solidFill>
              </a:rPr>
              <a:t> in which auditor is required to </a:t>
            </a:r>
            <a:r>
              <a:rPr lang="en-US" b="1" u="sng" dirty="0" smtClean="0">
                <a:solidFill>
                  <a:schemeClr val="dk1"/>
                </a:solidFill>
              </a:rPr>
              <a:t>respond to</a:t>
            </a:r>
            <a:r>
              <a:rPr lang="en-US" dirty="0" smtClean="0">
                <a:solidFill>
                  <a:schemeClr val="dk1"/>
                </a:solidFill>
              </a:rPr>
              <a:t> the </a:t>
            </a:r>
            <a:r>
              <a:rPr lang="en-IN" dirty="0" smtClean="0">
                <a:solidFill>
                  <a:schemeClr val="dk1"/>
                </a:solidFill>
              </a:rPr>
              <a:t>show-cause notice;</a:t>
            </a:r>
          </a:p>
          <a:p>
            <a:pPr marL="354013" algn="just"/>
            <a:endParaRPr lang="en-IN" b="0" i="0" u="none" strike="noStrike" baseline="0" dirty="0">
              <a:solidFill>
                <a:schemeClr val="dk1"/>
              </a:solidFill>
              <a:latin typeface="Arial" panose="020B0604020202020204" pitchFamily="34" charset="0"/>
            </a:endParaRPr>
          </a:p>
          <a:p>
            <a:pPr marL="354013" algn="just"/>
            <a:r>
              <a:rPr lang="en-US" dirty="0">
                <a:solidFill>
                  <a:schemeClr val="dk1"/>
                </a:solidFill>
              </a:rPr>
              <a:t>(g) the </a:t>
            </a:r>
            <a:r>
              <a:rPr lang="en-US" b="1" u="sng" dirty="0">
                <a:solidFill>
                  <a:schemeClr val="dk1"/>
                </a:solidFill>
              </a:rPr>
              <a:t>consequences of failure to respond</a:t>
            </a:r>
            <a:r>
              <a:rPr lang="en-US" dirty="0">
                <a:solidFill>
                  <a:schemeClr val="dk1"/>
                </a:solidFill>
              </a:rPr>
              <a:t> to the show-cause notice; and</a:t>
            </a:r>
          </a:p>
          <a:p>
            <a:pPr marL="354013" algn="just"/>
            <a:endParaRPr lang="en-US" dirty="0">
              <a:solidFill>
                <a:schemeClr val="dk1"/>
              </a:solidFill>
            </a:endParaRPr>
          </a:p>
          <a:p>
            <a:pPr marL="354013" algn="just"/>
            <a:r>
              <a:rPr lang="en-US" dirty="0">
                <a:solidFill>
                  <a:schemeClr val="dk1"/>
                </a:solidFill>
              </a:rPr>
              <a:t>(h) the </a:t>
            </a:r>
            <a:r>
              <a:rPr lang="en-US" b="1" u="sng" dirty="0">
                <a:solidFill>
                  <a:schemeClr val="dk1"/>
                </a:solidFill>
              </a:rPr>
              <a:t>procedure</a:t>
            </a:r>
            <a:r>
              <a:rPr lang="en-US" dirty="0">
                <a:solidFill>
                  <a:schemeClr val="dk1"/>
                </a:solidFill>
              </a:rPr>
              <a:t> to be followed for </a:t>
            </a:r>
            <a:r>
              <a:rPr lang="en-US" b="1" u="sng" dirty="0">
                <a:solidFill>
                  <a:schemeClr val="dk1"/>
                </a:solidFill>
              </a:rPr>
              <a:t>disposal</a:t>
            </a:r>
            <a:r>
              <a:rPr lang="en-US" dirty="0">
                <a:solidFill>
                  <a:schemeClr val="dk1"/>
                </a:solidFill>
              </a:rPr>
              <a:t> of the show-cause notice</a:t>
            </a:r>
            <a:r>
              <a:rPr lang="en-US" dirty="0" smtClean="0">
                <a:solidFill>
                  <a:schemeClr val="dk1"/>
                </a:solidFill>
              </a:rPr>
              <a:t>.</a:t>
            </a:r>
          </a:p>
          <a:p>
            <a:pPr marL="354013" algn="just"/>
            <a:endParaRPr lang="en-US" dirty="0"/>
          </a:p>
          <a:p>
            <a:pPr algn="just"/>
            <a:r>
              <a:rPr lang="en-US" dirty="0"/>
              <a:t>(4) </a:t>
            </a:r>
            <a:r>
              <a:rPr lang="en-US" b="1" u="sng" dirty="0" smtClean="0"/>
              <a:t>Manner of sending show-cause notice</a:t>
            </a:r>
            <a:r>
              <a:rPr lang="en-US" dirty="0" smtClean="0"/>
              <a:t>:</a:t>
            </a:r>
            <a:endParaRPr lang="en-IN" dirty="0"/>
          </a:p>
          <a:p>
            <a:pPr algn="just"/>
            <a:endParaRPr lang="en-US" dirty="0" smtClean="0"/>
          </a:p>
          <a:p>
            <a:pPr marL="354013" algn="just"/>
            <a:r>
              <a:rPr lang="en-US" dirty="0" smtClean="0"/>
              <a:t>(</a:t>
            </a:r>
            <a:r>
              <a:rPr lang="en-US" dirty="0"/>
              <a:t>a) </a:t>
            </a:r>
            <a:r>
              <a:rPr lang="en-US" b="1" u="sng" dirty="0"/>
              <a:t>by sending it to the auditor</a:t>
            </a:r>
            <a:r>
              <a:rPr lang="en-US" dirty="0"/>
              <a:t> at the address provided by him or provided by </a:t>
            </a:r>
            <a:r>
              <a:rPr lang="en-US" dirty="0" smtClean="0"/>
              <a:t>the ICAI by regd. post with AD or </a:t>
            </a:r>
            <a:endParaRPr lang="en-US" dirty="0"/>
          </a:p>
          <a:p>
            <a:pPr marL="354013" algn="just"/>
            <a:endParaRPr lang="en-US" dirty="0" smtClean="0"/>
          </a:p>
          <a:p>
            <a:pPr marL="354013" algn="just"/>
            <a:r>
              <a:rPr lang="en-US" dirty="0" smtClean="0"/>
              <a:t>(</a:t>
            </a:r>
            <a:r>
              <a:rPr lang="en-US" dirty="0"/>
              <a:t>b) </a:t>
            </a:r>
            <a:r>
              <a:rPr lang="en-US" b="1" u="sng" dirty="0"/>
              <a:t>by </a:t>
            </a:r>
            <a:r>
              <a:rPr lang="en-US" b="1" u="sng" dirty="0" smtClean="0"/>
              <a:t>email </a:t>
            </a:r>
            <a:r>
              <a:rPr lang="en-US" dirty="0" smtClean="0"/>
              <a:t>to the email address </a:t>
            </a:r>
            <a:r>
              <a:rPr lang="en-US" dirty="0"/>
              <a:t>of the auditor provided by him or provided by ICAI.</a:t>
            </a:r>
          </a:p>
          <a:p>
            <a:pPr marL="354013" algn="just"/>
            <a:endParaRPr lang="en-US" dirty="0"/>
          </a:p>
          <a:p>
            <a:pPr algn="just"/>
            <a:r>
              <a:rPr lang="en-US" dirty="0"/>
              <a:t>(5) The Division shall </a:t>
            </a:r>
            <a:r>
              <a:rPr lang="en-US" b="1" u="sng" dirty="0"/>
              <a:t>dispose of the show-cause notice</a:t>
            </a:r>
            <a:r>
              <a:rPr lang="en-US" dirty="0"/>
              <a:t> </a:t>
            </a:r>
            <a:r>
              <a:rPr lang="en-US" b="1" u="sng" dirty="0"/>
              <a:t>within a period of </a:t>
            </a:r>
            <a:r>
              <a:rPr lang="en-US" b="1" u="sng" dirty="0" smtClean="0"/>
              <a:t>90 days </a:t>
            </a:r>
            <a:r>
              <a:rPr lang="en-US" dirty="0"/>
              <a:t>of the </a:t>
            </a:r>
            <a:r>
              <a:rPr lang="en-US" dirty="0" smtClean="0"/>
              <a:t>assignment</a:t>
            </a:r>
          </a:p>
          <a:p>
            <a:pPr algn="just"/>
            <a:endParaRPr lang="en-US" dirty="0" smtClean="0"/>
          </a:p>
          <a:p>
            <a:pPr algn="just"/>
            <a:r>
              <a:rPr lang="en-US" dirty="0" smtClean="0"/>
              <a:t>(</a:t>
            </a:r>
            <a:r>
              <a:rPr lang="en-US" dirty="0"/>
              <a:t>6) The order disposing of a show-cause notice may provide for-</a:t>
            </a:r>
          </a:p>
          <a:p>
            <a:pPr algn="just"/>
            <a:endParaRPr lang="en-IN" dirty="0" smtClean="0"/>
          </a:p>
          <a:p>
            <a:pPr marL="354013" algn="just"/>
            <a:r>
              <a:rPr lang="en-IN" dirty="0" smtClean="0"/>
              <a:t>(</a:t>
            </a:r>
            <a:r>
              <a:rPr lang="en-IN" dirty="0"/>
              <a:t>a) no </a:t>
            </a:r>
            <a:r>
              <a:rPr lang="en-IN" dirty="0" smtClean="0"/>
              <a:t>action</a:t>
            </a:r>
            <a:endParaRPr lang="en-IN" dirty="0"/>
          </a:p>
          <a:p>
            <a:pPr marL="354013" algn="just"/>
            <a:endParaRPr lang="en-IN" dirty="0" smtClean="0"/>
          </a:p>
          <a:p>
            <a:pPr marL="354013" algn="just"/>
            <a:r>
              <a:rPr lang="en-IN" dirty="0" smtClean="0"/>
              <a:t>(</a:t>
            </a:r>
            <a:r>
              <a:rPr lang="en-IN" dirty="0"/>
              <a:t>b) </a:t>
            </a:r>
            <a:r>
              <a:rPr lang="en-IN" dirty="0" smtClean="0"/>
              <a:t>caution</a:t>
            </a:r>
            <a:endParaRPr lang="en-IN" dirty="0"/>
          </a:p>
          <a:p>
            <a:pPr marL="354013" algn="just"/>
            <a:endParaRPr lang="en-US" dirty="0" smtClean="0"/>
          </a:p>
          <a:p>
            <a:pPr marL="354013" algn="just"/>
            <a:r>
              <a:rPr lang="en-US" dirty="0" smtClean="0"/>
              <a:t>(</a:t>
            </a:r>
            <a:r>
              <a:rPr lang="en-US" dirty="0"/>
              <a:t>c) action for imposing penalty </a:t>
            </a:r>
            <a:r>
              <a:rPr lang="en-US" dirty="0" smtClean="0"/>
              <a:t>u/s 132(4)(c)(A) or debarring </a:t>
            </a:r>
            <a:r>
              <a:rPr lang="en-US" dirty="0"/>
              <a:t>the auditor from </a:t>
            </a:r>
            <a:r>
              <a:rPr lang="en-US" dirty="0" smtClean="0"/>
              <a:t>engaging u/s 132(4)(c)(B) or </a:t>
            </a:r>
            <a:r>
              <a:rPr lang="en-IN" dirty="0" smtClean="0"/>
              <a:t>both</a:t>
            </a:r>
            <a:r>
              <a:rPr lang="en-IN" dirty="0"/>
              <a:t>.</a:t>
            </a:r>
          </a:p>
          <a:p>
            <a:pPr algn="just"/>
            <a:endParaRPr lang="en-US" dirty="0" smtClean="0"/>
          </a:p>
        </p:txBody>
      </p:sp>
    </p:spTree>
    <p:extLst>
      <p:ext uri="{BB962C8B-B14F-4D97-AF65-F5344CB8AC3E}">
        <p14:creationId xmlns:p14="http://schemas.microsoft.com/office/powerpoint/2010/main" val="14540099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6992" y="768388"/>
            <a:ext cx="11582400" cy="507831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US" dirty="0" smtClean="0"/>
              <a:t>(7) The order passed under sub-rule (6) shall not become effective until thirty days have elapsed from the date of issue of the order unless the Division states otherwise in the order along with the reason for the same. </a:t>
            </a:r>
          </a:p>
          <a:p>
            <a:pPr algn="just"/>
            <a:endParaRPr lang="en-US" dirty="0"/>
          </a:p>
          <a:p>
            <a:r>
              <a:rPr lang="en-US" dirty="0"/>
              <a:t>(8) The order passed </a:t>
            </a:r>
            <a:r>
              <a:rPr lang="en-US" dirty="0" smtClean="0"/>
              <a:t>shall </a:t>
            </a:r>
            <a:r>
              <a:rPr lang="en-US" dirty="0"/>
              <a:t>be </a:t>
            </a:r>
            <a:r>
              <a:rPr lang="en-US" b="1" u="sng" dirty="0"/>
              <a:t>served on the auditor</a:t>
            </a:r>
            <a:r>
              <a:rPr lang="en-US" dirty="0"/>
              <a:t> </a:t>
            </a:r>
            <a:r>
              <a:rPr lang="en-US" dirty="0" smtClean="0"/>
              <a:t>with a </a:t>
            </a:r>
            <a:r>
              <a:rPr lang="en-US" b="1" u="sng" dirty="0"/>
              <a:t>copy </a:t>
            </a:r>
            <a:r>
              <a:rPr lang="en-US" b="1" u="sng" dirty="0" smtClean="0"/>
              <a:t>to</a:t>
            </a:r>
            <a:r>
              <a:rPr lang="en-US" dirty="0" smtClean="0"/>
              <a:t>:</a:t>
            </a:r>
          </a:p>
          <a:p>
            <a:endParaRPr lang="en-US" dirty="0"/>
          </a:p>
          <a:p>
            <a:pPr marL="354013"/>
            <a:r>
              <a:rPr lang="en-US" dirty="0"/>
              <a:t>(</a:t>
            </a:r>
            <a:r>
              <a:rPr lang="en-US" dirty="0" err="1"/>
              <a:t>i</a:t>
            </a:r>
            <a:r>
              <a:rPr lang="en-US" dirty="0"/>
              <a:t>) in all cases to - (a) the Central </a:t>
            </a:r>
            <a:r>
              <a:rPr lang="en-US" dirty="0" smtClean="0"/>
              <a:t>Govt. </a:t>
            </a:r>
            <a:r>
              <a:rPr lang="en-US" dirty="0"/>
              <a:t>and (b) the </a:t>
            </a:r>
            <a:r>
              <a:rPr lang="en-IN" dirty="0" smtClean="0"/>
              <a:t>ICAI;</a:t>
            </a:r>
            <a:endParaRPr lang="en-IN" dirty="0"/>
          </a:p>
          <a:p>
            <a:pPr marL="354013"/>
            <a:endParaRPr lang="en-US" dirty="0" smtClean="0"/>
          </a:p>
          <a:p>
            <a:pPr marL="354013"/>
            <a:r>
              <a:rPr lang="en-US" dirty="0" smtClean="0"/>
              <a:t>(</a:t>
            </a:r>
            <a:r>
              <a:rPr lang="en-US" dirty="0"/>
              <a:t>ii) in the case of a company </a:t>
            </a:r>
            <a:r>
              <a:rPr lang="en-US" dirty="0" smtClean="0"/>
              <a:t>Govt. owned Company to the CAG </a:t>
            </a:r>
            <a:r>
              <a:rPr lang="en-US" dirty="0"/>
              <a:t>of India;</a:t>
            </a:r>
          </a:p>
          <a:p>
            <a:pPr marL="354013"/>
            <a:endParaRPr lang="en-US" dirty="0" smtClean="0"/>
          </a:p>
          <a:p>
            <a:pPr marL="354013"/>
            <a:r>
              <a:rPr lang="en-US" dirty="0" smtClean="0"/>
              <a:t>(</a:t>
            </a:r>
            <a:r>
              <a:rPr lang="en-US" dirty="0"/>
              <a:t>iii) in the case of a listed company to the </a:t>
            </a:r>
            <a:r>
              <a:rPr lang="en-US" dirty="0" smtClean="0"/>
              <a:t>SEBI</a:t>
            </a:r>
            <a:endParaRPr lang="en-US" dirty="0"/>
          </a:p>
          <a:p>
            <a:pPr marL="354013"/>
            <a:endParaRPr lang="en-US" dirty="0" smtClean="0"/>
          </a:p>
          <a:p>
            <a:pPr marL="354013"/>
            <a:r>
              <a:rPr lang="en-US" dirty="0" smtClean="0"/>
              <a:t>(</a:t>
            </a:r>
            <a:r>
              <a:rPr lang="en-US" dirty="0"/>
              <a:t>iv) in the case of a bank or a </a:t>
            </a:r>
            <a:r>
              <a:rPr lang="en-US" dirty="0" smtClean="0"/>
              <a:t>NBFC to </a:t>
            </a:r>
            <a:r>
              <a:rPr lang="en-US" dirty="0"/>
              <a:t>the </a:t>
            </a:r>
            <a:r>
              <a:rPr lang="en-IN" dirty="0" smtClean="0"/>
              <a:t>RBI</a:t>
            </a:r>
            <a:endParaRPr lang="en-IN" dirty="0"/>
          </a:p>
          <a:p>
            <a:pPr marL="354013"/>
            <a:endParaRPr lang="en-US" dirty="0" smtClean="0"/>
          </a:p>
          <a:p>
            <a:pPr marL="354013"/>
            <a:r>
              <a:rPr lang="en-US" dirty="0" smtClean="0"/>
              <a:t>(</a:t>
            </a:r>
            <a:r>
              <a:rPr lang="en-US" dirty="0"/>
              <a:t>v) in the case of an insurance company to the </a:t>
            </a:r>
            <a:r>
              <a:rPr lang="en-IN" dirty="0" smtClean="0"/>
              <a:t>IRDAI</a:t>
            </a:r>
            <a:endParaRPr lang="en-IN" dirty="0"/>
          </a:p>
          <a:p>
            <a:pPr marL="354013"/>
            <a:endParaRPr lang="en-US" dirty="0" smtClean="0"/>
          </a:p>
          <a:p>
            <a:pPr marL="354013"/>
            <a:r>
              <a:rPr lang="en-US" dirty="0" smtClean="0"/>
              <a:t>(</a:t>
            </a:r>
            <a:r>
              <a:rPr lang="en-US" dirty="0"/>
              <a:t>vi) in case the auditor is resident outside India to concerned regulator of </a:t>
            </a:r>
            <a:r>
              <a:rPr lang="en-US" dirty="0" smtClean="0"/>
              <a:t>such </a:t>
            </a:r>
            <a:r>
              <a:rPr lang="en-IN" dirty="0" smtClean="0"/>
              <a:t>country</a:t>
            </a:r>
            <a:endParaRPr lang="en-IN" dirty="0"/>
          </a:p>
          <a:p>
            <a:endParaRPr lang="en-IN" dirty="0" smtClean="0"/>
          </a:p>
          <a:p>
            <a:r>
              <a:rPr lang="en-IN" dirty="0" smtClean="0"/>
              <a:t>Same order </a:t>
            </a:r>
            <a:r>
              <a:rPr lang="en-US" dirty="0"/>
              <a:t>shall be </a:t>
            </a:r>
            <a:r>
              <a:rPr lang="en-US" b="1" u="sng" dirty="0"/>
              <a:t>published on the website</a:t>
            </a:r>
            <a:r>
              <a:rPr lang="en-US" dirty="0"/>
              <a:t> of the </a:t>
            </a:r>
            <a:r>
              <a:rPr lang="en-US" dirty="0" smtClean="0"/>
              <a:t>Authority.</a:t>
            </a:r>
            <a:endParaRPr lang="en-IN" dirty="0" smtClean="0"/>
          </a:p>
        </p:txBody>
      </p:sp>
    </p:spTree>
    <p:extLst>
      <p:ext uri="{BB962C8B-B14F-4D97-AF65-F5344CB8AC3E}">
        <p14:creationId xmlns:p14="http://schemas.microsoft.com/office/powerpoint/2010/main" val="19049968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12205"/>
            <a:ext cx="11594592" cy="646330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US" sz="2400" b="1" u="sng" dirty="0">
                <a:solidFill>
                  <a:srgbClr val="00B050"/>
                </a:solidFill>
                <a:latin typeface="Arial" panose="020B0604020202020204" pitchFamily="34" charset="0"/>
              </a:rPr>
              <a:t>12. Manner of enforcement of orders passed in disciplinary proceedings.-</a:t>
            </a:r>
          </a:p>
          <a:p>
            <a:pPr algn="just"/>
            <a:endParaRPr lang="en-US" sz="2400" b="1" u="sng" dirty="0">
              <a:solidFill>
                <a:srgbClr val="00B050"/>
              </a:solidFill>
              <a:latin typeface="Arial" panose="020B0604020202020204" pitchFamily="34" charset="0"/>
            </a:endParaRPr>
          </a:p>
          <a:p>
            <a:pPr algn="just"/>
            <a:r>
              <a:rPr lang="en-US" dirty="0" smtClean="0"/>
              <a:t>(</a:t>
            </a:r>
            <a:r>
              <a:rPr lang="en-US" dirty="0"/>
              <a:t>1) Where </a:t>
            </a:r>
            <a:r>
              <a:rPr lang="en-US" dirty="0" smtClean="0"/>
              <a:t>order </a:t>
            </a:r>
            <a:r>
              <a:rPr lang="en-US" dirty="0"/>
              <a:t>passed under rule 11 relates to imposition of a </a:t>
            </a:r>
            <a:r>
              <a:rPr lang="en-US" dirty="0" smtClean="0"/>
              <a:t>monetary penalty </a:t>
            </a:r>
            <a:r>
              <a:rPr lang="en-US" dirty="0"/>
              <a:t>on any auditor, the auditor shall </a:t>
            </a:r>
            <a:r>
              <a:rPr lang="en-US" b="1" u="sng" dirty="0"/>
              <a:t>deposit </a:t>
            </a:r>
            <a:r>
              <a:rPr lang="en-US" b="1" u="sng" dirty="0" smtClean="0"/>
              <a:t>amount </a:t>
            </a:r>
            <a:r>
              <a:rPr lang="en-US" b="1" u="sng" dirty="0"/>
              <a:t>of penalty </a:t>
            </a:r>
            <a:r>
              <a:rPr lang="en-US" dirty="0"/>
              <a:t>with </a:t>
            </a:r>
            <a:r>
              <a:rPr lang="en-US" dirty="0" smtClean="0"/>
              <a:t>the Authority </a:t>
            </a:r>
            <a:r>
              <a:rPr lang="en-US" b="1" u="sng" dirty="0"/>
              <a:t>within thirty days</a:t>
            </a:r>
            <a:r>
              <a:rPr lang="en-US" dirty="0"/>
              <a:t> of the order:</a:t>
            </a:r>
          </a:p>
          <a:p>
            <a:pPr algn="just"/>
            <a:endParaRPr lang="en-US" dirty="0" smtClean="0"/>
          </a:p>
          <a:p>
            <a:pPr algn="just"/>
            <a:r>
              <a:rPr lang="en-US" dirty="0" smtClean="0"/>
              <a:t>If the auditor </a:t>
            </a:r>
            <a:r>
              <a:rPr lang="en-US" b="1" u="sng" dirty="0"/>
              <a:t>prefers an appeal</a:t>
            </a:r>
            <a:r>
              <a:rPr lang="en-US" dirty="0"/>
              <a:t> </a:t>
            </a:r>
            <a:r>
              <a:rPr lang="en-US" dirty="0" smtClean="0"/>
              <a:t>it </a:t>
            </a:r>
            <a:r>
              <a:rPr lang="en-US" dirty="0"/>
              <a:t>shall </a:t>
            </a:r>
            <a:r>
              <a:rPr lang="en-US" b="1" u="sng" dirty="0"/>
              <a:t>deposit </a:t>
            </a:r>
            <a:r>
              <a:rPr lang="en-US" b="1" u="sng" dirty="0" smtClean="0"/>
              <a:t>10%</a:t>
            </a:r>
            <a:r>
              <a:rPr lang="en-US" dirty="0" smtClean="0"/>
              <a:t> </a:t>
            </a:r>
            <a:r>
              <a:rPr lang="en-US" dirty="0"/>
              <a:t>of the amount of the monetary penalty with </a:t>
            </a:r>
            <a:r>
              <a:rPr lang="en-US" dirty="0" smtClean="0"/>
              <a:t>the </a:t>
            </a:r>
            <a:r>
              <a:rPr lang="en-IN" dirty="0" smtClean="0"/>
              <a:t>Appellate </a:t>
            </a:r>
            <a:r>
              <a:rPr lang="en-IN" dirty="0"/>
              <a:t>Tribunal.</a:t>
            </a:r>
          </a:p>
          <a:p>
            <a:pPr algn="just"/>
            <a:endParaRPr lang="en-US" dirty="0" smtClean="0"/>
          </a:p>
          <a:p>
            <a:pPr algn="just"/>
            <a:r>
              <a:rPr lang="en-US" dirty="0" smtClean="0"/>
              <a:t>(</a:t>
            </a:r>
            <a:r>
              <a:rPr lang="en-US" dirty="0"/>
              <a:t>2) lf, </a:t>
            </a:r>
            <a:r>
              <a:rPr lang="en-US" dirty="0" smtClean="0"/>
              <a:t>the </a:t>
            </a:r>
            <a:r>
              <a:rPr lang="en-US" dirty="0"/>
              <a:t>auditor </a:t>
            </a:r>
            <a:r>
              <a:rPr lang="en-US" b="1" u="sng" dirty="0"/>
              <a:t>neither </a:t>
            </a:r>
            <a:r>
              <a:rPr lang="en-US" b="1" u="sng" dirty="0" smtClean="0"/>
              <a:t>pays the </a:t>
            </a:r>
            <a:r>
              <a:rPr lang="en-US" b="1" u="sng" dirty="0"/>
              <a:t>penalty nor appeals</a:t>
            </a:r>
            <a:r>
              <a:rPr lang="en-US" dirty="0"/>
              <a:t> against the order, the Authority </a:t>
            </a:r>
            <a:r>
              <a:rPr lang="en-US" dirty="0" smtClean="0"/>
              <a:t>shall </a:t>
            </a:r>
            <a:r>
              <a:rPr lang="en-US" b="1" u="sng" dirty="0" smtClean="0"/>
              <a:t>inform </a:t>
            </a:r>
            <a:r>
              <a:rPr lang="en-US" b="1" u="sng" dirty="0"/>
              <a:t>about such non-compliance to every company or </a:t>
            </a:r>
            <a:r>
              <a:rPr lang="en-US" b="1" u="sng" dirty="0" smtClean="0"/>
              <a:t>body corporate</a:t>
            </a:r>
            <a:r>
              <a:rPr lang="en-US" b="1" dirty="0" smtClean="0"/>
              <a:t> </a:t>
            </a:r>
            <a:r>
              <a:rPr lang="en-US" dirty="0" smtClean="0"/>
              <a:t>in </a:t>
            </a:r>
            <a:r>
              <a:rPr lang="en-US" dirty="0"/>
              <a:t>which the </a:t>
            </a:r>
            <a:r>
              <a:rPr lang="en-US" b="1" u="sng" dirty="0"/>
              <a:t>auditor is </a:t>
            </a:r>
            <a:r>
              <a:rPr lang="en-US" b="1" u="sng" dirty="0" smtClean="0"/>
              <a:t>functioning as </a:t>
            </a:r>
            <a:r>
              <a:rPr lang="en-US" b="1" u="sng" dirty="0"/>
              <a:t>auditor</a:t>
            </a:r>
            <a:r>
              <a:rPr lang="en-US" dirty="0"/>
              <a:t> and </a:t>
            </a:r>
            <a:r>
              <a:rPr lang="en-US" b="1" u="sng" dirty="0"/>
              <a:t>every such company or body corporate shall appoint a new auditor</a:t>
            </a:r>
            <a:r>
              <a:rPr lang="en-US" dirty="0"/>
              <a:t> </a:t>
            </a:r>
            <a:r>
              <a:rPr lang="en-US" dirty="0" smtClean="0"/>
              <a:t>in accordance </a:t>
            </a:r>
            <a:r>
              <a:rPr lang="en-US" dirty="0"/>
              <a:t>with the provisions of the Act.</a:t>
            </a:r>
          </a:p>
          <a:p>
            <a:pPr algn="just"/>
            <a:endParaRPr lang="en-US" dirty="0" smtClean="0"/>
          </a:p>
          <a:p>
            <a:pPr algn="just"/>
            <a:r>
              <a:rPr lang="en-US" dirty="0" smtClean="0"/>
              <a:t>(</a:t>
            </a:r>
            <a:r>
              <a:rPr lang="en-US" dirty="0"/>
              <a:t>3) Where </a:t>
            </a:r>
            <a:r>
              <a:rPr lang="en-US" dirty="0" smtClean="0"/>
              <a:t>order </a:t>
            </a:r>
            <a:r>
              <a:rPr lang="en-US" b="1" u="sng" dirty="0" smtClean="0"/>
              <a:t>imposes </a:t>
            </a:r>
            <a:r>
              <a:rPr lang="en-US" b="1" u="sng" dirty="0"/>
              <a:t>a penalty</a:t>
            </a:r>
            <a:r>
              <a:rPr lang="en-US" dirty="0"/>
              <a:t> </a:t>
            </a:r>
            <a:r>
              <a:rPr lang="en-US" dirty="0" smtClean="0"/>
              <a:t>or </a:t>
            </a:r>
            <a:r>
              <a:rPr lang="en-US" b="1" u="sng" dirty="0" smtClean="0"/>
              <a:t>debars </a:t>
            </a:r>
            <a:r>
              <a:rPr lang="en-US" dirty="0"/>
              <a:t>the auditor from practice, </a:t>
            </a:r>
            <a:r>
              <a:rPr lang="en-US" dirty="0" smtClean="0"/>
              <a:t>it </a:t>
            </a:r>
            <a:r>
              <a:rPr lang="en-US" b="1" u="sng" dirty="0" smtClean="0"/>
              <a:t>shall </a:t>
            </a:r>
            <a:r>
              <a:rPr lang="en-US" b="1" u="sng" dirty="0"/>
              <a:t>be sent to every company or </a:t>
            </a:r>
            <a:r>
              <a:rPr lang="en-US" b="1" u="sng" dirty="0" smtClean="0"/>
              <a:t>body corporate</a:t>
            </a:r>
            <a:r>
              <a:rPr lang="en-US" dirty="0" smtClean="0"/>
              <a:t> </a:t>
            </a:r>
            <a:r>
              <a:rPr lang="en-US" dirty="0"/>
              <a:t>in which the </a:t>
            </a:r>
            <a:r>
              <a:rPr lang="en-US" b="1" u="sng" dirty="0"/>
              <a:t>auditor is functioning as auditor</a:t>
            </a:r>
            <a:r>
              <a:rPr lang="en-US" dirty="0" smtClean="0"/>
              <a:t>.</a:t>
            </a:r>
          </a:p>
          <a:p>
            <a:pPr algn="just"/>
            <a:endParaRPr lang="en-US" dirty="0"/>
          </a:p>
          <a:p>
            <a:pPr algn="just"/>
            <a:r>
              <a:rPr lang="en-US" dirty="0"/>
              <a:t>(4) Where the order </a:t>
            </a:r>
            <a:r>
              <a:rPr lang="en-US" b="1" u="sng" dirty="0" smtClean="0"/>
              <a:t>debars </a:t>
            </a:r>
            <a:r>
              <a:rPr lang="en-US" b="1" u="sng" dirty="0"/>
              <a:t>the auditor from practice</a:t>
            </a:r>
            <a:r>
              <a:rPr lang="en-US" dirty="0"/>
              <a:t> </a:t>
            </a:r>
            <a:r>
              <a:rPr lang="en-US" dirty="0" smtClean="0"/>
              <a:t>the </a:t>
            </a:r>
            <a:r>
              <a:rPr lang="en-US" dirty="0"/>
              <a:t>order shall be </a:t>
            </a:r>
            <a:r>
              <a:rPr lang="en-US" b="1" u="sng" dirty="0"/>
              <a:t>sent to every company </a:t>
            </a:r>
            <a:r>
              <a:rPr lang="en-US" b="1" u="sng" dirty="0" smtClean="0"/>
              <a:t>or body </a:t>
            </a:r>
            <a:r>
              <a:rPr lang="en-US" b="1" u="sng" dirty="0"/>
              <a:t>corporate </a:t>
            </a:r>
            <a:r>
              <a:rPr lang="en-US" dirty="0" smtClean="0"/>
              <a:t>in </a:t>
            </a:r>
            <a:r>
              <a:rPr lang="en-US" dirty="0"/>
              <a:t>which the auditor </a:t>
            </a:r>
            <a:r>
              <a:rPr lang="en-US" dirty="0" smtClean="0"/>
              <a:t>is </a:t>
            </a:r>
            <a:r>
              <a:rPr lang="en-US" b="1" u="sng" dirty="0" smtClean="0"/>
              <a:t>functioning </a:t>
            </a:r>
            <a:r>
              <a:rPr lang="en-US" b="1" u="sng" dirty="0"/>
              <a:t>as auditor</a:t>
            </a:r>
            <a:r>
              <a:rPr lang="en-US" dirty="0"/>
              <a:t> and </a:t>
            </a:r>
            <a:r>
              <a:rPr lang="en-US" b="1" u="sng" dirty="0"/>
              <a:t>every such company or body corporate shall appoint </a:t>
            </a:r>
            <a:r>
              <a:rPr lang="en-US" b="1" u="sng" dirty="0" smtClean="0"/>
              <a:t>a new auditor</a:t>
            </a:r>
          </a:p>
          <a:p>
            <a:pPr algn="just"/>
            <a:endParaRPr lang="en-US" b="1" u="sng" dirty="0"/>
          </a:p>
          <a:p>
            <a:pPr algn="just"/>
            <a:r>
              <a:rPr lang="en-US" sz="2400" b="1" u="sng" dirty="0">
                <a:solidFill>
                  <a:srgbClr val="00B050"/>
                </a:solidFill>
                <a:latin typeface="Arial" panose="020B0604020202020204" pitchFamily="34" charset="0"/>
              </a:rPr>
              <a:t>13. Punishment in case of non-compliance</a:t>
            </a:r>
            <a:r>
              <a:rPr lang="en-US" dirty="0"/>
              <a:t>.- </a:t>
            </a:r>
            <a:r>
              <a:rPr lang="en-US" dirty="0" smtClean="0"/>
              <a:t> lf </a:t>
            </a:r>
            <a:r>
              <a:rPr lang="en-US" dirty="0"/>
              <a:t>a company /</a:t>
            </a:r>
            <a:r>
              <a:rPr lang="en-US" dirty="0" smtClean="0"/>
              <a:t> </a:t>
            </a:r>
            <a:r>
              <a:rPr lang="en-US" dirty="0"/>
              <a:t>any officer of a company </a:t>
            </a:r>
            <a:r>
              <a:rPr lang="en-US" dirty="0" smtClean="0"/>
              <a:t>/ </a:t>
            </a:r>
            <a:r>
              <a:rPr lang="en-US" dirty="0"/>
              <a:t>an auditor or any other person contravenes any of the provisions of these rules, </a:t>
            </a:r>
            <a:r>
              <a:rPr lang="en-US" dirty="0" smtClean="0"/>
              <a:t>they shall </a:t>
            </a:r>
            <a:r>
              <a:rPr lang="en-US" dirty="0"/>
              <a:t>be </a:t>
            </a:r>
            <a:r>
              <a:rPr lang="en-US" b="1" u="sng" dirty="0"/>
              <a:t>punishable </a:t>
            </a:r>
            <a:r>
              <a:rPr lang="en-US" b="1" u="sng" dirty="0" smtClean="0"/>
              <a:t>u/s 450 </a:t>
            </a:r>
            <a:r>
              <a:rPr lang="en-IN" b="1" u="sng" dirty="0"/>
              <a:t>of the Act</a:t>
            </a:r>
            <a:r>
              <a:rPr lang="en-IN" dirty="0" smtClean="0"/>
              <a:t>.</a:t>
            </a:r>
          </a:p>
          <a:p>
            <a:pPr algn="just"/>
            <a:endParaRPr lang="en-IN" dirty="0"/>
          </a:p>
          <a:p>
            <a:pPr algn="just"/>
            <a:r>
              <a:rPr lang="en-US" dirty="0"/>
              <a:t>As per </a:t>
            </a:r>
            <a:r>
              <a:rPr lang="en-US" dirty="0" smtClean="0"/>
              <a:t>Sec 450 </a:t>
            </a:r>
            <a:r>
              <a:rPr lang="en-US" dirty="0"/>
              <a:t>(Punishment Where No Specific Penalty or Punishment is Provided) - Fine of </a:t>
            </a:r>
            <a:r>
              <a:rPr lang="en-US" dirty="0" err="1"/>
              <a:t>Rs</a:t>
            </a:r>
            <a:r>
              <a:rPr lang="en-US" dirty="0"/>
              <a:t>. 10,000/- and if default continues </a:t>
            </a:r>
            <a:r>
              <a:rPr lang="en-US" dirty="0" err="1"/>
              <a:t>Rs</a:t>
            </a:r>
            <a:r>
              <a:rPr lang="en-US" dirty="0"/>
              <a:t>. 1,000/- per day</a:t>
            </a:r>
            <a:endParaRPr lang="en-IN" dirty="0"/>
          </a:p>
        </p:txBody>
      </p:sp>
    </p:spTree>
    <p:extLst>
      <p:ext uri="{BB962C8B-B14F-4D97-AF65-F5344CB8AC3E}">
        <p14:creationId xmlns:p14="http://schemas.microsoft.com/office/powerpoint/2010/main" val="18135501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60973"/>
            <a:ext cx="11594592" cy="618630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US" sz="2400" b="1" u="sng" dirty="0">
                <a:solidFill>
                  <a:srgbClr val="0000FF"/>
                </a:solidFill>
                <a:latin typeface="Arial" panose="020B0604020202020204" pitchFamily="34" charset="0"/>
              </a:rPr>
              <a:t>OTHER MISC PROVISIONS</a:t>
            </a:r>
          </a:p>
          <a:p>
            <a:pPr algn="just"/>
            <a:endParaRPr lang="en-US" sz="2400" b="1" u="sng" dirty="0" smtClean="0">
              <a:solidFill>
                <a:srgbClr val="00B050"/>
              </a:solidFill>
              <a:latin typeface="Arial" panose="020B0604020202020204" pitchFamily="34" charset="0"/>
            </a:endParaRPr>
          </a:p>
          <a:p>
            <a:pPr algn="just"/>
            <a:r>
              <a:rPr lang="en-US" sz="2400" b="1" u="sng" dirty="0" smtClean="0">
                <a:solidFill>
                  <a:srgbClr val="00B050"/>
                </a:solidFill>
                <a:latin typeface="Arial" panose="020B0604020202020204" pitchFamily="34" charset="0"/>
              </a:rPr>
              <a:t>14</a:t>
            </a:r>
            <a:r>
              <a:rPr lang="en-US" sz="2400" b="1" u="sng" dirty="0">
                <a:solidFill>
                  <a:srgbClr val="00B050"/>
                </a:solidFill>
                <a:latin typeface="Arial" panose="020B0604020202020204" pitchFamily="34" charset="0"/>
              </a:rPr>
              <a:t>. Role of chairperson and full-time members.- </a:t>
            </a:r>
          </a:p>
          <a:p>
            <a:pPr algn="just"/>
            <a:r>
              <a:rPr lang="en-US" dirty="0" smtClean="0"/>
              <a:t>All </a:t>
            </a:r>
            <a:r>
              <a:rPr lang="en-US" dirty="0"/>
              <a:t>matters related </a:t>
            </a:r>
            <a:r>
              <a:rPr lang="en-US" dirty="0" smtClean="0"/>
              <a:t>to, investigation</a:t>
            </a:r>
            <a:r>
              <a:rPr lang="en-US" dirty="0"/>
              <a:t>, monitoring, enforcement and disciplinary proceedings shall </a:t>
            </a:r>
            <a:r>
              <a:rPr lang="en-US" dirty="0" smtClean="0"/>
              <a:t>be </a:t>
            </a:r>
            <a:r>
              <a:rPr lang="en-US" b="1" u="sng" dirty="0" smtClean="0"/>
              <a:t>examined </a:t>
            </a:r>
            <a:r>
              <a:rPr lang="en-US" b="1" u="sng" dirty="0"/>
              <a:t>and decided </a:t>
            </a:r>
            <a:r>
              <a:rPr lang="en-US" dirty="0"/>
              <a:t>by the </a:t>
            </a:r>
            <a:r>
              <a:rPr lang="en-US" b="1" u="sng" dirty="0"/>
              <a:t>chairperson</a:t>
            </a:r>
            <a:r>
              <a:rPr lang="en-US" dirty="0"/>
              <a:t> or </a:t>
            </a:r>
            <a:r>
              <a:rPr lang="en-US" b="1" u="sng" dirty="0"/>
              <a:t>any one or more of the </a:t>
            </a:r>
            <a:r>
              <a:rPr lang="en-US" b="1" u="sng" dirty="0" smtClean="0"/>
              <a:t>full-time members</a:t>
            </a:r>
            <a:r>
              <a:rPr lang="en-US" dirty="0"/>
              <a:t>, acting through one of the Divisions.</a:t>
            </a:r>
          </a:p>
          <a:p>
            <a:pPr algn="just"/>
            <a:endParaRPr lang="en-US" dirty="0" smtClean="0"/>
          </a:p>
          <a:p>
            <a:pPr algn="just"/>
            <a:r>
              <a:rPr lang="en-US" sz="2400" b="1" u="sng" dirty="0">
                <a:solidFill>
                  <a:srgbClr val="00B050"/>
                </a:solidFill>
                <a:latin typeface="Arial" panose="020B0604020202020204" pitchFamily="34" charset="0"/>
              </a:rPr>
              <a:t>15. Advisory committees, study groups and task forces.- </a:t>
            </a:r>
          </a:p>
          <a:p>
            <a:pPr algn="just"/>
            <a:r>
              <a:rPr lang="en-US" dirty="0" smtClean="0"/>
              <a:t>For effective performance </a:t>
            </a:r>
            <a:r>
              <a:rPr lang="en-US" dirty="0"/>
              <a:t>of its functions </a:t>
            </a:r>
            <a:r>
              <a:rPr lang="en-US" dirty="0" smtClean="0"/>
              <a:t>the </a:t>
            </a:r>
            <a:r>
              <a:rPr lang="en-US" dirty="0"/>
              <a:t>Authority may constitute </a:t>
            </a:r>
            <a:r>
              <a:rPr lang="en-US" b="1" u="sng" dirty="0" smtClean="0"/>
              <a:t>advisory committees</a:t>
            </a:r>
            <a:r>
              <a:rPr lang="en-US" dirty="0"/>
              <a:t>, </a:t>
            </a:r>
            <a:r>
              <a:rPr lang="en-US" b="1" u="sng" dirty="0"/>
              <a:t>study groups</a:t>
            </a:r>
            <a:r>
              <a:rPr lang="en-US" dirty="0"/>
              <a:t> </a:t>
            </a:r>
            <a:r>
              <a:rPr lang="en-US" dirty="0" smtClean="0"/>
              <a:t>&amp; </a:t>
            </a:r>
            <a:r>
              <a:rPr lang="en-US" b="1" u="sng" dirty="0" smtClean="0"/>
              <a:t>task </a:t>
            </a:r>
            <a:r>
              <a:rPr lang="en-US" b="1" u="sng" dirty="0"/>
              <a:t>forces</a:t>
            </a:r>
            <a:r>
              <a:rPr lang="en-US" dirty="0"/>
              <a:t>.</a:t>
            </a:r>
          </a:p>
          <a:p>
            <a:pPr algn="just"/>
            <a:endParaRPr lang="en-US" dirty="0" smtClean="0"/>
          </a:p>
          <a:p>
            <a:pPr algn="just"/>
            <a:r>
              <a:rPr lang="en-US" sz="2400" b="1" u="sng" dirty="0">
                <a:solidFill>
                  <a:srgbClr val="00B050"/>
                </a:solidFill>
                <a:latin typeface="Arial" panose="020B0604020202020204" pitchFamily="34" charset="0"/>
              </a:rPr>
              <a:t>16. Financial reporting advocacy and education.- </a:t>
            </a:r>
          </a:p>
          <a:p>
            <a:pPr algn="just"/>
            <a:r>
              <a:rPr lang="en-US" dirty="0" smtClean="0"/>
              <a:t>The </a:t>
            </a:r>
            <a:r>
              <a:rPr lang="en-US" dirty="0"/>
              <a:t>Authority shall </a:t>
            </a:r>
            <a:r>
              <a:rPr lang="en-US" dirty="0" smtClean="0"/>
              <a:t>take suitable </a:t>
            </a:r>
            <a:r>
              <a:rPr lang="en-US" dirty="0"/>
              <a:t>measures for the </a:t>
            </a:r>
            <a:r>
              <a:rPr lang="en-US" b="1" u="sng" dirty="0"/>
              <a:t>promotion of awareness and significance</a:t>
            </a:r>
            <a:r>
              <a:rPr lang="en-US" dirty="0"/>
              <a:t> of </a:t>
            </a:r>
            <a:r>
              <a:rPr lang="en-US" b="1" u="sng" dirty="0" smtClean="0"/>
              <a:t>accounting standards</a:t>
            </a:r>
            <a:r>
              <a:rPr lang="en-US" dirty="0"/>
              <a:t>, </a:t>
            </a:r>
            <a:r>
              <a:rPr lang="en-US" b="1" u="sng" dirty="0"/>
              <a:t>auditing standards</a:t>
            </a:r>
            <a:r>
              <a:rPr lang="en-US" dirty="0"/>
              <a:t>, </a:t>
            </a:r>
            <a:r>
              <a:rPr lang="en-US" b="1" u="sng" dirty="0"/>
              <a:t>auditors' responsibilities</a:t>
            </a:r>
            <a:r>
              <a:rPr lang="en-US" dirty="0"/>
              <a:t>, </a:t>
            </a:r>
            <a:r>
              <a:rPr lang="en-US" b="1" u="sng" dirty="0"/>
              <a:t>audit quality </a:t>
            </a:r>
            <a:r>
              <a:rPr lang="en-US" dirty="0"/>
              <a:t>and such </a:t>
            </a:r>
            <a:r>
              <a:rPr lang="en-US" dirty="0" smtClean="0"/>
              <a:t>other matters </a:t>
            </a:r>
            <a:r>
              <a:rPr lang="en-US" dirty="0"/>
              <a:t>through </a:t>
            </a:r>
            <a:r>
              <a:rPr lang="en-US" b="1" u="sng" dirty="0"/>
              <a:t>education, training, seminars, workshops, conferences </a:t>
            </a:r>
            <a:r>
              <a:rPr lang="en-US" b="1" u="sng" dirty="0" smtClean="0"/>
              <a:t>and </a:t>
            </a:r>
            <a:r>
              <a:rPr lang="en-IN" b="1" u="sng" dirty="0" smtClean="0"/>
              <a:t>publicity</a:t>
            </a:r>
            <a:r>
              <a:rPr lang="en-IN" dirty="0"/>
              <a:t>.</a:t>
            </a:r>
          </a:p>
          <a:p>
            <a:pPr algn="just"/>
            <a:endParaRPr lang="en-US" dirty="0" smtClean="0"/>
          </a:p>
          <a:p>
            <a:pPr algn="just"/>
            <a:r>
              <a:rPr lang="en-US" sz="2400" b="1" u="sng" dirty="0">
                <a:solidFill>
                  <a:srgbClr val="00B050"/>
                </a:solidFill>
                <a:latin typeface="Arial" panose="020B0604020202020204" pitchFamily="34" charset="0"/>
              </a:rPr>
              <a:t>17. Confidentiality and security of information.- </a:t>
            </a:r>
          </a:p>
          <a:p>
            <a:pPr algn="just"/>
            <a:r>
              <a:rPr lang="en-US" dirty="0" smtClean="0"/>
              <a:t>(</a:t>
            </a:r>
            <a:r>
              <a:rPr lang="en-US" dirty="0"/>
              <a:t>1) The Authority and </a:t>
            </a:r>
            <a:r>
              <a:rPr lang="en-US" dirty="0" smtClean="0"/>
              <a:t>all persons </a:t>
            </a:r>
            <a:r>
              <a:rPr lang="en-US" dirty="0"/>
              <a:t>and </a:t>
            </a:r>
            <a:r>
              <a:rPr lang="en-US" dirty="0" err="1"/>
              <a:t>organisations</a:t>
            </a:r>
            <a:r>
              <a:rPr lang="en-US" dirty="0"/>
              <a:t> associated with it shall maintain complete </a:t>
            </a:r>
            <a:r>
              <a:rPr lang="en-US" dirty="0" smtClean="0"/>
              <a:t>confidentiality and </a:t>
            </a:r>
            <a:r>
              <a:rPr lang="en-US" dirty="0"/>
              <a:t>security of the information provided to them for the purpose of the work of </a:t>
            </a:r>
            <a:r>
              <a:rPr lang="en-US" dirty="0" smtClean="0"/>
              <a:t>the </a:t>
            </a:r>
            <a:r>
              <a:rPr lang="en-IN" dirty="0" smtClean="0"/>
              <a:t>Authority</a:t>
            </a:r>
            <a:r>
              <a:rPr lang="en-IN" dirty="0"/>
              <a:t>.</a:t>
            </a:r>
          </a:p>
          <a:p>
            <a:pPr algn="just"/>
            <a:endParaRPr lang="en-US" dirty="0" smtClean="0"/>
          </a:p>
          <a:p>
            <a:pPr algn="just"/>
            <a:r>
              <a:rPr lang="en-US" dirty="0" smtClean="0"/>
              <a:t>(</a:t>
            </a:r>
            <a:r>
              <a:rPr lang="en-US" dirty="0"/>
              <a:t>2) The Authority may enter into such contractual arrangements as may </a:t>
            </a:r>
            <a:r>
              <a:rPr lang="en-US" dirty="0" smtClean="0"/>
              <a:t>be necessary </a:t>
            </a:r>
            <a:r>
              <a:rPr lang="en-US" dirty="0"/>
              <a:t>in order to maintain complete confidentiality and security of </a:t>
            </a:r>
            <a:r>
              <a:rPr lang="en-US" dirty="0" smtClean="0"/>
              <a:t>the </a:t>
            </a:r>
            <a:r>
              <a:rPr lang="en-IN" dirty="0" smtClean="0"/>
              <a:t>information</a:t>
            </a:r>
            <a:r>
              <a:rPr lang="en-IN" dirty="0"/>
              <a:t>.</a:t>
            </a:r>
          </a:p>
        </p:txBody>
      </p:sp>
    </p:spTree>
    <p:extLst>
      <p:ext uri="{BB962C8B-B14F-4D97-AF65-F5344CB8AC3E}">
        <p14:creationId xmlns:p14="http://schemas.microsoft.com/office/powerpoint/2010/main" val="31016190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1376" y="668911"/>
            <a:ext cx="11448288" cy="452431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US" sz="2400" b="1" u="sng" dirty="0">
                <a:solidFill>
                  <a:srgbClr val="00B050"/>
                </a:solidFill>
                <a:latin typeface="Arial" panose="020B0604020202020204" pitchFamily="34" charset="0"/>
              </a:rPr>
              <a:t>18. Avoidance of conflict of interest.- </a:t>
            </a:r>
            <a:endParaRPr lang="en-US" sz="2400" b="1" u="sng" dirty="0" smtClean="0">
              <a:solidFill>
                <a:srgbClr val="00B050"/>
              </a:solidFill>
              <a:latin typeface="Arial" panose="020B0604020202020204" pitchFamily="34" charset="0"/>
            </a:endParaRPr>
          </a:p>
          <a:p>
            <a:pPr algn="just"/>
            <a:endParaRPr lang="en-US" sz="2400" b="1" u="sng" dirty="0">
              <a:solidFill>
                <a:srgbClr val="00B050"/>
              </a:solidFill>
              <a:latin typeface="Arial" panose="020B0604020202020204" pitchFamily="34" charset="0"/>
            </a:endParaRPr>
          </a:p>
          <a:p>
            <a:pPr algn="just"/>
            <a:r>
              <a:rPr lang="en-US" dirty="0" smtClean="0"/>
              <a:t>(</a:t>
            </a:r>
            <a:r>
              <a:rPr lang="en-US" dirty="0"/>
              <a:t>1) </a:t>
            </a:r>
            <a:r>
              <a:rPr lang="en-US" dirty="0" smtClean="0"/>
              <a:t>NFRA shall </a:t>
            </a:r>
            <a:r>
              <a:rPr lang="en-US" dirty="0"/>
              <a:t>not enter into </a:t>
            </a:r>
            <a:r>
              <a:rPr lang="en-US" dirty="0" smtClean="0"/>
              <a:t>any contract</a:t>
            </a:r>
            <a:r>
              <a:rPr lang="en-US" dirty="0"/>
              <a:t>, arrangement or relationship or participate in any event that may, or is </a:t>
            </a:r>
            <a:r>
              <a:rPr lang="en-US" dirty="0" smtClean="0"/>
              <a:t>likely to </a:t>
            </a:r>
            <a:r>
              <a:rPr lang="en-US" dirty="0"/>
              <a:t>be perceived to, interfere with its ability to perform its functions and duties in </a:t>
            </a:r>
            <a:r>
              <a:rPr lang="en-US" dirty="0" smtClean="0"/>
              <a:t>an effective</a:t>
            </a:r>
            <a:r>
              <a:rPr lang="en-US" dirty="0"/>
              <a:t>, fair and reasonable manner</a:t>
            </a:r>
            <a:r>
              <a:rPr lang="en-US" dirty="0" smtClean="0"/>
              <a:t>.</a:t>
            </a:r>
          </a:p>
          <a:p>
            <a:pPr algn="just"/>
            <a:endParaRPr lang="en-US" dirty="0" smtClean="0"/>
          </a:p>
          <a:p>
            <a:pPr algn="just"/>
            <a:r>
              <a:rPr lang="en-US" dirty="0" smtClean="0"/>
              <a:t>(</a:t>
            </a:r>
            <a:r>
              <a:rPr lang="en-US" dirty="0"/>
              <a:t>2) In particular the Authority or any person associated with it shall not receive </a:t>
            </a:r>
            <a:r>
              <a:rPr lang="en-US" dirty="0" smtClean="0"/>
              <a:t>any funds</a:t>
            </a:r>
            <a:r>
              <a:rPr lang="en-US" dirty="0"/>
              <a:t>, assets, donations, </a:t>
            </a:r>
            <a:r>
              <a:rPr lang="en-US" dirty="0" err="1"/>
              <a:t>favours</a:t>
            </a:r>
            <a:r>
              <a:rPr lang="en-US" dirty="0"/>
              <a:t>, gifts or sponsorships from any source other </a:t>
            </a:r>
            <a:r>
              <a:rPr lang="en-US" dirty="0" smtClean="0"/>
              <a:t>than the </a:t>
            </a:r>
            <a:r>
              <a:rPr lang="en-US" dirty="0"/>
              <a:t>Central </a:t>
            </a:r>
            <a:r>
              <a:rPr lang="en-US" dirty="0" smtClean="0"/>
              <a:t>Govt. </a:t>
            </a:r>
            <a:r>
              <a:rPr lang="en-US" dirty="0"/>
              <a:t>and shall not enter into any liabilities, obligations </a:t>
            </a:r>
            <a:r>
              <a:rPr lang="en-US" dirty="0" smtClean="0"/>
              <a:t>or commitments </a:t>
            </a:r>
            <a:r>
              <a:rPr lang="en-US" dirty="0"/>
              <a:t>except as permitted by the Central Government.</a:t>
            </a:r>
          </a:p>
          <a:p>
            <a:pPr algn="just"/>
            <a:endParaRPr lang="en-US" dirty="0" smtClean="0"/>
          </a:p>
          <a:p>
            <a:pPr algn="just"/>
            <a:r>
              <a:rPr lang="en-US" sz="2400" b="1" u="sng" dirty="0">
                <a:solidFill>
                  <a:srgbClr val="00B050"/>
                </a:solidFill>
                <a:latin typeface="Arial" panose="020B0604020202020204" pitchFamily="34" charset="0"/>
              </a:rPr>
              <a:t>19. International associations and international assistance.- </a:t>
            </a:r>
          </a:p>
          <a:p>
            <a:pPr algn="just">
              <a:buAutoNum type="arabicParenBoth"/>
            </a:pPr>
            <a:r>
              <a:rPr lang="en-US" dirty="0" smtClean="0"/>
              <a:t>The Authority </a:t>
            </a:r>
            <a:r>
              <a:rPr lang="en-US" dirty="0"/>
              <a:t>may </a:t>
            </a:r>
            <a:r>
              <a:rPr lang="en-US" b="1" u="sng" dirty="0"/>
              <a:t>become a member of regional or international associations </a:t>
            </a:r>
            <a:r>
              <a:rPr lang="en-US" b="1" u="sng" dirty="0" smtClean="0"/>
              <a:t>of independent </a:t>
            </a:r>
            <a:r>
              <a:rPr lang="en-US" b="1" u="sng" dirty="0"/>
              <a:t>audit regulators</a:t>
            </a:r>
            <a:r>
              <a:rPr lang="en-US" dirty="0"/>
              <a:t> and standard-setters on such terms as it deems fit</a:t>
            </a:r>
            <a:r>
              <a:rPr lang="en-US" dirty="0" smtClean="0"/>
              <a:t>.</a:t>
            </a:r>
          </a:p>
          <a:p>
            <a:pPr algn="just">
              <a:buAutoNum type="arabicParenBoth"/>
            </a:pPr>
            <a:endParaRPr lang="en-US" dirty="0"/>
          </a:p>
          <a:p>
            <a:pPr algn="just"/>
            <a:r>
              <a:rPr lang="en-US" dirty="0"/>
              <a:t>(2) The Authority may </a:t>
            </a:r>
            <a:r>
              <a:rPr lang="en-US" b="1" u="sng" dirty="0"/>
              <a:t>provide assistance to</a:t>
            </a:r>
            <a:r>
              <a:rPr lang="en-US" dirty="0"/>
              <a:t>, or </a:t>
            </a:r>
            <a:r>
              <a:rPr lang="en-US" b="1" u="sng" dirty="0"/>
              <a:t>receive assistance from</a:t>
            </a:r>
            <a:r>
              <a:rPr lang="en-US" dirty="0"/>
              <a:t>, </a:t>
            </a:r>
            <a:r>
              <a:rPr lang="en-US" b="1" u="sng" dirty="0" smtClean="0"/>
              <a:t>foreign independent </a:t>
            </a:r>
            <a:r>
              <a:rPr lang="en-US" b="1" u="sng" dirty="0"/>
              <a:t>audit regulators</a:t>
            </a:r>
            <a:r>
              <a:rPr lang="en-US" dirty="0"/>
              <a:t> in investigation of an auditor in accordance with </a:t>
            </a:r>
            <a:r>
              <a:rPr lang="en-US" dirty="0" smtClean="0"/>
              <a:t>Indian laws </a:t>
            </a:r>
            <a:r>
              <a:rPr lang="en-US" dirty="0"/>
              <a:t>on such terms as it deems fit.</a:t>
            </a:r>
            <a:r>
              <a:rPr lang="en-IN" dirty="0" smtClean="0"/>
              <a:t>	</a:t>
            </a:r>
            <a:endParaRPr lang="en-IN" dirty="0"/>
          </a:p>
        </p:txBody>
      </p:sp>
    </p:spTree>
    <p:extLst>
      <p:ext uri="{BB962C8B-B14F-4D97-AF65-F5344CB8AC3E}">
        <p14:creationId xmlns:p14="http://schemas.microsoft.com/office/powerpoint/2010/main" val="39495333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1104" y="644747"/>
            <a:ext cx="11350752" cy="572464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2400" b="1" u="sng" dirty="0">
                <a:solidFill>
                  <a:srgbClr val="0000FF"/>
                </a:solidFill>
              </a:rPr>
              <a:t>National Financial Reporting Authority (Manner of Appointment and other Terms and Conditions of Service of Chairperson and Members) Rules, </a:t>
            </a:r>
            <a:r>
              <a:rPr lang="en-US" sz="2400" b="1" u="sng" dirty="0" smtClean="0">
                <a:solidFill>
                  <a:srgbClr val="0000FF"/>
                </a:solidFill>
              </a:rPr>
              <a:t>2018</a:t>
            </a:r>
          </a:p>
          <a:p>
            <a:pPr algn="ctr"/>
            <a:endParaRPr lang="en-US" sz="2400" b="1" u="sng" dirty="0">
              <a:solidFill>
                <a:srgbClr val="0000FF"/>
              </a:solidFill>
              <a:latin typeface="Arial" panose="020B0604020202020204" pitchFamily="34" charset="0"/>
            </a:endParaRPr>
          </a:p>
          <a:p>
            <a:r>
              <a:rPr lang="en-US" dirty="0" smtClean="0"/>
              <a:t>Brief details:</a:t>
            </a:r>
          </a:p>
          <a:p>
            <a:pPr marL="354013"/>
            <a:r>
              <a:rPr lang="en-US" dirty="0" smtClean="0"/>
              <a:t>Rule-3 - Composition of Authority</a:t>
            </a:r>
          </a:p>
          <a:p>
            <a:pPr marL="354013"/>
            <a:r>
              <a:rPr lang="en-US" dirty="0" smtClean="0"/>
              <a:t>Rule-4 - Manner of Appointment</a:t>
            </a:r>
          </a:p>
          <a:p>
            <a:pPr marL="354013"/>
            <a:r>
              <a:rPr lang="en-US" dirty="0" smtClean="0"/>
              <a:t>Rule-5 - Medical Fitness</a:t>
            </a:r>
          </a:p>
          <a:p>
            <a:pPr marL="354013"/>
            <a:r>
              <a:rPr lang="en-US" dirty="0" smtClean="0"/>
              <a:t>Rule-6 - Resignation</a:t>
            </a:r>
          </a:p>
          <a:p>
            <a:pPr marL="354013"/>
            <a:r>
              <a:rPr lang="en-US" dirty="0" smtClean="0"/>
              <a:t>Rule-7 - Removal from Office</a:t>
            </a:r>
          </a:p>
          <a:p>
            <a:pPr marL="354013"/>
            <a:r>
              <a:rPr lang="en-US" dirty="0" smtClean="0"/>
              <a:t>Rule-8 - Procedure for inquiry of misbehavior or incapacity of the chairperson or a member</a:t>
            </a:r>
          </a:p>
          <a:p>
            <a:pPr marL="354013"/>
            <a:r>
              <a:rPr lang="en-US" dirty="0" smtClean="0"/>
              <a:t>Rule-9 - Term of Office</a:t>
            </a:r>
          </a:p>
          <a:p>
            <a:pPr marL="354013"/>
            <a:r>
              <a:rPr lang="en-US" dirty="0" smtClean="0"/>
              <a:t>Rule-10 - Vacancy, etc.</a:t>
            </a:r>
          </a:p>
          <a:p>
            <a:pPr algn="just"/>
            <a:endParaRPr lang="en-US" dirty="0" smtClean="0">
              <a:latin typeface="Arial" panose="020B0604020202020204" pitchFamily="34" charset="0"/>
            </a:endParaRPr>
          </a:p>
          <a:p>
            <a:r>
              <a:rPr lang="en-US" sz="2400" b="1" u="sng" dirty="0" smtClean="0"/>
              <a:t>Rule-3 - </a:t>
            </a:r>
            <a:r>
              <a:rPr lang="en-IN" sz="2400" b="1" u="sng" dirty="0"/>
              <a:t>Composition of </a:t>
            </a:r>
            <a:r>
              <a:rPr lang="en-IN" sz="2400" b="1" u="sng" dirty="0" smtClean="0"/>
              <a:t>Authority</a:t>
            </a:r>
            <a:r>
              <a:rPr lang="en-IN" sz="2400" b="1" dirty="0" smtClean="0"/>
              <a:t> </a:t>
            </a:r>
          </a:p>
          <a:p>
            <a:r>
              <a:rPr lang="en-US" dirty="0" smtClean="0"/>
              <a:t>The </a:t>
            </a:r>
            <a:r>
              <a:rPr lang="en-US" dirty="0"/>
              <a:t>Authority shall consist of the following persons to be appointed by the Central </a:t>
            </a:r>
            <a:r>
              <a:rPr lang="en-US" dirty="0" smtClean="0"/>
              <a:t>Govt. </a:t>
            </a:r>
            <a:r>
              <a:rPr lang="en-US" dirty="0"/>
              <a:t>namely:- </a:t>
            </a:r>
            <a:endParaRPr lang="en-US" dirty="0" smtClean="0"/>
          </a:p>
          <a:p>
            <a:pPr marL="719138" indent="-342900">
              <a:buAutoNum type="alphaLcParenBoth"/>
            </a:pPr>
            <a:endParaRPr lang="en-US" dirty="0" smtClean="0"/>
          </a:p>
          <a:p>
            <a:pPr marL="719138" indent="-365125">
              <a:buAutoNum type="alphaLcParenBoth"/>
            </a:pPr>
            <a:r>
              <a:rPr lang="en-US" dirty="0" smtClean="0"/>
              <a:t>a </a:t>
            </a:r>
            <a:r>
              <a:rPr lang="en-US" dirty="0"/>
              <a:t>chairperson; </a:t>
            </a:r>
            <a:endParaRPr lang="en-US" dirty="0" smtClean="0"/>
          </a:p>
          <a:p>
            <a:pPr marL="719138" indent="-365125">
              <a:buAutoNum type="alphaLcParenBoth"/>
            </a:pPr>
            <a:r>
              <a:rPr lang="en-US" dirty="0" smtClean="0"/>
              <a:t>3 full </a:t>
            </a:r>
            <a:r>
              <a:rPr lang="en-US" dirty="0"/>
              <a:t>time </a:t>
            </a:r>
            <a:r>
              <a:rPr lang="en-US" dirty="0" smtClean="0"/>
              <a:t>members </a:t>
            </a:r>
            <a:r>
              <a:rPr lang="en-US" dirty="0"/>
              <a:t>and </a:t>
            </a:r>
            <a:endParaRPr lang="en-US" dirty="0" smtClean="0"/>
          </a:p>
          <a:p>
            <a:pPr marL="719138" indent="-365125">
              <a:buAutoNum type="alphaLcParenBoth"/>
            </a:pPr>
            <a:r>
              <a:rPr lang="en-US" dirty="0" smtClean="0"/>
              <a:t>9 part </a:t>
            </a:r>
            <a:r>
              <a:rPr lang="en-US" dirty="0"/>
              <a:t>time members. </a:t>
            </a:r>
          </a:p>
        </p:txBody>
      </p:sp>
    </p:spTree>
    <p:extLst>
      <p:ext uri="{BB962C8B-B14F-4D97-AF65-F5344CB8AC3E}">
        <p14:creationId xmlns:p14="http://schemas.microsoft.com/office/powerpoint/2010/main" val="35606382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1376" y="668911"/>
            <a:ext cx="11448288" cy="267169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US" sz="2400" b="1" u="sng" dirty="0">
                <a:solidFill>
                  <a:srgbClr val="00B050"/>
                </a:solidFill>
                <a:latin typeface="Arial" panose="020B0604020202020204" pitchFamily="34" charset="0"/>
              </a:rPr>
              <a:t>ICAI’s role Post </a:t>
            </a:r>
            <a:r>
              <a:rPr lang="en-US" sz="2400" b="1" u="sng" dirty="0" smtClean="0">
                <a:solidFill>
                  <a:srgbClr val="00B050"/>
                </a:solidFill>
                <a:latin typeface="Arial" panose="020B0604020202020204" pitchFamily="34" charset="0"/>
              </a:rPr>
              <a:t>NFRA </a:t>
            </a:r>
            <a:r>
              <a:rPr lang="en-US" sz="2400" b="1" u="sng" dirty="0">
                <a:solidFill>
                  <a:srgbClr val="00B050"/>
                </a:solidFill>
                <a:latin typeface="Arial" panose="020B0604020202020204" pitchFamily="34" charset="0"/>
              </a:rPr>
              <a:t>formation</a:t>
            </a:r>
          </a:p>
          <a:p>
            <a:endParaRPr lang="en-IN" dirty="0"/>
          </a:p>
          <a:p>
            <a:pPr marL="285750" indent="-285750">
              <a:buFont typeface="Wingdings" panose="05000000000000000000" pitchFamily="2" charset="2"/>
              <a:buChar char="Ø"/>
            </a:pPr>
            <a:r>
              <a:rPr lang="en-IN" dirty="0" smtClean="0"/>
              <a:t>ICAI role will continue in general and specifically with respect to audits pertaining to: </a:t>
            </a:r>
          </a:p>
          <a:p>
            <a:pPr marL="1169988" indent="-285750">
              <a:buFont typeface="Wingdings" panose="05000000000000000000" pitchFamily="2" charset="2"/>
              <a:buChar char="§"/>
            </a:pPr>
            <a:endParaRPr lang="en-IN" dirty="0" smtClean="0"/>
          </a:p>
          <a:p>
            <a:pPr marL="1169988" indent="-285750">
              <a:buFont typeface="Wingdings" panose="05000000000000000000" pitchFamily="2" charset="2"/>
              <a:buChar char="§"/>
            </a:pPr>
            <a:r>
              <a:rPr lang="en-IN" dirty="0" smtClean="0"/>
              <a:t>Private Limited Companies</a:t>
            </a:r>
          </a:p>
          <a:p>
            <a:pPr marL="1169988" indent="-285750">
              <a:buFont typeface="Wingdings" panose="05000000000000000000" pitchFamily="2" charset="2"/>
              <a:buChar char="§"/>
            </a:pPr>
            <a:endParaRPr lang="en-IN" dirty="0" smtClean="0"/>
          </a:p>
          <a:p>
            <a:pPr marL="1169988" indent="-285750">
              <a:buFont typeface="Wingdings" panose="05000000000000000000" pitchFamily="2" charset="2"/>
              <a:buChar char="§"/>
            </a:pPr>
            <a:r>
              <a:rPr lang="en-IN" dirty="0" smtClean="0"/>
              <a:t>Public Listed Companies below the threshold limit </a:t>
            </a:r>
          </a:p>
          <a:p>
            <a:pPr marL="285750" indent="-285750">
              <a:buFont typeface="Wingdings" panose="05000000000000000000" pitchFamily="2" charset="2"/>
              <a:buChar char="Ø"/>
            </a:pPr>
            <a:endParaRPr lang="en-IN" dirty="0" smtClean="0"/>
          </a:p>
          <a:p>
            <a:pPr marL="285750" indent="-285750">
              <a:buFont typeface="Wingdings" panose="05000000000000000000" pitchFamily="2" charset="2"/>
              <a:buChar char="Ø"/>
            </a:pPr>
            <a:r>
              <a:rPr lang="en-IN" dirty="0" smtClean="0"/>
              <a:t>ICAI will continue its advisory role and recommend NFRA on accounting and auditing standards.	</a:t>
            </a:r>
            <a:endParaRPr lang="en-IN" dirty="0"/>
          </a:p>
        </p:txBody>
      </p:sp>
    </p:spTree>
    <p:extLst>
      <p:ext uri="{BB962C8B-B14F-4D97-AF65-F5344CB8AC3E}">
        <p14:creationId xmlns:p14="http://schemas.microsoft.com/office/powerpoint/2010/main" val="22260502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9184" y="582091"/>
            <a:ext cx="11545824" cy="578619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IN" sz="2800" b="1" dirty="0" smtClean="0">
                <a:solidFill>
                  <a:srgbClr val="0000FF"/>
                </a:solidFill>
              </a:rPr>
              <a:t>Challenges and Way forward……..</a:t>
            </a:r>
          </a:p>
          <a:p>
            <a:pPr algn="just"/>
            <a:endParaRPr lang="en-IN" dirty="0" smtClean="0"/>
          </a:p>
          <a:p>
            <a:pPr marL="342900" indent="-342900" algn="just">
              <a:buFont typeface="Wingdings" panose="05000000000000000000" pitchFamily="2" charset="2"/>
              <a:buChar char="Ø"/>
            </a:pPr>
            <a:r>
              <a:rPr lang="en-IN" dirty="0" smtClean="0"/>
              <a:t>Before NFRA many institutions were formed like SFIO under the Companies Act, 2013 and BIFR under SICA Act, 1985 and their success is not </a:t>
            </a:r>
            <a:r>
              <a:rPr lang="en-IN" dirty="0" err="1" smtClean="0"/>
              <a:t>upto</a:t>
            </a:r>
            <a:r>
              <a:rPr lang="en-IN" dirty="0" smtClean="0"/>
              <a:t> the mark. However SICA is repealed and new authority has come up now i.e. Insolvency and Bankruptcy Code, 2016.</a:t>
            </a:r>
          </a:p>
          <a:p>
            <a:pPr algn="just"/>
            <a:endParaRPr lang="en-IN" dirty="0" smtClean="0"/>
          </a:p>
          <a:p>
            <a:pPr marL="342900" indent="-342900" algn="just">
              <a:buFont typeface="Wingdings" panose="05000000000000000000" pitchFamily="2" charset="2"/>
              <a:buChar char="Ø"/>
            </a:pPr>
            <a:r>
              <a:rPr lang="en-IN" dirty="0" smtClean="0"/>
              <a:t>Being a quasi judicial body, the institution shall work more like a court only similar to other regulators in India like  Debt Recovery Tribunal (DRT), NCLT, SFIO and SEBI</a:t>
            </a:r>
          </a:p>
          <a:p>
            <a:pPr algn="just"/>
            <a:endParaRPr lang="en-IN" dirty="0" smtClean="0"/>
          </a:p>
          <a:p>
            <a:pPr marL="342900" indent="-342900" algn="just">
              <a:buFont typeface="Wingdings" panose="05000000000000000000" pitchFamily="2" charset="2"/>
              <a:buChar char="Ø"/>
            </a:pPr>
            <a:r>
              <a:rPr lang="en-US" altLang="en-US" dirty="0" smtClean="0">
                <a:solidFill>
                  <a:srgbClr val="0000FF"/>
                </a:solidFill>
                <a:latin typeface="Arial" panose="020B0604020202020204" pitchFamily="34" charset="0"/>
              </a:rPr>
              <a:t>NFRA is not meant to replace the disciplinary jurisdiction of the ICAI. </a:t>
            </a:r>
            <a:r>
              <a:rPr lang="en-US" altLang="en-US" b="1" dirty="0" smtClean="0">
                <a:solidFill>
                  <a:srgbClr val="0000FF"/>
                </a:solidFill>
                <a:latin typeface="var(--roboto)"/>
              </a:rPr>
              <a:t>Finance Minister Arun </a:t>
            </a:r>
            <a:r>
              <a:rPr lang="en-US" altLang="en-US" b="1" dirty="0" err="1" smtClean="0">
                <a:solidFill>
                  <a:srgbClr val="0000FF"/>
                </a:solidFill>
                <a:latin typeface="var(--roboto)"/>
              </a:rPr>
              <a:t>Jaitley</a:t>
            </a:r>
            <a:r>
              <a:rPr lang="en-US" altLang="en-US" dirty="0" smtClean="0">
                <a:solidFill>
                  <a:srgbClr val="0000FF"/>
                </a:solidFill>
              </a:rPr>
              <a:t> </a:t>
            </a:r>
            <a:endParaRPr lang="en-US" altLang="en-US" dirty="0" smtClean="0">
              <a:solidFill>
                <a:srgbClr val="0000FF"/>
              </a:solidFill>
              <a:latin typeface="Arial" panose="020B0604020202020204" pitchFamily="34" charset="0"/>
            </a:endParaRPr>
          </a:p>
          <a:p>
            <a:pPr marL="342900" indent="-342900" algn="just">
              <a:buFont typeface="Wingdings" panose="05000000000000000000" pitchFamily="2" charset="2"/>
              <a:buChar char="Ø"/>
            </a:pPr>
            <a:endParaRPr lang="en-IN" dirty="0" smtClean="0"/>
          </a:p>
          <a:p>
            <a:pPr marL="342900" indent="-342900" algn="just">
              <a:buFont typeface="Wingdings" panose="05000000000000000000" pitchFamily="2" charset="2"/>
              <a:buChar char="Ø"/>
            </a:pPr>
            <a:r>
              <a:rPr lang="en-IN" dirty="0" smtClean="0"/>
              <a:t>The success of NFRA shall lies in the equal participation from ICAI. Their east west approach in regulating audit profession may end up nowhere. </a:t>
            </a:r>
            <a:endParaRPr lang="en-IN" u="sng" dirty="0" smtClean="0"/>
          </a:p>
          <a:p>
            <a:pPr marL="342900" indent="-342900" algn="just">
              <a:buFont typeface="Wingdings" panose="05000000000000000000" pitchFamily="2" charset="2"/>
              <a:buChar char="Ø"/>
            </a:pPr>
            <a:endParaRPr lang="en-IN" u="sng" dirty="0"/>
          </a:p>
          <a:p>
            <a:pPr marL="342900" indent="-342900" algn="just">
              <a:buFont typeface="Wingdings" panose="05000000000000000000" pitchFamily="2" charset="2"/>
              <a:buChar char="Ø"/>
            </a:pPr>
            <a:r>
              <a:rPr lang="en-US" dirty="0" smtClean="0"/>
              <a:t>NFRA </a:t>
            </a:r>
            <a:r>
              <a:rPr lang="en-US" dirty="0"/>
              <a:t>should have </a:t>
            </a:r>
            <a:r>
              <a:rPr lang="en-US" dirty="0" smtClean="0"/>
              <a:t>high quality intellectuals and experts </a:t>
            </a:r>
            <a:r>
              <a:rPr lang="en-US" dirty="0"/>
              <a:t>in accounting, auditing and the disciplinary </a:t>
            </a:r>
            <a:r>
              <a:rPr lang="en-US" dirty="0" smtClean="0"/>
              <a:t>mechanism to get the desired aims.</a:t>
            </a:r>
          </a:p>
          <a:p>
            <a:pPr marL="342900" indent="-342900" algn="just">
              <a:buFont typeface="Wingdings" panose="05000000000000000000" pitchFamily="2" charset="2"/>
              <a:buChar char="Ø"/>
            </a:pPr>
            <a:endParaRPr lang="en-US" dirty="0"/>
          </a:p>
          <a:p>
            <a:pPr marL="342900" indent="-342900" algn="just">
              <a:buFont typeface="Wingdings" panose="05000000000000000000" pitchFamily="2" charset="2"/>
              <a:buChar char="Ø"/>
            </a:pPr>
            <a:r>
              <a:rPr lang="en-US" dirty="0" smtClean="0"/>
              <a:t>Would NFRA be able to deal with Auditor’s voluntary exists during last few months ? Like Price </a:t>
            </a:r>
            <a:r>
              <a:rPr lang="en-US" dirty="0"/>
              <a:t>Waterhouse </a:t>
            </a:r>
            <a:r>
              <a:rPr lang="en-US" dirty="0" smtClean="0"/>
              <a:t>resign </a:t>
            </a:r>
            <a:r>
              <a:rPr lang="en-US" dirty="0"/>
              <a:t>as statutory auditor of Atlanta </a:t>
            </a:r>
            <a:r>
              <a:rPr lang="en-US" dirty="0" smtClean="0"/>
              <a:t>Ltd, and of </a:t>
            </a:r>
            <a:r>
              <a:rPr lang="en-US" dirty="0" err="1" smtClean="0"/>
              <a:t>Vakrangee</a:t>
            </a:r>
            <a:r>
              <a:rPr lang="en-US" dirty="0" smtClean="0"/>
              <a:t> Ltd. Deloitte</a:t>
            </a:r>
            <a:r>
              <a:rPr lang="en-US" dirty="0"/>
              <a:t>, Haskins &amp; Sells had resigned as statutory auditor of </a:t>
            </a:r>
            <a:r>
              <a:rPr lang="en-US" dirty="0" err="1"/>
              <a:t>Manpasand</a:t>
            </a:r>
            <a:r>
              <a:rPr lang="en-US" dirty="0"/>
              <a:t> Beverages Ltd. </a:t>
            </a:r>
            <a:endParaRPr lang="en-IN" dirty="0"/>
          </a:p>
        </p:txBody>
      </p:sp>
    </p:spTree>
    <p:extLst>
      <p:ext uri="{BB962C8B-B14F-4D97-AF65-F5344CB8AC3E}">
        <p14:creationId xmlns:p14="http://schemas.microsoft.com/office/powerpoint/2010/main" val="883257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051287565"/>
              </p:ext>
            </p:extLst>
          </p:nvPr>
        </p:nvGraphicFramePr>
        <p:xfrm>
          <a:off x="824991" y="1066325"/>
          <a:ext cx="10208769" cy="4954288"/>
        </p:xfrm>
        <a:graphic>
          <a:graphicData uri="http://schemas.openxmlformats.org/drawingml/2006/table">
            <a:tbl>
              <a:tblPr firstRow="1" bandRow="1">
                <a:tableStyleId>{7DF18680-E054-41AD-8BC1-D1AEF772440D}</a:tableStyleId>
              </a:tblPr>
              <a:tblGrid>
                <a:gridCol w="3402923">
                  <a:extLst>
                    <a:ext uri="{9D8B030D-6E8A-4147-A177-3AD203B41FA5}">
                      <a16:colId xmlns:a16="http://schemas.microsoft.com/office/drawing/2014/main" val="3079972474"/>
                    </a:ext>
                  </a:extLst>
                </a:gridCol>
                <a:gridCol w="3402923">
                  <a:extLst>
                    <a:ext uri="{9D8B030D-6E8A-4147-A177-3AD203B41FA5}">
                      <a16:colId xmlns:a16="http://schemas.microsoft.com/office/drawing/2014/main" val="795959947"/>
                    </a:ext>
                  </a:extLst>
                </a:gridCol>
                <a:gridCol w="3402923">
                  <a:extLst>
                    <a:ext uri="{9D8B030D-6E8A-4147-A177-3AD203B41FA5}">
                      <a16:colId xmlns:a16="http://schemas.microsoft.com/office/drawing/2014/main" val="2602037416"/>
                    </a:ext>
                  </a:extLst>
                </a:gridCol>
              </a:tblGrid>
              <a:tr h="619286">
                <a:tc gridSpan="3">
                  <a:txBody>
                    <a:bodyPr/>
                    <a:lstStyle/>
                    <a:p>
                      <a:pPr algn="ctr"/>
                      <a:r>
                        <a:rPr lang="en-IN" sz="2800" b="1" i="0" u="none" strike="noStrike" kern="1200" baseline="0" dirty="0" smtClean="0">
                          <a:solidFill>
                            <a:schemeClr val="lt1"/>
                          </a:solidFill>
                          <a:latin typeface="+mn-lt"/>
                          <a:ea typeface="+mn-ea"/>
                          <a:cs typeface="+mn-cs"/>
                        </a:rPr>
                        <a:t>Auditing Expenses</a:t>
                      </a:r>
                      <a:r>
                        <a:rPr lang="en-IN" sz="2800" b="0" i="0" u="none" strike="noStrike" kern="1200" baseline="0" dirty="0" smtClean="0">
                          <a:solidFill>
                            <a:schemeClr val="lt1"/>
                          </a:solidFill>
                          <a:latin typeface="+mn-lt"/>
                          <a:ea typeface="+mn-ea"/>
                          <a:cs typeface="+mn-cs"/>
                        </a:rPr>
                        <a:t>	</a:t>
                      </a:r>
                      <a:r>
                        <a:rPr lang="en-IN" sz="1800" b="0" i="1" u="none" strike="noStrike" kern="1200" baseline="0" dirty="0" smtClean="0">
                          <a:solidFill>
                            <a:schemeClr val="lt1"/>
                          </a:solidFill>
                          <a:latin typeface="+mn-lt"/>
                          <a:ea typeface="+mn-ea"/>
                          <a:cs typeface="+mn-cs"/>
                        </a:rPr>
                        <a:t>(In Crores)</a:t>
                      </a:r>
                      <a:endParaRPr lang="en-IN" sz="2800" i="1" dirty="0"/>
                    </a:p>
                  </a:txBody>
                  <a:tcPr/>
                </a:tc>
                <a:tc hMerge="1">
                  <a:txBody>
                    <a:bodyPr/>
                    <a:lstStyle/>
                    <a:p>
                      <a:endParaRPr lang="en-IN"/>
                    </a:p>
                  </a:txBody>
                  <a:tcPr/>
                </a:tc>
                <a:tc hMerge="1">
                  <a:txBody>
                    <a:bodyPr/>
                    <a:lstStyle/>
                    <a:p>
                      <a:endParaRPr lang="en-IN" dirty="0"/>
                    </a:p>
                  </a:txBody>
                  <a:tcPr/>
                </a:tc>
                <a:extLst>
                  <a:ext uri="{0D108BD9-81ED-4DB2-BD59-A6C34878D82A}">
                    <a16:rowId xmlns:a16="http://schemas.microsoft.com/office/drawing/2014/main" val="269878239"/>
                  </a:ext>
                </a:extLst>
              </a:tr>
              <a:tr h="619286">
                <a:tc>
                  <a:txBody>
                    <a:bodyPr/>
                    <a:lstStyle/>
                    <a:p>
                      <a:pPr algn="ctr"/>
                      <a:r>
                        <a:rPr lang="en-IN" sz="3000" b="1" dirty="0" smtClean="0"/>
                        <a:t>BANK</a:t>
                      </a:r>
                      <a:endParaRPr lang="en-IN" sz="3000" b="1" dirty="0"/>
                    </a:p>
                  </a:txBody>
                  <a:tcPr/>
                </a:tc>
                <a:tc>
                  <a:txBody>
                    <a:bodyPr/>
                    <a:lstStyle/>
                    <a:p>
                      <a:pPr algn="ctr"/>
                      <a:r>
                        <a:rPr lang="en-IN" sz="3000" b="1" dirty="0" smtClean="0"/>
                        <a:t>FY 2017</a:t>
                      </a:r>
                      <a:endParaRPr lang="en-IN" sz="3000" b="1" dirty="0"/>
                    </a:p>
                  </a:txBody>
                  <a:tcPr/>
                </a:tc>
                <a:tc>
                  <a:txBody>
                    <a:bodyPr/>
                    <a:lstStyle/>
                    <a:p>
                      <a:pPr algn="ctr"/>
                      <a:r>
                        <a:rPr lang="en-IN" sz="3000" b="1" dirty="0" smtClean="0"/>
                        <a:t>FY</a:t>
                      </a:r>
                      <a:r>
                        <a:rPr lang="en-IN" sz="3000" b="1" baseline="0" dirty="0" smtClean="0"/>
                        <a:t> 2016</a:t>
                      </a:r>
                      <a:endParaRPr lang="en-IN" sz="3000" b="1" dirty="0"/>
                    </a:p>
                  </a:txBody>
                  <a:tcPr/>
                </a:tc>
                <a:extLst>
                  <a:ext uri="{0D108BD9-81ED-4DB2-BD59-A6C34878D82A}">
                    <a16:rowId xmlns:a16="http://schemas.microsoft.com/office/drawing/2014/main" val="1843929263"/>
                  </a:ext>
                </a:extLst>
              </a:tr>
              <a:tr h="619286">
                <a:tc>
                  <a:txBody>
                    <a:bodyPr/>
                    <a:lstStyle/>
                    <a:p>
                      <a:pPr algn="ctr"/>
                      <a:r>
                        <a:rPr lang="en-IN" sz="2800" dirty="0" smtClean="0"/>
                        <a:t>SBI</a:t>
                      </a:r>
                      <a:endParaRPr lang="en-IN" sz="2800" dirty="0"/>
                    </a:p>
                  </a:txBody>
                  <a:tcPr/>
                </a:tc>
                <a:tc>
                  <a:txBody>
                    <a:bodyPr/>
                    <a:lstStyle/>
                    <a:p>
                      <a:pPr algn="ctr"/>
                      <a:r>
                        <a:rPr lang="en-IN" sz="2800" dirty="0" smtClean="0"/>
                        <a:t>216</a:t>
                      </a:r>
                      <a:endParaRPr lang="en-IN" sz="2800" dirty="0"/>
                    </a:p>
                  </a:txBody>
                  <a:tcPr/>
                </a:tc>
                <a:tc>
                  <a:txBody>
                    <a:bodyPr/>
                    <a:lstStyle/>
                    <a:p>
                      <a:pPr algn="ctr"/>
                      <a:r>
                        <a:rPr lang="en-IN" sz="2800" dirty="0" smtClean="0"/>
                        <a:t>197</a:t>
                      </a:r>
                      <a:endParaRPr lang="en-IN" sz="2800" dirty="0"/>
                    </a:p>
                  </a:txBody>
                  <a:tcPr/>
                </a:tc>
                <a:extLst>
                  <a:ext uri="{0D108BD9-81ED-4DB2-BD59-A6C34878D82A}">
                    <a16:rowId xmlns:a16="http://schemas.microsoft.com/office/drawing/2014/main" val="4263777520"/>
                  </a:ext>
                </a:extLst>
              </a:tr>
              <a:tr h="619286">
                <a:tc>
                  <a:txBody>
                    <a:bodyPr/>
                    <a:lstStyle/>
                    <a:p>
                      <a:pPr algn="ctr"/>
                      <a:r>
                        <a:rPr lang="en-IN" sz="2800" dirty="0" smtClean="0"/>
                        <a:t>PNB</a:t>
                      </a:r>
                      <a:endParaRPr lang="en-IN" sz="2800" dirty="0"/>
                    </a:p>
                  </a:txBody>
                  <a:tcPr/>
                </a:tc>
                <a:tc>
                  <a:txBody>
                    <a:bodyPr/>
                    <a:lstStyle/>
                    <a:p>
                      <a:pPr algn="ctr"/>
                      <a:r>
                        <a:rPr lang="en-IN" sz="2800" dirty="0" smtClean="0"/>
                        <a:t>67</a:t>
                      </a:r>
                      <a:endParaRPr lang="en-IN" sz="2800" dirty="0"/>
                    </a:p>
                  </a:txBody>
                  <a:tcPr/>
                </a:tc>
                <a:tc>
                  <a:txBody>
                    <a:bodyPr/>
                    <a:lstStyle/>
                    <a:p>
                      <a:pPr algn="ctr"/>
                      <a:r>
                        <a:rPr lang="en-IN" sz="2800" dirty="0" smtClean="0"/>
                        <a:t>69</a:t>
                      </a:r>
                      <a:endParaRPr lang="en-IN" sz="2800" dirty="0"/>
                    </a:p>
                  </a:txBody>
                  <a:tcPr/>
                </a:tc>
                <a:extLst>
                  <a:ext uri="{0D108BD9-81ED-4DB2-BD59-A6C34878D82A}">
                    <a16:rowId xmlns:a16="http://schemas.microsoft.com/office/drawing/2014/main" val="1618466510"/>
                  </a:ext>
                </a:extLst>
              </a:tr>
              <a:tr h="619286">
                <a:tc>
                  <a:txBody>
                    <a:bodyPr/>
                    <a:lstStyle/>
                    <a:p>
                      <a:pPr algn="ctr"/>
                      <a:r>
                        <a:rPr lang="en-IN" sz="2800" dirty="0" smtClean="0"/>
                        <a:t>BOB</a:t>
                      </a:r>
                      <a:endParaRPr lang="en-IN" sz="2800" dirty="0"/>
                    </a:p>
                  </a:txBody>
                  <a:tcPr/>
                </a:tc>
                <a:tc>
                  <a:txBody>
                    <a:bodyPr/>
                    <a:lstStyle/>
                    <a:p>
                      <a:pPr algn="ctr"/>
                      <a:r>
                        <a:rPr lang="en-IN" sz="2800" dirty="0" smtClean="0"/>
                        <a:t>57</a:t>
                      </a:r>
                      <a:endParaRPr lang="en-IN" sz="2800" dirty="0"/>
                    </a:p>
                  </a:txBody>
                  <a:tcPr/>
                </a:tc>
                <a:tc>
                  <a:txBody>
                    <a:bodyPr/>
                    <a:lstStyle/>
                    <a:p>
                      <a:pPr algn="ctr"/>
                      <a:r>
                        <a:rPr lang="en-IN" sz="2800" dirty="0" smtClean="0"/>
                        <a:t>58</a:t>
                      </a:r>
                      <a:endParaRPr lang="en-IN" sz="2800" dirty="0"/>
                    </a:p>
                  </a:txBody>
                  <a:tcPr/>
                </a:tc>
                <a:extLst>
                  <a:ext uri="{0D108BD9-81ED-4DB2-BD59-A6C34878D82A}">
                    <a16:rowId xmlns:a16="http://schemas.microsoft.com/office/drawing/2014/main" val="1828975885"/>
                  </a:ext>
                </a:extLst>
              </a:tr>
              <a:tr h="619286">
                <a:tc>
                  <a:txBody>
                    <a:bodyPr/>
                    <a:lstStyle/>
                    <a:p>
                      <a:pPr algn="ctr"/>
                      <a:r>
                        <a:rPr lang="en-IN" sz="2800" dirty="0" smtClean="0"/>
                        <a:t>BOI</a:t>
                      </a:r>
                      <a:endParaRPr lang="en-IN" sz="2800" dirty="0"/>
                    </a:p>
                  </a:txBody>
                  <a:tcPr/>
                </a:tc>
                <a:tc>
                  <a:txBody>
                    <a:bodyPr/>
                    <a:lstStyle/>
                    <a:p>
                      <a:pPr algn="ctr"/>
                      <a:r>
                        <a:rPr lang="en-IN" sz="2800" dirty="0" smtClean="0"/>
                        <a:t>89</a:t>
                      </a:r>
                      <a:endParaRPr lang="en-IN" sz="2800" dirty="0"/>
                    </a:p>
                  </a:txBody>
                  <a:tcPr/>
                </a:tc>
                <a:tc>
                  <a:txBody>
                    <a:bodyPr/>
                    <a:lstStyle/>
                    <a:p>
                      <a:pPr algn="ctr"/>
                      <a:r>
                        <a:rPr lang="en-IN" sz="2800" dirty="0" smtClean="0"/>
                        <a:t>67</a:t>
                      </a:r>
                      <a:endParaRPr lang="en-IN" sz="2800" dirty="0"/>
                    </a:p>
                  </a:txBody>
                  <a:tcPr/>
                </a:tc>
                <a:extLst>
                  <a:ext uri="{0D108BD9-81ED-4DB2-BD59-A6C34878D82A}">
                    <a16:rowId xmlns:a16="http://schemas.microsoft.com/office/drawing/2014/main" val="863786240"/>
                  </a:ext>
                </a:extLst>
              </a:tr>
              <a:tr h="619286">
                <a:tc>
                  <a:txBody>
                    <a:bodyPr/>
                    <a:lstStyle/>
                    <a:p>
                      <a:pPr algn="ctr"/>
                      <a:r>
                        <a:rPr lang="en-IN" sz="2800" dirty="0" smtClean="0"/>
                        <a:t>CANARA</a:t>
                      </a:r>
                      <a:r>
                        <a:rPr lang="en-IN" sz="2800" baseline="0" dirty="0" smtClean="0"/>
                        <a:t> BANK</a:t>
                      </a:r>
                      <a:endParaRPr lang="en-IN" sz="2800" dirty="0"/>
                    </a:p>
                  </a:txBody>
                  <a:tcPr/>
                </a:tc>
                <a:tc>
                  <a:txBody>
                    <a:bodyPr/>
                    <a:lstStyle/>
                    <a:p>
                      <a:pPr algn="ctr"/>
                      <a:r>
                        <a:rPr lang="en-IN" sz="2800" dirty="0" smtClean="0"/>
                        <a:t>63</a:t>
                      </a:r>
                      <a:endParaRPr lang="en-IN" sz="2800" dirty="0"/>
                    </a:p>
                  </a:txBody>
                  <a:tcPr/>
                </a:tc>
                <a:tc>
                  <a:txBody>
                    <a:bodyPr/>
                    <a:lstStyle/>
                    <a:p>
                      <a:pPr algn="ctr"/>
                      <a:r>
                        <a:rPr lang="en-IN" sz="2800" dirty="0" smtClean="0"/>
                        <a:t>59</a:t>
                      </a:r>
                      <a:endParaRPr lang="en-IN" sz="2800" dirty="0"/>
                    </a:p>
                  </a:txBody>
                  <a:tcPr/>
                </a:tc>
                <a:extLst>
                  <a:ext uri="{0D108BD9-81ED-4DB2-BD59-A6C34878D82A}">
                    <a16:rowId xmlns:a16="http://schemas.microsoft.com/office/drawing/2014/main" val="123956039"/>
                  </a:ext>
                </a:extLst>
              </a:tr>
              <a:tr h="619286">
                <a:tc gridSpan="3">
                  <a:txBody>
                    <a:bodyPr/>
                    <a:lstStyle/>
                    <a:p>
                      <a:pPr algn="l"/>
                      <a:r>
                        <a:rPr lang="en-IN" sz="1800" b="0" i="1" dirty="0" smtClean="0"/>
                        <a:t>Source: Stand</a:t>
                      </a:r>
                      <a:r>
                        <a:rPr lang="en-IN" sz="1800" b="0" i="1" baseline="0" dirty="0" smtClean="0"/>
                        <a:t> alone financial statements of banks</a:t>
                      </a:r>
                      <a:endParaRPr lang="en-IN" sz="1800" b="0" i="1" dirty="0"/>
                    </a:p>
                  </a:txBody>
                  <a:tcPr anchor="ctr"/>
                </a:tc>
                <a:tc hMerge="1">
                  <a:txBody>
                    <a:bodyPr/>
                    <a:lstStyle/>
                    <a:p>
                      <a:pPr algn="ctr"/>
                      <a:endParaRPr lang="en-IN" sz="2800" dirty="0"/>
                    </a:p>
                  </a:txBody>
                  <a:tcPr/>
                </a:tc>
                <a:tc hMerge="1">
                  <a:txBody>
                    <a:bodyPr/>
                    <a:lstStyle/>
                    <a:p>
                      <a:pPr algn="ctr"/>
                      <a:endParaRPr lang="en-IN" sz="2800" dirty="0"/>
                    </a:p>
                  </a:txBody>
                  <a:tcPr/>
                </a:tc>
                <a:extLst>
                  <a:ext uri="{0D108BD9-81ED-4DB2-BD59-A6C34878D82A}">
                    <a16:rowId xmlns:a16="http://schemas.microsoft.com/office/drawing/2014/main" val="3595558549"/>
                  </a:ext>
                </a:extLst>
              </a:tr>
            </a:tbl>
          </a:graphicData>
        </a:graphic>
      </p:graphicFrame>
      <p:sp>
        <p:nvSpPr>
          <p:cNvPr id="4" name="Rectangle 3"/>
          <p:cNvSpPr/>
          <p:nvPr/>
        </p:nvSpPr>
        <p:spPr>
          <a:xfrm>
            <a:off x="824991" y="6300139"/>
            <a:ext cx="10208770" cy="338554"/>
          </a:xfrm>
          <a:prstGeom prst="rect">
            <a:avLst/>
          </a:prstGeom>
        </p:spPr>
        <p:txBody>
          <a:bodyPr wrap="square">
            <a:spAutoFit/>
          </a:bodyPr>
          <a:lstStyle/>
          <a:p>
            <a:r>
              <a:rPr lang="en-IN" sz="1600" i="1" dirty="0" smtClean="0"/>
              <a:t>https://www.thehindubusinessline.com/opinion/nfra-starts-off-on-the-wrong-foot/article23357050.ece</a:t>
            </a:r>
            <a:endParaRPr lang="en-IN" i="1" dirty="0"/>
          </a:p>
        </p:txBody>
      </p:sp>
      <p:sp>
        <p:nvSpPr>
          <p:cNvPr id="5" name="Rectangle 4"/>
          <p:cNvSpPr/>
          <p:nvPr/>
        </p:nvSpPr>
        <p:spPr>
          <a:xfrm>
            <a:off x="824991" y="471438"/>
            <a:ext cx="10208769" cy="461665"/>
          </a:xfrm>
          <a:prstGeom prst="rect">
            <a:avLst/>
          </a:prstGeom>
        </p:spPr>
        <p:txBody>
          <a:bodyPr wrap="square">
            <a:spAutoFit/>
          </a:bodyPr>
          <a:lstStyle/>
          <a:p>
            <a:pPr algn="ctr"/>
            <a:r>
              <a:rPr lang="en-IN" sz="2400" b="1" dirty="0" smtClean="0"/>
              <a:t>Auditing expenses of various banks during FY 2017 and FY 2016</a:t>
            </a:r>
            <a:endParaRPr lang="en-IN" sz="2400" b="1" dirty="0"/>
          </a:p>
        </p:txBody>
      </p:sp>
    </p:spTree>
    <p:extLst>
      <p:ext uri="{BB962C8B-B14F-4D97-AF65-F5344CB8AC3E}">
        <p14:creationId xmlns:p14="http://schemas.microsoft.com/office/powerpoint/2010/main" val="24247106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8816" y="1429987"/>
            <a:ext cx="7623958" cy="3613927"/>
          </a:xfrm>
          <a:prstGeom prst="rect">
            <a:avLst/>
          </a:prstGeom>
        </p:spPr>
        <p:style>
          <a:lnRef idx="2">
            <a:schemeClr val="accent1"/>
          </a:lnRef>
          <a:fillRef idx="1">
            <a:schemeClr val="lt1"/>
          </a:fillRef>
          <a:effectRef idx="0">
            <a:schemeClr val="accent1"/>
          </a:effectRef>
          <a:fontRef idx="minor">
            <a:schemeClr val="dk1"/>
          </a:fontRef>
        </p:style>
      </p:pic>
      <p:sp>
        <p:nvSpPr>
          <p:cNvPr id="4" name="Rectangle 3"/>
          <p:cNvSpPr/>
          <p:nvPr/>
        </p:nvSpPr>
        <p:spPr>
          <a:xfrm>
            <a:off x="2398816" y="5214363"/>
            <a:ext cx="7647708" cy="954107"/>
          </a:xfrm>
          <a:prstGeom prst="rect">
            <a:avLst/>
          </a:prstGeom>
        </p:spPr>
        <p:txBody>
          <a:bodyPr wrap="square">
            <a:spAutoFit/>
          </a:bodyPr>
          <a:lstStyle/>
          <a:p>
            <a:pPr algn="just"/>
            <a:r>
              <a:rPr lang="en-US" sz="1400" i="1" dirty="0" smtClean="0">
                <a:solidFill>
                  <a:srgbClr val="000000"/>
                </a:solidFill>
                <a:latin typeface="Calibri" panose="020F0502020204030204" pitchFamily="34" charset="0"/>
              </a:rPr>
              <a:t>The </a:t>
            </a:r>
            <a:r>
              <a:rPr lang="en-US" sz="1400" i="1" dirty="0" err="1" smtClean="0">
                <a:solidFill>
                  <a:srgbClr val="000000"/>
                </a:solidFill>
                <a:latin typeface="Calibri" panose="020F0502020204030204" pitchFamily="34" charset="0"/>
              </a:rPr>
              <a:t>ppt</a:t>
            </a:r>
            <a:r>
              <a:rPr lang="en-US" sz="1400" i="1" dirty="0" smtClean="0">
                <a:solidFill>
                  <a:srgbClr val="000000"/>
                </a:solidFill>
                <a:latin typeface="Calibri" panose="020F0502020204030204" pitchFamily="34" charset="0"/>
              </a:rPr>
              <a:t> is prepared with an effort to simplify the contents and strengthen understanding and is meant to share the knowledge with professional colleagues, students, academicians and interested public. </a:t>
            </a:r>
          </a:p>
          <a:p>
            <a:pPr algn="just"/>
            <a:endParaRPr lang="en-US" sz="1400" i="1" dirty="0" smtClean="0">
              <a:solidFill>
                <a:srgbClr val="000000"/>
              </a:solidFill>
              <a:latin typeface="Calibri" panose="020F0502020204030204" pitchFamily="34" charset="0"/>
            </a:endParaRPr>
          </a:p>
          <a:p>
            <a:pPr algn="just"/>
            <a:r>
              <a:rPr lang="en-US" sz="1400" i="1" dirty="0" smtClean="0">
                <a:solidFill>
                  <a:srgbClr val="000000"/>
                </a:solidFill>
                <a:latin typeface="Calibri" panose="020F0502020204030204" pitchFamily="34" charset="0"/>
              </a:rPr>
              <a:t>For </a:t>
            </a:r>
            <a:r>
              <a:rPr lang="en-US" sz="1400" i="1" dirty="0">
                <a:solidFill>
                  <a:srgbClr val="000000"/>
                </a:solidFill>
                <a:latin typeface="Calibri" panose="020F0502020204030204" pitchFamily="34" charset="0"/>
              </a:rPr>
              <a:t>any feedbacks, </a:t>
            </a:r>
            <a:r>
              <a:rPr lang="en-US" sz="1400" i="1" dirty="0" smtClean="0">
                <a:solidFill>
                  <a:srgbClr val="000000"/>
                </a:solidFill>
                <a:latin typeface="Calibri" panose="020F0502020204030204" pitchFamily="34" charset="0"/>
              </a:rPr>
              <a:t>suggestions please drop </a:t>
            </a:r>
            <a:r>
              <a:rPr lang="en-US" sz="1400" i="1" dirty="0">
                <a:solidFill>
                  <a:srgbClr val="000000"/>
                </a:solidFill>
                <a:latin typeface="Calibri" panose="020F0502020204030204" pitchFamily="34" charset="0"/>
              </a:rPr>
              <a:t>an e-mail @ </a:t>
            </a:r>
            <a:r>
              <a:rPr lang="en-US" sz="1400" i="1" dirty="0" smtClean="0">
                <a:solidFill>
                  <a:srgbClr val="0000FF"/>
                </a:solidFill>
                <a:latin typeface="Calibri" panose="020F0502020204030204" pitchFamily="34" charset="0"/>
              </a:rPr>
              <a:t>khanna1975@yahoo.co.in</a:t>
            </a:r>
            <a:endParaRPr lang="en-IN" sz="1400" i="1" dirty="0"/>
          </a:p>
        </p:txBody>
      </p:sp>
    </p:spTree>
    <p:extLst>
      <p:ext uri="{BB962C8B-B14F-4D97-AF65-F5344CB8AC3E}">
        <p14:creationId xmlns:p14="http://schemas.microsoft.com/office/powerpoint/2010/main" val="4068658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extLst>
              <p:ext uri="{D42A27DB-BD31-4B8C-83A1-F6EECF244321}">
                <p14:modId xmlns:p14="http://schemas.microsoft.com/office/powerpoint/2010/main" val="3809588771"/>
              </p:ext>
            </p:extLst>
          </p:nvPr>
        </p:nvGraphicFramePr>
        <p:xfrm>
          <a:off x="2108200" y="76200"/>
          <a:ext cx="9855200" cy="6781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9" name="Group 8"/>
          <p:cNvGrpSpPr/>
          <p:nvPr/>
        </p:nvGrpSpPr>
        <p:grpSpPr>
          <a:xfrm>
            <a:off x="283464" y="2023872"/>
            <a:ext cx="2410968" cy="2889504"/>
            <a:chOff x="5662" y="140898"/>
            <a:chExt cx="9579052" cy="780938"/>
          </a:xfrm>
          <a:solidFill>
            <a:schemeClr val="accent1">
              <a:lumMod val="50000"/>
            </a:schemeClr>
          </a:solidFill>
          <a:effectLst>
            <a:glow rad="63500">
              <a:schemeClr val="accent5">
                <a:satMod val="175000"/>
                <a:alpha val="40000"/>
              </a:schemeClr>
            </a:glow>
          </a:effectLst>
        </p:grpSpPr>
        <p:sp>
          <p:nvSpPr>
            <p:cNvPr id="10" name="Rounded Rectangle 9"/>
            <p:cNvSpPr/>
            <p:nvPr/>
          </p:nvSpPr>
          <p:spPr>
            <a:xfrm>
              <a:off x="5662" y="140898"/>
              <a:ext cx="9579052" cy="780938"/>
            </a:xfrm>
            <a:prstGeom prst="roundRect">
              <a:avLst>
                <a:gd name="adj" fmla="val 10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Rounded Rectangle 4"/>
            <p:cNvSpPr/>
            <p:nvPr/>
          </p:nvSpPr>
          <p:spPr>
            <a:xfrm>
              <a:off x="28535" y="163771"/>
              <a:ext cx="9533306" cy="735192"/>
            </a:xfrm>
            <a:prstGeom prst="rect">
              <a:avLst/>
            </a:prstGeom>
            <a:grpFill/>
            <a:effectLst>
              <a:glow rad="63500">
                <a:schemeClr val="accent3">
                  <a:satMod val="175000"/>
                  <a:alpha val="40000"/>
                </a:schemeClr>
              </a:glow>
            </a:effectLst>
          </p:spPr>
          <p:style>
            <a:lnRef idx="0">
              <a:scrgbClr r="0" g="0" b="0"/>
            </a:lnRef>
            <a:fillRef idx="0">
              <a:scrgbClr r="0" g="0" b="0"/>
            </a:fillRef>
            <a:effectRef idx="0">
              <a:scrgbClr r="0" g="0" b="0"/>
            </a:effectRef>
            <a:fontRef idx="minor">
              <a:schemeClr val="lt1"/>
            </a:fontRef>
          </p:style>
          <p:txBody>
            <a:bodyPr spcFirstLastPara="0" vert="horz" wrap="square" lIns="76200" tIns="50800" rIns="76200" bIns="50800" numCol="1" spcCol="1270" anchor="ctr" anchorCtr="0">
              <a:noAutofit/>
            </a:bodyPr>
            <a:lstStyle/>
            <a:p>
              <a:pPr algn="ctr"/>
              <a:r>
                <a:rPr lang="en-US" sz="3200" b="1" dirty="0">
                  <a:solidFill>
                    <a:schemeClr val="bg1"/>
                  </a:solidFill>
                  <a:latin typeface="Arial" panose="020B0604020202020204" pitchFamily="34" charset="0"/>
                </a:rPr>
                <a:t>National Financial Reporting </a:t>
              </a:r>
              <a:r>
                <a:rPr lang="en-US" sz="3200" b="1" dirty="0" smtClean="0">
                  <a:solidFill>
                    <a:schemeClr val="bg1"/>
                  </a:solidFill>
                  <a:latin typeface="Arial" panose="020B0604020202020204" pitchFamily="34" charset="0"/>
                </a:rPr>
                <a:t>Authority (NFRA)</a:t>
              </a:r>
              <a:endParaRPr lang="en-US" sz="3200" b="1" dirty="0">
                <a:solidFill>
                  <a:schemeClr val="bg1"/>
                </a:solidFill>
                <a:latin typeface="Arial" panose="020B0604020202020204" pitchFamily="34" charset="0"/>
              </a:endParaRPr>
            </a:p>
          </p:txBody>
        </p:sp>
      </p:grpSp>
    </p:spTree>
    <p:extLst>
      <p:ext uri="{BB962C8B-B14F-4D97-AF65-F5344CB8AC3E}">
        <p14:creationId xmlns:p14="http://schemas.microsoft.com/office/powerpoint/2010/main" val="3498896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3712" y="719620"/>
            <a:ext cx="10777728" cy="544764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US" sz="2400" b="1" u="sng" dirty="0">
                <a:solidFill>
                  <a:srgbClr val="0000FF"/>
                </a:solidFill>
                <a:latin typeface="Arial" panose="020B0604020202020204" pitchFamily="34" charset="0"/>
              </a:rPr>
              <a:t>Regulatory framework governing NFRA</a:t>
            </a:r>
          </a:p>
          <a:p>
            <a:pPr algn="just"/>
            <a:endParaRPr lang="en-US" dirty="0" smtClean="0"/>
          </a:p>
          <a:p>
            <a:pPr algn="just"/>
            <a:endParaRPr lang="en-US" dirty="0"/>
          </a:p>
          <a:p>
            <a:pPr marL="285750" indent="-285750" algn="just">
              <a:buFont typeface="Wingdings" panose="05000000000000000000" pitchFamily="2" charset="2"/>
              <a:buChar char="Ø"/>
            </a:pPr>
            <a:r>
              <a:rPr lang="en-US" sz="2400" dirty="0" smtClean="0"/>
              <a:t>Companies Act, 2013 - Section 132 of the Act provides for the constitution of NFRA by the Central Government to provide for matters relating to accounting and auditing – </a:t>
            </a:r>
            <a:r>
              <a:rPr lang="en-US" sz="2400" i="1" dirty="0" smtClean="0">
                <a:solidFill>
                  <a:srgbClr val="0000FF"/>
                </a:solidFill>
              </a:rPr>
              <a:t>Notified from various dates</a:t>
            </a:r>
          </a:p>
          <a:p>
            <a:pPr marL="285750" indent="-285750" algn="just">
              <a:buFont typeface="Wingdings" panose="05000000000000000000" pitchFamily="2" charset="2"/>
              <a:buChar char="Ø"/>
            </a:pPr>
            <a:endParaRPr lang="en-US" sz="2400" dirty="0" smtClean="0"/>
          </a:p>
          <a:p>
            <a:pPr marL="285750" indent="-285750" algn="just">
              <a:buFont typeface="Wingdings" panose="05000000000000000000" pitchFamily="2" charset="2"/>
              <a:buChar char="Ø"/>
            </a:pPr>
            <a:r>
              <a:rPr lang="en-IN" sz="2400" dirty="0" smtClean="0"/>
              <a:t>Companies </a:t>
            </a:r>
            <a:r>
              <a:rPr lang="en-IN" sz="2400" dirty="0"/>
              <a:t>(Amendment) Act, </a:t>
            </a:r>
            <a:r>
              <a:rPr lang="en-IN" sz="2400" dirty="0" smtClean="0"/>
              <a:t>2017</a:t>
            </a:r>
          </a:p>
          <a:p>
            <a:pPr marL="285750" indent="-285750" algn="just">
              <a:buFont typeface="Wingdings" panose="05000000000000000000" pitchFamily="2" charset="2"/>
              <a:buChar char="Ø"/>
            </a:pPr>
            <a:endParaRPr lang="en-IN" sz="2400" dirty="0"/>
          </a:p>
          <a:p>
            <a:pPr marL="285750" indent="-285750" algn="just">
              <a:buFont typeface="Wingdings" panose="05000000000000000000" pitchFamily="2" charset="2"/>
              <a:buChar char="Ø"/>
            </a:pPr>
            <a:r>
              <a:rPr lang="en-US" sz="2400" dirty="0"/>
              <a:t>The NFRA (Manner of Appointment and other Terms and Conditions of Service of Chairperson and Members) Rules, </a:t>
            </a:r>
            <a:r>
              <a:rPr lang="en-US" sz="2400" dirty="0" smtClean="0"/>
              <a:t>2018 – </a:t>
            </a:r>
            <a:r>
              <a:rPr lang="en-US" sz="2400" i="1" dirty="0" smtClean="0">
                <a:solidFill>
                  <a:srgbClr val="0000FF"/>
                </a:solidFill>
              </a:rPr>
              <a:t>Notified on 21</a:t>
            </a:r>
            <a:r>
              <a:rPr lang="en-US" sz="2400" i="1" baseline="30000" dirty="0" smtClean="0">
                <a:solidFill>
                  <a:srgbClr val="0000FF"/>
                </a:solidFill>
              </a:rPr>
              <a:t>st</a:t>
            </a:r>
            <a:r>
              <a:rPr lang="en-US" sz="2400" i="1" dirty="0" smtClean="0">
                <a:solidFill>
                  <a:srgbClr val="0000FF"/>
                </a:solidFill>
              </a:rPr>
              <a:t> March 2018</a:t>
            </a:r>
          </a:p>
          <a:p>
            <a:pPr marL="285750" indent="-285750" algn="just">
              <a:buFont typeface="Wingdings" panose="05000000000000000000" pitchFamily="2" charset="2"/>
              <a:buChar char="Ø"/>
            </a:pPr>
            <a:endParaRPr lang="en-IN" sz="2400" dirty="0" smtClean="0"/>
          </a:p>
          <a:p>
            <a:pPr marL="285750" indent="-285750" algn="just">
              <a:buFont typeface="Wingdings" panose="05000000000000000000" pitchFamily="2" charset="2"/>
              <a:buChar char="Ø"/>
            </a:pPr>
            <a:r>
              <a:rPr lang="en-IN" sz="2400" dirty="0" smtClean="0"/>
              <a:t>National Financial Reporting Authority Rules 2018 – </a:t>
            </a:r>
            <a:r>
              <a:rPr lang="en-IN" sz="2400" i="1" dirty="0" smtClean="0">
                <a:solidFill>
                  <a:srgbClr val="0000FF"/>
                </a:solidFill>
              </a:rPr>
              <a:t>Issued on 13-11-2018. Publication in Official Gazette is awaited</a:t>
            </a:r>
          </a:p>
          <a:p>
            <a:pPr marL="285750" indent="-285750" algn="just">
              <a:buFont typeface="Wingdings" panose="05000000000000000000" pitchFamily="2" charset="2"/>
              <a:buChar char="Ø"/>
            </a:pPr>
            <a:endParaRPr lang="en-IN" sz="2400" i="1" dirty="0"/>
          </a:p>
        </p:txBody>
      </p:sp>
    </p:spTree>
    <p:extLst>
      <p:ext uri="{BB962C8B-B14F-4D97-AF65-F5344CB8AC3E}">
        <p14:creationId xmlns:p14="http://schemas.microsoft.com/office/powerpoint/2010/main" val="3583933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551522684"/>
              </p:ext>
            </p:extLst>
          </p:nvPr>
        </p:nvGraphicFramePr>
        <p:xfrm>
          <a:off x="950976" y="719666"/>
          <a:ext cx="10277856" cy="4925229"/>
        </p:xfrm>
        <a:graphic>
          <a:graphicData uri="http://schemas.openxmlformats.org/drawingml/2006/table">
            <a:tbl>
              <a:tblPr firstRow="1" bandRow="1">
                <a:tableStyleId>{7DF18680-E054-41AD-8BC1-D1AEF772440D}</a:tableStyleId>
              </a:tblPr>
              <a:tblGrid>
                <a:gridCol w="4514445">
                  <a:extLst>
                    <a:ext uri="{9D8B030D-6E8A-4147-A177-3AD203B41FA5}">
                      <a16:colId xmlns:a16="http://schemas.microsoft.com/office/drawing/2014/main" val="2311341199"/>
                    </a:ext>
                  </a:extLst>
                </a:gridCol>
                <a:gridCol w="5763411">
                  <a:extLst>
                    <a:ext uri="{9D8B030D-6E8A-4147-A177-3AD203B41FA5}">
                      <a16:colId xmlns:a16="http://schemas.microsoft.com/office/drawing/2014/main" val="1051098057"/>
                    </a:ext>
                  </a:extLst>
                </a:gridCol>
              </a:tblGrid>
              <a:tr h="943606">
                <a:tc>
                  <a:txBody>
                    <a:bodyPr/>
                    <a:lstStyle/>
                    <a:p>
                      <a:pPr algn="ctr"/>
                      <a:r>
                        <a:rPr lang="en-IN" sz="2400" dirty="0" smtClean="0"/>
                        <a:t>Section and Sub-Section of </a:t>
                      </a:r>
                    </a:p>
                    <a:p>
                      <a:pPr algn="ctr"/>
                      <a:r>
                        <a:rPr lang="en-IN" sz="2400" dirty="0" smtClean="0"/>
                        <a:t>Companies Act, 2013</a:t>
                      </a:r>
                      <a:endParaRPr lang="en-IN" sz="2400" dirty="0"/>
                    </a:p>
                  </a:txBody>
                  <a:tcPr/>
                </a:tc>
                <a:tc>
                  <a:txBody>
                    <a:bodyPr/>
                    <a:lstStyle/>
                    <a:p>
                      <a:pPr algn="ctr"/>
                      <a:r>
                        <a:rPr lang="en-IN" sz="2400" dirty="0" smtClean="0"/>
                        <a:t>Effective Date</a:t>
                      </a:r>
                      <a:endParaRPr lang="en-IN" sz="2400" dirty="0"/>
                    </a:p>
                  </a:txBody>
                  <a:tcPr/>
                </a:tc>
                <a:extLst>
                  <a:ext uri="{0D108BD9-81ED-4DB2-BD59-A6C34878D82A}">
                    <a16:rowId xmlns:a16="http://schemas.microsoft.com/office/drawing/2014/main" val="2466932227"/>
                  </a:ext>
                </a:extLst>
              </a:tr>
              <a:tr h="815350">
                <a:tc>
                  <a:txBody>
                    <a:bodyPr/>
                    <a:lstStyle/>
                    <a:p>
                      <a:pPr algn="ctr"/>
                      <a:r>
                        <a:rPr lang="en-IN" sz="2400" dirty="0" smtClean="0"/>
                        <a:t>132(3) and 132(11)</a:t>
                      </a:r>
                      <a:endParaRPr lang="en-IN" sz="2400" dirty="0"/>
                    </a:p>
                  </a:txBody>
                  <a:tcPr anchor="ctr"/>
                </a:tc>
                <a:tc>
                  <a:txBody>
                    <a:bodyPr/>
                    <a:lstStyle/>
                    <a:p>
                      <a:pPr algn="ctr"/>
                      <a:r>
                        <a:rPr lang="en-IN" sz="2400" dirty="0" smtClean="0"/>
                        <a:t>21</a:t>
                      </a:r>
                      <a:r>
                        <a:rPr lang="en-IN" sz="2400" baseline="30000" dirty="0" smtClean="0"/>
                        <a:t>st</a:t>
                      </a:r>
                      <a:r>
                        <a:rPr lang="en-IN" sz="2400" dirty="0" smtClean="0"/>
                        <a:t> March</a:t>
                      </a:r>
                      <a:r>
                        <a:rPr lang="en-IN" sz="2400" baseline="0" dirty="0" smtClean="0"/>
                        <a:t> </a:t>
                      </a:r>
                      <a:r>
                        <a:rPr lang="en-IN" sz="2400" dirty="0" smtClean="0"/>
                        <a:t>2018</a:t>
                      </a:r>
                      <a:endParaRPr lang="en-IN" sz="2400" dirty="0"/>
                    </a:p>
                  </a:txBody>
                  <a:tcPr anchor="ctr"/>
                </a:tc>
                <a:extLst>
                  <a:ext uri="{0D108BD9-81ED-4DB2-BD59-A6C34878D82A}">
                    <a16:rowId xmlns:a16="http://schemas.microsoft.com/office/drawing/2014/main" val="836584986"/>
                  </a:ext>
                </a:extLst>
              </a:tr>
              <a:tr h="815350">
                <a:tc>
                  <a:txBody>
                    <a:bodyPr/>
                    <a:lstStyle/>
                    <a:p>
                      <a:pPr algn="ctr"/>
                      <a:r>
                        <a:rPr lang="en-IN" sz="2400" dirty="0" smtClean="0"/>
                        <a:t>132(1) and 132(12)</a:t>
                      </a:r>
                      <a:endParaRPr lang="en-IN" sz="2400" dirty="0"/>
                    </a:p>
                  </a:txBody>
                  <a:tcPr anchor="ctr"/>
                </a:tc>
                <a:tc>
                  <a:txBody>
                    <a:bodyPr/>
                    <a:lstStyle/>
                    <a:p>
                      <a:pPr algn="ctr"/>
                      <a:r>
                        <a:rPr lang="en-IN" sz="2400" dirty="0" smtClean="0"/>
                        <a:t>1</a:t>
                      </a:r>
                      <a:r>
                        <a:rPr lang="en-IN" sz="2400" baseline="30000" dirty="0" smtClean="0"/>
                        <a:t>st</a:t>
                      </a:r>
                      <a:r>
                        <a:rPr lang="en-IN" sz="2400" dirty="0" smtClean="0"/>
                        <a:t> October</a:t>
                      </a:r>
                      <a:r>
                        <a:rPr lang="en-IN" sz="2400" baseline="0" dirty="0" smtClean="0"/>
                        <a:t> </a:t>
                      </a:r>
                      <a:r>
                        <a:rPr lang="en-IN" sz="2400" dirty="0" smtClean="0"/>
                        <a:t>2018</a:t>
                      </a:r>
                      <a:endParaRPr lang="en-IN" sz="2400" dirty="0"/>
                    </a:p>
                  </a:txBody>
                  <a:tcPr anchor="ctr"/>
                </a:tc>
                <a:extLst>
                  <a:ext uri="{0D108BD9-81ED-4DB2-BD59-A6C34878D82A}">
                    <a16:rowId xmlns:a16="http://schemas.microsoft.com/office/drawing/2014/main" val="416198999"/>
                  </a:ext>
                </a:extLst>
              </a:tr>
              <a:tr h="1407317">
                <a:tc>
                  <a:txBody>
                    <a:bodyPr/>
                    <a:lstStyle/>
                    <a:p>
                      <a:pPr algn="ctr"/>
                      <a:r>
                        <a:rPr lang="en-IN" sz="2400" dirty="0" smtClean="0"/>
                        <a:t>132(2),</a:t>
                      </a:r>
                      <a:r>
                        <a:rPr lang="en-IN" sz="2400" baseline="0" dirty="0" smtClean="0"/>
                        <a:t> 132(4), 132(5), 132(10) 132(13), 132(14) </a:t>
                      </a:r>
                      <a:r>
                        <a:rPr lang="en-IN" sz="2400" dirty="0" smtClean="0"/>
                        <a:t>and 132(15)</a:t>
                      </a:r>
                      <a:endParaRPr lang="en-IN" sz="24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400" dirty="0" smtClean="0"/>
                        <a:t>24</a:t>
                      </a:r>
                      <a:r>
                        <a:rPr lang="en-IN" sz="2400" baseline="30000" dirty="0" smtClean="0"/>
                        <a:t>th</a:t>
                      </a:r>
                      <a:r>
                        <a:rPr lang="en-IN" sz="2400" dirty="0" smtClean="0"/>
                        <a:t> October</a:t>
                      </a:r>
                      <a:r>
                        <a:rPr lang="en-IN" sz="2400" baseline="0" dirty="0" smtClean="0"/>
                        <a:t> </a:t>
                      </a:r>
                      <a:r>
                        <a:rPr lang="en-IN" sz="2400" dirty="0" smtClean="0"/>
                        <a:t>2018</a:t>
                      </a:r>
                    </a:p>
                    <a:p>
                      <a:pPr algn="ctr"/>
                      <a:endParaRPr lang="en-IN" sz="2400" dirty="0"/>
                    </a:p>
                  </a:txBody>
                  <a:tcPr anchor="ctr"/>
                </a:tc>
                <a:extLst>
                  <a:ext uri="{0D108BD9-81ED-4DB2-BD59-A6C34878D82A}">
                    <a16:rowId xmlns:a16="http://schemas.microsoft.com/office/drawing/2014/main" val="2753686416"/>
                  </a:ext>
                </a:extLst>
              </a:tr>
              <a:tr h="943606">
                <a:tc>
                  <a:txBody>
                    <a:bodyPr/>
                    <a:lstStyle/>
                    <a:p>
                      <a:pPr algn="ctr"/>
                      <a:r>
                        <a:rPr lang="en-IN" sz="2400" dirty="0" smtClean="0"/>
                        <a:t>132(6) to 132(9) </a:t>
                      </a:r>
                      <a:endParaRPr lang="en-IN" sz="24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u="none" strike="noStrike" kern="1200" dirty="0" smtClean="0">
                          <a:effectLst/>
                          <a:hlinkClick r:id="rId2"/>
                        </a:rPr>
                        <a:t>Omitted by the Companies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u="none" strike="noStrike" kern="1200" dirty="0" smtClean="0">
                          <a:effectLst/>
                          <a:hlinkClick r:id="rId2"/>
                        </a:rPr>
                        <a:t>(Amendment ) Act,2017</a:t>
                      </a:r>
                      <a:endParaRPr lang="en-IN" sz="2400" u="none" dirty="0"/>
                    </a:p>
                  </a:txBody>
                  <a:tcPr anchor="ctr"/>
                </a:tc>
                <a:extLst>
                  <a:ext uri="{0D108BD9-81ED-4DB2-BD59-A6C34878D82A}">
                    <a16:rowId xmlns:a16="http://schemas.microsoft.com/office/drawing/2014/main" val="1236157257"/>
                  </a:ext>
                </a:extLst>
              </a:tr>
            </a:tbl>
          </a:graphicData>
        </a:graphic>
      </p:graphicFrame>
    </p:spTree>
    <p:extLst>
      <p:ext uri="{BB962C8B-B14F-4D97-AF65-F5344CB8AC3E}">
        <p14:creationId xmlns:p14="http://schemas.microsoft.com/office/powerpoint/2010/main" val="1074840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2064" y="395020"/>
            <a:ext cx="11301984" cy="627864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2400" b="1" u="sng" dirty="0" smtClean="0">
                <a:solidFill>
                  <a:srgbClr val="0000FF"/>
                </a:solidFill>
                <a:latin typeface="Arial" panose="020B0604020202020204" pitchFamily="34" charset="0"/>
              </a:rPr>
              <a:t>Companies Act 2013 - Sec. 132</a:t>
            </a:r>
          </a:p>
          <a:p>
            <a:pPr algn="just"/>
            <a:endParaRPr lang="en-US" sz="2400" b="1" dirty="0" smtClean="0">
              <a:solidFill>
                <a:srgbClr val="333333"/>
              </a:solidFill>
              <a:latin typeface="Arial" panose="020B0604020202020204" pitchFamily="34" charset="0"/>
            </a:endParaRPr>
          </a:p>
          <a:p>
            <a:pPr marL="342900" indent="-342900" algn="just">
              <a:buAutoNum type="arabicParenBoth"/>
            </a:pPr>
            <a:r>
              <a:rPr lang="en-US" dirty="0" smtClean="0">
                <a:solidFill>
                  <a:srgbClr val="333333"/>
                </a:solidFill>
                <a:latin typeface="Arial" panose="020B0604020202020204" pitchFamily="34" charset="0"/>
              </a:rPr>
              <a:t>Central </a:t>
            </a:r>
            <a:r>
              <a:rPr lang="en-US" dirty="0" smtClean="0">
                <a:solidFill>
                  <a:srgbClr val="333333"/>
                </a:solidFill>
                <a:latin typeface="Arial" panose="020B0604020202020204" pitchFamily="34" charset="0"/>
              </a:rPr>
              <a:t>Govt. </a:t>
            </a:r>
            <a:r>
              <a:rPr lang="en-US" dirty="0">
                <a:solidFill>
                  <a:srgbClr val="333333"/>
                </a:solidFill>
                <a:latin typeface="Arial" panose="020B0604020202020204" pitchFamily="34" charset="0"/>
              </a:rPr>
              <a:t>is empowered to constitute a </a:t>
            </a:r>
            <a:r>
              <a:rPr lang="en-US" dirty="0" smtClean="0">
                <a:solidFill>
                  <a:srgbClr val="333333"/>
                </a:solidFill>
                <a:latin typeface="Arial" panose="020B0604020202020204" pitchFamily="34" charset="0"/>
              </a:rPr>
              <a:t>NFRA to </a:t>
            </a:r>
            <a:r>
              <a:rPr lang="en-US" dirty="0">
                <a:solidFill>
                  <a:srgbClr val="333333"/>
                </a:solidFill>
                <a:latin typeface="Arial" panose="020B0604020202020204" pitchFamily="34" charset="0"/>
              </a:rPr>
              <a:t>provide for matters relating to accounting and auditing standards under this Act.</a:t>
            </a:r>
          </a:p>
          <a:p>
            <a:pPr algn="just"/>
            <a:endParaRPr lang="en-US" sz="2400" b="1" u="sng" dirty="0" smtClean="0">
              <a:solidFill>
                <a:srgbClr val="00B050"/>
              </a:solidFill>
              <a:latin typeface="Arial" panose="020B0604020202020204" pitchFamily="34" charset="0"/>
            </a:endParaRPr>
          </a:p>
          <a:p>
            <a:pPr algn="just"/>
            <a:r>
              <a:rPr lang="en-US" sz="2400" b="1" u="sng" dirty="0" smtClean="0">
                <a:solidFill>
                  <a:srgbClr val="00B050"/>
                </a:solidFill>
                <a:latin typeface="Arial" panose="020B0604020202020204" pitchFamily="34" charset="0"/>
              </a:rPr>
              <a:t>ROLE OF NFRA</a:t>
            </a:r>
            <a:r>
              <a:rPr lang="en-US" sz="2400" b="1" dirty="0" smtClean="0">
                <a:solidFill>
                  <a:srgbClr val="00B050"/>
                </a:solidFill>
                <a:latin typeface="Arial" panose="020B0604020202020204" pitchFamily="34" charset="0"/>
              </a:rPr>
              <a:t> </a:t>
            </a:r>
            <a:r>
              <a:rPr lang="en-US" sz="2400" b="1" dirty="0" smtClean="0">
                <a:solidFill>
                  <a:srgbClr val="00B050"/>
                </a:solidFill>
                <a:latin typeface="Arial" panose="020B0604020202020204" pitchFamily="34" charset="0"/>
              </a:rPr>
              <a:t> </a:t>
            </a:r>
            <a:r>
              <a:rPr lang="en-US" dirty="0" smtClean="0">
                <a:solidFill>
                  <a:srgbClr val="333333"/>
                </a:solidFill>
                <a:latin typeface="Arial" panose="020B0604020202020204" pitchFamily="34" charset="0"/>
              </a:rPr>
              <a:t>(</a:t>
            </a:r>
            <a:r>
              <a:rPr lang="en-US" dirty="0" smtClean="0">
                <a:solidFill>
                  <a:srgbClr val="333333"/>
                </a:solidFill>
                <a:latin typeface="Arial" panose="020B0604020202020204" pitchFamily="34" charset="0"/>
              </a:rPr>
              <a:t>2) NFRA shall:-</a:t>
            </a:r>
          </a:p>
          <a:p>
            <a:pPr algn="just"/>
            <a:endParaRPr lang="en-US" dirty="0" smtClean="0">
              <a:solidFill>
                <a:srgbClr val="333333"/>
              </a:solidFill>
              <a:latin typeface="Arial" panose="020B0604020202020204" pitchFamily="34" charset="0"/>
            </a:endParaRPr>
          </a:p>
          <a:p>
            <a:pPr marL="901700" indent="-439738" algn="just">
              <a:buAutoNum type="alphaLcParenBoth"/>
            </a:pPr>
            <a:r>
              <a:rPr lang="en-US" b="1" u="sng" dirty="0" smtClean="0">
                <a:solidFill>
                  <a:srgbClr val="333333"/>
                </a:solidFill>
                <a:latin typeface="Arial" panose="020B0604020202020204" pitchFamily="34" charset="0"/>
              </a:rPr>
              <a:t>make </a:t>
            </a:r>
            <a:r>
              <a:rPr lang="en-US" b="1" u="sng" dirty="0" smtClean="0">
                <a:solidFill>
                  <a:srgbClr val="0000FF"/>
                </a:solidFill>
                <a:latin typeface="Arial" panose="020B0604020202020204" pitchFamily="34" charset="0"/>
              </a:rPr>
              <a:t>recommendations</a:t>
            </a:r>
            <a:r>
              <a:rPr lang="en-US" dirty="0" smtClean="0">
                <a:solidFill>
                  <a:srgbClr val="333333"/>
                </a:solidFill>
                <a:latin typeface="Arial" panose="020B0604020202020204" pitchFamily="34" charset="0"/>
              </a:rPr>
              <a:t> on the </a:t>
            </a:r>
            <a:r>
              <a:rPr lang="en-US" b="1" u="sng" dirty="0" smtClean="0">
                <a:solidFill>
                  <a:srgbClr val="333333"/>
                </a:solidFill>
                <a:latin typeface="Arial" panose="020B0604020202020204" pitchFamily="34" charset="0"/>
              </a:rPr>
              <a:t>formulation &amp; laying down</a:t>
            </a:r>
            <a:r>
              <a:rPr lang="en-US" dirty="0" smtClean="0">
                <a:solidFill>
                  <a:srgbClr val="333333"/>
                </a:solidFill>
                <a:latin typeface="Arial" panose="020B0604020202020204" pitchFamily="34" charset="0"/>
              </a:rPr>
              <a:t> of </a:t>
            </a:r>
            <a:r>
              <a:rPr lang="en-US" b="1" u="sng" dirty="0" smtClean="0">
                <a:solidFill>
                  <a:srgbClr val="333333"/>
                </a:solidFill>
                <a:latin typeface="Arial" panose="020B0604020202020204" pitchFamily="34" charset="0"/>
              </a:rPr>
              <a:t>accounting and auditing policies and standards</a:t>
            </a:r>
            <a:r>
              <a:rPr lang="en-US" dirty="0" smtClean="0">
                <a:solidFill>
                  <a:srgbClr val="333333"/>
                </a:solidFill>
                <a:latin typeface="Arial" panose="020B0604020202020204" pitchFamily="34" charset="0"/>
              </a:rPr>
              <a:t> for adoption by:-</a:t>
            </a:r>
          </a:p>
          <a:p>
            <a:pPr marL="901700" indent="-439738" algn="just"/>
            <a:endParaRPr lang="en-US" dirty="0" smtClean="0">
              <a:solidFill>
                <a:srgbClr val="333333"/>
              </a:solidFill>
              <a:latin typeface="Arial" panose="020B0604020202020204" pitchFamily="34" charset="0"/>
            </a:endParaRPr>
          </a:p>
          <a:p>
            <a:pPr marL="1169988" indent="-268288" algn="just" defTabSz="1792288">
              <a:buFont typeface="Arial" panose="020B0604020202020204" pitchFamily="34" charset="0"/>
              <a:buChar char="•"/>
            </a:pPr>
            <a:r>
              <a:rPr lang="en-US" dirty="0" smtClean="0">
                <a:solidFill>
                  <a:srgbClr val="333333"/>
                </a:solidFill>
                <a:latin typeface="Arial" panose="020B0604020202020204" pitchFamily="34" charset="0"/>
              </a:rPr>
              <a:t>companies or</a:t>
            </a:r>
          </a:p>
          <a:p>
            <a:pPr marL="1169988" indent="-268288" algn="just" defTabSz="1792288">
              <a:buFont typeface="Arial" panose="020B0604020202020204" pitchFamily="34" charset="0"/>
              <a:buChar char="•"/>
            </a:pPr>
            <a:r>
              <a:rPr lang="en-US" dirty="0" smtClean="0">
                <a:solidFill>
                  <a:srgbClr val="333333"/>
                </a:solidFill>
                <a:latin typeface="Arial" panose="020B0604020202020204" pitchFamily="34" charset="0"/>
              </a:rPr>
              <a:t>class </a:t>
            </a:r>
            <a:r>
              <a:rPr lang="en-US" dirty="0" smtClean="0">
                <a:solidFill>
                  <a:srgbClr val="333333"/>
                </a:solidFill>
                <a:latin typeface="Arial" panose="020B0604020202020204" pitchFamily="34" charset="0"/>
              </a:rPr>
              <a:t>of companies or </a:t>
            </a:r>
          </a:p>
          <a:p>
            <a:pPr marL="1169988" indent="-268288" algn="just" defTabSz="1792288">
              <a:buFont typeface="Arial" panose="020B0604020202020204" pitchFamily="34" charset="0"/>
              <a:buChar char="•"/>
            </a:pPr>
            <a:r>
              <a:rPr lang="en-US" dirty="0" smtClean="0">
                <a:solidFill>
                  <a:srgbClr val="333333"/>
                </a:solidFill>
                <a:latin typeface="Arial" panose="020B0604020202020204" pitchFamily="34" charset="0"/>
              </a:rPr>
              <a:t>their </a:t>
            </a:r>
            <a:r>
              <a:rPr lang="en-US" dirty="0" smtClean="0">
                <a:solidFill>
                  <a:srgbClr val="333333"/>
                </a:solidFill>
                <a:latin typeface="Arial" panose="020B0604020202020204" pitchFamily="34" charset="0"/>
              </a:rPr>
              <a:t>auditors,</a:t>
            </a:r>
          </a:p>
          <a:p>
            <a:pPr marL="901700" indent="-439738" algn="just"/>
            <a:endParaRPr lang="en-US" dirty="0" smtClean="0">
              <a:solidFill>
                <a:srgbClr val="333333"/>
              </a:solidFill>
              <a:latin typeface="Arial" panose="020B0604020202020204" pitchFamily="34" charset="0"/>
            </a:endParaRPr>
          </a:p>
          <a:p>
            <a:pPr marL="901700" indent="-439738" algn="just">
              <a:buAutoNum type="alphaLcParenBoth" startAt="2"/>
            </a:pPr>
            <a:r>
              <a:rPr lang="en-US" b="1" u="sng" dirty="0" smtClean="0">
                <a:solidFill>
                  <a:srgbClr val="0000FF"/>
                </a:solidFill>
                <a:latin typeface="Arial" panose="020B0604020202020204" pitchFamily="34" charset="0"/>
              </a:rPr>
              <a:t>monitor</a:t>
            </a:r>
            <a:r>
              <a:rPr lang="en-US" dirty="0" smtClean="0">
                <a:solidFill>
                  <a:srgbClr val="333333"/>
                </a:solidFill>
                <a:latin typeface="Arial" panose="020B0604020202020204" pitchFamily="34" charset="0"/>
              </a:rPr>
              <a:t> </a:t>
            </a:r>
            <a:r>
              <a:rPr lang="en-US" dirty="0" smtClean="0">
                <a:solidFill>
                  <a:srgbClr val="333333"/>
                </a:solidFill>
                <a:latin typeface="Arial" panose="020B0604020202020204" pitchFamily="34" charset="0"/>
              </a:rPr>
              <a:t>and </a:t>
            </a:r>
            <a:r>
              <a:rPr lang="en-US" b="1" u="sng" dirty="0" smtClean="0">
                <a:solidFill>
                  <a:srgbClr val="0000FF"/>
                </a:solidFill>
                <a:latin typeface="Arial" panose="020B0604020202020204" pitchFamily="34" charset="0"/>
              </a:rPr>
              <a:t>enforce</a:t>
            </a:r>
            <a:r>
              <a:rPr lang="en-US" b="1" u="sng" dirty="0" smtClean="0">
                <a:solidFill>
                  <a:srgbClr val="333333"/>
                </a:solidFill>
                <a:latin typeface="Arial" panose="020B0604020202020204" pitchFamily="34" charset="0"/>
              </a:rPr>
              <a:t> the compliance</a:t>
            </a:r>
            <a:r>
              <a:rPr lang="en-US" dirty="0" smtClean="0">
                <a:solidFill>
                  <a:srgbClr val="333333"/>
                </a:solidFill>
                <a:latin typeface="Arial" panose="020B0604020202020204" pitchFamily="34" charset="0"/>
              </a:rPr>
              <a:t> with </a:t>
            </a:r>
            <a:r>
              <a:rPr lang="en-US" b="1" u="sng" dirty="0" smtClean="0">
                <a:solidFill>
                  <a:srgbClr val="333333"/>
                </a:solidFill>
                <a:latin typeface="Arial" panose="020B0604020202020204" pitchFamily="34" charset="0"/>
              </a:rPr>
              <a:t>accounting standards and auditing </a:t>
            </a:r>
            <a:r>
              <a:rPr lang="en-US" b="1" u="sng" dirty="0" smtClean="0">
                <a:solidFill>
                  <a:srgbClr val="333333"/>
                </a:solidFill>
                <a:latin typeface="Arial" panose="020B0604020202020204" pitchFamily="34" charset="0"/>
              </a:rPr>
              <a:t>standards</a:t>
            </a:r>
          </a:p>
          <a:p>
            <a:pPr marL="901700" indent="-439738" algn="just">
              <a:buAutoNum type="alphaLcParenBoth" startAt="2"/>
            </a:pPr>
            <a:endParaRPr lang="en-US" b="1" u="sng" dirty="0">
              <a:solidFill>
                <a:srgbClr val="333333"/>
              </a:solidFill>
              <a:latin typeface="Arial" panose="020B0604020202020204" pitchFamily="34" charset="0"/>
            </a:endParaRPr>
          </a:p>
          <a:p>
            <a:pPr marL="901700" indent="-439738" algn="just"/>
            <a:r>
              <a:rPr lang="en-US" b="1" dirty="0">
                <a:solidFill>
                  <a:srgbClr val="333333"/>
                </a:solidFill>
                <a:latin typeface="Arial" panose="020B0604020202020204" pitchFamily="34" charset="0"/>
              </a:rPr>
              <a:t>(c) </a:t>
            </a:r>
            <a:r>
              <a:rPr lang="en-US" b="1" u="sng" dirty="0">
                <a:solidFill>
                  <a:srgbClr val="0000FF"/>
                </a:solidFill>
                <a:latin typeface="Arial" panose="020B0604020202020204" pitchFamily="34" charset="0"/>
              </a:rPr>
              <a:t>Oversee</a:t>
            </a:r>
            <a:r>
              <a:rPr lang="en-US" dirty="0">
                <a:solidFill>
                  <a:srgbClr val="333333"/>
                </a:solidFill>
                <a:latin typeface="Arial" panose="020B0604020202020204" pitchFamily="34" charset="0"/>
              </a:rPr>
              <a:t> the </a:t>
            </a:r>
            <a:r>
              <a:rPr lang="en-US" b="1" u="sng" dirty="0">
                <a:solidFill>
                  <a:srgbClr val="0000FF"/>
                </a:solidFill>
                <a:latin typeface="Arial" panose="020B0604020202020204" pitchFamily="34" charset="0"/>
              </a:rPr>
              <a:t>quality of service</a:t>
            </a:r>
            <a:r>
              <a:rPr lang="en-US" b="1" u="sng" dirty="0">
                <a:solidFill>
                  <a:srgbClr val="333333"/>
                </a:solidFill>
                <a:latin typeface="Arial" panose="020B0604020202020204" pitchFamily="34" charset="0"/>
              </a:rPr>
              <a:t> of the professions</a:t>
            </a:r>
            <a:r>
              <a:rPr lang="en-US" dirty="0">
                <a:solidFill>
                  <a:srgbClr val="333333"/>
                </a:solidFill>
                <a:latin typeface="Arial" panose="020B0604020202020204" pitchFamily="34" charset="0"/>
              </a:rPr>
              <a:t> associated with ensuring compliance with such standards, and suggest measures required for improvement in quality of service and such other related matters as may be prescribed; </a:t>
            </a:r>
          </a:p>
          <a:p>
            <a:pPr marL="901700" indent="-439738" algn="just"/>
            <a:endParaRPr lang="en-US" dirty="0">
              <a:solidFill>
                <a:srgbClr val="333333"/>
              </a:solidFill>
              <a:latin typeface="Arial" panose="020B0604020202020204" pitchFamily="34" charset="0"/>
            </a:endParaRPr>
          </a:p>
          <a:p>
            <a:pPr marL="901700" indent="-439738" algn="just"/>
            <a:r>
              <a:rPr lang="en-US" dirty="0">
                <a:solidFill>
                  <a:srgbClr val="333333"/>
                </a:solidFill>
                <a:latin typeface="Arial" panose="020B0604020202020204" pitchFamily="34" charset="0"/>
              </a:rPr>
              <a:t>(d) </a:t>
            </a:r>
            <a:r>
              <a:rPr lang="en-US" b="1" u="sng" dirty="0">
                <a:solidFill>
                  <a:srgbClr val="333333"/>
                </a:solidFill>
                <a:latin typeface="Arial" panose="020B0604020202020204" pitchFamily="34" charset="0"/>
              </a:rPr>
              <a:t>perform such other functions </a:t>
            </a:r>
            <a:r>
              <a:rPr lang="en-US" dirty="0">
                <a:solidFill>
                  <a:srgbClr val="333333"/>
                </a:solidFill>
                <a:latin typeface="Arial" panose="020B0604020202020204" pitchFamily="34" charset="0"/>
              </a:rPr>
              <a:t>relating to clauses (a), (b) and (c) as may be prescribed</a:t>
            </a:r>
            <a:r>
              <a:rPr lang="en-US" dirty="0" smtClean="0">
                <a:solidFill>
                  <a:srgbClr val="333333"/>
                </a:solidFill>
                <a:latin typeface="Arial" panose="020B0604020202020204" pitchFamily="34" charset="0"/>
              </a:rPr>
              <a:t>.</a:t>
            </a:r>
            <a:endParaRPr lang="en-US" dirty="0" smtClean="0">
              <a:solidFill>
                <a:srgbClr val="333333"/>
              </a:solidFill>
              <a:latin typeface="Arial" panose="020B0604020202020204" pitchFamily="34" charset="0"/>
            </a:endParaRPr>
          </a:p>
        </p:txBody>
      </p:sp>
    </p:spTree>
    <p:extLst>
      <p:ext uri="{BB962C8B-B14F-4D97-AF65-F5344CB8AC3E}">
        <p14:creationId xmlns:p14="http://schemas.microsoft.com/office/powerpoint/2010/main" val="1445403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73024" y="335846"/>
            <a:ext cx="11094720" cy="378565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endParaRPr lang="en-US" dirty="0">
              <a:solidFill>
                <a:srgbClr val="333333"/>
              </a:solidFill>
              <a:latin typeface="Arial" panose="020B0604020202020204" pitchFamily="34" charset="0"/>
            </a:endParaRPr>
          </a:p>
          <a:p>
            <a:pPr algn="just"/>
            <a:r>
              <a:rPr lang="en-US" sz="2400" b="1" u="sng" dirty="0" smtClean="0">
                <a:solidFill>
                  <a:srgbClr val="00B050"/>
                </a:solidFill>
                <a:latin typeface="Arial" panose="020B0604020202020204" pitchFamily="34" charset="0"/>
              </a:rPr>
              <a:t>COMPOSITION </a:t>
            </a:r>
            <a:r>
              <a:rPr lang="en-US" sz="2400" b="1" u="sng" dirty="0">
                <a:solidFill>
                  <a:srgbClr val="00B050"/>
                </a:solidFill>
                <a:latin typeface="Arial" panose="020B0604020202020204" pitchFamily="34" charset="0"/>
              </a:rPr>
              <a:t>OF NFRA</a:t>
            </a:r>
          </a:p>
          <a:p>
            <a:pPr algn="just"/>
            <a:endParaRPr lang="en-US" dirty="0" smtClean="0">
              <a:solidFill>
                <a:srgbClr val="333333"/>
              </a:solidFill>
              <a:latin typeface="Arial" panose="020B0604020202020204" pitchFamily="34" charset="0"/>
            </a:endParaRPr>
          </a:p>
          <a:p>
            <a:pPr algn="just"/>
            <a:r>
              <a:rPr lang="en-US" dirty="0" smtClean="0">
                <a:solidFill>
                  <a:srgbClr val="333333"/>
                </a:solidFill>
                <a:latin typeface="Arial" panose="020B0604020202020204" pitchFamily="34" charset="0"/>
              </a:rPr>
              <a:t>(</a:t>
            </a:r>
            <a:r>
              <a:rPr lang="en-US" dirty="0">
                <a:solidFill>
                  <a:srgbClr val="333333"/>
                </a:solidFill>
                <a:latin typeface="Arial" panose="020B0604020202020204" pitchFamily="34" charset="0"/>
              </a:rPr>
              <a:t>3) The National Financial Reporting Authority shall consist </a:t>
            </a:r>
            <a:r>
              <a:rPr lang="en-US" dirty="0" smtClean="0">
                <a:solidFill>
                  <a:srgbClr val="333333"/>
                </a:solidFill>
                <a:latin typeface="Arial" panose="020B0604020202020204" pitchFamily="34" charset="0"/>
              </a:rPr>
              <a:t>of:-</a:t>
            </a:r>
          </a:p>
          <a:p>
            <a:pPr algn="just"/>
            <a:endParaRPr lang="en-US" dirty="0">
              <a:solidFill>
                <a:srgbClr val="333333"/>
              </a:solidFill>
              <a:latin typeface="Arial" panose="020B0604020202020204" pitchFamily="34" charset="0"/>
            </a:endParaRPr>
          </a:p>
          <a:p>
            <a:pPr marL="622300" indent="-285750" algn="just">
              <a:buFont typeface="Arial" panose="020B0604020202020204" pitchFamily="34" charset="0"/>
              <a:buChar char="•"/>
            </a:pPr>
            <a:r>
              <a:rPr lang="en-US" dirty="0" smtClean="0">
                <a:solidFill>
                  <a:srgbClr val="333333"/>
                </a:solidFill>
                <a:latin typeface="Arial" panose="020B0604020202020204" pitchFamily="34" charset="0"/>
              </a:rPr>
              <a:t>a </a:t>
            </a:r>
            <a:r>
              <a:rPr lang="en-US" b="1" u="sng" dirty="0">
                <a:solidFill>
                  <a:srgbClr val="333333"/>
                </a:solidFill>
                <a:latin typeface="Arial" panose="020B0604020202020204" pitchFamily="34" charset="0"/>
              </a:rPr>
              <a:t>chairperson</a:t>
            </a:r>
            <a:r>
              <a:rPr lang="en-US" dirty="0">
                <a:solidFill>
                  <a:srgbClr val="333333"/>
                </a:solidFill>
                <a:latin typeface="Arial" panose="020B0604020202020204" pitchFamily="34" charset="0"/>
              </a:rPr>
              <a:t>, </a:t>
            </a:r>
            <a:r>
              <a:rPr lang="en-US" dirty="0" smtClean="0">
                <a:solidFill>
                  <a:srgbClr val="333333"/>
                </a:solidFill>
                <a:latin typeface="Arial" panose="020B0604020202020204" pitchFamily="34" charset="0"/>
              </a:rPr>
              <a:t>to </a:t>
            </a:r>
            <a:r>
              <a:rPr lang="en-US" dirty="0">
                <a:solidFill>
                  <a:srgbClr val="333333"/>
                </a:solidFill>
                <a:latin typeface="Arial" panose="020B0604020202020204" pitchFamily="34" charset="0"/>
              </a:rPr>
              <a:t>be appointed by the Central Government and </a:t>
            </a:r>
            <a:endParaRPr lang="en-US" dirty="0" smtClean="0">
              <a:solidFill>
                <a:srgbClr val="333333"/>
              </a:solidFill>
              <a:latin typeface="Arial" panose="020B0604020202020204" pitchFamily="34" charset="0"/>
            </a:endParaRPr>
          </a:p>
          <a:p>
            <a:pPr marL="622300" indent="-285750" algn="just">
              <a:buFont typeface="Arial" panose="020B0604020202020204" pitchFamily="34" charset="0"/>
              <a:buChar char="•"/>
            </a:pPr>
            <a:endParaRPr lang="en-US" dirty="0" smtClean="0">
              <a:solidFill>
                <a:srgbClr val="333333"/>
              </a:solidFill>
              <a:latin typeface="Arial" panose="020B0604020202020204" pitchFamily="34" charset="0"/>
            </a:endParaRPr>
          </a:p>
          <a:p>
            <a:pPr marL="622300" indent="-285750" algn="just">
              <a:buFont typeface="Arial" panose="020B0604020202020204" pitchFamily="34" charset="0"/>
              <a:buChar char="•"/>
            </a:pPr>
            <a:r>
              <a:rPr lang="en-US" b="1" u="sng" dirty="0" smtClean="0">
                <a:solidFill>
                  <a:srgbClr val="333333"/>
                </a:solidFill>
                <a:latin typeface="Arial" panose="020B0604020202020204" pitchFamily="34" charset="0"/>
              </a:rPr>
              <a:t>members </a:t>
            </a:r>
            <a:r>
              <a:rPr lang="en-US" b="1" u="sng" dirty="0">
                <a:solidFill>
                  <a:srgbClr val="333333"/>
                </a:solidFill>
                <a:latin typeface="Arial" panose="020B0604020202020204" pitchFamily="34" charset="0"/>
              </a:rPr>
              <a:t>not exceeding fifteen</a:t>
            </a:r>
            <a:r>
              <a:rPr lang="en-US" dirty="0">
                <a:solidFill>
                  <a:srgbClr val="333333"/>
                </a:solidFill>
                <a:latin typeface="Arial" panose="020B0604020202020204" pitchFamily="34" charset="0"/>
              </a:rPr>
              <a:t> consisting of part-time and full-time </a:t>
            </a:r>
            <a:r>
              <a:rPr lang="en-US" dirty="0" smtClean="0">
                <a:solidFill>
                  <a:srgbClr val="333333"/>
                </a:solidFill>
                <a:latin typeface="Arial" panose="020B0604020202020204" pitchFamily="34" charset="0"/>
              </a:rPr>
              <a:t>members</a:t>
            </a:r>
          </a:p>
          <a:p>
            <a:pPr marL="336550" algn="just"/>
            <a:endParaRPr lang="en-US" dirty="0">
              <a:solidFill>
                <a:srgbClr val="333333"/>
              </a:solidFill>
              <a:latin typeface="Arial" panose="020B0604020202020204" pitchFamily="34" charset="0"/>
            </a:endParaRPr>
          </a:p>
          <a:p>
            <a:pPr algn="just"/>
            <a:r>
              <a:rPr lang="en-US" dirty="0" smtClean="0">
                <a:solidFill>
                  <a:srgbClr val="333333"/>
                </a:solidFill>
                <a:latin typeface="Arial" panose="020B0604020202020204" pitchFamily="34" charset="0"/>
              </a:rPr>
              <a:t>The </a:t>
            </a:r>
            <a:r>
              <a:rPr lang="en-US" dirty="0">
                <a:solidFill>
                  <a:srgbClr val="333333"/>
                </a:solidFill>
                <a:latin typeface="Arial" panose="020B0604020202020204" pitchFamily="34" charset="0"/>
              </a:rPr>
              <a:t>chairperson and members, who are in full-time employment with </a:t>
            </a:r>
            <a:r>
              <a:rPr lang="en-US" dirty="0" smtClean="0">
                <a:solidFill>
                  <a:srgbClr val="333333"/>
                </a:solidFill>
                <a:latin typeface="Arial" panose="020B0604020202020204" pitchFamily="34" charset="0"/>
              </a:rPr>
              <a:t>NFRA shall </a:t>
            </a:r>
            <a:r>
              <a:rPr lang="en-US" b="1" u="sng" dirty="0">
                <a:solidFill>
                  <a:srgbClr val="333333"/>
                </a:solidFill>
                <a:latin typeface="Arial" panose="020B0604020202020204" pitchFamily="34" charset="0"/>
              </a:rPr>
              <a:t>not be associated with any audit firm</a:t>
            </a:r>
            <a:r>
              <a:rPr lang="en-US" dirty="0">
                <a:solidFill>
                  <a:srgbClr val="333333"/>
                </a:solidFill>
                <a:latin typeface="Arial" panose="020B0604020202020204" pitchFamily="34" charset="0"/>
              </a:rPr>
              <a:t> (including related consultancy firms) during the course of their appointment </a:t>
            </a:r>
            <a:r>
              <a:rPr lang="en-US" b="1" u="sng" dirty="0">
                <a:solidFill>
                  <a:srgbClr val="333333"/>
                </a:solidFill>
                <a:latin typeface="Arial" panose="020B0604020202020204" pitchFamily="34" charset="0"/>
              </a:rPr>
              <a:t>and</a:t>
            </a:r>
            <a:r>
              <a:rPr lang="en-US" dirty="0">
                <a:solidFill>
                  <a:srgbClr val="333333"/>
                </a:solidFill>
                <a:latin typeface="Arial" panose="020B0604020202020204" pitchFamily="34" charset="0"/>
              </a:rPr>
              <a:t> </a:t>
            </a:r>
            <a:r>
              <a:rPr lang="en-US" b="1" u="sng" dirty="0">
                <a:solidFill>
                  <a:srgbClr val="333333"/>
                </a:solidFill>
                <a:latin typeface="Arial" panose="020B0604020202020204" pitchFamily="34" charset="0"/>
              </a:rPr>
              <a:t>two years after ceasing to hold such appointment</a:t>
            </a:r>
            <a:r>
              <a:rPr lang="en-US" dirty="0" smtClean="0">
                <a:solidFill>
                  <a:srgbClr val="333333"/>
                </a:solidFill>
                <a:latin typeface="Arial" panose="020B0604020202020204" pitchFamily="34" charset="0"/>
              </a:rPr>
              <a:t>.</a:t>
            </a:r>
          </a:p>
          <a:p>
            <a:pPr algn="just"/>
            <a:endParaRPr lang="en-IN" dirty="0"/>
          </a:p>
        </p:txBody>
      </p:sp>
    </p:spTree>
    <p:extLst>
      <p:ext uri="{BB962C8B-B14F-4D97-AF65-F5344CB8AC3E}">
        <p14:creationId xmlns:p14="http://schemas.microsoft.com/office/powerpoint/2010/main" val="1195612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8224" y="522185"/>
            <a:ext cx="11618976" cy="581697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US" sz="2400" b="1" u="sng" dirty="0" smtClean="0">
                <a:solidFill>
                  <a:srgbClr val="00B050"/>
                </a:solidFill>
                <a:latin typeface="Arial" panose="020B0604020202020204" pitchFamily="34" charset="0"/>
              </a:rPr>
              <a:t>POWERS OF NFRA</a:t>
            </a:r>
          </a:p>
          <a:p>
            <a:pPr algn="just"/>
            <a:endParaRPr lang="en-US" dirty="0" smtClean="0">
              <a:solidFill>
                <a:srgbClr val="333333"/>
              </a:solidFill>
              <a:latin typeface="Arial" panose="020B0604020202020204" pitchFamily="34" charset="0"/>
            </a:endParaRPr>
          </a:p>
          <a:p>
            <a:pPr algn="just"/>
            <a:r>
              <a:rPr lang="en-US" dirty="0" smtClean="0">
                <a:solidFill>
                  <a:srgbClr val="333333"/>
                </a:solidFill>
                <a:latin typeface="Arial" panose="020B0604020202020204" pitchFamily="34" charset="0"/>
              </a:rPr>
              <a:t>(4) the National Financial Reporting Authority shall have the power:-</a:t>
            </a:r>
            <a:endParaRPr lang="en-US" dirty="0" smtClean="0">
              <a:solidFill>
                <a:srgbClr val="333333"/>
              </a:solidFill>
              <a:latin typeface="Helvetica Neue"/>
            </a:endParaRPr>
          </a:p>
          <a:p>
            <a:pPr algn="just"/>
            <a:endParaRPr lang="en-US" dirty="0" smtClean="0">
              <a:solidFill>
                <a:srgbClr val="333333"/>
              </a:solidFill>
              <a:latin typeface="Arial" panose="020B0604020202020204" pitchFamily="34" charset="0"/>
            </a:endParaRPr>
          </a:p>
          <a:p>
            <a:pPr algn="just"/>
            <a:r>
              <a:rPr lang="en-US" dirty="0" smtClean="0">
                <a:solidFill>
                  <a:srgbClr val="333333"/>
                </a:solidFill>
                <a:latin typeface="Arial" panose="020B0604020202020204" pitchFamily="34" charset="0"/>
              </a:rPr>
              <a:t>(</a:t>
            </a:r>
            <a:r>
              <a:rPr lang="en-US" dirty="0">
                <a:solidFill>
                  <a:srgbClr val="333333"/>
                </a:solidFill>
                <a:latin typeface="Arial" panose="020B0604020202020204" pitchFamily="34" charset="0"/>
              </a:rPr>
              <a:t>a) </a:t>
            </a:r>
            <a:r>
              <a:rPr lang="en-US" b="1" dirty="0" smtClean="0">
                <a:solidFill>
                  <a:srgbClr val="333333"/>
                </a:solidFill>
                <a:latin typeface="Arial" panose="020B0604020202020204" pitchFamily="34" charset="0"/>
              </a:rPr>
              <a:t>to </a:t>
            </a:r>
            <a:r>
              <a:rPr lang="en-US" b="1" u="sng" dirty="0">
                <a:solidFill>
                  <a:srgbClr val="333333"/>
                </a:solidFill>
                <a:latin typeface="Arial" panose="020B0604020202020204" pitchFamily="34" charset="0"/>
              </a:rPr>
              <a:t>investigate</a:t>
            </a:r>
            <a:r>
              <a:rPr lang="en-US" dirty="0">
                <a:solidFill>
                  <a:srgbClr val="333333"/>
                </a:solidFill>
                <a:latin typeface="Arial" panose="020B0604020202020204" pitchFamily="34" charset="0"/>
              </a:rPr>
              <a:t>, either </a:t>
            </a:r>
            <a:r>
              <a:rPr lang="en-US" b="1" u="sng" dirty="0" err="1">
                <a:solidFill>
                  <a:srgbClr val="0000FF"/>
                </a:solidFill>
                <a:latin typeface="Arial" panose="020B0604020202020204" pitchFamily="34" charset="0"/>
              </a:rPr>
              <a:t>suo</a:t>
            </a:r>
            <a:r>
              <a:rPr lang="en-US" b="1" u="sng" dirty="0">
                <a:solidFill>
                  <a:srgbClr val="0000FF"/>
                </a:solidFill>
                <a:latin typeface="Arial" panose="020B0604020202020204" pitchFamily="34" charset="0"/>
              </a:rPr>
              <a:t> moto</a:t>
            </a:r>
            <a:r>
              <a:rPr lang="en-US" dirty="0">
                <a:solidFill>
                  <a:srgbClr val="0000FF"/>
                </a:solidFill>
                <a:latin typeface="Arial" panose="020B0604020202020204" pitchFamily="34" charset="0"/>
              </a:rPr>
              <a:t> </a:t>
            </a:r>
            <a:r>
              <a:rPr lang="en-US" dirty="0">
                <a:solidFill>
                  <a:srgbClr val="333333"/>
                </a:solidFill>
                <a:latin typeface="Arial" panose="020B0604020202020204" pitchFamily="34" charset="0"/>
              </a:rPr>
              <a:t>or on a </a:t>
            </a:r>
            <a:r>
              <a:rPr lang="en-US" b="1" u="sng" dirty="0">
                <a:solidFill>
                  <a:srgbClr val="0000FF"/>
                </a:solidFill>
                <a:latin typeface="Arial" panose="020B0604020202020204" pitchFamily="34" charset="0"/>
              </a:rPr>
              <a:t>reference made </a:t>
            </a:r>
            <a:r>
              <a:rPr lang="en-US" b="1" u="sng" dirty="0" smtClean="0">
                <a:solidFill>
                  <a:srgbClr val="0000FF"/>
                </a:solidFill>
                <a:latin typeface="Arial" panose="020B0604020202020204" pitchFamily="34" charset="0"/>
              </a:rPr>
              <a:t>by Central </a:t>
            </a:r>
            <a:r>
              <a:rPr lang="en-US" b="1" u="sng" dirty="0">
                <a:solidFill>
                  <a:srgbClr val="0000FF"/>
                </a:solidFill>
                <a:latin typeface="Arial" panose="020B0604020202020204" pitchFamily="34" charset="0"/>
              </a:rPr>
              <a:t>Government</a:t>
            </a:r>
            <a:r>
              <a:rPr lang="en-US" dirty="0">
                <a:solidFill>
                  <a:srgbClr val="333333"/>
                </a:solidFill>
                <a:latin typeface="Arial" panose="020B0604020202020204" pitchFamily="34" charset="0"/>
              </a:rPr>
              <a:t>, for such class of bodies corporate or persons, </a:t>
            </a:r>
            <a:r>
              <a:rPr lang="en-US" dirty="0" smtClean="0">
                <a:solidFill>
                  <a:srgbClr val="333333"/>
                </a:solidFill>
                <a:latin typeface="Arial" panose="020B0604020202020204" pitchFamily="34" charset="0"/>
              </a:rPr>
              <a:t>into </a:t>
            </a:r>
            <a:r>
              <a:rPr lang="en-US" dirty="0">
                <a:solidFill>
                  <a:srgbClr val="333333"/>
                </a:solidFill>
                <a:latin typeface="Arial" panose="020B0604020202020204" pitchFamily="34" charset="0"/>
              </a:rPr>
              <a:t>the matters of professional or other misconduct committed by any member or firm of chartered accountants, registered under the </a:t>
            </a:r>
            <a:r>
              <a:rPr lang="en-US" dirty="0" smtClean="0">
                <a:solidFill>
                  <a:srgbClr val="333333"/>
                </a:solidFill>
                <a:latin typeface="Arial" panose="020B0604020202020204" pitchFamily="34" charset="0"/>
              </a:rPr>
              <a:t>Chartered Accountants Act</a:t>
            </a:r>
            <a:r>
              <a:rPr lang="en-US" dirty="0">
                <a:solidFill>
                  <a:srgbClr val="333333"/>
                </a:solidFill>
                <a:latin typeface="Arial" panose="020B0604020202020204" pitchFamily="34" charset="0"/>
              </a:rPr>
              <a:t>, 1949:</a:t>
            </a:r>
            <a:endParaRPr lang="en-US" dirty="0">
              <a:solidFill>
                <a:srgbClr val="333333"/>
              </a:solidFill>
              <a:latin typeface="Helvetica Neue"/>
            </a:endParaRPr>
          </a:p>
          <a:p>
            <a:pPr algn="just"/>
            <a:endParaRPr lang="en-US" dirty="0">
              <a:solidFill>
                <a:srgbClr val="333333"/>
              </a:solidFill>
              <a:latin typeface="Arial" panose="020B0604020202020204" pitchFamily="34" charset="0"/>
            </a:endParaRPr>
          </a:p>
          <a:p>
            <a:pPr algn="just"/>
            <a:r>
              <a:rPr lang="en-US" dirty="0">
                <a:solidFill>
                  <a:srgbClr val="333333"/>
                </a:solidFill>
                <a:latin typeface="Arial" panose="020B0604020202020204" pitchFamily="34" charset="0"/>
              </a:rPr>
              <a:t>(b) </a:t>
            </a:r>
            <a:r>
              <a:rPr lang="en-US" dirty="0" smtClean="0">
                <a:solidFill>
                  <a:srgbClr val="333333"/>
                </a:solidFill>
                <a:latin typeface="Arial" panose="020B0604020202020204" pitchFamily="34" charset="0"/>
              </a:rPr>
              <a:t>powers shall be same like a </a:t>
            </a:r>
            <a:r>
              <a:rPr lang="en-US" b="1" u="sng" dirty="0">
                <a:solidFill>
                  <a:srgbClr val="0000FF"/>
                </a:solidFill>
                <a:latin typeface="Arial" panose="020B0604020202020204" pitchFamily="34" charset="0"/>
              </a:rPr>
              <a:t>civil court</a:t>
            </a:r>
            <a:r>
              <a:rPr lang="en-US" b="1" dirty="0">
                <a:solidFill>
                  <a:srgbClr val="0000FF"/>
                </a:solidFill>
                <a:latin typeface="Arial" panose="020B0604020202020204" pitchFamily="34" charset="0"/>
              </a:rPr>
              <a:t> </a:t>
            </a:r>
            <a:r>
              <a:rPr lang="en-US" dirty="0">
                <a:solidFill>
                  <a:srgbClr val="333333"/>
                </a:solidFill>
                <a:latin typeface="Arial" panose="020B0604020202020204" pitchFamily="34" charset="0"/>
              </a:rPr>
              <a:t>under the </a:t>
            </a:r>
            <a:r>
              <a:rPr lang="en-US" b="1" u="sng" dirty="0">
                <a:solidFill>
                  <a:srgbClr val="0000FF"/>
                </a:solidFill>
                <a:latin typeface="Arial" panose="020B0604020202020204" pitchFamily="34" charset="0"/>
              </a:rPr>
              <a:t>Code of Civil Procedure, 1908</a:t>
            </a:r>
            <a:r>
              <a:rPr lang="en-US" dirty="0">
                <a:solidFill>
                  <a:srgbClr val="333333"/>
                </a:solidFill>
                <a:latin typeface="Arial" panose="020B0604020202020204" pitchFamily="34" charset="0"/>
              </a:rPr>
              <a:t>, while trying a suit, in respect of the following matters, namely</a:t>
            </a:r>
            <a:r>
              <a:rPr lang="en-US" dirty="0" smtClean="0">
                <a:solidFill>
                  <a:srgbClr val="333333"/>
                </a:solidFill>
                <a:latin typeface="Arial" panose="020B0604020202020204" pitchFamily="34" charset="0"/>
              </a:rPr>
              <a:t>:—</a:t>
            </a:r>
          </a:p>
          <a:p>
            <a:pPr algn="just"/>
            <a:endParaRPr lang="en-US" dirty="0" smtClean="0">
              <a:solidFill>
                <a:srgbClr val="333333"/>
              </a:solidFill>
              <a:latin typeface="Arial" panose="020B0604020202020204" pitchFamily="34" charset="0"/>
            </a:endParaRPr>
          </a:p>
          <a:p>
            <a:pPr marL="400050" indent="-400050" algn="just">
              <a:buAutoNum type="romanLcParenBoth"/>
            </a:pPr>
            <a:r>
              <a:rPr lang="en-US" b="1" u="sng" dirty="0" smtClean="0">
                <a:solidFill>
                  <a:srgbClr val="333333"/>
                </a:solidFill>
                <a:latin typeface="Arial" panose="020B0604020202020204" pitchFamily="34" charset="0"/>
              </a:rPr>
              <a:t>discovery </a:t>
            </a:r>
            <a:r>
              <a:rPr lang="en-US" b="1" u="sng" dirty="0">
                <a:solidFill>
                  <a:srgbClr val="333333"/>
                </a:solidFill>
                <a:latin typeface="Arial" panose="020B0604020202020204" pitchFamily="34" charset="0"/>
              </a:rPr>
              <a:t>and production of books of account and other documents</a:t>
            </a:r>
            <a:r>
              <a:rPr lang="en-US" dirty="0">
                <a:solidFill>
                  <a:srgbClr val="333333"/>
                </a:solidFill>
                <a:latin typeface="Arial" panose="020B0604020202020204" pitchFamily="34" charset="0"/>
              </a:rPr>
              <a:t>, at such place and at such time as may be specified by the National Financial Reporting </a:t>
            </a:r>
            <a:r>
              <a:rPr lang="en-US" dirty="0" smtClean="0">
                <a:solidFill>
                  <a:srgbClr val="333333"/>
                </a:solidFill>
                <a:latin typeface="Arial" panose="020B0604020202020204" pitchFamily="34" charset="0"/>
              </a:rPr>
              <a:t>Authority;</a:t>
            </a:r>
          </a:p>
          <a:p>
            <a:pPr marL="400050" indent="-400050" algn="just">
              <a:buAutoNum type="romanLcParenBoth"/>
            </a:pPr>
            <a:endParaRPr lang="en-US" b="1" u="sng" dirty="0">
              <a:solidFill>
                <a:srgbClr val="333333"/>
              </a:solidFill>
              <a:latin typeface="Arial" panose="020B0604020202020204" pitchFamily="34" charset="0"/>
            </a:endParaRPr>
          </a:p>
          <a:p>
            <a:pPr marL="400050" indent="-400050" algn="just">
              <a:buAutoNum type="romanLcParenBoth"/>
            </a:pPr>
            <a:r>
              <a:rPr lang="en-US" b="1" u="sng" dirty="0" smtClean="0">
                <a:solidFill>
                  <a:srgbClr val="333333"/>
                </a:solidFill>
                <a:latin typeface="Arial" panose="020B0604020202020204" pitchFamily="34" charset="0"/>
              </a:rPr>
              <a:t>summoning </a:t>
            </a:r>
            <a:r>
              <a:rPr lang="en-US" b="1" u="sng" dirty="0">
                <a:solidFill>
                  <a:srgbClr val="333333"/>
                </a:solidFill>
                <a:latin typeface="Arial" panose="020B0604020202020204" pitchFamily="34" charset="0"/>
              </a:rPr>
              <a:t>and enforcing the attendance </a:t>
            </a:r>
            <a:r>
              <a:rPr lang="en-US" dirty="0">
                <a:solidFill>
                  <a:srgbClr val="333333"/>
                </a:solidFill>
                <a:latin typeface="Arial" panose="020B0604020202020204" pitchFamily="34" charset="0"/>
              </a:rPr>
              <a:t>of persons and examining them on </a:t>
            </a:r>
            <a:r>
              <a:rPr lang="en-US" dirty="0" smtClean="0">
                <a:solidFill>
                  <a:srgbClr val="333333"/>
                </a:solidFill>
                <a:latin typeface="Arial" panose="020B0604020202020204" pitchFamily="34" charset="0"/>
              </a:rPr>
              <a:t>oath;</a:t>
            </a:r>
          </a:p>
          <a:p>
            <a:pPr marL="400050" indent="-400050" algn="just">
              <a:buAutoNum type="romanLcParenBoth"/>
            </a:pPr>
            <a:endParaRPr lang="en-US" dirty="0">
              <a:solidFill>
                <a:srgbClr val="333333"/>
              </a:solidFill>
              <a:latin typeface="Arial" panose="020B0604020202020204" pitchFamily="34" charset="0"/>
            </a:endParaRPr>
          </a:p>
          <a:p>
            <a:pPr marL="400050" indent="-400050" algn="just">
              <a:buAutoNum type="romanLcParenBoth"/>
            </a:pPr>
            <a:r>
              <a:rPr lang="en-US" b="1" u="sng" dirty="0" smtClean="0">
                <a:solidFill>
                  <a:srgbClr val="333333"/>
                </a:solidFill>
                <a:latin typeface="Arial" panose="020B0604020202020204" pitchFamily="34" charset="0"/>
              </a:rPr>
              <a:t>inspection </a:t>
            </a:r>
            <a:r>
              <a:rPr lang="en-US" b="1" u="sng" dirty="0">
                <a:solidFill>
                  <a:srgbClr val="333333"/>
                </a:solidFill>
                <a:latin typeface="Arial" panose="020B0604020202020204" pitchFamily="34" charset="0"/>
              </a:rPr>
              <a:t>of any books, registers </a:t>
            </a:r>
            <a:r>
              <a:rPr lang="en-US" b="1" u="sng" dirty="0" smtClean="0">
                <a:solidFill>
                  <a:srgbClr val="333333"/>
                </a:solidFill>
                <a:latin typeface="Arial" panose="020B0604020202020204" pitchFamily="34" charset="0"/>
              </a:rPr>
              <a:t>&amp; other </a:t>
            </a:r>
            <a:r>
              <a:rPr lang="en-US" b="1" u="sng" dirty="0">
                <a:solidFill>
                  <a:srgbClr val="333333"/>
                </a:solidFill>
                <a:latin typeface="Arial" panose="020B0604020202020204" pitchFamily="34" charset="0"/>
              </a:rPr>
              <a:t>documents </a:t>
            </a:r>
            <a:r>
              <a:rPr lang="en-US" dirty="0">
                <a:solidFill>
                  <a:srgbClr val="333333"/>
                </a:solidFill>
                <a:latin typeface="Arial" panose="020B0604020202020204" pitchFamily="34" charset="0"/>
              </a:rPr>
              <a:t>of any person referred </a:t>
            </a:r>
            <a:r>
              <a:rPr lang="en-US" dirty="0" smtClean="0">
                <a:solidFill>
                  <a:srgbClr val="333333"/>
                </a:solidFill>
                <a:latin typeface="Arial" panose="020B0604020202020204" pitchFamily="34" charset="0"/>
              </a:rPr>
              <a:t>in </a:t>
            </a:r>
            <a:r>
              <a:rPr lang="en-US" dirty="0">
                <a:solidFill>
                  <a:srgbClr val="333333"/>
                </a:solidFill>
                <a:latin typeface="Arial" panose="020B0604020202020204" pitchFamily="34" charset="0"/>
              </a:rPr>
              <a:t>clause (b) at any </a:t>
            </a:r>
            <a:r>
              <a:rPr lang="en-US" dirty="0" smtClean="0">
                <a:solidFill>
                  <a:srgbClr val="333333"/>
                </a:solidFill>
                <a:latin typeface="Arial" panose="020B0604020202020204" pitchFamily="34" charset="0"/>
              </a:rPr>
              <a:t>place;</a:t>
            </a:r>
          </a:p>
          <a:p>
            <a:pPr marL="400050" indent="-400050" algn="just">
              <a:buFontTx/>
              <a:buAutoNum type="romanLcParenBoth"/>
            </a:pPr>
            <a:endParaRPr lang="en-US" b="1" u="sng" dirty="0" smtClean="0">
              <a:solidFill>
                <a:srgbClr val="333333"/>
              </a:solidFill>
              <a:latin typeface="Arial" panose="020B0604020202020204" pitchFamily="34" charset="0"/>
            </a:endParaRPr>
          </a:p>
          <a:p>
            <a:pPr marL="400050" indent="-400050" algn="just">
              <a:buFontTx/>
              <a:buAutoNum type="romanLcParenBoth"/>
            </a:pPr>
            <a:r>
              <a:rPr lang="en-US" b="1" u="sng" dirty="0" smtClean="0">
                <a:solidFill>
                  <a:srgbClr val="333333"/>
                </a:solidFill>
                <a:latin typeface="Arial" panose="020B0604020202020204" pitchFamily="34" charset="0"/>
              </a:rPr>
              <a:t>issuing commissions</a:t>
            </a:r>
            <a:r>
              <a:rPr lang="en-US" dirty="0" smtClean="0">
                <a:solidFill>
                  <a:srgbClr val="333333"/>
                </a:solidFill>
                <a:latin typeface="Arial" panose="020B0604020202020204" pitchFamily="34" charset="0"/>
              </a:rPr>
              <a:t> for examination of witnesses or documents;</a:t>
            </a:r>
          </a:p>
          <a:p>
            <a:pPr algn="r"/>
            <a:r>
              <a:rPr lang="en-US" b="1" i="1" dirty="0" err="1" smtClean="0">
                <a:solidFill>
                  <a:srgbClr val="00B050"/>
                </a:solidFill>
                <a:latin typeface="Arial" panose="020B0604020202020204" pitchFamily="34" charset="0"/>
              </a:rPr>
              <a:t>Contd</a:t>
            </a:r>
            <a:r>
              <a:rPr lang="en-US" b="1" i="1" dirty="0" smtClean="0">
                <a:solidFill>
                  <a:srgbClr val="00B050"/>
                </a:solidFill>
                <a:latin typeface="Arial" panose="020B0604020202020204" pitchFamily="34" charset="0"/>
              </a:rPr>
              <a:t>……</a:t>
            </a:r>
            <a:endParaRPr lang="en-US" i="1" dirty="0" smtClean="0">
              <a:solidFill>
                <a:srgbClr val="333333"/>
              </a:solidFill>
              <a:latin typeface="Arial" panose="020B0604020202020204" pitchFamily="34" charset="0"/>
            </a:endParaRPr>
          </a:p>
        </p:txBody>
      </p:sp>
    </p:spTree>
    <p:extLst>
      <p:ext uri="{BB962C8B-B14F-4D97-AF65-F5344CB8AC3E}">
        <p14:creationId xmlns:p14="http://schemas.microsoft.com/office/powerpoint/2010/main" val="34429796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507</TotalTime>
  <Words>4052</Words>
  <Application>Microsoft Office PowerPoint</Application>
  <PresentationFormat>Widescreen</PresentationFormat>
  <Paragraphs>434</Paragraphs>
  <Slides>30</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Calibri</vt:lpstr>
      <vt:lpstr>Calibri Light</vt:lpstr>
      <vt:lpstr>Calibri,Bold</vt:lpstr>
      <vt:lpstr>Helvetica Neue</vt:lpstr>
      <vt:lpstr>var(--roboto)</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Raman Khanna</dc:creator>
  <cp:lastModifiedBy>Raman Khanna</cp:lastModifiedBy>
  <cp:revision>64</cp:revision>
  <dcterms:created xsi:type="dcterms:W3CDTF">2018-11-14T04:58:51Z</dcterms:created>
  <dcterms:modified xsi:type="dcterms:W3CDTF">2018-11-15T05:51:44Z</dcterms:modified>
</cp:coreProperties>
</file>