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2"/>
  </p:notesMasterIdLst>
  <p:handoutMasterIdLst>
    <p:handoutMasterId r:id="rId33"/>
  </p:handoutMasterIdLst>
  <p:sldIdLst>
    <p:sldId id="453" r:id="rId2"/>
    <p:sldId id="454" r:id="rId3"/>
    <p:sldId id="472" r:id="rId4"/>
    <p:sldId id="473" r:id="rId5"/>
    <p:sldId id="474" r:id="rId6"/>
    <p:sldId id="475" r:id="rId7"/>
    <p:sldId id="476" r:id="rId8"/>
    <p:sldId id="455" r:id="rId9"/>
    <p:sldId id="457" r:id="rId10"/>
    <p:sldId id="470" r:id="rId11"/>
    <p:sldId id="459" r:id="rId12"/>
    <p:sldId id="469" r:id="rId13"/>
    <p:sldId id="460" r:id="rId14"/>
    <p:sldId id="464" r:id="rId15"/>
    <p:sldId id="461" r:id="rId16"/>
    <p:sldId id="462" r:id="rId17"/>
    <p:sldId id="465" r:id="rId18"/>
    <p:sldId id="466" r:id="rId19"/>
    <p:sldId id="467" r:id="rId20"/>
    <p:sldId id="468" r:id="rId21"/>
    <p:sldId id="477" r:id="rId22"/>
    <p:sldId id="478" r:id="rId23"/>
    <p:sldId id="481" r:id="rId24"/>
    <p:sldId id="482" r:id="rId25"/>
    <p:sldId id="483" r:id="rId26"/>
    <p:sldId id="484" r:id="rId27"/>
    <p:sldId id="485" r:id="rId28"/>
    <p:sldId id="486" r:id="rId29"/>
    <p:sldId id="487" r:id="rId30"/>
    <p:sldId id="293" r:id="rId31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44" autoAdjust="0"/>
    <p:restoredTop sz="94660"/>
  </p:normalViewPr>
  <p:slideViewPr>
    <p:cSldViewPr>
      <p:cViewPr varScale="1">
        <p:scale>
          <a:sx n="69" d="100"/>
          <a:sy n="69" d="100"/>
        </p:scale>
        <p:origin x="-5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56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932"/>
        <p:guide pos="221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25E87C-343D-4035-B873-77D4F0E2C03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D9967E-AE8F-42AE-B5FA-2069FAED083A}">
      <dgm:prSet phldrT="[Text]"/>
      <dgm:spPr/>
      <dgm:t>
        <a:bodyPr/>
        <a:lstStyle/>
        <a:p>
          <a:r>
            <a:rPr lang="en-US" dirty="0" smtClean="0"/>
            <a:t>General</a:t>
          </a:r>
          <a:endParaRPr lang="en-US" dirty="0"/>
        </a:p>
      </dgm:t>
    </dgm:pt>
    <dgm:pt modelId="{2F8DB961-0571-48E0-8006-3A87CE651611}" type="parTrans" cxnId="{C5307EF9-53CE-4525-9754-0E8C6A7663CD}">
      <dgm:prSet/>
      <dgm:spPr/>
      <dgm:t>
        <a:bodyPr/>
        <a:lstStyle/>
        <a:p>
          <a:endParaRPr lang="en-US"/>
        </a:p>
      </dgm:t>
    </dgm:pt>
    <dgm:pt modelId="{9765954F-C368-4CA6-8E16-B9240221BC43}" type="sibTrans" cxnId="{C5307EF9-53CE-4525-9754-0E8C6A7663CD}">
      <dgm:prSet/>
      <dgm:spPr/>
      <dgm:t>
        <a:bodyPr/>
        <a:lstStyle/>
        <a:p>
          <a:endParaRPr lang="en-US"/>
        </a:p>
      </dgm:t>
    </dgm:pt>
    <dgm:pt modelId="{3076841A-BF33-4621-9B08-71CC7920DCE9}">
      <dgm:prSet phldrT="[Text]"/>
      <dgm:spPr/>
      <dgm:t>
        <a:bodyPr/>
        <a:lstStyle/>
        <a:p>
          <a:r>
            <a:rPr lang="en-US" dirty="0" smtClean="0"/>
            <a:t>All input services are eligible</a:t>
          </a:r>
          <a:endParaRPr lang="en-US" dirty="0"/>
        </a:p>
      </dgm:t>
    </dgm:pt>
    <dgm:pt modelId="{BCB12421-BF04-48CE-8E93-7A02F67B850D}" type="parTrans" cxnId="{8D1A12C7-849C-45C2-A000-FE5124BE1CF0}">
      <dgm:prSet/>
      <dgm:spPr/>
      <dgm:t>
        <a:bodyPr/>
        <a:lstStyle/>
        <a:p>
          <a:endParaRPr lang="en-US"/>
        </a:p>
      </dgm:t>
    </dgm:pt>
    <dgm:pt modelId="{47FEBC0E-F1E2-41CD-A82A-104DF23B1278}" type="sibTrans" cxnId="{8D1A12C7-849C-45C2-A000-FE5124BE1CF0}">
      <dgm:prSet/>
      <dgm:spPr/>
      <dgm:t>
        <a:bodyPr/>
        <a:lstStyle/>
        <a:p>
          <a:endParaRPr lang="en-US"/>
        </a:p>
      </dgm:t>
    </dgm:pt>
    <dgm:pt modelId="{BE09F486-91C0-4CB2-9F85-6D1A0C50DFD5}">
      <dgm:prSet phldrT="[Text]"/>
      <dgm:spPr/>
      <dgm:t>
        <a:bodyPr/>
        <a:lstStyle/>
        <a:p>
          <a:r>
            <a:rPr lang="en-US" dirty="0" smtClean="0"/>
            <a:t>Having direct nexus to output service</a:t>
          </a:r>
          <a:endParaRPr lang="en-US" dirty="0"/>
        </a:p>
      </dgm:t>
    </dgm:pt>
    <dgm:pt modelId="{5B523B40-2FBC-4B48-8039-9422893DAB64}" type="parTrans" cxnId="{498D847E-4005-4F2A-AC4B-FC94CECEB21C}">
      <dgm:prSet/>
      <dgm:spPr/>
      <dgm:t>
        <a:bodyPr/>
        <a:lstStyle/>
        <a:p>
          <a:endParaRPr lang="en-US"/>
        </a:p>
      </dgm:t>
    </dgm:pt>
    <dgm:pt modelId="{2C9FE8EE-FC9A-462E-83B6-EA44BC0657D2}" type="sibTrans" cxnId="{498D847E-4005-4F2A-AC4B-FC94CECEB21C}">
      <dgm:prSet/>
      <dgm:spPr/>
      <dgm:t>
        <a:bodyPr/>
        <a:lstStyle/>
        <a:p>
          <a:endParaRPr lang="en-US"/>
        </a:p>
      </dgm:t>
    </dgm:pt>
    <dgm:pt modelId="{D39A63DB-1B26-499B-B532-B44C64E2A44B}">
      <dgm:prSet phldrT="[Text]"/>
      <dgm:spPr/>
      <dgm:t>
        <a:bodyPr/>
        <a:lstStyle/>
        <a:p>
          <a:r>
            <a:rPr lang="en-US" dirty="0" smtClean="0"/>
            <a:t>Specific Inclusions</a:t>
          </a:r>
          <a:endParaRPr lang="en-US" dirty="0"/>
        </a:p>
      </dgm:t>
    </dgm:pt>
    <dgm:pt modelId="{7FA26051-BB56-4BE2-B221-F31C30024077}" type="parTrans" cxnId="{6E0C6908-B8D9-4C4B-9184-89C7E56A2F06}">
      <dgm:prSet/>
      <dgm:spPr/>
      <dgm:t>
        <a:bodyPr/>
        <a:lstStyle/>
        <a:p>
          <a:endParaRPr lang="en-US"/>
        </a:p>
      </dgm:t>
    </dgm:pt>
    <dgm:pt modelId="{E5834B55-874B-4362-9DEB-601DB933DBA5}" type="sibTrans" cxnId="{6E0C6908-B8D9-4C4B-9184-89C7E56A2F06}">
      <dgm:prSet/>
      <dgm:spPr/>
      <dgm:t>
        <a:bodyPr/>
        <a:lstStyle/>
        <a:p>
          <a:endParaRPr lang="en-US"/>
        </a:p>
      </dgm:t>
    </dgm:pt>
    <dgm:pt modelId="{DB67542A-D1E4-4BAE-9FF4-0BF28B1CBC3F}">
      <dgm:prSet phldrT="[Text]"/>
      <dgm:spPr/>
      <dgm:t>
        <a:bodyPr/>
        <a:lstStyle/>
        <a:p>
          <a:r>
            <a:rPr lang="en-US" dirty="0" smtClean="0"/>
            <a:t>Credit eligible – Some nexus should exist and cannot be remote</a:t>
          </a:r>
          <a:endParaRPr lang="en-US" dirty="0"/>
        </a:p>
      </dgm:t>
    </dgm:pt>
    <dgm:pt modelId="{0BC0B10F-D549-4983-8C8A-37AF1D05A193}" type="parTrans" cxnId="{6D8C3CA0-D16C-4B83-B5FF-07A2B16C7ECB}">
      <dgm:prSet/>
      <dgm:spPr/>
      <dgm:t>
        <a:bodyPr/>
        <a:lstStyle/>
        <a:p>
          <a:endParaRPr lang="en-US"/>
        </a:p>
      </dgm:t>
    </dgm:pt>
    <dgm:pt modelId="{F97AC825-689D-4222-81CA-B1F4FAE5501F}" type="sibTrans" cxnId="{6D8C3CA0-D16C-4B83-B5FF-07A2B16C7ECB}">
      <dgm:prSet/>
      <dgm:spPr/>
      <dgm:t>
        <a:bodyPr/>
        <a:lstStyle/>
        <a:p>
          <a:endParaRPr lang="en-US"/>
        </a:p>
      </dgm:t>
    </dgm:pt>
    <dgm:pt modelId="{A747E654-B236-468F-9BBA-F43BF12D68BA}">
      <dgm:prSet phldrT="[Text]"/>
      <dgm:spPr/>
      <dgm:t>
        <a:bodyPr/>
        <a:lstStyle/>
        <a:p>
          <a:r>
            <a:rPr lang="en-US" dirty="0" smtClean="0"/>
            <a:t>Specific Exclusions</a:t>
          </a:r>
          <a:endParaRPr lang="en-US" dirty="0"/>
        </a:p>
      </dgm:t>
    </dgm:pt>
    <dgm:pt modelId="{30B7ABF2-7991-44DA-ACBC-479A4C85AE23}" type="parTrans" cxnId="{FC90187B-B946-4CFB-9FA6-9412FB09DD62}">
      <dgm:prSet/>
      <dgm:spPr/>
      <dgm:t>
        <a:bodyPr/>
        <a:lstStyle/>
        <a:p>
          <a:endParaRPr lang="en-US"/>
        </a:p>
      </dgm:t>
    </dgm:pt>
    <dgm:pt modelId="{4DB0E5B2-B54B-44DA-B245-D5C1F81411E4}" type="sibTrans" cxnId="{FC90187B-B946-4CFB-9FA6-9412FB09DD62}">
      <dgm:prSet/>
      <dgm:spPr/>
      <dgm:t>
        <a:bodyPr/>
        <a:lstStyle/>
        <a:p>
          <a:endParaRPr lang="en-US"/>
        </a:p>
      </dgm:t>
    </dgm:pt>
    <dgm:pt modelId="{95C460C2-06C1-476B-8B15-A1BAF750D23F}">
      <dgm:prSet phldrT="[Text]"/>
      <dgm:spPr/>
      <dgm:t>
        <a:bodyPr/>
        <a:lstStyle/>
        <a:p>
          <a:r>
            <a:rPr lang="en-US" dirty="0" smtClean="0"/>
            <a:t>Though no direct link to output service</a:t>
          </a:r>
          <a:endParaRPr lang="en-US" dirty="0"/>
        </a:p>
      </dgm:t>
    </dgm:pt>
    <dgm:pt modelId="{752025B4-68EC-4004-9F8F-B2F1E67C5CB4}" type="parTrans" cxnId="{F98F9657-D353-4719-80C7-3A6225F2D0EF}">
      <dgm:prSet/>
      <dgm:spPr/>
      <dgm:t>
        <a:bodyPr/>
        <a:lstStyle/>
        <a:p>
          <a:endParaRPr lang="en-US"/>
        </a:p>
      </dgm:t>
    </dgm:pt>
    <dgm:pt modelId="{0E704EE9-AF27-4D65-9876-E879CFDE3FD7}" type="sibTrans" cxnId="{F98F9657-D353-4719-80C7-3A6225F2D0EF}">
      <dgm:prSet/>
      <dgm:spPr/>
      <dgm:t>
        <a:bodyPr/>
        <a:lstStyle/>
        <a:p>
          <a:endParaRPr lang="en-US"/>
        </a:p>
      </dgm:t>
    </dgm:pt>
    <dgm:pt modelId="{5BE33228-F059-4E6F-BFC4-F9B1C0E9C12E}">
      <dgm:prSet phldrT="[Text]"/>
      <dgm:spPr/>
      <dgm:t>
        <a:bodyPr/>
        <a:lstStyle/>
        <a:p>
          <a:r>
            <a:rPr lang="en-US" dirty="0" smtClean="0"/>
            <a:t>No credits available</a:t>
          </a:r>
          <a:endParaRPr lang="en-US" dirty="0"/>
        </a:p>
      </dgm:t>
    </dgm:pt>
    <dgm:pt modelId="{CA2C2D57-DA41-40D0-853C-B80882622A3E}" type="parTrans" cxnId="{C012AC00-ACDF-4BDC-9A0E-C1D5365657D5}">
      <dgm:prSet/>
      <dgm:spPr/>
      <dgm:t>
        <a:bodyPr/>
        <a:lstStyle/>
        <a:p>
          <a:endParaRPr lang="en-US"/>
        </a:p>
      </dgm:t>
    </dgm:pt>
    <dgm:pt modelId="{3152E153-A378-457B-993D-8E4E97A36BC4}" type="sibTrans" cxnId="{C012AC00-ACDF-4BDC-9A0E-C1D5365657D5}">
      <dgm:prSet/>
      <dgm:spPr/>
      <dgm:t>
        <a:bodyPr/>
        <a:lstStyle/>
        <a:p>
          <a:endParaRPr lang="en-US"/>
        </a:p>
      </dgm:t>
    </dgm:pt>
    <dgm:pt modelId="{AFA5C11F-3B1B-4FCA-8EC5-1294F480AD7D}">
      <dgm:prSet phldrT="[Text]"/>
      <dgm:spPr/>
      <dgm:t>
        <a:bodyPr/>
        <a:lstStyle/>
        <a:p>
          <a:r>
            <a:rPr lang="en-US" dirty="0" smtClean="0"/>
            <a:t>Used in or in relation to Mfr</a:t>
          </a:r>
          <a:endParaRPr lang="en-US" dirty="0"/>
        </a:p>
      </dgm:t>
    </dgm:pt>
    <dgm:pt modelId="{C1FD3F5F-61E5-41D9-AF17-CFD2C90B8746}" type="parTrans" cxnId="{996EB071-41F5-4FBE-85F1-6FA3604BF0ED}">
      <dgm:prSet/>
      <dgm:spPr/>
      <dgm:t>
        <a:bodyPr/>
        <a:lstStyle/>
        <a:p>
          <a:endParaRPr lang="en-US"/>
        </a:p>
      </dgm:t>
    </dgm:pt>
    <dgm:pt modelId="{95366E7C-55FC-4D0C-B6C7-F0D3566B663B}" type="sibTrans" cxnId="{996EB071-41F5-4FBE-85F1-6FA3604BF0ED}">
      <dgm:prSet/>
      <dgm:spPr/>
      <dgm:t>
        <a:bodyPr/>
        <a:lstStyle/>
        <a:p>
          <a:endParaRPr lang="en-US"/>
        </a:p>
      </dgm:t>
    </dgm:pt>
    <dgm:pt modelId="{2B18C3C8-6705-412C-9470-68FDC0CEE999}" type="pres">
      <dgm:prSet presAssocID="{A925E87C-343D-4035-B873-77D4F0E2C03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80E4DA-850D-4E7B-8E32-384DDA6C9564}" type="pres">
      <dgm:prSet presAssocID="{26D9967E-AE8F-42AE-B5FA-2069FAED083A}" presName="linNode" presStyleCnt="0"/>
      <dgm:spPr/>
    </dgm:pt>
    <dgm:pt modelId="{3C98B198-AE5E-47E7-A44E-0AF14946833B}" type="pres">
      <dgm:prSet presAssocID="{26D9967E-AE8F-42AE-B5FA-2069FAED083A}" presName="parentShp" presStyleLbl="node1" presStyleIdx="0" presStyleCnt="3" custScaleY="48965" custLinFactNeighborY="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D983C7-2E2B-4E84-AC38-71B0DB789F33}" type="pres">
      <dgm:prSet presAssocID="{26D9967E-AE8F-42AE-B5FA-2069FAED083A}" presName="childShp" presStyleLbl="bgAccFollowNode1" presStyleIdx="0" presStyleCnt="3" custScaleY="545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B024F4-85FA-48A1-9B66-19CADA31B44B}" type="pres">
      <dgm:prSet presAssocID="{9765954F-C368-4CA6-8E16-B9240221BC43}" presName="spacing" presStyleCnt="0"/>
      <dgm:spPr/>
    </dgm:pt>
    <dgm:pt modelId="{B3ABD4FC-33B9-4AB0-BC6F-FD90F0303864}" type="pres">
      <dgm:prSet presAssocID="{D39A63DB-1B26-499B-B532-B44C64E2A44B}" presName="linNode" presStyleCnt="0"/>
      <dgm:spPr/>
    </dgm:pt>
    <dgm:pt modelId="{F09DE873-F35C-4028-A837-E789288B3A68}" type="pres">
      <dgm:prSet presAssocID="{D39A63DB-1B26-499B-B532-B44C64E2A44B}" presName="parentShp" presStyleLbl="node1" presStyleIdx="1" presStyleCnt="3" custScaleY="56016" custLinFactNeighborX="0" custLinFactNeighborY="-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2C3DB6-56AF-4FF9-9DC1-95AB628C253A}" type="pres">
      <dgm:prSet presAssocID="{D39A63DB-1B26-499B-B532-B44C64E2A44B}" presName="childShp" presStyleLbl="bgAccFollowNode1" presStyleIdx="1" presStyleCnt="3" custScaleY="61657" custLinFactNeighborX="2041" custLinFactNeighborY="-7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84BB6-5C92-4BFF-81E6-EC43C8442A5C}" type="pres">
      <dgm:prSet presAssocID="{E5834B55-874B-4362-9DEB-601DB933DBA5}" presName="spacing" presStyleCnt="0"/>
      <dgm:spPr/>
    </dgm:pt>
    <dgm:pt modelId="{B14D7819-2EA6-4351-A6C9-4A625A03937C}" type="pres">
      <dgm:prSet presAssocID="{A747E654-B236-468F-9BBA-F43BF12D68BA}" presName="linNode" presStyleCnt="0"/>
      <dgm:spPr/>
    </dgm:pt>
    <dgm:pt modelId="{68127739-D21B-4773-A4E6-6760863E29E0}" type="pres">
      <dgm:prSet presAssocID="{A747E654-B236-468F-9BBA-F43BF12D68BA}" presName="parentShp" presStyleLbl="node1" presStyleIdx="2" presStyleCnt="3" custScaleY="54253" custLinFactNeighborY="-89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4D97B-E7C5-4AA4-89D9-E101932B5051}" type="pres">
      <dgm:prSet presAssocID="{A747E654-B236-468F-9BBA-F43BF12D68BA}" presName="childShp" presStyleLbl="bgAccFollowNode1" presStyleIdx="2" presStyleCnt="3" custScaleY="55864" custLinFactNeighborX="-510" custLinFactNeighborY="-117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03543C-DCCC-4573-806D-07BF211DEE4F}" type="presOf" srcId="{A925E87C-343D-4035-B873-77D4F0E2C038}" destId="{2B18C3C8-6705-412C-9470-68FDC0CEE999}" srcOrd="0" destOrd="0" presId="urn:microsoft.com/office/officeart/2005/8/layout/vList6"/>
    <dgm:cxn modelId="{6E0C6908-B8D9-4C4B-9184-89C7E56A2F06}" srcId="{A925E87C-343D-4035-B873-77D4F0E2C038}" destId="{D39A63DB-1B26-499B-B532-B44C64E2A44B}" srcOrd="1" destOrd="0" parTransId="{7FA26051-BB56-4BE2-B221-F31C30024077}" sibTransId="{E5834B55-874B-4362-9DEB-601DB933DBA5}"/>
    <dgm:cxn modelId="{FF468A80-42E2-4C40-B6B5-4739C54295A5}" type="presOf" srcId="{5BE33228-F059-4E6F-BFC4-F9B1C0E9C12E}" destId="{4144D97B-E7C5-4AA4-89D9-E101932B5051}" srcOrd="0" destOrd="0" presId="urn:microsoft.com/office/officeart/2005/8/layout/vList6"/>
    <dgm:cxn modelId="{58EE830F-4B26-4278-BF18-4159981BE399}" type="presOf" srcId="{95C460C2-06C1-476B-8B15-A1BAF750D23F}" destId="{4E2C3DB6-56AF-4FF9-9DC1-95AB628C253A}" srcOrd="0" destOrd="1" presId="urn:microsoft.com/office/officeart/2005/8/layout/vList6"/>
    <dgm:cxn modelId="{B657B3B0-E481-4C4C-B895-0B4BE86A2107}" type="presOf" srcId="{26D9967E-AE8F-42AE-B5FA-2069FAED083A}" destId="{3C98B198-AE5E-47E7-A44E-0AF14946833B}" srcOrd="0" destOrd="0" presId="urn:microsoft.com/office/officeart/2005/8/layout/vList6"/>
    <dgm:cxn modelId="{9FA9408E-6A5A-4E54-BC62-B914668AE604}" type="presOf" srcId="{3076841A-BF33-4621-9B08-71CC7920DCE9}" destId="{04D983C7-2E2B-4E84-AC38-71B0DB789F33}" srcOrd="0" destOrd="0" presId="urn:microsoft.com/office/officeart/2005/8/layout/vList6"/>
    <dgm:cxn modelId="{FC90187B-B946-4CFB-9FA6-9412FB09DD62}" srcId="{A925E87C-343D-4035-B873-77D4F0E2C038}" destId="{A747E654-B236-468F-9BBA-F43BF12D68BA}" srcOrd="2" destOrd="0" parTransId="{30B7ABF2-7991-44DA-ACBC-479A4C85AE23}" sibTransId="{4DB0E5B2-B54B-44DA-B245-D5C1F81411E4}"/>
    <dgm:cxn modelId="{DA7C1976-1F6A-4182-AF09-EB128FF145D3}" type="presOf" srcId="{AFA5C11F-3B1B-4FCA-8EC5-1294F480AD7D}" destId="{04D983C7-2E2B-4E84-AC38-71B0DB789F33}" srcOrd="0" destOrd="2" presId="urn:microsoft.com/office/officeart/2005/8/layout/vList6"/>
    <dgm:cxn modelId="{6D8C3CA0-D16C-4B83-B5FF-07A2B16C7ECB}" srcId="{D39A63DB-1B26-499B-B532-B44C64E2A44B}" destId="{DB67542A-D1E4-4BAE-9FF4-0BF28B1CBC3F}" srcOrd="0" destOrd="0" parTransId="{0BC0B10F-D549-4983-8C8A-37AF1D05A193}" sibTransId="{F97AC825-689D-4222-81CA-B1F4FAE5501F}"/>
    <dgm:cxn modelId="{90BD4FD5-AB3B-4AEA-A083-C310F7798575}" type="presOf" srcId="{DB67542A-D1E4-4BAE-9FF4-0BF28B1CBC3F}" destId="{4E2C3DB6-56AF-4FF9-9DC1-95AB628C253A}" srcOrd="0" destOrd="0" presId="urn:microsoft.com/office/officeart/2005/8/layout/vList6"/>
    <dgm:cxn modelId="{498D847E-4005-4F2A-AC4B-FC94CECEB21C}" srcId="{26D9967E-AE8F-42AE-B5FA-2069FAED083A}" destId="{BE09F486-91C0-4CB2-9F85-6D1A0C50DFD5}" srcOrd="1" destOrd="0" parTransId="{5B523B40-2FBC-4B48-8039-9422893DAB64}" sibTransId="{2C9FE8EE-FC9A-462E-83B6-EA44BC0657D2}"/>
    <dgm:cxn modelId="{F98F9657-D353-4719-80C7-3A6225F2D0EF}" srcId="{D39A63DB-1B26-499B-B532-B44C64E2A44B}" destId="{95C460C2-06C1-476B-8B15-A1BAF750D23F}" srcOrd="1" destOrd="0" parTransId="{752025B4-68EC-4004-9F8F-B2F1E67C5CB4}" sibTransId="{0E704EE9-AF27-4D65-9876-E879CFDE3FD7}"/>
    <dgm:cxn modelId="{3077CBFE-D019-421C-9A5B-0467DF2C0AD5}" type="presOf" srcId="{D39A63DB-1B26-499B-B532-B44C64E2A44B}" destId="{F09DE873-F35C-4028-A837-E789288B3A68}" srcOrd="0" destOrd="0" presId="urn:microsoft.com/office/officeart/2005/8/layout/vList6"/>
    <dgm:cxn modelId="{8D1A12C7-849C-45C2-A000-FE5124BE1CF0}" srcId="{26D9967E-AE8F-42AE-B5FA-2069FAED083A}" destId="{3076841A-BF33-4621-9B08-71CC7920DCE9}" srcOrd="0" destOrd="0" parTransId="{BCB12421-BF04-48CE-8E93-7A02F67B850D}" sibTransId="{47FEBC0E-F1E2-41CD-A82A-104DF23B1278}"/>
    <dgm:cxn modelId="{996EB071-41F5-4FBE-85F1-6FA3604BF0ED}" srcId="{26D9967E-AE8F-42AE-B5FA-2069FAED083A}" destId="{AFA5C11F-3B1B-4FCA-8EC5-1294F480AD7D}" srcOrd="2" destOrd="0" parTransId="{C1FD3F5F-61E5-41D9-AF17-CFD2C90B8746}" sibTransId="{95366E7C-55FC-4D0C-B6C7-F0D3566B663B}"/>
    <dgm:cxn modelId="{C5307EF9-53CE-4525-9754-0E8C6A7663CD}" srcId="{A925E87C-343D-4035-B873-77D4F0E2C038}" destId="{26D9967E-AE8F-42AE-B5FA-2069FAED083A}" srcOrd="0" destOrd="0" parTransId="{2F8DB961-0571-48E0-8006-3A87CE651611}" sibTransId="{9765954F-C368-4CA6-8E16-B9240221BC43}"/>
    <dgm:cxn modelId="{C012AC00-ACDF-4BDC-9A0E-C1D5365657D5}" srcId="{A747E654-B236-468F-9BBA-F43BF12D68BA}" destId="{5BE33228-F059-4E6F-BFC4-F9B1C0E9C12E}" srcOrd="0" destOrd="0" parTransId="{CA2C2D57-DA41-40D0-853C-B80882622A3E}" sibTransId="{3152E153-A378-457B-993D-8E4E97A36BC4}"/>
    <dgm:cxn modelId="{8A60BAE2-A9C0-4F09-B2BD-4064962EE923}" type="presOf" srcId="{BE09F486-91C0-4CB2-9F85-6D1A0C50DFD5}" destId="{04D983C7-2E2B-4E84-AC38-71B0DB789F33}" srcOrd="0" destOrd="1" presId="urn:microsoft.com/office/officeart/2005/8/layout/vList6"/>
    <dgm:cxn modelId="{FEC6FEA3-1C96-4987-9B6C-75566AE02BB0}" type="presOf" srcId="{A747E654-B236-468F-9BBA-F43BF12D68BA}" destId="{68127739-D21B-4773-A4E6-6760863E29E0}" srcOrd="0" destOrd="0" presId="urn:microsoft.com/office/officeart/2005/8/layout/vList6"/>
    <dgm:cxn modelId="{1A3C0E30-95A6-4721-B3D3-D7861AB2BD02}" type="presParOf" srcId="{2B18C3C8-6705-412C-9470-68FDC0CEE999}" destId="{AC80E4DA-850D-4E7B-8E32-384DDA6C9564}" srcOrd="0" destOrd="0" presId="urn:microsoft.com/office/officeart/2005/8/layout/vList6"/>
    <dgm:cxn modelId="{A96048D9-245C-41CC-9420-C992ED11F7C4}" type="presParOf" srcId="{AC80E4DA-850D-4E7B-8E32-384DDA6C9564}" destId="{3C98B198-AE5E-47E7-A44E-0AF14946833B}" srcOrd="0" destOrd="0" presId="urn:microsoft.com/office/officeart/2005/8/layout/vList6"/>
    <dgm:cxn modelId="{119AEB60-C22E-4896-8E9F-B512C4148E25}" type="presParOf" srcId="{AC80E4DA-850D-4E7B-8E32-384DDA6C9564}" destId="{04D983C7-2E2B-4E84-AC38-71B0DB789F33}" srcOrd="1" destOrd="0" presId="urn:microsoft.com/office/officeart/2005/8/layout/vList6"/>
    <dgm:cxn modelId="{89456220-87DF-4C4E-B600-CBECFB1B2717}" type="presParOf" srcId="{2B18C3C8-6705-412C-9470-68FDC0CEE999}" destId="{CAB024F4-85FA-48A1-9B66-19CADA31B44B}" srcOrd="1" destOrd="0" presId="urn:microsoft.com/office/officeart/2005/8/layout/vList6"/>
    <dgm:cxn modelId="{D117E6A5-CBBD-4E7B-B0AD-5FCB1A1DE429}" type="presParOf" srcId="{2B18C3C8-6705-412C-9470-68FDC0CEE999}" destId="{B3ABD4FC-33B9-4AB0-BC6F-FD90F0303864}" srcOrd="2" destOrd="0" presId="urn:microsoft.com/office/officeart/2005/8/layout/vList6"/>
    <dgm:cxn modelId="{1E129057-0F5B-4969-82B3-B878893B85E5}" type="presParOf" srcId="{B3ABD4FC-33B9-4AB0-BC6F-FD90F0303864}" destId="{F09DE873-F35C-4028-A837-E789288B3A68}" srcOrd="0" destOrd="0" presId="urn:microsoft.com/office/officeart/2005/8/layout/vList6"/>
    <dgm:cxn modelId="{068F6C56-5470-48BE-92A6-C578045DF261}" type="presParOf" srcId="{B3ABD4FC-33B9-4AB0-BC6F-FD90F0303864}" destId="{4E2C3DB6-56AF-4FF9-9DC1-95AB628C253A}" srcOrd="1" destOrd="0" presId="urn:microsoft.com/office/officeart/2005/8/layout/vList6"/>
    <dgm:cxn modelId="{523B9863-11D1-4C33-A6BC-6E5811C9323B}" type="presParOf" srcId="{2B18C3C8-6705-412C-9470-68FDC0CEE999}" destId="{00584BB6-5C92-4BFF-81E6-EC43C8442A5C}" srcOrd="3" destOrd="0" presId="urn:microsoft.com/office/officeart/2005/8/layout/vList6"/>
    <dgm:cxn modelId="{1A4BA050-6075-43F1-A54D-DAF15520EBBE}" type="presParOf" srcId="{2B18C3C8-6705-412C-9470-68FDC0CEE999}" destId="{B14D7819-2EA6-4351-A6C9-4A625A03937C}" srcOrd="4" destOrd="0" presId="urn:microsoft.com/office/officeart/2005/8/layout/vList6"/>
    <dgm:cxn modelId="{DBABB048-6476-48C6-A742-CE6332B1CDF0}" type="presParOf" srcId="{B14D7819-2EA6-4351-A6C9-4A625A03937C}" destId="{68127739-D21B-4773-A4E6-6760863E29E0}" srcOrd="0" destOrd="0" presId="urn:microsoft.com/office/officeart/2005/8/layout/vList6"/>
    <dgm:cxn modelId="{55125C5B-2A62-4E33-A3E7-4857C19DAA96}" type="presParOf" srcId="{B14D7819-2EA6-4351-A6C9-4A625A03937C}" destId="{4144D97B-E7C5-4AA4-89D9-E101932B5051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D390067-42ED-4C90-8C11-ED01812F4C4D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32FA252-F53F-4BF8-A05F-1C0E4AB77F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3B250E-B8F0-4A67-9A21-AC39786B2CE0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ACA2425-1B44-419A-B93C-3B7418DF9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FB0491-76E4-4810-AF19-F914D4C8B53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04E4B5-7485-4747-B55F-4691213C4DE6}" type="slidenum">
              <a:rPr lang="en-US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CA2425-1B44-419A-B93C-3B7418DF96A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24C852-17FD-4BF6-847D-B48B07817DD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1D671F-7977-4D22-B768-0F79C7ADF9E7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2B66-739E-4DF5-8F5A-72B03A447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9B706-8AF3-41BC-8CC3-9714E30470AA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ACD09-012C-469F-9F2C-E4E713D9B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424D3-6C1B-4744-AA6D-EACF2281EFBC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973E5-9AC9-48EF-A17C-718FFFDE4B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86F7-FFB8-44D2-B523-FA27A162F9D7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3F1B8-755A-4F26-A048-9E0E8A8F3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73A756-87C1-42B3-9473-C63F8F7979AE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2B563-DA1F-45F2-8AC6-23280C6A3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57E3E-74B7-4C3B-B835-98D980D35187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3A110-DC9D-4212-8F06-ED1351A0F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377E8-222C-44E0-965A-98DEA03DED0E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41EAE-01C5-49E2-922E-D8E01C0BE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FF7FB-D10F-4A99-8FA8-AEABDF4DA5EB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D0D31-1515-422F-8232-28CB61426C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FC8D1-BA86-48F5-BA9C-AFB284D8A69A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D70AF-6E96-49B4-8CAA-BBB43B0A5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3AE57-8B82-4D6B-88E5-7E80DBCC888E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D1DD6-540E-4914-9B88-9505491C7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74DEB6-9D33-4B91-BDFD-226145D10912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9D571-6741-44A6-A8D9-00D74EDCA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10C26E-0E9E-442A-B0F2-FBA1557622E9}" type="datetime1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IN"/>
              <a:t>Rajesh Kumar T.R. Chartered Accountant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815088-68DD-4F4B-829B-4EF42EEF0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1" r:id="rId2"/>
    <p:sldLayoutId id="2147483810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11" r:id="rId9"/>
    <p:sldLayoutId id="2147483807" r:id="rId10"/>
    <p:sldLayoutId id="2147483808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71600"/>
            <a:ext cx="86868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 err="1" smtClean="0"/>
              <a:t>Cenvat</a:t>
            </a:r>
            <a:r>
              <a:rPr lang="en-US" sz="4800" dirty="0" smtClean="0"/>
              <a:t> Credit – Service Tax</a:t>
            </a:r>
            <a:endParaRPr lang="en-US" sz="4800" dirty="0"/>
          </a:p>
        </p:txBody>
      </p:sp>
      <p:sp>
        <p:nvSpPr>
          <p:cNvPr id="5123" name="Subtitle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en-US" sz="3200" dirty="0" smtClean="0"/>
              <a:t> Madhukar N Hiregange</a:t>
            </a:r>
          </a:p>
          <a:p>
            <a:pPr marR="0" eaLnBrk="1" hangingPunct="1"/>
            <a:r>
              <a:rPr lang="en-US" sz="2000" dirty="0" smtClean="0"/>
              <a:t>B’Com, FCA, DISA (ICAI), CISA</a:t>
            </a:r>
            <a:endParaRPr lang="en-IN" sz="2000" dirty="0" smtClean="0"/>
          </a:p>
        </p:txBody>
      </p:sp>
      <p:pic>
        <p:nvPicPr>
          <p:cNvPr id="5124" name="Picture 7" descr="j02353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200400"/>
            <a:ext cx="178435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en-US" dirty="0" smtClean="0"/>
              <a:t>Capital Goods -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953000"/>
          </a:xfrm>
        </p:spPr>
        <p:txBody>
          <a:bodyPr/>
          <a:lstStyle/>
          <a:p>
            <a:r>
              <a:rPr lang="en-US" dirty="0" smtClean="0"/>
              <a:t>On spare parts credit can be taken – it is just like a capital goods </a:t>
            </a:r>
          </a:p>
          <a:p>
            <a:r>
              <a:rPr lang="en-US" dirty="0" smtClean="0"/>
              <a:t>Go to dealer – more competition – credit will be passed on – benefit will be same at lesser price.</a:t>
            </a:r>
          </a:p>
          <a:p>
            <a:r>
              <a:rPr lang="en-US" dirty="0" smtClean="0"/>
              <a:t>Credit can be taken on AC, Computer – proof should be there – used for manufacturing purpose.</a:t>
            </a:r>
          </a:p>
          <a:p>
            <a:r>
              <a:rPr lang="en-US" dirty="0" smtClean="0"/>
              <a:t>Partial usage of capital goods – full credit available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Capital Goods – Errors to be avoided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Depreciation under Income Tax Act Vs CENVAT Credit</a:t>
            </a:r>
          </a:p>
          <a:p>
            <a:r>
              <a:rPr lang="en-US" sz="3200" dirty="0" smtClean="0"/>
              <a:t>Credit availed 100% in the first year (except for SSI unit)</a:t>
            </a:r>
          </a:p>
          <a:p>
            <a:r>
              <a:rPr lang="en-US" sz="3200" dirty="0" smtClean="0"/>
              <a:t>Credit missed out on Lease, Hire purchase or Loan agreement – ownership not relevant Procurement from Manufacturer/ Dealer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Capital Goods – Errors to be avoided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Credit availed – without sufficient documentation</a:t>
            </a:r>
          </a:p>
          <a:p>
            <a:r>
              <a:rPr lang="en-US" sz="3200" dirty="0" smtClean="0"/>
              <a:t>Credit availed on clearances under 01/2011 CE or Sl. No 67 &amp; 128 under 12/2012 CE</a:t>
            </a:r>
          </a:p>
          <a:p>
            <a:r>
              <a:rPr lang="en-US" sz="3200" dirty="0" smtClean="0"/>
              <a:t>Non availment of Credit – at the time of </a:t>
            </a:r>
            <a:r>
              <a:rPr lang="en-US" sz="3200" dirty="0" err="1" smtClean="0"/>
              <a:t>Debonding</a:t>
            </a:r>
            <a:r>
              <a:rPr lang="en-US" sz="3200" dirty="0" smtClean="0"/>
              <a:t> of EOU</a:t>
            </a:r>
          </a:p>
          <a:p>
            <a:r>
              <a:rPr lang="en-US" sz="3200" dirty="0" smtClean="0"/>
              <a:t>Transfer between units</a:t>
            </a:r>
          </a:p>
          <a:p>
            <a:r>
              <a:rPr lang="en-US" sz="3200" dirty="0" smtClean="0"/>
              <a:t>Non compliance of Rule 4(5)(a) of CCR</a:t>
            </a:r>
          </a:p>
          <a:p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algn="ctr"/>
            <a:r>
              <a:rPr lang="en-US" dirty="0" smtClean="0"/>
              <a:t>Capital Goods – Errors 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4999"/>
          </a:xfrm>
        </p:spPr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Invoice addressed to other units</a:t>
            </a:r>
          </a:p>
          <a:p>
            <a:r>
              <a:rPr lang="en-US" sz="2800" dirty="0" smtClean="0"/>
              <a:t>Reversal to be made when removed after usage- Higher of transaction value or reduced value as below</a:t>
            </a:r>
          </a:p>
          <a:p>
            <a:r>
              <a:rPr lang="en-US" sz="2800" dirty="0" smtClean="0"/>
              <a:t>For computer and computer peripherals – per quarter: In first year – 10% - Second year – 8%; In third year – 5% - Fourth year – 1% -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For other Capital goods – 2.5% per quarter</a:t>
            </a:r>
          </a:p>
          <a:p>
            <a:r>
              <a:rPr lang="en-US" sz="2800" dirty="0" smtClean="0"/>
              <a:t>In case of stock transfer – Excise invoice is sufficient – transaction value is not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Capital Goods – Issues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599"/>
          </a:xfrm>
        </p:spPr>
        <p:txBody>
          <a:bodyPr/>
          <a:lstStyle/>
          <a:p>
            <a:r>
              <a:rPr lang="en-US" sz="2800" dirty="0" smtClean="0"/>
              <a:t>Impairment as per AS 28 Vs </a:t>
            </a:r>
            <a:r>
              <a:rPr lang="en-US" sz="2800" dirty="0" err="1" smtClean="0"/>
              <a:t>Cenvat</a:t>
            </a:r>
            <a:r>
              <a:rPr lang="en-US" sz="2800" dirty="0" smtClean="0"/>
              <a:t> Credit reversal</a:t>
            </a:r>
          </a:p>
          <a:p>
            <a:r>
              <a:rPr lang="en-US" sz="2800" dirty="0" smtClean="0"/>
              <a:t>SSI Exemption Vs </a:t>
            </a:r>
            <a:r>
              <a:rPr lang="en-US" sz="2800" dirty="0" err="1" smtClean="0"/>
              <a:t>Cenvat</a:t>
            </a:r>
            <a:r>
              <a:rPr lang="en-US" sz="2800" dirty="0" smtClean="0"/>
              <a:t> Credit availment</a:t>
            </a:r>
          </a:p>
          <a:p>
            <a:r>
              <a:rPr lang="en-US" sz="2800" dirty="0" smtClean="0"/>
              <a:t>Capital goods not covered under specified chapter heading as per the definition</a:t>
            </a:r>
          </a:p>
          <a:p>
            <a:r>
              <a:rPr lang="en-US" sz="2800" dirty="0" smtClean="0"/>
              <a:t>Rule 6 of CCR Vs Capital Goods Credit</a:t>
            </a:r>
          </a:p>
          <a:p>
            <a:r>
              <a:rPr lang="en-US" sz="2800" dirty="0" smtClean="0"/>
              <a:t>Transfer of CENVAT Credit – when merger / Acquisition</a:t>
            </a:r>
          </a:p>
          <a:p>
            <a:pPr>
              <a:buNone/>
            </a:pPr>
            <a:endParaRPr lang="en-US" sz="2800" dirty="0" smtClean="0"/>
          </a:p>
          <a:p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Inputs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Starts with Means and contains Excludes</a:t>
            </a:r>
          </a:p>
          <a:p>
            <a:r>
              <a:rPr lang="en-US" sz="3600" dirty="0" smtClean="0"/>
              <a:t>All goods used in the factory</a:t>
            </a:r>
          </a:p>
          <a:p>
            <a:r>
              <a:rPr lang="en-US" sz="3600" dirty="0" smtClean="0"/>
              <a:t>Goods used for providing free warranty</a:t>
            </a:r>
          </a:p>
          <a:p>
            <a:r>
              <a:rPr lang="en-US" sz="3600" dirty="0" smtClean="0"/>
              <a:t>Used for electricity </a:t>
            </a:r>
          </a:p>
          <a:p>
            <a:r>
              <a:rPr lang="en-US" sz="3600" dirty="0" smtClean="0"/>
              <a:t>Goods used for providing any output Service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38150"/>
          </a:xfrm>
        </p:spPr>
        <p:txBody>
          <a:bodyPr/>
          <a:lstStyle/>
          <a:p>
            <a:pPr algn="ctr"/>
            <a:r>
              <a:rPr lang="en-US" dirty="0" smtClean="0"/>
              <a:t>Inputs Definition - Exclusion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953000"/>
          </a:xfrm>
        </p:spPr>
        <p:txBody>
          <a:bodyPr/>
          <a:lstStyle/>
          <a:p>
            <a:r>
              <a:rPr lang="en-US" sz="3200" dirty="0" smtClean="0"/>
              <a:t>LSD / HSD, Motor Spirit  - Petrol</a:t>
            </a:r>
          </a:p>
          <a:p>
            <a:r>
              <a:rPr lang="en-US" sz="3200" dirty="0" smtClean="0"/>
              <a:t>Used for construction or execution of works contract</a:t>
            </a:r>
          </a:p>
          <a:p>
            <a:r>
              <a:rPr lang="en-US" sz="3200" dirty="0" smtClean="0"/>
              <a:t>Capital goods (except used as a parts &amp; components)</a:t>
            </a:r>
          </a:p>
          <a:p>
            <a:r>
              <a:rPr lang="en-US" sz="3200" dirty="0" smtClean="0"/>
              <a:t>Motor Vehicle</a:t>
            </a:r>
          </a:p>
          <a:p>
            <a:r>
              <a:rPr lang="en-US" sz="3200" dirty="0" smtClean="0"/>
              <a:t>Primary use or consumption of any Employee</a:t>
            </a:r>
          </a:p>
          <a:p>
            <a:r>
              <a:rPr lang="en-US" sz="3200" dirty="0" smtClean="0"/>
              <a:t>No relationship with the manufacture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  Inputs – Errors to be avoided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Credit availed without receipt of goods / without documentation</a:t>
            </a:r>
          </a:p>
          <a:p>
            <a:r>
              <a:rPr lang="en-US" sz="3200" dirty="0" smtClean="0"/>
              <a:t>Non-availment of Credit on sample received, purchased on loan, received free of cost</a:t>
            </a:r>
          </a:p>
          <a:p>
            <a:r>
              <a:rPr lang="en-US" sz="3200" dirty="0" smtClean="0"/>
              <a:t>Non compliance for Inputs sent for Job work</a:t>
            </a:r>
          </a:p>
          <a:p>
            <a:r>
              <a:rPr lang="en-US" sz="3200" dirty="0" smtClean="0"/>
              <a:t>EOU purchases – formula to be applied</a:t>
            </a:r>
          </a:p>
          <a:p>
            <a:r>
              <a:rPr lang="en-US" sz="3200" dirty="0" smtClean="0"/>
              <a:t>Written off / provision for Written off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Inputs – Errors  to be avoided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Availment – opting for SSI exemption</a:t>
            </a:r>
          </a:p>
          <a:p>
            <a:r>
              <a:rPr lang="en-US" sz="2800" dirty="0" smtClean="0"/>
              <a:t>Reversal – Opting for SSI Exemption</a:t>
            </a:r>
          </a:p>
          <a:p>
            <a:r>
              <a:rPr lang="en-US" sz="2800" dirty="0" smtClean="0"/>
              <a:t>Rule 6 of CCR </a:t>
            </a:r>
            <a:r>
              <a:rPr lang="en-US" sz="2800" dirty="0" err="1" smtClean="0"/>
              <a:t>vs</a:t>
            </a:r>
            <a:r>
              <a:rPr lang="en-US" sz="2800" dirty="0" smtClean="0"/>
              <a:t> Availment of Credit</a:t>
            </a:r>
          </a:p>
          <a:p>
            <a:r>
              <a:rPr lang="en-US" sz="2800" dirty="0" smtClean="0"/>
              <a:t>Availment of Credit of Inputs cleared under 01/2011 or Sl. No 67 &amp; 128 of 12/2012</a:t>
            </a:r>
          </a:p>
          <a:p>
            <a:r>
              <a:rPr lang="en-US" sz="2800" dirty="0" smtClean="0"/>
              <a:t>Input Credit Vs Opting out / Opting for SSI Exemption</a:t>
            </a:r>
          </a:p>
          <a:p>
            <a:r>
              <a:rPr lang="en-US" sz="2800" dirty="0" smtClean="0"/>
              <a:t>Reversal of Credit when removed as such / purchase rejection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66750"/>
          </a:xfrm>
        </p:spPr>
        <p:txBody>
          <a:bodyPr/>
          <a:lstStyle/>
          <a:p>
            <a:pPr algn="ctr"/>
            <a:r>
              <a:rPr lang="en-US" dirty="0" smtClean="0"/>
              <a:t>Inputs -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24400"/>
          </a:xfrm>
        </p:spPr>
        <p:txBody>
          <a:bodyPr/>
          <a:lstStyle/>
          <a:p>
            <a:r>
              <a:rPr lang="en-US" sz="3200" dirty="0" smtClean="0"/>
              <a:t>Difference between Physical Stock and Book Stock</a:t>
            </a:r>
          </a:p>
          <a:p>
            <a:r>
              <a:rPr lang="en-US" sz="3200" dirty="0" smtClean="0"/>
              <a:t>Remission of duty Vs Reversal of Credit</a:t>
            </a:r>
          </a:p>
          <a:p>
            <a:r>
              <a:rPr lang="en-US" sz="3200" dirty="0" smtClean="0"/>
              <a:t>Destruction of Inputs by Fire / any other mode Vs </a:t>
            </a:r>
            <a:r>
              <a:rPr lang="en-US" sz="3200" dirty="0" err="1" smtClean="0"/>
              <a:t>Cenvat</a:t>
            </a:r>
            <a:r>
              <a:rPr lang="en-US" sz="3200" dirty="0" smtClean="0"/>
              <a:t> reversal</a:t>
            </a:r>
          </a:p>
          <a:p>
            <a:r>
              <a:rPr lang="en-US" sz="3200" dirty="0" smtClean="0"/>
              <a:t>12/2003 ST deletion Vs Availment of Inputs for Service Provider</a:t>
            </a:r>
          </a:p>
          <a:p>
            <a:r>
              <a:rPr lang="en-US" sz="3200" dirty="0" smtClean="0"/>
              <a:t>Input on materials used for Research &amp; Development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Coverage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495800"/>
          </a:xfrm>
        </p:spPr>
        <p:txBody>
          <a:bodyPr/>
          <a:lstStyle/>
          <a:p>
            <a:r>
              <a:rPr lang="en-US" sz="3200" dirty="0" smtClean="0"/>
              <a:t>Objective &amp; Mechanism</a:t>
            </a:r>
          </a:p>
          <a:p>
            <a:r>
              <a:rPr lang="en-US" sz="3200" dirty="0" smtClean="0"/>
              <a:t>Capital Goods</a:t>
            </a:r>
          </a:p>
          <a:p>
            <a:r>
              <a:rPr lang="en-US" sz="3200" dirty="0" smtClean="0"/>
              <a:t>Benefits, Errors to be avoided and Issues</a:t>
            </a:r>
          </a:p>
          <a:p>
            <a:r>
              <a:rPr lang="en-US" sz="3200" dirty="0" smtClean="0"/>
              <a:t>Inputs</a:t>
            </a:r>
          </a:p>
          <a:p>
            <a:r>
              <a:rPr lang="en-US" sz="3200" dirty="0" smtClean="0"/>
              <a:t>Benefits, Errors to be avoided and Issues</a:t>
            </a:r>
          </a:p>
          <a:p>
            <a:r>
              <a:rPr lang="en-US" sz="3200" dirty="0" smtClean="0"/>
              <a:t>Input Services </a:t>
            </a:r>
          </a:p>
          <a:p>
            <a:r>
              <a:rPr lang="en-US" sz="3200" dirty="0" smtClean="0"/>
              <a:t>Future Safeguard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Inputs -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Storage outside Area – Approval from Deputy Commissioner</a:t>
            </a:r>
          </a:p>
          <a:p>
            <a:r>
              <a:rPr lang="en-US" sz="2800" dirty="0" smtClean="0"/>
              <a:t>Buyer and Consignee are different</a:t>
            </a:r>
          </a:p>
          <a:p>
            <a:r>
              <a:rPr lang="en-US" sz="2800" dirty="0" smtClean="0"/>
              <a:t>Non payment to the Creditors / Written off Vs Reversal of Credit</a:t>
            </a:r>
          </a:p>
          <a:p>
            <a:r>
              <a:rPr lang="en-US" sz="2800" dirty="0" smtClean="0"/>
              <a:t>Credit eligibility for Export of Exempted goods</a:t>
            </a:r>
          </a:p>
          <a:p>
            <a:r>
              <a:rPr lang="en-US" sz="2800" dirty="0" smtClean="0"/>
              <a:t>Transfer of Credits at the time of merger/ conversion from Firm to Company, Selling of Factory etc.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808038"/>
            <a:ext cx="8229600" cy="792162"/>
          </a:xfrm>
        </p:spPr>
        <p:txBody>
          <a:bodyPr/>
          <a:lstStyle/>
          <a:p>
            <a:r>
              <a:rPr lang="en-US" dirty="0" smtClean="0"/>
              <a:t>INPUT SERVICE- DEFINITION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n-US" sz="7000" b="1" dirty="0" smtClean="0"/>
              <a:t> Rule 2(l) of CENVAT Credit Rule (CCR), 2004</a:t>
            </a:r>
          </a:p>
          <a:p>
            <a:pPr>
              <a:lnSpc>
                <a:spcPct val="170000"/>
              </a:lnSpc>
              <a:buSzPct val="90000"/>
              <a:buFont typeface="Wingdings" pitchFamily="2" charset="2"/>
              <a:buChar char="v"/>
            </a:pPr>
            <a:r>
              <a:rPr lang="en-US" sz="7000" dirty="0" smtClean="0"/>
              <a:t>ANY SERVICE- </a:t>
            </a:r>
          </a:p>
          <a:p>
            <a:pPr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7000" dirty="0" smtClean="0"/>
              <a:t>(</a:t>
            </a:r>
            <a:r>
              <a:rPr lang="en-US" sz="7000" dirty="0" err="1" smtClean="0"/>
              <a:t>i</a:t>
            </a:r>
            <a:r>
              <a:rPr lang="en-US" sz="7000" dirty="0" smtClean="0"/>
              <a:t>)used by the provider of output service, or</a:t>
            </a:r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7000" dirty="0" smtClean="0"/>
              <a:t>(ii)used by a manufacturer either directly or indirectly  in or in relation to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7000" dirty="0" smtClean="0"/>
              <a:t>the manufacture of final goods and 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7000" dirty="0" smtClean="0"/>
              <a:t>clearance of final products upto the place of removal</a:t>
            </a:r>
            <a:r>
              <a:rPr lang="en-US" b="1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60438"/>
            <a:ext cx="8229600" cy="714062"/>
          </a:xfrm>
        </p:spPr>
        <p:txBody>
          <a:bodyPr/>
          <a:lstStyle/>
          <a:p>
            <a:r>
              <a:rPr lang="en-US" dirty="0" smtClean="0"/>
              <a:t>DEFINITION-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INCLUSIONS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SzPct val="90000"/>
              <a:buNone/>
            </a:pPr>
            <a:r>
              <a:rPr lang="en-US" sz="10000" dirty="0" smtClean="0"/>
              <a:t>And INCLUDES service used </a:t>
            </a:r>
            <a:r>
              <a:rPr lang="en-US" sz="10000" b="1" u="sng" dirty="0" smtClean="0"/>
              <a:t>in relation to</a:t>
            </a:r>
            <a:r>
              <a:rPr lang="en-US" sz="10000" dirty="0" smtClean="0"/>
              <a:t>,</a:t>
            </a:r>
          </a:p>
          <a:p>
            <a:pPr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10000" dirty="0" smtClean="0"/>
              <a:t> Modernization, Renovation, Repairs of 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9600" dirty="0" smtClean="0"/>
              <a:t>Factory/Premises or Office relating to factory/premises</a:t>
            </a:r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10000" dirty="0" smtClean="0"/>
              <a:t>Advertisement, Sales Promotion, Market Research</a:t>
            </a:r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10000" dirty="0" smtClean="0"/>
              <a:t>Storage upto POR, Procurement of Inputs,</a:t>
            </a:r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10000" dirty="0" smtClean="0"/>
              <a:t>Accounting, Auditing  ……..</a:t>
            </a:r>
            <a:endParaRPr lang="en-US" sz="28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r>
              <a:rPr lang="en-US" sz="2800" dirty="0" smtClean="0"/>
              <a:t>….</a:t>
            </a:r>
          </a:p>
          <a:p>
            <a:pPr>
              <a:buNone/>
            </a:pPr>
            <a:r>
              <a:rPr lang="en-US" b="1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DEFINITION- EXCLUSIONS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9436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SzPct val="90000"/>
              <a:buNone/>
            </a:pPr>
            <a:r>
              <a:rPr lang="en-US" sz="8800" dirty="0" smtClean="0"/>
              <a:t>But EXCLUDES, (A) (specified services)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8400" dirty="0" smtClean="0"/>
              <a:t>Service portion in the execution of Works Contract (WC),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8400" dirty="0" smtClean="0"/>
              <a:t> Construction services including declared services</a:t>
            </a:r>
          </a:p>
          <a:p>
            <a:pPr>
              <a:lnSpc>
                <a:spcPct val="170000"/>
              </a:lnSpc>
              <a:buSzPct val="90000"/>
              <a:buNone/>
            </a:pPr>
            <a:r>
              <a:rPr lang="en-US" sz="8800" b="1" dirty="0" smtClean="0"/>
              <a:t>When used for-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8800" dirty="0" smtClean="0"/>
              <a:t>(a) Construction/ execution of WC of a building/ civil structure or a part thereof; OR </a:t>
            </a:r>
          </a:p>
          <a:p>
            <a:pPr lvl="1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8800" dirty="0" smtClean="0"/>
              <a:t>(b) laying of foundation/making of structures for support of  CG,</a:t>
            </a:r>
          </a:p>
          <a:p>
            <a:pPr lvl="1" indent="-685800">
              <a:lnSpc>
                <a:spcPct val="170000"/>
              </a:lnSpc>
              <a:buSzPct val="90000"/>
              <a:buNone/>
            </a:pPr>
            <a:r>
              <a:rPr lang="en-US" sz="8800" b="1" dirty="0" smtClean="0"/>
              <a:t>EXCEPT</a:t>
            </a:r>
            <a:r>
              <a:rPr lang="en-US" sz="8800" dirty="0" smtClean="0"/>
              <a:t> when used for providing </a:t>
            </a:r>
            <a:r>
              <a:rPr lang="en-US" sz="8800" b="1" dirty="0" smtClean="0"/>
              <a:t>SPECIFIED SERVICES (A above)</a:t>
            </a:r>
            <a:endParaRPr lang="en-US" sz="2800" dirty="0" smtClean="0"/>
          </a:p>
          <a:p>
            <a:pPr>
              <a:buNone/>
            </a:pPr>
            <a:r>
              <a:rPr lang="en-US" b="1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DEFINITION- EXCLUSIONS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943600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9600" dirty="0" smtClean="0"/>
              <a:t>(B) Renting of Motor Vehicle- which is not a CG</a:t>
            </a:r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9600" dirty="0" smtClean="0"/>
              <a:t>(BA) General insurance, Servicing, Repairs &amp; Maintenance- of Motor Vehicle which is not a CG</a:t>
            </a:r>
          </a:p>
          <a:p>
            <a:pPr lvl="1" indent="-685800">
              <a:lnSpc>
                <a:spcPct val="170000"/>
              </a:lnSpc>
              <a:buSzPct val="90000"/>
              <a:buNone/>
            </a:pPr>
            <a:r>
              <a:rPr lang="en-US" sz="9600" b="1" dirty="0" smtClean="0"/>
              <a:t>	EXCEPT</a:t>
            </a:r>
            <a:r>
              <a:rPr lang="en-US" sz="9600" dirty="0" smtClean="0"/>
              <a:t> when used by:</a:t>
            </a:r>
          </a:p>
          <a:p>
            <a:pPr lvl="3" indent="-6858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9200" dirty="0" smtClean="0"/>
              <a:t>(a) Manufacturer of Motor Vehicle</a:t>
            </a:r>
          </a:p>
          <a:p>
            <a:pPr lvl="3" indent="-6858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9200" dirty="0" smtClean="0"/>
              <a:t>(b) Insurance company in respect of Motor Vehicle insured or reinsured.	</a:t>
            </a:r>
          </a:p>
          <a:p>
            <a:pPr marL="463550" lvl="2" indent="-406400">
              <a:lnSpc>
                <a:spcPct val="170000"/>
              </a:lnSpc>
              <a:buSzPct val="90000"/>
              <a:buNone/>
            </a:pPr>
            <a:endParaRPr lang="en-US" sz="8400" dirty="0" smtClean="0"/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endParaRPr lang="en-US" sz="9600" dirty="0" smtClean="0"/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endParaRPr lang="en-US" sz="9600" dirty="0" smtClean="0"/>
          </a:p>
          <a:p>
            <a:pPr lvl="0">
              <a:lnSpc>
                <a:spcPct val="220000"/>
              </a:lnSpc>
              <a:buSzPct val="90000"/>
              <a:buNone/>
            </a:pPr>
            <a:endParaRPr lang="en-US" sz="10000" dirty="0" smtClean="0"/>
          </a:p>
          <a:p>
            <a:pPr>
              <a:lnSpc>
                <a:spcPct val="220000"/>
              </a:lnSpc>
              <a:buSzPct val="90000"/>
              <a:buFont typeface="Wingdings" pitchFamily="2" charset="2"/>
              <a:buChar char="Ø"/>
            </a:pPr>
            <a:endParaRPr lang="en-US" sz="10000" dirty="0" smtClean="0"/>
          </a:p>
          <a:p>
            <a:pPr lvl="0">
              <a:lnSpc>
                <a:spcPct val="22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170000"/>
              </a:lnSpc>
              <a:buSzPct val="90000"/>
              <a:buNone/>
            </a:pPr>
            <a:endParaRPr lang="en-US" sz="3400" dirty="0" smtClean="0"/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endParaRPr lang="en-US" sz="3400" dirty="0" smtClean="0"/>
          </a:p>
          <a:p>
            <a:pPr lvl="1">
              <a:lnSpc>
                <a:spcPct val="170000"/>
              </a:lnSpc>
              <a:buSzPct val="90000"/>
              <a:buNone/>
            </a:pPr>
            <a:endParaRPr lang="en-US" sz="34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endParaRPr lang="en-US" sz="28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None/>
            </a:pPr>
            <a:r>
              <a:rPr lang="en-US" b="1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DEFINITION- EXCLUSIONS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943600"/>
          </a:xfrm>
        </p:spPr>
        <p:txBody>
          <a:bodyPr>
            <a:normAutofit fontScale="25000" lnSpcReduction="20000"/>
          </a:bodyPr>
          <a:lstStyle/>
          <a:p>
            <a:pPr marL="463550" lvl="2" indent="-40640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r>
              <a:rPr lang="en-US" sz="9600" dirty="0" smtClean="0"/>
              <a:t>(C) Services provided in relation to: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9600" dirty="0" smtClean="0"/>
              <a:t> Outdoor Catering, Beauty Treatment, Health Service 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9600" dirty="0" smtClean="0"/>
              <a:t>Cosmetic and Plastic Surgery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9600" dirty="0" smtClean="0"/>
              <a:t>Life Insurance, Health Insurance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r>
              <a:rPr lang="en-US" sz="9600" dirty="0" smtClean="0"/>
              <a:t>Travel benefits extended to employees on vacation such as leave or home travel concession,</a:t>
            </a:r>
          </a:p>
          <a:p>
            <a:pPr marL="0" lvl="3" indent="0">
              <a:lnSpc>
                <a:spcPct val="170000"/>
              </a:lnSpc>
              <a:buSzPct val="90000"/>
              <a:buNone/>
            </a:pPr>
            <a:r>
              <a:rPr lang="en-US" sz="9600" dirty="0" smtClean="0"/>
              <a:t>When used for PERSONAL USE or consumption of any EMPLOYEE. </a:t>
            </a:r>
          </a:p>
          <a:p>
            <a:pPr marL="920750" lvl="3" indent="-920750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§"/>
            </a:pPr>
            <a:endParaRPr lang="en-US" sz="9600" dirty="0" smtClean="0"/>
          </a:p>
          <a:p>
            <a:pPr lvl="0">
              <a:lnSpc>
                <a:spcPct val="220000"/>
              </a:lnSpc>
              <a:buSzPct val="90000"/>
              <a:buNone/>
            </a:pPr>
            <a:endParaRPr lang="en-US" sz="10000" dirty="0" smtClean="0"/>
          </a:p>
          <a:p>
            <a:pPr>
              <a:lnSpc>
                <a:spcPct val="220000"/>
              </a:lnSpc>
              <a:buSzPct val="90000"/>
              <a:buFont typeface="Wingdings" pitchFamily="2" charset="2"/>
              <a:buChar char="Ø"/>
            </a:pPr>
            <a:endParaRPr lang="en-US" sz="10000" dirty="0" smtClean="0"/>
          </a:p>
          <a:p>
            <a:pPr lvl="0">
              <a:lnSpc>
                <a:spcPct val="22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170000"/>
              </a:lnSpc>
              <a:buSzPct val="90000"/>
              <a:buNone/>
            </a:pPr>
            <a:endParaRPr lang="en-US" sz="3400" dirty="0" smtClean="0"/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endParaRPr lang="en-US" sz="3400" dirty="0" smtClean="0"/>
          </a:p>
          <a:p>
            <a:pPr lvl="1">
              <a:lnSpc>
                <a:spcPct val="170000"/>
              </a:lnSpc>
              <a:buSzPct val="90000"/>
              <a:buNone/>
            </a:pPr>
            <a:endParaRPr lang="en-US" sz="34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endParaRPr lang="en-US" sz="28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None/>
            </a:pPr>
            <a:r>
              <a:rPr lang="en-US" b="1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884238"/>
            <a:ext cx="8229600" cy="792162"/>
          </a:xfrm>
        </p:spPr>
        <p:txBody>
          <a:bodyPr/>
          <a:lstStyle/>
          <a:p>
            <a:r>
              <a:rPr lang="en-US" dirty="0" smtClean="0"/>
              <a:t>DEFINITION- ANALYSIS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943600"/>
          </a:xfrm>
        </p:spPr>
        <p:txBody>
          <a:bodyPr>
            <a:normAutofit fontScale="25000" lnSpcReduction="20000"/>
          </a:bodyPr>
          <a:lstStyle/>
          <a:p>
            <a:pPr marL="463550" lvl="2" indent="-406400">
              <a:lnSpc>
                <a:spcPct val="170000"/>
              </a:lnSpc>
              <a:buSzPct val="90000"/>
              <a:buNone/>
            </a:pPr>
            <a:endParaRPr lang="en-US" sz="9600" b="1" dirty="0" smtClean="0"/>
          </a:p>
          <a:p>
            <a:pPr marL="463550" lvl="2" indent="-406400">
              <a:lnSpc>
                <a:spcPct val="170000"/>
              </a:lnSpc>
              <a:buSzPct val="90000"/>
              <a:buNone/>
            </a:pPr>
            <a:endParaRPr lang="en-US" sz="9200" dirty="0" smtClean="0"/>
          </a:p>
          <a:p>
            <a:pPr marL="920750" lvl="3" indent="-920750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marL="920750" lvl="3" indent="-808038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220000"/>
              </a:lnSpc>
              <a:buSzPct val="90000"/>
              <a:buNone/>
            </a:pPr>
            <a:endParaRPr lang="en-US" sz="10000" dirty="0" smtClean="0"/>
          </a:p>
          <a:p>
            <a:pPr>
              <a:lnSpc>
                <a:spcPct val="220000"/>
              </a:lnSpc>
              <a:buSzPct val="90000"/>
              <a:buFont typeface="Wingdings" pitchFamily="2" charset="2"/>
              <a:buChar char="Ø"/>
            </a:pPr>
            <a:endParaRPr lang="en-US" sz="10000" dirty="0" smtClean="0"/>
          </a:p>
          <a:p>
            <a:pPr lvl="0">
              <a:lnSpc>
                <a:spcPct val="22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lvl="0">
              <a:lnSpc>
                <a:spcPct val="170000"/>
              </a:lnSpc>
              <a:buSzPct val="90000"/>
              <a:buNone/>
            </a:pPr>
            <a:endParaRPr lang="en-US" sz="3400" dirty="0" smtClean="0"/>
          </a:p>
          <a:p>
            <a:pPr lvl="0">
              <a:lnSpc>
                <a:spcPct val="170000"/>
              </a:lnSpc>
              <a:buSzPct val="90000"/>
              <a:buFont typeface="Wingdings" pitchFamily="2" charset="2"/>
              <a:buChar char="Ø"/>
            </a:pPr>
            <a:endParaRPr lang="en-US" sz="3400" dirty="0" smtClean="0"/>
          </a:p>
          <a:p>
            <a:pPr lvl="1">
              <a:lnSpc>
                <a:spcPct val="170000"/>
              </a:lnSpc>
              <a:buSzPct val="90000"/>
              <a:buNone/>
            </a:pPr>
            <a:endParaRPr lang="en-US" sz="34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endParaRPr lang="en-US" sz="2800" dirty="0" smtClean="0"/>
          </a:p>
          <a:p>
            <a:pPr>
              <a:lnSpc>
                <a:spcPct val="150000"/>
              </a:lnSpc>
              <a:buSzPct val="90000"/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None/>
            </a:pPr>
            <a:r>
              <a:rPr lang="en-US" b="1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2133600"/>
          <a:ext cx="7467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792162"/>
          </a:xfrm>
        </p:spPr>
        <p:txBody>
          <a:bodyPr/>
          <a:lstStyle/>
          <a:p>
            <a:r>
              <a:rPr lang="en-US" dirty="0" smtClean="0"/>
              <a:t>ELIGIBILITY- ISSUES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5029200"/>
          </a:xfrm>
        </p:spPr>
        <p:txBody>
          <a:bodyPr>
            <a:normAutofit fontScale="25000" lnSpcReduction="20000"/>
          </a:bodyPr>
          <a:lstStyle/>
          <a:p>
            <a:pPr marL="463550" lvl="2" indent="-406400">
              <a:lnSpc>
                <a:spcPct val="170000"/>
              </a:lnSpc>
              <a:buSzPct val="90000"/>
              <a:buNone/>
            </a:pPr>
            <a:r>
              <a:rPr lang="en-US" sz="9600" b="1" dirty="0" smtClean="0"/>
              <a:t>Rule 2(l)(ii)(B)- Specific Services</a:t>
            </a:r>
          </a:p>
          <a:p>
            <a:pPr marL="463550" lvl="2" indent="-406400">
              <a:lnSpc>
                <a:spcPct val="170000"/>
              </a:lnSpc>
              <a:buSzPct val="90000"/>
              <a:buFont typeface="Calibri" pitchFamily="34" charset="0"/>
              <a:buChar char="?"/>
            </a:pPr>
            <a:r>
              <a:rPr lang="en-US" sz="9600" dirty="0" smtClean="0"/>
              <a:t>Service tax on Cab rent used to transport employees.</a:t>
            </a:r>
          </a:p>
          <a:p>
            <a:pPr marL="463550" lvl="2" indent="-406400">
              <a:lnSpc>
                <a:spcPct val="170000"/>
              </a:lnSpc>
              <a:buSzPct val="90000"/>
              <a:buFont typeface="Wingdings" pitchFamily="2" charset="2"/>
              <a:buChar char="ü"/>
            </a:pPr>
            <a:r>
              <a:rPr lang="en-US" sz="9600" dirty="0" smtClean="0"/>
              <a:t>INELIGIBLE- Specific Exclusion</a:t>
            </a:r>
          </a:p>
          <a:p>
            <a:pPr marL="463550" lvl="2" indent="-406400">
              <a:lnSpc>
                <a:spcPct val="170000"/>
              </a:lnSpc>
              <a:buSzPct val="90000"/>
              <a:buNone/>
            </a:pPr>
            <a:endParaRPr lang="en-US" sz="9600" dirty="0" smtClean="0"/>
          </a:p>
          <a:p>
            <a:pPr marL="463550" lvl="2" indent="-406400">
              <a:lnSpc>
                <a:spcPct val="170000"/>
              </a:lnSpc>
              <a:buSzPct val="90000"/>
              <a:buNone/>
            </a:pPr>
            <a:r>
              <a:rPr lang="en-US" sz="9600" b="1" dirty="0" smtClean="0"/>
              <a:t>Rule 2(l)(ii)(BA)- Specific Services</a:t>
            </a:r>
            <a:endParaRPr lang="en-US" sz="9600" dirty="0" smtClean="0"/>
          </a:p>
          <a:p>
            <a:pPr marL="463550" lvl="2" indent="-406400">
              <a:lnSpc>
                <a:spcPct val="170000"/>
              </a:lnSpc>
              <a:buSzPct val="90000"/>
              <a:buFont typeface="Calibri" pitchFamily="34" charset="0"/>
              <a:buChar char="?"/>
            </a:pPr>
            <a:r>
              <a:rPr lang="en-US" sz="9600" dirty="0" smtClean="0"/>
              <a:t>Service tax on Insurance charges paid on Fork Lift Truck used within the factory premises.</a:t>
            </a:r>
          </a:p>
          <a:p>
            <a:pPr marL="463550" lvl="2" indent="-406400">
              <a:lnSpc>
                <a:spcPct val="170000"/>
              </a:lnSpc>
              <a:buSzPct val="90000"/>
              <a:buFont typeface="Wingdings" pitchFamily="2" charset="2"/>
              <a:buChar char="ü"/>
            </a:pPr>
            <a:r>
              <a:rPr lang="en-US" sz="9600" dirty="0" smtClean="0"/>
              <a:t>ELIGIBLE- Falls under Chapter 84- Capital Goods</a:t>
            </a:r>
            <a:endParaRPr lang="en-US" dirty="0"/>
          </a:p>
        </p:txBody>
      </p:sp>
      <p:pic>
        <p:nvPicPr>
          <p:cNvPr id="5" name="Picture 4" descr="2_11_2012_11_40_1240_car_rental_india_tave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2362200"/>
            <a:ext cx="2819400" cy="1981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92162"/>
          </a:xfrm>
        </p:spPr>
        <p:txBody>
          <a:bodyPr/>
          <a:lstStyle/>
          <a:p>
            <a:r>
              <a:rPr lang="en-US" dirty="0" smtClean="0"/>
              <a:t>ELIGIBILITY- ISSUES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876800"/>
          </a:xfrm>
        </p:spPr>
        <p:txBody>
          <a:bodyPr>
            <a:normAutofit/>
          </a:bodyPr>
          <a:lstStyle/>
          <a:p>
            <a:pPr marL="463550" lvl="2" indent="-406400">
              <a:lnSpc>
                <a:spcPct val="170000"/>
              </a:lnSpc>
              <a:buSzPct val="90000"/>
              <a:buNone/>
            </a:pPr>
            <a:r>
              <a:rPr lang="en-US" sz="1800" b="1" dirty="0" smtClean="0"/>
              <a:t>Rule 2(l)(ii)(C)- Specified services when used primarily for PERSONAL USE or consumption of any EMPLOYEE</a:t>
            </a:r>
          </a:p>
          <a:p>
            <a:pPr marL="463550" lvl="2" indent="-406400">
              <a:lnSpc>
                <a:spcPct val="170000"/>
              </a:lnSpc>
              <a:buSzPct val="90000"/>
              <a:buFont typeface="Calibri" pitchFamily="34" charset="0"/>
              <a:buChar char="?"/>
            </a:pPr>
            <a:r>
              <a:rPr lang="en-US" sz="1800" dirty="0" smtClean="0"/>
              <a:t>Outdoor catering for ‘Sales Promotion’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ü"/>
            </a:pPr>
            <a:r>
              <a:rPr lang="en-US" sz="1800" dirty="0" smtClean="0"/>
              <a:t>ELIGIBLE- Not for personal use</a:t>
            </a:r>
          </a:p>
          <a:p>
            <a:pPr marL="463550" lvl="2" indent="-406400">
              <a:lnSpc>
                <a:spcPct val="170000"/>
              </a:lnSpc>
              <a:buSzPct val="90000"/>
              <a:buFont typeface="Calibri" pitchFamily="34" charset="0"/>
              <a:buChar char="?"/>
            </a:pPr>
            <a:r>
              <a:rPr lang="en-US" sz="1800" dirty="0" smtClean="0"/>
              <a:t>Club Membership Fees of a Director who is not an employee 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ü"/>
            </a:pPr>
            <a:r>
              <a:rPr lang="en-US" sz="1800" dirty="0" smtClean="0"/>
              <a:t>DOUBT - not for consumption of any employee but whether it is sales promotion</a:t>
            </a:r>
          </a:p>
          <a:p>
            <a:pPr marL="463550" lvl="2" indent="-406400">
              <a:lnSpc>
                <a:spcPct val="170000"/>
              </a:lnSpc>
              <a:buSzPct val="90000"/>
              <a:buFont typeface="Calibri" pitchFamily="34" charset="0"/>
              <a:buChar char="?"/>
            </a:pPr>
            <a:r>
              <a:rPr lang="en-US" sz="1800" dirty="0" smtClean="0"/>
              <a:t>Tax paid on Canteen Expenses of employees</a:t>
            </a:r>
          </a:p>
          <a:p>
            <a:pPr marL="920750" lvl="3" indent="-406400">
              <a:lnSpc>
                <a:spcPct val="170000"/>
              </a:lnSpc>
              <a:buSzPct val="90000"/>
              <a:buFont typeface="Wingdings" pitchFamily="2" charset="2"/>
              <a:buChar char="ü"/>
            </a:pPr>
            <a:r>
              <a:rPr lang="en-US" sz="1800" dirty="0" smtClean="0"/>
              <a:t>INELIGIBLE- Consumption of employees</a:t>
            </a:r>
            <a:endParaRPr lang="en-US" sz="3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Future Safeguard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1"/>
            <a:ext cx="8229600" cy="4648200"/>
          </a:xfrm>
        </p:spPr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Examine applicability of Rule 6</a:t>
            </a:r>
          </a:p>
          <a:p>
            <a:r>
              <a:rPr lang="en-US" sz="2800" dirty="0" smtClean="0"/>
              <a:t>Intimate department – understanding of transactions  -methodology adopted- RPAD </a:t>
            </a:r>
          </a:p>
          <a:p>
            <a:r>
              <a:rPr lang="en-US" sz="2800" dirty="0" smtClean="0"/>
              <a:t>Review Audit to ensure no benefit missed out</a:t>
            </a:r>
          </a:p>
          <a:p>
            <a:r>
              <a:rPr lang="en-US" sz="2800" dirty="0" smtClean="0"/>
              <a:t>Internal/ External Internal to include</a:t>
            </a:r>
          </a:p>
          <a:p>
            <a:r>
              <a:rPr lang="en-US" sz="2800" dirty="0" smtClean="0"/>
              <a:t>Be aware of changes at least at time of budget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Cenvat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To avoid or minimize cascading effect and ensure that the chain of cenvat credit continues.   </a:t>
            </a:r>
          </a:p>
          <a:p>
            <a:r>
              <a:rPr lang="en-US" dirty="0" smtClean="0"/>
              <a:t>To minimize tax incidence on ultimate consumer of goods / services.   </a:t>
            </a:r>
          </a:p>
          <a:p>
            <a:r>
              <a:rPr lang="en-US" dirty="0" smtClean="0"/>
              <a:t>To ensure levy of tax on value addition by respective assessee.   </a:t>
            </a:r>
          </a:p>
          <a:p>
            <a:r>
              <a:rPr lang="en-US" dirty="0" smtClean="0"/>
              <a:t>To eliminate or minimize possibilities of levy of tax on tax.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0081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Thank You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820988"/>
            <a:ext cx="8229600" cy="19065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600" dirty="0" smtClean="0"/>
              <a:t>Questions???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600" dirty="0" smtClean="0"/>
              <a:t>mhiregange@gmail.com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Cenvat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To have a check on tax evasion due to cost of taxes at each stage is very high</a:t>
            </a:r>
          </a:p>
          <a:p>
            <a:r>
              <a:rPr lang="en-US" dirty="0" smtClean="0"/>
              <a:t>Smooth &amp; proper collection of Taxes &amp; Duties </a:t>
            </a:r>
          </a:p>
          <a:p>
            <a:r>
              <a:rPr lang="en-US" dirty="0" smtClean="0"/>
              <a:t>Reduce the outflow of ST or ED payable</a:t>
            </a:r>
          </a:p>
          <a:p>
            <a:r>
              <a:rPr lang="en-US" dirty="0" smtClean="0"/>
              <a:t>Better Working Capital Management</a:t>
            </a:r>
          </a:p>
          <a:p>
            <a:r>
              <a:rPr lang="en-US" dirty="0" smtClean="0"/>
              <a:t>Reduces the cost of Dutiable goods/ Taxable Services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 of Cenvat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Manufacturer/dealer/Service Provider passes on duty/taxes paid.</a:t>
            </a:r>
          </a:p>
          <a:p>
            <a:r>
              <a:rPr lang="en-US" dirty="0" smtClean="0"/>
              <a:t>SP or manufacturer can avail the above credits</a:t>
            </a:r>
          </a:p>
          <a:p>
            <a:pPr lvl="1"/>
            <a:r>
              <a:rPr lang="en-US" dirty="0" smtClean="0"/>
              <a:t>If </a:t>
            </a:r>
            <a:r>
              <a:rPr lang="en-US" sz="2400" dirty="0" smtClean="0"/>
              <a:t>eligible</a:t>
            </a:r>
            <a:r>
              <a:rPr lang="en-US" dirty="0" smtClean="0"/>
              <a:t> under CCR, if used to provide taxable services or manufacture of dutiable goods.</a:t>
            </a:r>
          </a:p>
          <a:p>
            <a:r>
              <a:rPr lang="en-US" dirty="0" smtClean="0"/>
              <a:t>Capture the credit availed &amp; utilization in financial records</a:t>
            </a:r>
          </a:p>
          <a:p>
            <a:r>
              <a:rPr lang="en-US" dirty="0" smtClean="0"/>
              <a:t>Credit availed &amp; utilized disclose in the return</a:t>
            </a:r>
          </a:p>
          <a:p>
            <a:pPr lvl="1">
              <a:buNone/>
            </a:pP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Outline of Cenvat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4876800"/>
          </a:xfrm>
        </p:spPr>
        <p:txBody>
          <a:bodyPr/>
          <a:lstStyle/>
          <a:p>
            <a:r>
              <a:rPr lang="en-US" dirty="0" smtClean="0"/>
              <a:t>For Manufacturers</a:t>
            </a:r>
          </a:p>
          <a:p>
            <a:pPr lvl="1"/>
            <a:r>
              <a:rPr lang="en-US" dirty="0" smtClean="0"/>
              <a:t>From 1986 – 1994 – </a:t>
            </a:r>
            <a:r>
              <a:rPr lang="en-US" dirty="0" err="1" smtClean="0"/>
              <a:t>Modvat</a:t>
            </a:r>
            <a:r>
              <a:rPr lang="en-US" dirty="0" smtClean="0"/>
              <a:t> Scheme – Credit of duty paid on inputs only.</a:t>
            </a:r>
          </a:p>
          <a:p>
            <a:pPr lvl="1"/>
            <a:r>
              <a:rPr lang="en-US" dirty="0" smtClean="0"/>
              <a:t>From 1994 – 2004 – </a:t>
            </a:r>
            <a:r>
              <a:rPr lang="en-US" dirty="0" err="1" smtClean="0"/>
              <a:t>Modvat</a:t>
            </a:r>
            <a:r>
              <a:rPr lang="en-US" dirty="0" smtClean="0"/>
              <a:t> &amp; CCR, 2002 – Credit of duty paid on inputs and capital goods.</a:t>
            </a:r>
          </a:p>
          <a:p>
            <a:pPr lvl="1"/>
            <a:r>
              <a:rPr lang="en-US" dirty="0" smtClean="0"/>
              <a:t>2004 onwards – Cenvat Credit Rules 2004 – Credit of duty/tax paid inputs, capital goods and input services </a:t>
            </a:r>
          </a:p>
          <a:p>
            <a:r>
              <a:rPr lang="en-US" dirty="0" smtClean="0"/>
              <a:t>For Service Provider</a:t>
            </a:r>
          </a:p>
          <a:p>
            <a:pPr lvl="1"/>
            <a:r>
              <a:rPr lang="en-US" dirty="0" smtClean="0"/>
              <a:t>From 1994 – 2002 – No credit for input service tax.</a:t>
            </a:r>
          </a:p>
          <a:p>
            <a:pPr lvl="1"/>
            <a:r>
              <a:rPr lang="en-US" dirty="0" smtClean="0"/>
              <a:t>2002 – 2003 - STCR, 2002 – Credit for service tax paid on input services falling in same category.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Cenvat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1"/>
            <a:ext cx="8229600" cy="464820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2003 – 2004 – STCR, 2002 – Credit for service tax paid on input services used for providing output services.</a:t>
            </a:r>
          </a:p>
          <a:p>
            <a:pPr lvl="1"/>
            <a:r>
              <a:rPr lang="en-US" dirty="0" smtClean="0"/>
              <a:t>2004 onwards – CCR, 2004 - Credit of duty/tax paid inputs, capital goods and input services </a:t>
            </a:r>
          </a:p>
          <a:p>
            <a:r>
              <a:rPr lang="en-US" dirty="0" smtClean="0"/>
              <a:t>Cenvat Credit is a beneficial piece of legislation – unless specifically excluded – cannot be denied.</a:t>
            </a:r>
          </a:p>
          <a:p>
            <a:r>
              <a:rPr lang="en-US" dirty="0" smtClean="0"/>
              <a:t>Final product is dutiable – cenvat on inputs used is to be allowed as credit cannot be denied - Formica India division V/s CCE 1995 (77) E.L.T. 511 (S.C.)- </a:t>
            </a:r>
            <a:r>
              <a:rPr lang="en-US" dirty="0" err="1" smtClean="0"/>
              <a:t>Arti</a:t>
            </a:r>
            <a:r>
              <a:rPr lang="en-US" smtClean="0"/>
              <a:t> 265.</a:t>
            </a:r>
            <a:endParaRPr lang="en-US" dirty="0" smtClean="0"/>
          </a:p>
          <a:p>
            <a:pPr lvl="1">
              <a:buNone/>
            </a:pP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sz="2600" dirty="0" smtClean="0"/>
          </a:p>
          <a:p>
            <a:pPr lvl="1">
              <a:buNone/>
            </a:pPr>
            <a:endParaRPr lang="en-US" sz="26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Capital Goods -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Starting with </a:t>
            </a:r>
            <a:r>
              <a:rPr lang="en-US" sz="2800" i="1" dirty="0" smtClean="0"/>
              <a:t>“means” –</a:t>
            </a:r>
            <a:r>
              <a:rPr lang="en-US" sz="2800" dirty="0" smtClean="0"/>
              <a:t>Inclusive</a:t>
            </a:r>
            <a:r>
              <a:rPr lang="en-US" sz="2800" i="1" dirty="0" smtClean="0"/>
              <a:t> </a:t>
            </a:r>
            <a:r>
              <a:rPr lang="en-US" sz="2800" dirty="0" smtClean="0"/>
              <a:t>definition</a:t>
            </a:r>
          </a:p>
          <a:p>
            <a:r>
              <a:rPr lang="en-US" sz="2800" dirty="0" smtClean="0"/>
              <a:t>Goods falling under Chapter 82, 84, 85, 90 of CETA</a:t>
            </a:r>
          </a:p>
          <a:p>
            <a:r>
              <a:rPr lang="en-US" sz="2800" dirty="0" smtClean="0"/>
              <a:t>Pollution control equipment, components, spares</a:t>
            </a:r>
          </a:p>
          <a:p>
            <a:r>
              <a:rPr lang="en-US" sz="2800" dirty="0" smtClean="0"/>
              <a:t>Moulds and dies, jigs and fixtures…….. Moulds can be kept with Job worker – credit can be availed</a:t>
            </a:r>
          </a:p>
          <a:p>
            <a:r>
              <a:rPr lang="en-US" sz="2800" dirty="0" smtClean="0"/>
              <a:t>Refractory materials, tubes &amp; pipes, Storage tank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Capital Goods – Definition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244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Motor Vehicle other than CETA 8702, 8703, 8704 &amp; 8711 (including dumpers and tippers)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Used in the factory for manufacturing – Office appliances excluded</a:t>
            </a:r>
          </a:p>
          <a:p>
            <a:r>
              <a:rPr lang="en-US" dirty="0" smtClean="0"/>
              <a:t>Used outside the factory – generation of Electricity </a:t>
            </a:r>
          </a:p>
          <a:p>
            <a:r>
              <a:rPr lang="en-US" dirty="0" smtClean="0"/>
              <a:t>Motor Vehicle and its components– Restricted to specific purposes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2651</TotalTime>
  <Words>1607</Words>
  <Application>Microsoft Office PowerPoint</Application>
  <PresentationFormat>On-screen Show (4:3)</PresentationFormat>
  <Paragraphs>275</Paragraphs>
  <Slides>30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Cenvat Credit – Service Tax</vt:lpstr>
      <vt:lpstr>Coverage</vt:lpstr>
      <vt:lpstr>Objective of Cenvat Credit</vt:lpstr>
      <vt:lpstr>Objective of Cenvat Credit</vt:lpstr>
      <vt:lpstr>Mechanism of Cenvat Credit</vt:lpstr>
      <vt:lpstr>Outline of Cenvat Credit</vt:lpstr>
      <vt:lpstr>Outline of Cenvat Credit</vt:lpstr>
      <vt:lpstr>Capital Goods - Definition</vt:lpstr>
      <vt:lpstr>Capital Goods – Definition </vt:lpstr>
      <vt:lpstr>Capital Goods - Benefits</vt:lpstr>
      <vt:lpstr>Capital Goods – Errors to be avoided </vt:lpstr>
      <vt:lpstr>Capital Goods – Errors to be avoided </vt:lpstr>
      <vt:lpstr>Capital Goods – Errors ..</vt:lpstr>
      <vt:lpstr>Capital Goods – Issues </vt:lpstr>
      <vt:lpstr>Inputs Definition</vt:lpstr>
      <vt:lpstr>Inputs Definition - Exclusion</vt:lpstr>
      <vt:lpstr>   Inputs – Errors to be avoided </vt:lpstr>
      <vt:lpstr>Inputs – Errors  to be avoided</vt:lpstr>
      <vt:lpstr>Inputs - Issues</vt:lpstr>
      <vt:lpstr>Inputs - Issues</vt:lpstr>
      <vt:lpstr>INPUT SERVICE- DEFINITION</vt:lpstr>
      <vt:lpstr>DEFINITION- INCLUSIONS</vt:lpstr>
      <vt:lpstr>DEFINITION- EXCLUSIONS</vt:lpstr>
      <vt:lpstr>DEFINITION- EXCLUSIONS</vt:lpstr>
      <vt:lpstr>DEFINITION- EXCLUSIONS</vt:lpstr>
      <vt:lpstr>DEFINITION- ANALYSIS</vt:lpstr>
      <vt:lpstr>ELIGIBILITY- ISSUES</vt:lpstr>
      <vt:lpstr>ELIGIBILITY- ISSUES</vt:lpstr>
      <vt:lpstr>Future Safeguard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Issues related to Service Tax in a Works Contract</dc:title>
  <dc:creator>toshiba</dc:creator>
  <cp:lastModifiedBy>Madhukar</cp:lastModifiedBy>
  <cp:revision>249</cp:revision>
  <dcterms:created xsi:type="dcterms:W3CDTF">2012-04-02T06:55:00Z</dcterms:created>
  <dcterms:modified xsi:type="dcterms:W3CDTF">2013-01-15T12:22:58Z</dcterms:modified>
</cp:coreProperties>
</file>