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345" r:id="rId2"/>
    <p:sldId id="258" r:id="rId3"/>
    <p:sldId id="260" r:id="rId4"/>
    <p:sldId id="261" r:id="rId5"/>
    <p:sldId id="262" r:id="rId6"/>
    <p:sldId id="263" r:id="rId7"/>
    <p:sldId id="264" r:id="rId8"/>
    <p:sldId id="267" r:id="rId9"/>
    <p:sldId id="265" r:id="rId10"/>
    <p:sldId id="266" r:id="rId11"/>
    <p:sldId id="268" r:id="rId12"/>
    <p:sldId id="271" r:id="rId13"/>
    <p:sldId id="283" r:id="rId14"/>
    <p:sldId id="305" r:id="rId15"/>
    <p:sldId id="274" r:id="rId16"/>
    <p:sldId id="275" r:id="rId17"/>
    <p:sldId id="279" r:id="rId18"/>
    <p:sldId id="306" r:id="rId19"/>
    <p:sldId id="311" r:id="rId20"/>
    <p:sldId id="312" r:id="rId21"/>
    <p:sldId id="313" r:id="rId22"/>
    <p:sldId id="315" r:id="rId23"/>
    <p:sldId id="314" r:id="rId24"/>
    <p:sldId id="316" r:id="rId25"/>
    <p:sldId id="330" r:id="rId26"/>
    <p:sldId id="317" r:id="rId27"/>
    <p:sldId id="318" r:id="rId28"/>
    <p:sldId id="319" r:id="rId29"/>
    <p:sldId id="320" r:id="rId30"/>
    <p:sldId id="321" r:id="rId31"/>
    <p:sldId id="322" r:id="rId32"/>
    <p:sldId id="323" r:id="rId33"/>
    <p:sldId id="272" r:id="rId34"/>
    <p:sldId id="273" r:id="rId35"/>
    <p:sldId id="276" r:id="rId36"/>
    <p:sldId id="325" r:id="rId37"/>
    <p:sldId id="326" r:id="rId38"/>
    <p:sldId id="327" r:id="rId39"/>
    <p:sldId id="328" r:id="rId40"/>
    <p:sldId id="329" r:id="rId41"/>
    <p:sldId id="308" r:id="rId42"/>
    <p:sldId id="331" r:id="rId43"/>
    <p:sldId id="333" r:id="rId44"/>
    <p:sldId id="332" r:id="rId45"/>
    <p:sldId id="334" r:id="rId46"/>
    <p:sldId id="324" r:id="rId47"/>
    <p:sldId id="337" r:id="rId48"/>
    <p:sldId id="338" r:id="rId49"/>
    <p:sldId id="339" r:id="rId50"/>
    <p:sldId id="281" r:id="rId51"/>
    <p:sldId id="340" r:id="rId52"/>
    <p:sldId id="341" r:id="rId53"/>
    <p:sldId id="342" r:id="rId54"/>
    <p:sldId id="343" r:id="rId55"/>
    <p:sldId id="344" r:id="rId56"/>
    <p:sldId id="335" r:id="rId57"/>
    <p:sldId id="278" r:id="rId58"/>
    <p:sldId id="285" r:id="rId59"/>
    <p:sldId id="286" r:id="rId60"/>
    <p:sldId id="301" r:id="rId61"/>
    <p:sldId id="300" r:id="rId62"/>
    <p:sldId id="302" r:id="rId63"/>
    <p:sldId id="303" r:id="rId64"/>
    <p:sldId id="304"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99FF"/>
    <a:srgbClr val="66CCFF"/>
    <a:srgbClr val="99FF99"/>
    <a:srgbClr val="CCECFF"/>
    <a:srgbClr val="3399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620" autoAdjust="0"/>
    <p:restoredTop sz="94711" autoAdjust="0"/>
  </p:normalViewPr>
  <p:slideViewPr>
    <p:cSldViewPr>
      <p:cViewPr varScale="1">
        <p:scale>
          <a:sx n="82" d="100"/>
          <a:sy n="82" d="100"/>
        </p:scale>
        <p:origin x="-1392" y="-84"/>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3E950D-8EA1-439E-BDDC-408414C010E4}" type="datetimeFigureOut">
              <a:rPr lang="en-US" smtClean="0"/>
              <a:pPr/>
              <a:t>10/11/2012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B7BCCB8-7609-4174-9E7C-0F5A7A701EF5}" type="slidenum">
              <a:rPr lang="en-US" smtClean="0"/>
              <a:pPr/>
              <a:t>‹#›</a:t>
            </a:fld>
            <a:endParaRPr lang="en-US"/>
          </a:p>
        </p:txBody>
      </p:sp>
    </p:spTree>
    <p:extLst>
      <p:ext uri="{BB962C8B-B14F-4D97-AF65-F5344CB8AC3E}">
        <p14:creationId xmlns="" xmlns:p14="http://schemas.microsoft.com/office/powerpoint/2010/main" val="393886602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3954FF-18AB-4095-97FC-9F356A2B3FDD}" type="datetimeFigureOut">
              <a:rPr lang="en-US" smtClean="0"/>
              <a:pPr/>
              <a:t>10/11/2012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56006A-8E98-4E16-9236-7920B030CACA}" type="slidenum">
              <a:rPr lang="en-US" smtClean="0"/>
              <a:pPr/>
              <a:t>‹#›</a:t>
            </a:fld>
            <a:endParaRPr lang="en-US"/>
          </a:p>
        </p:txBody>
      </p:sp>
    </p:spTree>
    <p:extLst>
      <p:ext uri="{BB962C8B-B14F-4D97-AF65-F5344CB8AC3E}">
        <p14:creationId xmlns="" xmlns:p14="http://schemas.microsoft.com/office/powerpoint/2010/main" val="2966735541"/>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41AAA8C-E282-4DBA-BA05-024955831E9B}" type="datetime1">
              <a:rPr lang="en-US" smtClean="0"/>
              <a:pPr/>
              <a:t>10/11/2012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0FDE21-0035-4D65-BC85-F789A7E8691E}" type="slidenum">
              <a:rPr lang="en-US" smtClean="0"/>
              <a:pPr/>
              <a:t>‹#›</a:t>
            </a:fld>
            <a:endParaRPr lang="en-US"/>
          </a:p>
        </p:txBody>
      </p:sp>
    </p:spTree>
    <p:extLst>
      <p:ext uri="{BB962C8B-B14F-4D97-AF65-F5344CB8AC3E}">
        <p14:creationId xmlns="" xmlns:p14="http://schemas.microsoft.com/office/powerpoint/2010/main" val="1087924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D50730-0788-41AF-8E61-9CA0F8260A0F}" type="datetime1">
              <a:rPr lang="en-US" smtClean="0"/>
              <a:pPr/>
              <a:t>10/11/2012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0FDE21-0035-4D65-BC85-F789A7E8691E}" type="slidenum">
              <a:rPr lang="en-US" smtClean="0"/>
              <a:pPr/>
              <a:t>‹#›</a:t>
            </a:fld>
            <a:endParaRPr lang="en-US"/>
          </a:p>
        </p:txBody>
      </p:sp>
    </p:spTree>
    <p:extLst>
      <p:ext uri="{BB962C8B-B14F-4D97-AF65-F5344CB8AC3E}">
        <p14:creationId xmlns="" xmlns:p14="http://schemas.microsoft.com/office/powerpoint/2010/main" val="2030232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E0C39B-3F93-4CE5-A8D3-518CE0276436}" type="datetime1">
              <a:rPr lang="en-US" smtClean="0"/>
              <a:pPr/>
              <a:t>10/11/2012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0FDE21-0035-4D65-BC85-F789A7E8691E}" type="slidenum">
              <a:rPr lang="en-US" smtClean="0"/>
              <a:pPr/>
              <a:t>‹#›</a:t>
            </a:fld>
            <a:endParaRPr lang="en-US"/>
          </a:p>
        </p:txBody>
      </p:sp>
    </p:spTree>
    <p:extLst>
      <p:ext uri="{BB962C8B-B14F-4D97-AF65-F5344CB8AC3E}">
        <p14:creationId xmlns="" xmlns:p14="http://schemas.microsoft.com/office/powerpoint/2010/main" val="4108140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671904-F0CF-4EE3-9262-B967929A7059}" type="datetime1">
              <a:rPr lang="en-US" smtClean="0"/>
              <a:pPr/>
              <a:t>10/11/2012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0FDE21-0035-4D65-BC85-F789A7E8691E}" type="slidenum">
              <a:rPr lang="en-US" smtClean="0"/>
              <a:pPr/>
              <a:t>‹#›</a:t>
            </a:fld>
            <a:endParaRPr lang="en-US"/>
          </a:p>
        </p:txBody>
      </p:sp>
    </p:spTree>
    <p:extLst>
      <p:ext uri="{BB962C8B-B14F-4D97-AF65-F5344CB8AC3E}">
        <p14:creationId xmlns="" xmlns:p14="http://schemas.microsoft.com/office/powerpoint/2010/main" val="2148963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C266AE-9579-47C6-8587-EEE9F1E1C020}" type="datetime1">
              <a:rPr lang="en-US" smtClean="0"/>
              <a:pPr/>
              <a:t>10/11/2012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0FDE21-0035-4D65-BC85-F789A7E8691E}" type="slidenum">
              <a:rPr lang="en-US" smtClean="0"/>
              <a:pPr/>
              <a:t>‹#›</a:t>
            </a:fld>
            <a:endParaRPr lang="en-US"/>
          </a:p>
        </p:txBody>
      </p:sp>
    </p:spTree>
    <p:extLst>
      <p:ext uri="{BB962C8B-B14F-4D97-AF65-F5344CB8AC3E}">
        <p14:creationId xmlns="" xmlns:p14="http://schemas.microsoft.com/office/powerpoint/2010/main" val="4228082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6CC608B-7E65-4A1F-A43B-1120CF8EB5F8}" type="datetime1">
              <a:rPr lang="en-US" smtClean="0"/>
              <a:pPr/>
              <a:t>10/11/2012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0FDE21-0035-4D65-BC85-F789A7E8691E}" type="slidenum">
              <a:rPr lang="en-US" smtClean="0"/>
              <a:pPr/>
              <a:t>‹#›</a:t>
            </a:fld>
            <a:endParaRPr lang="en-US"/>
          </a:p>
        </p:txBody>
      </p:sp>
    </p:spTree>
    <p:extLst>
      <p:ext uri="{BB962C8B-B14F-4D97-AF65-F5344CB8AC3E}">
        <p14:creationId xmlns="" xmlns:p14="http://schemas.microsoft.com/office/powerpoint/2010/main" val="78846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A04FE53-51E4-4A60-B3DC-B7EAF9CB4A48}" type="datetime1">
              <a:rPr lang="en-US" smtClean="0"/>
              <a:pPr/>
              <a:t>10/11/2012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0FDE21-0035-4D65-BC85-F789A7E8691E}" type="slidenum">
              <a:rPr lang="en-US" smtClean="0"/>
              <a:pPr/>
              <a:t>‹#›</a:t>
            </a:fld>
            <a:endParaRPr lang="en-US"/>
          </a:p>
        </p:txBody>
      </p:sp>
    </p:spTree>
    <p:extLst>
      <p:ext uri="{BB962C8B-B14F-4D97-AF65-F5344CB8AC3E}">
        <p14:creationId xmlns="" xmlns:p14="http://schemas.microsoft.com/office/powerpoint/2010/main" val="1756192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1C07577-E692-4ED3-B094-2210351DAF46}" type="datetime1">
              <a:rPr lang="en-US" smtClean="0"/>
              <a:pPr/>
              <a:t>10/11/2012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0FDE21-0035-4D65-BC85-F789A7E8691E}" type="slidenum">
              <a:rPr lang="en-US" smtClean="0"/>
              <a:pPr/>
              <a:t>‹#›</a:t>
            </a:fld>
            <a:endParaRPr lang="en-US"/>
          </a:p>
        </p:txBody>
      </p:sp>
    </p:spTree>
    <p:extLst>
      <p:ext uri="{BB962C8B-B14F-4D97-AF65-F5344CB8AC3E}">
        <p14:creationId xmlns="" xmlns:p14="http://schemas.microsoft.com/office/powerpoint/2010/main" val="733200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AB6D0F-D828-441E-B63C-436D95C46921}" type="datetime1">
              <a:rPr lang="en-US" smtClean="0"/>
              <a:pPr/>
              <a:t>10/11/2012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0FDE21-0035-4D65-BC85-F789A7E8691E}" type="slidenum">
              <a:rPr lang="en-US" smtClean="0"/>
              <a:pPr/>
              <a:t>‹#›</a:t>
            </a:fld>
            <a:endParaRPr lang="en-US"/>
          </a:p>
        </p:txBody>
      </p:sp>
    </p:spTree>
    <p:extLst>
      <p:ext uri="{BB962C8B-B14F-4D97-AF65-F5344CB8AC3E}">
        <p14:creationId xmlns="" xmlns:p14="http://schemas.microsoft.com/office/powerpoint/2010/main" val="4234081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C8D340-58DC-40A7-B6E7-3563521CD9AD}" type="datetime1">
              <a:rPr lang="en-US" smtClean="0"/>
              <a:pPr/>
              <a:t>10/11/2012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0FDE21-0035-4D65-BC85-F789A7E8691E}" type="slidenum">
              <a:rPr lang="en-US" smtClean="0"/>
              <a:pPr/>
              <a:t>‹#›</a:t>
            </a:fld>
            <a:endParaRPr lang="en-US"/>
          </a:p>
        </p:txBody>
      </p:sp>
    </p:spTree>
    <p:extLst>
      <p:ext uri="{BB962C8B-B14F-4D97-AF65-F5344CB8AC3E}">
        <p14:creationId xmlns="" xmlns:p14="http://schemas.microsoft.com/office/powerpoint/2010/main" val="1583931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08F9A1-04C7-488E-A338-FB9F72EFC357}" type="datetime1">
              <a:rPr lang="en-US" smtClean="0"/>
              <a:pPr/>
              <a:t>10/11/2012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0FDE21-0035-4D65-BC85-F789A7E8691E}" type="slidenum">
              <a:rPr lang="en-US" smtClean="0"/>
              <a:pPr/>
              <a:t>‹#›</a:t>
            </a:fld>
            <a:endParaRPr lang="en-US"/>
          </a:p>
        </p:txBody>
      </p:sp>
    </p:spTree>
    <p:extLst>
      <p:ext uri="{BB962C8B-B14F-4D97-AF65-F5344CB8AC3E}">
        <p14:creationId xmlns="" xmlns:p14="http://schemas.microsoft.com/office/powerpoint/2010/main" val="4279130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99FF">
            <a:alpha val="19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3DB7E6-D772-4B50-B1C3-7B544A9FD112}" type="datetime1">
              <a:rPr lang="en-US" smtClean="0"/>
              <a:pPr/>
              <a:t>10/11/2012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0FDE21-0035-4D65-BC85-F789A7E8691E}" type="slidenum">
              <a:rPr lang="en-US" smtClean="0"/>
              <a:pPr/>
              <a:t>‹#›</a:t>
            </a:fld>
            <a:endParaRPr lang="en-US"/>
          </a:p>
        </p:txBody>
      </p:sp>
    </p:spTree>
    <p:extLst>
      <p:ext uri="{BB962C8B-B14F-4D97-AF65-F5344CB8AC3E}">
        <p14:creationId xmlns="" xmlns:p14="http://schemas.microsoft.com/office/powerpoint/2010/main" val="714129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40FDE21-0035-4D65-BC85-F789A7E8691E}" type="slidenum">
              <a:rPr lang="en-US" smtClean="0"/>
              <a:pPr/>
              <a:t>1</a:t>
            </a:fld>
            <a:endParaRPr lang="en-US"/>
          </a:p>
        </p:txBody>
      </p:sp>
      <p:sp>
        <p:nvSpPr>
          <p:cNvPr id="3" name="TextBox 2"/>
          <p:cNvSpPr txBox="1"/>
          <p:nvPr/>
        </p:nvSpPr>
        <p:spPr>
          <a:xfrm>
            <a:off x="1371600" y="1295400"/>
            <a:ext cx="6400800" cy="1754326"/>
          </a:xfrm>
          <a:prstGeom prst="rect">
            <a:avLst/>
          </a:prstGeom>
          <a:noFill/>
        </p:spPr>
        <p:txBody>
          <a:bodyPr wrap="square" rtlCol="0">
            <a:spAutoFit/>
          </a:bodyPr>
          <a:lstStyle/>
          <a:p>
            <a:pPr algn="ctr"/>
            <a:r>
              <a:rPr lang="en-US" sz="5400" b="1" dirty="0" smtClean="0"/>
              <a:t>REVISED SCHEDULE VI</a:t>
            </a:r>
            <a:endParaRPr lang="en-US" sz="5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 xmlns:p14="http://schemas.microsoft.com/office/powerpoint/2010/main" val="3464093329"/>
              </p:ext>
            </p:extLst>
          </p:nvPr>
        </p:nvGraphicFramePr>
        <p:xfrm>
          <a:off x="1219200" y="1219200"/>
          <a:ext cx="6781801" cy="5643372"/>
        </p:xfrm>
        <a:graphic>
          <a:graphicData uri="http://schemas.openxmlformats.org/drawingml/2006/table">
            <a:tbl>
              <a:tblPr>
                <a:tableStyleId>{5C22544A-7EE6-4342-B048-85BDC9FD1C3A}</a:tableStyleId>
              </a:tblPr>
              <a:tblGrid>
                <a:gridCol w="3705520"/>
                <a:gridCol w="838985"/>
                <a:gridCol w="1118648"/>
                <a:gridCol w="1118648"/>
              </a:tblGrid>
              <a:tr h="692171">
                <a:tc>
                  <a:txBody>
                    <a:bodyPr/>
                    <a:lstStyle/>
                    <a:p>
                      <a:pPr marL="0" marR="0">
                        <a:lnSpc>
                          <a:spcPct val="115000"/>
                        </a:lnSpc>
                        <a:spcBef>
                          <a:spcPts val="0"/>
                        </a:spcBef>
                        <a:spcAft>
                          <a:spcPts val="0"/>
                        </a:spcAft>
                      </a:pPr>
                      <a:r>
                        <a:rPr lang="en-US" sz="1400" kern="1200" dirty="0">
                          <a:solidFill>
                            <a:schemeClr val="dk1"/>
                          </a:solidFill>
                          <a:effectLst/>
                          <a:latin typeface="+mn-lt"/>
                          <a:ea typeface="+mn-ea"/>
                          <a:cs typeface="+mn-cs"/>
                        </a:rPr>
                        <a:t>Particulars</a:t>
                      </a:r>
                    </a:p>
                  </a:txBody>
                  <a:tcPr marL="37128" marR="37128" marT="0" marB="0"/>
                </a:tc>
                <a:tc>
                  <a:txBody>
                    <a:bodyPr/>
                    <a:lstStyle/>
                    <a:p>
                      <a:pPr marL="0" marR="0" algn="ctr">
                        <a:lnSpc>
                          <a:spcPct val="115000"/>
                        </a:lnSpc>
                        <a:spcBef>
                          <a:spcPts val="0"/>
                        </a:spcBef>
                        <a:spcAft>
                          <a:spcPts val="0"/>
                        </a:spcAft>
                      </a:pPr>
                      <a:r>
                        <a:rPr lang="en-US" sz="1400" dirty="0">
                          <a:effectLst/>
                        </a:rPr>
                        <a:t>Note No.</a:t>
                      </a:r>
                      <a:endParaRPr lang="en-US" sz="1400" dirty="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dirty="0">
                          <a:effectLst/>
                        </a:rPr>
                        <a:t>current reporting period</a:t>
                      </a:r>
                      <a:endParaRPr lang="en-US" sz="1400" dirty="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dirty="0">
                          <a:effectLst/>
                        </a:rPr>
                        <a:t>previous reporting </a:t>
                      </a:r>
                    </a:p>
                    <a:p>
                      <a:pPr marL="0" marR="0" algn="ctr">
                        <a:lnSpc>
                          <a:spcPct val="115000"/>
                        </a:lnSpc>
                        <a:spcBef>
                          <a:spcPts val="0"/>
                        </a:spcBef>
                        <a:spcAft>
                          <a:spcPts val="0"/>
                        </a:spcAft>
                      </a:pPr>
                      <a:r>
                        <a:rPr lang="en-US" sz="1400" dirty="0">
                          <a:effectLst/>
                        </a:rPr>
                        <a:t>period</a:t>
                      </a:r>
                      <a:endParaRPr lang="en-US" sz="1400" dirty="0">
                        <a:solidFill>
                          <a:srgbClr val="000000"/>
                        </a:solidFill>
                        <a:effectLst/>
                        <a:latin typeface="Arial"/>
                        <a:ea typeface="Times New Roman"/>
                        <a:cs typeface="Times New Roman"/>
                      </a:endParaRPr>
                    </a:p>
                  </a:txBody>
                  <a:tcPr marL="37128" marR="37128" marT="0" marB="0"/>
                </a:tc>
              </a:tr>
              <a:tr h="221937">
                <a:tc>
                  <a:txBody>
                    <a:bodyPr/>
                    <a:lstStyle/>
                    <a:p>
                      <a:pPr marL="0" marR="0">
                        <a:lnSpc>
                          <a:spcPct val="115000"/>
                        </a:lnSpc>
                        <a:spcBef>
                          <a:spcPts val="0"/>
                        </a:spcBef>
                        <a:spcAft>
                          <a:spcPts val="0"/>
                        </a:spcAft>
                      </a:pPr>
                      <a:r>
                        <a:rPr lang="en-US" sz="1400" dirty="0">
                          <a:effectLst/>
                        </a:rPr>
                        <a:t> </a:t>
                      </a:r>
                      <a:r>
                        <a:rPr lang="en-US" sz="1400" dirty="0" smtClean="0">
                          <a:effectLst/>
                        </a:rPr>
                        <a:t>II.ASSETS</a:t>
                      </a:r>
                      <a:endParaRPr lang="en-US" sz="1400" dirty="0">
                        <a:effectLst/>
                      </a:endParaRPr>
                    </a:p>
                  </a:txBody>
                  <a:tcPr marL="37128" marR="37128" marT="0" marB="0"/>
                </a:tc>
                <a:tc>
                  <a:txBody>
                    <a:bodyPr/>
                    <a:lstStyle/>
                    <a:p>
                      <a:pPr marL="0" marR="0">
                        <a:lnSpc>
                          <a:spcPct val="115000"/>
                        </a:lnSpc>
                        <a:spcBef>
                          <a:spcPts val="0"/>
                        </a:spcBef>
                        <a:spcAft>
                          <a:spcPts val="0"/>
                        </a:spcAft>
                      </a:pPr>
                      <a:r>
                        <a:rPr lang="en-US" sz="1400" dirty="0">
                          <a:effectLst/>
                        </a:rPr>
                        <a:t> </a:t>
                      </a:r>
                      <a:endParaRPr lang="en-US" sz="1400" dirty="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dirty="0">
                          <a:effectLst/>
                        </a:rPr>
                        <a:t> </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nSpc>
                          <a:spcPct val="115000"/>
                        </a:lnSpc>
                        <a:spcBef>
                          <a:spcPts val="0"/>
                        </a:spcBef>
                        <a:spcAft>
                          <a:spcPts val="0"/>
                        </a:spcAft>
                      </a:pPr>
                      <a:r>
                        <a:rPr lang="en-US" sz="1400">
                          <a:effectLst/>
                        </a:rPr>
                        <a:t>1) Non–current assets</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dirty="0">
                          <a:effectLst/>
                        </a:rPr>
                        <a:t> </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nSpc>
                          <a:spcPct val="115000"/>
                        </a:lnSpc>
                        <a:spcBef>
                          <a:spcPts val="0"/>
                        </a:spcBef>
                        <a:spcAft>
                          <a:spcPts val="0"/>
                        </a:spcAft>
                      </a:pPr>
                      <a:r>
                        <a:rPr lang="en-US" sz="1400">
                          <a:effectLst/>
                        </a:rPr>
                        <a:t>a) Fixed assets</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dirty="0">
                          <a:effectLst/>
                        </a:rPr>
                        <a:t> </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nSpc>
                          <a:spcPct val="115000"/>
                        </a:lnSpc>
                        <a:spcBef>
                          <a:spcPts val="0"/>
                        </a:spcBef>
                        <a:spcAft>
                          <a:spcPts val="0"/>
                        </a:spcAft>
                      </a:pPr>
                      <a:r>
                        <a:rPr lang="en-US" sz="1400" dirty="0">
                          <a:effectLst/>
                        </a:rPr>
                        <a:t>i) Tangible assets</a:t>
                      </a:r>
                      <a:endParaRPr lang="en-US" sz="1400" dirty="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nSpc>
                          <a:spcPct val="115000"/>
                        </a:lnSpc>
                        <a:spcBef>
                          <a:spcPts val="0"/>
                        </a:spcBef>
                        <a:spcAft>
                          <a:spcPts val="0"/>
                        </a:spcAft>
                      </a:pPr>
                      <a:r>
                        <a:rPr lang="en-US" sz="1400">
                          <a:effectLst/>
                        </a:rPr>
                        <a:t>ii) Intangible assets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nSpc>
                          <a:spcPct val="115000"/>
                        </a:lnSpc>
                        <a:spcBef>
                          <a:spcPts val="0"/>
                        </a:spcBef>
                        <a:spcAft>
                          <a:spcPts val="0"/>
                        </a:spcAft>
                      </a:pPr>
                      <a:r>
                        <a:rPr lang="en-US" sz="1400" dirty="0">
                          <a:effectLst/>
                        </a:rPr>
                        <a:t>iii) Capital work–in–progress</a:t>
                      </a:r>
                      <a:endParaRPr lang="en-US" sz="1400" dirty="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nSpc>
                          <a:spcPct val="115000"/>
                        </a:lnSpc>
                        <a:spcBef>
                          <a:spcPts val="0"/>
                        </a:spcBef>
                        <a:spcAft>
                          <a:spcPts val="0"/>
                        </a:spcAft>
                      </a:pPr>
                      <a:r>
                        <a:rPr lang="en-US" sz="1400" dirty="0">
                          <a:effectLst/>
                        </a:rPr>
                        <a:t>iv) Intangible assets under development</a:t>
                      </a:r>
                      <a:endParaRPr lang="en-US" sz="1400" dirty="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nSpc>
                          <a:spcPct val="115000"/>
                        </a:lnSpc>
                        <a:spcBef>
                          <a:spcPts val="0"/>
                        </a:spcBef>
                        <a:spcAft>
                          <a:spcPts val="0"/>
                        </a:spcAft>
                      </a:pPr>
                      <a:r>
                        <a:rPr lang="en-US" sz="1400" dirty="0">
                          <a:effectLst/>
                        </a:rPr>
                        <a:t>b) Non–current investments</a:t>
                      </a:r>
                      <a:endParaRPr lang="en-US" sz="1400" dirty="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nSpc>
                          <a:spcPct val="115000"/>
                        </a:lnSpc>
                        <a:spcBef>
                          <a:spcPts val="0"/>
                        </a:spcBef>
                        <a:spcAft>
                          <a:spcPts val="0"/>
                        </a:spcAft>
                      </a:pPr>
                      <a:r>
                        <a:rPr lang="en-US" sz="1400" dirty="0">
                          <a:effectLst/>
                        </a:rPr>
                        <a:t>c) Deferred tax assets (net)</a:t>
                      </a:r>
                      <a:endParaRPr lang="en-US" sz="1400" dirty="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nSpc>
                          <a:spcPct val="115000"/>
                        </a:lnSpc>
                        <a:spcBef>
                          <a:spcPts val="0"/>
                        </a:spcBef>
                        <a:spcAft>
                          <a:spcPts val="0"/>
                        </a:spcAft>
                      </a:pPr>
                      <a:r>
                        <a:rPr lang="en-US" sz="1400">
                          <a:effectLst/>
                        </a:rPr>
                        <a:t>d) Long–term loans and advances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nSpc>
                          <a:spcPct val="115000"/>
                        </a:lnSpc>
                        <a:spcBef>
                          <a:spcPts val="0"/>
                        </a:spcBef>
                        <a:spcAft>
                          <a:spcPts val="0"/>
                        </a:spcAft>
                      </a:pPr>
                      <a:r>
                        <a:rPr lang="en-US" sz="1400">
                          <a:effectLst/>
                        </a:rPr>
                        <a:t>e) Other non–current assets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nSpc>
                          <a:spcPct val="115000"/>
                        </a:lnSpc>
                        <a:spcBef>
                          <a:spcPts val="0"/>
                        </a:spcBef>
                        <a:spcAft>
                          <a:spcPts val="0"/>
                        </a:spcAft>
                      </a:pPr>
                      <a:r>
                        <a:rPr lang="en-US" sz="1400">
                          <a:effectLst/>
                        </a:rPr>
                        <a:t>2) Current assets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dirty="0">
                          <a:effectLst/>
                        </a:rPr>
                        <a:t> </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nSpc>
                          <a:spcPct val="115000"/>
                        </a:lnSpc>
                        <a:spcBef>
                          <a:spcPts val="0"/>
                        </a:spcBef>
                        <a:spcAft>
                          <a:spcPts val="0"/>
                        </a:spcAft>
                      </a:pPr>
                      <a:r>
                        <a:rPr lang="en-US" sz="1400">
                          <a:effectLst/>
                        </a:rPr>
                        <a:t>a) Current investments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nSpc>
                          <a:spcPct val="115000"/>
                        </a:lnSpc>
                        <a:spcBef>
                          <a:spcPts val="0"/>
                        </a:spcBef>
                        <a:spcAft>
                          <a:spcPts val="0"/>
                        </a:spcAft>
                      </a:pPr>
                      <a:r>
                        <a:rPr lang="en-US" sz="1400">
                          <a:effectLst/>
                        </a:rPr>
                        <a:t>b) Inventories</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nSpc>
                          <a:spcPct val="115000"/>
                        </a:lnSpc>
                        <a:spcBef>
                          <a:spcPts val="0"/>
                        </a:spcBef>
                        <a:spcAft>
                          <a:spcPts val="0"/>
                        </a:spcAft>
                      </a:pPr>
                      <a:r>
                        <a:rPr lang="en-US" sz="1400">
                          <a:effectLst/>
                        </a:rPr>
                        <a:t>c) Trade receivables</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nSpc>
                          <a:spcPct val="115000"/>
                        </a:lnSpc>
                        <a:spcBef>
                          <a:spcPts val="0"/>
                        </a:spcBef>
                        <a:spcAft>
                          <a:spcPts val="0"/>
                        </a:spcAft>
                      </a:pPr>
                      <a:r>
                        <a:rPr lang="en-US" sz="1400">
                          <a:effectLst/>
                        </a:rPr>
                        <a:t>d) Cash and cash equivalent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nSpc>
                          <a:spcPct val="115000"/>
                        </a:lnSpc>
                        <a:spcBef>
                          <a:spcPts val="0"/>
                        </a:spcBef>
                        <a:spcAft>
                          <a:spcPts val="0"/>
                        </a:spcAft>
                      </a:pPr>
                      <a:r>
                        <a:rPr lang="en-US" sz="1400">
                          <a:effectLst/>
                        </a:rPr>
                        <a:t>e) Short–term loans and advances</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nSpc>
                          <a:spcPct val="115000"/>
                        </a:lnSpc>
                        <a:spcBef>
                          <a:spcPts val="0"/>
                        </a:spcBef>
                        <a:spcAft>
                          <a:spcPts val="0"/>
                        </a:spcAft>
                      </a:pPr>
                      <a:r>
                        <a:rPr lang="en-US" sz="1400">
                          <a:effectLst/>
                        </a:rPr>
                        <a:t>f) Other current assets</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7128" marR="37128" marT="0" marB="0"/>
                </a:tc>
              </a:tr>
              <a:tr h="220594">
                <a:tc>
                  <a:txBody>
                    <a:bodyPr/>
                    <a:lstStyle/>
                    <a:p>
                      <a:pPr marL="0" marR="0" algn="r">
                        <a:lnSpc>
                          <a:spcPct val="115000"/>
                        </a:lnSpc>
                        <a:spcBef>
                          <a:spcPts val="0"/>
                        </a:spcBef>
                        <a:spcAft>
                          <a:spcPts val="0"/>
                        </a:spcAft>
                      </a:pPr>
                      <a:r>
                        <a:rPr lang="en-US" sz="1400">
                          <a:effectLst/>
                        </a:rPr>
                        <a:t>TOTAL</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7128" marR="37128"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7128" marR="37128" marT="0" marB="0"/>
                </a:tc>
              </a:tr>
              <a:tr h="220594">
                <a:tc gridSpan="4">
                  <a:txBody>
                    <a:bodyPr/>
                    <a:lstStyle/>
                    <a:p>
                      <a:pPr marL="0" marR="0">
                        <a:lnSpc>
                          <a:spcPct val="115000"/>
                        </a:lnSpc>
                        <a:spcBef>
                          <a:spcPts val="0"/>
                        </a:spcBef>
                        <a:spcAft>
                          <a:spcPts val="0"/>
                        </a:spcAft>
                      </a:pPr>
                      <a:r>
                        <a:rPr lang="en-US" sz="1400" dirty="0">
                          <a:effectLst/>
                        </a:rPr>
                        <a:t>See accompanying notes to the financial statements</a:t>
                      </a:r>
                      <a:endParaRPr lang="en-US" sz="1400" dirty="0">
                        <a:solidFill>
                          <a:srgbClr val="000000"/>
                        </a:solidFill>
                        <a:effectLst/>
                        <a:latin typeface="Arial"/>
                        <a:ea typeface="Times New Roman"/>
                        <a:cs typeface="Times New Roman"/>
                      </a:endParaRPr>
                    </a:p>
                  </a:txBody>
                  <a:tcPr marL="37128" marR="37128" marT="0" marB="0"/>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10" name="Rectangle 6"/>
          <p:cNvSpPr>
            <a:spLocks noChangeArrowheads="1"/>
          </p:cNvSpPr>
          <p:nvPr/>
        </p:nvSpPr>
        <p:spPr bwMode="auto">
          <a:xfrm>
            <a:off x="2406650" y="1600200"/>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Text Box 5"/>
          <p:cNvSpPr txBox="1">
            <a:spLocks noChangeArrowheads="1"/>
          </p:cNvSpPr>
          <p:nvPr/>
        </p:nvSpPr>
        <p:spPr bwMode="auto">
          <a:xfrm>
            <a:off x="2620963" y="2930525"/>
            <a:ext cx="8509000" cy="6021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8"/>
          <p:cNvSpPr>
            <a:spLocks noChangeArrowheads="1"/>
          </p:cNvSpPr>
          <p:nvPr/>
        </p:nvSpPr>
        <p:spPr bwMode="auto">
          <a:xfrm>
            <a:off x="2406650" y="205740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itle 1"/>
          <p:cNvSpPr>
            <a:spLocks noGrp="1"/>
          </p:cNvSpPr>
          <p:nvPr>
            <p:ph type="title"/>
          </p:nvPr>
        </p:nvSpPr>
        <p:spPr>
          <a:xfrm>
            <a:off x="457200" y="274638"/>
            <a:ext cx="8229600" cy="1020762"/>
          </a:xfrm>
        </p:spPr>
        <p:txBody>
          <a:bodyPr>
            <a:normAutofit fontScale="90000"/>
          </a:bodyPr>
          <a:lstStyle/>
          <a:p>
            <a:r>
              <a:rPr lang="en-US" b="1" dirty="0" smtClean="0"/>
              <a:t/>
            </a:r>
            <a:br>
              <a:rPr lang="en-US" b="1" dirty="0" smtClean="0"/>
            </a:br>
            <a:r>
              <a:rPr lang="en-US" b="1" dirty="0" smtClean="0"/>
              <a:t/>
            </a:r>
            <a:br>
              <a:rPr lang="en-US" b="1" dirty="0" smtClean="0"/>
            </a:br>
            <a:r>
              <a:rPr lang="en-US" sz="3800" b="1" dirty="0" smtClean="0"/>
              <a:t>Balance </a:t>
            </a:r>
            <a:r>
              <a:rPr lang="en-US" sz="3800" b="1" dirty="0"/>
              <a:t>Sheet –Revised </a:t>
            </a:r>
            <a:r>
              <a:rPr lang="en-US" sz="3800" b="1" dirty="0" smtClean="0"/>
              <a:t>Format </a:t>
            </a:r>
            <a:r>
              <a:rPr lang="en-US" b="1" dirty="0" smtClean="0"/>
              <a:t/>
            </a:r>
            <a:br>
              <a:rPr lang="en-US" b="1" dirty="0" smtClean="0"/>
            </a:br>
            <a:r>
              <a:rPr lang="en-US" b="1" dirty="0" smtClean="0"/>
              <a:t>						</a:t>
            </a:r>
            <a:r>
              <a:rPr lang="en-US" sz="1800" b="1" dirty="0" smtClean="0"/>
              <a:t>(Rupees </a:t>
            </a:r>
            <a:r>
              <a:rPr lang="en-US" sz="1800" b="1" dirty="0"/>
              <a:t>in…………)</a:t>
            </a:r>
            <a:r>
              <a:rPr lang="en-US" sz="2200" dirty="0"/>
              <a:t/>
            </a:r>
            <a:br>
              <a:rPr lang="en-US" sz="2200" dirty="0"/>
            </a:br>
            <a:r>
              <a:rPr lang="en-US" dirty="0"/>
              <a:t/>
            </a:r>
            <a:br>
              <a:rPr lang="en-US" dirty="0"/>
            </a:br>
            <a:endParaRPr lang="en-US" dirty="0"/>
          </a:p>
        </p:txBody>
      </p:sp>
      <p:sp>
        <p:nvSpPr>
          <p:cNvPr id="2" name="Slide Number Placeholder 1"/>
          <p:cNvSpPr>
            <a:spLocks noGrp="1"/>
          </p:cNvSpPr>
          <p:nvPr>
            <p:ph type="sldNum" sz="quarter" idx="12"/>
          </p:nvPr>
        </p:nvSpPr>
        <p:spPr/>
        <p:txBody>
          <a:bodyPr/>
          <a:lstStyle/>
          <a:p>
            <a:fld id="{D40FDE21-0035-4D65-BC85-F789A7E8691E}" type="slidenum">
              <a:rPr lang="en-US" smtClean="0"/>
              <a:pPr/>
              <a:t>10</a:t>
            </a:fld>
            <a:endParaRPr lang="en-US"/>
          </a:p>
        </p:txBody>
      </p:sp>
    </p:spTree>
    <p:extLst>
      <p:ext uri="{BB962C8B-B14F-4D97-AF65-F5344CB8AC3E}">
        <p14:creationId xmlns="" xmlns:p14="http://schemas.microsoft.com/office/powerpoint/2010/main" val="20665533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a:t/>
            </a:r>
            <a:br>
              <a:rPr lang="en-US" b="1" dirty="0"/>
            </a:br>
            <a:r>
              <a:rPr lang="en-US" b="1" dirty="0" smtClean="0"/>
              <a:t>	</a:t>
            </a:r>
            <a:br>
              <a:rPr lang="en-US" b="1" dirty="0" smtClean="0"/>
            </a:br>
            <a:r>
              <a:rPr lang="en-US" b="1" dirty="0" smtClean="0"/>
              <a:t/>
            </a:r>
            <a:br>
              <a:rPr lang="en-US" b="1" dirty="0" smtClean="0"/>
            </a:br>
            <a:r>
              <a:rPr lang="en-US" b="1" dirty="0" smtClean="0"/>
              <a:t/>
            </a:r>
            <a:br>
              <a:rPr lang="en-US" b="1" dirty="0" smtClean="0"/>
            </a:br>
            <a:r>
              <a:rPr lang="en-US" b="1" dirty="0" smtClean="0"/>
              <a:t>STATEMENT OF PROFIT LOSS – REVISED FORMAT</a:t>
            </a:r>
            <a:br>
              <a:rPr lang="en-US" b="1" dirty="0" smtClean="0"/>
            </a:br>
            <a:r>
              <a:rPr lang="en-US" b="1" dirty="0" smtClean="0"/>
              <a:t>					</a:t>
            </a:r>
            <a:r>
              <a:rPr lang="en-US" sz="2200" b="1" dirty="0" smtClean="0"/>
              <a:t>(Rupees in…………)</a:t>
            </a:r>
            <a:r>
              <a:rPr lang="en-US" dirty="0" smtClean="0"/>
              <a:t/>
            </a:r>
            <a:br>
              <a:rPr lang="en-US" dirty="0" smtClean="0"/>
            </a:br>
            <a:r>
              <a:rPr lang="en-US" dirty="0" smtClean="0"/>
              <a:t/>
            </a:r>
            <a:br>
              <a:rPr lang="en-US" dirty="0" smtClean="0"/>
            </a:br>
            <a:r>
              <a:rPr lang="en-US" dirty="0"/>
              <a:t/>
            </a:r>
            <a:br>
              <a:rPr lang="en-US" dirty="0"/>
            </a:br>
            <a:r>
              <a:rPr lang="en-US" dirty="0"/>
              <a:t> </a:t>
            </a:r>
            <a:br>
              <a:rPr lang="en-US" dirty="0"/>
            </a:br>
            <a:endParaRPr lang="en-US" dirty="0"/>
          </a:p>
        </p:txBody>
      </p:sp>
      <p:graphicFrame>
        <p:nvGraphicFramePr>
          <p:cNvPr id="6" name="Content Placeholder 5"/>
          <p:cNvGraphicFramePr>
            <a:graphicFrameLocks noGrp="1"/>
          </p:cNvGraphicFramePr>
          <p:nvPr>
            <p:ph idx="1"/>
            <p:extLst>
              <p:ext uri="{D42A27DB-BD31-4B8C-83A1-F6EECF244321}">
                <p14:modId xmlns="" xmlns:p14="http://schemas.microsoft.com/office/powerpoint/2010/main" val="4288463131"/>
              </p:ext>
            </p:extLst>
          </p:nvPr>
        </p:nvGraphicFramePr>
        <p:xfrm>
          <a:off x="685800" y="1522603"/>
          <a:ext cx="7620000" cy="5102124"/>
        </p:xfrm>
        <a:graphic>
          <a:graphicData uri="http://schemas.openxmlformats.org/drawingml/2006/table">
            <a:tbl>
              <a:tblPr>
                <a:tableStyleId>{5C22544A-7EE6-4342-B048-85BDC9FD1C3A}</a:tableStyleId>
              </a:tblPr>
              <a:tblGrid>
                <a:gridCol w="5029200"/>
                <a:gridCol w="645268"/>
                <a:gridCol w="972766"/>
                <a:gridCol w="972766"/>
              </a:tblGrid>
              <a:tr h="668582">
                <a:tc>
                  <a:txBody>
                    <a:bodyPr/>
                    <a:lstStyle/>
                    <a:p>
                      <a:pPr marL="0" marR="0">
                        <a:lnSpc>
                          <a:spcPct val="115000"/>
                        </a:lnSpc>
                        <a:spcBef>
                          <a:spcPts val="0"/>
                        </a:spcBef>
                        <a:spcAft>
                          <a:spcPts val="0"/>
                        </a:spcAft>
                      </a:pPr>
                      <a:r>
                        <a:rPr lang="en-US" sz="1400" dirty="0">
                          <a:effectLst/>
                        </a:rPr>
                        <a:t>Particulars</a:t>
                      </a:r>
                      <a:endParaRPr lang="en-US" sz="1400" dirty="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Note No.</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current reporting period</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previous reporting period</a:t>
                      </a:r>
                      <a:endParaRPr lang="en-US" sz="1400">
                        <a:solidFill>
                          <a:srgbClr val="000000"/>
                        </a:solidFill>
                        <a:effectLst/>
                        <a:latin typeface="Arial"/>
                        <a:ea typeface="Times New Roman"/>
                        <a:cs typeface="Times New Roman"/>
                      </a:endParaRPr>
                    </a:p>
                  </a:txBody>
                  <a:tcPr marL="39356" marR="39356" marT="0" marB="0"/>
                </a:tc>
              </a:tr>
              <a:tr h="271716">
                <a:tc>
                  <a:txBody>
                    <a:bodyPr/>
                    <a:lstStyle/>
                    <a:p>
                      <a:pPr marL="0" marR="0">
                        <a:lnSpc>
                          <a:spcPct val="115000"/>
                        </a:lnSpc>
                        <a:spcBef>
                          <a:spcPts val="0"/>
                        </a:spcBef>
                        <a:spcAft>
                          <a:spcPts val="0"/>
                        </a:spcAft>
                      </a:pPr>
                      <a:r>
                        <a:rPr lang="en-US" sz="1400">
                          <a:effectLst/>
                        </a:rPr>
                        <a:t>I. Revenue from operations</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nSpc>
                          <a:spcPct val="115000"/>
                        </a:lnSpc>
                        <a:spcBef>
                          <a:spcPts val="0"/>
                        </a:spcBef>
                        <a:spcAft>
                          <a:spcPts val="0"/>
                        </a:spcAft>
                      </a:pPr>
                      <a:r>
                        <a:rPr lang="en-US" sz="1400" dirty="0">
                          <a:effectLst/>
                        </a:rPr>
                        <a:t> </a:t>
                      </a:r>
                      <a:endParaRPr lang="en-US" sz="1400" dirty="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r>
              <a:tr h="222861">
                <a:tc>
                  <a:txBody>
                    <a:bodyPr/>
                    <a:lstStyle/>
                    <a:p>
                      <a:pPr marL="0" marR="0">
                        <a:lnSpc>
                          <a:spcPct val="115000"/>
                        </a:lnSpc>
                        <a:spcBef>
                          <a:spcPts val="0"/>
                        </a:spcBef>
                        <a:spcAft>
                          <a:spcPts val="0"/>
                        </a:spcAft>
                      </a:pPr>
                      <a:r>
                        <a:rPr lang="en-US" sz="1400">
                          <a:effectLst/>
                        </a:rPr>
                        <a:t>II. Other income</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r>
              <a:tr h="222861">
                <a:tc>
                  <a:txBody>
                    <a:bodyPr/>
                    <a:lstStyle/>
                    <a:p>
                      <a:pPr marL="0" marR="0">
                        <a:lnSpc>
                          <a:spcPct val="115000"/>
                        </a:lnSpc>
                        <a:spcBef>
                          <a:spcPts val="0"/>
                        </a:spcBef>
                        <a:spcAft>
                          <a:spcPts val="0"/>
                        </a:spcAft>
                      </a:pPr>
                      <a:r>
                        <a:rPr lang="en-US" sz="1400">
                          <a:effectLst/>
                        </a:rPr>
                        <a:t>III. Total Revenue (I+II)</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r>
              <a:tr h="222861">
                <a:tc>
                  <a:txBody>
                    <a:bodyPr/>
                    <a:lstStyle/>
                    <a:p>
                      <a:pPr marL="0" marR="0">
                        <a:lnSpc>
                          <a:spcPct val="115000"/>
                        </a:lnSpc>
                        <a:spcBef>
                          <a:spcPts val="0"/>
                        </a:spcBef>
                        <a:spcAft>
                          <a:spcPts val="0"/>
                        </a:spcAft>
                      </a:pPr>
                      <a:r>
                        <a:rPr lang="en-US" sz="1400" dirty="0">
                          <a:effectLst/>
                        </a:rPr>
                        <a:t>IV. Expenses:</a:t>
                      </a:r>
                      <a:endParaRPr lang="en-US" sz="1400" dirty="0">
                        <a:solidFill>
                          <a:srgbClr val="000000"/>
                        </a:solidFill>
                        <a:effectLst/>
                        <a:latin typeface="Arial"/>
                        <a:ea typeface="Times New Roman"/>
                        <a:cs typeface="Times New Roman"/>
                      </a:endParaRPr>
                    </a:p>
                  </a:txBody>
                  <a:tcPr marL="39356" marR="39356"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9356" marR="39356" marT="0" marB="0"/>
                </a:tc>
              </a:tr>
              <a:tr h="279968">
                <a:tc>
                  <a:txBody>
                    <a:bodyPr/>
                    <a:lstStyle/>
                    <a:p>
                      <a:pPr marL="0" marR="0">
                        <a:lnSpc>
                          <a:spcPct val="115000"/>
                        </a:lnSpc>
                        <a:spcBef>
                          <a:spcPts val="0"/>
                        </a:spcBef>
                        <a:spcAft>
                          <a:spcPts val="0"/>
                        </a:spcAft>
                      </a:pPr>
                      <a:r>
                        <a:rPr lang="en-US" sz="1400">
                          <a:effectLst/>
                        </a:rPr>
                        <a:t>-Cost of raw materials consumed</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r>
              <a:tr h="279968">
                <a:tc>
                  <a:txBody>
                    <a:bodyPr/>
                    <a:lstStyle/>
                    <a:p>
                      <a:pPr marL="0" marR="0">
                        <a:lnSpc>
                          <a:spcPct val="115000"/>
                        </a:lnSpc>
                        <a:spcBef>
                          <a:spcPts val="0"/>
                        </a:spcBef>
                        <a:spcAft>
                          <a:spcPts val="0"/>
                        </a:spcAft>
                      </a:pPr>
                      <a:r>
                        <a:rPr lang="en-US" sz="1400">
                          <a:effectLst/>
                        </a:rPr>
                        <a:t>-Purchases of Stock–in–Trade</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r>
              <a:tr h="574661">
                <a:tc>
                  <a:txBody>
                    <a:bodyPr/>
                    <a:lstStyle/>
                    <a:p>
                      <a:pPr marL="0" marR="0">
                        <a:lnSpc>
                          <a:spcPct val="115000"/>
                        </a:lnSpc>
                        <a:spcBef>
                          <a:spcPts val="0"/>
                        </a:spcBef>
                        <a:spcAft>
                          <a:spcPts val="0"/>
                        </a:spcAft>
                      </a:pPr>
                      <a:r>
                        <a:rPr lang="en-US" sz="1400">
                          <a:effectLst/>
                        </a:rPr>
                        <a:t>-Changes in inventories of finished goods work–in–progress and Stock–in-Trade </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r>
              <a:tr h="279968">
                <a:tc>
                  <a:txBody>
                    <a:bodyPr/>
                    <a:lstStyle/>
                    <a:p>
                      <a:pPr marL="0" marR="0">
                        <a:lnSpc>
                          <a:spcPct val="115000"/>
                        </a:lnSpc>
                        <a:spcBef>
                          <a:spcPts val="0"/>
                        </a:spcBef>
                        <a:spcAft>
                          <a:spcPts val="0"/>
                        </a:spcAft>
                      </a:pPr>
                      <a:r>
                        <a:rPr lang="en-US" sz="1400">
                          <a:effectLst/>
                        </a:rPr>
                        <a:t>-Employee benefits expense</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r>
              <a:tr h="222861">
                <a:tc>
                  <a:txBody>
                    <a:bodyPr/>
                    <a:lstStyle/>
                    <a:p>
                      <a:pPr marL="0" marR="0">
                        <a:lnSpc>
                          <a:spcPct val="115000"/>
                        </a:lnSpc>
                        <a:spcBef>
                          <a:spcPts val="0"/>
                        </a:spcBef>
                        <a:spcAft>
                          <a:spcPts val="0"/>
                        </a:spcAft>
                      </a:pPr>
                      <a:r>
                        <a:rPr lang="en-US" sz="1400">
                          <a:effectLst/>
                        </a:rPr>
                        <a:t>-Finance costs</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r>
              <a:tr h="279968">
                <a:tc>
                  <a:txBody>
                    <a:bodyPr/>
                    <a:lstStyle/>
                    <a:p>
                      <a:pPr marL="0" marR="0">
                        <a:lnSpc>
                          <a:spcPct val="115000"/>
                        </a:lnSpc>
                        <a:spcBef>
                          <a:spcPts val="0"/>
                        </a:spcBef>
                        <a:spcAft>
                          <a:spcPts val="0"/>
                        </a:spcAft>
                      </a:pPr>
                      <a:r>
                        <a:rPr lang="en-US" sz="1400">
                          <a:effectLst/>
                        </a:rPr>
                        <a:t>-Depreciation and amortization expense</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r>
              <a:tr h="222861">
                <a:tc>
                  <a:txBody>
                    <a:bodyPr/>
                    <a:lstStyle/>
                    <a:p>
                      <a:pPr marL="0" marR="0">
                        <a:lnSpc>
                          <a:spcPct val="115000"/>
                        </a:lnSpc>
                        <a:spcBef>
                          <a:spcPts val="0"/>
                        </a:spcBef>
                        <a:spcAft>
                          <a:spcPts val="0"/>
                        </a:spcAft>
                      </a:pPr>
                      <a:r>
                        <a:rPr lang="en-US" sz="1400" dirty="0">
                          <a:effectLst/>
                        </a:rPr>
                        <a:t>-Other expenses</a:t>
                      </a:r>
                      <a:endParaRPr lang="en-US" sz="1400" dirty="0">
                        <a:solidFill>
                          <a:srgbClr val="000000"/>
                        </a:solidFill>
                        <a:effectLst/>
                        <a:latin typeface="Arial"/>
                        <a:ea typeface="Times New Roman"/>
                        <a:cs typeface="Times New Roman"/>
                      </a:endParaRPr>
                    </a:p>
                  </a:txBody>
                  <a:tcPr marL="39356" marR="39356"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r>
              <a:tr h="222861">
                <a:tc>
                  <a:txBody>
                    <a:bodyPr/>
                    <a:lstStyle/>
                    <a:p>
                      <a:pPr marL="0" marR="0">
                        <a:lnSpc>
                          <a:spcPct val="115000"/>
                        </a:lnSpc>
                        <a:spcBef>
                          <a:spcPts val="0"/>
                        </a:spcBef>
                        <a:spcAft>
                          <a:spcPts val="0"/>
                        </a:spcAft>
                      </a:pPr>
                      <a:r>
                        <a:rPr lang="en-US" sz="1400">
                          <a:effectLst/>
                        </a:rPr>
                        <a:t>Total Expenses</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r>
              <a:tr h="262283">
                <a:tc>
                  <a:txBody>
                    <a:bodyPr/>
                    <a:lstStyle/>
                    <a:p>
                      <a:pPr marL="0" marR="0">
                        <a:lnSpc>
                          <a:spcPct val="115000"/>
                        </a:lnSpc>
                        <a:spcBef>
                          <a:spcPts val="0"/>
                        </a:spcBef>
                        <a:spcAft>
                          <a:spcPts val="0"/>
                        </a:spcAft>
                      </a:pPr>
                      <a:r>
                        <a:rPr lang="en-US" sz="1400">
                          <a:effectLst/>
                        </a:rPr>
                        <a:t>V. Profit before exceptional and extraordinary items and tax (III–IV)</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r>
              <a:tr h="222861">
                <a:tc>
                  <a:txBody>
                    <a:bodyPr/>
                    <a:lstStyle/>
                    <a:p>
                      <a:pPr marL="0" marR="0">
                        <a:lnSpc>
                          <a:spcPct val="115000"/>
                        </a:lnSpc>
                        <a:spcBef>
                          <a:spcPts val="0"/>
                        </a:spcBef>
                        <a:spcAft>
                          <a:spcPts val="0"/>
                        </a:spcAft>
                      </a:pPr>
                      <a:r>
                        <a:rPr lang="en-US" sz="1400">
                          <a:effectLst/>
                        </a:rPr>
                        <a:t>VI. Exceptional items </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r>
              <a:tr h="419952">
                <a:tc>
                  <a:txBody>
                    <a:bodyPr/>
                    <a:lstStyle/>
                    <a:p>
                      <a:pPr marL="0" marR="0">
                        <a:lnSpc>
                          <a:spcPct val="115000"/>
                        </a:lnSpc>
                        <a:spcBef>
                          <a:spcPts val="0"/>
                        </a:spcBef>
                        <a:spcAft>
                          <a:spcPts val="0"/>
                        </a:spcAft>
                      </a:pPr>
                      <a:r>
                        <a:rPr lang="en-US" sz="1400">
                          <a:effectLst/>
                        </a:rPr>
                        <a:t>VII. Profit before extraordinary items and tax (V–VI)</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9356" marR="39356"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9356" marR="39356" marT="0" marB="0"/>
                </a:tc>
              </a:tr>
            </a:tbl>
          </a:graphicData>
        </a:graphic>
      </p:graphicFrame>
      <p:sp>
        <p:nvSpPr>
          <p:cNvPr id="7" name="Rectangle 2"/>
          <p:cNvSpPr>
            <a:spLocks noChangeArrowheads="1"/>
          </p:cNvSpPr>
          <p:nvPr/>
        </p:nvSpPr>
        <p:spPr bwMode="auto">
          <a:xfrm>
            <a:off x="2298700" y="1417638"/>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Text Box 1"/>
          <p:cNvSpPr txBox="1">
            <a:spLocks noChangeArrowheads="1"/>
          </p:cNvSpPr>
          <p:nvPr/>
        </p:nvSpPr>
        <p:spPr bwMode="auto">
          <a:xfrm>
            <a:off x="685800" y="1417638"/>
            <a:ext cx="10401300" cy="6804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4"/>
          <p:cNvSpPr>
            <a:spLocks noChangeArrowheads="1"/>
          </p:cNvSpPr>
          <p:nvPr/>
        </p:nvSpPr>
        <p:spPr bwMode="auto">
          <a:xfrm>
            <a:off x="2298700" y="1874838"/>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fld id="{D40FDE21-0035-4D65-BC85-F789A7E8691E}" type="slidenum">
              <a:rPr lang="en-US" smtClean="0"/>
              <a:pPr/>
              <a:t>11</a:t>
            </a:fld>
            <a:endParaRPr lang="en-US"/>
          </a:p>
        </p:txBody>
      </p:sp>
    </p:spTree>
    <p:extLst>
      <p:ext uri="{BB962C8B-B14F-4D97-AF65-F5344CB8AC3E}">
        <p14:creationId xmlns="" xmlns:p14="http://schemas.microsoft.com/office/powerpoint/2010/main" val="36451218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a:t/>
            </a:r>
            <a:br>
              <a:rPr lang="en-US" b="1" dirty="0"/>
            </a:br>
            <a:r>
              <a:rPr lang="en-US" b="1" dirty="0" smtClean="0"/>
              <a:t>	</a:t>
            </a:r>
            <a:br>
              <a:rPr lang="en-US" b="1" dirty="0" smtClean="0"/>
            </a:br>
            <a:r>
              <a:rPr lang="en-US" b="1" dirty="0" smtClean="0"/>
              <a:t/>
            </a:r>
            <a:br>
              <a:rPr lang="en-US" b="1" dirty="0" smtClean="0"/>
            </a:br>
            <a:r>
              <a:rPr lang="en-US" b="1" dirty="0" smtClean="0"/>
              <a:t/>
            </a:r>
            <a:br>
              <a:rPr lang="en-US" b="1" dirty="0" smtClean="0"/>
            </a:br>
            <a:r>
              <a:rPr lang="en-US" b="1" dirty="0" smtClean="0"/>
              <a:t>STATEMENT OF PROFIT OR LOSS – REVISED FORMAT</a:t>
            </a:r>
            <a:br>
              <a:rPr lang="en-US" b="1" dirty="0" smtClean="0"/>
            </a:br>
            <a:r>
              <a:rPr lang="en-US" b="1" dirty="0" smtClean="0"/>
              <a:t>					</a:t>
            </a:r>
            <a:r>
              <a:rPr lang="en-US" sz="2200" b="1" dirty="0" smtClean="0"/>
              <a:t>(Rupees in…………)</a:t>
            </a:r>
            <a:r>
              <a:rPr lang="en-US" dirty="0" smtClean="0"/>
              <a:t/>
            </a:r>
            <a:br>
              <a:rPr lang="en-US" dirty="0" smtClean="0"/>
            </a:br>
            <a:r>
              <a:rPr lang="en-US" dirty="0" smtClean="0"/>
              <a:t/>
            </a:r>
            <a:br>
              <a:rPr lang="en-US" dirty="0" smtClean="0"/>
            </a:br>
            <a:r>
              <a:rPr lang="en-US" dirty="0"/>
              <a:t/>
            </a:r>
            <a:br>
              <a:rPr lang="en-US" dirty="0"/>
            </a:br>
            <a:r>
              <a:rPr lang="en-US" dirty="0"/>
              <a:t> </a:t>
            </a:r>
            <a:br>
              <a:rPr lang="en-US" dirty="0"/>
            </a:br>
            <a:endParaRPr lang="en-US" dirty="0"/>
          </a:p>
        </p:txBody>
      </p:sp>
      <p:sp>
        <p:nvSpPr>
          <p:cNvPr id="7" name="Rectangle 2"/>
          <p:cNvSpPr>
            <a:spLocks noChangeArrowheads="1"/>
          </p:cNvSpPr>
          <p:nvPr/>
        </p:nvSpPr>
        <p:spPr bwMode="auto">
          <a:xfrm>
            <a:off x="2298700" y="1417638"/>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Text Box 1"/>
          <p:cNvSpPr txBox="1">
            <a:spLocks noChangeArrowheads="1"/>
          </p:cNvSpPr>
          <p:nvPr/>
        </p:nvSpPr>
        <p:spPr bwMode="auto">
          <a:xfrm>
            <a:off x="2654300" y="2747963"/>
            <a:ext cx="8432800" cy="5473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4"/>
          <p:cNvSpPr>
            <a:spLocks noChangeArrowheads="1"/>
          </p:cNvSpPr>
          <p:nvPr/>
        </p:nvSpPr>
        <p:spPr bwMode="auto">
          <a:xfrm>
            <a:off x="2298700" y="1874838"/>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3639601545"/>
              </p:ext>
            </p:extLst>
          </p:nvPr>
        </p:nvGraphicFramePr>
        <p:xfrm>
          <a:off x="711199" y="1600199"/>
          <a:ext cx="7670799" cy="5029199"/>
        </p:xfrm>
        <a:graphic>
          <a:graphicData uri="http://schemas.openxmlformats.org/drawingml/2006/table">
            <a:tbl>
              <a:tblPr>
                <a:tableStyleId>{5C22544A-7EE6-4342-B048-85BDC9FD1C3A}</a:tableStyleId>
              </a:tblPr>
              <a:tblGrid>
                <a:gridCol w="5005521"/>
                <a:gridCol w="845088"/>
                <a:gridCol w="975100"/>
                <a:gridCol w="845090"/>
              </a:tblGrid>
              <a:tr h="820302">
                <a:tc>
                  <a:txBody>
                    <a:bodyPr/>
                    <a:lstStyle/>
                    <a:p>
                      <a:pPr marL="0" marR="0">
                        <a:lnSpc>
                          <a:spcPct val="115000"/>
                        </a:lnSpc>
                        <a:spcBef>
                          <a:spcPts val="0"/>
                        </a:spcBef>
                        <a:spcAft>
                          <a:spcPts val="0"/>
                        </a:spcAft>
                      </a:pPr>
                      <a:r>
                        <a:rPr lang="en-US" sz="1400" dirty="0">
                          <a:effectLst/>
                        </a:rPr>
                        <a:t>Particulars</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dirty="0">
                          <a:effectLst/>
                        </a:rPr>
                        <a:t>Note No.</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dirty="0">
                          <a:effectLst/>
                        </a:rPr>
                        <a:t>current reporting period</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previous reporting period</a:t>
                      </a:r>
                      <a:endParaRPr lang="en-US" sz="1400">
                        <a:solidFill>
                          <a:srgbClr val="000000"/>
                        </a:solidFill>
                        <a:effectLst/>
                        <a:latin typeface="Arial"/>
                        <a:ea typeface="Times New Roman"/>
                        <a:cs typeface="Times New Roman"/>
                      </a:endParaRPr>
                    </a:p>
                  </a:txBody>
                  <a:tcPr marL="33928" marR="33928" marT="0" marB="0"/>
                </a:tc>
              </a:tr>
              <a:tr h="305468">
                <a:tc>
                  <a:txBody>
                    <a:bodyPr/>
                    <a:lstStyle/>
                    <a:p>
                      <a:pPr marL="0" marR="0">
                        <a:lnSpc>
                          <a:spcPct val="115000"/>
                        </a:lnSpc>
                        <a:spcBef>
                          <a:spcPts val="0"/>
                        </a:spcBef>
                        <a:spcAft>
                          <a:spcPts val="0"/>
                        </a:spcAft>
                      </a:pPr>
                      <a:r>
                        <a:rPr lang="en-US" sz="1400" dirty="0">
                          <a:effectLst/>
                        </a:rPr>
                        <a:t>VII. Profit before extraordinary items and tax </a:t>
                      </a:r>
                      <a:r>
                        <a:rPr lang="en-US" sz="1400" dirty="0" smtClean="0">
                          <a:effectLst/>
                        </a:rPr>
                        <a:t>(</a:t>
                      </a:r>
                      <a:r>
                        <a:rPr lang="en-US" sz="1400" dirty="0">
                          <a:effectLst/>
                        </a:rPr>
                        <a:t>V–VI)</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dirty="0">
                          <a:effectLst/>
                        </a:rPr>
                        <a:t> </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r>
              <a:tr h="286841">
                <a:tc>
                  <a:txBody>
                    <a:bodyPr/>
                    <a:lstStyle/>
                    <a:p>
                      <a:pPr marL="0" marR="0">
                        <a:lnSpc>
                          <a:spcPct val="115000"/>
                        </a:lnSpc>
                        <a:spcBef>
                          <a:spcPts val="0"/>
                        </a:spcBef>
                        <a:spcAft>
                          <a:spcPts val="0"/>
                        </a:spcAft>
                      </a:pPr>
                      <a:r>
                        <a:rPr lang="en-US" sz="1400" dirty="0">
                          <a:effectLst/>
                        </a:rPr>
                        <a:t>VIII. Extraordinary items</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r>
              <a:tr h="286841">
                <a:tc>
                  <a:txBody>
                    <a:bodyPr/>
                    <a:lstStyle/>
                    <a:p>
                      <a:pPr marL="0" marR="0">
                        <a:lnSpc>
                          <a:spcPct val="115000"/>
                        </a:lnSpc>
                        <a:spcBef>
                          <a:spcPts val="0"/>
                        </a:spcBef>
                        <a:spcAft>
                          <a:spcPts val="0"/>
                        </a:spcAft>
                      </a:pPr>
                      <a:r>
                        <a:rPr lang="en-US" sz="1400">
                          <a:effectLst/>
                        </a:rPr>
                        <a:t>IX. Profit before tax (VII–VIII)</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r>
              <a:tr h="278844">
                <a:tc>
                  <a:txBody>
                    <a:bodyPr/>
                    <a:lstStyle/>
                    <a:p>
                      <a:pPr marL="0" marR="0">
                        <a:lnSpc>
                          <a:spcPct val="115000"/>
                        </a:lnSpc>
                        <a:spcBef>
                          <a:spcPts val="0"/>
                        </a:spcBef>
                        <a:spcAft>
                          <a:spcPts val="0"/>
                        </a:spcAft>
                      </a:pPr>
                      <a:r>
                        <a:rPr lang="en-US" sz="1400">
                          <a:effectLst/>
                        </a:rPr>
                        <a:t>X. Tax Expense:</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r>
              <a:tr h="278844">
                <a:tc>
                  <a:txBody>
                    <a:bodyPr/>
                    <a:lstStyle/>
                    <a:p>
                      <a:pPr marL="0" marR="0">
                        <a:lnSpc>
                          <a:spcPct val="115000"/>
                        </a:lnSpc>
                        <a:spcBef>
                          <a:spcPts val="0"/>
                        </a:spcBef>
                        <a:spcAft>
                          <a:spcPts val="0"/>
                        </a:spcAft>
                      </a:pPr>
                      <a:r>
                        <a:rPr lang="en-US" sz="1400">
                          <a:effectLst/>
                        </a:rPr>
                        <a:t>1) Current tax </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r>
              <a:tr h="278844">
                <a:tc>
                  <a:txBody>
                    <a:bodyPr/>
                    <a:lstStyle/>
                    <a:p>
                      <a:pPr marL="0" marR="0">
                        <a:lnSpc>
                          <a:spcPct val="115000"/>
                        </a:lnSpc>
                        <a:spcBef>
                          <a:spcPts val="0"/>
                        </a:spcBef>
                        <a:spcAft>
                          <a:spcPts val="0"/>
                        </a:spcAft>
                      </a:pPr>
                      <a:r>
                        <a:rPr lang="en-US" sz="1400">
                          <a:effectLst/>
                        </a:rPr>
                        <a:t>2) Deferred tax</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dirty="0">
                          <a:effectLst/>
                        </a:rPr>
                        <a:t> </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r>
              <a:tr h="278844">
                <a:tc>
                  <a:txBody>
                    <a:bodyPr/>
                    <a:lstStyle/>
                    <a:p>
                      <a:pPr marL="0" marR="0">
                        <a:lnSpc>
                          <a:spcPct val="115000"/>
                        </a:lnSpc>
                        <a:spcBef>
                          <a:spcPts val="0"/>
                        </a:spcBef>
                        <a:spcAft>
                          <a:spcPts val="0"/>
                        </a:spcAft>
                      </a:pPr>
                      <a:r>
                        <a:rPr lang="en-US" sz="1400">
                          <a:effectLst/>
                        </a:rPr>
                        <a:t>XI. Profit/(Loss) for the period from continuing operations (IX–X)</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r>
              <a:tr h="278844">
                <a:tc>
                  <a:txBody>
                    <a:bodyPr/>
                    <a:lstStyle/>
                    <a:p>
                      <a:pPr marL="0" marR="0">
                        <a:lnSpc>
                          <a:spcPct val="115000"/>
                        </a:lnSpc>
                        <a:spcBef>
                          <a:spcPts val="0"/>
                        </a:spcBef>
                        <a:spcAft>
                          <a:spcPts val="0"/>
                        </a:spcAft>
                      </a:pPr>
                      <a:r>
                        <a:rPr lang="en-US" sz="1400">
                          <a:effectLst/>
                        </a:rPr>
                        <a:t>XII. Profit/(loss) from discontinuing operations </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r>
              <a:tr h="278844">
                <a:tc>
                  <a:txBody>
                    <a:bodyPr/>
                    <a:lstStyle/>
                    <a:p>
                      <a:pPr marL="0" marR="0">
                        <a:lnSpc>
                          <a:spcPct val="115000"/>
                        </a:lnSpc>
                        <a:spcBef>
                          <a:spcPts val="0"/>
                        </a:spcBef>
                        <a:spcAft>
                          <a:spcPts val="0"/>
                        </a:spcAft>
                      </a:pPr>
                      <a:r>
                        <a:rPr lang="en-US" sz="1400" dirty="0">
                          <a:effectLst/>
                        </a:rPr>
                        <a:t>XIII. Tax expense of discontinuing operations</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r>
              <a:tr h="278844">
                <a:tc>
                  <a:txBody>
                    <a:bodyPr/>
                    <a:lstStyle/>
                    <a:p>
                      <a:pPr marL="0" marR="0">
                        <a:lnSpc>
                          <a:spcPct val="115000"/>
                        </a:lnSpc>
                        <a:spcBef>
                          <a:spcPts val="0"/>
                        </a:spcBef>
                        <a:spcAft>
                          <a:spcPts val="0"/>
                        </a:spcAft>
                      </a:pPr>
                      <a:r>
                        <a:rPr lang="en-US" sz="1400">
                          <a:effectLst/>
                        </a:rPr>
                        <a:t>XIV. Profit/(loss) from Discontinuing operations (after tax) (XII–XIII)</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r>
              <a:tr h="278844">
                <a:tc>
                  <a:txBody>
                    <a:bodyPr/>
                    <a:lstStyle/>
                    <a:p>
                      <a:pPr marL="0" marR="0">
                        <a:lnSpc>
                          <a:spcPct val="115000"/>
                        </a:lnSpc>
                        <a:spcBef>
                          <a:spcPts val="0"/>
                        </a:spcBef>
                        <a:spcAft>
                          <a:spcPts val="0"/>
                        </a:spcAft>
                      </a:pPr>
                      <a:r>
                        <a:rPr lang="en-US" sz="1400">
                          <a:effectLst/>
                        </a:rPr>
                        <a:t>XV. Profit/(Loss) for the period</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r>
              <a:tr h="278844">
                <a:tc>
                  <a:txBody>
                    <a:bodyPr/>
                    <a:lstStyle/>
                    <a:p>
                      <a:pPr marL="0" marR="0">
                        <a:lnSpc>
                          <a:spcPct val="115000"/>
                        </a:lnSpc>
                        <a:spcBef>
                          <a:spcPts val="0"/>
                        </a:spcBef>
                        <a:spcAft>
                          <a:spcPts val="0"/>
                        </a:spcAft>
                      </a:pPr>
                      <a:r>
                        <a:rPr lang="en-US" sz="1400">
                          <a:effectLst/>
                        </a:rPr>
                        <a:t>XVI. Earnings per equity share: </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3928" marR="33928" marT="0" marB="0"/>
                </a:tc>
              </a:tr>
              <a:tr h="262463">
                <a:tc>
                  <a:txBody>
                    <a:bodyPr/>
                    <a:lstStyle/>
                    <a:p>
                      <a:pPr marL="0" marR="0">
                        <a:lnSpc>
                          <a:spcPct val="115000"/>
                        </a:lnSpc>
                        <a:spcBef>
                          <a:spcPts val="0"/>
                        </a:spcBef>
                        <a:spcAft>
                          <a:spcPts val="0"/>
                        </a:spcAft>
                      </a:pPr>
                      <a:r>
                        <a:rPr lang="en-US" sz="1400" dirty="0">
                          <a:effectLst/>
                        </a:rPr>
                        <a:t> </a:t>
                      </a:r>
                      <a:r>
                        <a:rPr lang="en-US" sz="1400" dirty="0" smtClean="0">
                          <a:effectLst/>
                        </a:rPr>
                        <a:t>1)Basic</a:t>
                      </a:r>
                      <a:endParaRPr lang="en-US" sz="1400" dirty="0">
                        <a:effectLst/>
                      </a:endParaRPr>
                    </a:p>
                  </a:txBody>
                  <a:tcPr marL="33928" marR="339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r>
              <a:tr h="278844">
                <a:tc>
                  <a:txBody>
                    <a:bodyPr/>
                    <a:lstStyle/>
                    <a:p>
                      <a:pPr marL="0" marR="0">
                        <a:lnSpc>
                          <a:spcPct val="115000"/>
                        </a:lnSpc>
                        <a:spcBef>
                          <a:spcPts val="0"/>
                        </a:spcBef>
                        <a:spcAft>
                          <a:spcPts val="0"/>
                        </a:spcAft>
                      </a:pPr>
                      <a:r>
                        <a:rPr lang="en-US" sz="1400">
                          <a:effectLst/>
                        </a:rPr>
                        <a:t>2) Diluted </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3928" marR="33928" marT="0" marB="0"/>
                </a:tc>
              </a:tr>
              <a:tr h="278844">
                <a:tc gridSpan="4">
                  <a:txBody>
                    <a:bodyPr/>
                    <a:lstStyle/>
                    <a:p>
                      <a:pPr marL="0" marR="0">
                        <a:lnSpc>
                          <a:spcPct val="115000"/>
                        </a:lnSpc>
                        <a:spcBef>
                          <a:spcPts val="0"/>
                        </a:spcBef>
                        <a:spcAft>
                          <a:spcPts val="0"/>
                        </a:spcAft>
                      </a:pPr>
                      <a:r>
                        <a:rPr lang="en-US" sz="1400" dirty="0">
                          <a:effectLst/>
                        </a:rPr>
                        <a:t>See accompanying notes to the financial statements</a:t>
                      </a:r>
                      <a:endParaRPr lang="en-US" sz="1400" dirty="0">
                        <a:solidFill>
                          <a:srgbClr val="000000"/>
                        </a:solidFill>
                        <a:effectLst/>
                        <a:latin typeface="Arial"/>
                        <a:ea typeface="Times New Roman"/>
                        <a:cs typeface="Times New Roman"/>
                      </a:endParaRPr>
                    </a:p>
                  </a:txBody>
                  <a:tcPr marL="33928" marR="33928" marT="0" marB="0"/>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5" name="Rectangle 2"/>
          <p:cNvSpPr>
            <a:spLocks noChangeArrowheads="1"/>
          </p:cNvSpPr>
          <p:nvPr/>
        </p:nvSpPr>
        <p:spPr bwMode="auto">
          <a:xfrm>
            <a:off x="2611438" y="1600200"/>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Text Box 1"/>
          <p:cNvSpPr txBox="1">
            <a:spLocks noChangeArrowheads="1"/>
          </p:cNvSpPr>
          <p:nvPr/>
        </p:nvSpPr>
        <p:spPr bwMode="auto">
          <a:xfrm>
            <a:off x="711200" y="1600200"/>
            <a:ext cx="8432800" cy="5473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4"/>
          <p:cNvSpPr>
            <a:spLocks noChangeArrowheads="1"/>
          </p:cNvSpPr>
          <p:nvPr/>
        </p:nvSpPr>
        <p:spPr bwMode="auto">
          <a:xfrm>
            <a:off x="2611438" y="205740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fld id="{D40FDE21-0035-4D65-BC85-F789A7E8691E}" type="slidenum">
              <a:rPr lang="en-US" smtClean="0"/>
              <a:pPr/>
              <a:t>12</a:t>
            </a:fld>
            <a:endParaRPr lang="en-US"/>
          </a:p>
        </p:txBody>
      </p:sp>
    </p:spTree>
    <p:extLst>
      <p:ext uri="{BB962C8B-B14F-4D97-AF65-F5344CB8AC3E}">
        <p14:creationId xmlns="" xmlns:p14="http://schemas.microsoft.com/office/powerpoint/2010/main" val="15628441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t/>
            </a:r>
            <a:br>
              <a:rPr lang="en-US" b="1" dirty="0" smtClean="0"/>
            </a:br>
            <a:r>
              <a:rPr lang="en-US" b="1" dirty="0" smtClean="0"/>
              <a:t>Important </a:t>
            </a:r>
            <a:r>
              <a:rPr lang="en-US" b="1" dirty="0"/>
              <a:t>Definitions</a:t>
            </a:r>
            <a:r>
              <a:rPr lang="en-US" dirty="0"/>
              <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r>
              <a:rPr lang="en-US" sz="3100" b="1" dirty="0" smtClean="0"/>
              <a:t>Current / </a:t>
            </a:r>
            <a:r>
              <a:rPr lang="en-US" sz="3100" b="1" dirty="0"/>
              <a:t>Non Current asset –</a:t>
            </a:r>
            <a:r>
              <a:rPr lang="en-US" sz="3100" dirty="0"/>
              <a:t>An asset is classified as current when it satisfies </a:t>
            </a:r>
            <a:r>
              <a:rPr lang="en-US" sz="3100" b="1" dirty="0"/>
              <a:t>any of the following criteria</a:t>
            </a:r>
            <a:r>
              <a:rPr lang="en-US" sz="3100" dirty="0"/>
              <a:t>:</a:t>
            </a:r>
          </a:p>
          <a:p>
            <a:pPr lvl="2"/>
            <a:r>
              <a:rPr lang="en-US" dirty="0" smtClean="0"/>
              <a:t>It is expected to be realized in, or is intended for sale or consumption in, the company’s normal operating cycle</a:t>
            </a:r>
            <a:r>
              <a:rPr lang="en-US" dirty="0"/>
              <a:t>;</a:t>
            </a:r>
          </a:p>
          <a:p>
            <a:pPr lvl="2"/>
            <a:r>
              <a:rPr lang="en-US" dirty="0" smtClean="0"/>
              <a:t>It is held primarily for the purpose of being traded</a:t>
            </a:r>
            <a:r>
              <a:rPr lang="en-US" dirty="0"/>
              <a:t>;</a:t>
            </a:r>
          </a:p>
          <a:p>
            <a:pPr lvl="2"/>
            <a:r>
              <a:rPr lang="en-US" dirty="0" smtClean="0"/>
              <a:t>It is expected to be realized within twelve months after the reporting date; or</a:t>
            </a:r>
            <a:endParaRPr lang="en-US" dirty="0"/>
          </a:p>
          <a:p>
            <a:pPr lvl="2"/>
            <a:r>
              <a:rPr lang="en-US" dirty="0" smtClean="0"/>
              <a:t>It is cash or cash equivalent unless it is restricted from being exchanged or used to settle a liability for at least twelve months after the reporting date</a:t>
            </a:r>
            <a:r>
              <a:rPr lang="en-US" dirty="0"/>
              <a:t>.</a:t>
            </a:r>
          </a:p>
          <a:p>
            <a:endParaRPr lang="en-US" sz="2400" dirty="0"/>
          </a:p>
          <a:p>
            <a:r>
              <a:rPr lang="en-US" sz="3100" b="1" dirty="0" smtClean="0"/>
              <a:t>Current/Non Current liability–</a:t>
            </a:r>
            <a:r>
              <a:rPr lang="en-US" sz="3100" dirty="0" smtClean="0"/>
              <a:t>A liability shall be classified as current when it satisfies </a:t>
            </a:r>
            <a:r>
              <a:rPr lang="en-US" sz="3100" b="1" dirty="0" smtClean="0"/>
              <a:t>any of the following criteria</a:t>
            </a:r>
            <a:r>
              <a:rPr lang="en-US" sz="3100" dirty="0" smtClean="0"/>
              <a:t>:</a:t>
            </a:r>
            <a:endParaRPr lang="en-US" sz="3100" dirty="0"/>
          </a:p>
          <a:p>
            <a:pPr lvl="2"/>
            <a:r>
              <a:rPr lang="en-US" dirty="0" smtClean="0"/>
              <a:t>It is expected to be settled in the company’s normal operating cycle</a:t>
            </a:r>
            <a:r>
              <a:rPr lang="en-US" dirty="0"/>
              <a:t>;</a:t>
            </a:r>
          </a:p>
          <a:p>
            <a:pPr lvl="2"/>
            <a:r>
              <a:rPr lang="en-US" dirty="0" smtClean="0"/>
              <a:t>It is held primarily for the purpose of being traded</a:t>
            </a:r>
            <a:r>
              <a:rPr lang="en-US" dirty="0"/>
              <a:t>;</a:t>
            </a:r>
          </a:p>
          <a:p>
            <a:pPr lvl="2"/>
            <a:r>
              <a:rPr lang="en-US" dirty="0" smtClean="0"/>
              <a:t>It is due to be settled within twelve months after the reporting date; or</a:t>
            </a:r>
            <a:endParaRPr lang="en-US" dirty="0"/>
          </a:p>
          <a:p>
            <a:pPr lvl="2"/>
            <a:r>
              <a:rPr lang="en-US" dirty="0" smtClean="0"/>
              <a:t>The company does not have an unconditional right to defer settlement of the liability for at least twelve months after the reporting date.</a:t>
            </a:r>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13</a:t>
            </a:fld>
            <a:endParaRPr lang="en-US"/>
          </a:p>
        </p:txBody>
      </p:sp>
    </p:spTree>
    <p:extLst>
      <p:ext uri="{BB962C8B-B14F-4D97-AF65-F5344CB8AC3E}">
        <p14:creationId xmlns="" xmlns:p14="http://schemas.microsoft.com/office/powerpoint/2010/main" val="30548202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Important Definitions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7500" lnSpcReduction="20000"/>
          </a:bodyPr>
          <a:lstStyle/>
          <a:p>
            <a:r>
              <a:rPr lang="en-US" sz="4000" b="1" u="sng" dirty="0" smtClean="0"/>
              <a:t>Operating Cycle</a:t>
            </a:r>
            <a:endParaRPr lang="en-US" sz="4000" dirty="0"/>
          </a:p>
          <a:p>
            <a:pPr marL="0" indent="0">
              <a:buNone/>
            </a:pPr>
            <a:r>
              <a:rPr lang="en-US" sz="3100" dirty="0" smtClean="0"/>
              <a:t>It is the </a:t>
            </a:r>
            <a:r>
              <a:rPr lang="en-US" sz="3100" b="1" dirty="0" smtClean="0"/>
              <a:t>time between the acquisition of assets for processing and their realization in cash or cash equivalents. </a:t>
            </a:r>
            <a:r>
              <a:rPr lang="en-US" sz="3100" dirty="0" smtClean="0"/>
              <a:t>Where the normal operating  cycle cannot be identified, it is assumed to have a duration of 12 months</a:t>
            </a:r>
            <a:endParaRPr lang="en-US" sz="3100" dirty="0"/>
          </a:p>
          <a:p>
            <a:pPr marL="0" indent="0">
              <a:buNone/>
            </a:pPr>
            <a:r>
              <a:rPr lang="en-US" dirty="0"/>
              <a:t> </a:t>
            </a:r>
            <a:endParaRPr lang="en-US" sz="4000" dirty="0"/>
          </a:p>
          <a:p>
            <a:pPr algn="just"/>
            <a:r>
              <a:rPr lang="en-US" sz="2800" dirty="0">
                <a:solidFill>
                  <a:srgbClr val="002776"/>
                </a:solidFill>
              </a:rPr>
              <a:t>Will the operating cycle need to be determined based on each business unit, segment, cash generating unit, contract level or at the overall entity level</a:t>
            </a:r>
            <a:r>
              <a:rPr lang="en-US" sz="2800" dirty="0" smtClean="0">
                <a:solidFill>
                  <a:srgbClr val="002776"/>
                </a:solidFill>
              </a:rPr>
              <a:t>?</a:t>
            </a:r>
          </a:p>
          <a:p>
            <a:r>
              <a:rPr lang="en-US" sz="2900" dirty="0">
                <a:solidFill>
                  <a:srgbClr val="002776"/>
                </a:solidFill>
              </a:rPr>
              <a:t>Should the operating cycle be calculated for each item separately, say for debtors</a:t>
            </a:r>
            <a:r>
              <a:rPr lang="en-US" sz="2900" dirty="0" smtClean="0">
                <a:solidFill>
                  <a:srgbClr val="002776"/>
                </a:solidFill>
              </a:rPr>
              <a:t>,  inventory </a:t>
            </a:r>
            <a:r>
              <a:rPr lang="en-US" sz="2900" dirty="0">
                <a:solidFill>
                  <a:srgbClr val="002776"/>
                </a:solidFill>
              </a:rPr>
              <a:t>or for the company as a whole?</a:t>
            </a:r>
          </a:p>
          <a:p>
            <a:pPr algn="just"/>
            <a:endParaRPr lang="en-US" sz="2800" dirty="0">
              <a:solidFill>
                <a:srgbClr val="002776"/>
              </a:solidFill>
            </a:endParaRPr>
          </a:p>
          <a:p>
            <a:pPr algn="just"/>
            <a:r>
              <a:rPr lang="en-US" sz="2800" dirty="0"/>
              <a:t>How is an operating cycle determined in the case of a finance company?</a:t>
            </a:r>
          </a:p>
          <a:p>
            <a:pPr algn="just"/>
            <a:endParaRPr lang="en-US" sz="2800" dirty="0">
              <a:solidFill>
                <a:srgbClr val="002776"/>
              </a:solidFill>
            </a:endParaRPr>
          </a:p>
          <a:p>
            <a:pPr marL="0" indent="0">
              <a:buNone/>
            </a:pPr>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14</a:t>
            </a:fld>
            <a:endParaRPr lang="en-US"/>
          </a:p>
        </p:txBody>
      </p:sp>
    </p:spTree>
    <p:extLst>
      <p:ext uri="{BB962C8B-B14F-4D97-AF65-F5344CB8AC3E}">
        <p14:creationId xmlns="" xmlns:p14="http://schemas.microsoft.com/office/powerpoint/2010/main" val="21119891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6000" b="1" dirty="0" smtClean="0"/>
              <a:t>	</a:t>
            </a:r>
          </a:p>
          <a:p>
            <a:pPr marL="0" indent="0">
              <a:buNone/>
            </a:pPr>
            <a:r>
              <a:rPr lang="en-US" sz="6000" b="1" dirty="0"/>
              <a:t> </a:t>
            </a:r>
            <a:r>
              <a:rPr lang="en-US" sz="6000" b="1" dirty="0" smtClean="0"/>
              <a:t>    Equity and Liability 		     Classification</a:t>
            </a:r>
            <a:endParaRPr lang="en-US" sz="6000" dirty="0"/>
          </a:p>
        </p:txBody>
      </p:sp>
      <p:sp>
        <p:nvSpPr>
          <p:cNvPr id="2" name="Slide Number Placeholder 1"/>
          <p:cNvSpPr>
            <a:spLocks noGrp="1"/>
          </p:cNvSpPr>
          <p:nvPr>
            <p:ph type="sldNum" sz="quarter" idx="12"/>
          </p:nvPr>
        </p:nvSpPr>
        <p:spPr/>
        <p:txBody>
          <a:bodyPr/>
          <a:lstStyle/>
          <a:p>
            <a:fld id="{D40FDE21-0035-4D65-BC85-F789A7E8691E}" type="slidenum">
              <a:rPr lang="en-US" smtClean="0"/>
              <a:pPr/>
              <a:t>15</a:t>
            </a:fld>
            <a:endParaRPr lang="en-US"/>
          </a:p>
        </p:txBody>
      </p:sp>
    </p:spTree>
    <p:extLst>
      <p:ext uri="{BB962C8B-B14F-4D97-AF65-F5344CB8AC3E}">
        <p14:creationId xmlns="" xmlns:p14="http://schemas.microsoft.com/office/powerpoint/2010/main" val="3099540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Equity and Liability Classification</a:t>
            </a:r>
            <a:endParaRPr lang="en-US" dirty="0"/>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p:txBody>
      </p:sp>
      <p:pic>
        <p:nvPicPr>
          <p:cNvPr id="4" name="Pictur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57200" y="1524000"/>
            <a:ext cx="8229600" cy="4800600"/>
          </a:xfrm>
          <a:prstGeom prst="rect">
            <a:avLst/>
          </a:prstGeom>
        </p:spPr>
      </p:pic>
      <p:sp>
        <p:nvSpPr>
          <p:cNvPr id="5" name="Slide Number Placeholder 4"/>
          <p:cNvSpPr>
            <a:spLocks noGrp="1"/>
          </p:cNvSpPr>
          <p:nvPr>
            <p:ph type="sldNum" sz="quarter" idx="12"/>
          </p:nvPr>
        </p:nvSpPr>
        <p:spPr/>
        <p:txBody>
          <a:bodyPr/>
          <a:lstStyle/>
          <a:p>
            <a:fld id="{D40FDE21-0035-4D65-BC85-F789A7E8691E}" type="slidenum">
              <a:rPr lang="en-US" smtClean="0"/>
              <a:pPr/>
              <a:t>16</a:t>
            </a:fld>
            <a:endParaRPr lang="en-US"/>
          </a:p>
        </p:txBody>
      </p:sp>
    </p:spTree>
    <p:extLst>
      <p:ext uri="{BB962C8B-B14F-4D97-AF65-F5344CB8AC3E}">
        <p14:creationId xmlns="" xmlns:p14="http://schemas.microsoft.com/office/powerpoint/2010/main" val="4026725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SHAREHOLDER’S FUND</a:t>
            </a:r>
            <a:endParaRPr lang="en-US" dirty="0"/>
          </a:p>
        </p:txBody>
      </p:sp>
      <p:sp>
        <p:nvSpPr>
          <p:cNvPr id="3" name="Content Placeholder 2"/>
          <p:cNvSpPr>
            <a:spLocks noGrp="1"/>
          </p:cNvSpPr>
          <p:nvPr>
            <p:ph idx="1"/>
          </p:nvPr>
        </p:nvSpPr>
        <p:spPr/>
        <p:txBody>
          <a:bodyPr>
            <a:normAutofit fontScale="70000" lnSpcReduction="20000"/>
          </a:bodyPr>
          <a:lstStyle/>
          <a:p>
            <a:r>
              <a:rPr lang="en-US" sz="3100" b="1" dirty="0" smtClean="0"/>
              <a:t>Additional Disclosures</a:t>
            </a:r>
            <a:endParaRPr lang="en-US" sz="3100" dirty="0" smtClean="0"/>
          </a:p>
          <a:p>
            <a:pPr lvl="2"/>
            <a:r>
              <a:rPr lang="en-US" dirty="0" smtClean="0"/>
              <a:t>Reconciliation of no. of shares outstanding at beginning and end of reporting period</a:t>
            </a:r>
          </a:p>
          <a:p>
            <a:pPr lvl="2"/>
            <a:r>
              <a:rPr lang="en-US" dirty="0" smtClean="0"/>
              <a:t>Rights, preferences and restrictions of each class of shares including restrictions on distribution of dividends and repayment of capital</a:t>
            </a:r>
          </a:p>
          <a:p>
            <a:pPr lvl="2"/>
            <a:r>
              <a:rPr lang="en-US" dirty="0" smtClean="0"/>
              <a:t>Details of shareholders holding more than 5% shares</a:t>
            </a:r>
          </a:p>
          <a:p>
            <a:pPr lvl="2"/>
            <a:r>
              <a:rPr lang="en-US" dirty="0" smtClean="0"/>
              <a:t>Details of shares issuable under options and contracts / commitments</a:t>
            </a:r>
          </a:p>
          <a:p>
            <a:pPr lvl="2"/>
            <a:r>
              <a:rPr lang="en-US" dirty="0" smtClean="0"/>
              <a:t>Unpaid calls by directors </a:t>
            </a:r>
            <a:r>
              <a:rPr lang="en-US" b="1" dirty="0" smtClean="0"/>
              <a:t>and officers </a:t>
            </a:r>
            <a:r>
              <a:rPr lang="en-US" dirty="0" smtClean="0"/>
              <a:t>shall be shown separately</a:t>
            </a:r>
          </a:p>
          <a:p>
            <a:pPr marL="0" indent="0">
              <a:buNone/>
            </a:pPr>
            <a:r>
              <a:rPr lang="en-US" sz="2400" dirty="0" smtClean="0"/>
              <a:t> </a:t>
            </a:r>
          </a:p>
          <a:p>
            <a:r>
              <a:rPr lang="en-US" sz="3100" b="1" dirty="0" smtClean="0"/>
              <a:t>For 5 years immediately preceding the date of BS disclose aggregate number &amp; class of shares:</a:t>
            </a:r>
            <a:endParaRPr lang="en-US" sz="3100" dirty="0" smtClean="0"/>
          </a:p>
          <a:p>
            <a:pPr lvl="2"/>
            <a:r>
              <a:rPr lang="en-US" dirty="0" smtClean="0"/>
              <a:t>pursuant to contract(s) without payment being received in cash (previously to be disclosed throughout the life of the Company</a:t>
            </a:r>
            <a:r>
              <a:rPr lang="en-US" dirty="0"/>
              <a:t>)</a:t>
            </a:r>
          </a:p>
          <a:p>
            <a:pPr lvl="2"/>
            <a:r>
              <a:rPr lang="en-US" dirty="0" smtClean="0"/>
              <a:t>Bonus shares (previously to be disclosed throughout the life of the Company</a:t>
            </a:r>
            <a:r>
              <a:rPr lang="en-US" dirty="0"/>
              <a:t>)</a:t>
            </a:r>
          </a:p>
          <a:p>
            <a:pPr lvl="2"/>
            <a:r>
              <a:rPr lang="en-US" dirty="0" smtClean="0"/>
              <a:t>Bought back (previously no such disclosure required</a:t>
            </a:r>
            <a:r>
              <a:rPr lang="en-US" dirty="0"/>
              <a:t>)</a:t>
            </a:r>
          </a:p>
          <a:p>
            <a:pPr marL="0" indent="0">
              <a:buNone/>
            </a:pPr>
            <a:endParaRPr lang="en-US" sz="2400" dirty="0"/>
          </a:p>
          <a:p>
            <a:endParaRPr lang="en-US" dirty="0" smtClean="0"/>
          </a:p>
          <a:p>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17</a:t>
            </a:fld>
            <a:endParaRPr lang="en-US"/>
          </a:p>
        </p:txBody>
      </p:sp>
    </p:spTree>
    <p:extLst>
      <p:ext uri="{BB962C8B-B14F-4D97-AF65-F5344CB8AC3E}">
        <p14:creationId xmlns="" xmlns:p14="http://schemas.microsoft.com/office/powerpoint/2010/main" val="36979363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a:r>
            <a:br>
              <a:rPr lang="en-US" b="1" dirty="0"/>
            </a:br>
            <a:r>
              <a:rPr lang="en-US" b="1" dirty="0"/>
              <a:t>Key Issues </a:t>
            </a:r>
            <a:r>
              <a:rPr lang="en-US" b="1" dirty="0" smtClean="0"/>
              <a:t>–Share Capital</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r>
              <a:rPr lang="en-US" dirty="0"/>
              <a:t> </a:t>
            </a:r>
            <a:r>
              <a:rPr lang="en-US" sz="2400" b="1" u="sng" dirty="0"/>
              <a:t>Share Capital</a:t>
            </a:r>
            <a:endParaRPr lang="en-US" sz="2400" dirty="0"/>
          </a:p>
          <a:p>
            <a:pPr marL="0" indent="0">
              <a:buNone/>
            </a:pPr>
            <a:r>
              <a:rPr lang="en-US" sz="1800" dirty="0" smtClean="0"/>
              <a:t>	</a:t>
            </a:r>
            <a:r>
              <a:rPr lang="en-US" sz="2400" dirty="0" smtClean="0"/>
              <a:t>Shareholder </a:t>
            </a:r>
            <a:r>
              <a:rPr lang="en-US" sz="2400" dirty="0"/>
              <a:t>holding more than 5% shares</a:t>
            </a:r>
          </a:p>
          <a:p>
            <a:pPr lvl="2"/>
            <a:r>
              <a:rPr lang="en-US" dirty="0"/>
              <a:t>Will </a:t>
            </a:r>
            <a:r>
              <a:rPr lang="en-US" dirty="0" smtClean="0"/>
              <a:t>disclosure apply if a shareholder was holding more than 5% shares during the year; but not at year – end?</a:t>
            </a:r>
          </a:p>
          <a:p>
            <a:pPr lvl="2"/>
            <a:r>
              <a:rPr lang="en-US" dirty="0" smtClean="0"/>
              <a:t>Whether disclosure is required for each class of shares?</a:t>
            </a:r>
            <a:endParaRPr lang="en-US" dirty="0"/>
          </a:p>
          <a:p>
            <a:pPr marL="1143000" indent="-228600"/>
            <a:r>
              <a:rPr lang="en-US" sz="2400" dirty="0" smtClean="0"/>
              <a:t> How </a:t>
            </a:r>
            <a:r>
              <a:rPr lang="en-US" sz="2400" dirty="0"/>
              <a:t>should outstanding ADRs / GDRs be considered when disclosing shareholders holding more than 5% shareholding</a:t>
            </a:r>
            <a:r>
              <a:rPr lang="en-US" sz="2400" dirty="0" smtClean="0"/>
              <a:t>?</a:t>
            </a:r>
          </a:p>
          <a:p>
            <a:pPr marL="1143000" indent="-228600"/>
            <a:r>
              <a:rPr lang="en-US" sz="2400" dirty="0" smtClean="0"/>
              <a:t>Whether reconciliation </a:t>
            </a:r>
            <a:r>
              <a:rPr lang="en-US" sz="2400" dirty="0"/>
              <a:t>of the number of shares outstanding at the beginning and at the end of the reporting </a:t>
            </a:r>
            <a:r>
              <a:rPr lang="en-US" sz="2400" dirty="0" smtClean="0"/>
              <a:t>period should be </a:t>
            </a:r>
            <a:r>
              <a:rPr lang="en-US" sz="2400" dirty="0"/>
              <a:t>provided for </a:t>
            </a:r>
            <a:r>
              <a:rPr lang="en-US" sz="2400" dirty="0" err="1"/>
              <a:t>authorised</a:t>
            </a:r>
            <a:r>
              <a:rPr lang="en-US" sz="2400" dirty="0"/>
              <a:t> capital as well</a:t>
            </a:r>
            <a:r>
              <a:rPr lang="en-US" sz="2400" dirty="0" smtClean="0"/>
              <a:t>?</a:t>
            </a:r>
          </a:p>
          <a:p>
            <a:pPr marL="1143000" indent="-228600"/>
            <a:r>
              <a:rPr lang="en-US" sz="2400" dirty="0"/>
              <a:t>Should calls unpaid be shown as a reduction in new Schedule VI?</a:t>
            </a:r>
          </a:p>
          <a:p>
            <a:pPr marL="1143000" indent="-228600"/>
            <a:endParaRPr lang="en-US" sz="2400" dirty="0"/>
          </a:p>
          <a:p>
            <a:pPr marL="0" indent="0">
              <a:buNone/>
            </a:pPr>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18</a:t>
            </a:fld>
            <a:endParaRPr lang="en-US"/>
          </a:p>
        </p:txBody>
      </p:sp>
    </p:spTree>
    <p:extLst>
      <p:ext uri="{BB962C8B-B14F-4D97-AF65-F5344CB8AC3E}">
        <p14:creationId xmlns="" xmlns:p14="http://schemas.microsoft.com/office/powerpoint/2010/main" val="1154313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a:r>
            <a:br>
              <a:rPr lang="en-US" b="1" dirty="0"/>
            </a:br>
            <a:r>
              <a:rPr lang="en-US" b="1" dirty="0" smtClean="0"/>
              <a:t>RESERVES &amp; SURPLUS</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marL="0" indent="0">
              <a:buNone/>
            </a:pPr>
            <a:endParaRPr lang="en-US" sz="2400" dirty="0"/>
          </a:p>
          <a:p>
            <a:pPr marL="0" indent="0">
              <a:buNone/>
            </a:pPr>
            <a:r>
              <a:rPr lang="en-US" sz="1800" dirty="0" smtClean="0"/>
              <a:t>	</a:t>
            </a:r>
            <a:endParaRPr lang="en-US" sz="2400" dirty="0"/>
          </a:p>
          <a:p>
            <a:pPr marL="511175" lvl="2"/>
            <a:r>
              <a:rPr lang="en-US" dirty="0" smtClean="0"/>
              <a:t>Additions and deductions since last Balance Sheet to be shown under each specific head</a:t>
            </a:r>
          </a:p>
          <a:p>
            <a:pPr marL="511175" lvl="2"/>
            <a:endParaRPr lang="en-US" dirty="0"/>
          </a:p>
          <a:p>
            <a:pPr marL="511175" lvl="2"/>
            <a:r>
              <a:rPr lang="en-US" dirty="0" smtClean="0"/>
              <a:t>Debit balance in Statement of Profit &amp; Loss to be shown as negative figure under the head “Surplus”</a:t>
            </a:r>
          </a:p>
          <a:p>
            <a:pPr lvl="2"/>
            <a:endParaRPr lang="en-US" dirty="0"/>
          </a:p>
          <a:p>
            <a:pPr marL="349250" lvl="2" indent="0"/>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19</a:t>
            </a:fld>
            <a:endParaRPr lang="en-US"/>
          </a:p>
        </p:txBody>
      </p:sp>
    </p:spTree>
    <p:extLst>
      <p:ext uri="{BB962C8B-B14F-4D97-AF65-F5344CB8AC3E}">
        <p14:creationId xmlns="" xmlns:p14="http://schemas.microsoft.com/office/powerpoint/2010/main" val="28703218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Structure </a:t>
            </a:r>
            <a:r>
              <a:rPr lang="en-US" b="1" dirty="0"/>
              <a:t>of Presentation</a:t>
            </a:r>
            <a:r>
              <a:rPr lang="en-US" sz="1400" dirty="0"/>
              <a:t/>
            </a:r>
            <a:br>
              <a:rPr lang="en-US" sz="1400" dirty="0"/>
            </a:br>
            <a:endParaRPr lang="en-US" dirty="0"/>
          </a:p>
        </p:txBody>
      </p:sp>
      <p:sp>
        <p:nvSpPr>
          <p:cNvPr id="3" name="Content Placeholder 2"/>
          <p:cNvSpPr>
            <a:spLocks noGrp="1"/>
          </p:cNvSpPr>
          <p:nvPr>
            <p:ph idx="1"/>
          </p:nvPr>
        </p:nvSpPr>
        <p:spPr/>
        <p:txBody>
          <a:bodyPr/>
          <a:lstStyle/>
          <a:p>
            <a:pPr marL="0" indent="0">
              <a:buNone/>
            </a:pPr>
            <a:r>
              <a:rPr lang="en-US" b="1" dirty="0" smtClean="0"/>
              <a:t>    </a:t>
            </a:r>
          </a:p>
          <a:p>
            <a:pPr lvl="2"/>
            <a:r>
              <a:rPr lang="en-US" b="1" dirty="0" smtClean="0"/>
              <a:t>Setting the Context</a:t>
            </a:r>
            <a:endParaRPr lang="en-US" sz="1050" dirty="0"/>
          </a:p>
          <a:p>
            <a:pPr lvl="2"/>
            <a:r>
              <a:rPr lang="en-US" b="1" dirty="0" smtClean="0"/>
              <a:t>Structure of Revised Schedule VI</a:t>
            </a:r>
            <a:endParaRPr lang="en-US" sz="1050" dirty="0"/>
          </a:p>
          <a:p>
            <a:pPr lvl="2"/>
            <a:r>
              <a:rPr lang="en-US" b="1" dirty="0" smtClean="0"/>
              <a:t>Component of Balance Sheet</a:t>
            </a:r>
          </a:p>
          <a:p>
            <a:pPr lvl="2"/>
            <a:r>
              <a:rPr lang="en-US" b="1" dirty="0" smtClean="0"/>
              <a:t>Component of Statement of Profit &amp; Loss</a:t>
            </a:r>
          </a:p>
          <a:p>
            <a:pPr lvl="2"/>
            <a:r>
              <a:rPr lang="en-US" b="1" dirty="0" smtClean="0"/>
              <a:t>Key Changes &amp; New Disclosures</a:t>
            </a:r>
            <a:endParaRPr lang="en-US" sz="1050" dirty="0"/>
          </a:p>
          <a:p>
            <a:pPr lvl="2"/>
            <a:r>
              <a:rPr lang="en-US" b="1" dirty="0" smtClean="0"/>
              <a:t>General Issues</a:t>
            </a:r>
          </a:p>
          <a:p>
            <a:pPr lvl="2"/>
            <a:r>
              <a:rPr lang="en-US" b="1" dirty="0" smtClean="0"/>
              <a:t>Comparison</a:t>
            </a:r>
            <a:endParaRPr lang="en-US" b="1" dirty="0"/>
          </a:p>
          <a:p>
            <a:pPr marL="0" indent="0">
              <a:buNone/>
            </a:pPr>
            <a:endParaRPr lang="en-US" sz="1400" dirty="0"/>
          </a:p>
          <a:p>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2</a:t>
            </a:fld>
            <a:endParaRPr lang="en-US"/>
          </a:p>
        </p:txBody>
      </p:sp>
    </p:spTree>
    <p:extLst>
      <p:ext uri="{BB962C8B-B14F-4D97-AF65-F5344CB8AC3E}">
        <p14:creationId xmlns="" xmlns:p14="http://schemas.microsoft.com/office/powerpoint/2010/main" val="18622722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a:r>
            <a:br>
              <a:rPr lang="en-US" b="1" dirty="0"/>
            </a:br>
            <a:r>
              <a:rPr lang="en-US" b="1" dirty="0" smtClean="0"/>
              <a:t>SHARE APPLICATION MONEY PENDING ALLOTMENT</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marL="0" indent="0">
              <a:buNone/>
            </a:pPr>
            <a:endParaRPr lang="en-US" sz="2400" dirty="0"/>
          </a:p>
          <a:p>
            <a:pPr marL="0" indent="0">
              <a:buNone/>
            </a:pPr>
            <a:r>
              <a:rPr lang="en-US" sz="1800" dirty="0" smtClean="0"/>
              <a:t>	</a:t>
            </a:r>
            <a:endParaRPr lang="en-US" sz="2400" dirty="0"/>
          </a:p>
          <a:p>
            <a:pPr marL="511175" lvl="2"/>
            <a:r>
              <a:rPr lang="en-US" dirty="0" smtClean="0"/>
              <a:t>Disclosed between “Shareholder’s Fund” and “Non current liabilities ”</a:t>
            </a:r>
          </a:p>
          <a:p>
            <a:pPr marL="511175" lvl="2"/>
            <a:endParaRPr lang="en-US" dirty="0"/>
          </a:p>
          <a:p>
            <a:pPr marL="511175" lvl="2"/>
            <a:r>
              <a:rPr lang="en-US" dirty="0" smtClean="0"/>
              <a:t>Does not include  share application money which are refundable and above authorized capital and to be shown under “ Other Liabilities”</a:t>
            </a:r>
          </a:p>
          <a:p>
            <a:pPr lvl="2"/>
            <a:endParaRPr lang="en-US" dirty="0"/>
          </a:p>
          <a:p>
            <a:pPr marL="349250" lvl="2" indent="0"/>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20</a:t>
            </a:fld>
            <a:endParaRPr lang="en-US"/>
          </a:p>
        </p:txBody>
      </p:sp>
    </p:spTree>
    <p:extLst>
      <p:ext uri="{BB962C8B-B14F-4D97-AF65-F5344CB8AC3E}">
        <p14:creationId xmlns="" xmlns:p14="http://schemas.microsoft.com/office/powerpoint/2010/main" val="10758319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a:r>
            <a:br>
              <a:rPr lang="en-US" b="1" dirty="0"/>
            </a:br>
            <a:r>
              <a:rPr lang="en-US" b="1" dirty="0" smtClean="0"/>
              <a:t>LONG TERM BORROWINGS</a:t>
            </a: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sz="2400" dirty="0" smtClean="0"/>
              <a:t>Long term borrowing shall be classified as :</a:t>
            </a:r>
          </a:p>
          <a:p>
            <a:r>
              <a:rPr lang="en-US" sz="2400" dirty="0"/>
              <a:t>Bonds/debentures;</a:t>
            </a:r>
          </a:p>
          <a:p>
            <a:r>
              <a:rPr lang="en-US" sz="2400" dirty="0" smtClean="0"/>
              <a:t>Term loans</a:t>
            </a:r>
            <a:endParaRPr lang="en-US" sz="2400" dirty="0"/>
          </a:p>
          <a:p>
            <a:pPr marL="0" indent="0">
              <a:buNone/>
            </a:pPr>
            <a:r>
              <a:rPr lang="en-US" sz="2400" dirty="0" smtClean="0"/>
              <a:t>         • </a:t>
            </a:r>
            <a:r>
              <a:rPr lang="en-US" sz="2400" dirty="0"/>
              <a:t>from banks</a:t>
            </a:r>
            <a:r>
              <a:rPr lang="en-US" sz="2400" dirty="0" smtClean="0"/>
              <a:t>;</a:t>
            </a:r>
          </a:p>
          <a:p>
            <a:pPr marL="0" indent="0">
              <a:buNone/>
            </a:pPr>
            <a:r>
              <a:rPr lang="en-US" sz="2400" dirty="0"/>
              <a:t> </a:t>
            </a:r>
            <a:r>
              <a:rPr lang="en-US" sz="2400" dirty="0" smtClean="0"/>
              <a:t>        • </a:t>
            </a:r>
            <a:r>
              <a:rPr lang="en-US" sz="2400" dirty="0"/>
              <a:t>from other parties;</a:t>
            </a:r>
          </a:p>
          <a:p>
            <a:r>
              <a:rPr lang="en-US" sz="2400" dirty="0" smtClean="0"/>
              <a:t>Deferred </a:t>
            </a:r>
            <a:r>
              <a:rPr lang="en-US" sz="2400" dirty="0"/>
              <a:t>payment liabilities;</a:t>
            </a:r>
          </a:p>
          <a:p>
            <a:r>
              <a:rPr lang="en-US" sz="2400" dirty="0" smtClean="0"/>
              <a:t>Deposits</a:t>
            </a:r>
            <a:r>
              <a:rPr lang="en-US" sz="2400" dirty="0"/>
              <a:t>;</a:t>
            </a:r>
          </a:p>
          <a:p>
            <a:r>
              <a:rPr lang="en-US" sz="2400" dirty="0" smtClean="0"/>
              <a:t>Loans </a:t>
            </a:r>
            <a:r>
              <a:rPr lang="en-US" sz="2400" dirty="0"/>
              <a:t>and advances from related parties;</a:t>
            </a:r>
          </a:p>
          <a:p>
            <a:r>
              <a:rPr lang="en-US" sz="2400" dirty="0" smtClean="0"/>
              <a:t>Long </a:t>
            </a:r>
            <a:r>
              <a:rPr lang="en-US" sz="2400" dirty="0"/>
              <a:t>term maturities of finance lease obligations;</a:t>
            </a:r>
          </a:p>
          <a:p>
            <a:r>
              <a:rPr lang="en-US" sz="2400" dirty="0" smtClean="0"/>
              <a:t>Other </a:t>
            </a:r>
            <a:r>
              <a:rPr lang="en-US" sz="2400" dirty="0"/>
              <a:t>loans and advances (specify nature).</a:t>
            </a:r>
          </a:p>
          <a:p>
            <a:pPr marL="0" indent="0">
              <a:buNone/>
            </a:pPr>
            <a:r>
              <a:rPr lang="en-US" sz="1800" dirty="0" smtClean="0"/>
              <a:t>	</a:t>
            </a:r>
            <a:endParaRPr lang="en-US" sz="2400" dirty="0"/>
          </a:p>
          <a:p>
            <a:pPr lvl="2"/>
            <a:endParaRPr lang="en-US" dirty="0"/>
          </a:p>
          <a:p>
            <a:pPr marL="349250" lvl="2" indent="0"/>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21</a:t>
            </a:fld>
            <a:endParaRPr lang="en-US"/>
          </a:p>
        </p:txBody>
      </p:sp>
    </p:spTree>
    <p:extLst>
      <p:ext uri="{BB962C8B-B14F-4D97-AF65-F5344CB8AC3E}">
        <p14:creationId xmlns="" xmlns:p14="http://schemas.microsoft.com/office/powerpoint/2010/main" val="16934246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a:r>
            <a:br>
              <a:rPr lang="en-US" b="1" dirty="0"/>
            </a:br>
            <a:r>
              <a:rPr lang="en-US" b="1" dirty="0" smtClean="0"/>
              <a:t>LONG TERM BORROWINGS</a:t>
            </a:r>
            <a:r>
              <a:rPr lang="en-US" dirty="0"/>
              <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sz="3400" dirty="0" smtClean="0"/>
              <a:t>Disclosure requirement :</a:t>
            </a:r>
          </a:p>
          <a:p>
            <a:r>
              <a:rPr lang="en-US" sz="3400" dirty="0" smtClean="0"/>
              <a:t>Nature of security for each type of borrowing to be specified</a:t>
            </a:r>
            <a:endParaRPr lang="en-US" sz="3400" dirty="0"/>
          </a:p>
          <a:p>
            <a:r>
              <a:rPr lang="en-US" sz="3400" dirty="0" smtClean="0"/>
              <a:t>Period and nature of continuing default as on Balance sheet date</a:t>
            </a:r>
          </a:p>
          <a:p>
            <a:r>
              <a:rPr lang="en-US" sz="3400" dirty="0" smtClean="0"/>
              <a:t>Terms of repayment – period of maturity, installment due, rate of interest </a:t>
            </a:r>
            <a:r>
              <a:rPr lang="en-US" sz="3400" dirty="0" err="1" smtClean="0"/>
              <a:t>etc</a:t>
            </a:r>
            <a:endParaRPr lang="en-US" sz="3400" dirty="0" smtClean="0"/>
          </a:p>
          <a:p>
            <a:r>
              <a:rPr lang="en-US" sz="3400" dirty="0" smtClean="0"/>
              <a:t>Current maturities of long term debts –under “other current liabilities”</a:t>
            </a:r>
          </a:p>
          <a:p>
            <a:r>
              <a:rPr lang="en-US" sz="3400" dirty="0"/>
              <a:t>Where loans have been guaranteed by directors or others, the aggregate amount of such loans under each head shall be disclosed.</a:t>
            </a:r>
            <a:endParaRPr lang="en-US" sz="3400" dirty="0" smtClean="0"/>
          </a:p>
          <a:p>
            <a:endParaRPr lang="en-US" sz="3400" dirty="0" smtClean="0"/>
          </a:p>
          <a:p>
            <a:endParaRPr lang="en-US" sz="2400" dirty="0"/>
          </a:p>
          <a:p>
            <a:pPr marL="0" indent="0">
              <a:buNone/>
            </a:pPr>
            <a:r>
              <a:rPr lang="en-US" sz="1800" dirty="0" smtClean="0"/>
              <a:t>	</a:t>
            </a:r>
            <a:endParaRPr lang="en-US" sz="2400" dirty="0"/>
          </a:p>
          <a:p>
            <a:pPr lvl="2"/>
            <a:endParaRPr lang="en-US" dirty="0"/>
          </a:p>
          <a:p>
            <a:pPr marL="349250" lvl="2" indent="0"/>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22</a:t>
            </a:fld>
            <a:endParaRPr lang="en-US"/>
          </a:p>
        </p:txBody>
      </p:sp>
    </p:spTree>
    <p:extLst>
      <p:ext uri="{BB962C8B-B14F-4D97-AF65-F5344CB8AC3E}">
        <p14:creationId xmlns="" xmlns:p14="http://schemas.microsoft.com/office/powerpoint/2010/main" val="13135849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a:r>
            <a:br>
              <a:rPr lang="en-US" b="1" dirty="0"/>
            </a:br>
            <a:r>
              <a:rPr lang="en-US" b="1" dirty="0" smtClean="0"/>
              <a:t>LONG TERM BORROWINGS-Key Issues</a:t>
            </a:r>
            <a:r>
              <a:rPr lang="en-US" dirty="0"/>
              <a:t/>
            </a:r>
            <a:br>
              <a:rPr lang="en-US" dirty="0"/>
            </a:br>
            <a:endParaRPr lang="en-US" dirty="0"/>
          </a:p>
        </p:txBody>
      </p:sp>
      <p:sp>
        <p:nvSpPr>
          <p:cNvPr id="3" name="Content Placeholder 2"/>
          <p:cNvSpPr>
            <a:spLocks noGrp="1"/>
          </p:cNvSpPr>
          <p:nvPr>
            <p:ph idx="1"/>
          </p:nvPr>
        </p:nvSpPr>
        <p:spPr/>
        <p:txBody>
          <a:bodyPr>
            <a:normAutofit fontScale="25000" lnSpcReduction="20000"/>
          </a:bodyPr>
          <a:lstStyle/>
          <a:p>
            <a:r>
              <a:rPr lang="en-US" sz="7200" dirty="0"/>
              <a:t>Can the current maturities of long- term debt be carved out of the total long-term borrowings, instead of under every line item of </a:t>
            </a:r>
            <a:r>
              <a:rPr lang="en-US" sz="7200" dirty="0" err="1"/>
              <a:t>para</a:t>
            </a:r>
            <a:r>
              <a:rPr lang="en-US" sz="7200" dirty="0"/>
              <a:t>. 6.C of the Revised Schedule VI Notification</a:t>
            </a:r>
            <a:r>
              <a:rPr lang="en-US" sz="7200" dirty="0" smtClean="0"/>
              <a:t>?</a:t>
            </a:r>
          </a:p>
          <a:p>
            <a:pPr marL="0" lvl="0" indent="0">
              <a:buNone/>
            </a:pPr>
            <a:endParaRPr lang="en-US" sz="7200" dirty="0"/>
          </a:p>
          <a:p>
            <a:r>
              <a:rPr lang="en-US" sz="7200" dirty="0"/>
              <a:t>A company has taken a three-year loan specifically for a business whose operating </a:t>
            </a:r>
            <a:r>
              <a:rPr lang="en-US" sz="7200" dirty="0" smtClean="0"/>
              <a:t>cycle </a:t>
            </a:r>
            <a:r>
              <a:rPr lang="en-US" sz="7200" dirty="0"/>
              <a:t>is four years. Hence, it needs to classify the three -year loan as current liability. This gives rise to the following issues:</a:t>
            </a:r>
          </a:p>
          <a:p>
            <a:pPr marL="349250" indent="0">
              <a:buNone/>
            </a:pPr>
            <a:r>
              <a:rPr lang="en-US" sz="7200" dirty="0"/>
              <a:t>(a) Should the loan be classified in the balance sheet under the head “long-term borrowing”, “short-term borrowing” or “current maturities of long-term debt”?</a:t>
            </a:r>
          </a:p>
          <a:p>
            <a:pPr marL="349250" indent="0">
              <a:buNone/>
            </a:pPr>
            <a:r>
              <a:rPr lang="en-US" sz="7200" dirty="0"/>
              <a:t>(b) Does the company need to make all the disclosures required for </a:t>
            </a:r>
            <a:r>
              <a:rPr lang="en-US" sz="7200" dirty="0" smtClean="0"/>
              <a:t>long-term borrowings </a:t>
            </a:r>
            <a:r>
              <a:rPr lang="en-US" sz="7200" dirty="0"/>
              <a:t>for this loan also</a:t>
            </a:r>
            <a:r>
              <a:rPr lang="en-US" sz="7200" dirty="0" smtClean="0"/>
              <a:t>?</a:t>
            </a:r>
          </a:p>
          <a:p>
            <a:pPr marL="349250" indent="0">
              <a:buNone/>
            </a:pPr>
            <a:endParaRPr lang="en-US" sz="7200" dirty="0" smtClean="0"/>
          </a:p>
          <a:p>
            <a:pPr marL="349250" indent="-349250"/>
            <a:r>
              <a:rPr lang="en-US" sz="7200" dirty="0" smtClean="0"/>
              <a:t>Should </a:t>
            </a:r>
            <a:r>
              <a:rPr lang="en-US" sz="7200" dirty="0"/>
              <a:t>unsecured loans taken from shareholders / directors with no fixed terms, be classified as “current” or “non-current</a:t>
            </a:r>
            <a:r>
              <a:rPr lang="en-US" sz="7200" dirty="0" smtClean="0"/>
              <a:t>”?</a:t>
            </a:r>
          </a:p>
          <a:p>
            <a:pPr marL="349250" indent="-349250"/>
            <a:endParaRPr lang="en-US" sz="7200" dirty="0" smtClean="0"/>
          </a:p>
          <a:p>
            <a:pPr marL="349250" indent="-349250"/>
            <a:r>
              <a:rPr lang="en-US" sz="7200" dirty="0" smtClean="0"/>
              <a:t>Whether breach of debt covenant affect the current/ non </a:t>
            </a:r>
            <a:r>
              <a:rPr lang="en-US" sz="7200" smtClean="0"/>
              <a:t>current classification</a:t>
            </a:r>
            <a:r>
              <a:rPr lang="en-US" sz="7200" dirty="0" smtClean="0"/>
              <a:t>? </a:t>
            </a:r>
            <a:endParaRPr lang="en-US" sz="7200" dirty="0"/>
          </a:p>
          <a:p>
            <a:pPr marL="349250" indent="0">
              <a:buNone/>
            </a:pPr>
            <a:endParaRPr lang="en-US" sz="8000" dirty="0"/>
          </a:p>
          <a:p>
            <a:pPr marL="349250" indent="0">
              <a:buNone/>
            </a:pPr>
            <a:endParaRPr lang="en-US" sz="8000" dirty="0"/>
          </a:p>
          <a:p>
            <a:pPr marL="0" indent="0">
              <a:buNone/>
            </a:pPr>
            <a:r>
              <a:rPr lang="en-US" sz="8000" dirty="0" smtClean="0"/>
              <a:t>	</a:t>
            </a:r>
            <a:endParaRPr lang="en-US" sz="8000" dirty="0"/>
          </a:p>
          <a:p>
            <a:pPr lvl="2"/>
            <a:endParaRPr lang="en-US" sz="8000" dirty="0"/>
          </a:p>
          <a:p>
            <a:pPr marL="349250" lvl="2" indent="0"/>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23</a:t>
            </a:fld>
            <a:endParaRPr lang="en-US"/>
          </a:p>
        </p:txBody>
      </p:sp>
    </p:spTree>
    <p:extLst>
      <p:ext uri="{BB962C8B-B14F-4D97-AF65-F5344CB8AC3E}">
        <p14:creationId xmlns="" xmlns:p14="http://schemas.microsoft.com/office/powerpoint/2010/main" val="11124091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a:r>
            <a:br>
              <a:rPr lang="en-US" b="1" dirty="0"/>
            </a:br>
            <a:r>
              <a:rPr lang="en-US" b="1" dirty="0" smtClean="0"/>
              <a:t>OTHER LONG TERM LIABILITIES </a:t>
            </a:r>
            <a:r>
              <a:rPr lang="en-US" dirty="0"/>
              <a:t/>
            </a:r>
            <a:br>
              <a:rPr lang="en-US" dirty="0"/>
            </a:br>
            <a:endParaRPr lang="en-US" dirty="0"/>
          </a:p>
        </p:txBody>
      </p:sp>
      <p:sp>
        <p:nvSpPr>
          <p:cNvPr id="3" name="Content Placeholder 2"/>
          <p:cNvSpPr>
            <a:spLocks noGrp="1"/>
          </p:cNvSpPr>
          <p:nvPr>
            <p:ph idx="1"/>
          </p:nvPr>
        </p:nvSpPr>
        <p:spPr/>
        <p:txBody>
          <a:bodyPr>
            <a:normAutofit fontScale="25000" lnSpcReduction="20000"/>
          </a:bodyPr>
          <a:lstStyle/>
          <a:p>
            <a:endParaRPr lang="en-US" sz="8000" dirty="0" smtClean="0"/>
          </a:p>
          <a:p>
            <a:r>
              <a:rPr lang="en-US" sz="8000" dirty="0" smtClean="0"/>
              <a:t>Other long term liabilities classified into:</a:t>
            </a:r>
          </a:p>
          <a:p>
            <a:pPr marL="0" indent="0">
              <a:buNone/>
            </a:pPr>
            <a:r>
              <a:rPr lang="en-US" sz="8000" dirty="0"/>
              <a:t> </a:t>
            </a:r>
            <a:r>
              <a:rPr lang="en-US" sz="8000" dirty="0" smtClean="0"/>
              <a:t>  -  Trade payables;</a:t>
            </a:r>
          </a:p>
          <a:p>
            <a:pPr indent="-114300">
              <a:buFontTx/>
              <a:buChar char="-"/>
            </a:pPr>
            <a:r>
              <a:rPr lang="en-US" sz="8000" dirty="0" smtClean="0"/>
              <a:t>  Others</a:t>
            </a:r>
          </a:p>
          <a:p>
            <a:pPr marL="0" indent="0">
              <a:buNone/>
            </a:pPr>
            <a:endParaRPr lang="en-US" sz="9600" b="1" u="sng" dirty="0" smtClean="0"/>
          </a:p>
          <a:p>
            <a:pPr marL="0" indent="0">
              <a:buNone/>
            </a:pPr>
            <a:r>
              <a:rPr lang="en-US" sz="9600" b="1" u="sng" dirty="0" smtClean="0"/>
              <a:t>Trade </a:t>
            </a:r>
            <a:r>
              <a:rPr lang="en-US" sz="9600" b="1" u="sng" dirty="0"/>
              <a:t>Payable</a:t>
            </a:r>
            <a:endParaRPr lang="en-US" sz="9600" dirty="0"/>
          </a:p>
          <a:p>
            <a:pPr marL="0" indent="0">
              <a:buNone/>
            </a:pPr>
            <a:r>
              <a:rPr lang="en-US" sz="8000" dirty="0" smtClean="0"/>
              <a:t>A </a:t>
            </a:r>
            <a:r>
              <a:rPr lang="en-US" sz="8000" dirty="0"/>
              <a:t>payable shall be classified as a ‘Trade Payable’ if it is in respect of the </a:t>
            </a:r>
            <a:r>
              <a:rPr lang="en-US" sz="8000" b="1" dirty="0" smtClean="0"/>
              <a:t>amount </a:t>
            </a:r>
            <a:r>
              <a:rPr lang="en-US" sz="8000" b="1" dirty="0"/>
              <a:t>due on account of goods purchased or services received in the </a:t>
            </a:r>
            <a:r>
              <a:rPr lang="en-US" sz="8000" b="1" dirty="0" smtClean="0"/>
              <a:t>normal </a:t>
            </a:r>
            <a:r>
              <a:rPr lang="en-US" sz="8000" b="1" dirty="0"/>
              <a:t>course of business</a:t>
            </a:r>
            <a:endParaRPr lang="en-US" sz="8000" dirty="0"/>
          </a:p>
          <a:p>
            <a:pPr marL="349250" indent="0">
              <a:buNone/>
            </a:pPr>
            <a:endParaRPr lang="en-US" sz="8000" dirty="0"/>
          </a:p>
          <a:p>
            <a:pPr marL="457200" indent="-174625"/>
            <a:r>
              <a:rPr lang="en-US" sz="8000" dirty="0" smtClean="0"/>
              <a:t>Old Schedule VI- Sundry Creditors includes amount due in respect of goods purchased or services received or in respect of other contractual obligation as well. </a:t>
            </a:r>
            <a:endParaRPr lang="en-US" sz="8000" dirty="0"/>
          </a:p>
          <a:p>
            <a:pPr marL="0" indent="0">
              <a:buNone/>
            </a:pPr>
            <a:r>
              <a:rPr lang="en-US" sz="8000" dirty="0" smtClean="0"/>
              <a:t>	</a:t>
            </a:r>
            <a:endParaRPr lang="en-US" sz="8000" dirty="0"/>
          </a:p>
          <a:p>
            <a:pPr lvl="2"/>
            <a:endParaRPr lang="en-US" sz="8000" dirty="0"/>
          </a:p>
          <a:p>
            <a:pPr marL="349250" lvl="2" indent="0"/>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24</a:t>
            </a:fld>
            <a:endParaRPr lang="en-US"/>
          </a:p>
        </p:txBody>
      </p:sp>
    </p:spTree>
    <p:extLst>
      <p:ext uri="{BB962C8B-B14F-4D97-AF65-F5344CB8AC3E}">
        <p14:creationId xmlns="" xmlns:p14="http://schemas.microsoft.com/office/powerpoint/2010/main" val="33644011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a:r>
            <a:br>
              <a:rPr lang="en-US" b="1" dirty="0"/>
            </a:br>
            <a:r>
              <a:rPr lang="en-US" b="1" dirty="0" smtClean="0"/>
              <a:t>OTHER LONG TERM LIABILITIES </a:t>
            </a:r>
            <a:r>
              <a:rPr lang="en-US" dirty="0"/>
              <a:t/>
            </a:r>
            <a:br>
              <a:rPr lang="en-US" dirty="0"/>
            </a:br>
            <a:endParaRPr lang="en-US" dirty="0"/>
          </a:p>
        </p:txBody>
      </p:sp>
      <p:sp>
        <p:nvSpPr>
          <p:cNvPr id="3" name="Content Placeholder 2"/>
          <p:cNvSpPr>
            <a:spLocks noGrp="1"/>
          </p:cNvSpPr>
          <p:nvPr>
            <p:ph idx="1"/>
          </p:nvPr>
        </p:nvSpPr>
        <p:spPr/>
        <p:txBody>
          <a:bodyPr>
            <a:normAutofit fontScale="32500" lnSpcReduction="20000"/>
          </a:bodyPr>
          <a:lstStyle/>
          <a:p>
            <a:pPr marL="0" indent="0">
              <a:buNone/>
            </a:pPr>
            <a:r>
              <a:rPr lang="en-US" sz="8000" b="1" u="sng" dirty="0" smtClean="0"/>
              <a:t>Questions:</a:t>
            </a:r>
          </a:p>
          <a:p>
            <a:pPr marL="0" indent="0">
              <a:buNone/>
            </a:pPr>
            <a:endParaRPr lang="en-US" sz="8000" dirty="0" smtClean="0"/>
          </a:p>
          <a:p>
            <a:pPr marL="0" indent="0">
              <a:buNone/>
            </a:pPr>
            <a:r>
              <a:rPr lang="en-US" sz="8000" dirty="0" smtClean="0"/>
              <a:t>The </a:t>
            </a:r>
            <a:r>
              <a:rPr lang="en-US" sz="8000" dirty="0"/>
              <a:t>company has received security deposit from its customers / dealers. </a:t>
            </a:r>
            <a:r>
              <a:rPr lang="en-US" sz="8000" dirty="0" smtClean="0"/>
              <a:t>Either the </a:t>
            </a:r>
            <a:r>
              <a:rPr lang="en-US" sz="8000" dirty="0"/>
              <a:t>company or the customer / dealer can terminate the agreement by </a:t>
            </a:r>
            <a:r>
              <a:rPr lang="en-US" sz="8000" dirty="0" smtClean="0"/>
              <a:t>giving two </a:t>
            </a:r>
            <a:r>
              <a:rPr lang="en-US" sz="8000" dirty="0"/>
              <a:t>months notice. The deposits are refundable within one month </a:t>
            </a:r>
            <a:r>
              <a:rPr lang="en-US" sz="8000" dirty="0" smtClean="0"/>
              <a:t>of termination</a:t>
            </a:r>
            <a:r>
              <a:rPr lang="en-US" sz="8000" dirty="0"/>
              <a:t>. However, based on past experience, it is noted that </a:t>
            </a:r>
            <a:r>
              <a:rPr lang="en-US" sz="8000" dirty="0" smtClean="0"/>
              <a:t>deposits refunded </a:t>
            </a:r>
            <a:r>
              <a:rPr lang="en-US" sz="8000" dirty="0"/>
              <a:t>in a year are not material, with 1% to 2% of the amount outstanding. </a:t>
            </a:r>
            <a:r>
              <a:rPr lang="en-US" sz="8000" dirty="0" smtClean="0"/>
              <a:t>The intention </a:t>
            </a:r>
            <a:r>
              <a:rPr lang="en-US" sz="8000" dirty="0"/>
              <a:t>of the company is to continue long-term relationship with its customers </a:t>
            </a:r>
            <a:r>
              <a:rPr lang="en-US" sz="8000" dirty="0" smtClean="0"/>
              <a:t>/dealers</a:t>
            </a:r>
            <a:r>
              <a:rPr lang="en-US" sz="8000" dirty="0"/>
              <a:t>. Can the company classify such security deposits as non-current liability?</a:t>
            </a:r>
            <a:r>
              <a:rPr lang="en-US" sz="8000" dirty="0" smtClean="0"/>
              <a:t>	</a:t>
            </a:r>
            <a:endParaRPr lang="en-US" sz="8000" dirty="0"/>
          </a:p>
          <a:p>
            <a:pPr lvl="2"/>
            <a:endParaRPr lang="en-US" sz="8000" dirty="0"/>
          </a:p>
          <a:p>
            <a:pPr marL="349250" lvl="2" indent="0"/>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25</a:t>
            </a:fld>
            <a:endParaRPr lang="en-US"/>
          </a:p>
        </p:txBody>
      </p:sp>
    </p:spTree>
    <p:extLst>
      <p:ext uri="{BB962C8B-B14F-4D97-AF65-F5344CB8AC3E}">
        <p14:creationId xmlns="" xmlns:p14="http://schemas.microsoft.com/office/powerpoint/2010/main" val="29560466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a:r>
            <a:br>
              <a:rPr lang="en-US" b="1" dirty="0"/>
            </a:br>
            <a:r>
              <a:rPr lang="en-US" b="1" dirty="0" smtClean="0"/>
              <a:t>LONG TERM PROVISIONS </a:t>
            </a:r>
            <a:r>
              <a:rPr lang="en-US" dirty="0"/>
              <a:t/>
            </a:r>
            <a:br>
              <a:rPr lang="en-US" dirty="0"/>
            </a:br>
            <a:endParaRPr lang="en-US" dirty="0"/>
          </a:p>
        </p:txBody>
      </p:sp>
      <p:sp>
        <p:nvSpPr>
          <p:cNvPr id="3" name="Content Placeholder 2"/>
          <p:cNvSpPr>
            <a:spLocks noGrp="1"/>
          </p:cNvSpPr>
          <p:nvPr>
            <p:ph idx="1"/>
          </p:nvPr>
        </p:nvSpPr>
        <p:spPr/>
        <p:txBody>
          <a:bodyPr>
            <a:normAutofit fontScale="32500" lnSpcReduction="20000"/>
          </a:bodyPr>
          <a:lstStyle/>
          <a:p>
            <a:endParaRPr lang="en-US" sz="8000" dirty="0" smtClean="0"/>
          </a:p>
          <a:p>
            <a:r>
              <a:rPr lang="en-US" sz="8000" dirty="0" smtClean="0"/>
              <a:t>Long term provisions can be into:</a:t>
            </a:r>
          </a:p>
          <a:p>
            <a:pPr marL="0" indent="0">
              <a:buNone/>
            </a:pPr>
            <a:r>
              <a:rPr lang="en-US" sz="8000" dirty="0"/>
              <a:t> </a:t>
            </a:r>
            <a:r>
              <a:rPr lang="en-US" sz="8000" dirty="0" smtClean="0"/>
              <a:t>  -  Provisions for Employee benefits;</a:t>
            </a:r>
          </a:p>
          <a:p>
            <a:pPr indent="-114300">
              <a:buFontTx/>
              <a:buChar char="-"/>
            </a:pPr>
            <a:r>
              <a:rPr lang="en-US" sz="8000" dirty="0" smtClean="0"/>
              <a:t>  Others</a:t>
            </a:r>
          </a:p>
          <a:p>
            <a:pPr marL="0" indent="0">
              <a:buNone/>
            </a:pPr>
            <a:endParaRPr lang="en-US" sz="9600" b="1" u="sng" dirty="0" smtClean="0"/>
          </a:p>
          <a:p>
            <a:pPr algn="just"/>
            <a:r>
              <a:rPr lang="en-US" sz="9600" dirty="0"/>
              <a:t>How should a company classify the assets and liabilities arising from post-employment benefit obligations as current/non-current in the Balance Sheet?</a:t>
            </a:r>
          </a:p>
          <a:p>
            <a:pPr lvl="2"/>
            <a:endParaRPr lang="en-US" sz="8000" dirty="0"/>
          </a:p>
          <a:p>
            <a:pPr marL="349250" lvl="2" indent="0"/>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26</a:t>
            </a:fld>
            <a:endParaRPr lang="en-US"/>
          </a:p>
        </p:txBody>
      </p:sp>
    </p:spTree>
    <p:extLst>
      <p:ext uri="{BB962C8B-B14F-4D97-AF65-F5344CB8AC3E}">
        <p14:creationId xmlns="" xmlns:p14="http://schemas.microsoft.com/office/powerpoint/2010/main" val="37866837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a:r>
            <a:br>
              <a:rPr lang="en-US" b="1" dirty="0"/>
            </a:br>
            <a:r>
              <a:rPr lang="en-US" b="1" dirty="0" smtClean="0"/>
              <a:t>POST RETIREMENT BENEFIT OBLIGATION</a:t>
            </a:r>
            <a:r>
              <a:rPr lang="en-US" dirty="0"/>
              <a:t/>
            </a:r>
            <a:br>
              <a:rPr lang="en-US" dirty="0"/>
            </a:br>
            <a:endParaRPr lang="en-US" dirty="0"/>
          </a:p>
        </p:txBody>
      </p:sp>
      <p:sp>
        <p:nvSpPr>
          <p:cNvPr id="3" name="Content Placeholder 2"/>
          <p:cNvSpPr>
            <a:spLocks noGrp="1"/>
          </p:cNvSpPr>
          <p:nvPr>
            <p:ph idx="1"/>
          </p:nvPr>
        </p:nvSpPr>
        <p:spPr/>
        <p:txBody>
          <a:bodyPr>
            <a:normAutofit fontScale="32500" lnSpcReduction="20000"/>
          </a:bodyPr>
          <a:lstStyle/>
          <a:p>
            <a:endParaRPr lang="en-US" sz="8000" b="1" i="1" u="sng" dirty="0" smtClean="0"/>
          </a:p>
          <a:p>
            <a:r>
              <a:rPr lang="en-US" sz="8000" b="1" i="1" u="sng" dirty="0" smtClean="0"/>
              <a:t>Funded </a:t>
            </a:r>
            <a:r>
              <a:rPr lang="en-US" sz="8000" b="1" i="1" u="sng" dirty="0"/>
              <a:t>plans</a:t>
            </a:r>
            <a:endParaRPr lang="en-US" sz="8000" u="sng" dirty="0"/>
          </a:p>
          <a:p>
            <a:pPr algn="just"/>
            <a:r>
              <a:rPr lang="en-US" sz="8000" b="1" i="1" dirty="0"/>
              <a:t>Net liability-</a:t>
            </a:r>
            <a:r>
              <a:rPr lang="en-US" sz="8000" dirty="0"/>
              <a:t> amount due for payment to the fund created for this purpose within twelve months should be treated as “current” liability.</a:t>
            </a:r>
          </a:p>
          <a:p>
            <a:pPr algn="just"/>
            <a:endParaRPr lang="en-US" sz="8000" b="1" i="1" dirty="0"/>
          </a:p>
          <a:p>
            <a:pPr algn="just"/>
            <a:r>
              <a:rPr lang="en-US" sz="8000" b="1" i="1" u="sng" dirty="0"/>
              <a:t>Unfunded plans</a:t>
            </a:r>
            <a:endParaRPr lang="en-US" sz="8000" dirty="0"/>
          </a:p>
          <a:p>
            <a:pPr algn="just"/>
            <a:r>
              <a:rPr lang="en-US" sz="8000" dirty="0"/>
              <a:t>Normally, the Actuary should determine the amount of current and non-current liability for unfunded post-employment benefit obligations based on the definition of current and non-current liabilities in the Revised Schedule VI.</a:t>
            </a:r>
          </a:p>
          <a:p>
            <a:endParaRPr lang="en-US" sz="8000" dirty="0" smtClean="0"/>
          </a:p>
        </p:txBody>
      </p:sp>
      <p:sp>
        <p:nvSpPr>
          <p:cNvPr id="4" name="Slide Number Placeholder 3"/>
          <p:cNvSpPr>
            <a:spLocks noGrp="1"/>
          </p:cNvSpPr>
          <p:nvPr>
            <p:ph type="sldNum" sz="quarter" idx="12"/>
          </p:nvPr>
        </p:nvSpPr>
        <p:spPr/>
        <p:txBody>
          <a:bodyPr/>
          <a:lstStyle/>
          <a:p>
            <a:fld id="{D40FDE21-0035-4D65-BC85-F789A7E8691E}" type="slidenum">
              <a:rPr lang="en-US" smtClean="0"/>
              <a:pPr/>
              <a:t>27</a:t>
            </a:fld>
            <a:endParaRPr lang="en-US"/>
          </a:p>
        </p:txBody>
      </p:sp>
    </p:spTree>
    <p:extLst>
      <p:ext uri="{BB962C8B-B14F-4D97-AF65-F5344CB8AC3E}">
        <p14:creationId xmlns="" xmlns:p14="http://schemas.microsoft.com/office/powerpoint/2010/main" val="4316580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a:r>
            <a:br>
              <a:rPr lang="en-US" b="1" dirty="0"/>
            </a:br>
            <a:r>
              <a:rPr lang="en-US" b="1" dirty="0" smtClean="0"/>
              <a:t>OTHER EMPLOYEE BENEFITS</a:t>
            </a:r>
            <a:r>
              <a:rPr lang="en-US" dirty="0"/>
              <a:t/>
            </a:r>
            <a:br>
              <a:rPr lang="en-US" dirty="0"/>
            </a:br>
            <a:endParaRPr lang="en-US" dirty="0"/>
          </a:p>
        </p:txBody>
      </p:sp>
      <p:sp>
        <p:nvSpPr>
          <p:cNvPr id="3" name="Content Placeholder 2"/>
          <p:cNvSpPr>
            <a:spLocks noGrp="1"/>
          </p:cNvSpPr>
          <p:nvPr>
            <p:ph idx="1"/>
          </p:nvPr>
        </p:nvSpPr>
        <p:spPr/>
        <p:txBody>
          <a:bodyPr>
            <a:normAutofit/>
          </a:bodyPr>
          <a:lstStyle/>
          <a:p>
            <a:endParaRPr lang="en-US" sz="8000" b="1" i="1" u="sng" dirty="0" smtClean="0"/>
          </a:p>
          <a:p>
            <a:pPr lvl="0"/>
            <a:r>
              <a:rPr lang="en-US" dirty="0" smtClean="0"/>
              <a:t>How should a company present the assets and liabilities arising from other employee benefit obligations? </a:t>
            </a:r>
            <a:endParaRPr lang="en-US" dirty="0"/>
          </a:p>
          <a:p>
            <a:endParaRPr lang="en-US" sz="8000" dirty="0" smtClean="0"/>
          </a:p>
        </p:txBody>
      </p:sp>
      <p:sp>
        <p:nvSpPr>
          <p:cNvPr id="4" name="Slide Number Placeholder 3"/>
          <p:cNvSpPr>
            <a:spLocks noGrp="1"/>
          </p:cNvSpPr>
          <p:nvPr>
            <p:ph type="sldNum" sz="quarter" idx="12"/>
          </p:nvPr>
        </p:nvSpPr>
        <p:spPr/>
        <p:txBody>
          <a:bodyPr/>
          <a:lstStyle/>
          <a:p>
            <a:fld id="{D40FDE21-0035-4D65-BC85-F789A7E8691E}" type="slidenum">
              <a:rPr lang="en-US" smtClean="0"/>
              <a:pPr/>
              <a:t>28</a:t>
            </a:fld>
            <a:endParaRPr lang="en-US"/>
          </a:p>
        </p:txBody>
      </p:sp>
    </p:spTree>
    <p:extLst>
      <p:ext uri="{BB962C8B-B14F-4D97-AF65-F5344CB8AC3E}">
        <p14:creationId xmlns="" xmlns:p14="http://schemas.microsoft.com/office/powerpoint/2010/main" val="41759485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a:r>
            <a:br>
              <a:rPr lang="en-US" b="1" dirty="0"/>
            </a:br>
            <a:r>
              <a:rPr lang="en-US" b="1" dirty="0" smtClean="0"/>
              <a:t>OTHER EMPLOYEE BENEFITS</a:t>
            </a:r>
            <a:r>
              <a:rPr lang="en-US" dirty="0"/>
              <a:t/>
            </a:r>
            <a:br>
              <a:rPr lang="en-US" dirty="0"/>
            </a:br>
            <a:endParaRPr lang="en-US" dirty="0"/>
          </a:p>
        </p:txBody>
      </p:sp>
      <p:sp>
        <p:nvSpPr>
          <p:cNvPr id="3" name="Content Placeholder 2"/>
          <p:cNvSpPr>
            <a:spLocks noGrp="1"/>
          </p:cNvSpPr>
          <p:nvPr>
            <p:ph idx="1"/>
          </p:nvPr>
        </p:nvSpPr>
        <p:spPr>
          <a:xfrm>
            <a:off x="457200" y="1600200"/>
            <a:ext cx="8229600" cy="4800600"/>
          </a:xfrm>
        </p:spPr>
        <p:txBody>
          <a:bodyPr>
            <a:normAutofit fontScale="25000" lnSpcReduction="20000"/>
          </a:bodyPr>
          <a:lstStyle/>
          <a:p>
            <a:pPr algn="just"/>
            <a:r>
              <a:rPr lang="en-US" sz="8000" b="1" dirty="0"/>
              <a:t>Liability toward bonus, etc., </a:t>
            </a:r>
            <a:r>
              <a:rPr lang="en-US" sz="8000" dirty="0"/>
              <a:t>payable within one year from the Balance Sheet date should be  classified as “current”.</a:t>
            </a:r>
          </a:p>
          <a:p>
            <a:pPr lvl="0" algn="just">
              <a:spcBef>
                <a:spcPct val="0"/>
              </a:spcBef>
              <a:spcAft>
                <a:spcPct val="0"/>
              </a:spcAft>
            </a:pPr>
            <a:endParaRPr lang="en-US" sz="8000" b="1" i="1" dirty="0">
              <a:solidFill>
                <a:srgbClr val="000000"/>
              </a:solidFill>
              <a:latin typeface="Arial" charset="0"/>
              <a:cs typeface="Arial" charset="0"/>
            </a:endParaRPr>
          </a:p>
          <a:p>
            <a:pPr lvl="0" algn="just"/>
            <a:r>
              <a:rPr lang="en-US" sz="8000" b="1" dirty="0"/>
              <a:t>Accumulated leave outstanding as on the reporting date – </a:t>
            </a:r>
            <a:r>
              <a:rPr lang="en-US" sz="8000" dirty="0"/>
              <a:t>for employees who have earned the right to unconditionally avail the leave at any time during the year immediately following the Balance Sheet date, the liability needs to be classified as “current” even though the same is measured as ‘other long-term employee benefit’ as per AS 15 Employee Benefits.</a:t>
            </a:r>
          </a:p>
          <a:p>
            <a:pPr lvl="0" algn="just"/>
            <a:endParaRPr lang="en-US" sz="8000" dirty="0"/>
          </a:p>
          <a:p>
            <a:pPr lvl="0" algn="just"/>
            <a:r>
              <a:rPr lang="en-US" sz="8000" dirty="0"/>
              <a:t>However, where the right to defer the employee’s leave is available unconditionally with the Company, the same  needs to be evaluated on a case to case basis – based on the terms of Employee Contract and Leave Policy, Employer’s right to postpone/deny the leave, restriction to avail leave in the next year for a maximum number of days, etc. </a:t>
            </a:r>
          </a:p>
          <a:p>
            <a:pPr lvl="0" algn="just"/>
            <a:endParaRPr lang="en-US" sz="8000" dirty="0"/>
          </a:p>
          <a:p>
            <a:pPr lvl="0" algn="just"/>
            <a:r>
              <a:rPr lang="en-US" sz="8000" dirty="0"/>
              <a:t>In case of such complexities, the amount of non-current and current portions of leave obligation should normally be determined by a qualified Actuary.</a:t>
            </a:r>
          </a:p>
          <a:p>
            <a:endParaRPr lang="en-US" sz="8000" b="1" i="1" u="sng" dirty="0" smtClean="0"/>
          </a:p>
        </p:txBody>
      </p:sp>
      <p:sp>
        <p:nvSpPr>
          <p:cNvPr id="4" name="Slide Number Placeholder 3"/>
          <p:cNvSpPr>
            <a:spLocks noGrp="1"/>
          </p:cNvSpPr>
          <p:nvPr>
            <p:ph type="sldNum" sz="quarter" idx="12"/>
          </p:nvPr>
        </p:nvSpPr>
        <p:spPr/>
        <p:txBody>
          <a:bodyPr/>
          <a:lstStyle/>
          <a:p>
            <a:fld id="{D40FDE21-0035-4D65-BC85-F789A7E8691E}" type="slidenum">
              <a:rPr lang="en-US" smtClean="0"/>
              <a:pPr/>
              <a:t>29</a:t>
            </a:fld>
            <a:endParaRPr lang="en-US"/>
          </a:p>
        </p:txBody>
      </p:sp>
    </p:spTree>
    <p:extLst>
      <p:ext uri="{BB962C8B-B14F-4D97-AF65-F5344CB8AC3E}">
        <p14:creationId xmlns="" xmlns:p14="http://schemas.microsoft.com/office/powerpoint/2010/main" val="7576397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r>
              <a:rPr lang="en-US" sz="4000" b="1" dirty="0" smtClean="0"/>
              <a:t>SETTING THE CONTEXT</a:t>
            </a:r>
            <a:endParaRPr lang="en-US" sz="4000" b="1" dirty="0"/>
          </a:p>
        </p:txBody>
      </p:sp>
      <p:sp>
        <p:nvSpPr>
          <p:cNvPr id="3" name="Content Placeholder 2"/>
          <p:cNvSpPr>
            <a:spLocks noGrp="1"/>
          </p:cNvSpPr>
          <p:nvPr>
            <p:ph idx="1"/>
          </p:nvPr>
        </p:nvSpPr>
        <p:spPr/>
        <p:txBody>
          <a:bodyPr/>
          <a:lstStyle/>
          <a:p>
            <a:pPr marL="0" indent="0">
              <a:buNone/>
            </a:pPr>
            <a:r>
              <a:rPr lang="en-US" b="1" dirty="0"/>
              <a:t> </a:t>
            </a:r>
            <a:r>
              <a:rPr lang="en-US" b="1" dirty="0" smtClean="0"/>
              <a:t>    </a:t>
            </a:r>
            <a:endParaRPr lang="en-US" dirty="0" smtClean="0"/>
          </a:p>
          <a:p>
            <a:pPr marL="914400" lvl="2" indent="0">
              <a:buNone/>
            </a:pPr>
            <a:r>
              <a:rPr lang="en-US" b="1" u="sng" dirty="0" smtClean="0"/>
              <a:t>APPLICABILITY:</a:t>
            </a:r>
          </a:p>
          <a:p>
            <a:pPr marL="914400" lvl="2" indent="0">
              <a:buNone/>
            </a:pPr>
            <a:r>
              <a:rPr lang="en-US" dirty="0" smtClean="0"/>
              <a:t>Applicable to all Companies</a:t>
            </a:r>
            <a:endParaRPr lang="en-US" sz="1800" dirty="0"/>
          </a:p>
          <a:p>
            <a:pPr marL="914400" lvl="2" indent="0">
              <a:buNone/>
            </a:pPr>
            <a:r>
              <a:rPr lang="en-US" dirty="0"/>
              <a:t>(</a:t>
            </a:r>
            <a:r>
              <a:rPr lang="en-US" dirty="0" smtClean="0"/>
              <a:t>except Banking, Insurance &amp; Electricity Companies</a:t>
            </a:r>
            <a:r>
              <a:rPr lang="en-US" dirty="0"/>
              <a:t>)</a:t>
            </a:r>
          </a:p>
          <a:p>
            <a:pPr marL="914400" lvl="2" indent="0">
              <a:buNone/>
            </a:pPr>
            <a:r>
              <a:rPr lang="en-US" dirty="0" smtClean="0"/>
              <a:t>Applicability date : Financial years commencing on or after 1 April, 2011</a:t>
            </a:r>
          </a:p>
          <a:p>
            <a:pPr marL="914400" lvl="2" indent="0">
              <a:buNone/>
            </a:pPr>
            <a:endParaRPr lang="en-US" dirty="0"/>
          </a:p>
          <a:p>
            <a:pPr marL="914400" lvl="2" indent="0">
              <a:buNone/>
            </a:pPr>
            <a:r>
              <a:rPr lang="en-US" b="1" dirty="0" smtClean="0"/>
              <a:t>Requirement of Act and/ or notified Accounting Standard will prevail over the Schedule.</a:t>
            </a:r>
          </a:p>
          <a:p>
            <a:pPr marL="914400" lvl="2" indent="0">
              <a:buNone/>
            </a:pPr>
            <a:endParaRPr lang="en-US" dirty="0"/>
          </a:p>
          <a:p>
            <a:pPr marL="0" indent="0">
              <a:buNone/>
            </a:pPr>
            <a:endParaRPr lang="en-US" sz="1800" dirty="0"/>
          </a:p>
          <a:p>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3</a:t>
            </a:fld>
            <a:endParaRPr lang="en-US"/>
          </a:p>
        </p:txBody>
      </p:sp>
    </p:spTree>
    <p:extLst>
      <p:ext uri="{BB962C8B-B14F-4D97-AF65-F5344CB8AC3E}">
        <p14:creationId xmlns="" xmlns:p14="http://schemas.microsoft.com/office/powerpoint/2010/main" val="8653139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a:r>
            <a:br>
              <a:rPr lang="en-US" b="1" dirty="0"/>
            </a:br>
            <a:r>
              <a:rPr lang="en-US" b="1" dirty="0" smtClean="0"/>
              <a:t>CURRENT LIABILITIES</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marL="0" indent="0">
              <a:buNone/>
            </a:pPr>
            <a:r>
              <a:rPr lang="en-US" sz="3600" dirty="0" smtClean="0"/>
              <a:t>Current liabilities can be classified as:</a:t>
            </a:r>
          </a:p>
          <a:p>
            <a:pPr marL="0" indent="0">
              <a:buNone/>
            </a:pPr>
            <a:endParaRPr lang="en-US" sz="2400" dirty="0"/>
          </a:p>
          <a:p>
            <a:pPr marL="0" indent="0">
              <a:buNone/>
            </a:pPr>
            <a:endParaRPr lang="en-US" sz="2400" dirty="0" smtClean="0"/>
          </a:p>
          <a:p>
            <a:r>
              <a:rPr lang="en-US" dirty="0" smtClean="0"/>
              <a:t>Short term borrowing</a:t>
            </a:r>
          </a:p>
          <a:p>
            <a:r>
              <a:rPr lang="en-US" dirty="0" smtClean="0"/>
              <a:t>Trade payable</a:t>
            </a:r>
          </a:p>
          <a:p>
            <a:r>
              <a:rPr lang="en-US" dirty="0" smtClean="0"/>
              <a:t>Other current liabilities</a:t>
            </a:r>
          </a:p>
          <a:p>
            <a:r>
              <a:rPr lang="en-US" dirty="0" smtClean="0"/>
              <a:t>Short term provisions</a:t>
            </a:r>
          </a:p>
          <a:p>
            <a:pPr marL="0" indent="0">
              <a:buNone/>
            </a:pPr>
            <a:endParaRPr lang="en-US" sz="2400" dirty="0" smtClean="0"/>
          </a:p>
        </p:txBody>
      </p:sp>
      <p:sp>
        <p:nvSpPr>
          <p:cNvPr id="4" name="Slide Number Placeholder 3"/>
          <p:cNvSpPr>
            <a:spLocks noGrp="1"/>
          </p:cNvSpPr>
          <p:nvPr>
            <p:ph type="sldNum" sz="quarter" idx="12"/>
          </p:nvPr>
        </p:nvSpPr>
        <p:spPr/>
        <p:txBody>
          <a:bodyPr/>
          <a:lstStyle/>
          <a:p>
            <a:fld id="{D40FDE21-0035-4D65-BC85-F789A7E8691E}" type="slidenum">
              <a:rPr lang="en-US" smtClean="0"/>
              <a:pPr/>
              <a:t>30</a:t>
            </a:fld>
            <a:endParaRPr lang="en-US"/>
          </a:p>
        </p:txBody>
      </p:sp>
    </p:spTree>
    <p:extLst>
      <p:ext uri="{BB962C8B-B14F-4D97-AF65-F5344CB8AC3E}">
        <p14:creationId xmlns="" xmlns:p14="http://schemas.microsoft.com/office/powerpoint/2010/main" val="36668729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a:r>
            <a:br>
              <a:rPr lang="en-US" b="1" dirty="0"/>
            </a:br>
            <a:r>
              <a:rPr lang="en-US" b="1" dirty="0" smtClean="0"/>
              <a:t> OTHER CURRENT LIABILITIES</a:t>
            </a:r>
            <a:r>
              <a:rPr lang="en-US" dirty="0"/>
              <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sz="3600" dirty="0" smtClean="0"/>
              <a:t>Other Current liabilities may include:</a:t>
            </a:r>
          </a:p>
          <a:p>
            <a:r>
              <a:rPr lang="en-US" dirty="0"/>
              <a:t>Current maturities of long-term debt;</a:t>
            </a:r>
          </a:p>
          <a:p>
            <a:r>
              <a:rPr lang="en-US" dirty="0" smtClean="0"/>
              <a:t>Current </a:t>
            </a:r>
            <a:r>
              <a:rPr lang="en-US" dirty="0"/>
              <a:t>maturities of finance lease obligations;</a:t>
            </a:r>
          </a:p>
          <a:p>
            <a:r>
              <a:rPr lang="en-US" dirty="0" smtClean="0"/>
              <a:t>Interest </a:t>
            </a:r>
            <a:r>
              <a:rPr lang="en-US" dirty="0"/>
              <a:t>accrued but not due on borrowings;</a:t>
            </a:r>
          </a:p>
          <a:p>
            <a:r>
              <a:rPr lang="en-US" dirty="0" smtClean="0"/>
              <a:t>Interest </a:t>
            </a:r>
            <a:r>
              <a:rPr lang="en-US" dirty="0"/>
              <a:t>accrued and due on borrowings;</a:t>
            </a:r>
          </a:p>
          <a:p>
            <a:r>
              <a:rPr lang="en-US" dirty="0" smtClean="0"/>
              <a:t>Income </a:t>
            </a:r>
            <a:r>
              <a:rPr lang="en-US" dirty="0"/>
              <a:t>received in advance;</a:t>
            </a:r>
          </a:p>
          <a:p>
            <a:r>
              <a:rPr lang="en-US" dirty="0" smtClean="0"/>
              <a:t>Unpaid </a:t>
            </a:r>
            <a:r>
              <a:rPr lang="en-US" dirty="0"/>
              <a:t>dividends;</a:t>
            </a:r>
          </a:p>
          <a:p>
            <a:r>
              <a:rPr lang="en-US" dirty="0" smtClean="0"/>
              <a:t>Application </a:t>
            </a:r>
            <a:r>
              <a:rPr lang="en-US" dirty="0"/>
              <a:t>money received for allotment of securities and due for</a:t>
            </a:r>
          </a:p>
          <a:p>
            <a:pPr marL="0" indent="0">
              <a:buNone/>
            </a:pPr>
            <a:r>
              <a:rPr lang="en-US" dirty="0" smtClean="0"/>
              <a:t>       refund </a:t>
            </a:r>
            <a:r>
              <a:rPr lang="en-US" dirty="0"/>
              <a:t>and interest accrued thereon;</a:t>
            </a:r>
          </a:p>
          <a:p>
            <a:r>
              <a:rPr lang="en-US" dirty="0" smtClean="0"/>
              <a:t>Unpaid </a:t>
            </a:r>
            <a:r>
              <a:rPr lang="en-US" dirty="0"/>
              <a:t>matured deposits and interest accrued thereon;</a:t>
            </a:r>
          </a:p>
          <a:p>
            <a:r>
              <a:rPr lang="en-US" dirty="0" smtClean="0"/>
              <a:t>Unpaid </a:t>
            </a:r>
            <a:r>
              <a:rPr lang="en-US" dirty="0"/>
              <a:t>matured debentures and interest accrued thereon;</a:t>
            </a:r>
          </a:p>
          <a:p>
            <a:r>
              <a:rPr lang="en-US" dirty="0" smtClean="0"/>
              <a:t>Other </a:t>
            </a:r>
            <a:r>
              <a:rPr lang="en-US" dirty="0"/>
              <a:t>payables (specify nature).</a:t>
            </a:r>
            <a:r>
              <a:rPr lang="en-US" dirty="0" smtClean="0"/>
              <a:t>Short term borrowing</a:t>
            </a:r>
          </a:p>
          <a:p>
            <a:pPr marL="0" indent="0">
              <a:buNone/>
            </a:pPr>
            <a:endParaRPr lang="en-US" sz="2400" dirty="0" smtClean="0"/>
          </a:p>
        </p:txBody>
      </p:sp>
      <p:sp>
        <p:nvSpPr>
          <p:cNvPr id="4" name="Slide Number Placeholder 3"/>
          <p:cNvSpPr>
            <a:spLocks noGrp="1"/>
          </p:cNvSpPr>
          <p:nvPr>
            <p:ph type="sldNum" sz="quarter" idx="12"/>
          </p:nvPr>
        </p:nvSpPr>
        <p:spPr/>
        <p:txBody>
          <a:bodyPr/>
          <a:lstStyle/>
          <a:p>
            <a:fld id="{D40FDE21-0035-4D65-BC85-F789A7E8691E}" type="slidenum">
              <a:rPr lang="en-US" smtClean="0"/>
              <a:pPr/>
              <a:t>31</a:t>
            </a:fld>
            <a:endParaRPr lang="en-US"/>
          </a:p>
        </p:txBody>
      </p:sp>
    </p:spTree>
    <p:extLst>
      <p:ext uri="{BB962C8B-B14F-4D97-AF65-F5344CB8AC3E}">
        <p14:creationId xmlns="" xmlns:p14="http://schemas.microsoft.com/office/powerpoint/2010/main" val="14797270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a:r>
            <a:br>
              <a:rPr lang="en-US" b="1" dirty="0"/>
            </a:br>
            <a:r>
              <a:rPr lang="en-US" b="1" dirty="0" smtClean="0"/>
              <a:t>CURRENT LIABILITIES</a:t>
            </a: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r>
              <a:rPr lang="en-US" sz="2400" dirty="0"/>
              <a:t>Should dues to employees be treated as trade payables or other payables? </a:t>
            </a:r>
          </a:p>
          <a:p>
            <a:r>
              <a:rPr lang="en-US" sz="2400" dirty="0" smtClean="0"/>
              <a:t>Retention </a:t>
            </a:r>
            <a:r>
              <a:rPr lang="en-US" sz="2400" dirty="0"/>
              <a:t>– Payments are withheld from sub-contractors and are payable on completion of the </a:t>
            </a:r>
            <a:r>
              <a:rPr lang="en-US" sz="2400" dirty="0" smtClean="0"/>
              <a:t>Defect Liability period (DLP) / </a:t>
            </a:r>
            <a:r>
              <a:rPr lang="en-US" sz="2400" dirty="0"/>
              <a:t>agreed terms. Various sub-contractors are involved in a single project, their scopes are different and the time periods are also different. Should the current / non-current classification be based on term of each project or terms with each sub-contractor</a:t>
            </a:r>
            <a:r>
              <a:rPr lang="en-US" sz="2400" dirty="0" smtClean="0"/>
              <a:t>?</a:t>
            </a:r>
          </a:p>
          <a:p>
            <a:r>
              <a:rPr lang="en-US" sz="2400" dirty="0"/>
              <a:t>Should Provision for warranty be classified as “current</a:t>
            </a:r>
            <a:r>
              <a:rPr lang="en-US" sz="2400" dirty="0" smtClean="0"/>
              <a:t>”?</a:t>
            </a:r>
          </a:p>
          <a:p>
            <a:r>
              <a:rPr lang="en-US" sz="2400" dirty="0"/>
              <a:t>Whether liability for purchase of fixed assets </a:t>
            </a:r>
            <a:r>
              <a:rPr lang="en-US" sz="2400" dirty="0" smtClean="0"/>
              <a:t>should </a:t>
            </a:r>
            <a:r>
              <a:rPr lang="en-US" sz="2400" dirty="0"/>
              <a:t>be classified as Trade Payable / </a:t>
            </a:r>
            <a:r>
              <a:rPr lang="en-US" sz="2400" dirty="0" smtClean="0"/>
              <a:t>Other current liabilities?</a:t>
            </a:r>
            <a:endParaRPr lang="en-US" sz="2400" dirty="0"/>
          </a:p>
          <a:p>
            <a:endParaRPr lang="en-US" sz="2400" dirty="0"/>
          </a:p>
          <a:p>
            <a:endParaRPr lang="en-US" sz="2400" dirty="0"/>
          </a:p>
          <a:p>
            <a:pPr marL="0" indent="0">
              <a:buNone/>
            </a:pPr>
            <a:endParaRPr lang="en-US" sz="2400" dirty="0" smtClean="0"/>
          </a:p>
        </p:txBody>
      </p:sp>
      <p:sp>
        <p:nvSpPr>
          <p:cNvPr id="4" name="Slide Number Placeholder 3"/>
          <p:cNvSpPr>
            <a:spLocks noGrp="1"/>
          </p:cNvSpPr>
          <p:nvPr>
            <p:ph type="sldNum" sz="quarter" idx="12"/>
          </p:nvPr>
        </p:nvSpPr>
        <p:spPr/>
        <p:txBody>
          <a:bodyPr/>
          <a:lstStyle/>
          <a:p>
            <a:fld id="{D40FDE21-0035-4D65-BC85-F789A7E8691E}" type="slidenum">
              <a:rPr lang="en-US" smtClean="0"/>
              <a:pPr/>
              <a:t>32</a:t>
            </a:fld>
            <a:endParaRPr lang="en-US"/>
          </a:p>
        </p:txBody>
      </p:sp>
    </p:spTree>
    <p:extLst>
      <p:ext uri="{BB962C8B-B14F-4D97-AF65-F5344CB8AC3E}">
        <p14:creationId xmlns="" xmlns:p14="http://schemas.microsoft.com/office/powerpoint/2010/main" val="30754529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endParaRPr lang="en-US" sz="6000" dirty="0"/>
          </a:p>
          <a:p>
            <a:pPr marL="0" indent="0" algn="ctr">
              <a:buNone/>
            </a:pPr>
            <a:r>
              <a:rPr lang="en-US" sz="6000" b="1" dirty="0" smtClean="0"/>
              <a:t>Assets Classification</a:t>
            </a:r>
            <a:endParaRPr lang="en-US" sz="6000" dirty="0"/>
          </a:p>
        </p:txBody>
      </p:sp>
      <p:sp>
        <p:nvSpPr>
          <p:cNvPr id="2" name="Slide Number Placeholder 1"/>
          <p:cNvSpPr>
            <a:spLocks noGrp="1"/>
          </p:cNvSpPr>
          <p:nvPr>
            <p:ph type="sldNum" sz="quarter" idx="12"/>
          </p:nvPr>
        </p:nvSpPr>
        <p:spPr/>
        <p:txBody>
          <a:bodyPr/>
          <a:lstStyle/>
          <a:p>
            <a:fld id="{D40FDE21-0035-4D65-BC85-F789A7E8691E}" type="slidenum">
              <a:rPr lang="en-US" smtClean="0"/>
              <a:pPr/>
              <a:t>33</a:t>
            </a:fld>
            <a:endParaRPr lang="en-US"/>
          </a:p>
        </p:txBody>
      </p:sp>
    </p:spTree>
    <p:extLst>
      <p:ext uri="{BB962C8B-B14F-4D97-AF65-F5344CB8AC3E}">
        <p14:creationId xmlns="" xmlns:p14="http://schemas.microsoft.com/office/powerpoint/2010/main" val="37285044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Assets Classification</a:t>
            </a:r>
            <a:endParaRPr lang="en-US" dirty="0"/>
          </a:p>
        </p:txBody>
      </p:sp>
      <p:sp>
        <p:nvSpPr>
          <p:cNvPr id="3" name="Content Placeholder 2"/>
          <p:cNvSpPr>
            <a:spLocks noGrp="1"/>
          </p:cNvSpPr>
          <p:nvPr>
            <p:ph idx="1"/>
          </p:nvPr>
        </p:nvSpPr>
        <p:spPr/>
        <p:txBody>
          <a:bodyPr/>
          <a:lstStyle/>
          <a:p>
            <a:endParaRPr lang="en-US" dirty="0"/>
          </a:p>
          <a:p>
            <a:pPr marL="0" indent="0">
              <a:buNone/>
            </a:pPr>
            <a:endParaRPr lang="en-US" dirty="0"/>
          </a:p>
        </p:txBody>
      </p:sp>
      <p:pic>
        <p:nvPicPr>
          <p:cNvPr id="4" name="Pictur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01168" y="1447800"/>
            <a:ext cx="8741664" cy="4727448"/>
          </a:xfrm>
          <a:prstGeom prst="rect">
            <a:avLst/>
          </a:prstGeom>
        </p:spPr>
      </p:pic>
      <p:sp>
        <p:nvSpPr>
          <p:cNvPr id="5" name="Slide Number Placeholder 4"/>
          <p:cNvSpPr>
            <a:spLocks noGrp="1"/>
          </p:cNvSpPr>
          <p:nvPr>
            <p:ph type="sldNum" sz="quarter" idx="12"/>
          </p:nvPr>
        </p:nvSpPr>
        <p:spPr/>
        <p:txBody>
          <a:bodyPr/>
          <a:lstStyle/>
          <a:p>
            <a:fld id="{D40FDE21-0035-4D65-BC85-F789A7E8691E}" type="slidenum">
              <a:rPr lang="en-US" smtClean="0"/>
              <a:pPr/>
              <a:t>34</a:t>
            </a:fld>
            <a:endParaRPr lang="en-US"/>
          </a:p>
        </p:txBody>
      </p:sp>
    </p:spTree>
    <p:extLst>
      <p:ext uri="{BB962C8B-B14F-4D97-AF65-F5344CB8AC3E}">
        <p14:creationId xmlns="" xmlns:p14="http://schemas.microsoft.com/office/powerpoint/2010/main" val="34715920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FIXED ASSETS</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sz="4600" dirty="0" smtClean="0"/>
              <a:t>Fixed Assets includes:</a:t>
            </a:r>
          </a:p>
          <a:p>
            <a:r>
              <a:rPr lang="en-US" dirty="0" smtClean="0"/>
              <a:t>Land;</a:t>
            </a:r>
          </a:p>
          <a:p>
            <a:r>
              <a:rPr lang="en-US" dirty="0"/>
              <a:t>Buildings;</a:t>
            </a:r>
          </a:p>
          <a:p>
            <a:r>
              <a:rPr lang="en-US" dirty="0" smtClean="0"/>
              <a:t>Plant </a:t>
            </a:r>
            <a:r>
              <a:rPr lang="en-US" dirty="0"/>
              <a:t>and Equipment;</a:t>
            </a:r>
          </a:p>
          <a:p>
            <a:r>
              <a:rPr lang="en-US" dirty="0" smtClean="0"/>
              <a:t>Furniture </a:t>
            </a:r>
            <a:r>
              <a:rPr lang="en-US" dirty="0"/>
              <a:t>and Fixtures;</a:t>
            </a:r>
          </a:p>
          <a:p>
            <a:r>
              <a:rPr lang="en-US" dirty="0" smtClean="0"/>
              <a:t>Vehicles</a:t>
            </a:r>
            <a:r>
              <a:rPr lang="en-US" dirty="0"/>
              <a:t>;</a:t>
            </a:r>
          </a:p>
          <a:p>
            <a:r>
              <a:rPr lang="en-US" dirty="0" smtClean="0"/>
              <a:t>Office </a:t>
            </a:r>
            <a:r>
              <a:rPr lang="en-US" dirty="0"/>
              <a:t>equipment;</a:t>
            </a:r>
          </a:p>
          <a:p>
            <a:r>
              <a:rPr lang="en-US" dirty="0" smtClean="0"/>
              <a:t>Others </a:t>
            </a:r>
            <a:r>
              <a:rPr lang="en-US" dirty="0"/>
              <a:t>(specify nature</a:t>
            </a:r>
            <a:r>
              <a:rPr lang="en-US" dirty="0" smtClean="0"/>
              <a:t>).</a:t>
            </a:r>
          </a:p>
          <a:p>
            <a:pPr marL="0" indent="0">
              <a:buNone/>
            </a:pPr>
            <a:r>
              <a:rPr lang="en-US" dirty="0">
                <a:solidFill>
                  <a:srgbClr val="00B0F0"/>
                </a:solidFill>
              </a:rPr>
              <a:t>Assets under lease shall be separately specified under each class </a:t>
            </a:r>
            <a:r>
              <a:rPr lang="en-US" dirty="0" smtClean="0">
                <a:solidFill>
                  <a:srgbClr val="00B0F0"/>
                </a:solidFill>
              </a:rPr>
              <a:t>of asset</a:t>
            </a:r>
            <a:r>
              <a:rPr lang="en-US" dirty="0">
                <a:solidFill>
                  <a:srgbClr val="00B0F0"/>
                </a:solidFill>
              </a:rPr>
              <a:t>.</a:t>
            </a:r>
          </a:p>
          <a:p>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35</a:t>
            </a:fld>
            <a:endParaRPr lang="en-US"/>
          </a:p>
        </p:txBody>
      </p:sp>
    </p:spTree>
    <p:extLst>
      <p:ext uri="{BB962C8B-B14F-4D97-AF65-F5344CB8AC3E}">
        <p14:creationId xmlns="" xmlns:p14="http://schemas.microsoft.com/office/powerpoint/2010/main" val="243869859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FIXED ASSETS</a:t>
            </a:r>
            <a:r>
              <a:rPr lang="en-US" dirty="0"/>
              <a:t/>
            </a:r>
            <a:br>
              <a:rPr lang="en-US" dirty="0"/>
            </a:br>
            <a:endParaRPr lang="en-US" dirty="0"/>
          </a:p>
        </p:txBody>
      </p:sp>
      <p:sp>
        <p:nvSpPr>
          <p:cNvPr id="3" name="Content Placeholder 2"/>
          <p:cNvSpPr>
            <a:spLocks noGrp="1"/>
          </p:cNvSpPr>
          <p:nvPr>
            <p:ph idx="1"/>
          </p:nvPr>
        </p:nvSpPr>
        <p:spPr>
          <a:xfrm>
            <a:off x="457200" y="1295400"/>
            <a:ext cx="8229600" cy="4830763"/>
          </a:xfrm>
        </p:spPr>
        <p:txBody>
          <a:bodyPr>
            <a:noAutofit/>
          </a:bodyPr>
          <a:lstStyle/>
          <a:p>
            <a:r>
              <a:rPr lang="en-US" sz="2400" dirty="0" smtClean="0"/>
              <a:t>Reconciliation of gross and net carrying amount of each class of assets at the beginning and end of the reporting period</a:t>
            </a:r>
          </a:p>
          <a:p>
            <a:r>
              <a:rPr lang="en-US" sz="2400" dirty="0" smtClean="0"/>
              <a:t>Additions, disposals, acquisitions through business combination shall be disclosed separately for each class of assets</a:t>
            </a:r>
          </a:p>
          <a:p>
            <a:r>
              <a:rPr lang="en-US" sz="2400" dirty="0" smtClean="0"/>
              <a:t>Depreciation and impairment losses/ reversal for each class of assets shall be disclosed separately for each class of assets</a:t>
            </a:r>
          </a:p>
          <a:p>
            <a:r>
              <a:rPr lang="en-US" sz="2400" dirty="0" smtClean="0"/>
              <a:t>Other adjustments (like capitalization of exchange differences for options as per AS 11/ borrowing cost capitalized under AS 16) should be disclosed separately for each class of assets </a:t>
            </a:r>
          </a:p>
          <a:p>
            <a:pPr marL="0" indent="0">
              <a:buNone/>
            </a:pPr>
            <a:r>
              <a:rPr lang="en-US" sz="2400" dirty="0" smtClean="0">
                <a:solidFill>
                  <a:srgbClr val="00B0F0"/>
                </a:solidFill>
              </a:rPr>
              <a:t>Capital Advance no longer under CWIP- to be shown under Long term loans &amp; Advances</a:t>
            </a:r>
            <a:endParaRPr lang="en-US" sz="2400" dirty="0">
              <a:solidFill>
                <a:srgbClr val="00B0F0"/>
              </a:solidFill>
            </a:endParaRPr>
          </a:p>
        </p:txBody>
      </p:sp>
      <p:sp>
        <p:nvSpPr>
          <p:cNvPr id="4" name="Slide Number Placeholder 3"/>
          <p:cNvSpPr>
            <a:spLocks noGrp="1"/>
          </p:cNvSpPr>
          <p:nvPr>
            <p:ph type="sldNum" sz="quarter" idx="12"/>
          </p:nvPr>
        </p:nvSpPr>
        <p:spPr/>
        <p:txBody>
          <a:bodyPr/>
          <a:lstStyle/>
          <a:p>
            <a:fld id="{D40FDE21-0035-4D65-BC85-F789A7E8691E}" type="slidenum">
              <a:rPr lang="en-US" smtClean="0"/>
              <a:pPr/>
              <a:t>36</a:t>
            </a:fld>
            <a:endParaRPr lang="en-US"/>
          </a:p>
        </p:txBody>
      </p:sp>
    </p:spTree>
    <p:extLst>
      <p:ext uri="{BB962C8B-B14F-4D97-AF65-F5344CB8AC3E}">
        <p14:creationId xmlns="" xmlns:p14="http://schemas.microsoft.com/office/powerpoint/2010/main" val="31102001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NON CURRENT INVESTMENTS</a:t>
            </a:r>
            <a:r>
              <a:rPr lang="en-US" dirty="0"/>
              <a:t/>
            </a:r>
            <a:br>
              <a:rPr lang="en-US" dirty="0"/>
            </a:br>
            <a:endParaRPr lang="en-US" dirty="0"/>
          </a:p>
        </p:txBody>
      </p:sp>
      <p:sp>
        <p:nvSpPr>
          <p:cNvPr id="3" name="Content Placeholder 2"/>
          <p:cNvSpPr>
            <a:spLocks noGrp="1"/>
          </p:cNvSpPr>
          <p:nvPr>
            <p:ph idx="1"/>
          </p:nvPr>
        </p:nvSpPr>
        <p:spPr>
          <a:xfrm>
            <a:off x="457200" y="1295400"/>
            <a:ext cx="8229600" cy="5257800"/>
          </a:xfrm>
        </p:spPr>
        <p:txBody>
          <a:bodyPr>
            <a:noAutofit/>
          </a:bodyPr>
          <a:lstStyle/>
          <a:p>
            <a:r>
              <a:rPr lang="en-US" sz="2400" dirty="0" smtClean="0"/>
              <a:t>Classified as –</a:t>
            </a:r>
          </a:p>
          <a:p>
            <a:pPr marL="0" indent="0">
              <a:buNone/>
            </a:pPr>
            <a:r>
              <a:rPr lang="en-US" sz="2400" dirty="0"/>
              <a:t> </a:t>
            </a:r>
            <a:r>
              <a:rPr lang="en-US" sz="2400" dirty="0" smtClean="0"/>
              <a:t>    - Trade Investment </a:t>
            </a:r>
          </a:p>
          <a:p>
            <a:pPr marL="0" indent="0">
              <a:buNone/>
            </a:pPr>
            <a:r>
              <a:rPr lang="en-US" sz="2400" dirty="0"/>
              <a:t> </a:t>
            </a:r>
            <a:r>
              <a:rPr lang="en-US" sz="2400" dirty="0" smtClean="0"/>
              <a:t>    - Other </a:t>
            </a:r>
          </a:p>
          <a:p>
            <a:r>
              <a:rPr lang="en-US" sz="2400" dirty="0" smtClean="0"/>
              <a:t>Further classified under each category-</a:t>
            </a:r>
          </a:p>
          <a:p>
            <a:pPr marL="0" indent="0">
              <a:buNone/>
            </a:pPr>
            <a:r>
              <a:rPr lang="en-US" sz="2400" dirty="0"/>
              <a:t> </a:t>
            </a:r>
            <a:r>
              <a:rPr lang="en-US" sz="2400" dirty="0" smtClean="0"/>
              <a:t>    - Investment </a:t>
            </a:r>
            <a:r>
              <a:rPr lang="en-US" sz="2400" dirty="0"/>
              <a:t>property;</a:t>
            </a:r>
          </a:p>
          <a:p>
            <a:pPr marL="0" indent="0">
              <a:buNone/>
            </a:pPr>
            <a:r>
              <a:rPr lang="en-US" sz="2400" dirty="0" smtClean="0"/>
              <a:t>     - Investments </a:t>
            </a:r>
            <a:r>
              <a:rPr lang="en-US" sz="2400" dirty="0"/>
              <a:t>in Equity </a:t>
            </a:r>
            <a:r>
              <a:rPr lang="en-US" sz="2400" dirty="0" smtClean="0"/>
              <a:t>Instruments</a:t>
            </a:r>
          </a:p>
          <a:p>
            <a:pPr marL="0" indent="0">
              <a:buNone/>
            </a:pPr>
            <a:r>
              <a:rPr lang="en-US" sz="2400" dirty="0"/>
              <a:t> </a:t>
            </a:r>
            <a:r>
              <a:rPr lang="en-US" sz="2400" dirty="0" smtClean="0"/>
              <a:t>    - Investments </a:t>
            </a:r>
            <a:r>
              <a:rPr lang="en-US" sz="2400" dirty="0"/>
              <a:t>in preference shares;</a:t>
            </a:r>
          </a:p>
          <a:p>
            <a:pPr marL="0" indent="0">
              <a:buNone/>
            </a:pPr>
            <a:r>
              <a:rPr lang="en-US" sz="2400" dirty="0"/>
              <a:t> </a:t>
            </a:r>
            <a:r>
              <a:rPr lang="en-US" sz="2400" dirty="0" smtClean="0"/>
              <a:t>    - </a:t>
            </a:r>
            <a:r>
              <a:rPr lang="en-US" sz="2400" dirty="0"/>
              <a:t>Investments in Government or trust securities;</a:t>
            </a:r>
          </a:p>
          <a:p>
            <a:pPr marL="0" indent="0">
              <a:buNone/>
            </a:pPr>
            <a:r>
              <a:rPr lang="en-US" sz="2400" dirty="0"/>
              <a:t> </a:t>
            </a:r>
            <a:r>
              <a:rPr lang="en-US" sz="2400" dirty="0" smtClean="0"/>
              <a:t>    - </a:t>
            </a:r>
            <a:r>
              <a:rPr lang="en-US" sz="2400" dirty="0"/>
              <a:t>Investments in debentures or bonds;</a:t>
            </a:r>
          </a:p>
          <a:p>
            <a:pPr marL="0" indent="0">
              <a:buNone/>
            </a:pPr>
            <a:r>
              <a:rPr lang="en-US" sz="2400" dirty="0"/>
              <a:t> </a:t>
            </a:r>
            <a:r>
              <a:rPr lang="en-US" sz="2400" dirty="0" smtClean="0"/>
              <a:t>    -  </a:t>
            </a:r>
            <a:r>
              <a:rPr lang="en-US" sz="2400" dirty="0"/>
              <a:t>Investments in Mutual Funds;</a:t>
            </a:r>
          </a:p>
          <a:p>
            <a:pPr marL="0" indent="0">
              <a:buNone/>
            </a:pPr>
            <a:r>
              <a:rPr lang="en-US" sz="2400" dirty="0"/>
              <a:t> </a:t>
            </a:r>
            <a:r>
              <a:rPr lang="en-US" sz="2400" dirty="0" smtClean="0"/>
              <a:t>    - </a:t>
            </a:r>
            <a:r>
              <a:rPr lang="en-US" sz="2400" dirty="0"/>
              <a:t>Investments in partnership firms;</a:t>
            </a:r>
          </a:p>
          <a:p>
            <a:pPr marL="0" indent="0">
              <a:buNone/>
            </a:pPr>
            <a:r>
              <a:rPr lang="en-US" sz="2400" dirty="0" smtClean="0"/>
              <a:t>     - Other non-current investments (specify nature).</a:t>
            </a:r>
            <a:endParaRPr lang="en-US" sz="2400"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37</a:t>
            </a:fld>
            <a:endParaRPr lang="en-US"/>
          </a:p>
        </p:txBody>
      </p:sp>
    </p:spTree>
    <p:extLst>
      <p:ext uri="{BB962C8B-B14F-4D97-AF65-F5344CB8AC3E}">
        <p14:creationId xmlns="" xmlns:p14="http://schemas.microsoft.com/office/powerpoint/2010/main" val="24742933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NON CURRENT INVESTMENTS</a:t>
            </a:r>
            <a:r>
              <a:rPr lang="en-US" dirty="0"/>
              <a:t/>
            </a:r>
            <a:br>
              <a:rPr lang="en-US" dirty="0"/>
            </a:br>
            <a:endParaRPr lang="en-US" dirty="0"/>
          </a:p>
        </p:txBody>
      </p:sp>
      <p:sp>
        <p:nvSpPr>
          <p:cNvPr id="3" name="Content Placeholder 2"/>
          <p:cNvSpPr>
            <a:spLocks noGrp="1"/>
          </p:cNvSpPr>
          <p:nvPr>
            <p:ph idx="1"/>
          </p:nvPr>
        </p:nvSpPr>
        <p:spPr>
          <a:xfrm>
            <a:off x="457200" y="1066800"/>
            <a:ext cx="8229600" cy="5715000"/>
          </a:xfrm>
        </p:spPr>
        <p:txBody>
          <a:bodyPr>
            <a:noAutofit/>
          </a:bodyPr>
          <a:lstStyle/>
          <a:p>
            <a:r>
              <a:rPr lang="en-US" sz="2400" dirty="0" smtClean="0"/>
              <a:t>Under each category details of body corporate where Investment made needs to be disclosed</a:t>
            </a:r>
          </a:p>
          <a:p>
            <a:r>
              <a:rPr lang="en-US" sz="2400" dirty="0" smtClean="0"/>
              <a:t>If carried other than cost – such basis to separately disclosed</a:t>
            </a:r>
          </a:p>
          <a:p>
            <a:r>
              <a:rPr lang="en-US" sz="2400" dirty="0" smtClean="0"/>
              <a:t> Further disclosure –</a:t>
            </a:r>
          </a:p>
          <a:p>
            <a:pPr marL="1082675">
              <a:buFontTx/>
              <a:buChar char="-"/>
            </a:pPr>
            <a:r>
              <a:rPr lang="en-US" sz="2400" dirty="0" smtClean="0"/>
              <a:t>Aggregate value of quoted investment and market value thereof</a:t>
            </a:r>
          </a:p>
          <a:p>
            <a:pPr marL="1082675">
              <a:buFontTx/>
              <a:buChar char="-"/>
            </a:pPr>
            <a:r>
              <a:rPr lang="en-US" sz="2400" dirty="0" smtClean="0"/>
              <a:t>Aggregate value of unquoted investment</a:t>
            </a:r>
          </a:p>
          <a:p>
            <a:pPr marL="1082675">
              <a:buFontTx/>
              <a:buChar char="-"/>
            </a:pPr>
            <a:r>
              <a:rPr lang="en-US" sz="2400" dirty="0" smtClean="0"/>
              <a:t>Aggregate provision for diminution in value of Investment</a:t>
            </a:r>
          </a:p>
          <a:p>
            <a:pPr marL="0" indent="0" algn="just">
              <a:buNone/>
            </a:pPr>
            <a:r>
              <a:rPr lang="en-US" sz="2400" dirty="0">
                <a:solidFill>
                  <a:srgbClr val="002776"/>
                </a:solidFill>
              </a:rPr>
              <a:t>How should investments be classified into current and non-current in the Balance Sheet? </a:t>
            </a:r>
            <a:r>
              <a:rPr lang="en-US" sz="2400" dirty="0" smtClean="0">
                <a:solidFill>
                  <a:srgbClr val="002776"/>
                </a:solidFill>
              </a:rPr>
              <a:t>Will </a:t>
            </a:r>
            <a:r>
              <a:rPr lang="en-US" sz="2400" dirty="0">
                <a:solidFill>
                  <a:srgbClr val="002776"/>
                </a:solidFill>
              </a:rPr>
              <a:t>the resultant classification be similar to the classification required under AS 13 Accounting for Investments (i.e. current and long-term)?</a:t>
            </a:r>
            <a:endParaRPr lang="en-US" sz="2400" b="1" dirty="0">
              <a:solidFill>
                <a:srgbClr val="002776"/>
              </a:solidFill>
            </a:endParaRPr>
          </a:p>
          <a:p>
            <a:pPr marL="0" indent="0">
              <a:buNone/>
            </a:pPr>
            <a:endParaRPr lang="en-US" sz="2400" dirty="0" smtClean="0"/>
          </a:p>
          <a:p>
            <a:pPr marL="1082675">
              <a:buFontTx/>
              <a:buChar char="-"/>
            </a:pPr>
            <a:endParaRPr lang="en-US" sz="2400"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38</a:t>
            </a:fld>
            <a:endParaRPr lang="en-US"/>
          </a:p>
        </p:txBody>
      </p:sp>
    </p:spTree>
    <p:extLst>
      <p:ext uri="{BB962C8B-B14F-4D97-AF65-F5344CB8AC3E}">
        <p14:creationId xmlns="" xmlns:p14="http://schemas.microsoft.com/office/powerpoint/2010/main" val="22896215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LONG TERM LOANS AND ADVANCES</a:t>
            </a:r>
            <a:r>
              <a:rPr lang="en-US" dirty="0"/>
              <a:t/>
            </a:r>
            <a:br>
              <a:rPr lang="en-US" dirty="0"/>
            </a:br>
            <a:endParaRPr lang="en-US" dirty="0"/>
          </a:p>
        </p:txBody>
      </p:sp>
      <p:sp>
        <p:nvSpPr>
          <p:cNvPr id="3" name="Content Placeholder 2"/>
          <p:cNvSpPr>
            <a:spLocks noGrp="1"/>
          </p:cNvSpPr>
          <p:nvPr>
            <p:ph idx="1"/>
          </p:nvPr>
        </p:nvSpPr>
        <p:spPr>
          <a:xfrm>
            <a:off x="457200" y="1295400"/>
            <a:ext cx="8229600" cy="5486400"/>
          </a:xfrm>
        </p:spPr>
        <p:txBody>
          <a:bodyPr>
            <a:noAutofit/>
          </a:bodyPr>
          <a:lstStyle/>
          <a:p>
            <a:pPr marL="0" indent="0">
              <a:buNone/>
            </a:pPr>
            <a:r>
              <a:rPr lang="en-US" sz="2400" dirty="0" smtClean="0"/>
              <a:t>Long Term loans and advances shall be classified as:</a:t>
            </a:r>
          </a:p>
          <a:p>
            <a:r>
              <a:rPr lang="en-US" sz="2400" dirty="0"/>
              <a:t>Capital Advances;</a:t>
            </a:r>
          </a:p>
          <a:p>
            <a:r>
              <a:rPr lang="en-US" sz="2400" dirty="0" smtClean="0"/>
              <a:t>Security </a:t>
            </a:r>
            <a:r>
              <a:rPr lang="en-US" sz="2400" dirty="0"/>
              <a:t>Deposits;</a:t>
            </a:r>
          </a:p>
          <a:p>
            <a:r>
              <a:rPr lang="en-US" sz="2400" dirty="0" smtClean="0"/>
              <a:t>Loans </a:t>
            </a:r>
            <a:r>
              <a:rPr lang="en-US" sz="2400" dirty="0"/>
              <a:t>and advances to related parties (giving details thereof);</a:t>
            </a:r>
          </a:p>
          <a:p>
            <a:r>
              <a:rPr lang="en-US" sz="2400" dirty="0" smtClean="0"/>
              <a:t>Other </a:t>
            </a:r>
            <a:r>
              <a:rPr lang="en-US" sz="2400" dirty="0"/>
              <a:t>loans and advances (specify nature).</a:t>
            </a:r>
          </a:p>
          <a:p>
            <a:pPr marL="0" indent="0">
              <a:buNone/>
            </a:pPr>
            <a:r>
              <a:rPr lang="en-US" sz="2400" dirty="0" smtClean="0"/>
              <a:t>The </a:t>
            </a:r>
            <a:r>
              <a:rPr lang="en-US" sz="2400" dirty="0"/>
              <a:t>above shall also be separately sub-classified as:</a:t>
            </a:r>
          </a:p>
          <a:p>
            <a:r>
              <a:rPr lang="en-US" sz="2400" dirty="0" smtClean="0"/>
              <a:t> </a:t>
            </a:r>
            <a:r>
              <a:rPr lang="en-US" sz="2400" dirty="0"/>
              <a:t>Secured, considered good;</a:t>
            </a:r>
          </a:p>
          <a:p>
            <a:r>
              <a:rPr lang="en-US" sz="2400" dirty="0" smtClean="0"/>
              <a:t> </a:t>
            </a:r>
            <a:r>
              <a:rPr lang="en-US" sz="2400" dirty="0"/>
              <a:t>Unsecured, considered good;</a:t>
            </a:r>
          </a:p>
          <a:p>
            <a:r>
              <a:rPr lang="en-US" sz="2400" dirty="0" smtClean="0"/>
              <a:t> </a:t>
            </a:r>
            <a:r>
              <a:rPr lang="en-US" sz="2400" dirty="0"/>
              <a:t>Doubtful</a:t>
            </a:r>
            <a:r>
              <a:rPr lang="en-US" sz="2400" dirty="0" smtClean="0"/>
              <a:t>.</a:t>
            </a:r>
          </a:p>
          <a:p>
            <a:pPr marL="0" indent="0">
              <a:buNone/>
            </a:pPr>
            <a:r>
              <a:rPr lang="en-US" sz="2400" dirty="0" smtClean="0"/>
              <a:t>Dues by directors or other officers to be separately disclosed</a:t>
            </a:r>
            <a:endParaRPr lang="en-US" sz="2400" dirty="0"/>
          </a:p>
          <a:p>
            <a:pPr marL="0" indent="0">
              <a:buNone/>
            </a:pPr>
            <a:r>
              <a:rPr lang="en-US" sz="2400" dirty="0" smtClean="0">
                <a:solidFill>
                  <a:srgbClr val="00B0F0"/>
                </a:solidFill>
              </a:rPr>
              <a:t>Allowance </a:t>
            </a:r>
            <a:r>
              <a:rPr lang="en-US" sz="2400" dirty="0">
                <a:solidFill>
                  <a:srgbClr val="00B0F0"/>
                </a:solidFill>
              </a:rPr>
              <a:t>for bad and doubtful loans and advances shall be </a:t>
            </a:r>
            <a:r>
              <a:rPr lang="en-US" sz="2400" dirty="0" smtClean="0">
                <a:solidFill>
                  <a:srgbClr val="00B0F0"/>
                </a:solidFill>
              </a:rPr>
              <a:t>disclosed under </a:t>
            </a:r>
            <a:r>
              <a:rPr lang="en-US" sz="2400" dirty="0">
                <a:solidFill>
                  <a:srgbClr val="00B0F0"/>
                </a:solidFill>
              </a:rPr>
              <a:t>the relevant heads separately.</a:t>
            </a:r>
            <a:endParaRPr lang="en-US" sz="2400" b="1" dirty="0">
              <a:solidFill>
                <a:srgbClr val="00B0F0"/>
              </a:solidFill>
            </a:endParaRPr>
          </a:p>
          <a:p>
            <a:pPr marL="0" indent="0">
              <a:buNone/>
            </a:pPr>
            <a:endParaRPr lang="en-US" sz="2400" dirty="0" smtClean="0"/>
          </a:p>
          <a:p>
            <a:pPr marL="1082675">
              <a:buFontTx/>
              <a:buChar char="-"/>
            </a:pPr>
            <a:endParaRPr lang="en-US" sz="2400"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39</a:t>
            </a:fld>
            <a:endParaRPr lang="en-US"/>
          </a:p>
        </p:txBody>
      </p:sp>
    </p:spTree>
    <p:extLst>
      <p:ext uri="{BB962C8B-B14F-4D97-AF65-F5344CB8AC3E}">
        <p14:creationId xmlns="" xmlns:p14="http://schemas.microsoft.com/office/powerpoint/2010/main" val="15534856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u="sng" dirty="0" smtClean="0"/>
              <a:t/>
            </a:r>
            <a:br>
              <a:rPr lang="en-US" sz="3200" b="1" u="sng" dirty="0" smtClean="0"/>
            </a:br>
            <a:r>
              <a:rPr lang="en-US" sz="3200" b="1" u="sng" dirty="0" err="1" smtClean="0"/>
              <a:t>Ind</a:t>
            </a:r>
            <a:r>
              <a:rPr lang="en-US" sz="3200" b="1" u="sng" dirty="0" smtClean="0"/>
              <a:t>-AS/IFRS</a:t>
            </a:r>
            <a:r>
              <a:rPr lang="en-US" sz="3200" b="1" dirty="0" smtClean="0"/>
              <a:t/>
            </a:r>
            <a:br>
              <a:rPr lang="en-US" sz="3200" b="1" dirty="0" smtClean="0"/>
            </a:br>
            <a:endParaRPr lang="en-US" sz="3200" b="1" dirty="0"/>
          </a:p>
        </p:txBody>
      </p:sp>
      <p:sp>
        <p:nvSpPr>
          <p:cNvPr id="3" name="Content Placeholder 2"/>
          <p:cNvSpPr>
            <a:spLocks noGrp="1"/>
          </p:cNvSpPr>
          <p:nvPr>
            <p:ph idx="1"/>
          </p:nvPr>
        </p:nvSpPr>
        <p:spPr/>
        <p:txBody>
          <a:bodyPr>
            <a:normAutofit/>
          </a:bodyPr>
          <a:lstStyle/>
          <a:p>
            <a:pPr marL="0" indent="0">
              <a:buNone/>
            </a:pPr>
            <a:endParaRPr lang="en-US" sz="1600" dirty="0" smtClean="0"/>
          </a:p>
          <a:p>
            <a:pPr marL="0" indent="0">
              <a:buNone/>
            </a:pPr>
            <a:r>
              <a:rPr lang="en-US" sz="2400" dirty="0" smtClean="0"/>
              <a:t>Harmonize </a:t>
            </a:r>
            <a:r>
              <a:rPr lang="en-US" sz="2400" dirty="0"/>
              <a:t>and synchronize the </a:t>
            </a:r>
            <a:r>
              <a:rPr lang="en-US" sz="2400" dirty="0" smtClean="0"/>
              <a:t>disclosure requirements </a:t>
            </a:r>
            <a:r>
              <a:rPr lang="en-US" sz="2400" dirty="0"/>
              <a:t>with </a:t>
            </a:r>
            <a:r>
              <a:rPr lang="en-US" sz="2400" dirty="0" smtClean="0"/>
              <a:t>International </a:t>
            </a:r>
            <a:r>
              <a:rPr lang="en-US" sz="2400" dirty="0"/>
              <a:t>formats &amp; in the </a:t>
            </a:r>
            <a:r>
              <a:rPr lang="en-US" sz="2400" dirty="0" smtClean="0"/>
              <a:t>direction </a:t>
            </a:r>
            <a:r>
              <a:rPr lang="en-US" sz="2400" dirty="0"/>
              <a:t>of </a:t>
            </a:r>
            <a:r>
              <a:rPr lang="en-US" sz="2400" dirty="0" err="1" smtClean="0"/>
              <a:t>Ind</a:t>
            </a:r>
            <a:r>
              <a:rPr lang="en-US" sz="2400" dirty="0" smtClean="0"/>
              <a:t> – AS </a:t>
            </a:r>
            <a:r>
              <a:rPr lang="en-US" sz="2400" dirty="0"/>
              <a:t>(IFRS converged AS)</a:t>
            </a:r>
          </a:p>
          <a:p>
            <a:endParaRPr lang="en-US" sz="1800" dirty="0"/>
          </a:p>
          <a:p>
            <a:pPr marL="0" indent="0">
              <a:buNone/>
            </a:pPr>
            <a:r>
              <a:rPr lang="en-US" sz="2400" dirty="0"/>
              <a:t>For e.g</a:t>
            </a:r>
            <a:r>
              <a:rPr lang="en-US" sz="2400" dirty="0" smtClean="0"/>
              <a:t>. Certain concepts like current / non–current classification of assets and liabilities, Elimination of concept of schedule and such information will now be provided in the notes to accounts.</a:t>
            </a:r>
          </a:p>
          <a:p>
            <a:pPr marL="0" indent="0">
              <a:buNone/>
            </a:pPr>
            <a:endParaRPr lang="en-US" sz="2400" dirty="0"/>
          </a:p>
          <a:p>
            <a:pPr marL="0" indent="0">
              <a:buNone/>
            </a:pPr>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4</a:t>
            </a:fld>
            <a:endParaRPr lang="en-US"/>
          </a:p>
        </p:txBody>
      </p:sp>
    </p:spTree>
    <p:extLst>
      <p:ext uri="{BB962C8B-B14F-4D97-AF65-F5344CB8AC3E}">
        <p14:creationId xmlns="" xmlns:p14="http://schemas.microsoft.com/office/powerpoint/2010/main" val="2637544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INVENTORIES</a:t>
            </a:r>
            <a:r>
              <a:rPr lang="en-US" dirty="0"/>
              <a:t/>
            </a:r>
            <a:br>
              <a:rPr lang="en-US" dirty="0"/>
            </a:br>
            <a:endParaRPr lang="en-US" dirty="0"/>
          </a:p>
        </p:txBody>
      </p:sp>
      <p:sp>
        <p:nvSpPr>
          <p:cNvPr id="3" name="Content Placeholder 2"/>
          <p:cNvSpPr>
            <a:spLocks noGrp="1"/>
          </p:cNvSpPr>
          <p:nvPr>
            <p:ph idx="1"/>
          </p:nvPr>
        </p:nvSpPr>
        <p:spPr>
          <a:xfrm>
            <a:off x="457200" y="1066800"/>
            <a:ext cx="8229600" cy="5791200"/>
          </a:xfrm>
        </p:spPr>
        <p:txBody>
          <a:bodyPr>
            <a:noAutofit/>
          </a:bodyPr>
          <a:lstStyle/>
          <a:p>
            <a:pPr marL="0" indent="0">
              <a:buNone/>
            </a:pPr>
            <a:r>
              <a:rPr lang="en-US" sz="2400" dirty="0" smtClean="0"/>
              <a:t>Inventories shall be classified as :</a:t>
            </a:r>
          </a:p>
          <a:p>
            <a:r>
              <a:rPr lang="en-US" sz="2400" dirty="0"/>
              <a:t>Raw materials;</a:t>
            </a:r>
          </a:p>
          <a:p>
            <a:r>
              <a:rPr lang="en-US" sz="2400" dirty="0" smtClean="0"/>
              <a:t>Work-in-progress;</a:t>
            </a:r>
          </a:p>
          <a:p>
            <a:r>
              <a:rPr lang="en-US" sz="2400" dirty="0"/>
              <a:t>Finished goods;</a:t>
            </a:r>
          </a:p>
          <a:p>
            <a:r>
              <a:rPr lang="en-US" sz="2400" dirty="0" smtClean="0"/>
              <a:t>Stock-in-trade </a:t>
            </a:r>
            <a:r>
              <a:rPr lang="en-US" sz="2400" dirty="0"/>
              <a:t>(in respect of goods acquired for trading);</a:t>
            </a:r>
          </a:p>
          <a:p>
            <a:r>
              <a:rPr lang="en-US" sz="2400" dirty="0" smtClean="0"/>
              <a:t>Stores </a:t>
            </a:r>
            <a:r>
              <a:rPr lang="en-US" sz="2400" dirty="0"/>
              <a:t>and spares;</a:t>
            </a:r>
          </a:p>
          <a:p>
            <a:r>
              <a:rPr lang="en-US" sz="2400" dirty="0" smtClean="0"/>
              <a:t>Loose </a:t>
            </a:r>
            <a:r>
              <a:rPr lang="en-US" sz="2400" dirty="0"/>
              <a:t>tools;</a:t>
            </a:r>
          </a:p>
          <a:p>
            <a:r>
              <a:rPr lang="en-US" sz="2400" dirty="0" smtClean="0"/>
              <a:t>Others </a:t>
            </a:r>
            <a:r>
              <a:rPr lang="en-US" sz="2400" dirty="0"/>
              <a:t>(specify nature).</a:t>
            </a:r>
          </a:p>
          <a:p>
            <a:pPr marL="0" indent="0">
              <a:buNone/>
            </a:pPr>
            <a:r>
              <a:rPr lang="en-US" sz="2400" dirty="0" smtClean="0">
                <a:solidFill>
                  <a:srgbClr val="00B0F0"/>
                </a:solidFill>
              </a:rPr>
              <a:t>Goods-in-transit </a:t>
            </a:r>
            <a:r>
              <a:rPr lang="en-US" sz="2400" dirty="0">
                <a:solidFill>
                  <a:srgbClr val="00B0F0"/>
                </a:solidFill>
              </a:rPr>
              <a:t>shall be disclosed under the relevant sub-head </a:t>
            </a:r>
            <a:r>
              <a:rPr lang="en-US" sz="2400" dirty="0" smtClean="0">
                <a:solidFill>
                  <a:srgbClr val="00B0F0"/>
                </a:solidFill>
              </a:rPr>
              <a:t>of inventories.</a:t>
            </a:r>
          </a:p>
          <a:p>
            <a:pPr marL="0" indent="0">
              <a:buNone/>
            </a:pPr>
            <a:r>
              <a:rPr lang="en-US" sz="2400" dirty="0"/>
              <a:t>How should a slow moving stock of stores and spares be classified when it </a:t>
            </a:r>
            <a:r>
              <a:rPr lang="en-US" sz="2400" dirty="0" smtClean="0"/>
              <a:t>will neither </a:t>
            </a:r>
            <a:r>
              <a:rPr lang="en-US" sz="2400" dirty="0"/>
              <a:t>be consumed within the normal operating cycle nor will be sold within </a:t>
            </a:r>
            <a:r>
              <a:rPr lang="en-US" sz="2400" dirty="0" smtClean="0"/>
              <a:t>12 months </a:t>
            </a:r>
            <a:r>
              <a:rPr lang="en-US" sz="2400" dirty="0"/>
              <a:t>from the balance sheet </a:t>
            </a:r>
            <a:r>
              <a:rPr lang="en-US" sz="2400" dirty="0" smtClean="0"/>
              <a:t>date?</a:t>
            </a:r>
            <a:endParaRPr lang="en-US" sz="2400" dirty="0">
              <a:solidFill>
                <a:srgbClr val="00B0F0"/>
              </a:solidFill>
            </a:endParaRPr>
          </a:p>
        </p:txBody>
      </p:sp>
      <p:sp>
        <p:nvSpPr>
          <p:cNvPr id="4" name="Slide Number Placeholder 3"/>
          <p:cNvSpPr>
            <a:spLocks noGrp="1"/>
          </p:cNvSpPr>
          <p:nvPr>
            <p:ph type="sldNum" sz="quarter" idx="12"/>
          </p:nvPr>
        </p:nvSpPr>
        <p:spPr/>
        <p:txBody>
          <a:bodyPr/>
          <a:lstStyle/>
          <a:p>
            <a:fld id="{D40FDE21-0035-4D65-BC85-F789A7E8691E}" type="slidenum">
              <a:rPr lang="en-US" smtClean="0"/>
              <a:pPr/>
              <a:t>40</a:t>
            </a:fld>
            <a:endParaRPr lang="en-US"/>
          </a:p>
        </p:txBody>
      </p:sp>
    </p:spTree>
    <p:extLst>
      <p:ext uri="{BB962C8B-B14F-4D97-AF65-F5344CB8AC3E}">
        <p14:creationId xmlns="" xmlns:p14="http://schemas.microsoft.com/office/powerpoint/2010/main" val="42331287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a:r>
            <a:br>
              <a:rPr lang="en-US" b="1" dirty="0"/>
            </a:br>
            <a:r>
              <a:rPr lang="en-US" b="1" dirty="0" smtClean="0"/>
              <a:t>DISCLOSURE –INVENTORIES</a:t>
            </a:r>
            <a:r>
              <a:rPr lang="en-US" dirty="0"/>
              <a:t/>
            </a:r>
            <a:br>
              <a:rPr lang="en-US" dirty="0"/>
            </a:br>
            <a:endParaRPr lang="en-US" dirty="0"/>
          </a:p>
        </p:txBody>
      </p:sp>
      <p:graphicFrame>
        <p:nvGraphicFramePr>
          <p:cNvPr id="4" name="Content Placeholder 3"/>
          <p:cNvGraphicFramePr>
            <a:graphicFrameLocks noGrp="1"/>
          </p:cNvGraphicFramePr>
          <p:nvPr>
            <p:ph idx="1"/>
          </p:nvPr>
        </p:nvGraphicFramePr>
        <p:xfrm>
          <a:off x="457200" y="1734661"/>
          <a:ext cx="8229600" cy="4257040"/>
        </p:xfrm>
        <a:graphic>
          <a:graphicData uri="http://schemas.openxmlformats.org/drawingml/2006/table">
            <a:tbl>
              <a:tblPr>
                <a:tableStyleId>{5C22544A-7EE6-4342-B048-85BDC9FD1C3A}</a:tableStyleId>
              </a:tblPr>
              <a:tblGrid>
                <a:gridCol w="4114800"/>
                <a:gridCol w="4114800"/>
              </a:tblGrid>
              <a:tr h="737611">
                <a:tc>
                  <a:txBody>
                    <a:bodyPr/>
                    <a:lstStyle/>
                    <a:p>
                      <a:pPr marL="0" marR="0">
                        <a:lnSpc>
                          <a:spcPct val="115000"/>
                        </a:lnSpc>
                        <a:spcBef>
                          <a:spcPts val="150"/>
                        </a:spcBef>
                        <a:spcAft>
                          <a:spcPts val="150"/>
                        </a:spcAft>
                      </a:pPr>
                      <a:r>
                        <a:rPr lang="en-US" sz="2000">
                          <a:effectLst/>
                        </a:rPr>
                        <a:t>Manufacturing companies</a:t>
                      </a:r>
                      <a:endParaRPr lang="en-US" sz="1200">
                        <a:solidFill>
                          <a:srgbClr val="000000"/>
                        </a:solidFill>
                        <a:effectLst/>
                        <a:latin typeface="Arial"/>
                        <a:ea typeface="Times New Roman"/>
                        <a:cs typeface="Times New Roman"/>
                      </a:endParaRPr>
                    </a:p>
                  </a:txBody>
                  <a:tcPr marL="67282" marR="67282" marT="0" marB="0"/>
                </a:tc>
                <a:tc>
                  <a:txBody>
                    <a:bodyPr/>
                    <a:lstStyle/>
                    <a:p>
                      <a:pPr marL="0" marR="0">
                        <a:lnSpc>
                          <a:spcPct val="115000"/>
                        </a:lnSpc>
                        <a:spcBef>
                          <a:spcPts val="150"/>
                        </a:spcBef>
                        <a:spcAft>
                          <a:spcPts val="150"/>
                        </a:spcAft>
                      </a:pPr>
                      <a:r>
                        <a:rPr lang="en-US" sz="2000">
                          <a:effectLst/>
                        </a:rPr>
                        <a:t>Raw materials under broad heads</a:t>
                      </a:r>
                      <a:endParaRPr lang="en-US" sz="1200">
                        <a:effectLst/>
                      </a:endParaRPr>
                    </a:p>
                    <a:p>
                      <a:pPr marL="0" marR="0">
                        <a:lnSpc>
                          <a:spcPct val="115000"/>
                        </a:lnSpc>
                        <a:spcBef>
                          <a:spcPts val="150"/>
                        </a:spcBef>
                        <a:spcAft>
                          <a:spcPts val="150"/>
                        </a:spcAft>
                      </a:pPr>
                      <a:r>
                        <a:rPr lang="en-US" sz="2000">
                          <a:effectLst/>
                        </a:rPr>
                        <a:t>Goods purchased under broad heads</a:t>
                      </a:r>
                      <a:endParaRPr lang="en-US" sz="1200">
                        <a:solidFill>
                          <a:srgbClr val="000000"/>
                        </a:solidFill>
                        <a:effectLst/>
                        <a:latin typeface="Arial"/>
                        <a:ea typeface="Times New Roman"/>
                        <a:cs typeface="Times New Roman"/>
                      </a:endParaRPr>
                    </a:p>
                  </a:txBody>
                  <a:tcPr marL="67282" marR="67282" marT="0" marB="0"/>
                </a:tc>
              </a:tr>
              <a:tr h="687773">
                <a:tc>
                  <a:txBody>
                    <a:bodyPr/>
                    <a:lstStyle/>
                    <a:p>
                      <a:pPr marL="0" marR="0">
                        <a:lnSpc>
                          <a:spcPct val="115000"/>
                        </a:lnSpc>
                        <a:spcBef>
                          <a:spcPts val="150"/>
                        </a:spcBef>
                        <a:spcAft>
                          <a:spcPts val="150"/>
                        </a:spcAft>
                      </a:pPr>
                      <a:r>
                        <a:rPr lang="en-US" sz="2000">
                          <a:effectLst/>
                        </a:rPr>
                        <a:t>Trading companies</a:t>
                      </a:r>
                      <a:endParaRPr lang="en-US" sz="1200">
                        <a:solidFill>
                          <a:srgbClr val="000000"/>
                        </a:solidFill>
                        <a:effectLst/>
                        <a:latin typeface="Arial"/>
                        <a:ea typeface="Times New Roman"/>
                        <a:cs typeface="Times New Roman"/>
                      </a:endParaRPr>
                    </a:p>
                  </a:txBody>
                  <a:tcPr marL="67282" marR="67282" marT="0" marB="0"/>
                </a:tc>
                <a:tc>
                  <a:txBody>
                    <a:bodyPr/>
                    <a:lstStyle/>
                    <a:p>
                      <a:pPr marL="0" marR="0">
                        <a:lnSpc>
                          <a:spcPct val="115000"/>
                        </a:lnSpc>
                        <a:spcBef>
                          <a:spcPts val="150"/>
                        </a:spcBef>
                        <a:spcAft>
                          <a:spcPts val="150"/>
                        </a:spcAft>
                      </a:pPr>
                      <a:r>
                        <a:rPr lang="en-US" sz="2000">
                          <a:effectLst/>
                        </a:rPr>
                        <a:t>Purchases of goods traded under broad heads</a:t>
                      </a:r>
                      <a:endParaRPr lang="en-US" sz="1200">
                        <a:solidFill>
                          <a:srgbClr val="000000"/>
                        </a:solidFill>
                        <a:effectLst/>
                        <a:latin typeface="Arial"/>
                        <a:ea typeface="Times New Roman"/>
                        <a:cs typeface="Times New Roman"/>
                      </a:endParaRPr>
                    </a:p>
                  </a:txBody>
                  <a:tcPr marL="67282" marR="67282" marT="0" marB="0"/>
                </a:tc>
              </a:tr>
              <a:tr h="687773">
                <a:tc>
                  <a:txBody>
                    <a:bodyPr/>
                    <a:lstStyle/>
                    <a:p>
                      <a:pPr marL="0" marR="0">
                        <a:lnSpc>
                          <a:spcPct val="115000"/>
                        </a:lnSpc>
                        <a:spcBef>
                          <a:spcPts val="150"/>
                        </a:spcBef>
                        <a:spcAft>
                          <a:spcPts val="150"/>
                        </a:spcAft>
                      </a:pPr>
                      <a:r>
                        <a:rPr lang="en-US" sz="2000">
                          <a:effectLst/>
                        </a:rPr>
                        <a:t>Companies rendering or supplying services</a:t>
                      </a:r>
                      <a:endParaRPr lang="en-US" sz="1200">
                        <a:solidFill>
                          <a:srgbClr val="000000"/>
                        </a:solidFill>
                        <a:effectLst/>
                        <a:latin typeface="Arial"/>
                        <a:ea typeface="Times New Roman"/>
                        <a:cs typeface="Times New Roman"/>
                      </a:endParaRPr>
                    </a:p>
                  </a:txBody>
                  <a:tcPr marL="67282" marR="67282" marT="0" marB="0"/>
                </a:tc>
                <a:tc>
                  <a:txBody>
                    <a:bodyPr/>
                    <a:lstStyle/>
                    <a:p>
                      <a:pPr marL="0" marR="0">
                        <a:lnSpc>
                          <a:spcPct val="115000"/>
                        </a:lnSpc>
                        <a:spcBef>
                          <a:spcPts val="150"/>
                        </a:spcBef>
                        <a:spcAft>
                          <a:spcPts val="150"/>
                        </a:spcAft>
                      </a:pPr>
                      <a:r>
                        <a:rPr lang="en-US" sz="2000">
                          <a:effectLst/>
                        </a:rPr>
                        <a:t>Gross income derived from services rendered under broad heads</a:t>
                      </a:r>
                      <a:endParaRPr lang="en-US" sz="1200">
                        <a:solidFill>
                          <a:srgbClr val="000000"/>
                        </a:solidFill>
                        <a:effectLst/>
                        <a:latin typeface="Arial"/>
                        <a:ea typeface="Times New Roman"/>
                        <a:cs typeface="Times New Roman"/>
                      </a:endParaRPr>
                    </a:p>
                  </a:txBody>
                  <a:tcPr marL="67282" marR="67282" marT="0" marB="0"/>
                </a:tc>
              </a:tr>
              <a:tr h="1719432">
                <a:tc>
                  <a:txBody>
                    <a:bodyPr/>
                    <a:lstStyle/>
                    <a:p>
                      <a:pPr marL="0" marR="0">
                        <a:lnSpc>
                          <a:spcPct val="115000"/>
                        </a:lnSpc>
                        <a:spcBef>
                          <a:spcPts val="150"/>
                        </a:spcBef>
                        <a:spcAft>
                          <a:spcPts val="150"/>
                        </a:spcAft>
                      </a:pPr>
                      <a:r>
                        <a:rPr lang="en-US" sz="2000">
                          <a:effectLst/>
                        </a:rPr>
                        <a:t>Company that falls in more than one category</a:t>
                      </a:r>
                      <a:endParaRPr lang="en-US" sz="1200">
                        <a:solidFill>
                          <a:srgbClr val="000000"/>
                        </a:solidFill>
                        <a:effectLst/>
                        <a:latin typeface="Arial"/>
                        <a:ea typeface="Times New Roman"/>
                        <a:cs typeface="Times New Roman"/>
                      </a:endParaRPr>
                    </a:p>
                  </a:txBody>
                  <a:tcPr marL="67282" marR="67282" marT="0" marB="0"/>
                </a:tc>
                <a:tc>
                  <a:txBody>
                    <a:bodyPr/>
                    <a:lstStyle/>
                    <a:p>
                      <a:pPr marL="0" marR="0">
                        <a:lnSpc>
                          <a:spcPct val="115000"/>
                        </a:lnSpc>
                        <a:spcBef>
                          <a:spcPts val="150"/>
                        </a:spcBef>
                        <a:spcAft>
                          <a:spcPts val="150"/>
                        </a:spcAft>
                      </a:pPr>
                      <a:r>
                        <a:rPr lang="en-US" sz="2000" dirty="0">
                          <a:effectLst/>
                        </a:rPr>
                        <a:t>It will be sufficient compliance with the requirements, if purchases, sales and consumption of raw material and the gross income from services rendered are shown under broad heads</a:t>
                      </a:r>
                      <a:endParaRPr lang="en-US" sz="1200" dirty="0">
                        <a:solidFill>
                          <a:srgbClr val="000000"/>
                        </a:solidFill>
                        <a:effectLst/>
                        <a:latin typeface="Arial"/>
                        <a:ea typeface="Times New Roman"/>
                        <a:cs typeface="Times New Roman"/>
                      </a:endParaRPr>
                    </a:p>
                  </a:txBody>
                  <a:tcPr marL="67282" marR="67282" marT="0" marB="0"/>
                </a:tc>
              </a:tr>
            </a:tbl>
          </a:graphicData>
        </a:graphic>
      </p:graphicFrame>
      <p:sp>
        <p:nvSpPr>
          <p:cNvPr id="3" name="Slide Number Placeholder 2"/>
          <p:cNvSpPr>
            <a:spLocks noGrp="1"/>
          </p:cNvSpPr>
          <p:nvPr>
            <p:ph type="sldNum" sz="quarter" idx="12"/>
          </p:nvPr>
        </p:nvSpPr>
        <p:spPr/>
        <p:txBody>
          <a:bodyPr/>
          <a:lstStyle/>
          <a:p>
            <a:fld id="{D40FDE21-0035-4D65-BC85-F789A7E8691E}" type="slidenum">
              <a:rPr lang="en-US" smtClean="0"/>
              <a:pPr/>
              <a:t>41</a:t>
            </a:fld>
            <a:endParaRPr lang="en-US"/>
          </a:p>
        </p:txBody>
      </p:sp>
    </p:spTree>
    <p:extLst>
      <p:ext uri="{BB962C8B-B14F-4D97-AF65-F5344CB8AC3E}">
        <p14:creationId xmlns="" xmlns:p14="http://schemas.microsoft.com/office/powerpoint/2010/main" val="11328037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TRADE RECEIVABLES</a:t>
            </a:r>
            <a:r>
              <a:rPr lang="en-US" dirty="0"/>
              <a:t/>
            </a:r>
            <a:br>
              <a:rPr lang="en-US" dirty="0"/>
            </a:br>
            <a:endParaRPr lang="en-US" dirty="0"/>
          </a:p>
        </p:txBody>
      </p:sp>
      <p:sp>
        <p:nvSpPr>
          <p:cNvPr id="3" name="Content Placeholder 2"/>
          <p:cNvSpPr>
            <a:spLocks noGrp="1"/>
          </p:cNvSpPr>
          <p:nvPr>
            <p:ph idx="1"/>
          </p:nvPr>
        </p:nvSpPr>
        <p:spPr>
          <a:xfrm>
            <a:off x="457200" y="1295400"/>
            <a:ext cx="8229600" cy="5562600"/>
          </a:xfrm>
        </p:spPr>
        <p:txBody>
          <a:bodyPr>
            <a:noAutofit/>
          </a:bodyPr>
          <a:lstStyle/>
          <a:p>
            <a:r>
              <a:rPr lang="en-US" sz="2400" dirty="0" smtClean="0"/>
              <a:t>Classification of more than/ less than six month from the date they are due from payment</a:t>
            </a:r>
          </a:p>
          <a:p>
            <a:r>
              <a:rPr lang="en-US" sz="2400" dirty="0" smtClean="0"/>
              <a:t>Old Schedule VI required presentation of debtors based on billing date</a:t>
            </a:r>
          </a:p>
          <a:p>
            <a:r>
              <a:rPr lang="en-US" sz="2400" dirty="0" smtClean="0"/>
              <a:t>Whether provisioning policy of the Company needs to align accordingly?</a:t>
            </a:r>
          </a:p>
          <a:p>
            <a:r>
              <a:rPr lang="en-US" sz="2400" dirty="0"/>
              <a:t>Whether a Trade Receivable which has been provided for in the books can be considered as Current in the financial statements</a:t>
            </a:r>
            <a:r>
              <a:rPr lang="en-US" sz="2400" dirty="0" smtClean="0"/>
              <a:t>?</a:t>
            </a:r>
          </a:p>
          <a:p>
            <a:r>
              <a:rPr lang="en-US" sz="2400" dirty="0" smtClean="0"/>
              <a:t>Whether “Provision for bad and doubtful debts”  also need to  be  classified as current and non current?</a:t>
            </a:r>
            <a:endParaRPr lang="en-US" sz="2400"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42</a:t>
            </a:fld>
            <a:endParaRPr lang="en-US"/>
          </a:p>
        </p:txBody>
      </p:sp>
    </p:spTree>
    <p:extLst>
      <p:ext uri="{BB962C8B-B14F-4D97-AF65-F5344CB8AC3E}">
        <p14:creationId xmlns="" xmlns:p14="http://schemas.microsoft.com/office/powerpoint/2010/main" val="35460380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TRADE RECEIVABLES</a:t>
            </a:r>
            <a:r>
              <a:rPr lang="en-US" dirty="0"/>
              <a:t/>
            </a:r>
            <a:br>
              <a:rPr lang="en-US" dirty="0"/>
            </a:br>
            <a:endParaRPr lang="en-US" dirty="0"/>
          </a:p>
        </p:txBody>
      </p:sp>
      <p:sp>
        <p:nvSpPr>
          <p:cNvPr id="3" name="Content Placeholder 2"/>
          <p:cNvSpPr>
            <a:spLocks noGrp="1"/>
          </p:cNvSpPr>
          <p:nvPr>
            <p:ph idx="1"/>
          </p:nvPr>
        </p:nvSpPr>
        <p:spPr>
          <a:xfrm>
            <a:off x="457200" y="1295400"/>
            <a:ext cx="8229600" cy="4953000"/>
          </a:xfrm>
        </p:spPr>
        <p:txBody>
          <a:bodyPr>
            <a:noAutofit/>
          </a:bodyPr>
          <a:lstStyle/>
          <a:p>
            <a:r>
              <a:rPr lang="en-US" sz="2400" dirty="0" smtClean="0"/>
              <a:t>Classification </a:t>
            </a:r>
            <a:r>
              <a:rPr lang="en-US" sz="2400" dirty="0"/>
              <a:t>of receivables exceeding six months is from the due date. How would the due date be determined in a case where the invoice is paid after acceptance / certification from client? </a:t>
            </a:r>
            <a:endParaRPr lang="en-US" sz="2400" dirty="0" smtClean="0"/>
          </a:p>
          <a:p>
            <a:pPr algn="just"/>
            <a:r>
              <a:rPr lang="en-US" sz="2400" dirty="0"/>
              <a:t>The Company has already delivered the goods and also rendered the services but the commercial invoices can be raised only after certain milestone is achieved.  The Company earlier used to record the same as Unbilled Debtors/ Revenue under “Sundry Debtors”. </a:t>
            </a:r>
          </a:p>
          <a:p>
            <a:pPr marL="349250" indent="0" algn="just">
              <a:buNone/>
            </a:pPr>
            <a:r>
              <a:rPr lang="en-US" sz="2400" dirty="0" smtClean="0"/>
              <a:t>Whether </a:t>
            </a:r>
            <a:r>
              <a:rPr lang="en-US" sz="2400" dirty="0"/>
              <a:t>the same needs to be grouped under Other Current Assets or under Trade Receivables under the Revised Schedule VI? The Guidance Note has suggested classifying “Unbilled revenue” under Other Current Assets?</a:t>
            </a:r>
          </a:p>
          <a:p>
            <a:endParaRPr lang="en-US" sz="2400" dirty="0"/>
          </a:p>
          <a:p>
            <a:endParaRPr lang="en-US" sz="2400"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43</a:t>
            </a:fld>
            <a:endParaRPr lang="en-US"/>
          </a:p>
        </p:txBody>
      </p:sp>
    </p:spTree>
    <p:extLst>
      <p:ext uri="{BB962C8B-B14F-4D97-AF65-F5344CB8AC3E}">
        <p14:creationId xmlns="" xmlns:p14="http://schemas.microsoft.com/office/powerpoint/2010/main" val="335591934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CASH &amp; CASH EQUIVALENTS</a:t>
            </a:r>
            <a:r>
              <a:rPr lang="en-US" dirty="0"/>
              <a:t/>
            </a:r>
            <a:br>
              <a:rPr lang="en-US" dirty="0"/>
            </a:br>
            <a:endParaRPr lang="en-US" dirty="0"/>
          </a:p>
        </p:txBody>
      </p:sp>
      <p:sp>
        <p:nvSpPr>
          <p:cNvPr id="3" name="Content Placeholder 2"/>
          <p:cNvSpPr>
            <a:spLocks noGrp="1"/>
          </p:cNvSpPr>
          <p:nvPr>
            <p:ph idx="1"/>
          </p:nvPr>
        </p:nvSpPr>
        <p:spPr>
          <a:xfrm>
            <a:off x="457200" y="1295400"/>
            <a:ext cx="8229600" cy="5562600"/>
          </a:xfrm>
        </p:spPr>
        <p:txBody>
          <a:bodyPr>
            <a:noAutofit/>
          </a:bodyPr>
          <a:lstStyle/>
          <a:p>
            <a:r>
              <a:rPr lang="en-US" sz="2400" dirty="0" smtClean="0"/>
              <a:t>Revised Schedule VI </a:t>
            </a:r>
            <a:r>
              <a:rPr lang="en-US" sz="2400" dirty="0" err="1" smtClean="0"/>
              <a:t>Vs</a:t>
            </a:r>
            <a:r>
              <a:rPr lang="en-US" sz="2400" dirty="0" smtClean="0"/>
              <a:t>  AS 3</a:t>
            </a:r>
          </a:p>
          <a:p>
            <a:pPr marL="0" indent="0">
              <a:buNone/>
            </a:pPr>
            <a:r>
              <a:rPr lang="en-US" sz="2400" dirty="0">
                <a:solidFill>
                  <a:srgbClr val="00B0F0"/>
                </a:solidFill>
              </a:rPr>
              <a:t>According to </a:t>
            </a:r>
            <a:r>
              <a:rPr lang="en-US" sz="2400" i="1" dirty="0">
                <a:solidFill>
                  <a:srgbClr val="00B0F0"/>
                </a:solidFill>
              </a:rPr>
              <a:t>AS-3 Cash </a:t>
            </a:r>
            <a:r>
              <a:rPr lang="en-US" sz="2400" i="1" dirty="0" smtClean="0">
                <a:solidFill>
                  <a:srgbClr val="00B0F0"/>
                </a:solidFill>
              </a:rPr>
              <a:t>Flow Statements</a:t>
            </a:r>
            <a:r>
              <a:rPr lang="en-US" sz="2400" dirty="0">
                <a:solidFill>
                  <a:srgbClr val="00B0F0"/>
                </a:solidFill>
              </a:rPr>
              <a:t>, Cash is defined to include cash on hand and demand </a:t>
            </a:r>
            <a:r>
              <a:rPr lang="en-US" sz="2400" dirty="0" smtClean="0">
                <a:solidFill>
                  <a:srgbClr val="00B0F0"/>
                </a:solidFill>
              </a:rPr>
              <a:t>deposits with </a:t>
            </a:r>
            <a:r>
              <a:rPr lang="en-US" sz="2400" dirty="0">
                <a:solidFill>
                  <a:srgbClr val="00B0F0"/>
                </a:solidFill>
              </a:rPr>
              <a:t>banks. Cash Equivalents are defined as short term, highly </a:t>
            </a:r>
            <a:r>
              <a:rPr lang="en-US" sz="2400" dirty="0" smtClean="0">
                <a:solidFill>
                  <a:srgbClr val="00B0F0"/>
                </a:solidFill>
              </a:rPr>
              <a:t>liquid investments(maturity less than three months) that </a:t>
            </a:r>
            <a:r>
              <a:rPr lang="en-US" sz="2400" dirty="0">
                <a:solidFill>
                  <a:srgbClr val="00B0F0"/>
                </a:solidFill>
              </a:rPr>
              <a:t>are readily convertible into known amounts of cash </a:t>
            </a:r>
            <a:r>
              <a:rPr lang="en-US" sz="2400" dirty="0" smtClean="0">
                <a:solidFill>
                  <a:srgbClr val="00B0F0"/>
                </a:solidFill>
              </a:rPr>
              <a:t>and which </a:t>
            </a:r>
            <a:r>
              <a:rPr lang="en-US" sz="2400" dirty="0">
                <a:solidFill>
                  <a:srgbClr val="00B0F0"/>
                </a:solidFill>
              </a:rPr>
              <a:t>are subject to an insignificant risk of changes in value</a:t>
            </a:r>
            <a:r>
              <a:rPr lang="en-US" sz="2400" dirty="0" smtClean="0">
                <a:solidFill>
                  <a:srgbClr val="00B0F0"/>
                </a:solidFill>
              </a:rPr>
              <a:t>.</a:t>
            </a:r>
          </a:p>
          <a:p>
            <a:pPr marL="0" indent="0">
              <a:buNone/>
            </a:pPr>
            <a:r>
              <a:rPr lang="en-US" sz="2400" dirty="0" smtClean="0"/>
              <a:t>How to disclose:</a:t>
            </a:r>
          </a:p>
          <a:p>
            <a:pPr marL="806450" indent="-457200">
              <a:buNone/>
            </a:pPr>
            <a:r>
              <a:rPr lang="en-US" sz="2400" dirty="0"/>
              <a:t> </a:t>
            </a:r>
            <a:r>
              <a:rPr lang="en-US" sz="2400" dirty="0" smtClean="0"/>
              <a:t>  - Fixed Deposits with maturity more than 3 months/ one year</a:t>
            </a:r>
          </a:p>
          <a:p>
            <a:pPr marL="746125">
              <a:buFontTx/>
              <a:buChar char="-"/>
            </a:pPr>
            <a:r>
              <a:rPr lang="en-US" sz="2400" dirty="0" smtClean="0"/>
              <a:t>Balances/ fixed deposits held as margin money which are not available for use of Company</a:t>
            </a:r>
          </a:p>
          <a:p>
            <a:pPr marL="746125">
              <a:buFontTx/>
              <a:buChar char="-"/>
            </a:pPr>
            <a:r>
              <a:rPr lang="en-US" sz="2400" dirty="0" smtClean="0"/>
              <a:t>Investment in liquid mutual fund- whether part of cash &amp; cash equivalent</a:t>
            </a:r>
          </a:p>
          <a:p>
            <a:pPr marL="0" indent="0">
              <a:buNone/>
            </a:pPr>
            <a:r>
              <a:rPr lang="en-US" sz="2400" dirty="0">
                <a:solidFill>
                  <a:srgbClr val="00B0F0"/>
                </a:solidFill>
              </a:rPr>
              <a:t> </a:t>
            </a:r>
            <a:r>
              <a:rPr lang="en-US" sz="2400" dirty="0" smtClean="0">
                <a:solidFill>
                  <a:srgbClr val="00B0F0"/>
                </a:solidFill>
              </a:rPr>
              <a:t>  </a:t>
            </a:r>
          </a:p>
          <a:p>
            <a:endParaRPr lang="en-US" sz="2400"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44</a:t>
            </a:fld>
            <a:endParaRPr lang="en-US"/>
          </a:p>
        </p:txBody>
      </p:sp>
    </p:spTree>
    <p:extLst>
      <p:ext uri="{BB962C8B-B14F-4D97-AF65-F5344CB8AC3E}">
        <p14:creationId xmlns="" xmlns:p14="http://schemas.microsoft.com/office/powerpoint/2010/main" val="419407254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dirty="0"/>
              <a:t/>
            </a:r>
            <a:br>
              <a:rPr lang="en-US" dirty="0"/>
            </a:br>
            <a:endParaRPr lang="en-US" dirty="0"/>
          </a:p>
        </p:txBody>
      </p:sp>
      <p:sp>
        <p:nvSpPr>
          <p:cNvPr id="3" name="Content Placeholder 2"/>
          <p:cNvSpPr>
            <a:spLocks noGrp="1"/>
          </p:cNvSpPr>
          <p:nvPr>
            <p:ph idx="1"/>
          </p:nvPr>
        </p:nvSpPr>
        <p:spPr>
          <a:xfrm>
            <a:off x="457200" y="1295400"/>
            <a:ext cx="8229600" cy="5562600"/>
          </a:xfrm>
        </p:spPr>
        <p:txBody>
          <a:bodyPr>
            <a:noAutofit/>
          </a:bodyPr>
          <a:lstStyle/>
          <a:p>
            <a:pPr marL="0" indent="0">
              <a:buNone/>
            </a:pPr>
            <a:r>
              <a:rPr lang="en-US" sz="2400" dirty="0" smtClean="0">
                <a:solidFill>
                  <a:srgbClr val="00B0F0"/>
                </a:solidFill>
              </a:rPr>
              <a:t>   </a:t>
            </a:r>
          </a:p>
          <a:p>
            <a:pPr marL="0" indent="0">
              <a:buNone/>
            </a:pPr>
            <a:endParaRPr lang="en-US" sz="2400" dirty="0" smtClean="0"/>
          </a:p>
          <a:p>
            <a:pPr marL="0" indent="0">
              <a:buNone/>
            </a:pPr>
            <a:r>
              <a:rPr lang="en-US" sz="6000" dirty="0" smtClean="0"/>
              <a:t>COMPONENT OF STATEMENT </a:t>
            </a:r>
            <a:r>
              <a:rPr lang="en-US" sz="6000" smtClean="0"/>
              <a:t>OF PROFIT   </a:t>
            </a:r>
            <a:r>
              <a:rPr lang="en-US" sz="6000" dirty="0" smtClean="0"/>
              <a:t>&amp; LOSS</a:t>
            </a:r>
            <a:endParaRPr lang="en-US" sz="6000"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45</a:t>
            </a:fld>
            <a:endParaRPr lang="en-US"/>
          </a:p>
        </p:txBody>
      </p:sp>
    </p:spTree>
    <p:extLst>
      <p:ext uri="{BB962C8B-B14F-4D97-AF65-F5344CB8AC3E}">
        <p14:creationId xmlns="" xmlns:p14="http://schemas.microsoft.com/office/powerpoint/2010/main" val="290396558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Statement of Profit &amp; Loss</a:t>
            </a:r>
            <a:r>
              <a:rPr lang="en-US" dirty="0"/>
              <a:t/>
            </a:r>
            <a:br>
              <a:rPr lang="en-US" dirty="0"/>
            </a:br>
            <a:endParaRPr lang="en-US" dirty="0"/>
          </a:p>
        </p:txBody>
      </p:sp>
      <p:sp>
        <p:nvSpPr>
          <p:cNvPr id="3" name="Content Placeholder 2"/>
          <p:cNvSpPr>
            <a:spLocks noGrp="1"/>
          </p:cNvSpPr>
          <p:nvPr>
            <p:ph idx="1"/>
          </p:nvPr>
        </p:nvSpPr>
        <p:spPr>
          <a:xfrm>
            <a:off x="457200" y="1600200"/>
            <a:ext cx="8229600" cy="4800600"/>
          </a:xfrm>
        </p:spPr>
        <p:txBody>
          <a:bodyPr>
            <a:noAutofit/>
          </a:bodyPr>
          <a:lstStyle/>
          <a:p>
            <a:pPr marL="0" indent="0">
              <a:buNone/>
            </a:pPr>
            <a:r>
              <a:rPr lang="en-US" sz="2500" b="1" dirty="0" smtClean="0"/>
              <a:t>Revenue from operations</a:t>
            </a:r>
            <a:r>
              <a:rPr lang="en-US" sz="2500" dirty="0" smtClean="0"/>
              <a:t> is to be separately disclosed in the notes, showing revenue from:</a:t>
            </a:r>
          </a:p>
          <a:p>
            <a:pPr marL="514350" indent="-514350">
              <a:buAutoNum type="alphaLcParenBoth"/>
            </a:pPr>
            <a:r>
              <a:rPr lang="en-US" sz="2500" dirty="0" smtClean="0"/>
              <a:t>Sale of products</a:t>
            </a:r>
          </a:p>
          <a:p>
            <a:pPr marL="0" indent="0">
              <a:buNone/>
            </a:pPr>
            <a:r>
              <a:rPr lang="en-US" sz="2500" dirty="0" smtClean="0"/>
              <a:t>(b) Sale of services</a:t>
            </a:r>
          </a:p>
          <a:p>
            <a:pPr marL="0" indent="0">
              <a:buNone/>
            </a:pPr>
            <a:r>
              <a:rPr lang="en-US" sz="2500" dirty="0" smtClean="0"/>
              <a:t>(c) Other operating revenues</a:t>
            </a:r>
          </a:p>
          <a:p>
            <a:pPr marL="0" indent="0">
              <a:buNone/>
            </a:pPr>
            <a:r>
              <a:rPr lang="en-US" sz="2500" dirty="0" smtClean="0"/>
              <a:t>(d) Less: Excise duty</a:t>
            </a:r>
          </a:p>
          <a:p>
            <a:r>
              <a:rPr lang="en-US" sz="2500" dirty="0" smtClean="0"/>
              <a:t>AS-9 “</a:t>
            </a:r>
            <a:r>
              <a:rPr lang="en-US" sz="2500" i="1" dirty="0" smtClean="0"/>
              <a:t>Revenue Recognition</a:t>
            </a:r>
            <a:r>
              <a:rPr lang="en-US" sz="2500" dirty="0" smtClean="0"/>
              <a:t>”, the above disclosure in respect of Excise Duty needs to be shown on the face of the Statement of Profit and Loss</a:t>
            </a:r>
          </a:p>
          <a:p>
            <a:r>
              <a:rPr lang="en-US" sz="2500" dirty="0" smtClean="0"/>
              <a:t>Accounting Standards override Revised Schedule VI- needs to disclosed on the face of Statement of Profit &amp; Loss</a:t>
            </a:r>
            <a:endParaRPr lang="en-US" sz="2500"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46</a:t>
            </a:fld>
            <a:endParaRPr lang="en-US"/>
          </a:p>
        </p:txBody>
      </p:sp>
    </p:spTree>
    <p:extLst>
      <p:ext uri="{BB962C8B-B14F-4D97-AF65-F5344CB8AC3E}">
        <p14:creationId xmlns="" xmlns:p14="http://schemas.microsoft.com/office/powerpoint/2010/main" val="23139451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Statement of Profit &amp; Loss</a:t>
            </a:r>
            <a:r>
              <a:rPr lang="en-US" dirty="0"/>
              <a:t/>
            </a:r>
            <a:br>
              <a:rPr lang="en-US" dirty="0"/>
            </a:br>
            <a:endParaRPr lang="en-US" dirty="0"/>
          </a:p>
        </p:txBody>
      </p:sp>
      <p:sp>
        <p:nvSpPr>
          <p:cNvPr id="3" name="Content Placeholder 2"/>
          <p:cNvSpPr>
            <a:spLocks noGrp="1"/>
          </p:cNvSpPr>
          <p:nvPr>
            <p:ph idx="1"/>
          </p:nvPr>
        </p:nvSpPr>
        <p:spPr>
          <a:xfrm>
            <a:off x="457200" y="1600200"/>
            <a:ext cx="8229600" cy="4800600"/>
          </a:xfrm>
        </p:spPr>
        <p:txBody>
          <a:bodyPr>
            <a:noAutofit/>
          </a:bodyPr>
          <a:lstStyle/>
          <a:p>
            <a:pPr marL="0" indent="0">
              <a:buNone/>
            </a:pPr>
            <a:endParaRPr lang="en-US" sz="3600" dirty="0" smtClean="0"/>
          </a:p>
          <a:p>
            <a:pPr marL="0" indent="0">
              <a:buNone/>
            </a:pPr>
            <a:r>
              <a:rPr lang="en-US" sz="3600" dirty="0" smtClean="0"/>
              <a:t>How</a:t>
            </a:r>
            <a:r>
              <a:rPr lang="en-US" sz="3600" b="1" dirty="0" smtClean="0"/>
              <a:t> </a:t>
            </a:r>
            <a:r>
              <a:rPr lang="en-US" sz="3600" dirty="0"/>
              <a:t>Indirect taxes such as Sales tax, Service tax, Purchase tax </a:t>
            </a:r>
            <a:r>
              <a:rPr lang="en-US" sz="3600" dirty="0" err="1" smtClean="0"/>
              <a:t>etc</a:t>
            </a:r>
            <a:r>
              <a:rPr lang="en-US" sz="3600" dirty="0" smtClean="0"/>
              <a:t> are disclosed in the Statement of Profit &amp; Loss ? </a:t>
            </a:r>
            <a:r>
              <a:rPr lang="en-US" sz="3600" dirty="0"/>
              <a:t>Whether revenue should be presented gross or </a:t>
            </a:r>
            <a:r>
              <a:rPr lang="en-US" sz="3600" dirty="0" smtClean="0"/>
              <a:t>net?</a:t>
            </a:r>
            <a:endParaRPr lang="en-US" sz="3600"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47</a:t>
            </a:fld>
            <a:endParaRPr lang="en-US"/>
          </a:p>
        </p:txBody>
      </p:sp>
    </p:spTree>
    <p:extLst>
      <p:ext uri="{BB962C8B-B14F-4D97-AF65-F5344CB8AC3E}">
        <p14:creationId xmlns="" xmlns:p14="http://schemas.microsoft.com/office/powerpoint/2010/main" val="284989398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Statement of Profit &amp; Loss</a:t>
            </a:r>
            <a:r>
              <a:rPr lang="en-US" dirty="0"/>
              <a:t/>
            </a:r>
            <a:br>
              <a:rPr lang="en-US" dirty="0"/>
            </a:br>
            <a:endParaRPr lang="en-US" dirty="0"/>
          </a:p>
        </p:txBody>
      </p:sp>
      <p:sp>
        <p:nvSpPr>
          <p:cNvPr id="3" name="Content Placeholder 2"/>
          <p:cNvSpPr>
            <a:spLocks noGrp="1"/>
          </p:cNvSpPr>
          <p:nvPr>
            <p:ph idx="1"/>
          </p:nvPr>
        </p:nvSpPr>
        <p:spPr>
          <a:xfrm>
            <a:off x="457200" y="1600200"/>
            <a:ext cx="8229600" cy="4800600"/>
          </a:xfrm>
        </p:spPr>
        <p:txBody>
          <a:bodyPr>
            <a:noAutofit/>
          </a:bodyPr>
          <a:lstStyle/>
          <a:p>
            <a:pPr marL="0" indent="0">
              <a:buNone/>
            </a:pPr>
            <a:endParaRPr lang="en-US" sz="3600" dirty="0" smtClean="0"/>
          </a:p>
          <a:p>
            <a:pPr algn="just"/>
            <a:r>
              <a:rPr lang="en-US" sz="3600" dirty="0"/>
              <a:t>What is the difference between ‘other operating income’ as contemplated by Clause 41 of the Listing Agreement and ‘other operating revenue’ as contemplated by the Revised Schedule VI? </a:t>
            </a:r>
          </a:p>
        </p:txBody>
      </p:sp>
      <p:sp>
        <p:nvSpPr>
          <p:cNvPr id="4" name="Slide Number Placeholder 3"/>
          <p:cNvSpPr>
            <a:spLocks noGrp="1"/>
          </p:cNvSpPr>
          <p:nvPr>
            <p:ph type="sldNum" sz="quarter" idx="12"/>
          </p:nvPr>
        </p:nvSpPr>
        <p:spPr/>
        <p:txBody>
          <a:bodyPr/>
          <a:lstStyle/>
          <a:p>
            <a:fld id="{D40FDE21-0035-4D65-BC85-F789A7E8691E}" type="slidenum">
              <a:rPr lang="en-US" smtClean="0"/>
              <a:pPr/>
              <a:t>48</a:t>
            </a:fld>
            <a:endParaRPr lang="en-US"/>
          </a:p>
        </p:txBody>
      </p:sp>
    </p:spTree>
    <p:extLst>
      <p:ext uri="{BB962C8B-B14F-4D97-AF65-F5344CB8AC3E}">
        <p14:creationId xmlns="" xmlns:p14="http://schemas.microsoft.com/office/powerpoint/2010/main" val="93430024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Statement of Profit &amp; Loss</a:t>
            </a:r>
            <a:r>
              <a:rPr lang="en-US" dirty="0"/>
              <a:t/>
            </a:r>
            <a:br>
              <a:rPr lang="en-US" dirty="0"/>
            </a:br>
            <a:endParaRPr lang="en-US" dirty="0"/>
          </a:p>
        </p:txBody>
      </p:sp>
      <p:sp>
        <p:nvSpPr>
          <p:cNvPr id="3" name="Content Placeholder 2"/>
          <p:cNvSpPr>
            <a:spLocks noGrp="1"/>
          </p:cNvSpPr>
          <p:nvPr>
            <p:ph idx="1"/>
          </p:nvPr>
        </p:nvSpPr>
        <p:spPr>
          <a:xfrm>
            <a:off x="457200" y="1600200"/>
            <a:ext cx="8229600" cy="4800600"/>
          </a:xfrm>
        </p:spPr>
        <p:txBody>
          <a:bodyPr>
            <a:noAutofit/>
          </a:bodyPr>
          <a:lstStyle/>
          <a:p>
            <a:pPr marL="0" indent="0">
              <a:buNone/>
            </a:pPr>
            <a:r>
              <a:rPr lang="en-US" sz="2800" dirty="0"/>
              <a:t>‘Other income’ is to be disclosed </a:t>
            </a:r>
            <a:r>
              <a:rPr lang="en-US" sz="2800" dirty="0" smtClean="0"/>
              <a:t>as follows:</a:t>
            </a:r>
            <a:endParaRPr lang="en-US" sz="2800" dirty="0"/>
          </a:p>
          <a:p>
            <a:pPr marL="0" indent="0">
              <a:buNone/>
            </a:pPr>
            <a:r>
              <a:rPr lang="en-US" sz="2800" dirty="0"/>
              <a:t>(a) Interest Income (in case of a company other than a finance company);</a:t>
            </a:r>
          </a:p>
          <a:p>
            <a:pPr marL="0" indent="0">
              <a:buNone/>
            </a:pPr>
            <a:r>
              <a:rPr lang="en-US" sz="2800" dirty="0"/>
              <a:t>(b) Dividend Income;</a:t>
            </a:r>
          </a:p>
          <a:p>
            <a:pPr marL="0" indent="0">
              <a:buNone/>
            </a:pPr>
            <a:r>
              <a:rPr lang="en-US" sz="2800" dirty="0"/>
              <a:t>(c) Net gain / loss on sale of investments;</a:t>
            </a:r>
          </a:p>
          <a:p>
            <a:pPr marL="0" indent="0">
              <a:buNone/>
            </a:pPr>
            <a:r>
              <a:rPr lang="en-US" sz="2800" dirty="0"/>
              <a:t>(d) Other non-operating income (net of expenses directly attributable </a:t>
            </a:r>
            <a:r>
              <a:rPr lang="en-US" sz="2800" dirty="0" smtClean="0"/>
              <a:t>to such </a:t>
            </a:r>
            <a:r>
              <a:rPr lang="en-US" sz="2800" dirty="0"/>
              <a:t>income).</a:t>
            </a:r>
            <a:endParaRPr lang="en-US" sz="2800" dirty="0" smtClean="0"/>
          </a:p>
        </p:txBody>
      </p:sp>
      <p:sp>
        <p:nvSpPr>
          <p:cNvPr id="4" name="Slide Number Placeholder 3"/>
          <p:cNvSpPr>
            <a:spLocks noGrp="1"/>
          </p:cNvSpPr>
          <p:nvPr>
            <p:ph type="sldNum" sz="quarter" idx="12"/>
          </p:nvPr>
        </p:nvSpPr>
        <p:spPr/>
        <p:txBody>
          <a:bodyPr/>
          <a:lstStyle/>
          <a:p>
            <a:fld id="{D40FDE21-0035-4D65-BC85-F789A7E8691E}" type="slidenum">
              <a:rPr lang="en-US" smtClean="0"/>
              <a:pPr/>
              <a:t>49</a:t>
            </a:fld>
            <a:endParaRPr lang="en-US"/>
          </a:p>
        </p:txBody>
      </p:sp>
    </p:spTree>
    <p:extLst>
      <p:ext uri="{BB962C8B-B14F-4D97-AF65-F5344CB8AC3E}">
        <p14:creationId xmlns="" xmlns:p14="http://schemas.microsoft.com/office/powerpoint/2010/main" val="25564651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Setting the Context</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dirty="0" smtClean="0"/>
              <a:t>(A) No option to use horizontal format for presentation of BS</a:t>
            </a:r>
            <a:endParaRPr lang="en-US" sz="1800" dirty="0"/>
          </a:p>
          <a:p>
            <a:pPr marL="0" indent="0">
              <a:buNone/>
            </a:pPr>
            <a:r>
              <a:rPr lang="en-US" dirty="0"/>
              <a:t>(B</a:t>
            </a:r>
            <a:r>
              <a:rPr lang="en-US" dirty="0" smtClean="0"/>
              <a:t>) No option to use functional classification of expenses</a:t>
            </a:r>
            <a:endParaRPr lang="en-US" sz="1800" dirty="0"/>
          </a:p>
          <a:p>
            <a:pPr marL="0" indent="0">
              <a:buNone/>
            </a:pPr>
            <a:r>
              <a:rPr lang="en-US" dirty="0"/>
              <a:t>(C</a:t>
            </a:r>
            <a:r>
              <a:rPr lang="en-US" dirty="0" smtClean="0"/>
              <a:t>) Each item of the face of the BS and P&amp;L shall be cross referenced</a:t>
            </a:r>
            <a:endParaRPr lang="en-US" sz="1800" dirty="0"/>
          </a:p>
          <a:p>
            <a:pPr marL="0" indent="0">
              <a:buNone/>
            </a:pPr>
            <a:r>
              <a:rPr lang="en-US" sz="1800" dirty="0" smtClean="0"/>
              <a:t>          </a:t>
            </a:r>
            <a:r>
              <a:rPr lang="en-US" dirty="0" smtClean="0"/>
              <a:t>to any related information in notes to accounts</a:t>
            </a:r>
            <a:endParaRPr lang="en-US" sz="1800" dirty="0"/>
          </a:p>
          <a:p>
            <a:pPr marL="0" indent="0">
              <a:buNone/>
            </a:pPr>
            <a:r>
              <a:rPr lang="en-US" dirty="0"/>
              <a:t>(D</a:t>
            </a:r>
            <a:r>
              <a:rPr lang="en-US" dirty="0" smtClean="0"/>
              <a:t>) Revised Schedule VI has flexibility</a:t>
            </a:r>
            <a:endParaRPr lang="en-US" sz="1800" dirty="0"/>
          </a:p>
          <a:p>
            <a:pPr lvl="1"/>
            <a:r>
              <a:rPr lang="en-US" dirty="0"/>
              <a:t>Addition</a:t>
            </a:r>
            <a:r>
              <a:rPr lang="en-US" dirty="0" smtClean="0"/>
              <a:t>, deletion, amendment, substitution, modification of line /sub–line items</a:t>
            </a:r>
            <a:endParaRPr lang="en-US" sz="1600" dirty="0"/>
          </a:p>
          <a:p>
            <a:pPr lvl="1"/>
            <a:r>
              <a:rPr lang="en-US" dirty="0" smtClean="0"/>
              <a:t>AS / Act override Revised Schedule VI</a:t>
            </a:r>
            <a:endParaRPr lang="en-US" sz="1600" dirty="0"/>
          </a:p>
          <a:p>
            <a:pPr lvl="1"/>
            <a:r>
              <a:rPr lang="en-US" dirty="0" smtClean="0"/>
              <a:t>Balance between providing excessive detail or excessive aggregation</a:t>
            </a:r>
            <a:endParaRPr lang="en-US" sz="1600" dirty="0"/>
          </a:p>
          <a:p>
            <a:pPr marL="0" indent="0">
              <a:buNone/>
            </a:pPr>
            <a:r>
              <a:rPr lang="en-US" dirty="0"/>
              <a:t> </a:t>
            </a:r>
            <a:endParaRPr lang="en-US" sz="1800" dirty="0"/>
          </a:p>
          <a:p>
            <a:pPr marL="0" indent="0">
              <a:buNone/>
            </a:pPr>
            <a:r>
              <a:rPr lang="en-US" dirty="0"/>
              <a:t>(E</a:t>
            </a:r>
            <a:r>
              <a:rPr lang="en-US" dirty="0" smtClean="0"/>
              <a:t>) The </a:t>
            </a:r>
            <a:r>
              <a:rPr lang="en-US" b="1" dirty="0" smtClean="0"/>
              <a:t>terms </a:t>
            </a:r>
            <a:r>
              <a:rPr lang="en-US" dirty="0" smtClean="0"/>
              <a:t>used will carry the </a:t>
            </a:r>
            <a:r>
              <a:rPr lang="en-US" b="1" dirty="0" smtClean="0"/>
              <a:t>meaning as defined in applicable AS</a:t>
            </a:r>
            <a:endParaRPr lang="en-US" sz="1800" dirty="0"/>
          </a:p>
          <a:p>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5</a:t>
            </a:fld>
            <a:endParaRPr lang="en-US"/>
          </a:p>
        </p:txBody>
      </p:sp>
    </p:spTree>
    <p:extLst>
      <p:ext uri="{BB962C8B-B14F-4D97-AF65-F5344CB8AC3E}">
        <p14:creationId xmlns="" xmlns:p14="http://schemas.microsoft.com/office/powerpoint/2010/main" val="382908545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Statement of Profit &amp; Loss</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sz="3500" b="1" dirty="0" smtClean="0"/>
              <a:t>Dividend</a:t>
            </a:r>
          </a:p>
          <a:p>
            <a:pPr marL="806450" lvl="2"/>
            <a:r>
              <a:rPr lang="en-US" sz="2700" dirty="0"/>
              <a:t>Existing Schedule VI required the parent company to recognize dividend declared by subsidiary companies even after the date of the balance sheet if they were pertaining to the period ending on or before the balance sheet date. Such requirement no longer exists in Revised Schedule VI</a:t>
            </a:r>
          </a:p>
          <a:p>
            <a:pPr marL="806450" lvl="2"/>
            <a:r>
              <a:rPr lang="en-US" sz="2700" dirty="0" smtClean="0"/>
              <a:t>Whether </a:t>
            </a:r>
            <a:r>
              <a:rPr lang="en-US" sz="2700" dirty="0"/>
              <a:t>the dividend recognized in the previous year needs to be derecognized and the previous year financial statement to be restated?</a:t>
            </a:r>
          </a:p>
          <a:p>
            <a:pPr marL="0" indent="0">
              <a:buNone/>
            </a:pPr>
            <a:r>
              <a:rPr lang="en-US" dirty="0"/>
              <a:t> </a:t>
            </a:r>
          </a:p>
          <a:p>
            <a:pPr marL="914400" lvl="2" indent="0">
              <a:buNone/>
            </a:pPr>
            <a:endParaRPr lang="en-US" sz="2700"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50</a:t>
            </a:fld>
            <a:endParaRPr lang="en-US"/>
          </a:p>
        </p:txBody>
      </p:sp>
    </p:spTree>
    <p:extLst>
      <p:ext uri="{BB962C8B-B14F-4D97-AF65-F5344CB8AC3E}">
        <p14:creationId xmlns="" xmlns:p14="http://schemas.microsoft.com/office/powerpoint/2010/main" val="286819890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Statement of Profit &amp; Loss</a:t>
            </a:r>
            <a:endParaRPr lang="en-US" dirty="0"/>
          </a:p>
        </p:txBody>
      </p:sp>
      <p:sp>
        <p:nvSpPr>
          <p:cNvPr id="3" name="Content Placeholder 2"/>
          <p:cNvSpPr>
            <a:spLocks noGrp="1"/>
          </p:cNvSpPr>
          <p:nvPr>
            <p:ph idx="1"/>
          </p:nvPr>
        </p:nvSpPr>
        <p:spPr/>
        <p:txBody>
          <a:bodyPr>
            <a:normAutofit fontScale="85000" lnSpcReduction="10000"/>
          </a:bodyPr>
          <a:lstStyle/>
          <a:p>
            <a:pPr marL="0" lvl="2" indent="0">
              <a:buNone/>
            </a:pPr>
            <a:r>
              <a:rPr lang="en-US" sz="3000" b="1" dirty="0" smtClean="0"/>
              <a:t>Share of Profit or loss in Partnership Firm:</a:t>
            </a:r>
          </a:p>
          <a:p>
            <a:pPr marL="0" lvl="2" indent="0">
              <a:buNone/>
            </a:pPr>
            <a:r>
              <a:rPr lang="en-US" sz="3000" b="1" dirty="0" smtClean="0"/>
              <a:t>Query:</a:t>
            </a:r>
          </a:p>
          <a:p>
            <a:pPr marL="0" lvl="2" indent="0">
              <a:buNone/>
            </a:pPr>
            <a:r>
              <a:rPr lang="en-US" sz="3000" dirty="0" smtClean="0"/>
              <a:t>Accounting </a:t>
            </a:r>
            <a:r>
              <a:rPr lang="en-US" sz="3000" dirty="0"/>
              <a:t>and disclosure of share of profit / loss </a:t>
            </a:r>
            <a:r>
              <a:rPr lang="en-US" sz="3000" dirty="0" smtClean="0"/>
              <a:t>on Investments in </a:t>
            </a:r>
            <a:r>
              <a:rPr lang="en-US" sz="3000" dirty="0"/>
              <a:t>Partnership </a:t>
            </a:r>
            <a:r>
              <a:rPr lang="en-US" sz="3000" dirty="0" smtClean="0"/>
              <a:t>Firms (required in Old Schedule VI)</a:t>
            </a:r>
            <a:endParaRPr lang="en-US" sz="3000" dirty="0"/>
          </a:p>
          <a:p>
            <a:pPr marL="0" lvl="2" indent="0">
              <a:buNone/>
            </a:pPr>
            <a:r>
              <a:rPr lang="en-US" sz="3000" b="1" dirty="0" smtClean="0"/>
              <a:t>Response:</a:t>
            </a:r>
          </a:p>
          <a:p>
            <a:pPr marL="0" indent="0">
              <a:buNone/>
            </a:pPr>
            <a:r>
              <a:rPr lang="en-US" sz="3000" dirty="0"/>
              <a:t>Share of profit or loss in a partnership firm accrues the moment </a:t>
            </a:r>
            <a:r>
              <a:rPr lang="en-US" sz="3000" dirty="0" smtClean="0"/>
              <a:t>the same </a:t>
            </a:r>
            <a:r>
              <a:rPr lang="en-US" sz="3000" dirty="0"/>
              <a:t>is computed and credited or debited to the Capital/Current/any </a:t>
            </a:r>
            <a:r>
              <a:rPr lang="en-US" sz="3000" dirty="0" smtClean="0"/>
              <a:t>other account </a:t>
            </a:r>
            <a:r>
              <a:rPr lang="en-US" sz="3000" dirty="0"/>
              <a:t>of the company in the books of the partnership firm. Hence, </a:t>
            </a:r>
            <a:r>
              <a:rPr lang="en-US" sz="3000" dirty="0" smtClean="0"/>
              <a:t>the same </a:t>
            </a:r>
            <a:r>
              <a:rPr lang="en-US" sz="3000" dirty="0"/>
              <a:t>should be accordingly accounted for in the books of the company. </a:t>
            </a:r>
          </a:p>
          <a:p>
            <a:pPr marL="914400" lvl="2" indent="0">
              <a:buNone/>
            </a:pPr>
            <a:endParaRPr lang="en-US" sz="2700"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51</a:t>
            </a:fld>
            <a:endParaRPr lang="en-US"/>
          </a:p>
        </p:txBody>
      </p:sp>
    </p:spTree>
    <p:extLst>
      <p:ext uri="{BB962C8B-B14F-4D97-AF65-F5344CB8AC3E}">
        <p14:creationId xmlns="" xmlns:p14="http://schemas.microsoft.com/office/powerpoint/2010/main" val="70613140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Statement of Profit &amp; Loss</a:t>
            </a:r>
            <a:endParaRPr lang="en-US" dirty="0"/>
          </a:p>
        </p:txBody>
      </p:sp>
      <p:sp>
        <p:nvSpPr>
          <p:cNvPr id="3" name="Content Placeholder 2"/>
          <p:cNvSpPr>
            <a:spLocks noGrp="1"/>
          </p:cNvSpPr>
          <p:nvPr>
            <p:ph idx="1"/>
          </p:nvPr>
        </p:nvSpPr>
        <p:spPr>
          <a:xfrm>
            <a:off x="457200" y="1600200"/>
            <a:ext cx="8229600" cy="4800600"/>
          </a:xfrm>
        </p:spPr>
        <p:txBody>
          <a:bodyPr>
            <a:noAutofit/>
          </a:bodyPr>
          <a:lstStyle/>
          <a:p>
            <a:pPr marL="0" lvl="2" indent="0">
              <a:buNone/>
            </a:pPr>
            <a:r>
              <a:rPr lang="en-US" sz="2800" b="1" dirty="0" smtClean="0"/>
              <a:t>Expenses:</a:t>
            </a:r>
          </a:p>
          <a:p>
            <a:pPr marL="0" indent="0">
              <a:buNone/>
            </a:pPr>
            <a:r>
              <a:rPr lang="en-US" sz="2400" b="1" dirty="0" smtClean="0"/>
              <a:t>Aggregate </a:t>
            </a:r>
            <a:r>
              <a:rPr lang="en-US" sz="2400" b="1" dirty="0"/>
              <a:t>of the following expenses are to be disclosed on the </a:t>
            </a:r>
            <a:r>
              <a:rPr lang="en-US" sz="2400" b="1" dirty="0" smtClean="0"/>
              <a:t>face of </a:t>
            </a:r>
            <a:r>
              <a:rPr lang="en-US" sz="2400" b="1" dirty="0"/>
              <a:t>the Statement of Profit and Loss:</a:t>
            </a:r>
            <a:endParaRPr lang="en-US" sz="2400" dirty="0"/>
          </a:p>
          <a:p>
            <a:r>
              <a:rPr lang="en-US" sz="2400" dirty="0"/>
              <a:t>Cost of materials consumed</a:t>
            </a:r>
          </a:p>
          <a:p>
            <a:r>
              <a:rPr lang="en-US" sz="2400" dirty="0" smtClean="0"/>
              <a:t>Purchases </a:t>
            </a:r>
            <a:r>
              <a:rPr lang="en-US" sz="2400" dirty="0"/>
              <a:t>of Stock-in-Trade</a:t>
            </a:r>
          </a:p>
          <a:p>
            <a:r>
              <a:rPr lang="en-US" sz="2400" dirty="0" smtClean="0"/>
              <a:t>Changes </a:t>
            </a:r>
            <a:r>
              <a:rPr lang="en-US" sz="2400" dirty="0"/>
              <a:t>in inventories of finished goods, work in progress and </a:t>
            </a:r>
            <a:r>
              <a:rPr lang="en-US" sz="2400" dirty="0" smtClean="0"/>
              <a:t>stock in </a:t>
            </a:r>
            <a:r>
              <a:rPr lang="en-US" sz="2400" dirty="0"/>
              <a:t>trade</a:t>
            </a:r>
          </a:p>
          <a:p>
            <a:r>
              <a:rPr lang="en-US" sz="2400" dirty="0" smtClean="0"/>
              <a:t>Employee </a:t>
            </a:r>
            <a:r>
              <a:rPr lang="en-US" sz="2400" dirty="0"/>
              <a:t>benefits </a:t>
            </a:r>
            <a:r>
              <a:rPr lang="en-US" sz="2400" dirty="0" smtClean="0"/>
              <a:t>expense</a:t>
            </a:r>
          </a:p>
          <a:p>
            <a:r>
              <a:rPr lang="en-US" sz="2400" dirty="0"/>
              <a:t>Finance costs</a:t>
            </a:r>
          </a:p>
          <a:p>
            <a:r>
              <a:rPr lang="en-US" sz="2400" dirty="0" smtClean="0"/>
              <a:t>Depreciation </a:t>
            </a:r>
            <a:r>
              <a:rPr lang="en-US" sz="2400" dirty="0"/>
              <a:t>and amortization expense</a:t>
            </a:r>
          </a:p>
          <a:p>
            <a:r>
              <a:rPr lang="en-US" sz="2400" dirty="0" smtClean="0"/>
              <a:t>Other </a:t>
            </a:r>
            <a:r>
              <a:rPr lang="en-US" sz="2400" dirty="0"/>
              <a:t>expenses</a:t>
            </a:r>
          </a:p>
        </p:txBody>
      </p:sp>
      <p:sp>
        <p:nvSpPr>
          <p:cNvPr id="4" name="Slide Number Placeholder 3"/>
          <p:cNvSpPr>
            <a:spLocks noGrp="1"/>
          </p:cNvSpPr>
          <p:nvPr>
            <p:ph type="sldNum" sz="quarter" idx="12"/>
          </p:nvPr>
        </p:nvSpPr>
        <p:spPr/>
        <p:txBody>
          <a:bodyPr/>
          <a:lstStyle/>
          <a:p>
            <a:fld id="{D40FDE21-0035-4D65-BC85-F789A7E8691E}" type="slidenum">
              <a:rPr lang="en-US" smtClean="0"/>
              <a:pPr/>
              <a:t>52</a:t>
            </a:fld>
            <a:endParaRPr lang="en-US"/>
          </a:p>
        </p:txBody>
      </p:sp>
    </p:spTree>
    <p:extLst>
      <p:ext uri="{BB962C8B-B14F-4D97-AF65-F5344CB8AC3E}">
        <p14:creationId xmlns="" xmlns:p14="http://schemas.microsoft.com/office/powerpoint/2010/main" val="295188340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Statement of Profit &amp; Loss</a:t>
            </a:r>
            <a:endParaRPr lang="en-US" dirty="0"/>
          </a:p>
        </p:txBody>
      </p:sp>
      <p:sp>
        <p:nvSpPr>
          <p:cNvPr id="3" name="Content Placeholder 2"/>
          <p:cNvSpPr>
            <a:spLocks noGrp="1"/>
          </p:cNvSpPr>
          <p:nvPr>
            <p:ph idx="1"/>
          </p:nvPr>
        </p:nvSpPr>
        <p:spPr>
          <a:xfrm>
            <a:off x="457200" y="1600200"/>
            <a:ext cx="8229600" cy="4800600"/>
          </a:xfrm>
        </p:spPr>
        <p:txBody>
          <a:bodyPr>
            <a:noAutofit/>
          </a:bodyPr>
          <a:lstStyle/>
          <a:p>
            <a:pPr marL="0" indent="0">
              <a:buNone/>
            </a:pPr>
            <a:r>
              <a:rPr lang="en-US" b="1" dirty="0" smtClean="0"/>
              <a:t>Cost of material consumed:</a:t>
            </a:r>
          </a:p>
          <a:p>
            <a:r>
              <a:rPr lang="en-US" dirty="0" smtClean="0"/>
              <a:t>Internally manufactured components- when can be disclosed as “Finished Products” and when can be disclosed as “WIP”/ “Semi finished Products”.</a:t>
            </a:r>
          </a:p>
          <a:p>
            <a:pPr marL="0" indent="0">
              <a:buNone/>
            </a:pPr>
            <a:r>
              <a:rPr lang="en-US" b="1" dirty="0"/>
              <a:t>Purchases of Stock in </a:t>
            </a:r>
            <a:r>
              <a:rPr lang="en-US" b="1" dirty="0" smtClean="0"/>
              <a:t>Trade:</a:t>
            </a:r>
          </a:p>
          <a:p>
            <a:pPr marL="0" indent="0">
              <a:buNone/>
            </a:pPr>
            <a:r>
              <a:rPr lang="en-US" dirty="0"/>
              <a:t>Stock-in-trade refers to goods purchased normally with the intention to </a:t>
            </a:r>
            <a:r>
              <a:rPr lang="en-US" dirty="0" smtClean="0"/>
              <a:t>resell or </a:t>
            </a:r>
            <a:r>
              <a:rPr lang="en-US" dirty="0"/>
              <a:t>trade in.</a:t>
            </a:r>
            <a:endParaRPr lang="en-US" dirty="0" smtClean="0"/>
          </a:p>
          <a:p>
            <a:endParaRPr lang="en-US" sz="6000"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53</a:t>
            </a:fld>
            <a:endParaRPr lang="en-US"/>
          </a:p>
        </p:txBody>
      </p:sp>
    </p:spTree>
    <p:extLst>
      <p:ext uri="{BB962C8B-B14F-4D97-AF65-F5344CB8AC3E}">
        <p14:creationId xmlns="" xmlns:p14="http://schemas.microsoft.com/office/powerpoint/2010/main" val="402120285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Statement of Profit &amp; Loss</a:t>
            </a:r>
            <a:endParaRPr lang="en-US" dirty="0"/>
          </a:p>
        </p:txBody>
      </p:sp>
      <p:sp>
        <p:nvSpPr>
          <p:cNvPr id="3" name="Content Placeholder 2"/>
          <p:cNvSpPr>
            <a:spLocks noGrp="1"/>
          </p:cNvSpPr>
          <p:nvPr>
            <p:ph idx="1"/>
          </p:nvPr>
        </p:nvSpPr>
        <p:spPr>
          <a:xfrm>
            <a:off x="457200" y="1371600"/>
            <a:ext cx="8229600" cy="5334000"/>
          </a:xfrm>
        </p:spPr>
        <p:txBody>
          <a:bodyPr>
            <a:noAutofit/>
          </a:bodyPr>
          <a:lstStyle/>
          <a:p>
            <a:pPr marL="0" indent="0">
              <a:buNone/>
            </a:pPr>
            <a:r>
              <a:rPr lang="en-US" b="1" dirty="0"/>
              <a:t>Changes in inventories of finished goods, work-in-progress </a:t>
            </a:r>
            <a:r>
              <a:rPr lang="en-US" b="1" dirty="0" smtClean="0"/>
              <a:t>and stock-in-trade</a:t>
            </a:r>
          </a:p>
          <a:p>
            <a:r>
              <a:rPr lang="en-US" sz="2800" dirty="0" smtClean="0"/>
              <a:t> </a:t>
            </a:r>
            <a:r>
              <a:rPr lang="en-US" sz="2200" dirty="0" smtClean="0"/>
              <a:t>To be disclosed </a:t>
            </a:r>
            <a:r>
              <a:rPr lang="en-US" sz="2200" dirty="0"/>
              <a:t>separately for finished goods, work </a:t>
            </a:r>
            <a:r>
              <a:rPr lang="en-US" sz="2200" dirty="0" smtClean="0"/>
              <a:t>in progress </a:t>
            </a:r>
            <a:r>
              <a:rPr lang="en-US" sz="2200" dirty="0"/>
              <a:t>and stock in trade</a:t>
            </a:r>
            <a:r>
              <a:rPr lang="en-US" sz="2200" dirty="0" smtClean="0"/>
              <a:t>.</a:t>
            </a:r>
          </a:p>
          <a:p>
            <a:pPr marL="0" indent="0">
              <a:buNone/>
            </a:pPr>
            <a:r>
              <a:rPr lang="en-US" b="1" dirty="0" smtClean="0"/>
              <a:t>Finance cost</a:t>
            </a:r>
          </a:p>
          <a:p>
            <a:r>
              <a:rPr lang="en-US" sz="2200" dirty="0"/>
              <a:t>Interest expense</a:t>
            </a:r>
          </a:p>
          <a:p>
            <a:r>
              <a:rPr lang="en-US" sz="2200" dirty="0" smtClean="0"/>
              <a:t>Other </a:t>
            </a:r>
            <a:r>
              <a:rPr lang="en-US" sz="2200" dirty="0"/>
              <a:t>borrowing costs</a:t>
            </a:r>
          </a:p>
          <a:p>
            <a:r>
              <a:rPr lang="en-US" sz="2200" dirty="0" smtClean="0"/>
              <a:t>Applicable </a:t>
            </a:r>
            <a:r>
              <a:rPr lang="en-US" sz="2200" dirty="0"/>
              <a:t>net gain/loss on foreign currency transactions </a:t>
            </a:r>
            <a:r>
              <a:rPr lang="en-US" sz="2200" dirty="0" smtClean="0"/>
              <a:t>and translation</a:t>
            </a:r>
          </a:p>
          <a:p>
            <a:pPr marL="0" indent="0">
              <a:buNone/>
            </a:pPr>
            <a:r>
              <a:rPr lang="en-US" sz="2200" b="1" u="sng" dirty="0" smtClean="0"/>
              <a:t>Note:</a:t>
            </a:r>
          </a:p>
          <a:p>
            <a:pPr marL="0" indent="0">
              <a:buNone/>
            </a:pPr>
            <a:r>
              <a:rPr lang="en-US" sz="2200" dirty="0" smtClean="0"/>
              <a:t>Interest </a:t>
            </a:r>
            <a:r>
              <a:rPr lang="en-US" sz="2200" dirty="0"/>
              <a:t>on shortfall in payment of advance income-tax is in </a:t>
            </a:r>
            <a:r>
              <a:rPr lang="en-US" sz="2200" dirty="0" smtClean="0"/>
              <a:t>the nature </a:t>
            </a:r>
            <a:r>
              <a:rPr lang="en-US" sz="2200" dirty="0"/>
              <a:t>of finance cost and hence should not be clubbed with the Current tax.</a:t>
            </a:r>
            <a:endParaRPr lang="en-US" sz="2200" b="1"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54</a:t>
            </a:fld>
            <a:endParaRPr lang="en-US"/>
          </a:p>
        </p:txBody>
      </p:sp>
    </p:spTree>
    <p:extLst>
      <p:ext uri="{BB962C8B-B14F-4D97-AF65-F5344CB8AC3E}">
        <p14:creationId xmlns="" xmlns:p14="http://schemas.microsoft.com/office/powerpoint/2010/main" val="120364031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Statement of Profit &amp; Loss</a:t>
            </a:r>
            <a:endParaRPr lang="en-US" dirty="0"/>
          </a:p>
        </p:txBody>
      </p:sp>
      <p:sp>
        <p:nvSpPr>
          <p:cNvPr id="3" name="Content Placeholder 2"/>
          <p:cNvSpPr>
            <a:spLocks noGrp="1"/>
          </p:cNvSpPr>
          <p:nvPr>
            <p:ph idx="1"/>
          </p:nvPr>
        </p:nvSpPr>
        <p:spPr>
          <a:xfrm>
            <a:off x="457200" y="1371600"/>
            <a:ext cx="8229600" cy="5334000"/>
          </a:xfrm>
        </p:spPr>
        <p:txBody>
          <a:bodyPr>
            <a:noAutofit/>
          </a:bodyPr>
          <a:lstStyle/>
          <a:p>
            <a:pPr marL="0" indent="0">
              <a:buNone/>
            </a:pPr>
            <a:r>
              <a:rPr lang="en-US" b="1" dirty="0" smtClean="0"/>
              <a:t>Other Expenses:</a:t>
            </a:r>
          </a:p>
          <a:p>
            <a:r>
              <a:rPr lang="en-US" sz="2400" dirty="0"/>
              <a:t>Consumption of stores and spare parts;</a:t>
            </a:r>
          </a:p>
          <a:p>
            <a:r>
              <a:rPr lang="en-US" sz="2400" dirty="0" smtClean="0"/>
              <a:t>Power </a:t>
            </a:r>
            <a:r>
              <a:rPr lang="en-US" sz="2400" dirty="0"/>
              <a:t>and fuel;</a:t>
            </a:r>
          </a:p>
          <a:p>
            <a:r>
              <a:rPr lang="en-US" sz="2400" dirty="0" smtClean="0"/>
              <a:t>Rent</a:t>
            </a:r>
            <a:r>
              <a:rPr lang="en-US" sz="2400" dirty="0"/>
              <a:t>;</a:t>
            </a:r>
          </a:p>
          <a:p>
            <a:r>
              <a:rPr lang="en-US" sz="2400" dirty="0" smtClean="0"/>
              <a:t>Repairs </a:t>
            </a:r>
            <a:r>
              <a:rPr lang="en-US" sz="2400" dirty="0"/>
              <a:t>to buildings;</a:t>
            </a:r>
          </a:p>
          <a:p>
            <a:r>
              <a:rPr lang="en-US" sz="2400" dirty="0" smtClean="0"/>
              <a:t>Repairs </a:t>
            </a:r>
            <a:r>
              <a:rPr lang="en-US" sz="2400" dirty="0"/>
              <a:t>to machinery;</a:t>
            </a:r>
          </a:p>
          <a:p>
            <a:r>
              <a:rPr lang="en-US" sz="2400" dirty="0" smtClean="0"/>
              <a:t>Insurance</a:t>
            </a:r>
            <a:r>
              <a:rPr lang="en-US" sz="2400" dirty="0"/>
              <a:t>;</a:t>
            </a:r>
          </a:p>
          <a:p>
            <a:r>
              <a:rPr lang="en-US" sz="2400" dirty="0" smtClean="0"/>
              <a:t>Rates </a:t>
            </a:r>
            <a:r>
              <a:rPr lang="en-US" sz="2400" dirty="0"/>
              <a:t>and taxes, excluding taxes on income;</a:t>
            </a:r>
          </a:p>
          <a:p>
            <a:r>
              <a:rPr lang="en-US" sz="2400" dirty="0" smtClean="0"/>
              <a:t>Miscellaneous </a:t>
            </a:r>
            <a:r>
              <a:rPr lang="en-US" sz="2400" dirty="0"/>
              <a:t>expenses.</a:t>
            </a:r>
            <a:endParaRPr lang="en-US" sz="2200" b="1"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55</a:t>
            </a:fld>
            <a:endParaRPr lang="en-US"/>
          </a:p>
        </p:txBody>
      </p:sp>
    </p:spTree>
    <p:extLst>
      <p:ext uri="{BB962C8B-B14F-4D97-AF65-F5344CB8AC3E}">
        <p14:creationId xmlns="" xmlns:p14="http://schemas.microsoft.com/office/powerpoint/2010/main" val="241375221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Key </a:t>
            </a:r>
            <a:r>
              <a:rPr lang="en-US" b="1" dirty="0"/>
              <a:t>Changes</a:t>
            </a:r>
            <a:r>
              <a:rPr lang="en-US" dirty="0"/>
              <a:t/>
            </a:r>
            <a:br>
              <a:rPr lang="en-US" dirty="0"/>
            </a:br>
            <a:endParaRPr lang="en-US" dirty="0"/>
          </a:p>
        </p:txBody>
      </p:sp>
      <p:sp>
        <p:nvSpPr>
          <p:cNvPr id="3" name="Content Placeholder 2"/>
          <p:cNvSpPr>
            <a:spLocks noGrp="1"/>
          </p:cNvSpPr>
          <p:nvPr>
            <p:ph idx="1"/>
          </p:nvPr>
        </p:nvSpPr>
        <p:spPr/>
        <p:txBody>
          <a:bodyPr>
            <a:normAutofit fontScale="55000" lnSpcReduction="20000"/>
          </a:bodyPr>
          <a:lstStyle/>
          <a:p>
            <a:pPr marL="0" indent="0">
              <a:buNone/>
            </a:pPr>
            <a:r>
              <a:rPr lang="en-US" sz="3800" b="1" u="sng" dirty="0" smtClean="0"/>
              <a:t>No more required in Revised Schedule VI:</a:t>
            </a:r>
          </a:p>
          <a:p>
            <a:r>
              <a:rPr lang="en-US" b="1" u="sng" dirty="0" smtClean="0"/>
              <a:t>Profit and Loss Account</a:t>
            </a:r>
          </a:p>
          <a:p>
            <a:endParaRPr lang="en-US" sz="1800" dirty="0"/>
          </a:p>
          <a:p>
            <a:pPr lvl="2"/>
            <a:r>
              <a:rPr lang="en-US" sz="2900" dirty="0"/>
              <a:t>Commission</a:t>
            </a:r>
            <a:r>
              <a:rPr lang="en-US" sz="2900" dirty="0" smtClean="0"/>
              <a:t>, brokerage and non – trade discounts</a:t>
            </a:r>
            <a:endParaRPr lang="en-US" sz="2900" dirty="0"/>
          </a:p>
          <a:p>
            <a:pPr marL="0" indent="0">
              <a:buNone/>
            </a:pPr>
            <a:endParaRPr lang="en-US" sz="2900" dirty="0"/>
          </a:p>
          <a:p>
            <a:r>
              <a:rPr lang="en-US" b="1" u="sng" dirty="0" smtClean="0"/>
              <a:t>Balance Sheet</a:t>
            </a:r>
            <a:endParaRPr lang="en-US" sz="1800" dirty="0" smtClean="0"/>
          </a:p>
          <a:p>
            <a:pPr lvl="2"/>
            <a:r>
              <a:rPr lang="en-US" sz="2900" dirty="0" smtClean="0"/>
              <a:t>Investments purchased and sold during the year</a:t>
            </a:r>
          </a:p>
          <a:p>
            <a:pPr lvl="2"/>
            <a:r>
              <a:rPr lang="en-US" sz="2900" dirty="0" smtClean="0"/>
              <a:t>Investments, sundry debtors and loans &amp; advances pertaining to companies under the same management</a:t>
            </a:r>
            <a:endParaRPr lang="en-US" sz="2900" dirty="0"/>
          </a:p>
          <a:p>
            <a:pPr lvl="2"/>
            <a:r>
              <a:rPr lang="en-US" sz="2900" dirty="0" smtClean="0"/>
              <a:t>Break up of Bank Balances between Scheduled &amp; Other Banks, Breakup between current account, call account &amp; deposit accounts, Details of names, amount, maximum amounts with non scheduled banks</a:t>
            </a:r>
          </a:p>
          <a:p>
            <a:pPr marL="914400" lvl="2" indent="0">
              <a:buNone/>
            </a:pPr>
            <a:r>
              <a:rPr lang="en-US" sz="2900" dirty="0"/>
              <a:t> </a:t>
            </a:r>
          </a:p>
          <a:p>
            <a:r>
              <a:rPr lang="en-US" b="1" u="sng" dirty="0"/>
              <a:t>Notes</a:t>
            </a:r>
            <a:endParaRPr lang="en-US" sz="1800" dirty="0"/>
          </a:p>
          <a:p>
            <a:pPr lvl="2"/>
            <a:r>
              <a:rPr lang="en-US" sz="2900" dirty="0" smtClean="0"/>
              <a:t>Managerial remuneration and computation of net profits for calculation of commission</a:t>
            </a:r>
            <a:endParaRPr lang="en-US" sz="2900" dirty="0"/>
          </a:p>
          <a:p>
            <a:pPr lvl="2"/>
            <a:r>
              <a:rPr lang="en-US" sz="2900" dirty="0" smtClean="0"/>
              <a:t>Licensed capacity, installed capacity and actual production</a:t>
            </a:r>
            <a:endParaRPr lang="en-US" sz="2900" dirty="0"/>
          </a:p>
          <a:p>
            <a:pPr lvl="2"/>
            <a:r>
              <a:rPr lang="en-US" sz="2900" dirty="0" smtClean="0"/>
              <a:t>Balance sheet Abstract &amp; Company’s General Profile under Part IV</a:t>
            </a:r>
            <a:endParaRPr lang="en-US" sz="2900" dirty="0"/>
          </a:p>
          <a:p>
            <a:endParaRPr lang="en-US" dirty="0"/>
          </a:p>
          <a:p>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56</a:t>
            </a:fld>
            <a:endParaRPr lang="en-US"/>
          </a:p>
        </p:txBody>
      </p:sp>
    </p:spTree>
    <p:extLst>
      <p:ext uri="{BB962C8B-B14F-4D97-AF65-F5344CB8AC3E}">
        <p14:creationId xmlns="" xmlns:p14="http://schemas.microsoft.com/office/powerpoint/2010/main" val="278097811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New </a:t>
            </a:r>
            <a:r>
              <a:rPr lang="en-US" b="1" dirty="0"/>
              <a:t>Disclosures</a:t>
            </a:r>
            <a:r>
              <a:rPr lang="en-US" dirty="0"/>
              <a:t/>
            </a:r>
            <a:br>
              <a:rPr lang="en-US" dirty="0"/>
            </a:br>
            <a:endParaRPr lang="en-US" dirty="0"/>
          </a:p>
        </p:txBody>
      </p:sp>
      <p:sp>
        <p:nvSpPr>
          <p:cNvPr id="3" name="Content Placeholder 2"/>
          <p:cNvSpPr>
            <a:spLocks noGrp="1"/>
          </p:cNvSpPr>
          <p:nvPr>
            <p:ph idx="1"/>
          </p:nvPr>
        </p:nvSpPr>
        <p:spPr/>
        <p:txBody>
          <a:bodyPr>
            <a:normAutofit fontScale="55000" lnSpcReduction="20000"/>
          </a:bodyPr>
          <a:lstStyle/>
          <a:p>
            <a:r>
              <a:rPr lang="en-US" sz="4000" b="1" dirty="0"/>
              <a:t>Commitments</a:t>
            </a:r>
            <a:endParaRPr lang="en-US" sz="4000" dirty="0"/>
          </a:p>
          <a:p>
            <a:pPr lvl="2"/>
            <a:r>
              <a:rPr lang="en-US" sz="3300" dirty="0" smtClean="0"/>
              <a:t>Requires disclosure of all commitments (including commitments other than capital commitments</a:t>
            </a:r>
            <a:r>
              <a:rPr lang="en-US" sz="3300" dirty="0"/>
              <a:t>)</a:t>
            </a:r>
          </a:p>
          <a:p>
            <a:pPr marL="0" indent="0">
              <a:buNone/>
            </a:pPr>
            <a:endParaRPr lang="en-US" sz="3300" dirty="0"/>
          </a:p>
          <a:p>
            <a:r>
              <a:rPr lang="en-US" sz="4000" b="1" dirty="0" smtClean="0"/>
              <a:t>Loan Defaults</a:t>
            </a:r>
            <a:endParaRPr lang="en-US" sz="4000" dirty="0"/>
          </a:p>
          <a:p>
            <a:pPr lvl="2"/>
            <a:r>
              <a:rPr lang="en-US" sz="3300" dirty="0" smtClean="0"/>
              <a:t>Requires disclosure of all defaults in repayment of loans and interest</a:t>
            </a:r>
            <a:endParaRPr lang="en-US" sz="3300" dirty="0"/>
          </a:p>
          <a:p>
            <a:pPr lvl="2"/>
            <a:r>
              <a:rPr lang="en-US" sz="3300" dirty="0" smtClean="0"/>
              <a:t>Currently, CARO requires only defaults in repayment of dues to financial institutions, banks and debenture holders to be specified</a:t>
            </a:r>
            <a:endParaRPr lang="en-US" sz="3300" dirty="0"/>
          </a:p>
          <a:p>
            <a:pPr lvl="2"/>
            <a:r>
              <a:rPr lang="en-US" sz="3300" dirty="0" smtClean="0"/>
              <a:t>Terms of repayment of term loans &amp; other loans to be disclosed (earlier only debentures</a:t>
            </a:r>
            <a:r>
              <a:rPr lang="en-US" sz="3300" dirty="0"/>
              <a:t>)</a:t>
            </a:r>
          </a:p>
          <a:p>
            <a:pPr marL="0" indent="0">
              <a:buNone/>
            </a:pPr>
            <a:r>
              <a:rPr lang="en-US" sz="3300" dirty="0"/>
              <a:t> </a:t>
            </a:r>
          </a:p>
          <a:p>
            <a:r>
              <a:rPr lang="en-US" sz="4000" b="1" dirty="0" smtClean="0"/>
              <a:t>Shares of each class held by</a:t>
            </a:r>
            <a:r>
              <a:rPr lang="en-US" sz="4000" b="1" dirty="0"/>
              <a:t>:</a:t>
            </a:r>
            <a:endParaRPr lang="en-US" sz="4000" dirty="0"/>
          </a:p>
          <a:p>
            <a:pPr lvl="2"/>
            <a:r>
              <a:rPr lang="en-US" sz="3300" dirty="0" smtClean="0"/>
              <a:t>Holding Company</a:t>
            </a:r>
            <a:endParaRPr lang="en-US" sz="3300" dirty="0"/>
          </a:p>
          <a:p>
            <a:pPr lvl="2"/>
            <a:r>
              <a:rPr lang="en-US" sz="3300" dirty="0" smtClean="0"/>
              <a:t>Ultimate Holding Company</a:t>
            </a:r>
            <a:endParaRPr lang="en-US" sz="3300" dirty="0"/>
          </a:p>
          <a:p>
            <a:pPr lvl="2"/>
            <a:r>
              <a:rPr lang="en-US" sz="3300" dirty="0" smtClean="0"/>
              <a:t>Subsidiaries or Associates of Above 2</a:t>
            </a:r>
            <a:endParaRPr lang="en-US" sz="3300" dirty="0"/>
          </a:p>
          <a:p>
            <a:pPr marL="0" indent="0">
              <a:buNone/>
            </a:pPr>
            <a:r>
              <a:rPr lang="en-US" sz="3100" dirty="0"/>
              <a:t> </a:t>
            </a:r>
            <a:r>
              <a:rPr lang="en-US" dirty="0"/>
              <a:t> </a:t>
            </a:r>
          </a:p>
        </p:txBody>
      </p:sp>
      <p:sp>
        <p:nvSpPr>
          <p:cNvPr id="4" name="Slide Number Placeholder 3"/>
          <p:cNvSpPr>
            <a:spLocks noGrp="1"/>
          </p:cNvSpPr>
          <p:nvPr>
            <p:ph type="sldNum" sz="quarter" idx="12"/>
          </p:nvPr>
        </p:nvSpPr>
        <p:spPr/>
        <p:txBody>
          <a:bodyPr/>
          <a:lstStyle/>
          <a:p>
            <a:fld id="{D40FDE21-0035-4D65-BC85-F789A7E8691E}" type="slidenum">
              <a:rPr lang="en-US" smtClean="0"/>
              <a:pPr/>
              <a:t>57</a:t>
            </a:fld>
            <a:endParaRPr lang="en-US"/>
          </a:p>
        </p:txBody>
      </p:sp>
    </p:spTree>
    <p:extLst>
      <p:ext uri="{BB962C8B-B14F-4D97-AF65-F5344CB8AC3E}">
        <p14:creationId xmlns="" xmlns:p14="http://schemas.microsoft.com/office/powerpoint/2010/main" val="6576840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General Issues</a:t>
            </a:r>
            <a:endParaRPr lang="en-US" dirty="0"/>
          </a:p>
        </p:txBody>
      </p:sp>
      <p:sp>
        <p:nvSpPr>
          <p:cNvPr id="3" name="Content Placeholder 2"/>
          <p:cNvSpPr>
            <a:spLocks noGrp="1"/>
          </p:cNvSpPr>
          <p:nvPr>
            <p:ph idx="1"/>
          </p:nvPr>
        </p:nvSpPr>
        <p:spPr/>
        <p:txBody>
          <a:bodyPr>
            <a:normAutofit/>
          </a:bodyPr>
          <a:lstStyle/>
          <a:p>
            <a:r>
              <a:rPr lang="en-US" b="1" u="sng" dirty="0" smtClean="0"/>
              <a:t>Comparative Information</a:t>
            </a:r>
            <a:endParaRPr lang="en-US" dirty="0"/>
          </a:p>
          <a:p>
            <a:pPr marL="914400" indent="-914400">
              <a:buNone/>
            </a:pPr>
            <a:r>
              <a:rPr lang="en-US" dirty="0" smtClean="0"/>
              <a:t>	Whether required in the first year of its application?</a:t>
            </a:r>
          </a:p>
          <a:p>
            <a:pPr marL="914400" indent="0">
              <a:buNone/>
            </a:pPr>
            <a:r>
              <a:rPr lang="en-US" dirty="0" smtClean="0"/>
              <a:t>Whether subsequent event should be considered  for reclassification of previous years figures? </a:t>
            </a:r>
            <a:endParaRPr lang="en-US" dirty="0"/>
          </a:p>
          <a:p>
            <a:pPr marL="0" indent="0">
              <a:buNone/>
            </a:pPr>
            <a:r>
              <a:rPr lang="en-US" dirty="0"/>
              <a:t> </a:t>
            </a:r>
          </a:p>
          <a:p>
            <a:pPr marL="0" indent="0">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58</a:t>
            </a:fld>
            <a:endParaRPr lang="en-US"/>
          </a:p>
        </p:txBody>
      </p:sp>
    </p:spTree>
    <p:extLst>
      <p:ext uri="{BB962C8B-B14F-4D97-AF65-F5344CB8AC3E}">
        <p14:creationId xmlns="" xmlns:p14="http://schemas.microsoft.com/office/powerpoint/2010/main" val="238753304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General Issues</a:t>
            </a:r>
            <a:endParaRPr lang="en-US" dirty="0"/>
          </a:p>
        </p:txBody>
      </p:sp>
      <p:sp>
        <p:nvSpPr>
          <p:cNvPr id="3" name="Content Placeholder 2"/>
          <p:cNvSpPr>
            <a:spLocks noGrp="1"/>
          </p:cNvSpPr>
          <p:nvPr>
            <p:ph idx="1"/>
          </p:nvPr>
        </p:nvSpPr>
        <p:spPr/>
        <p:txBody>
          <a:bodyPr>
            <a:normAutofit fontScale="85000" lnSpcReduction="20000"/>
          </a:bodyPr>
          <a:lstStyle/>
          <a:p>
            <a:r>
              <a:rPr lang="en-US" b="1" u="sng" dirty="0"/>
              <a:t>Commitments</a:t>
            </a:r>
            <a:endParaRPr lang="en-US" dirty="0"/>
          </a:p>
          <a:p>
            <a:pPr marL="0" indent="0">
              <a:buNone/>
            </a:pPr>
            <a:r>
              <a:rPr lang="en-US" dirty="0" smtClean="0"/>
              <a:t>Earlier </a:t>
            </a:r>
            <a:r>
              <a:rPr lang="en-US" dirty="0"/>
              <a:t>Schedule VI – only </a:t>
            </a:r>
            <a:r>
              <a:rPr lang="en-US" b="1" dirty="0"/>
              <a:t>“capital commitments”. </a:t>
            </a:r>
            <a:r>
              <a:rPr lang="en-US" dirty="0"/>
              <a:t>Revised Schedule VI </a:t>
            </a:r>
            <a:r>
              <a:rPr lang="en-US" dirty="0" smtClean="0"/>
              <a:t>requires </a:t>
            </a:r>
            <a:r>
              <a:rPr lang="en-US" dirty="0"/>
              <a:t>the disclosure of </a:t>
            </a:r>
            <a:r>
              <a:rPr lang="en-US" b="1" dirty="0"/>
              <a:t>all commitments </a:t>
            </a:r>
            <a:r>
              <a:rPr lang="en-US" dirty="0"/>
              <a:t>,</a:t>
            </a:r>
            <a:r>
              <a:rPr lang="en-US" b="1" dirty="0"/>
              <a:t>i.e., including “other </a:t>
            </a:r>
            <a:r>
              <a:rPr lang="en-US" b="1" dirty="0" smtClean="0"/>
              <a:t>commitments</a:t>
            </a:r>
            <a:r>
              <a:rPr lang="en-US" b="1" dirty="0"/>
              <a:t>.” </a:t>
            </a:r>
            <a:r>
              <a:rPr lang="en-US" dirty="0"/>
              <a:t>What is the nature of “commitments” that will get covered </a:t>
            </a:r>
            <a:r>
              <a:rPr lang="en-US" dirty="0" smtClean="0"/>
              <a:t>under </a:t>
            </a:r>
            <a:r>
              <a:rPr lang="en-US" dirty="0"/>
              <a:t>this disclosure requirement</a:t>
            </a:r>
            <a:r>
              <a:rPr lang="en-US" dirty="0" smtClean="0"/>
              <a:t>?</a:t>
            </a:r>
          </a:p>
          <a:p>
            <a:pPr marL="0" indent="0">
              <a:buNone/>
            </a:pPr>
            <a:endParaRPr lang="en-US" dirty="0"/>
          </a:p>
          <a:p>
            <a:pPr marL="0" indent="0">
              <a:buNone/>
            </a:pPr>
            <a:endParaRPr lang="en-US" dirty="0"/>
          </a:p>
          <a:p>
            <a:r>
              <a:rPr lang="en-US" b="1" u="sng" dirty="0" smtClean="0"/>
              <a:t>Disclosure of unamortized Expenses</a:t>
            </a:r>
            <a:endParaRPr lang="en-US" dirty="0"/>
          </a:p>
          <a:p>
            <a:pPr marL="0" indent="0">
              <a:buNone/>
            </a:pPr>
            <a:r>
              <a:rPr lang="en-US" dirty="0" smtClean="0"/>
              <a:t>Disclosure of unamortized portion of expense items such as share issue expenses, ancillary borrowing cost and discount or premium relating to borrowings</a:t>
            </a:r>
            <a:r>
              <a:rPr lang="en-US" dirty="0"/>
              <a:t>?</a:t>
            </a:r>
          </a:p>
          <a:p>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59</a:t>
            </a:fld>
            <a:endParaRPr lang="en-US"/>
          </a:p>
        </p:txBody>
      </p:sp>
    </p:spTree>
    <p:extLst>
      <p:ext uri="{BB962C8B-B14F-4D97-AF65-F5344CB8AC3E}">
        <p14:creationId xmlns="" xmlns:p14="http://schemas.microsoft.com/office/powerpoint/2010/main" val="1362059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b="1" dirty="0" smtClean="0"/>
              <a:t/>
            </a:r>
            <a:br>
              <a:rPr lang="en-US" sz="4800" b="1" dirty="0" smtClean="0"/>
            </a:br>
            <a:r>
              <a:rPr lang="en-US" sz="4800" b="1" dirty="0" smtClean="0"/>
              <a:t>Setting </a:t>
            </a:r>
            <a:r>
              <a:rPr lang="en-US" sz="4800" b="1" dirty="0"/>
              <a:t>the Context -Format</a:t>
            </a:r>
            <a:r>
              <a:rPr lang="en-US" sz="4800" dirty="0"/>
              <a:t/>
            </a:r>
            <a:br>
              <a:rPr lang="en-US" sz="4800" dirty="0"/>
            </a:br>
            <a:endParaRPr lang="en-US" sz="4800" dirty="0"/>
          </a:p>
        </p:txBody>
      </p:sp>
      <p:sp>
        <p:nvSpPr>
          <p:cNvPr id="3" name="Content Placeholder 2"/>
          <p:cNvSpPr>
            <a:spLocks noGrp="1"/>
          </p:cNvSpPr>
          <p:nvPr>
            <p:ph idx="1"/>
          </p:nvPr>
        </p:nvSpPr>
        <p:spPr/>
        <p:txBody>
          <a:bodyPr>
            <a:normAutofit/>
          </a:bodyPr>
          <a:lstStyle/>
          <a:p>
            <a:pPr marL="0" indent="0">
              <a:buNone/>
            </a:pPr>
            <a:r>
              <a:rPr lang="en-US" sz="1700" dirty="0"/>
              <a:t>(F) </a:t>
            </a:r>
            <a:r>
              <a:rPr lang="en-US" sz="1700" b="1" dirty="0"/>
              <a:t>Materiality threshold for disclosure in Revised schedule VI:</a:t>
            </a:r>
            <a:endParaRPr lang="en-US" sz="1700" dirty="0"/>
          </a:p>
          <a:p>
            <a:pPr lvl="2"/>
            <a:r>
              <a:rPr lang="en-US" sz="1700" dirty="0" smtClean="0"/>
              <a:t>Items of income or expense (earlier only expenses</a:t>
            </a:r>
            <a:r>
              <a:rPr lang="en-US" sz="1700" dirty="0"/>
              <a:t>)</a:t>
            </a:r>
          </a:p>
          <a:p>
            <a:pPr lvl="2"/>
            <a:r>
              <a:rPr lang="en-US" sz="1700" dirty="0" smtClean="0"/>
              <a:t>Which exceeds 1% of the revenue from operations (earlier total revenue) or</a:t>
            </a:r>
            <a:endParaRPr lang="en-US" sz="1700" dirty="0"/>
          </a:p>
          <a:p>
            <a:pPr marL="914400" lvl="2" indent="0">
              <a:buNone/>
            </a:pPr>
            <a:r>
              <a:rPr lang="en-US" sz="1700" dirty="0"/>
              <a:t> </a:t>
            </a:r>
            <a:r>
              <a:rPr lang="en-US" sz="1700" dirty="0" smtClean="0"/>
              <a:t>    Rs. 1,00,000 (earlier Rs.5,000</a:t>
            </a:r>
            <a:r>
              <a:rPr lang="en-US" sz="1700" dirty="0"/>
              <a:t>)</a:t>
            </a:r>
          </a:p>
          <a:p>
            <a:pPr marL="0" indent="0">
              <a:buNone/>
            </a:pPr>
            <a:r>
              <a:rPr lang="en-US" sz="1700" b="1" dirty="0" smtClean="0"/>
              <a:t>       	    which ever is higher.</a:t>
            </a:r>
          </a:p>
          <a:p>
            <a:pPr marL="0" indent="0">
              <a:buNone/>
            </a:pPr>
            <a:endParaRPr lang="en-US" sz="1700" dirty="0"/>
          </a:p>
          <a:p>
            <a:pPr marL="0" indent="0">
              <a:buNone/>
            </a:pPr>
            <a:r>
              <a:rPr lang="en-US" sz="1700" b="1" dirty="0"/>
              <a:t>(G</a:t>
            </a:r>
            <a:r>
              <a:rPr lang="en-US" sz="1700" b="1" dirty="0" smtClean="0"/>
              <a:t>) </a:t>
            </a:r>
            <a:r>
              <a:rPr lang="en-US" sz="1700" b="1" u="sng" dirty="0" smtClean="0"/>
              <a:t>Rounding-off </a:t>
            </a:r>
            <a:r>
              <a:rPr lang="en-US" sz="1700" b="1" u="sng" dirty="0"/>
              <a:t>options have been changed</a:t>
            </a:r>
            <a:endParaRPr lang="en-US" sz="1700" dirty="0"/>
          </a:p>
          <a:p>
            <a:pPr marL="0" indent="0">
              <a:buNone/>
            </a:pPr>
            <a:endParaRPr lang="en-US" sz="1700" dirty="0"/>
          </a:p>
          <a:p>
            <a:pPr lvl="2"/>
            <a:r>
              <a:rPr lang="en-US" sz="1700" dirty="0"/>
              <a:t>Now only two slabs of Turnover prescribed i.e. Less than Rs 100 Cr &amp; Rs 100 Cr OR More [Earlier three slabs: (i) Less than Rs 100 Cr (ii) Rs 100 Cr OR more but less than 500 Cr &amp; (iii) More than Rs 500 Cr]</a:t>
            </a:r>
          </a:p>
          <a:p>
            <a:pPr lvl="2"/>
            <a:r>
              <a:rPr lang="en-US" sz="1700" dirty="0"/>
              <a:t>Schedule VI states that the figures “….May be rounded off” as per specific rules. Is it mandatory or optional to apply rounding off?</a:t>
            </a:r>
          </a:p>
          <a:p>
            <a:pPr marL="0" indent="0">
              <a:buNone/>
            </a:pPr>
            <a:endParaRPr lang="en-US" sz="1700" dirty="0"/>
          </a:p>
          <a:p>
            <a:endParaRPr lang="en-US" sz="1700"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6</a:t>
            </a:fld>
            <a:endParaRPr lang="en-US"/>
          </a:p>
        </p:txBody>
      </p:sp>
    </p:spTree>
    <p:extLst>
      <p:ext uri="{BB962C8B-B14F-4D97-AF65-F5344CB8AC3E}">
        <p14:creationId xmlns="" xmlns:p14="http://schemas.microsoft.com/office/powerpoint/2010/main" val="27858757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sz="4900" b="1" dirty="0" smtClean="0"/>
              <a:t>Differential </a:t>
            </a:r>
            <a:r>
              <a:rPr lang="en-US" sz="4900" b="1" dirty="0"/>
              <a:t>Comparison</a:t>
            </a:r>
            <a:r>
              <a:rPr lang="en-US" dirty="0"/>
              <a:t/>
            </a:r>
            <a:br>
              <a:rPr lang="en-US" dirty="0"/>
            </a:br>
            <a:endParaRPr lang="en-US" dirty="0"/>
          </a:p>
        </p:txBody>
      </p:sp>
      <p:graphicFrame>
        <p:nvGraphicFramePr>
          <p:cNvPr id="5" name="Content Placeholder 4"/>
          <p:cNvGraphicFramePr>
            <a:graphicFrameLocks noGrp="1"/>
          </p:cNvGraphicFramePr>
          <p:nvPr>
            <p:ph idx="1"/>
            <p:extLst>
              <p:ext uri="{D42A27DB-BD31-4B8C-83A1-F6EECF244321}">
                <p14:modId xmlns="" xmlns:p14="http://schemas.microsoft.com/office/powerpoint/2010/main" val="1135543812"/>
              </p:ext>
            </p:extLst>
          </p:nvPr>
        </p:nvGraphicFramePr>
        <p:xfrm>
          <a:off x="533400" y="1431712"/>
          <a:ext cx="8077203" cy="5161261"/>
        </p:xfrm>
        <a:graphic>
          <a:graphicData uri="http://schemas.openxmlformats.org/drawingml/2006/table">
            <a:tbl>
              <a:tblPr>
                <a:tableStyleId>{5C22544A-7EE6-4342-B048-85BDC9FD1C3A}</a:tableStyleId>
              </a:tblPr>
              <a:tblGrid>
                <a:gridCol w="685800"/>
                <a:gridCol w="1353105"/>
                <a:gridCol w="2509422"/>
                <a:gridCol w="3528876"/>
              </a:tblGrid>
              <a:tr h="549488">
                <a:tc>
                  <a:txBody>
                    <a:bodyPr/>
                    <a:lstStyle/>
                    <a:p>
                      <a:pPr marL="0" marR="0" algn="ctr">
                        <a:lnSpc>
                          <a:spcPct val="115000"/>
                        </a:lnSpc>
                        <a:spcBef>
                          <a:spcPts val="0"/>
                        </a:spcBef>
                        <a:spcAft>
                          <a:spcPts val="0"/>
                        </a:spcAft>
                      </a:pPr>
                      <a:r>
                        <a:rPr lang="en-US" sz="1800" dirty="0" err="1" smtClean="0">
                          <a:solidFill>
                            <a:srgbClr val="000000"/>
                          </a:solidFill>
                          <a:effectLst/>
                          <a:latin typeface="Arial"/>
                          <a:ea typeface="Times New Roman"/>
                          <a:cs typeface="Times New Roman"/>
                        </a:rPr>
                        <a:t>Sr</a:t>
                      </a:r>
                      <a:r>
                        <a:rPr lang="en-US" sz="1800" dirty="0" smtClean="0">
                          <a:solidFill>
                            <a:srgbClr val="000000"/>
                          </a:solidFill>
                          <a:effectLst/>
                          <a:latin typeface="Arial"/>
                          <a:ea typeface="Times New Roman"/>
                          <a:cs typeface="Times New Roman"/>
                        </a:rPr>
                        <a:t> No</a:t>
                      </a:r>
                      <a:endParaRPr lang="en-US" sz="1800" dirty="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800" dirty="0" smtClean="0">
                          <a:solidFill>
                            <a:srgbClr val="000000"/>
                          </a:solidFill>
                          <a:effectLst/>
                          <a:latin typeface="Arial"/>
                          <a:ea typeface="Times New Roman"/>
                          <a:cs typeface="Times New Roman"/>
                        </a:rPr>
                        <a:t>Area</a:t>
                      </a:r>
                      <a:endParaRPr lang="en-US" sz="1800" dirty="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800" b="1" dirty="0" smtClean="0">
                          <a:solidFill>
                            <a:srgbClr val="000000"/>
                          </a:solidFill>
                          <a:effectLst/>
                          <a:latin typeface="Arial"/>
                          <a:ea typeface="Times New Roman"/>
                          <a:cs typeface="Times New Roman"/>
                        </a:rPr>
                        <a:t>Existing Schedule VI</a:t>
                      </a:r>
                      <a:endParaRPr lang="en-US" sz="1800" b="1" dirty="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800" b="1" dirty="0" smtClean="0">
                          <a:solidFill>
                            <a:srgbClr val="000000"/>
                          </a:solidFill>
                          <a:effectLst/>
                          <a:latin typeface="Arial"/>
                          <a:ea typeface="Times New Roman"/>
                          <a:cs typeface="Times New Roman"/>
                        </a:rPr>
                        <a:t>Revised Schedule VI</a:t>
                      </a:r>
                      <a:endParaRPr lang="en-US" sz="1800" dirty="0">
                        <a:solidFill>
                          <a:srgbClr val="000000"/>
                        </a:solidFill>
                        <a:effectLst/>
                        <a:latin typeface="Arial"/>
                        <a:ea typeface="Times New Roman"/>
                        <a:cs typeface="Times New Roman"/>
                      </a:endParaRPr>
                    </a:p>
                  </a:txBody>
                  <a:tcPr marL="33928" marR="33928" marT="0" marB="0"/>
                </a:tc>
              </a:tr>
              <a:tr h="1040451">
                <a:tc>
                  <a:txBody>
                    <a:bodyPr/>
                    <a:lstStyle/>
                    <a:p>
                      <a:pPr marL="0" marR="0" algn="ctr">
                        <a:lnSpc>
                          <a:spcPct val="115000"/>
                        </a:lnSpc>
                        <a:spcBef>
                          <a:spcPts val="0"/>
                        </a:spcBef>
                        <a:spcAft>
                          <a:spcPts val="0"/>
                        </a:spcAft>
                      </a:pPr>
                      <a:r>
                        <a:rPr lang="en-US" sz="1400" dirty="0">
                          <a:effectLst/>
                        </a:rPr>
                        <a:t>1</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dirty="0">
                          <a:effectLst/>
                        </a:rPr>
                        <a:t>Net Working Capital</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dirty="0">
                          <a:effectLst/>
                        </a:rPr>
                        <a:t>Current assets and Liabilities are shown together under application of funds. Net Working Capital appears on balance sheet</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dirty="0">
                          <a:effectLst/>
                        </a:rPr>
                        <a:t>Assets &amp; Liabilities are to be bifurcated into current &amp; Non–current and shown separately. Hence, Net Working Capital will not be appearing in Balance sheet</a:t>
                      </a:r>
                      <a:endParaRPr lang="en-US" sz="1400" dirty="0">
                        <a:solidFill>
                          <a:srgbClr val="000000"/>
                        </a:solidFill>
                        <a:effectLst/>
                        <a:latin typeface="Arial"/>
                        <a:ea typeface="Times New Roman"/>
                        <a:cs typeface="Times New Roman"/>
                      </a:endParaRPr>
                    </a:p>
                  </a:txBody>
                  <a:tcPr marL="33928" marR="33928" marT="0" marB="0"/>
                </a:tc>
              </a:tr>
              <a:tr h="650282">
                <a:tc>
                  <a:txBody>
                    <a:bodyPr/>
                    <a:lstStyle/>
                    <a:p>
                      <a:pPr marL="0" marR="0" algn="ctr">
                        <a:lnSpc>
                          <a:spcPct val="115000"/>
                        </a:lnSpc>
                        <a:spcBef>
                          <a:spcPts val="0"/>
                        </a:spcBef>
                        <a:spcAft>
                          <a:spcPts val="0"/>
                        </a:spcAft>
                      </a:pPr>
                      <a:r>
                        <a:rPr lang="en-US" sz="1400" dirty="0">
                          <a:effectLst/>
                        </a:rPr>
                        <a:t>2</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dirty="0">
                          <a:effectLst/>
                        </a:rPr>
                        <a:t>Fixed Assets</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dirty="0">
                          <a:effectLst/>
                        </a:rPr>
                        <a:t>No bifurcation required into Tangible &amp; Intangible assets</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dirty="0">
                          <a:effectLst/>
                        </a:rPr>
                        <a:t>Fixed assets to be shown under non–current assets and it has to be bifurcated in to Tangible &amp; Intangible assets</a:t>
                      </a:r>
                      <a:endParaRPr lang="en-US" sz="1400" dirty="0">
                        <a:solidFill>
                          <a:srgbClr val="000000"/>
                        </a:solidFill>
                        <a:effectLst/>
                        <a:latin typeface="Arial"/>
                        <a:ea typeface="Times New Roman"/>
                        <a:cs typeface="Times New Roman"/>
                      </a:endParaRPr>
                    </a:p>
                  </a:txBody>
                  <a:tcPr marL="33928" marR="33928" marT="0" marB="0"/>
                </a:tc>
              </a:tr>
              <a:tr h="2835230">
                <a:tc>
                  <a:txBody>
                    <a:bodyPr/>
                    <a:lstStyle/>
                    <a:p>
                      <a:pPr marL="0" marR="0" algn="ctr">
                        <a:lnSpc>
                          <a:spcPct val="115000"/>
                        </a:lnSpc>
                        <a:spcBef>
                          <a:spcPts val="0"/>
                        </a:spcBef>
                        <a:spcAft>
                          <a:spcPts val="0"/>
                        </a:spcAft>
                      </a:pPr>
                      <a:r>
                        <a:rPr lang="en-US" sz="1400" dirty="0">
                          <a:effectLst/>
                        </a:rPr>
                        <a:t>3</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dirty="0">
                          <a:effectLst/>
                        </a:rPr>
                        <a:t>Borrowings</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dirty="0">
                          <a:effectLst/>
                        </a:rPr>
                        <a:t>Short term &amp; long term borrowings are</a:t>
                      </a:r>
                    </a:p>
                    <a:p>
                      <a:pPr marL="0" marR="0">
                        <a:lnSpc>
                          <a:spcPct val="115000"/>
                        </a:lnSpc>
                        <a:spcBef>
                          <a:spcPts val="0"/>
                        </a:spcBef>
                        <a:spcAft>
                          <a:spcPts val="0"/>
                        </a:spcAft>
                      </a:pPr>
                      <a:r>
                        <a:rPr lang="en-US" sz="1400" dirty="0">
                          <a:effectLst/>
                        </a:rPr>
                        <a:t>grouped together under the head Loan funds sub–head Secured/ Unsecured</a:t>
                      </a:r>
                      <a:endParaRPr lang="en-US" sz="1400" dirty="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400" dirty="0">
                          <a:effectLst/>
                        </a:rPr>
                        <a:t> </a:t>
                      </a:r>
                    </a:p>
                    <a:p>
                      <a:pPr marL="342900" marR="0" lvl="0" indent="-342900">
                        <a:lnSpc>
                          <a:spcPct val="115000"/>
                        </a:lnSpc>
                        <a:spcBef>
                          <a:spcPts val="0"/>
                        </a:spcBef>
                        <a:spcAft>
                          <a:spcPts val="0"/>
                        </a:spcAft>
                        <a:buFont typeface="+mj-lt"/>
                        <a:buAutoNum type="arabicPeriod"/>
                      </a:pPr>
                      <a:r>
                        <a:rPr lang="en-US" sz="1400" dirty="0">
                          <a:effectLst/>
                        </a:rPr>
                        <a:t>Long term borrowings to be shown under non current liabilities and short term borrowings to be shown under current liabilities with separate disclosure of secured/ unsecured loans.</a:t>
                      </a:r>
                    </a:p>
                    <a:p>
                      <a:pPr marL="342900" marR="0" lvl="0" indent="-342900">
                        <a:lnSpc>
                          <a:spcPct val="115000"/>
                        </a:lnSpc>
                        <a:spcBef>
                          <a:spcPts val="0"/>
                        </a:spcBef>
                        <a:spcAft>
                          <a:spcPts val="0"/>
                        </a:spcAft>
                        <a:buFont typeface="+mj-lt"/>
                        <a:buAutoNum type="arabicPeriod"/>
                      </a:pPr>
                      <a:r>
                        <a:rPr lang="en-US" sz="1400" dirty="0">
                          <a:effectLst/>
                        </a:rPr>
                        <a:t>Period and amount of continuing default as on the balance sheet date in repayment of loans and interest to be separately specified</a:t>
                      </a:r>
                    </a:p>
                    <a:p>
                      <a:pPr marL="0" marR="0">
                        <a:lnSpc>
                          <a:spcPct val="115000"/>
                        </a:lnSpc>
                        <a:spcBef>
                          <a:spcPts val="0"/>
                        </a:spcBef>
                        <a:spcAft>
                          <a:spcPts val="0"/>
                        </a:spcAft>
                      </a:pPr>
                      <a:r>
                        <a:rPr lang="en-US" sz="1400" dirty="0">
                          <a:effectLst/>
                        </a:rPr>
                        <a:t> </a:t>
                      </a:r>
                      <a:endParaRPr lang="en-US" sz="1400" dirty="0">
                        <a:solidFill>
                          <a:srgbClr val="000000"/>
                        </a:solidFill>
                        <a:effectLst/>
                        <a:latin typeface="Arial"/>
                        <a:ea typeface="Times New Roman"/>
                        <a:cs typeface="Times New Roman"/>
                      </a:endParaRPr>
                    </a:p>
                  </a:txBody>
                  <a:tcPr marL="33928" marR="33928" marT="0" marB="0"/>
                </a:tc>
              </a:tr>
            </a:tbl>
          </a:graphicData>
        </a:graphic>
      </p:graphicFrame>
      <p:sp>
        <p:nvSpPr>
          <p:cNvPr id="3" name="Slide Number Placeholder 2"/>
          <p:cNvSpPr>
            <a:spLocks noGrp="1"/>
          </p:cNvSpPr>
          <p:nvPr>
            <p:ph type="sldNum" sz="quarter" idx="12"/>
          </p:nvPr>
        </p:nvSpPr>
        <p:spPr/>
        <p:txBody>
          <a:bodyPr/>
          <a:lstStyle/>
          <a:p>
            <a:fld id="{D40FDE21-0035-4D65-BC85-F789A7E8691E}" type="slidenum">
              <a:rPr lang="en-US" smtClean="0"/>
              <a:pPr/>
              <a:t>60</a:t>
            </a:fld>
            <a:endParaRPr lang="en-US"/>
          </a:p>
        </p:txBody>
      </p:sp>
    </p:spTree>
    <p:extLst>
      <p:ext uri="{BB962C8B-B14F-4D97-AF65-F5344CB8AC3E}">
        <p14:creationId xmlns="" xmlns:p14="http://schemas.microsoft.com/office/powerpoint/2010/main" val="319773078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sz="4900" b="1" dirty="0" smtClean="0"/>
              <a:t>Differential </a:t>
            </a:r>
            <a:r>
              <a:rPr lang="en-US" sz="4900" b="1" dirty="0"/>
              <a:t>Comparison</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1459239353"/>
              </p:ext>
            </p:extLst>
          </p:nvPr>
        </p:nvGraphicFramePr>
        <p:xfrm>
          <a:off x="685799" y="1356964"/>
          <a:ext cx="7772401" cy="5280290"/>
        </p:xfrm>
        <a:graphic>
          <a:graphicData uri="http://schemas.openxmlformats.org/drawingml/2006/table">
            <a:tbl>
              <a:tblPr>
                <a:tableStyleId>{5C22544A-7EE6-4342-B048-85BDC9FD1C3A}</a:tableStyleId>
              </a:tblPr>
              <a:tblGrid>
                <a:gridCol w="762001"/>
                <a:gridCol w="1436254"/>
                <a:gridCol w="2433782"/>
                <a:gridCol w="3140364"/>
              </a:tblGrid>
              <a:tr h="754327">
                <a:tc>
                  <a:txBody>
                    <a:bodyPr/>
                    <a:lstStyle/>
                    <a:p>
                      <a:pPr marL="0" marR="0" algn="ctr">
                        <a:lnSpc>
                          <a:spcPct val="115000"/>
                        </a:lnSpc>
                        <a:spcBef>
                          <a:spcPts val="0"/>
                        </a:spcBef>
                        <a:spcAft>
                          <a:spcPts val="0"/>
                        </a:spcAft>
                      </a:pPr>
                      <a:r>
                        <a:rPr lang="en-US" sz="1800" dirty="0" err="1" smtClean="0">
                          <a:solidFill>
                            <a:srgbClr val="000000"/>
                          </a:solidFill>
                          <a:effectLst/>
                          <a:latin typeface="Arial"/>
                          <a:ea typeface="Times New Roman"/>
                          <a:cs typeface="Times New Roman"/>
                        </a:rPr>
                        <a:t>Sr</a:t>
                      </a:r>
                      <a:r>
                        <a:rPr lang="en-US" sz="1800" dirty="0" smtClean="0">
                          <a:solidFill>
                            <a:srgbClr val="000000"/>
                          </a:solidFill>
                          <a:effectLst/>
                          <a:latin typeface="Arial"/>
                          <a:ea typeface="Times New Roman"/>
                          <a:cs typeface="Times New Roman"/>
                        </a:rPr>
                        <a:t> No</a:t>
                      </a:r>
                      <a:endParaRPr lang="en-US" sz="1800" dirty="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800" dirty="0" smtClean="0">
                          <a:solidFill>
                            <a:srgbClr val="000000"/>
                          </a:solidFill>
                          <a:effectLst/>
                          <a:latin typeface="Arial"/>
                          <a:ea typeface="Times New Roman"/>
                          <a:cs typeface="Times New Roman"/>
                        </a:rPr>
                        <a:t>Area</a:t>
                      </a:r>
                      <a:endParaRPr lang="en-US" sz="1800" dirty="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800" b="1" dirty="0" smtClean="0">
                          <a:solidFill>
                            <a:srgbClr val="000000"/>
                          </a:solidFill>
                          <a:effectLst/>
                          <a:latin typeface="Arial"/>
                          <a:ea typeface="Times New Roman"/>
                          <a:cs typeface="Times New Roman"/>
                        </a:rPr>
                        <a:t>Existing Schedule VI</a:t>
                      </a:r>
                      <a:endParaRPr lang="en-US" sz="1800" b="1" dirty="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800" b="1" dirty="0" smtClean="0">
                          <a:solidFill>
                            <a:srgbClr val="000000"/>
                          </a:solidFill>
                          <a:effectLst/>
                          <a:latin typeface="Arial"/>
                          <a:ea typeface="Times New Roman"/>
                          <a:cs typeface="Times New Roman"/>
                        </a:rPr>
                        <a:t>Revised Schedule VI</a:t>
                      </a:r>
                      <a:endParaRPr lang="en-US" sz="1800" dirty="0">
                        <a:solidFill>
                          <a:srgbClr val="000000"/>
                        </a:solidFill>
                        <a:effectLst/>
                        <a:latin typeface="Arial"/>
                        <a:ea typeface="Times New Roman"/>
                        <a:cs typeface="Times New Roman"/>
                      </a:endParaRPr>
                    </a:p>
                  </a:txBody>
                  <a:tcPr marL="33928" marR="33928" marT="0" marB="0"/>
                </a:tc>
              </a:tr>
              <a:tr h="754327">
                <a:tc>
                  <a:txBody>
                    <a:bodyPr/>
                    <a:lstStyle/>
                    <a:p>
                      <a:pPr marL="0" marR="0" algn="ctr">
                        <a:lnSpc>
                          <a:spcPct val="115000"/>
                        </a:lnSpc>
                        <a:spcBef>
                          <a:spcPts val="0"/>
                        </a:spcBef>
                        <a:spcAft>
                          <a:spcPts val="0"/>
                        </a:spcAft>
                      </a:pPr>
                      <a:r>
                        <a:rPr lang="en-US" sz="1400" dirty="0">
                          <a:effectLst/>
                        </a:rPr>
                        <a:t>4</a:t>
                      </a:r>
                      <a:endParaRPr lang="en-US" sz="1400" dirty="0">
                        <a:solidFill>
                          <a:srgbClr val="000000"/>
                        </a:solidFill>
                        <a:effectLst/>
                        <a:latin typeface="Arial"/>
                        <a:ea typeface="Times New Roman"/>
                        <a:cs typeface="Times New Roman"/>
                      </a:endParaRPr>
                    </a:p>
                  </a:txBody>
                  <a:tcPr marL="49195" marR="49195" marT="0" marB="0"/>
                </a:tc>
                <a:tc>
                  <a:txBody>
                    <a:bodyPr/>
                    <a:lstStyle/>
                    <a:p>
                      <a:pPr marL="0" marR="0">
                        <a:lnSpc>
                          <a:spcPct val="115000"/>
                        </a:lnSpc>
                        <a:spcBef>
                          <a:spcPts val="0"/>
                        </a:spcBef>
                        <a:spcAft>
                          <a:spcPts val="0"/>
                        </a:spcAft>
                      </a:pPr>
                      <a:r>
                        <a:rPr lang="en-US" sz="1400" dirty="0">
                          <a:effectLst/>
                        </a:rPr>
                        <a:t>Finance lease</a:t>
                      </a:r>
                    </a:p>
                    <a:p>
                      <a:pPr marL="0" marR="0">
                        <a:lnSpc>
                          <a:spcPct val="115000"/>
                        </a:lnSpc>
                        <a:spcBef>
                          <a:spcPts val="0"/>
                        </a:spcBef>
                        <a:spcAft>
                          <a:spcPts val="0"/>
                        </a:spcAft>
                      </a:pPr>
                      <a:r>
                        <a:rPr lang="en-US" sz="1400" dirty="0">
                          <a:effectLst/>
                        </a:rPr>
                        <a:t>obligation</a:t>
                      </a:r>
                      <a:endParaRPr lang="en-US" sz="1400" dirty="0">
                        <a:solidFill>
                          <a:srgbClr val="000000"/>
                        </a:solidFill>
                        <a:effectLst/>
                        <a:latin typeface="Arial"/>
                        <a:ea typeface="Times New Roman"/>
                        <a:cs typeface="Times New Roman"/>
                      </a:endParaRPr>
                    </a:p>
                  </a:txBody>
                  <a:tcPr marL="49195" marR="49195" marT="0" marB="0"/>
                </a:tc>
                <a:tc>
                  <a:txBody>
                    <a:bodyPr/>
                    <a:lstStyle/>
                    <a:p>
                      <a:pPr marL="0" marR="0">
                        <a:lnSpc>
                          <a:spcPct val="115000"/>
                        </a:lnSpc>
                        <a:spcBef>
                          <a:spcPts val="0"/>
                        </a:spcBef>
                        <a:spcAft>
                          <a:spcPts val="0"/>
                        </a:spcAft>
                      </a:pPr>
                      <a:r>
                        <a:rPr lang="en-US" sz="1400" dirty="0">
                          <a:effectLst/>
                        </a:rPr>
                        <a:t>Finance lease obligations are included in current liabilities</a:t>
                      </a:r>
                      <a:endParaRPr lang="en-US" sz="1400" dirty="0">
                        <a:solidFill>
                          <a:srgbClr val="000000"/>
                        </a:solidFill>
                        <a:effectLst/>
                        <a:latin typeface="Arial"/>
                        <a:ea typeface="Times New Roman"/>
                        <a:cs typeface="Times New Roman"/>
                      </a:endParaRPr>
                    </a:p>
                  </a:txBody>
                  <a:tcPr marL="49195" marR="49195" marT="0" marB="0"/>
                </a:tc>
                <a:tc>
                  <a:txBody>
                    <a:bodyPr/>
                    <a:lstStyle/>
                    <a:p>
                      <a:pPr marL="0" marR="0">
                        <a:lnSpc>
                          <a:spcPct val="115000"/>
                        </a:lnSpc>
                        <a:spcBef>
                          <a:spcPts val="0"/>
                        </a:spcBef>
                        <a:spcAft>
                          <a:spcPts val="0"/>
                        </a:spcAft>
                      </a:pPr>
                      <a:r>
                        <a:rPr lang="en-US" sz="1400">
                          <a:effectLst/>
                        </a:rPr>
                        <a:t>Finance lease obligations are to be grouped under the head non–current liabilities</a:t>
                      </a:r>
                      <a:endParaRPr lang="en-US" sz="1400">
                        <a:solidFill>
                          <a:srgbClr val="000000"/>
                        </a:solidFill>
                        <a:effectLst/>
                        <a:latin typeface="Arial"/>
                        <a:ea typeface="Times New Roman"/>
                        <a:cs typeface="Times New Roman"/>
                      </a:endParaRPr>
                    </a:p>
                  </a:txBody>
                  <a:tcPr marL="49195" marR="49195" marT="0" marB="0"/>
                </a:tc>
              </a:tr>
              <a:tr h="942909">
                <a:tc>
                  <a:txBody>
                    <a:bodyPr/>
                    <a:lstStyle/>
                    <a:p>
                      <a:pPr marL="0" marR="0" algn="ctr">
                        <a:lnSpc>
                          <a:spcPct val="115000"/>
                        </a:lnSpc>
                        <a:spcBef>
                          <a:spcPts val="0"/>
                        </a:spcBef>
                        <a:spcAft>
                          <a:spcPts val="0"/>
                        </a:spcAft>
                      </a:pPr>
                      <a:r>
                        <a:rPr lang="en-US" sz="1400" dirty="0">
                          <a:effectLst/>
                        </a:rPr>
                        <a:t>5</a:t>
                      </a:r>
                      <a:endParaRPr lang="en-US" sz="1400" dirty="0">
                        <a:solidFill>
                          <a:srgbClr val="000000"/>
                        </a:solidFill>
                        <a:effectLst/>
                        <a:latin typeface="Arial"/>
                        <a:ea typeface="Times New Roman"/>
                        <a:cs typeface="Times New Roman"/>
                      </a:endParaRPr>
                    </a:p>
                  </a:txBody>
                  <a:tcPr marL="49195" marR="49195" marT="0" marB="0"/>
                </a:tc>
                <a:tc>
                  <a:txBody>
                    <a:bodyPr/>
                    <a:lstStyle/>
                    <a:p>
                      <a:pPr marL="0" marR="0">
                        <a:lnSpc>
                          <a:spcPct val="115000"/>
                        </a:lnSpc>
                        <a:spcBef>
                          <a:spcPts val="0"/>
                        </a:spcBef>
                        <a:spcAft>
                          <a:spcPts val="0"/>
                        </a:spcAft>
                      </a:pPr>
                      <a:r>
                        <a:rPr lang="en-US" sz="1400">
                          <a:effectLst/>
                        </a:rPr>
                        <a:t>Deposits</a:t>
                      </a:r>
                      <a:endParaRPr lang="en-US" sz="1400">
                        <a:solidFill>
                          <a:srgbClr val="000000"/>
                        </a:solidFill>
                        <a:effectLst/>
                        <a:latin typeface="Arial"/>
                        <a:ea typeface="Times New Roman"/>
                        <a:cs typeface="Times New Roman"/>
                      </a:endParaRPr>
                    </a:p>
                  </a:txBody>
                  <a:tcPr marL="49195" marR="49195" marT="0" marB="0"/>
                </a:tc>
                <a:tc>
                  <a:txBody>
                    <a:bodyPr/>
                    <a:lstStyle/>
                    <a:p>
                      <a:pPr marL="0" marR="0">
                        <a:lnSpc>
                          <a:spcPct val="115000"/>
                        </a:lnSpc>
                        <a:spcBef>
                          <a:spcPts val="0"/>
                        </a:spcBef>
                        <a:spcAft>
                          <a:spcPts val="0"/>
                        </a:spcAft>
                      </a:pPr>
                      <a:r>
                        <a:rPr lang="en-US" sz="1400">
                          <a:effectLst/>
                        </a:rPr>
                        <a:t>Lease deposits are part of loans &amp; advances</a:t>
                      </a:r>
                      <a:endParaRPr lang="en-US" sz="1400">
                        <a:solidFill>
                          <a:srgbClr val="000000"/>
                        </a:solidFill>
                        <a:effectLst/>
                        <a:latin typeface="Arial"/>
                        <a:ea typeface="Times New Roman"/>
                        <a:cs typeface="Times New Roman"/>
                      </a:endParaRPr>
                    </a:p>
                  </a:txBody>
                  <a:tcPr marL="49195" marR="49195" marT="0" marB="0"/>
                </a:tc>
                <a:tc>
                  <a:txBody>
                    <a:bodyPr/>
                    <a:lstStyle/>
                    <a:p>
                      <a:pPr marL="0" marR="0">
                        <a:lnSpc>
                          <a:spcPct val="115000"/>
                        </a:lnSpc>
                        <a:spcBef>
                          <a:spcPts val="0"/>
                        </a:spcBef>
                        <a:spcAft>
                          <a:spcPts val="0"/>
                        </a:spcAft>
                      </a:pPr>
                      <a:r>
                        <a:rPr lang="en-US" sz="1400">
                          <a:effectLst/>
                        </a:rPr>
                        <a:t>Lease deposits to be disclosed as long term loans &amp; advances under the head non–current assets</a:t>
                      </a:r>
                      <a:endParaRPr lang="en-US" sz="1400">
                        <a:solidFill>
                          <a:srgbClr val="000000"/>
                        </a:solidFill>
                        <a:effectLst/>
                        <a:latin typeface="Arial"/>
                        <a:ea typeface="Times New Roman"/>
                        <a:cs typeface="Times New Roman"/>
                      </a:endParaRPr>
                    </a:p>
                  </a:txBody>
                  <a:tcPr marL="49195" marR="49195" marT="0" marB="0"/>
                </a:tc>
              </a:tr>
              <a:tr h="1131491">
                <a:tc>
                  <a:txBody>
                    <a:bodyPr/>
                    <a:lstStyle/>
                    <a:p>
                      <a:pPr marL="0" marR="0" algn="ctr">
                        <a:lnSpc>
                          <a:spcPct val="115000"/>
                        </a:lnSpc>
                        <a:spcBef>
                          <a:spcPts val="0"/>
                        </a:spcBef>
                        <a:spcAft>
                          <a:spcPts val="0"/>
                        </a:spcAft>
                      </a:pPr>
                      <a:r>
                        <a:rPr lang="en-US" sz="1400">
                          <a:effectLst/>
                        </a:rPr>
                        <a:t>6</a:t>
                      </a:r>
                      <a:endParaRPr lang="en-US" sz="1400">
                        <a:solidFill>
                          <a:srgbClr val="000000"/>
                        </a:solidFill>
                        <a:effectLst/>
                        <a:latin typeface="Arial"/>
                        <a:ea typeface="Times New Roman"/>
                        <a:cs typeface="Times New Roman"/>
                      </a:endParaRPr>
                    </a:p>
                  </a:txBody>
                  <a:tcPr marL="49195" marR="49195" marT="0" marB="0"/>
                </a:tc>
                <a:tc>
                  <a:txBody>
                    <a:bodyPr/>
                    <a:lstStyle/>
                    <a:p>
                      <a:pPr marL="0" marR="0">
                        <a:lnSpc>
                          <a:spcPct val="115000"/>
                        </a:lnSpc>
                        <a:spcBef>
                          <a:spcPts val="0"/>
                        </a:spcBef>
                        <a:spcAft>
                          <a:spcPts val="0"/>
                        </a:spcAft>
                      </a:pPr>
                      <a:r>
                        <a:rPr lang="en-US" sz="1400">
                          <a:effectLst/>
                        </a:rPr>
                        <a:t>Investments</a:t>
                      </a:r>
                      <a:endParaRPr lang="en-US" sz="1400">
                        <a:solidFill>
                          <a:srgbClr val="000000"/>
                        </a:solidFill>
                        <a:effectLst/>
                        <a:latin typeface="Arial"/>
                        <a:ea typeface="Times New Roman"/>
                        <a:cs typeface="Times New Roman"/>
                      </a:endParaRPr>
                    </a:p>
                  </a:txBody>
                  <a:tcPr marL="49195" marR="49195" marT="0" marB="0"/>
                </a:tc>
                <a:tc>
                  <a:txBody>
                    <a:bodyPr/>
                    <a:lstStyle/>
                    <a:p>
                      <a:pPr marL="0" marR="0">
                        <a:lnSpc>
                          <a:spcPct val="115000"/>
                        </a:lnSpc>
                        <a:spcBef>
                          <a:spcPts val="0"/>
                        </a:spcBef>
                        <a:spcAft>
                          <a:spcPts val="0"/>
                        </a:spcAft>
                      </a:pPr>
                      <a:r>
                        <a:rPr lang="en-US" sz="1400">
                          <a:effectLst/>
                        </a:rPr>
                        <a:t>Both current &amp; non–current investments to be disclosed under the head investments</a:t>
                      </a:r>
                      <a:endParaRPr lang="en-US" sz="1400">
                        <a:solidFill>
                          <a:srgbClr val="000000"/>
                        </a:solidFill>
                        <a:effectLst/>
                        <a:latin typeface="Arial"/>
                        <a:ea typeface="Times New Roman"/>
                        <a:cs typeface="Times New Roman"/>
                      </a:endParaRPr>
                    </a:p>
                  </a:txBody>
                  <a:tcPr marL="49195" marR="49195" marT="0" marB="0"/>
                </a:tc>
                <a:tc>
                  <a:txBody>
                    <a:bodyPr/>
                    <a:lstStyle/>
                    <a:p>
                      <a:pPr marL="0" marR="0">
                        <a:lnSpc>
                          <a:spcPct val="115000"/>
                        </a:lnSpc>
                        <a:spcBef>
                          <a:spcPts val="0"/>
                        </a:spcBef>
                        <a:spcAft>
                          <a:spcPts val="0"/>
                        </a:spcAft>
                      </a:pPr>
                      <a:r>
                        <a:rPr lang="en-US" sz="1400">
                          <a:effectLst/>
                        </a:rPr>
                        <a:t>Current and non–current investments are to be disclosed separately under current assets &amp; non–current assets respectively</a:t>
                      </a:r>
                      <a:endParaRPr lang="en-US" sz="1400">
                        <a:solidFill>
                          <a:srgbClr val="000000"/>
                        </a:solidFill>
                        <a:effectLst/>
                        <a:latin typeface="Arial"/>
                        <a:ea typeface="Times New Roman"/>
                        <a:cs typeface="Times New Roman"/>
                      </a:endParaRPr>
                    </a:p>
                  </a:txBody>
                  <a:tcPr marL="49195" marR="49195" marT="0" marB="0"/>
                </a:tc>
              </a:tr>
              <a:tr h="1697236">
                <a:tc>
                  <a:txBody>
                    <a:bodyPr/>
                    <a:lstStyle/>
                    <a:p>
                      <a:pPr marL="0" marR="0" algn="ctr">
                        <a:lnSpc>
                          <a:spcPct val="115000"/>
                        </a:lnSpc>
                        <a:spcBef>
                          <a:spcPts val="0"/>
                        </a:spcBef>
                        <a:spcAft>
                          <a:spcPts val="0"/>
                        </a:spcAft>
                      </a:pPr>
                      <a:r>
                        <a:rPr lang="en-US" sz="1400">
                          <a:effectLst/>
                        </a:rPr>
                        <a:t>7</a:t>
                      </a:r>
                      <a:endParaRPr lang="en-US" sz="1400">
                        <a:solidFill>
                          <a:srgbClr val="000000"/>
                        </a:solidFill>
                        <a:effectLst/>
                        <a:latin typeface="Arial"/>
                        <a:ea typeface="Times New Roman"/>
                        <a:cs typeface="Times New Roman"/>
                      </a:endParaRPr>
                    </a:p>
                  </a:txBody>
                  <a:tcPr marL="49195" marR="49195" marT="0" marB="0"/>
                </a:tc>
                <a:tc>
                  <a:txBody>
                    <a:bodyPr/>
                    <a:lstStyle/>
                    <a:p>
                      <a:pPr marL="0" marR="0">
                        <a:lnSpc>
                          <a:spcPct val="115000"/>
                        </a:lnSpc>
                        <a:spcBef>
                          <a:spcPts val="0"/>
                        </a:spcBef>
                        <a:spcAft>
                          <a:spcPts val="0"/>
                        </a:spcAft>
                      </a:pPr>
                      <a:r>
                        <a:rPr lang="en-US" sz="1400">
                          <a:effectLst/>
                        </a:rPr>
                        <a:t>Loans &amp; Advances</a:t>
                      </a:r>
                      <a:endParaRPr lang="en-US" sz="1400">
                        <a:solidFill>
                          <a:srgbClr val="000000"/>
                        </a:solidFill>
                        <a:effectLst/>
                        <a:latin typeface="Arial"/>
                        <a:ea typeface="Times New Roman"/>
                        <a:cs typeface="Times New Roman"/>
                      </a:endParaRPr>
                    </a:p>
                  </a:txBody>
                  <a:tcPr marL="49195" marR="49195" marT="0" marB="0"/>
                </a:tc>
                <a:tc>
                  <a:txBody>
                    <a:bodyPr/>
                    <a:lstStyle/>
                    <a:p>
                      <a:pPr marL="0" marR="0">
                        <a:lnSpc>
                          <a:spcPct val="115000"/>
                        </a:lnSpc>
                        <a:spcBef>
                          <a:spcPts val="0"/>
                        </a:spcBef>
                        <a:spcAft>
                          <a:spcPts val="0"/>
                        </a:spcAft>
                      </a:pPr>
                      <a:r>
                        <a:rPr lang="en-US" sz="1400">
                          <a:effectLst/>
                        </a:rPr>
                        <a:t>Loans &amp; Advance are disclosed along with</a:t>
                      </a:r>
                    </a:p>
                    <a:p>
                      <a:pPr marL="0" marR="0">
                        <a:lnSpc>
                          <a:spcPct val="115000"/>
                        </a:lnSpc>
                        <a:spcBef>
                          <a:spcPts val="0"/>
                        </a:spcBef>
                        <a:spcAft>
                          <a:spcPts val="0"/>
                        </a:spcAft>
                      </a:pPr>
                      <a:r>
                        <a:rPr lang="en-US" sz="1400">
                          <a:effectLst/>
                        </a:rPr>
                        <a:t>current assets</a:t>
                      </a:r>
                    </a:p>
                    <a:p>
                      <a:pPr marL="0" marR="0">
                        <a:lnSpc>
                          <a:spcPct val="115000"/>
                        </a:lnSpc>
                        <a:spcBef>
                          <a:spcPts val="0"/>
                        </a:spcBef>
                        <a:spcAft>
                          <a:spcPts val="0"/>
                        </a:spcAft>
                      </a:pPr>
                      <a:r>
                        <a:rPr lang="en-US" sz="1400">
                          <a:effectLst/>
                        </a:rPr>
                        <a:t>Loans &amp; Advance to subsidiaries &amp; others to be disclosed separately</a:t>
                      </a:r>
                      <a:endParaRPr lang="en-US" sz="1400">
                        <a:solidFill>
                          <a:srgbClr val="000000"/>
                        </a:solidFill>
                        <a:effectLst/>
                        <a:latin typeface="Arial"/>
                        <a:ea typeface="Times New Roman"/>
                        <a:cs typeface="Times New Roman"/>
                      </a:endParaRPr>
                    </a:p>
                  </a:txBody>
                  <a:tcPr marL="49195" marR="49195" marT="0" marB="0"/>
                </a:tc>
                <a:tc>
                  <a:txBody>
                    <a:bodyPr/>
                    <a:lstStyle/>
                    <a:p>
                      <a:pPr marL="0" marR="0">
                        <a:lnSpc>
                          <a:spcPct val="115000"/>
                        </a:lnSpc>
                        <a:spcBef>
                          <a:spcPts val="0"/>
                        </a:spcBef>
                        <a:spcAft>
                          <a:spcPts val="0"/>
                        </a:spcAft>
                      </a:pPr>
                      <a:r>
                        <a:rPr lang="en-US" sz="1400" dirty="0">
                          <a:effectLst/>
                        </a:rPr>
                        <a:t>Loans &amp; Advances to be broken up in long term &amp; short term and to be disclosed under non–current &amp; current assets respectively. Loans &amp; Advance from related parties &amp; others to be disclosed separately.</a:t>
                      </a:r>
                      <a:endParaRPr lang="en-US" sz="1400" dirty="0">
                        <a:solidFill>
                          <a:srgbClr val="000000"/>
                        </a:solidFill>
                        <a:effectLst/>
                        <a:latin typeface="Arial"/>
                        <a:ea typeface="Times New Roman"/>
                        <a:cs typeface="Times New Roman"/>
                      </a:endParaRPr>
                    </a:p>
                  </a:txBody>
                  <a:tcPr marL="49195" marR="49195" marT="0" marB="0"/>
                </a:tc>
              </a:tr>
            </a:tbl>
          </a:graphicData>
        </a:graphic>
      </p:graphicFrame>
      <p:sp>
        <p:nvSpPr>
          <p:cNvPr id="3" name="Slide Number Placeholder 2"/>
          <p:cNvSpPr>
            <a:spLocks noGrp="1"/>
          </p:cNvSpPr>
          <p:nvPr>
            <p:ph type="sldNum" sz="quarter" idx="12"/>
          </p:nvPr>
        </p:nvSpPr>
        <p:spPr/>
        <p:txBody>
          <a:bodyPr/>
          <a:lstStyle/>
          <a:p>
            <a:fld id="{D40FDE21-0035-4D65-BC85-F789A7E8691E}" type="slidenum">
              <a:rPr lang="en-US" smtClean="0"/>
              <a:pPr/>
              <a:t>61</a:t>
            </a:fld>
            <a:endParaRPr lang="en-US"/>
          </a:p>
        </p:txBody>
      </p:sp>
    </p:spTree>
    <p:extLst>
      <p:ext uri="{BB962C8B-B14F-4D97-AF65-F5344CB8AC3E}">
        <p14:creationId xmlns="" xmlns:p14="http://schemas.microsoft.com/office/powerpoint/2010/main" val="319773078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sz="4900" b="1" dirty="0" smtClean="0"/>
              <a:t>Differential </a:t>
            </a:r>
            <a:r>
              <a:rPr lang="en-US" sz="4900" b="1" dirty="0"/>
              <a:t>Comparison</a:t>
            </a:r>
            <a:r>
              <a:rPr lang="en-US" dirty="0"/>
              <a:t/>
            </a:r>
            <a:br>
              <a:rPr lang="en-US" dirty="0"/>
            </a:br>
            <a:endParaRPr lang="en-US" dirty="0"/>
          </a:p>
        </p:txBody>
      </p:sp>
      <p:graphicFrame>
        <p:nvGraphicFramePr>
          <p:cNvPr id="5" name="Content Placeholder 4"/>
          <p:cNvGraphicFramePr>
            <a:graphicFrameLocks noGrp="1"/>
          </p:cNvGraphicFramePr>
          <p:nvPr>
            <p:ph idx="1"/>
            <p:extLst>
              <p:ext uri="{D42A27DB-BD31-4B8C-83A1-F6EECF244321}">
                <p14:modId xmlns="" xmlns:p14="http://schemas.microsoft.com/office/powerpoint/2010/main" val="3657871622"/>
              </p:ext>
            </p:extLst>
          </p:nvPr>
        </p:nvGraphicFramePr>
        <p:xfrm>
          <a:off x="636380" y="1600200"/>
          <a:ext cx="7871240" cy="5059364"/>
        </p:xfrm>
        <a:graphic>
          <a:graphicData uri="http://schemas.openxmlformats.org/drawingml/2006/table">
            <a:tbl>
              <a:tblPr>
                <a:tableStyleId>{5C22544A-7EE6-4342-B048-85BDC9FD1C3A}</a:tableStyleId>
              </a:tblPr>
              <a:tblGrid>
                <a:gridCol w="735220"/>
                <a:gridCol w="1600200"/>
                <a:gridCol w="2667000"/>
                <a:gridCol w="2868820"/>
              </a:tblGrid>
              <a:tr h="533400">
                <a:tc>
                  <a:txBody>
                    <a:bodyPr/>
                    <a:lstStyle/>
                    <a:p>
                      <a:pPr marL="0" marR="0" algn="ctr">
                        <a:lnSpc>
                          <a:spcPct val="115000"/>
                        </a:lnSpc>
                        <a:spcBef>
                          <a:spcPts val="0"/>
                        </a:spcBef>
                        <a:spcAft>
                          <a:spcPts val="0"/>
                        </a:spcAft>
                      </a:pPr>
                      <a:r>
                        <a:rPr lang="en-US" sz="1800" dirty="0" err="1" smtClean="0">
                          <a:solidFill>
                            <a:srgbClr val="000000"/>
                          </a:solidFill>
                          <a:effectLst/>
                          <a:latin typeface="Arial"/>
                          <a:ea typeface="Times New Roman"/>
                          <a:cs typeface="Times New Roman"/>
                        </a:rPr>
                        <a:t>Sr</a:t>
                      </a:r>
                      <a:r>
                        <a:rPr lang="en-US" sz="1800" dirty="0" smtClean="0">
                          <a:solidFill>
                            <a:srgbClr val="000000"/>
                          </a:solidFill>
                          <a:effectLst/>
                          <a:latin typeface="Arial"/>
                          <a:ea typeface="Times New Roman"/>
                          <a:cs typeface="Times New Roman"/>
                        </a:rPr>
                        <a:t> No</a:t>
                      </a:r>
                      <a:endParaRPr lang="en-US" sz="1800" dirty="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800" dirty="0" smtClean="0">
                          <a:solidFill>
                            <a:srgbClr val="000000"/>
                          </a:solidFill>
                          <a:effectLst/>
                          <a:latin typeface="Arial"/>
                          <a:ea typeface="Times New Roman"/>
                          <a:cs typeface="Times New Roman"/>
                        </a:rPr>
                        <a:t>Area</a:t>
                      </a:r>
                      <a:endParaRPr lang="en-US" sz="1800" dirty="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800" b="1" dirty="0" smtClean="0">
                          <a:solidFill>
                            <a:srgbClr val="000000"/>
                          </a:solidFill>
                          <a:effectLst/>
                          <a:latin typeface="Arial"/>
                          <a:ea typeface="Times New Roman"/>
                          <a:cs typeface="Times New Roman"/>
                        </a:rPr>
                        <a:t>Existing Schedule VI</a:t>
                      </a:r>
                      <a:endParaRPr lang="en-US" sz="1800" b="1" dirty="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800" b="1" dirty="0" smtClean="0">
                          <a:solidFill>
                            <a:srgbClr val="000000"/>
                          </a:solidFill>
                          <a:effectLst/>
                          <a:latin typeface="Arial"/>
                          <a:ea typeface="Times New Roman"/>
                          <a:cs typeface="Times New Roman"/>
                        </a:rPr>
                        <a:t>Revised Schedule VI</a:t>
                      </a:r>
                      <a:endParaRPr lang="en-US" sz="1800" dirty="0">
                        <a:solidFill>
                          <a:srgbClr val="000000"/>
                        </a:solidFill>
                        <a:effectLst/>
                        <a:latin typeface="Arial"/>
                        <a:ea typeface="Times New Roman"/>
                        <a:cs typeface="Times New Roman"/>
                      </a:endParaRPr>
                    </a:p>
                  </a:txBody>
                  <a:tcPr marL="33928" marR="33928" marT="0" marB="0"/>
                </a:tc>
              </a:tr>
              <a:tr h="1005770">
                <a:tc>
                  <a:txBody>
                    <a:bodyPr/>
                    <a:lstStyle/>
                    <a:p>
                      <a:pPr marL="0" marR="0" algn="ctr">
                        <a:lnSpc>
                          <a:spcPct val="115000"/>
                        </a:lnSpc>
                        <a:spcBef>
                          <a:spcPts val="0"/>
                        </a:spcBef>
                        <a:spcAft>
                          <a:spcPts val="0"/>
                        </a:spcAft>
                      </a:pPr>
                      <a:r>
                        <a:rPr lang="en-US" sz="1400" dirty="0">
                          <a:effectLst/>
                        </a:rPr>
                        <a:t>8</a:t>
                      </a:r>
                      <a:endParaRPr lang="en-US" sz="1100" dirty="0">
                        <a:solidFill>
                          <a:srgbClr val="000000"/>
                        </a:solidFill>
                        <a:effectLst/>
                        <a:latin typeface="Arial"/>
                        <a:ea typeface="Times New Roman"/>
                        <a:cs typeface="Times New Roman"/>
                      </a:endParaRPr>
                    </a:p>
                  </a:txBody>
                  <a:tcPr marL="65594" marR="65594" marT="0" marB="0"/>
                </a:tc>
                <a:tc>
                  <a:txBody>
                    <a:bodyPr/>
                    <a:lstStyle/>
                    <a:p>
                      <a:pPr marL="0" marR="0">
                        <a:lnSpc>
                          <a:spcPct val="115000"/>
                        </a:lnSpc>
                        <a:spcBef>
                          <a:spcPts val="0"/>
                        </a:spcBef>
                        <a:spcAft>
                          <a:spcPts val="0"/>
                        </a:spcAft>
                      </a:pPr>
                      <a:r>
                        <a:rPr lang="en-US" sz="1400" dirty="0">
                          <a:effectLst/>
                        </a:rPr>
                        <a:t>DTA/</a:t>
                      </a:r>
                      <a:endParaRPr lang="en-US" sz="1100" dirty="0">
                        <a:effectLst/>
                      </a:endParaRPr>
                    </a:p>
                    <a:p>
                      <a:pPr marL="0" marR="0">
                        <a:lnSpc>
                          <a:spcPct val="115000"/>
                        </a:lnSpc>
                        <a:spcBef>
                          <a:spcPts val="0"/>
                        </a:spcBef>
                        <a:spcAft>
                          <a:spcPts val="0"/>
                        </a:spcAft>
                      </a:pPr>
                      <a:r>
                        <a:rPr lang="en-US" sz="1400" dirty="0">
                          <a:effectLst/>
                        </a:rPr>
                        <a:t>DTL</a:t>
                      </a:r>
                      <a:endParaRPr lang="en-US" sz="1100" dirty="0">
                        <a:solidFill>
                          <a:srgbClr val="000000"/>
                        </a:solidFill>
                        <a:effectLst/>
                        <a:latin typeface="Arial"/>
                        <a:ea typeface="Times New Roman"/>
                        <a:cs typeface="Times New Roman"/>
                      </a:endParaRPr>
                    </a:p>
                  </a:txBody>
                  <a:tcPr marL="65594" marR="65594" marT="0" marB="0"/>
                </a:tc>
                <a:tc>
                  <a:txBody>
                    <a:bodyPr/>
                    <a:lstStyle/>
                    <a:p>
                      <a:pPr marL="0" marR="0">
                        <a:lnSpc>
                          <a:spcPct val="115000"/>
                        </a:lnSpc>
                        <a:spcBef>
                          <a:spcPts val="0"/>
                        </a:spcBef>
                        <a:spcAft>
                          <a:spcPts val="0"/>
                        </a:spcAft>
                      </a:pPr>
                      <a:r>
                        <a:rPr lang="en-US" sz="1400">
                          <a:effectLst/>
                        </a:rPr>
                        <a:t>Deferred Tax assets/ liabilities to be disclosed separately</a:t>
                      </a:r>
                      <a:endParaRPr lang="en-US" sz="1100">
                        <a:solidFill>
                          <a:srgbClr val="000000"/>
                        </a:solidFill>
                        <a:effectLst/>
                        <a:latin typeface="Arial"/>
                        <a:ea typeface="Times New Roman"/>
                        <a:cs typeface="Times New Roman"/>
                      </a:endParaRPr>
                    </a:p>
                  </a:txBody>
                  <a:tcPr marL="65594" marR="65594" marT="0" marB="0"/>
                </a:tc>
                <a:tc>
                  <a:txBody>
                    <a:bodyPr/>
                    <a:lstStyle/>
                    <a:p>
                      <a:pPr marL="0" marR="0">
                        <a:lnSpc>
                          <a:spcPct val="115000"/>
                        </a:lnSpc>
                        <a:spcBef>
                          <a:spcPts val="0"/>
                        </a:spcBef>
                        <a:spcAft>
                          <a:spcPts val="0"/>
                        </a:spcAft>
                      </a:pPr>
                      <a:r>
                        <a:rPr lang="en-US" sz="1400">
                          <a:effectLst/>
                        </a:rPr>
                        <a:t>DTA/ DTL to be disclosed under non–current assets/ liabilities as applicable</a:t>
                      </a:r>
                      <a:endParaRPr lang="en-US" sz="1100">
                        <a:solidFill>
                          <a:srgbClr val="000000"/>
                        </a:solidFill>
                        <a:effectLst/>
                        <a:latin typeface="Arial"/>
                        <a:ea typeface="Times New Roman"/>
                        <a:cs typeface="Times New Roman"/>
                      </a:endParaRPr>
                    </a:p>
                  </a:txBody>
                  <a:tcPr marL="65594" marR="65594" marT="0" marB="0"/>
                </a:tc>
              </a:tr>
              <a:tr h="1760097">
                <a:tc>
                  <a:txBody>
                    <a:bodyPr/>
                    <a:lstStyle/>
                    <a:p>
                      <a:pPr marL="0" marR="0" algn="ctr">
                        <a:lnSpc>
                          <a:spcPct val="115000"/>
                        </a:lnSpc>
                        <a:spcBef>
                          <a:spcPts val="0"/>
                        </a:spcBef>
                        <a:spcAft>
                          <a:spcPts val="0"/>
                        </a:spcAft>
                      </a:pPr>
                      <a:r>
                        <a:rPr lang="en-US" sz="1400">
                          <a:effectLst/>
                        </a:rPr>
                        <a:t>9</a:t>
                      </a:r>
                      <a:endParaRPr lang="en-US" sz="1100">
                        <a:solidFill>
                          <a:srgbClr val="000000"/>
                        </a:solidFill>
                        <a:effectLst/>
                        <a:latin typeface="Arial"/>
                        <a:ea typeface="Times New Roman"/>
                        <a:cs typeface="Times New Roman"/>
                      </a:endParaRPr>
                    </a:p>
                  </a:txBody>
                  <a:tcPr marL="65594" marR="65594" marT="0" marB="0"/>
                </a:tc>
                <a:tc>
                  <a:txBody>
                    <a:bodyPr/>
                    <a:lstStyle/>
                    <a:p>
                      <a:pPr marL="0" marR="0">
                        <a:lnSpc>
                          <a:spcPct val="115000"/>
                        </a:lnSpc>
                        <a:spcBef>
                          <a:spcPts val="0"/>
                        </a:spcBef>
                        <a:spcAft>
                          <a:spcPts val="0"/>
                        </a:spcAft>
                      </a:pPr>
                      <a:r>
                        <a:rPr lang="en-US" sz="1400">
                          <a:effectLst/>
                        </a:rPr>
                        <a:t>Cash &amp; Bank</a:t>
                      </a:r>
                      <a:endParaRPr lang="en-US" sz="1100">
                        <a:effectLst/>
                      </a:endParaRPr>
                    </a:p>
                    <a:p>
                      <a:pPr marL="0" marR="0">
                        <a:lnSpc>
                          <a:spcPct val="115000"/>
                        </a:lnSpc>
                        <a:spcBef>
                          <a:spcPts val="0"/>
                        </a:spcBef>
                        <a:spcAft>
                          <a:spcPts val="0"/>
                        </a:spcAft>
                      </a:pPr>
                      <a:r>
                        <a:rPr lang="en-US" sz="1400">
                          <a:effectLst/>
                        </a:rPr>
                        <a:t>Balances</a:t>
                      </a:r>
                      <a:endParaRPr lang="en-US" sz="1100">
                        <a:solidFill>
                          <a:srgbClr val="000000"/>
                        </a:solidFill>
                        <a:effectLst/>
                        <a:latin typeface="Arial"/>
                        <a:ea typeface="Times New Roman"/>
                        <a:cs typeface="Times New Roman"/>
                      </a:endParaRPr>
                    </a:p>
                  </a:txBody>
                  <a:tcPr marL="65594" marR="65594" marT="0" marB="0"/>
                </a:tc>
                <a:tc>
                  <a:txBody>
                    <a:bodyPr/>
                    <a:lstStyle/>
                    <a:p>
                      <a:pPr marL="0" marR="0">
                        <a:lnSpc>
                          <a:spcPct val="115000"/>
                        </a:lnSpc>
                        <a:spcBef>
                          <a:spcPts val="0"/>
                        </a:spcBef>
                        <a:spcAft>
                          <a:spcPts val="0"/>
                        </a:spcAft>
                      </a:pPr>
                      <a:r>
                        <a:rPr lang="en-US" sz="1400">
                          <a:effectLst/>
                        </a:rPr>
                        <a:t>Bank balance to be bifurcated in scheduled banks &amp; others</a:t>
                      </a:r>
                      <a:endParaRPr lang="en-US" sz="1100">
                        <a:solidFill>
                          <a:srgbClr val="000000"/>
                        </a:solidFill>
                        <a:effectLst/>
                        <a:latin typeface="Arial"/>
                        <a:ea typeface="Times New Roman"/>
                        <a:cs typeface="Times New Roman"/>
                      </a:endParaRPr>
                    </a:p>
                  </a:txBody>
                  <a:tcPr marL="65594" marR="65594" marT="0" marB="0"/>
                </a:tc>
                <a:tc>
                  <a:txBody>
                    <a:bodyPr/>
                    <a:lstStyle/>
                    <a:p>
                      <a:pPr marL="0" marR="0">
                        <a:lnSpc>
                          <a:spcPct val="115000"/>
                        </a:lnSpc>
                        <a:spcBef>
                          <a:spcPts val="0"/>
                        </a:spcBef>
                        <a:spcAft>
                          <a:spcPts val="0"/>
                        </a:spcAft>
                      </a:pPr>
                      <a:r>
                        <a:rPr lang="en-US" sz="1400">
                          <a:effectLst/>
                        </a:rPr>
                        <a:t>Bank balances in relation to earmarked balances, held as margin money, deposits with more than 12 months maturity, each to be shown Separately.</a:t>
                      </a:r>
                      <a:endParaRPr lang="en-US" sz="1100">
                        <a:solidFill>
                          <a:srgbClr val="000000"/>
                        </a:solidFill>
                        <a:effectLst/>
                        <a:latin typeface="Arial"/>
                        <a:ea typeface="Times New Roman"/>
                        <a:cs typeface="Times New Roman"/>
                      </a:endParaRPr>
                    </a:p>
                  </a:txBody>
                  <a:tcPr marL="65594" marR="65594" marT="0" marB="0"/>
                </a:tc>
              </a:tr>
              <a:tr h="1760097">
                <a:tc>
                  <a:txBody>
                    <a:bodyPr/>
                    <a:lstStyle/>
                    <a:p>
                      <a:pPr marL="0" marR="0" algn="ctr">
                        <a:lnSpc>
                          <a:spcPct val="115000"/>
                        </a:lnSpc>
                        <a:spcBef>
                          <a:spcPts val="0"/>
                        </a:spcBef>
                        <a:spcAft>
                          <a:spcPts val="0"/>
                        </a:spcAft>
                      </a:pPr>
                      <a:r>
                        <a:rPr lang="en-US" sz="1400">
                          <a:effectLst/>
                        </a:rPr>
                        <a:t>10</a:t>
                      </a:r>
                      <a:endParaRPr lang="en-US" sz="1100">
                        <a:solidFill>
                          <a:srgbClr val="000000"/>
                        </a:solidFill>
                        <a:effectLst/>
                        <a:latin typeface="Arial"/>
                        <a:ea typeface="Times New Roman"/>
                        <a:cs typeface="Times New Roman"/>
                      </a:endParaRPr>
                    </a:p>
                  </a:txBody>
                  <a:tcPr marL="65594" marR="65594" marT="0" marB="0"/>
                </a:tc>
                <a:tc>
                  <a:txBody>
                    <a:bodyPr/>
                    <a:lstStyle/>
                    <a:p>
                      <a:pPr marL="0" marR="0">
                        <a:lnSpc>
                          <a:spcPct val="115000"/>
                        </a:lnSpc>
                        <a:spcBef>
                          <a:spcPts val="0"/>
                        </a:spcBef>
                        <a:spcAft>
                          <a:spcPts val="0"/>
                        </a:spcAft>
                      </a:pPr>
                      <a:r>
                        <a:rPr lang="en-US" sz="1400">
                          <a:effectLst/>
                        </a:rPr>
                        <a:t>Profit &amp; Loss</a:t>
                      </a:r>
                      <a:endParaRPr lang="en-US" sz="1100">
                        <a:effectLst/>
                      </a:endParaRPr>
                    </a:p>
                    <a:p>
                      <a:pPr marL="0" marR="0">
                        <a:lnSpc>
                          <a:spcPct val="115000"/>
                        </a:lnSpc>
                        <a:spcBef>
                          <a:spcPts val="0"/>
                        </a:spcBef>
                        <a:spcAft>
                          <a:spcPts val="0"/>
                        </a:spcAft>
                      </a:pPr>
                      <a:r>
                        <a:rPr lang="en-US" sz="1400">
                          <a:effectLst/>
                        </a:rPr>
                        <a:t>(Dr Balance)</a:t>
                      </a:r>
                      <a:endParaRPr lang="en-US" sz="1100">
                        <a:solidFill>
                          <a:srgbClr val="000000"/>
                        </a:solidFill>
                        <a:effectLst/>
                        <a:latin typeface="Arial"/>
                        <a:ea typeface="Times New Roman"/>
                        <a:cs typeface="Times New Roman"/>
                      </a:endParaRPr>
                    </a:p>
                  </a:txBody>
                  <a:tcPr marL="65594" marR="65594" marT="0" marB="0"/>
                </a:tc>
                <a:tc>
                  <a:txBody>
                    <a:bodyPr/>
                    <a:lstStyle/>
                    <a:p>
                      <a:pPr marL="0" marR="0">
                        <a:lnSpc>
                          <a:spcPct val="115000"/>
                        </a:lnSpc>
                        <a:spcBef>
                          <a:spcPts val="0"/>
                        </a:spcBef>
                        <a:spcAft>
                          <a:spcPts val="0"/>
                        </a:spcAft>
                      </a:pPr>
                      <a:r>
                        <a:rPr lang="en-US" sz="1400" dirty="0">
                          <a:effectLst/>
                        </a:rPr>
                        <a:t>P&amp;L debit balance to be shown under the head Miscellaneous expenditure &amp; losses</a:t>
                      </a:r>
                      <a:endParaRPr lang="en-US" sz="1100" dirty="0">
                        <a:solidFill>
                          <a:srgbClr val="000000"/>
                        </a:solidFill>
                        <a:effectLst/>
                        <a:latin typeface="Arial"/>
                        <a:ea typeface="Times New Roman"/>
                        <a:cs typeface="Times New Roman"/>
                      </a:endParaRPr>
                    </a:p>
                  </a:txBody>
                  <a:tcPr marL="65594" marR="65594" marT="0" marB="0"/>
                </a:tc>
                <a:tc>
                  <a:txBody>
                    <a:bodyPr/>
                    <a:lstStyle/>
                    <a:p>
                      <a:pPr marL="0" marR="0">
                        <a:lnSpc>
                          <a:spcPct val="115000"/>
                        </a:lnSpc>
                        <a:spcBef>
                          <a:spcPts val="0"/>
                        </a:spcBef>
                        <a:spcAft>
                          <a:spcPts val="0"/>
                        </a:spcAft>
                      </a:pPr>
                      <a:r>
                        <a:rPr lang="en-US" sz="1400" dirty="0">
                          <a:effectLst/>
                        </a:rPr>
                        <a:t>Debit balance of Profit and Loss Account to be shown as negative figure under the head Surplus. Therefore, reserve &amp; surplus balance can be negative</a:t>
                      </a:r>
                      <a:endParaRPr lang="en-US" sz="1100" dirty="0">
                        <a:solidFill>
                          <a:srgbClr val="000000"/>
                        </a:solidFill>
                        <a:effectLst/>
                        <a:latin typeface="Arial"/>
                        <a:ea typeface="Times New Roman"/>
                        <a:cs typeface="Times New Roman"/>
                      </a:endParaRPr>
                    </a:p>
                  </a:txBody>
                  <a:tcPr marL="65594" marR="65594" marT="0" marB="0"/>
                </a:tc>
              </a:tr>
            </a:tbl>
          </a:graphicData>
        </a:graphic>
      </p:graphicFrame>
      <p:sp>
        <p:nvSpPr>
          <p:cNvPr id="3" name="Slide Number Placeholder 2"/>
          <p:cNvSpPr>
            <a:spLocks noGrp="1"/>
          </p:cNvSpPr>
          <p:nvPr>
            <p:ph type="sldNum" sz="quarter" idx="12"/>
          </p:nvPr>
        </p:nvSpPr>
        <p:spPr/>
        <p:txBody>
          <a:bodyPr/>
          <a:lstStyle/>
          <a:p>
            <a:fld id="{D40FDE21-0035-4D65-BC85-F789A7E8691E}" type="slidenum">
              <a:rPr lang="en-US" smtClean="0"/>
              <a:pPr/>
              <a:t>62</a:t>
            </a:fld>
            <a:endParaRPr lang="en-US"/>
          </a:p>
        </p:txBody>
      </p:sp>
    </p:spTree>
    <p:extLst>
      <p:ext uri="{BB962C8B-B14F-4D97-AF65-F5344CB8AC3E}">
        <p14:creationId xmlns="" xmlns:p14="http://schemas.microsoft.com/office/powerpoint/2010/main" val="244691429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sz="4900" b="1" dirty="0" smtClean="0"/>
              <a:t>Differential </a:t>
            </a:r>
            <a:r>
              <a:rPr lang="en-US" sz="4900" b="1" dirty="0"/>
              <a:t>Comparison</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1954896531"/>
              </p:ext>
            </p:extLst>
          </p:nvPr>
        </p:nvGraphicFramePr>
        <p:xfrm>
          <a:off x="762000" y="1295400"/>
          <a:ext cx="7543800" cy="5443846"/>
        </p:xfrm>
        <a:graphic>
          <a:graphicData uri="http://schemas.openxmlformats.org/drawingml/2006/table">
            <a:tbl>
              <a:tblPr>
                <a:tableStyleId>{5C22544A-7EE6-4342-B048-85BDC9FD1C3A}</a:tableStyleId>
              </a:tblPr>
              <a:tblGrid>
                <a:gridCol w="762000"/>
                <a:gridCol w="1219200"/>
                <a:gridCol w="2819400"/>
                <a:gridCol w="2743200"/>
              </a:tblGrid>
              <a:tr h="335951">
                <a:tc>
                  <a:txBody>
                    <a:bodyPr/>
                    <a:lstStyle/>
                    <a:p>
                      <a:pPr marL="0" marR="0" algn="ctr">
                        <a:lnSpc>
                          <a:spcPct val="115000"/>
                        </a:lnSpc>
                        <a:spcBef>
                          <a:spcPts val="0"/>
                        </a:spcBef>
                        <a:spcAft>
                          <a:spcPts val="0"/>
                        </a:spcAft>
                      </a:pPr>
                      <a:r>
                        <a:rPr lang="en-US" sz="1800" dirty="0" err="1" smtClean="0">
                          <a:solidFill>
                            <a:srgbClr val="000000"/>
                          </a:solidFill>
                          <a:effectLst/>
                          <a:latin typeface="Arial"/>
                          <a:ea typeface="Times New Roman"/>
                          <a:cs typeface="Times New Roman"/>
                        </a:rPr>
                        <a:t>Sr</a:t>
                      </a:r>
                      <a:r>
                        <a:rPr lang="en-US" sz="1800" dirty="0" smtClean="0">
                          <a:solidFill>
                            <a:srgbClr val="000000"/>
                          </a:solidFill>
                          <a:effectLst/>
                          <a:latin typeface="Arial"/>
                          <a:ea typeface="Times New Roman"/>
                          <a:cs typeface="Times New Roman"/>
                        </a:rPr>
                        <a:t> No</a:t>
                      </a:r>
                      <a:endParaRPr lang="en-US" sz="1800" dirty="0">
                        <a:solidFill>
                          <a:srgbClr val="000000"/>
                        </a:solidFill>
                        <a:effectLst/>
                        <a:latin typeface="Arial"/>
                        <a:ea typeface="Times New Roman"/>
                        <a:cs typeface="Times New Roman"/>
                      </a:endParaRPr>
                    </a:p>
                  </a:txBody>
                  <a:tcPr marL="33928" marR="33928" marT="0" marB="0"/>
                </a:tc>
                <a:tc>
                  <a:txBody>
                    <a:bodyPr/>
                    <a:lstStyle/>
                    <a:p>
                      <a:pPr marL="0" marR="0">
                        <a:lnSpc>
                          <a:spcPct val="115000"/>
                        </a:lnSpc>
                        <a:spcBef>
                          <a:spcPts val="0"/>
                        </a:spcBef>
                        <a:spcAft>
                          <a:spcPts val="0"/>
                        </a:spcAft>
                      </a:pPr>
                      <a:r>
                        <a:rPr lang="en-US" sz="1800" dirty="0" smtClean="0">
                          <a:solidFill>
                            <a:srgbClr val="000000"/>
                          </a:solidFill>
                          <a:effectLst/>
                          <a:latin typeface="Arial"/>
                          <a:ea typeface="Times New Roman"/>
                          <a:cs typeface="Times New Roman"/>
                        </a:rPr>
                        <a:t>Area</a:t>
                      </a:r>
                      <a:endParaRPr lang="en-US" sz="1800" dirty="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800" b="1" dirty="0" smtClean="0">
                          <a:solidFill>
                            <a:srgbClr val="000000"/>
                          </a:solidFill>
                          <a:effectLst/>
                          <a:latin typeface="Arial"/>
                          <a:ea typeface="Times New Roman"/>
                          <a:cs typeface="Times New Roman"/>
                        </a:rPr>
                        <a:t>Existing Schedule VI</a:t>
                      </a:r>
                      <a:endParaRPr lang="en-US" sz="1800" b="1" dirty="0">
                        <a:solidFill>
                          <a:srgbClr val="000000"/>
                        </a:solidFill>
                        <a:effectLst/>
                        <a:latin typeface="Arial"/>
                        <a:ea typeface="Times New Roman"/>
                        <a:cs typeface="Times New Roman"/>
                      </a:endParaRPr>
                    </a:p>
                  </a:txBody>
                  <a:tcPr marL="33928" marR="33928" marT="0" marB="0"/>
                </a:tc>
                <a:tc>
                  <a:txBody>
                    <a:bodyPr/>
                    <a:lstStyle/>
                    <a:p>
                      <a:pPr marL="0" marR="0" algn="ctr">
                        <a:lnSpc>
                          <a:spcPct val="115000"/>
                        </a:lnSpc>
                        <a:spcBef>
                          <a:spcPts val="0"/>
                        </a:spcBef>
                        <a:spcAft>
                          <a:spcPts val="0"/>
                        </a:spcAft>
                      </a:pPr>
                      <a:r>
                        <a:rPr lang="en-US" sz="1800" b="1" dirty="0" smtClean="0">
                          <a:solidFill>
                            <a:srgbClr val="000000"/>
                          </a:solidFill>
                          <a:effectLst/>
                          <a:latin typeface="Arial"/>
                          <a:ea typeface="Times New Roman"/>
                          <a:cs typeface="Times New Roman"/>
                        </a:rPr>
                        <a:t>Revised Schedule VI</a:t>
                      </a:r>
                      <a:endParaRPr lang="en-US" sz="1800" dirty="0">
                        <a:solidFill>
                          <a:srgbClr val="000000"/>
                        </a:solidFill>
                        <a:effectLst/>
                        <a:latin typeface="Arial"/>
                        <a:ea typeface="Times New Roman"/>
                        <a:cs typeface="Times New Roman"/>
                      </a:endParaRPr>
                    </a:p>
                  </a:txBody>
                  <a:tcPr marL="33928" marR="33928" marT="0" marB="0"/>
                </a:tc>
              </a:tr>
              <a:tr h="1155506">
                <a:tc>
                  <a:txBody>
                    <a:bodyPr/>
                    <a:lstStyle/>
                    <a:p>
                      <a:pPr marL="0" marR="0" algn="ctr">
                        <a:lnSpc>
                          <a:spcPct val="115000"/>
                        </a:lnSpc>
                        <a:spcBef>
                          <a:spcPts val="0"/>
                        </a:spcBef>
                        <a:spcAft>
                          <a:spcPts val="0"/>
                        </a:spcAft>
                      </a:pPr>
                      <a:r>
                        <a:rPr lang="en-US" sz="1400" dirty="0" smtClean="0">
                          <a:effectLst/>
                        </a:rPr>
                        <a:t>11</a:t>
                      </a:r>
                      <a:endParaRPr lang="en-US" sz="1400" dirty="0">
                        <a:solidFill>
                          <a:srgbClr val="000000"/>
                        </a:solidFill>
                        <a:effectLst/>
                        <a:latin typeface="Arial"/>
                        <a:ea typeface="Times New Roman"/>
                        <a:cs typeface="Times New Roman"/>
                      </a:endParaRPr>
                    </a:p>
                  </a:txBody>
                  <a:tcPr marL="43729" marR="43729" marT="0" marB="0"/>
                </a:tc>
                <a:tc>
                  <a:txBody>
                    <a:bodyPr/>
                    <a:lstStyle/>
                    <a:p>
                      <a:pPr marL="0" marR="0">
                        <a:lnSpc>
                          <a:spcPct val="115000"/>
                        </a:lnSpc>
                        <a:spcBef>
                          <a:spcPts val="0"/>
                        </a:spcBef>
                        <a:spcAft>
                          <a:spcPts val="0"/>
                        </a:spcAft>
                      </a:pPr>
                      <a:r>
                        <a:rPr lang="en-US" sz="1400" dirty="0">
                          <a:effectLst/>
                        </a:rPr>
                        <a:t>Other current</a:t>
                      </a:r>
                    </a:p>
                    <a:p>
                      <a:pPr marL="0" marR="0">
                        <a:lnSpc>
                          <a:spcPct val="115000"/>
                        </a:lnSpc>
                        <a:spcBef>
                          <a:spcPts val="0"/>
                        </a:spcBef>
                        <a:spcAft>
                          <a:spcPts val="0"/>
                        </a:spcAft>
                      </a:pPr>
                      <a:r>
                        <a:rPr lang="en-US" sz="1400" dirty="0">
                          <a:effectLst/>
                        </a:rPr>
                        <a:t>liabilities</a:t>
                      </a:r>
                      <a:endParaRPr lang="en-US" sz="1400" dirty="0">
                        <a:solidFill>
                          <a:srgbClr val="000000"/>
                        </a:solidFill>
                        <a:effectLst/>
                        <a:latin typeface="Arial"/>
                        <a:ea typeface="Times New Roman"/>
                        <a:cs typeface="Times New Roman"/>
                      </a:endParaRPr>
                    </a:p>
                  </a:txBody>
                  <a:tcPr marL="43729" marR="43729" marT="0" marB="0"/>
                </a:tc>
                <a:tc>
                  <a:txBody>
                    <a:bodyPr/>
                    <a:lstStyle/>
                    <a:p>
                      <a:pPr marL="0" marR="0">
                        <a:lnSpc>
                          <a:spcPct val="115000"/>
                        </a:lnSpc>
                        <a:spcBef>
                          <a:spcPts val="0"/>
                        </a:spcBef>
                        <a:spcAft>
                          <a:spcPts val="0"/>
                        </a:spcAft>
                      </a:pPr>
                      <a:r>
                        <a:rPr lang="en-US" sz="1400">
                          <a:effectLst/>
                        </a:rPr>
                        <a:t>No separate disclosure of Current maturities of long term debt.</a:t>
                      </a:r>
                    </a:p>
                    <a:p>
                      <a:pPr marL="0" marR="0">
                        <a:lnSpc>
                          <a:spcPct val="115000"/>
                        </a:lnSpc>
                        <a:spcBef>
                          <a:spcPts val="0"/>
                        </a:spcBef>
                        <a:spcAft>
                          <a:spcPts val="0"/>
                        </a:spcAft>
                      </a:pPr>
                      <a:r>
                        <a:rPr lang="en-US" sz="1400">
                          <a:effectLst/>
                        </a:rPr>
                        <a:t>No separate disclosure of Current maturities of finance lease Obligation</a:t>
                      </a:r>
                      <a:endParaRPr lang="en-US" sz="1400">
                        <a:solidFill>
                          <a:srgbClr val="000000"/>
                        </a:solidFill>
                        <a:effectLst/>
                        <a:latin typeface="Arial"/>
                        <a:ea typeface="Times New Roman"/>
                        <a:cs typeface="Times New Roman"/>
                      </a:endParaRPr>
                    </a:p>
                  </a:txBody>
                  <a:tcPr marL="43729" marR="43729" marT="0" marB="0"/>
                </a:tc>
                <a:tc>
                  <a:txBody>
                    <a:bodyPr/>
                    <a:lstStyle/>
                    <a:p>
                      <a:pPr marL="0" marR="0">
                        <a:lnSpc>
                          <a:spcPct val="115000"/>
                        </a:lnSpc>
                        <a:spcBef>
                          <a:spcPts val="0"/>
                        </a:spcBef>
                        <a:spcAft>
                          <a:spcPts val="0"/>
                        </a:spcAft>
                      </a:pPr>
                      <a:r>
                        <a:rPr lang="en-US" sz="1400">
                          <a:effectLst/>
                        </a:rPr>
                        <a:t>Current maturities of long term debt to be disclosed under other current liabilities.</a:t>
                      </a:r>
                    </a:p>
                    <a:p>
                      <a:pPr marL="0" marR="0">
                        <a:lnSpc>
                          <a:spcPct val="115000"/>
                        </a:lnSpc>
                        <a:spcBef>
                          <a:spcPts val="0"/>
                        </a:spcBef>
                        <a:spcAft>
                          <a:spcPts val="0"/>
                        </a:spcAft>
                      </a:pPr>
                      <a:r>
                        <a:rPr lang="en-US" sz="1400">
                          <a:effectLst/>
                        </a:rPr>
                        <a:t>Current maturities of finance lease obligation to be disclosed</a:t>
                      </a:r>
                      <a:endParaRPr lang="en-US" sz="1400">
                        <a:solidFill>
                          <a:srgbClr val="000000"/>
                        </a:solidFill>
                        <a:effectLst/>
                        <a:latin typeface="Arial"/>
                        <a:ea typeface="Times New Roman"/>
                        <a:cs typeface="Times New Roman"/>
                      </a:endParaRPr>
                    </a:p>
                  </a:txBody>
                  <a:tcPr marL="43729" marR="43729" marT="0" marB="0"/>
                </a:tc>
              </a:tr>
              <a:tr h="1298116">
                <a:tc>
                  <a:txBody>
                    <a:bodyPr/>
                    <a:lstStyle/>
                    <a:p>
                      <a:pPr marL="0" marR="0" algn="ctr">
                        <a:lnSpc>
                          <a:spcPct val="115000"/>
                        </a:lnSpc>
                        <a:spcBef>
                          <a:spcPts val="0"/>
                        </a:spcBef>
                        <a:spcAft>
                          <a:spcPts val="0"/>
                        </a:spcAft>
                      </a:pPr>
                      <a:r>
                        <a:rPr lang="en-US" sz="1400" dirty="0" smtClean="0">
                          <a:effectLst/>
                        </a:rPr>
                        <a:t>12</a:t>
                      </a:r>
                      <a:endParaRPr lang="en-US" sz="1400" dirty="0">
                        <a:solidFill>
                          <a:srgbClr val="000000"/>
                        </a:solidFill>
                        <a:effectLst/>
                        <a:latin typeface="Arial"/>
                        <a:ea typeface="Times New Roman"/>
                        <a:cs typeface="Times New Roman"/>
                      </a:endParaRPr>
                    </a:p>
                  </a:txBody>
                  <a:tcPr marL="43729" marR="43729" marT="0" marB="0"/>
                </a:tc>
                <a:tc>
                  <a:txBody>
                    <a:bodyPr/>
                    <a:lstStyle/>
                    <a:p>
                      <a:pPr marL="0" marR="0">
                        <a:lnSpc>
                          <a:spcPct val="115000"/>
                        </a:lnSpc>
                        <a:spcBef>
                          <a:spcPts val="0"/>
                        </a:spcBef>
                        <a:spcAft>
                          <a:spcPts val="0"/>
                        </a:spcAft>
                      </a:pPr>
                      <a:r>
                        <a:rPr lang="en-US" sz="1400">
                          <a:effectLst/>
                        </a:rPr>
                        <a:t>Purchases</a:t>
                      </a:r>
                      <a:endParaRPr lang="en-US" sz="1400">
                        <a:solidFill>
                          <a:srgbClr val="000000"/>
                        </a:solidFill>
                        <a:effectLst/>
                        <a:latin typeface="Arial"/>
                        <a:ea typeface="Times New Roman"/>
                        <a:cs typeface="Times New Roman"/>
                      </a:endParaRPr>
                    </a:p>
                  </a:txBody>
                  <a:tcPr marL="43729" marR="43729" marT="0" marB="0"/>
                </a:tc>
                <a:tc>
                  <a:txBody>
                    <a:bodyPr/>
                    <a:lstStyle/>
                    <a:p>
                      <a:pPr marL="0" marR="0">
                        <a:lnSpc>
                          <a:spcPct val="115000"/>
                        </a:lnSpc>
                        <a:spcBef>
                          <a:spcPts val="0"/>
                        </a:spcBef>
                        <a:spcAft>
                          <a:spcPts val="0"/>
                        </a:spcAft>
                      </a:pPr>
                      <a:r>
                        <a:rPr lang="en-US" sz="1400">
                          <a:effectLst/>
                        </a:rPr>
                        <a:t>Purchases, Opening &amp; closing stock, giving break up in respect of each class of goods traded in indicating the quantities thereof</a:t>
                      </a:r>
                      <a:endParaRPr lang="en-US" sz="1400">
                        <a:solidFill>
                          <a:srgbClr val="000000"/>
                        </a:solidFill>
                        <a:effectLst/>
                        <a:latin typeface="Arial"/>
                        <a:ea typeface="Times New Roman"/>
                        <a:cs typeface="Times New Roman"/>
                      </a:endParaRPr>
                    </a:p>
                  </a:txBody>
                  <a:tcPr marL="43729" marR="43729" marT="0" marB="0"/>
                </a:tc>
                <a:tc>
                  <a:txBody>
                    <a:bodyPr/>
                    <a:lstStyle/>
                    <a:p>
                      <a:pPr marL="0" marR="0">
                        <a:lnSpc>
                          <a:spcPct val="115000"/>
                        </a:lnSpc>
                        <a:spcBef>
                          <a:spcPts val="0"/>
                        </a:spcBef>
                        <a:spcAft>
                          <a:spcPts val="0"/>
                        </a:spcAft>
                      </a:pPr>
                      <a:r>
                        <a:rPr lang="en-US" sz="1400">
                          <a:effectLst/>
                        </a:rPr>
                        <a:t>Goods traded in by the company to be disclosed in broad heads in notes. Disclosure of quantitative details of goods is much diluted.</a:t>
                      </a:r>
                      <a:endParaRPr lang="en-US" sz="1400">
                        <a:solidFill>
                          <a:srgbClr val="000000"/>
                        </a:solidFill>
                        <a:effectLst/>
                        <a:latin typeface="Arial"/>
                        <a:ea typeface="Times New Roman"/>
                        <a:cs typeface="Times New Roman"/>
                      </a:endParaRPr>
                    </a:p>
                  </a:txBody>
                  <a:tcPr marL="43729" marR="43729" marT="0" marB="0"/>
                </a:tc>
              </a:tr>
              <a:tr h="678412">
                <a:tc>
                  <a:txBody>
                    <a:bodyPr/>
                    <a:lstStyle/>
                    <a:p>
                      <a:pPr marL="0" marR="0" algn="ctr">
                        <a:lnSpc>
                          <a:spcPct val="115000"/>
                        </a:lnSpc>
                        <a:spcBef>
                          <a:spcPts val="0"/>
                        </a:spcBef>
                        <a:spcAft>
                          <a:spcPts val="0"/>
                        </a:spcAft>
                      </a:pPr>
                      <a:r>
                        <a:rPr lang="en-US" sz="1400" dirty="0" smtClean="0">
                          <a:effectLst/>
                        </a:rPr>
                        <a:t>13</a:t>
                      </a:r>
                      <a:endParaRPr lang="en-US" sz="1400" dirty="0">
                        <a:solidFill>
                          <a:srgbClr val="000000"/>
                        </a:solidFill>
                        <a:effectLst/>
                        <a:latin typeface="Arial"/>
                        <a:ea typeface="Times New Roman"/>
                        <a:cs typeface="Times New Roman"/>
                      </a:endParaRPr>
                    </a:p>
                  </a:txBody>
                  <a:tcPr marL="43729" marR="43729" marT="0" marB="0"/>
                </a:tc>
                <a:tc>
                  <a:txBody>
                    <a:bodyPr/>
                    <a:lstStyle/>
                    <a:p>
                      <a:pPr marL="0" marR="0">
                        <a:lnSpc>
                          <a:spcPct val="115000"/>
                        </a:lnSpc>
                        <a:spcBef>
                          <a:spcPts val="0"/>
                        </a:spcBef>
                        <a:spcAft>
                          <a:spcPts val="0"/>
                        </a:spcAft>
                      </a:pPr>
                      <a:r>
                        <a:rPr lang="en-US" sz="1400">
                          <a:effectLst/>
                        </a:rPr>
                        <a:t>Expense</a:t>
                      </a:r>
                    </a:p>
                    <a:p>
                      <a:pPr marL="0" marR="0">
                        <a:lnSpc>
                          <a:spcPct val="115000"/>
                        </a:lnSpc>
                        <a:spcBef>
                          <a:spcPts val="0"/>
                        </a:spcBef>
                        <a:spcAft>
                          <a:spcPts val="0"/>
                        </a:spcAft>
                      </a:pPr>
                      <a:r>
                        <a:rPr lang="en-US" sz="1400">
                          <a:effectLst/>
                        </a:rPr>
                        <a:t>Classification in P&amp;L A/c</a:t>
                      </a:r>
                      <a:endParaRPr lang="en-US" sz="1400">
                        <a:solidFill>
                          <a:srgbClr val="000000"/>
                        </a:solidFill>
                        <a:effectLst/>
                        <a:latin typeface="Arial"/>
                        <a:ea typeface="Times New Roman"/>
                        <a:cs typeface="Times New Roman"/>
                      </a:endParaRPr>
                    </a:p>
                  </a:txBody>
                  <a:tcPr marL="43729" marR="43729" marT="0" marB="0"/>
                </a:tc>
                <a:tc>
                  <a:txBody>
                    <a:bodyPr/>
                    <a:lstStyle/>
                    <a:p>
                      <a:pPr marL="0" marR="0">
                        <a:lnSpc>
                          <a:spcPct val="115000"/>
                        </a:lnSpc>
                        <a:spcBef>
                          <a:spcPts val="0"/>
                        </a:spcBef>
                        <a:spcAft>
                          <a:spcPts val="0"/>
                        </a:spcAft>
                      </a:pPr>
                      <a:r>
                        <a:rPr lang="en-US" sz="1400">
                          <a:effectLst/>
                        </a:rPr>
                        <a:t>Function wise &amp; Nature wise</a:t>
                      </a:r>
                      <a:endParaRPr lang="en-US" sz="1400">
                        <a:solidFill>
                          <a:srgbClr val="000000"/>
                        </a:solidFill>
                        <a:effectLst/>
                        <a:latin typeface="Arial"/>
                        <a:ea typeface="Times New Roman"/>
                        <a:cs typeface="Times New Roman"/>
                      </a:endParaRPr>
                    </a:p>
                  </a:txBody>
                  <a:tcPr marL="43729" marR="43729" marT="0" marB="0"/>
                </a:tc>
                <a:tc>
                  <a:txBody>
                    <a:bodyPr/>
                    <a:lstStyle/>
                    <a:p>
                      <a:pPr marL="0" marR="0">
                        <a:lnSpc>
                          <a:spcPct val="115000"/>
                        </a:lnSpc>
                        <a:spcBef>
                          <a:spcPts val="0"/>
                        </a:spcBef>
                        <a:spcAft>
                          <a:spcPts val="0"/>
                        </a:spcAft>
                      </a:pPr>
                      <a:r>
                        <a:rPr lang="en-US" sz="1400">
                          <a:effectLst/>
                        </a:rPr>
                        <a:t>Classification based on nature of expenses</a:t>
                      </a:r>
                      <a:endParaRPr lang="en-US" sz="1400">
                        <a:solidFill>
                          <a:srgbClr val="000000"/>
                        </a:solidFill>
                        <a:effectLst/>
                        <a:latin typeface="Arial"/>
                        <a:ea typeface="Times New Roman"/>
                        <a:cs typeface="Times New Roman"/>
                      </a:endParaRPr>
                    </a:p>
                  </a:txBody>
                  <a:tcPr marL="43729" marR="43729" marT="0" marB="0"/>
                </a:tc>
              </a:tr>
              <a:tr h="924405">
                <a:tc>
                  <a:txBody>
                    <a:bodyPr/>
                    <a:lstStyle/>
                    <a:p>
                      <a:pPr marL="0" marR="0" algn="ctr">
                        <a:lnSpc>
                          <a:spcPct val="115000"/>
                        </a:lnSpc>
                        <a:spcBef>
                          <a:spcPts val="0"/>
                        </a:spcBef>
                        <a:spcAft>
                          <a:spcPts val="0"/>
                        </a:spcAft>
                      </a:pPr>
                      <a:r>
                        <a:rPr lang="en-US" sz="1400" dirty="0" smtClean="0">
                          <a:effectLst/>
                        </a:rPr>
                        <a:t>14</a:t>
                      </a:r>
                      <a:endParaRPr lang="en-US" sz="1400" dirty="0">
                        <a:solidFill>
                          <a:srgbClr val="000000"/>
                        </a:solidFill>
                        <a:effectLst/>
                        <a:latin typeface="Arial"/>
                        <a:ea typeface="Times New Roman"/>
                        <a:cs typeface="Times New Roman"/>
                      </a:endParaRPr>
                    </a:p>
                  </a:txBody>
                  <a:tcPr marL="43729" marR="43729" marT="0" marB="0"/>
                </a:tc>
                <a:tc>
                  <a:txBody>
                    <a:bodyPr/>
                    <a:lstStyle/>
                    <a:p>
                      <a:pPr marL="0" marR="0">
                        <a:lnSpc>
                          <a:spcPct val="115000"/>
                        </a:lnSpc>
                        <a:spcBef>
                          <a:spcPts val="0"/>
                        </a:spcBef>
                        <a:spcAft>
                          <a:spcPts val="0"/>
                        </a:spcAft>
                      </a:pPr>
                      <a:r>
                        <a:rPr lang="en-US" sz="1400">
                          <a:effectLst/>
                        </a:rPr>
                        <a:t>Finance Cost</a:t>
                      </a:r>
                      <a:endParaRPr lang="en-US" sz="1400">
                        <a:solidFill>
                          <a:srgbClr val="000000"/>
                        </a:solidFill>
                        <a:effectLst/>
                        <a:latin typeface="Arial"/>
                        <a:ea typeface="Times New Roman"/>
                        <a:cs typeface="Times New Roman"/>
                      </a:endParaRPr>
                    </a:p>
                  </a:txBody>
                  <a:tcPr marL="43729" marR="43729" marT="0" marB="0"/>
                </a:tc>
                <a:tc>
                  <a:txBody>
                    <a:bodyPr/>
                    <a:lstStyle/>
                    <a:p>
                      <a:pPr marL="0" marR="0">
                        <a:lnSpc>
                          <a:spcPct val="115000"/>
                        </a:lnSpc>
                        <a:spcBef>
                          <a:spcPts val="0"/>
                        </a:spcBef>
                        <a:spcAft>
                          <a:spcPts val="0"/>
                        </a:spcAft>
                      </a:pPr>
                      <a:r>
                        <a:rPr lang="en-US" sz="1400">
                          <a:effectLst/>
                        </a:rPr>
                        <a:t>To be classified in fixed loans &amp; other loans</a:t>
                      </a:r>
                      <a:endParaRPr lang="en-US" sz="1400">
                        <a:solidFill>
                          <a:srgbClr val="000000"/>
                        </a:solidFill>
                        <a:effectLst/>
                        <a:latin typeface="Arial"/>
                        <a:ea typeface="Times New Roman"/>
                        <a:cs typeface="Times New Roman"/>
                      </a:endParaRPr>
                    </a:p>
                  </a:txBody>
                  <a:tcPr marL="43729" marR="43729" marT="0" marB="0"/>
                </a:tc>
                <a:tc>
                  <a:txBody>
                    <a:bodyPr/>
                    <a:lstStyle/>
                    <a:p>
                      <a:pPr marL="0" marR="0">
                        <a:lnSpc>
                          <a:spcPct val="115000"/>
                        </a:lnSpc>
                        <a:spcBef>
                          <a:spcPts val="0"/>
                        </a:spcBef>
                        <a:spcAft>
                          <a:spcPts val="0"/>
                        </a:spcAft>
                      </a:pPr>
                      <a:r>
                        <a:rPr lang="en-US" sz="1400">
                          <a:effectLst/>
                        </a:rPr>
                        <a:t>To be classified as interest</a:t>
                      </a:r>
                    </a:p>
                    <a:p>
                      <a:pPr marL="0" marR="0">
                        <a:lnSpc>
                          <a:spcPct val="115000"/>
                        </a:lnSpc>
                        <a:spcBef>
                          <a:spcPts val="0"/>
                        </a:spcBef>
                        <a:spcAft>
                          <a:spcPts val="0"/>
                        </a:spcAft>
                      </a:pPr>
                      <a:r>
                        <a:rPr lang="en-US" sz="1400">
                          <a:effectLst/>
                        </a:rPr>
                        <a:t>expense, other borrowing costs &amp; Gain/ Loss on forextransactions/ translations.</a:t>
                      </a:r>
                      <a:endParaRPr lang="en-US" sz="1400">
                        <a:solidFill>
                          <a:srgbClr val="000000"/>
                        </a:solidFill>
                        <a:effectLst/>
                        <a:latin typeface="Arial"/>
                        <a:ea typeface="Times New Roman"/>
                        <a:cs typeface="Times New Roman"/>
                      </a:endParaRPr>
                    </a:p>
                  </a:txBody>
                  <a:tcPr marL="43729" marR="43729" marT="0" marB="0"/>
                </a:tc>
              </a:tr>
              <a:tr h="865411">
                <a:tc>
                  <a:txBody>
                    <a:bodyPr/>
                    <a:lstStyle/>
                    <a:p>
                      <a:pPr marL="0" marR="0" algn="ctr">
                        <a:lnSpc>
                          <a:spcPct val="115000"/>
                        </a:lnSpc>
                        <a:spcBef>
                          <a:spcPts val="0"/>
                        </a:spcBef>
                        <a:spcAft>
                          <a:spcPts val="0"/>
                        </a:spcAft>
                      </a:pPr>
                      <a:r>
                        <a:rPr lang="en-US" sz="1400" dirty="0" smtClean="0">
                          <a:effectLst/>
                        </a:rPr>
                        <a:t>15</a:t>
                      </a:r>
                      <a:endParaRPr lang="en-US" sz="1400" dirty="0">
                        <a:solidFill>
                          <a:srgbClr val="000000"/>
                        </a:solidFill>
                        <a:effectLst/>
                        <a:latin typeface="Arial"/>
                        <a:ea typeface="Times New Roman"/>
                        <a:cs typeface="Times New Roman"/>
                      </a:endParaRPr>
                    </a:p>
                  </a:txBody>
                  <a:tcPr marL="43729" marR="43729" marT="0" marB="0"/>
                </a:tc>
                <a:tc>
                  <a:txBody>
                    <a:bodyPr/>
                    <a:lstStyle/>
                    <a:p>
                      <a:pPr marL="0" marR="0">
                        <a:lnSpc>
                          <a:spcPct val="115000"/>
                        </a:lnSpc>
                        <a:spcBef>
                          <a:spcPts val="0"/>
                        </a:spcBef>
                        <a:spcAft>
                          <a:spcPts val="0"/>
                        </a:spcAft>
                      </a:pPr>
                      <a:r>
                        <a:rPr lang="en-US" sz="1400">
                          <a:effectLst/>
                        </a:rPr>
                        <a:t>Foreign exchange</a:t>
                      </a:r>
                    </a:p>
                    <a:p>
                      <a:pPr marL="0" marR="0">
                        <a:lnSpc>
                          <a:spcPct val="115000"/>
                        </a:lnSpc>
                        <a:spcBef>
                          <a:spcPts val="0"/>
                        </a:spcBef>
                        <a:spcAft>
                          <a:spcPts val="0"/>
                        </a:spcAft>
                      </a:pPr>
                      <a:r>
                        <a:rPr lang="en-US" sz="1400">
                          <a:effectLst/>
                        </a:rPr>
                        <a:t>gain/ loss</a:t>
                      </a:r>
                      <a:endParaRPr lang="en-US" sz="1400">
                        <a:solidFill>
                          <a:srgbClr val="000000"/>
                        </a:solidFill>
                        <a:effectLst/>
                        <a:latin typeface="Arial"/>
                        <a:ea typeface="Times New Roman"/>
                        <a:cs typeface="Times New Roman"/>
                      </a:endParaRPr>
                    </a:p>
                  </a:txBody>
                  <a:tcPr marL="43729" marR="43729" marT="0" marB="0"/>
                </a:tc>
                <a:tc>
                  <a:txBody>
                    <a:bodyPr/>
                    <a:lstStyle/>
                    <a:p>
                      <a:pPr marL="0" marR="0">
                        <a:lnSpc>
                          <a:spcPct val="115000"/>
                        </a:lnSpc>
                        <a:spcBef>
                          <a:spcPts val="0"/>
                        </a:spcBef>
                        <a:spcAft>
                          <a:spcPts val="0"/>
                        </a:spcAft>
                      </a:pPr>
                      <a:r>
                        <a:rPr lang="en-US" sz="1400">
                          <a:effectLst/>
                        </a:rPr>
                        <a:t>Gain/ Loss on foreign currency transaction to be shown under finance cost</a:t>
                      </a:r>
                      <a:endParaRPr lang="en-US" sz="1400">
                        <a:solidFill>
                          <a:srgbClr val="000000"/>
                        </a:solidFill>
                        <a:effectLst/>
                        <a:latin typeface="Arial"/>
                        <a:ea typeface="Times New Roman"/>
                        <a:cs typeface="Times New Roman"/>
                      </a:endParaRPr>
                    </a:p>
                  </a:txBody>
                  <a:tcPr marL="43729" marR="43729" marT="0" marB="0"/>
                </a:tc>
                <a:tc>
                  <a:txBody>
                    <a:bodyPr/>
                    <a:lstStyle/>
                    <a:p>
                      <a:pPr marL="0" marR="0">
                        <a:lnSpc>
                          <a:spcPct val="115000"/>
                        </a:lnSpc>
                        <a:spcBef>
                          <a:spcPts val="0"/>
                        </a:spcBef>
                        <a:spcAft>
                          <a:spcPts val="0"/>
                        </a:spcAft>
                      </a:pPr>
                      <a:r>
                        <a:rPr lang="en-US" sz="1400" dirty="0">
                          <a:effectLst/>
                        </a:rPr>
                        <a:t>Gain/ Loss on foreign currency transaction to be separated into finance costs and other expenses</a:t>
                      </a:r>
                      <a:endParaRPr lang="en-US" sz="1400" dirty="0">
                        <a:solidFill>
                          <a:srgbClr val="000000"/>
                        </a:solidFill>
                        <a:effectLst/>
                        <a:latin typeface="Arial"/>
                        <a:ea typeface="Times New Roman"/>
                        <a:cs typeface="Times New Roman"/>
                      </a:endParaRPr>
                    </a:p>
                  </a:txBody>
                  <a:tcPr marL="43729" marR="43729" marT="0" marB="0"/>
                </a:tc>
              </a:tr>
            </a:tbl>
          </a:graphicData>
        </a:graphic>
      </p:graphicFrame>
      <p:sp>
        <p:nvSpPr>
          <p:cNvPr id="3" name="Slide Number Placeholder 2"/>
          <p:cNvSpPr>
            <a:spLocks noGrp="1"/>
          </p:cNvSpPr>
          <p:nvPr>
            <p:ph type="sldNum" sz="quarter" idx="12"/>
          </p:nvPr>
        </p:nvSpPr>
        <p:spPr/>
        <p:txBody>
          <a:bodyPr/>
          <a:lstStyle/>
          <a:p>
            <a:fld id="{D40FDE21-0035-4D65-BC85-F789A7E8691E}" type="slidenum">
              <a:rPr lang="en-US" smtClean="0"/>
              <a:pPr/>
              <a:t>63</a:t>
            </a:fld>
            <a:endParaRPr lang="en-US"/>
          </a:p>
        </p:txBody>
      </p:sp>
    </p:spTree>
    <p:extLst>
      <p:ext uri="{BB962C8B-B14F-4D97-AF65-F5344CB8AC3E}">
        <p14:creationId xmlns="" xmlns:p14="http://schemas.microsoft.com/office/powerpoint/2010/main" val="166760743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42"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fld id="{D40FDE21-0035-4D65-BC85-F789A7E8691E}" type="slidenum">
              <a:rPr lang="en-US" smtClean="0"/>
              <a:pPr/>
              <a:t>64</a:t>
            </a:fld>
            <a:endParaRPr lang="en-US"/>
          </a:p>
        </p:txBody>
      </p:sp>
    </p:spTree>
    <p:extLst>
      <p:ext uri="{BB962C8B-B14F-4D97-AF65-F5344CB8AC3E}">
        <p14:creationId xmlns="" xmlns:p14="http://schemas.microsoft.com/office/powerpoint/2010/main" val="2173761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Setting the Context –Format (cont’d)</a:t>
            </a:r>
            <a:endParaRPr lang="en-US" dirty="0"/>
          </a:p>
        </p:txBody>
      </p:sp>
      <p:sp>
        <p:nvSpPr>
          <p:cNvPr id="3" name="Content Placeholder 2"/>
          <p:cNvSpPr>
            <a:spLocks noGrp="1"/>
          </p:cNvSpPr>
          <p:nvPr>
            <p:ph idx="1"/>
          </p:nvPr>
        </p:nvSpPr>
        <p:spPr/>
        <p:txBody>
          <a:bodyPr>
            <a:normAutofit fontScale="77500" lnSpcReduction="20000"/>
          </a:bodyPr>
          <a:lstStyle/>
          <a:p>
            <a:r>
              <a:rPr lang="en-US" b="1" dirty="0"/>
              <a:t>Structure </a:t>
            </a:r>
            <a:r>
              <a:rPr lang="en-US" b="1" dirty="0" smtClean="0"/>
              <a:t>of Revised </a:t>
            </a:r>
            <a:r>
              <a:rPr lang="en-US" b="1" dirty="0"/>
              <a:t>Schedule VI</a:t>
            </a:r>
            <a:endParaRPr lang="en-US" sz="1000" dirty="0"/>
          </a:p>
          <a:p>
            <a:pPr lvl="2"/>
            <a:r>
              <a:rPr lang="en-US" dirty="0" smtClean="0"/>
              <a:t>General Instructions</a:t>
            </a:r>
            <a:endParaRPr lang="en-US" sz="1400" dirty="0"/>
          </a:p>
          <a:p>
            <a:pPr lvl="2"/>
            <a:r>
              <a:rPr lang="en-US" dirty="0" smtClean="0"/>
              <a:t>Part I – Form of Balance Sheet</a:t>
            </a:r>
            <a:endParaRPr lang="en-US" sz="1400" dirty="0"/>
          </a:p>
          <a:p>
            <a:pPr lvl="2"/>
            <a:r>
              <a:rPr lang="en-US" dirty="0" smtClean="0"/>
              <a:t>General Instructions for preparation of Balance Sheet</a:t>
            </a:r>
            <a:endParaRPr lang="en-US" sz="1400" dirty="0"/>
          </a:p>
          <a:p>
            <a:pPr lvl="2"/>
            <a:r>
              <a:rPr lang="en-US" dirty="0" smtClean="0"/>
              <a:t>Part II – Form of Statement of Profit and Loss</a:t>
            </a:r>
            <a:endParaRPr lang="en-US" sz="1400" dirty="0"/>
          </a:p>
          <a:p>
            <a:pPr lvl="2"/>
            <a:r>
              <a:rPr lang="en-US" dirty="0" smtClean="0"/>
              <a:t>General Instructions for preparation of statement of Profit and Loss</a:t>
            </a:r>
            <a:endParaRPr lang="en-US" sz="1400" dirty="0"/>
          </a:p>
          <a:p>
            <a:r>
              <a:rPr lang="en-US" b="1" dirty="0"/>
              <a:t>Structure of </a:t>
            </a:r>
            <a:r>
              <a:rPr lang="en-US" b="1" dirty="0" smtClean="0"/>
              <a:t>Existing Schedule </a:t>
            </a:r>
            <a:r>
              <a:rPr lang="en-US" b="1" dirty="0"/>
              <a:t>VI</a:t>
            </a:r>
            <a:endParaRPr lang="en-US" sz="1800" dirty="0"/>
          </a:p>
          <a:p>
            <a:pPr lvl="2"/>
            <a:r>
              <a:rPr lang="en-US" dirty="0" smtClean="0"/>
              <a:t>Part I – Form of Balance Sheet</a:t>
            </a:r>
            <a:endParaRPr lang="en-US" sz="1400" dirty="0"/>
          </a:p>
          <a:p>
            <a:pPr lvl="2"/>
            <a:r>
              <a:rPr lang="en-US" dirty="0" smtClean="0"/>
              <a:t>General Instructions for preparation of Balance Sheet</a:t>
            </a:r>
            <a:endParaRPr lang="en-US" sz="1400" dirty="0"/>
          </a:p>
          <a:p>
            <a:pPr lvl="2"/>
            <a:r>
              <a:rPr lang="en-US" dirty="0" smtClean="0"/>
              <a:t>Part II – Requirements as to Profit and Loss</a:t>
            </a:r>
            <a:endParaRPr lang="en-US" sz="1400" dirty="0"/>
          </a:p>
          <a:p>
            <a:pPr lvl="2"/>
            <a:r>
              <a:rPr lang="en-US" dirty="0" smtClean="0"/>
              <a:t>Part III – Interpretation – for the purpose of Parts I and II of  	  	   Schedule VI unless the context otherwise requires</a:t>
            </a:r>
            <a:endParaRPr lang="en-US" sz="1400" dirty="0"/>
          </a:p>
          <a:p>
            <a:pPr lvl="2"/>
            <a:r>
              <a:rPr lang="en-US" dirty="0" smtClean="0"/>
              <a:t>Part IV – BS abstract and Company’s general business profile</a:t>
            </a:r>
            <a:endParaRPr lang="en-US" sz="1400" dirty="0"/>
          </a:p>
          <a:p>
            <a:endParaRPr lang="en-US" dirty="0"/>
          </a:p>
        </p:txBody>
      </p:sp>
      <p:sp>
        <p:nvSpPr>
          <p:cNvPr id="4" name="Slide Number Placeholder 3"/>
          <p:cNvSpPr>
            <a:spLocks noGrp="1"/>
          </p:cNvSpPr>
          <p:nvPr>
            <p:ph type="sldNum" sz="quarter" idx="12"/>
          </p:nvPr>
        </p:nvSpPr>
        <p:spPr/>
        <p:txBody>
          <a:bodyPr/>
          <a:lstStyle/>
          <a:p>
            <a:fld id="{D40FDE21-0035-4D65-BC85-F789A7E8691E}" type="slidenum">
              <a:rPr lang="en-US" smtClean="0"/>
              <a:pPr/>
              <a:t>7</a:t>
            </a:fld>
            <a:endParaRPr lang="en-US"/>
          </a:p>
        </p:txBody>
      </p:sp>
    </p:spTree>
    <p:extLst>
      <p:ext uri="{BB962C8B-B14F-4D97-AF65-F5344CB8AC3E}">
        <p14:creationId xmlns="" xmlns:p14="http://schemas.microsoft.com/office/powerpoint/2010/main" val="27567403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5000" b="1" dirty="0" smtClean="0"/>
              <a:t>			</a:t>
            </a:r>
            <a:endParaRPr lang="en-US" sz="5000" b="1" dirty="0"/>
          </a:p>
          <a:p>
            <a:pPr marL="0" indent="0">
              <a:buNone/>
            </a:pPr>
            <a:r>
              <a:rPr lang="en-US" sz="5000" b="1" dirty="0" smtClean="0"/>
              <a:t>		  </a:t>
            </a:r>
            <a:r>
              <a:rPr lang="en-US" sz="8000" b="1" dirty="0" smtClean="0"/>
              <a:t>Structure</a:t>
            </a:r>
            <a:endParaRPr lang="en-US" sz="8000" dirty="0"/>
          </a:p>
        </p:txBody>
      </p:sp>
      <p:sp>
        <p:nvSpPr>
          <p:cNvPr id="2" name="Slide Number Placeholder 1"/>
          <p:cNvSpPr>
            <a:spLocks noGrp="1"/>
          </p:cNvSpPr>
          <p:nvPr>
            <p:ph type="sldNum" sz="quarter" idx="12"/>
          </p:nvPr>
        </p:nvSpPr>
        <p:spPr/>
        <p:txBody>
          <a:bodyPr/>
          <a:lstStyle/>
          <a:p>
            <a:fld id="{D40FDE21-0035-4D65-BC85-F789A7E8691E}" type="slidenum">
              <a:rPr lang="en-US" smtClean="0"/>
              <a:pPr/>
              <a:t>8</a:t>
            </a:fld>
            <a:endParaRPr lang="en-US"/>
          </a:p>
        </p:txBody>
      </p:sp>
    </p:spTree>
    <p:extLst>
      <p:ext uri="{BB962C8B-B14F-4D97-AF65-F5344CB8AC3E}">
        <p14:creationId xmlns="" xmlns:p14="http://schemas.microsoft.com/office/powerpoint/2010/main" val="17805185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
            </a:r>
            <a:br>
              <a:rPr lang="en-US" b="1" dirty="0" smtClean="0"/>
            </a:br>
            <a:r>
              <a:rPr lang="en-US" sz="3800" b="1" dirty="0" smtClean="0"/>
              <a:t>Balance </a:t>
            </a:r>
            <a:r>
              <a:rPr lang="en-US" sz="3800" b="1" dirty="0"/>
              <a:t>Sheet –Revised </a:t>
            </a:r>
            <a:r>
              <a:rPr lang="en-US" sz="3800" b="1" dirty="0" smtClean="0"/>
              <a:t>Format </a:t>
            </a:r>
            <a:r>
              <a:rPr lang="en-US" b="1" dirty="0" smtClean="0"/>
              <a:t/>
            </a:r>
            <a:br>
              <a:rPr lang="en-US" b="1" dirty="0" smtClean="0"/>
            </a:br>
            <a:r>
              <a:rPr lang="en-US" b="1" dirty="0" smtClean="0"/>
              <a:t>						</a:t>
            </a:r>
            <a:r>
              <a:rPr lang="en-US" sz="2200" b="1" dirty="0" smtClean="0"/>
              <a:t>(Rupees </a:t>
            </a:r>
            <a:r>
              <a:rPr lang="en-US" sz="2200" b="1" dirty="0"/>
              <a:t>in…………)</a:t>
            </a:r>
            <a:r>
              <a:rPr lang="en-US" sz="2200" dirty="0"/>
              <a:t/>
            </a:r>
            <a:br>
              <a:rPr lang="en-US" sz="2200" dirty="0"/>
            </a:b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1249743016"/>
              </p:ext>
            </p:extLst>
          </p:nvPr>
        </p:nvGraphicFramePr>
        <p:xfrm>
          <a:off x="1219200" y="1447799"/>
          <a:ext cx="6553203" cy="5372339"/>
        </p:xfrm>
        <a:graphic>
          <a:graphicData uri="http://schemas.openxmlformats.org/drawingml/2006/table">
            <a:tbl>
              <a:tblPr>
                <a:tableStyleId>{5C22544A-7EE6-4342-B048-85BDC9FD1C3A}</a:tableStyleId>
              </a:tblPr>
              <a:tblGrid>
                <a:gridCol w="3733802"/>
                <a:gridCol w="457198"/>
                <a:gridCol w="1219200"/>
                <a:gridCol w="1143003"/>
              </a:tblGrid>
              <a:tr h="708369">
                <a:tc>
                  <a:txBody>
                    <a:bodyPr/>
                    <a:lstStyle/>
                    <a:p>
                      <a:pPr marL="0" marR="0">
                        <a:lnSpc>
                          <a:spcPct val="115000"/>
                        </a:lnSpc>
                        <a:spcBef>
                          <a:spcPts val="0"/>
                        </a:spcBef>
                        <a:spcAft>
                          <a:spcPts val="0"/>
                        </a:spcAft>
                      </a:pPr>
                      <a:r>
                        <a:rPr lang="en-US" sz="1400" dirty="0">
                          <a:effectLst/>
                        </a:rPr>
                        <a:t>Particulars</a:t>
                      </a:r>
                      <a:endParaRPr lang="en-US" sz="1400" dirty="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Note No.</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current reporting period</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previous reporting period</a:t>
                      </a:r>
                      <a:endParaRPr lang="en-US" sz="1400">
                        <a:solidFill>
                          <a:srgbClr val="000000"/>
                        </a:solidFill>
                        <a:effectLst/>
                        <a:latin typeface="Arial"/>
                        <a:ea typeface="Times New Roman"/>
                        <a:cs typeface="Times New Roman"/>
                      </a:endParaRPr>
                    </a:p>
                  </a:txBody>
                  <a:tcPr marL="38087" marR="38087" marT="0" marB="0"/>
                </a:tc>
              </a:tr>
              <a:tr h="275136">
                <a:tc>
                  <a:txBody>
                    <a:bodyPr/>
                    <a:lstStyle/>
                    <a:p>
                      <a:pPr marL="0" marR="0">
                        <a:lnSpc>
                          <a:spcPct val="115000"/>
                        </a:lnSpc>
                        <a:spcBef>
                          <a:spcPts val="0"/>
                        </a:spcBef>
                        <a:spcAft>
                          <a:spcPts val="0"/>
                        </a:spcAft>
                      </a:pPr>
                      <a:r>
                        <a:rPr lang="en-US" sz="1400" dirty="0">
                          <a:effectLst/>
                        </a:rPr>
                        <a:t>I. EQUITY AND LIABILITIES</a:t>
                      </a:r>
                      <a:endParaRPr lang="en-US" sz="1400" dirty="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dirty="0">
                          <a:effectLst/>
                        </a:rPr>
                        <a:t> </a:t>
                      </a:r>
                      <a:endParaRPr lang="en-US" sz="1400" dirty="0">
                        <a:solidFill>
                          <a:srgbClr val="000000"/>
                        </a:solidFill>
                        <a:effectLst/>
                        <a:latin typeface="Arial"/>
                        <a:ea typeface="Times New Roman"/>
                        <a:cs typeface="Times New Roman"/>
                      </a:endParaRPr>
                    </a:p>
                  </a:txBody>
                  <a:tcPr marL="38087" marR="38087" marT="0" marB="0"/>
                </a:tc>
              </a:tr>
              <a:tr h="225757">
                <a:tc>
                  <a:txBody>
                    <a:bodyPr/>
                    <a:lstStyle/>
                    <a:p>
                      <a:pPr marL="0" marR="0">
                        <a:lnSpc>
                          <a:spcPct val="115000"/>
                        </a:lnSpc>
                        <a:spcBef>
                          <a:spcPts val="0"/>
                        </a:spcBef>
                        <a:spcAft>
                          <a:spcPts val="0"/>
                        </a:spcAft>
                      </a:pPr>
                      <a:r>
                        <a:rPr lang="en-US" sz="1400">
                          <a:effectLst/>
                        </a:rPr>
                        <a:t>1) Shareholders’ funds</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dirty="0">
                          <a:effectLst/>
                        </a:rPr>
                        <a:t> </a:t>
                      </a:r>
                      <a:endParaRPr lang="en-US" sz="1400" dirty="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r>
              <a:tr h="225757">
                <a:tc>
                  <a:txBody>
                    <a:bodyPr/>
                    <a:lstStyle/>
                    <a:p>
                      <a:pPr marL="0" marR="0">
                        <a:lnSpc>
                          <a:spcPct val="115000"/>
                        </a:lnSpc>
                        <a:spcBef>
                          <a:spcPts val="0"/>
                        </a:spcBef>
                        <a:spcAft>
                          <a:spcPts val="0"/>
                        </a:spcAft>
                      </a:pPr>
                      <a:r>
                        <a:rPr lang="en-US" sz="1400">
                          <a:effectLst/>
                        </a:rPr>
                        <a:t>a) Share capital</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r>
              <a:tr h="225757">
                <a:tc>
                  <a:txBody>
                    <a:bodyPr/>
                    <a:lstStyle/>
                    <a:p>
                      <a:pPr marL="0" marR="0">
                        <a:lnSpc>
                          <a:spcPct val="115000"/>
                        </a:lnSpc>
                        <a:spcBef>
                          <a:spcPts val="0"/>
                        </a:spcBef>
                        <a:spcAft>
                          <a:spcPts val="0"/>
                        </a:spcAft>
                      </a:pPr>
                      <a:r>
                        <a:rPr lang="en-US" sz="1400">
                          <a:effectLst/>
                        </a:rPr>
                        <a:t>b) Reserves and surplus</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dirty="0">
                          <a:effectLst/>
                        </a:rPr>
                        <a:t> </a:t>
                      </a:r>
                      <a:endParaRPr lang="en-US" sz="1400" dirty="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r>
              <a:tr h="275136">
                <a:tc>
                  <a:txBody>
                    <a:bodyPr/>
                    <a:lstStyle/>
                    <a:p>
                      <a:pPr marL="0" marR="0">
                        <a:lnSpc>
                          <a:spcPct val="115000"/>
                        </a:lnSpc>
                        <a:spcBef>
                          <a:spcPts val="0"/>
                        </a:spcBef>
                        <a:spcAft>
                          <a:spcPts val="0"/>
                        </a:spcAft>
                      </a:pPr>
                      <a:r>
                        <a:rPr lang="en-US" sz="1400">
                          <a:effectLst/>
                        </a:rPr>
                        <a:t>c) Money received against share warrants</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r>
              <a:tr h="412703">
                <a:tc>
                  <a:txBody>
                    <a:bodyPr/>
                    <a:lstStyle/>
                    <a:p>
                      <a:pPr marL="0" marR="0">
                        <a:lnSpc>
                          <a:spcPct val="115000"/>
                        </a:lnSpc>
                        <a:spcBef>
                          <a:spcPts val="0"/>
                        </a:spcBef>
                        <a:spcAft>
                          <a:spcPts val="0"/>
                        </a:spcAft>
                      </a:pPr>
                      <a:r>
                        <a:rPr lang="en-US" sz="1400" dirty="0">
                          <a:effectLst/>
                        </a:rPr>
                        <a:t>2) Share application money pending allotment </a:t>
                      </a:r>
                      <a:endParaRPr lang="en-US" sz="1400" dirty="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r>
              <a:tr h="275136">
                <a:tc>
                  <a:txBody>
                    <a:bodyPr/>
                    <a:lstStyle/>
                    <a:p>
                      <a:pPr marL="0" marR="0">
                        <a:lnSpc>
                          <a:spcPct val="115000"/>
                        </a:lnSpc>
                        <a:spcBef>
                          <a:spcPts val="0"/>
                        </a:spcBef>
                        <a:spcAft>
                          <a:spcPts val="0"/>
                        </a:spcAft>
                      </a:pPr>
                      <a:r>
                        <a:rPr lang="en-US" sz="1400">
                          <a:effectLst/>
                        </a:rPr>
                        <a:t>3) Non–current liabilities</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r>
              <a:tr h="275136">
                <a:tc>
                  <a:txBody>
                    <a:bodyPr/>
                    <a:lstStyle/>
                    <a:p>
                      <a:pPr marL="0" marR="0">
                        <a:lnSpc>
                          <a:spcPct val="115000"/>
                        </a:lnSpc>
                        <a:spcBef>
                          <a:spcPts val="0"/>
                        </a:spcBef>
                        <a:spcAft>
                          <a:spcPts val="0"/>
                        </a:spcAft>
                      </a:pPr>
                      <a:r>
                        <a:rPr lang="en-US" sz="1400">
                          <a:effectLst/>
                        </a:rPr>
                        <a:t>a) Long–term borrowings</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r>
              <a:tr h="275136">
                <a:tc>
                  <a:txBody>
                    <a:bodyPr/>
                    <a:lstStyle/>
                    <a:p>
                      <a:pPr marL="0" marR="0">
                        <a:lnSpc>
                          <a:spcPct val="115000"/>
                        </a:lnSpc>
                        <a:spcBef>
                          <a:spcPts val="0"/>
                        </a:spcBef>
                        <a:spcAft>
                          <a:spcPts val="0"/>
                        </a:spcAft>
                      </a:pPr>
                      <a:r>
                        <a:rPr lang="en-US" sz="1400">
                          <a:effectLst/>
                        </a:rPr>
                        <a:t>b) Deferred tax liabilities (Net)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r>
              <a:tr h="275136">
                <a:tc>
                  <a:txBody>
                    <a:bodyPr/>
                    <a:lstStyle/>
                    <a:p>
                      <a:pPr marL="0" marR="0">
                        <a:lnSpc>
                          <a:spcPct val="115000"/>
                        </a:lnSpc>
                        <a:spcBef>
                          <a:spcPts val="0"/>
                        </a:spcBef>
                        <a:spcAft>
                          <a:spcPts val="0"/>
                        </a:spcAft>
                      </a:pPr>
                      <a:r>
                        <a:rPr lang="en-US" sz="1400">
                          <a:effectLst/>
                        </a:rPr>
                        <a:t>c) Other long term liabilities</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r>
              <a:tr h="275136">
                <a:tc>
                  <a:txBody>
                    <a:bodyPr/>
                    <a:lstStyle/>
                    <a:p>
                      <a:pPr marL="0" marR="0">
                        <a:lnSpc>
                          <a:spcPct val="115000"/>
                        </a:lnSpc>
                        <a:spcBef>
                          <a:spcPts val="0"/>
                        </a:spcBef>
                        <a:spcAft>
                          <a:spcPts val="0"/>
                        </a:spcAft>
                      </a:pPr>
                      <a:r>
                        <a:rPr lang="en-US" sz="1400">
                          <a:effectLst/>
                        </a:rPr>
                        <a:t>d) Long–term provisions</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r>
              <a:tr h="225757">
                <a:tc>
                  <a:txBody>
                    <a:bodyPr/>
                    <a:lstStyle/>
                    <a:p>
                      <a:pPr marL="0" marR="0">
                        <a:lnSpc>
                          <a:spcPct val="115000"/>
                        </a:lnSpc>
                        <a:spcBef>
                          <a:spcPts val="0"/>
                        </a:spcBef>
                        <a:spcAft>
                          <a:spcPts val="0"/>
                        </a:spcAft>
                      </a:pPr>
                      <a:r>
                        <a:rPr lang="en-US" sz="1400">
                          <a:effectLst/>
                        </a:rPr>
                        <a:t>4) Current liabilities</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r>
              <a:tr h="275136">
                <a:tc>
                  <a:txBody>
                    <a:bodyPr/>
                    <a:lstStyle/>
                    <a:p>
                      <a:pPr marL="0" marR="0">
                        <a:lnSpc>
                          <a:spcPct val="115000"/>
                        </a:lnSpc>
                        <a:spcBef>
                          <a:spcPts val="0"/>
                        </a:spcBef>
                        <a:spcAft>
                          <a:spcPts val="0"/>
                        </a:spcAft>
                      </a:pPr>
                      <a:r>
                        <a:rPr lang="en-US" sz="1400">
                          <a:effectLst/>
                        </a:rPr>
                        <a:t>a) Short–term borrowings</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r>
              <a:tr h="225757">
                <a:tc>
                  <a:txBody>
                    <a:bodyPr/>
                    <a:lstStyle/>
                    <a:p>
                      <a:pPr marL="0" marR="0">
                        <a:lnSpc>
                          <a:spcPct val="115000"/>
                        </a:lnSpc>
                        <a:spcBef>
                          <a:spcPts val="0"/>
                        </a:spcBef>
                        <a:spcAft>
                          <a:spcPts val="0"/>
                        </a:spcAft>
                      </a:pPr>
                      <a:r>
                        <a:rPr lang="en-US" sz="1400" dirty="0">
                          <a:effectLst/>
                        </a:rPr>
                        <a:t>b) Trade payables</a:t>
                      </a:r>
                      <a:endParaRPr lang="en-US" sz="1400" dirty="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r>
              <a:tr h="275136">
                <a:tc>
                  <a:txBody>
                    <a:bodyPr/>
                    <a:lstStyle/>
                    <a:p>
                      <a:pPr marL="0" marR="0">
                        <a:lnSpc>
                          <a:spcPct val="115000"/>
                        </a:lnSpc>
                        <a:spcBef>
                          <a:spcPts val="0"/>
                        </a:spcBef>
                        <a:spcAft>
                          <a:spcPts val="0"/>
                        </a:spcAft>
                      </a:pPr>
                      <a:r>
                        <a:rPr lang="en-US" sz="1400">
                          <a:effectLst/>
                        </a:rPr>
                        <a:t>c) Other current liabilities</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r>
              <a:tr h="275136">
                <a:tc>
                  <a:txBody>
                    <a:bodyPr/>
                    <a:lstStyle/>
                    <a:p>
                      <a:pPr marL="0" marR="0">
                        <a:lnSpc>
                          <a:spcPct val="115000"/>
                        </a:lnSpc>
                        <a:spcBef>
                          <a:spcPts val="0"/>
                        </a:spcBef>
                        <a:spcAft>
                          <a:spcPts val="0"/>
                        </a:spcAft>
                      </a:pPr>
                      <a:r>
                        <a:rPr lang="en-US" sz="1400">
                          <a:effectLst/>
                        </a:rPr>
                        <a:t>d) Short–term provisions</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a:effectLst/>
                        </a:rPr>
                        <a:t>XX</a:t>
                      </a:r>
                      <a:endParaRPr lang="en-US" sz="1400">
                        <a:solidFill>
                          <a:srgbClr val="000000"/>
                        </a:solidFill>
                        <a:effectLst/>
                        <a:latin typeface="Arial"/>
                        <a:ea typeface="Times New Roman"/>
                        <a:cs typeface="Times New Roman"/>
                      </a:endParaRPr>
                    </a:p>
                  </a:txBody>
                  <a:tcPr marL="38087" marR="38087" marT="0" marB="0"/>
                </a:tc>
              </a:tr>
              <a:tr h="225757">
                <a:tc>
                  <a:txBody>
                    <a:bodyPr/>
                    <a:lstStyle/>
                    <a:p>
                      <a:pPr marL="0" marR="0" algn="r">
                        <a:lnSpc>
                          <a:spcPct val="115000"/>
                        </a:lnSpc>
                        <a:spcBef>
                          <a:spcPts val="0"/>
                        </a:spcBef>
                        <a:spcAft>
                          <a:spcPts val="0"/>
                        </a:spcAft>
                      </a:pPr>
                      <a:r>
                        <a:rPr lang="en-US" sz="1400">
                          <a:effectLst/>
                        </a:rPr>
                        <a:t>TOTAL</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nSpc>
                          <a:spcPct val="115000"/>
                        </a:lnSpc>
                        <a:spcBef>
                          <a:spcPts val="0"/>
                        </a:spcBef>
                        <a:spcAft>
                          <a:spcPts val="0"/>
                        </a:spcAft>
                      </a:pPr>
                      <a:r>
                        <a:rPr lang="en-US" sz="1400">
                          <a:effectLst/>
                        </a:rPr>
                        <a:t> </a:t>
                      </a:r>
                      <a:endParaRPr lang="en-US" sz="140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8087" marR="38087" marT="0" marB="0"/>
                </a:tc>
                <a:tc>
                  <a:txBody>
                    <a:bodyPr/>
                    <a:lstStyle/>
                    <a:p>
                      <a:pPr marL="0" marR="0" algn="ctr">
                        <a:lnSpc>
                          <a:spcPct val="115000"/>
                        </a:lnSpc>
                        <a:spcBef>
                          <a:spcPts val="0"/>
                        </a:spcBef>
                        <a:spcAft>
                          <a:spcPts val="0"/>
                        </a:spcAft>
                      </a:pPr>
                      <a:r>
                        <a:rPr lang="en-US" sz="1400" dirty="0">
                          <a:effectLst/>
                        </a:rPr>
                        <a:t>XX</a:t>
                      </a:r>
                      <a:endParaRPr lang="en-US" sz="1400" dirty="0">
                        <a:solidFill>
                          <a:srgbClr val="000000"/>
                        </a:solidFill>
                        <a:effectLst/>
                        <a:latin typeface="Arial"/>
                        <a:ea typeface="Times New Roman"/>
                        <a:cs typeface="Times New Roman"/>
                      </a:endParaRPr>
                    </a:p>
                  </a:txBody>
                  <a:tcPr marL="38087" marR="38087" marT="0" marB="0"/>
                </a:tc>
              </a:tr>
            </a:tbl>
          </a:graphicData>
        </a:graphic>
      </p:graphicFrame>
      <p:sp>
        <p:nvSpPr>
          <p:cNvPr id="5" name="Rectangle 2"/>
          <p:cNvSpPr>
            <a:spLocks noChangeArrowheads="1"/>
          </p:cNvSpPr>
          <p:nvPr/>
        </p:nvSpPr>
        <p:spPr bwMode="auto">
          <a:xfrm>
            <a:off x="2355850" y="1600200"/>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Text Box 1"/>
          <p:cNvSpPr txBox="1">
            <a:spLocks noChangeArrowheads="1"/>
          </p:cNvSpPr>
          <p:nvPr/>
        </p:nvSpPr>
        <p:spPr bwMode="auto">
          <a:xfrm>
            <a:off x="2570163" y="2930525"/>
            <a:ext cx="8486775" cy="5199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4"/>
          <p:cNvSpPr>
            <a:spLocks noChangeArrowheads="1"/>
          </p:cNvSpPr>
          <p:nvPr/>
        </p:nvSpPr>
        <p:spPr bwMode="auto">
          <a:xfrm>
            <a:off x="2355850" y="205740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fld id="{D40FDE21-0035-4D65-BC85-F789A7E8691E}" type="slidenum">
              <a:rPr lang="en-US" smtClean="0"/>
              <a:pPr/>
              <a:t>9</a:t>
            </a:fld>
            <a:endParaRPr lang="en-US"/>
          </a:p>
        </p:txBody>
      </p:sp>
    </p:spTree>
    <p:extLst>
      <p:ext uri="{BB962C8B-B14F-4D97-AF65-F5344CB8AC3E}">
        <p14:creationId xmlns="" xmlns:p14="http://schemas.microsoft.com/office/powerpoint/2010/main" val="25558414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1275</TotalTime>
  <Words>4469</Words>
  <Application>Microsoft Office PowerPoint</Application>
  <PresentationFormat>On-screen Show (4:3)</PresentationFormat>
  <Paragraphs>863</Paragraphs>
  <Slides>64</Slides>
  <Notes>0</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Office Theme</vt:lpstr>
      <vt:lpstr>Slide 1</vt:lpstr>
      <vt:lpstr> Structure of Presentation </vt:lpstr>
      <vt:lpstr>SETTING THE CONTEXT</vt:lpstr>
      <vt:lpstr> Ind-AS/IFRS </vt:lpstr>
      <vt:lpstr>Setting the Context</vt:lpstr>
      <vt:lpstr> Setting the Context -Format </vt:lpstr>
      <vt:lpstr>Setting the Context –Format (cont’d)</vt:lpstr>
      <vt:lpstr>Slide 8</vt:lpstr>
      <vt:lpstr>  Balance Sheet –Revised Format        (Rupees in…………)  </vt:lpstr>
      <vt:lpstr>  Balance Sheet –Revised Format        (Rupees in…………)  </vt:lpstr>
      <vt:lpstr>      STATEMENT OF PROFIT LOSS – REVISED FORMAT      (Rupees in…………)     </vt:lpstr>
      <vt:lpstr>      STATEMENT OF PROFIT OR LOSS – REVISED FORMAT      (Rupees in…………)     </vt:lpstr>
      <vt:lpstr> Important Definitions </vt:lpstr>
      <vt:lpstr> Important Definitions </vt:lpstr>
      <vt:lpstr>Slide 15</vt:lpstr>
      <vt:lpstr>Equity and Liability Classification</vt:lpstr>
      <vt:lpstr>SHAREHOLDER’S FUND</vt:lpstr>
      <vt:lpstr> Key Issues –Share Capital </vt:lpstr>
      <vt:lpstr> RESERVES &amp; SURPLUS </vt:lpstr>
      <vt:lpstr> SHARE APPLICATION MONEY PENDING ALLOTMENT </vt:lpstr>
      <vt:lpstr> LONG TERM BORROWINGS </vt:lpstr>
      <vt:lpstr> LONG TERM BORROWINGS </vt:lpstr>
      <vt:lpstr> LONG TERM BORROWINGS-Key Issues </vt:lpstr>
      <vt:lpstr> OTHER LONG TERM LIABILITIES  </vt:lpstr>
      <vt:lpstr> OTHER LONG TERM LIABILITIES  </vt:lpstr>
      <vt:lpstr> LONG TERM PROVISIONS  </vt:lpstr>
      <vt:lpstr> POST RETIREMENT BENEFIT OBLIGATION </vt:lpstr>
      <vt:lpstr> OTHER EMPLOYEE BENEFITS </vt:lpstr>
      <vt:lpstr> OTHER EMPLOYEE BENEFITS </vt:lpstr>
      <vt:lpstr> CURRENT LIABILITIES </vt:lpstr>
      <vt:lpstr>  OTHER CURRENT LIABILITIES </vt:lpstr>
      <vt:lpstr> CURRENT LIABILITIES </vt:lpstr>
      <vt:lpstr>Slide 33</vt:lpstr>
      <vt:lpstr>Assets Classification</vt:lpstr>
      <vt:lpstr> FIXED ASSETS </vt:lpstr>
      <vt:lpstr> FIXED ASSETS </vt:lpstr>
      <vt:lpstr> NON CURRENT INVESTMENTS </vt:lpstr>
      <vt:lpstr> NON CURRENT INVESTMENTS </vt:lpstr>
      <vt:lpstr> LONG TERM LOANS AND ADVANCES </vt:lpstr>
      <vt:lpstr> INVENTORIES </vt:lpstr>
      <vt:lpstr> DISCLOSURE –INVENTORIES </vt:lpstr>
      <vt:lpstr> TRADE RECEIVABLES </vt:lpstr>
      <vt:lpstr> TRADE RECEIVABLES </vt:lpstr>
      <vt:lpstr> CASH &amp; CASH EQUIVALENTS </vt:lpstr>
      <vt:lpstr>  </vt:lpstr>
      <vt:lpstr> Statement of Profit &amp; Loss </vt:lpstr>
      <vt:lpstr> Statement of Profit &amp; Loss </vt:lpstr>
      <vt:lpstr> Statement of Profit &amp; Loss </vt:lpstr>
      <vt:lpstr> Statement of Profit &amp; Loss </vt:lpstr>
      <vt:lpstr>Statement of Profit &amp; Loss</vt:lpstr>
      <vt:lpstr>Statement of Profit &amp; Loss</vt:lpstr>
      <vt:lpstr>Statement of Profit &amp; Loss</vt:lpstr>
      <vt:lpstr>Statement of Profit &amp; Loss</vt:lpstr>
      <vt:lpstr>Statement of Profit &amp; Loss</vt:lpstr>
      <vt:lpstr>Statement of Profit &amp; Loss</vt:lpstr>
      <vt:lpstr> Key Changes </vt:lpstr>
      <vt:lpstr> New Disclosures </vt:lpstr>
      <vt:lpstr>General Issues</vt:lpstr>
      <vt:lpstr>General Issues</vt:lpstr>
      <vt:lpstr> Differential Comparison </vt:lpstr>
      <vt:lpstr> Differential Comparison </vt:lpstr>
      <vt:lpstr> Differential Comparison </vt:lpstr>
      <vt:lpstr> Differential Comparison </vt:lpstr>
      <vt:lpstr>Slide 64</vt:lpstr>
    </vt:vector>
  </TitlesOfParts>
  <Company>Deloitte Touche Tohmatsu Services,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Diamond Jubilee Year Regional Conference</dc:title>
  <dc:creator>Kishor Kumar Malu Jain (Open)</dc:creator>
  <cp:lastModifiedBy>Speed</cp:lastModifiedBy>
  <cp:revision>108</cp:revision>
  <dcterms:created xsi:type="dcterms:W3CDTF">2012-07-24T11:21:07Z</dcterms:created>
  <dcterms:modified xsi:type="dcterms:W3CDTF">2012-10-11T15:08:39Z</dcterms:modified>
</cp:coreProperties>
</file>