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256" r:id="rId5"/>
    <p:sldId id="263" r:id="rId6"/>
    <p:sldId id="257" r:id="rId7"/>
    <p:sldId id="262" r:id="rId8"/>
    <p:sldId id="267" r:id="rId9"/>
    <p:sldId id="268" r:id="rId10"/>
    <p:sldId id="258" r:id="rId11"/>
    <p:sldId id="259" r:id="rId12"/>
    <p:sldId id="269" r:id="rId13"/>
    <p:sldId id="260" r:id="rId14"/>
    <p:sldId id="270" r:id="rId15"/>
    <p:sldId id="261" r:id="rId16"/>
    <p:sldId id="26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0A9530-361D-4255-A2EF-9D5A7C3033D3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4541C-E8D3-4D8F-AA2A-99E74DBA1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600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7FC64AE-8A6E-4991-8124-4DA477EFED6B}" type="datetime1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60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856BF-3D31-4D66-B884-A76CE5EA3B65}" type="datetime1">
              <a:rPr lang="en-US" smtClean="0"/>
              <a:t>11/22/2024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316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880C8-E200-4FC2-A2BC-F21B0BCB510F}" type="datetime1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3120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A5190-8814-4732-9E3A-CE514369149E}" type="datetime1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407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C5C3-BFEC-4B20-8576-E7F0878115AF}" type="datetime1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580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5ED5E-1185-43BF-B4E8-246DBA0A4D63}" type="datetime1">
              <a:rPr lang="en-US" smtClean="0"/>
              <a:t>11/22/2024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380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AF16-B4E9-46CC-B6FF-C5BA86C262EC}" type="datetime1">
              <a:rPr lang="en-US" smtClean="0"/>
              <a:t>11/22/2024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963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528EF55-B128-4C8D-8E4F-571BFB0E35CD}" type="datetime1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80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F7E6AF6E-93C6-4E05-8690-FE65103C6324}" type="datetime1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31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B329-D267-4CE5-96DF-3C27E6DBDF92}" type="datetime1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2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3993F-70BF-460B-95A3-2B36CAF18DFD}" type="datetime1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5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7C22-AF5A-4D8D-9A92-FB9F728B58E3}" type="datetime1">
              <a:rPr lang="en-US" smtClean="0"/>
              <a:t>11/22/2024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4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FDCD-D100-4C12-96A3-871CFBF1B584}" type="datetime1">
              <a:rPr lang="en-US" smtClean="0"/>
              <a:t>11/22/2024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594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71D2-7CB3-4138-982E-0589B1789742}" type="datetime1">
              <a:rPr lang="en-US" smtClean="0"/>
              <a:t>11/22/2024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1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7D8E0-2B3A-4F21-B6F9-D26E7783E09A}" type="datetime1">
              <a:rPr lang="en-US" smtClean="0"/>
              <a:t>11/22/2024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77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FDC71-9506-483F-9BAB-6A600563F122}" type="datetime1">
              <a:rPr lang="en-US" smtClean="0"/>
              <a:t>11/22/2024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75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60A24-B6CB-4AED-A1F7-545E464AAC09}" type="datetime1">
              <a:rPr lang="en-US" smtClean="0"/>
              <a:t>11/22/2024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417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58BDC7E-4147-4C48-BA92-F578B7027A35}" type="datetime1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LIST Software Private Limited                                                               LIST - Public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633A1B1D-D85A-4B3B-B3B9-EE663A6A7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695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F2ED9-53C8-A7A2-14B3-6B89790D08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1811"/>
            <a:ext cx="9144000" cy="410920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Continuous Clearing and </a:t>
            </a:r>
            <a:br>
              <a:rPr lang="en-US" sz="4400" dirty="0"/>
            </a:br>
            <a:r>
              <a:rPr lang="en-US" sz="4400" dirty="0"/>
              <a:t>On-Realization Settlement for CTS</a:t>
            </a:r>
            <a:br>
              <a:rPr lang="en-US" dirty="0"/>
            </a:br>
            <a:br>
              <a:rPr lang="en-US" dirty="0"/>
            </a:br>
            <a:r>
              <a:rPr lang="en-US" sz="2700" dirty="0"/>
              <a:t>A Transformation in Cheque Clearing by NPCI</a:t>
            </a:r>
            <a:br>
              <a:rPr lang="en-US" sz="2700" dirty="0"/>
            </a:br>
            <a:br>
              <a:rPr lang="en-US" sz="2700" dirty="0"/>
            </a:br>
            <a:r>
              <a:rPr lang="en-US" sz="2700" b="1" dirty="0"/>
              <a:t>CA TEJKUMAR BANKAR</a:t>
            </a:r>
            <a:br>
              <a:rPr lang="en-US" sz="2700" b="1" dirty="0"/>
            </a:br>
            <a:r>
              <a:rPr lang="en-US" sz="2700" b="1" dirty="0"/>
              <a:t>tsbankar@gmail.com	</a:t>
            </a:r>
            <a:endParaRPr lang="en-US" sz="4000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456FF-11D3-6D7B-B9E9-DF7E69A89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7523" y="6435727"/>
            <a:ext cx="11249505" cy="399107"/>
          </a:xfrm>
        </p:spPr>
        <p:txBody>
          <a:bodyPr/>
          <a:lstStyle/>
          <a:p>
            <a:r>
              <a:rPr lang="en-US" sz="1200" b="1" dirty="0">
                <a:solidFill>
                  <a:schemeClr val="tx2">
                    <a:lumMod val="75000"/>
                    <a:alpha val="60000"/>
                  </a:schemeClr>
                </a:solidFill>
              </a:rPr>
              <a:t>LIST Software Private Limited                                                                                                                                                                                              LIST - Public</a:t>
            </a:r>
          </a:p>
        </p:txBody>
      </p:sp>
    </p:spTree>
    <p:extLst>
      <p:ext uri="{BB962C8B-B14F-4D97-AF65-F5344CB8AC3E}">
        <p14:creationId xmlns:p14="http://schemas.microsoft.com/office/powerpoint/2010/main" val="3329481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6DA3C-45C0-3755-C135-C418A8D66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and Settlement Cycle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F1AF0E-07A4-A29B-7544-7663EDF249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33" t="4655" r="9972" b="4655"/>
          <a:stretch/>
        </p:blipFill>
        <p:spPr>
          <a:xfrm>
            <a:off x="1409071" y="2473378"/>
            <a:ext cx="9188971" cy="3887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6B608F8-D866-3AF0-28B9-EE255852D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7523" y="6435727"/>
            <a:ext cx="11249505" cy="399107"/>
          </a:xfrm>
        </p:spPr>
        <p:txBody>
          <a:bodyPr/>
          <a:lstStyle/>
          <a:p>
            <a:r>
              <a:rPr lang="en-US" sz="1200" b="1" dirty="0">
                <a:solidFill>
                  <a:schemeClr val="accent1">
                    <a:lumMod val="75000"/>
                    <a:alpha val="60000"/>
                  </a:schemeClr>
                </a:solidFill>
              </a:rPr>
              <a:t>LIST Software Private Limited                                                                                                                                                                                              LIST - Public</a:t>
            </a:r>
          </a:p>
        </p:txBody>
      </p:sp>
    </p:spTree>
    <p:extLst>
      <p:ext uri="{BB962C8B-B14F-4D97-AF65-F5344CB8AC3E}">
        <p14:creationId xmlns:p14="http://schemas.microsoft.com/office/powerpoint/2010/main" val="127041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4F942-B285-9534-D329-35C2B76D1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NPCI – Roll Out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31956-0090-154A-DFB9-19448304A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447433" cy="3416300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Roll Out Plan</a:t>
            </a:r>
          </a:p>
          <a:p>
            <a:pPr lvl="1"/>
            <a:r>
              <a:rPr lang="en-US" sz="2400" b="1" dirty="0"/>
              <a:t>NPCI to Start UAT from 1</a:t>
            </a:r>
            <a:r>
              <a:rPr lang="en-US" sz="2400" b="1" baseline="30000" dirty="0"/>
              <a:t>st</a:t>
            </a:r>
            <a:r>
              <a:rPr lang="en-US" sz="2400" b="1" dirty="0"/>
              <a:t> Oct 2024</a:t>
            </a:r>
          </a:p>
          <a:p>
            <a:pPr lvl="1"/>
            <a:r>
              <a:rPr lang="en-US" sz="2400" b="1" dirty="0"/>
              <a:t>Tentative Go-live Date 1</a:t>
            </a:r>
            <a:r>
              <a:rPr lang="en-US" sz="2400" b="1" baseline="30000" dirty="0"/>
              <a:t>st</a:t>
            </a:r>
            <a:r>
              <a:rPr lang="en-US" sz="2400" b="1" dirty="0"/>
              <a:t> Jan 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852A3-7226-970D-990D-DE447FC26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7523" y="6435727"/>
            <a:ext cx="11249505" cy="399107"/>
          </a:xfrm>
        </p:spPr>
        <p:txBody>
          <a:bodyPr/>
          <a:lstStyle/>
          <a:p>
            <a:r>
              <a:rPr lang="en-US" sz="1200" b="1" dirty="0">
                <a:solidFill>
                  <a:schemeClr val="accent1">
                    <a:lumMod val="75000"/>
                    <a:alpha val="60000"/>
                  </a:schemeClr>
                </a:solidFill>
              </a:rPr>
              <a:t>LIST Software Private Limited                                                                                                                                                                                              LIST - Public</a:t>
            </a:r>
          </a:p>
        </p:txBody>
      </p:sp>
    </p:spTree>
    <p:extLst>
      <p:ext uri="{BB962C8B-B14F-4D97-AF65-F5344CB8AC3E}">
        <p14:creationId xmlns:p14="http://schemas.microsoft.com/office/powerpoint/2010/main" val="1568749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39B35-C0CB-DD5A-C72A-A7157AD2F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Scope of Realization 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6D5FC-9414-D6B3-36A8-8F436ACE3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398427"/>
            <a:ext cx="10592074" cy="4037300"/>
          </a:xfrm>
        </p:spPr>
        <p:txBody>
          <a:bodyPr>
            <a:noAutofit/>
          </a:bodyPr>
          <a:lstStyle/>
          <a:p>
            <a:r>
              <a:rPr lang="en-US" sz="2400" b="1" u="sng" dirty="0"/>
              <a:t>Full Digital Integration</a:t>
            </a:r>
          </a:p>
          <a:p>
            <a:pPr lvl="1"/>
            <a:r>
              <a:rPr lang="en-US" sz="2400" b="1" dirty="0"/>
              <a:t>Linking realization CTS with mobile apps and online banking for real-time updates.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</a:p>
          <a:p>
            <a:r>
              <a:rPr lang="en-US" sz="2400" b="1" u="sng" dirty="0"/>
              <a:t>User of advanced AI</a:t>
            </a:r>
          </a:p>
          <a:p>
            <a:pPr lvl="1"/>
            <a:r>
              <a:rPr lang="en-US" sz="2400" b="1" dirty="0"/>
              <a:t>Enhanced fraud detection using machine learning algorithms</a:t>
            </a:r>
          </a:p>
          <a:p>
            <a:r>
              <a:rPr lang="en-US" sz="2400" b="1" u="sng" dirty="0"/>
              <a:t>Expansion to other payment Instruments</a:t>
            </a:r>
          </a:p>
          <a:p>
            <a:pPr lvl="1"/>
            <a:r>
              <a:rPr lang="en-US" sz="2400" b="1" dirty="0"/>
              <a:t>Applying continuous processing to other payment instruments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07AB9B0-9F62-F0B7-A62F-E4C071824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7523" y="6435727"/>
            <a:ext cx="11249505" cy="399107"/>
          </a:xfrm>
        </p:spPr>
        <p:txBody>
          <a:bodyPr/>
          <a:lstStyle/>
          <a:p>
            <a:r>
              <a:rPr lang="en-US" sz="1200" b="1" dirty="0">
                <a:solidFill>
                  <a:schemeClr val="accent1">
                    <a:lumMod val="75000"/>
                    <a:alpha val="60000"/>
                  </a:schemeClr>
                </a:solidFill>
              </a:rPr>
              <a:t>LIST Software Private Limited                                                                                                                                                                                              LIST - Public</a:t>
            </a:r>
          </a:p>
        </p:txBody>
      </p:sp>
    </p:spTree>
    <p:extLst>
      <p:ext uri="{BB962C8B-B14F-4D97-AF65-F5344CB8AC3E}">
        <p14:creationId xmlns:p14="http://schemas.microsoft.com/office/powerpoint/2010/main" val="2801759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1D8EC54-483D-4F9B-ABC0-AE5F4AF71116}"/>
              </a:ext>
            </a:extLst>
          </p:cNvPr>
          <p:cNvSpPr txBox="1"/>
          <p:nvPr/>
        </p:nvSpPr>
        <p:spPr>
          <a:xfrm>
            <a:off x="3992026" y="3852472"/>
            <a:ext cx="42079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Thank You !!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52ED2A4-DAD3-67C7-3125-2C30A63E5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7523" y="6435727"/>
            <a:ext cx="11249505" cy="399107"/>
          </a:xfrm>
        </p:spPr>
        <p:txBody>
          <a:bodyPr/>
          <a:lstStyle/>
          <a:p>
            <a:r>
              <a:rPr lang="en-US" sz="1200" b="1" dirty="0">
                <a:solidFill>
                  <a:schemeClr val="accent1">
                    <a:lumMod val="75000"/>
                    <a:alpha val="60000"/>
                  </a:schemeClr>
                </a:solidFill>
              </a:rPr>
              <a:t>LIST Software Private Limited                                                                                                                                                                                              LIST - Public</a:t>
            </a:r>
          </a:p>
        </p:txBody>
      </p:sp>
    </p:spTree>
    <p:extLst>
      <p:ext uri="{BB962C8B-B14F-4D97-AF65-F5344CB8AC3E}">
        <p14:creationId xmlns:p14="http://schemas.microsoft.com/office/powerpoint/2010/main" val="3828813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2A176-2A0E-986F-892B-F870FF6B0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Cheque Clearing System -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BF37B-DC16-078E-2CC9-D87A9535B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10462423" cy="3832227"/>
          </a:xfrm>
        </p:spPr>
        <p:txBody>
          <a:bodyPr>
            <a:normAutofit/>
          </a:bodyPr>
          <a:lstStyle/>
          <a:p>
            <a:r>
              <a:rPr lang="en-US" sz="2400" b="1" dirty="0"/>
              <a:t>Manual Clearing System	– Before 1986</a:t>
            </a:r>
          </a:p>
          <a:p>
            <a:r>
              <a:rPr lang="en-US" sz="2400" b="1" dirty="0"/>
              <a:t>MICR Clearing 				– 1986</a:t>
            </a:r>
          </a:p>
          <a:p>
            <a:r>
              <a:rPr lang="en-US" sz="2400" b="1" dirty="0"/>
              <a:t>CTS Clearing					– 2010</a:t>
            </a:r>
          </a:p>
          <a:p>
            <a:pPr lvl="1"/>
            <a:r>
              <a:rPr lang="en-US" sz="2000" b="1" dirty="0"/>
              <a:t>CTS Compliant Cheques 		</a:t>
            </a:r>
          </a:p>
          <a:p>
            <a:pPr lvl="1"/>
            <a:r>
              <a:rPr lang="en-US" sz="2000" b="1" dirty="0"/>
              <a:t>PAN India CTS Integration 		</a:t>
            </a:r>
          </a:p>
          <a:p>
            <a:pPr lvl="1"/>
            <a:r>
              <a:rPr lang="en-US" sz="2000" b="1" dirty="0"/>
              <a:t>Positive Pay System 			</a:t>
            </a:r>
          </a:p>
          <a:p>
            <a:pPr lvl="1"/>
            <a:r>
              <a:rPr lang="en-US" sz="2000" b="1" dirty="0"/>
              <a:t>Extended Clearing Services – Across Holidays and Weekends</a:t>
            </a:r>
          </a:p>
          <a:p>
            <a:pPr marL="457200" lvl="1" indent="0">
              <a:buNone/>
            </a:pPr>
            <a:endParaRPr lang="en-US" sz="1400" b="1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D6E019F-5728-8262-0AF0-4229E63F7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7523" y="6435727"/>
            <a:ext cx="11249505" cy="399107"/>
          </a:xfrm>
        </p:spPr>
        <p:txBody>
          <a:bodyPr/>
          <a:lstStyle/>
          <a:p>
            <a:r>
              <a:rPr lang="en-US" sz="1200" b="1" dirty="0">
                <a:solidFill>
                  <a:schemeClr val="accent1">
                    <a:lumMod val="75000"/>
                    <a:alpha val="60000"/>
                  </a:schemeClr>
                </a:solidFill>
              </a:rPr>
              <a:t>LIST Software Private Limited                                                                                                                                                                                              LIST - Public</a:t>
            </a:r>
          </a:p>
        </p:txBody>
      </p:sp>
    </p:spTree>
    <p:extLst>
      <p:ext uri="{BB962C8B-B14F-4D97-AF65-F5344CB8AC3E}">
        <p14:creationId xmlns:p14="http://schemas.microsoft.com/office/powerpoint/2010/main" val="3189359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5E1CB-04DB-844D-A193-27D63C78F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Payments Vision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277E0-2390-0134-DE6E-787AA51F2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592074" cy="3416300"/>
          </a:xfrm>
        </p:spPr>
        <p:txBody>
          <a:bodyPr>
            <a:normAutofit/>
          </a:bodyPr>
          <a:lstStyle/>
          <a:p>
            <a:r>
              <a:rPr lang="en-US" sz="2400" b="1" dirty="0"/>
              <a:t>Payments Vision 2025 document of Reserve Bank of India (RBI)</a:t>
            </a:r>
          </a:p>
          <a:p>
            <a:r>
              <a:rPr lang="en-US" sz="2400" b="1" dirty="0"/>
              <a:t>Migration of Cheque Truncation System (CTS) from the current approach of </a:t>
            </a:r>
            <a:r>
              <a:rPr lang="en-US" sz="2400" b="1" u="sng" dirty="0"/>
              <a:t>batch processing </a:t>
            </a:r>
            <a:r>
              <a:rPr lang="en-US" sz="2400" b="1" dirty="0"/>
              <a:t>of presentation and return sessions to </a:t>
            </a:r>
            <a:r>
              <a:rPr lang="en-US" sz="2400" b="1" u="sng" dirty="0"/>
              <a:t>Continuous cleaning and on-realization settlement</a:t>
            </a:r>
            <a:r>
              <a:rPr lang="en-US" sz="2400" b="1" dirty="0"/>
              <a:t> model</a:t>
            </a:r>
          </a:p>
          <a:p>
            <a:r>
              <a:rPr lang="en-US" sz="2400" b="1" dirty="0"/>
              <a:t>The project has been announced by Reserve Bank of India in the </a:t>
            </a:r>
            <a:r>
              <a:rPr lang="en-US" sz="2400" b="1" u="sng" dirty="0"/>
              <a:t>Statement on Developmental and Regulatory Policies </a:t>
            </a:r>
            <a:r>
              <a:rPr lang="en-US" sz="2400" b="1" dirty="0"/>
              <a:t>dated </a:t>
            </a:r>
            <a:r>
              <a:rPr lang="en-US" sz="2400" b="1" u="sng" dirty="0"/>
              <a:t>August 8, 2024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1C6B191-A5DE-1D0D-959F-C3DEC19F8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7523" y="6435727"/>
            <a:ext cx="11249505" cy="399107"/>
          </a:xfrm>
        </p:spPr>
        <p:txBody>
          <a:bodyPr/>
          <a:lstStyle/>
          <a:p>
            <a:r>
              <a:rPr lang="en-US" sz="1200" b="1" dirty="0">
                <a:solidFill>
                  <a:schemeClr val="accent1">
                    <a:lumMod val="75000"/>
                    <a:alpha val="60000"/>
                  </a:schemeClr>
                </a:solidFill>
              </a:rPr>
              <a:t>LIST Software Private Limited                                                                                                                                                                                              LIST - Public</a:t>
            </a:r>
          </a:p>
        </p:txBody>
      </p:sp>
    </p:spTree>
    <p:extLst>
      <p:ext uri="{BB962C8B-B14F-4D97-AF65-F5344CB8AC3E}">
        <p14:creationId xmlns:p14="http://schemas.microsoft.com/office/powerpoint/2010/main" val="3085981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271C1-40C6-750C-5782-48C0C8E5B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Shift to Continuous Clearing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EE33C-3469-4B9B-B8AB-1DA8FA314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10592074" cy="3832227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Key Features</a:t>
            </a:r>
          </a:p>
          <a:p>
            <a:pPr lvl="1"/>
            <a:r>
              <a:rPr lang="en-US" sz="2400" b="1" dirty="0"/>
              <a:t>Mandated by RBI and NPCI</a:t>
            </a:r>
          </a:p>
          <a:p>
            <a:pPr lvl="1"/>
            <a:r>
              <a:rPr lang="en-US" sz="2400" b="1" dirty="0"/>
              <a:t>Continuous Clearing instead of Batch Processing</a:t>
            </a:r>
          </a:p>
          <a:p>
            <a:pPr lvl="1"/>
            <a:r>
              <a:rPr lang="en-US" sz="2400" b="1" dirty="0"/>
              <a:t>Continuous processing which will take place during the business hours</a:t>
            </a:r>
          </a:p>
          <a:p>
            <a:pPr lvl="1"/>
            <a:r>
              <a:rPr lang="en-US" sz="2400" b="1" dirty="0"/>
              <a:t>Near real-time settlement on cheque realization</a:t>
            </a:r>
          </a:p>
          <a:p>
            <a:pPr lvl="1"/>
            <a:r>
              <a:rPr lang="en-US" sz="2400" b="1" dirty="0"/>
              <a:t>Nationwide Coverage (PAN India)</a:t>
            </a:r>
          </a:p>
          <a:p>
            <a:pPr marL="457200" lvl="1" indent="0">
              <a:buNone/>
            </a:pPr>
            <a:endParaRPr lang="en-US" sz="2000" b="1" dirty="0"/>
          </a:p>
          <a:p>
            <a:pPr lvl="1"/>
            <a:endParaRPr lang="en-US" sz="2000" b="1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C7F972B-4C0D-EF0B-73C0-8E08DDC5A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7523" y="6435727"/>
            <a:ext cx="11249505" cy="399107"/>
          </a:xfrm>
        </p:spPr>
        <p:txBody>
          <a:bodyPr/>
          <a:lstStyle/>
          <a:p>
            <a:r>
              <a:rPr lang="en-US" sz="1200" b="1" dirty="0">
                <a:solidFill>
                  <a:schemeClr val="accent1">
                    <a:lumMod val="75000"/>
                    <a:alpha val="60000"/>
                  </a:schemeClr>
                </a:solidFill>
              </a:rPr>
              <a:t>LIST Software Private Limited                                                                                                                                                                                              LIST - Public</a:t>
            </a:r>
          </a:p>
        </p:txBody>
      </p:sp>
    </p:spTree>
    <p:extLst>
      <p:ext uri="{BB962C8B-B14F-4D97-AF65-F5344CB8AC3E}">
        <p14:creationId xmlns:p14="http://schemas.microsoft.com/office/powerpoint/2010/main" val="718779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3A199-0589-D169-452A-EEA38D398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6D641-B5D1-37B0-1BBC-1AD77B2DE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Shift to Continuous Clearing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00A28-9645-5DE1-6FB0-5674DC20B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10592074" cy="3832227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Objectives</a:t>
            </a:r>
          </a:p>
          <a:p>
            <a:pPr lvl="1"/>
            <a:r>
              <a:rPr lang="en-US" sz="2400" b="1" dirty="0"/>
              <a:t>Speed up payments</a:t>
            </a:r>
          </a:p>
          <a:p>
            <a:pPr lvl="1"/>
            <a:r>
              <a:rPr lang="en-US" sz="2400" b="1" dirty="0"/>
              <a:t>Improve customer experience</a:t>
            </a:r>
          </a:p>
          <a:p>
            <a:pPr lvl="1"/>
            <a:r>
              <a:rPr lang="en-US" sz="2400" b="1" dirty="0"/>
              <a:t>Fraud Detection – Use of AI and Machine Learning to monitor transactions </a:t>
            </a:r>
            <a:r>
              <a:rPr lang="en-US" sz="2400" b="1" u="sng" dirty="0"/>
              <a:t>(Tampered Cheques)</a:t>
            </a:r>
          </a:p>
          <a:p>
            <a:pPr lvl="1"/>
            <a:endParaRPr lang="en-US" sz="2400" b="1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1A7A84A-48D2-52B8-0319-AB3D977C2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7523" y="6435727"/>
            <a:ext cx="11249505" cy="399107"/>
          </a:xfrm>
        </p:spPr>
        <p:txBody>
          <a:bodyPr/>
          <a:lstStyle/>
          <a:p>
            <a:r>
              <a:rPr lang="en-US" sz="1200" b="1" dirty="0">
                <a:solidFill>
                  <a:schemeClr val="accent1">
                    <a:lumMod val="75000"/>
                    <a:alpha val="60000"/>
                  </a:schemeClr>
                </a:solidFill>
              </a:rPr>
              <a:t>LIST Software Private Limited                                                                                                                                                                                              LIST - Public</a:t>
            </a:r>
          </a:p>
        </p:txBody>
      </p:sp>
    </p:spTree>
    <p:extLst>
      <p:ext uri="{BB962C8B-B14F-4D97-AF65-F5344CB8AC3E}">
        <p14:creationId xmlns:p14="http://schemas.microsoft.com/office/powerpoint/2010/main" val="4064532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25106-E1B6-5F5A-7B41-946BF25F0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D7676-3325-6048-F493-A1A3FBBC5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 of Continuous Clearing and On-Realization Settlement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E678F-675C-702E-692A-B7CF71E53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10462423" cy="3832227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Single presentation session with continuous delivery</a:t>
            </a:r>
          </a:p>
          <a:p>
            <a:pPr lvl="1"/>
            <a:r>
              <a:rPr lang="en-US" sz="2400" b="1" dirty="0"/>
              <a:t>Single continuous presentation session from </a:t>
            </a:r>
            <a:r>
              <a:rPr lang="en-US" sz="2400" b="1" u="sng" dirty="0"/>
              <a:t>10 AM to 4 PM</a:t>
            </a:r>
          </a:p>
          <a:p>
            <a:pPr lvl="1"/>
            <a:r>
              <a:rPr lang="en-US" sz="2400" b="1" dirty="0"/>
              <a:t>Cheques received by the </a:t>
            </a:r>
            <a:r>
              <a:rPr lang="en-US" sz="2400" b="1" u="sng" dirty="0"/>
              <a:t>Bank Branches would be scanned and immediately pushed </a:t>
            </a:r>
            <a:r>
              <a:rPr lang="en-US" sz="2400" b="1" dirty="0"/>
              <a:t>to the Centralized Clearing House during the presentation session</a:t>
            </a:r>
          </a:p>
          <a:p>
            <a:pPr lvl="1"/>
            <a:r>
              <a:rPr lang="en-US" sz="2400" b="1" dirty="0"/>
              <a:t>The CCH will in turn </a:t>
            </a:r>
            <a:r>
              <a:rPr lang="en-US" sz="2400" b="1" u="sng" dirty="0"/>
              <a:t>release the cheque images </a:t>
            </a:r>
            <a:r>
              <a:rPr lang="en-US" sz="2400" b="1" dirty="0"/>
              <a:t>as soon as they are received, </a:t>
            </a:r>
            <a:r>
              <a:rPr lang="en-US" sz="2400" b="1" u="sng" dirty="0"/>
              <a:t>to the drawee banks </a:t>
            </a:r>
            <a:r>
              <a:rPr lang="en-US" sz="2400" b="1" dirty="0"/>
              <a:t>on a continuous basis</a:t>
            </a:r>
          </a:p>
        </p:txBody>
      </p:sp>
      <p:pic>
        <p:nvPicPr>
          <p:cNvPr id="5" name="Picture 4" descr="LIST Software Pvt. Ltd.">
            <a:extLst>
              <a:ext uri="{FF2B5EF4-FFF2-40B4-BE49-F238E27FC236}">
                <a16:creationId xmlns:a16="http://schemas.microsoft.com/office/drawing/2014/main" id="{11EB94D8-1969-8520-7B86-B337D4CAF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028" y="23166"/>
            <a:ext cx="431464" cy="41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1CA3648-6E98-1871-FEE8-697212601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7523" y="6435727"/>
            <a:ext cx="11249505" cy="399107"/>
          </a:xfrm>
        </p:spPr>
        <p:txBody>
          <a:bodyPr/>
          <a:lstStyle/>
          <a:p>
            <a:r>
              <a:rPr lang="en-US" sz="1200" b="1" dirty="0">
                <a:solidFill>
                  <a:schemeClr val="accent1">
                    <a:lumMod val="75000"/>
                    <a:alpha val="60000"/>
                  </a:schemeClr>
                </a:solidFill>
              </a:rPr>
              <a:t>LIST Software Private Limited                                                                                                                                                                                              LIST - Public</a:t>
            </a:r>
          </a:p>
        </p:txBody>
      </p:sp>
    </p:spTree>
    <p:extLst>
      <p:ext uri="{BB962C8B-B14F-4D97-AF65-F5344CB8AC3E}">
        <p14:creationId xmlns:p14="http://schemas.microsoft.com/office/powerpoint/2010/main" val="70468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C1A38-6D9B-386C-15F7-4752E979F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 of Continuous Clearing and On-Realization Settlement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BB906-B359-20BB-6ADE-D8B0B7536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10462423" cy="3832227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Continuous </a:t>
            </a:r>
            <a:r>
              <a:rPr lang="en-US" sz="2800" b="1" u="sng" dirty="0"/>
              <a:t>inward processing </a:t>
            </a:r>
            <a:r>
              <a:rPr lang="en-US" sz="2400" b="1" u="sng" dirty="0"/>
              <a:t>and confirmation by drawee banks</a:t>
            </a:r>
          </a:p>
          <a:p>
            <a:pPr lvl="1"/>
            <a:r>
              <a:rPr lang="en-US" sz="2400" b="1" dirty="0"/>
              <a:t>The </a:t>
            </a:r>
            <a:r>
              <a:rPr lang="en-US" sz="2400" b="1" u="sng" dirty="0"/>
              <a:t>return session </a:t>
            </a:r>
            <a:r>
              <a:rPr lang="en-US" sz="2400" b="1" dirty="0"/>
              <a:t>shall be open from the start of presentation session (10 AM) and </a:t>
            </a:r>
            <a:r>
              <a:rPr lang="en-US" sz="2400" b="1" u="sng" dirty="0"/>
              <a:t>close 3 hours</a:t>
            </a:r>
            <a:r>
              <a:rPr lang="en-US" sz="2400" b="1" dirty="0"/>
              <a:t> (tentatively) after the closure of presentation session</a:t>
            </a:r>
          </a:p>
          <a:p>
            <a:pPr lvl="1"/>
            <a:r>
              <a:rPr lang="en-US" sz="2400" b="1" dirty="0"/>
              <a:t>Processing by drawee banks is to be done </a:t>
            </a:r>
            <a:r>
              <a:rPr lang="en-US" sz="2400" b="1" u="sng" dirty="0"/>
              <a:t>continuously throughout the day</a:t>
            </a:r>
            <a:r>
              <a:rPr lang="en-US" sz="2400" b="1" dirty="0"/>
              <a:t> and on a near real time basis</a:t>
            </a:r>
          </a:p>
          <a:p>
            <a:pPr lvl="1"/>
            <a:r>
              <a:rPr lang="en-US" sz="2400" b="1" dirty="0"/>
              <a:t>Information of </a:t>
            </a:r>
            <a:r>
              <a:rPr lang="en-US" sz="2400" b="1" u="sng" dirty="0"/>
              <a:t>positive/negative confirmation </a:t>
            </a:r>
            <a:r>
              <a:rPr lang="en-US" sz="2400" b="1" dirty="0"/>
              <a:t>would be pushed by the drawee banks to the CCH continuously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78252FE-7F89-1937-CE12-175CC8D89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7523" y="6435727"/>
            <a:ext cx="11249505" cy="399107"/>
          </a:xfrm>
        </p:spPr>
        <p:txBody>
          <a:bodyPr/>
          <a:lstStyle/>
          <a:p>
            <a:r>
              <a:rPr lang="en-US" sz="1200" b="1" dirty="0">
                <a:solidFill>
                  <a:schemeClr val="accent1">
                    <a:lumMod val="75000"/>
                    <a:alpha val="60000"/>
                  </a:schemeClr>
                </a:solidFill>
              </a:rPr>
              <a:t>LIST Software Private Limited                                                                                                                                                                                              LIST - Public</a:t>
            </a:r>
          </a:p>
        </p:txBody>
      </p:sp>
    </p:spTree>
    <p:extLst>
      <p:ext uri="{BB962C8B-B14F-4D97-AF65-F5344CB8AC3E}">
        <p14:creationId xmlns:p14="http://schemas.microsoft.com/office/powerpoint/2010/main" val="1928275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D25FD-EC61-8C23-AB98-5D5A3D0FE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 of Continuous Clearing and On-Realization Settlement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90335-EC3A-B8E1-CF51-9C4F7D5AC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10592074" cy="3832227"/>
          </a:xfrm>
        </p:spPr>
        <p:txBody>
          <a:bodyPr>
            <a:noAutofit/>
          </a:bodyPr>
          <a:lstStyle/>
          <a:p>
            <a:r>
              <a:rPr lang="en-US" sz="2400" b="1" u="sng" dirty="0"/>
              <a:t>Time available for inward processing</a:t>
            </a:r>
          </a:p>
          <a:p>
            <a:pPr lvl="1"/>
            <a:r>
              <a:rPr lang="en-US" sz="2400" b="1" dirty="0"/>
              <a:t>Cheques presented on a drawee bank have to be confirmed (positive / negative) by them latest in </a:t>
            </a:r>
            <a:r>
              <a:rPr lang="en-US" sz="2400" b="1" u="sng" dirty="0"/>
              <a:t>T+3 clear hours</a:t>
            </a:r>
          </a:p>
          <a:p>
            <a:pPr lvl="1"/>
            <a:r>
              <a:rPr lang="en-US" sz="2400" b="1" dirty="0"/>
              <a:t>Otherwise, they will be considered as </a:t>
            </a:r>
            <a:r>
              <a:rPr lang="en-US" sz="2400" b="1" u="sng" dirty="0"/>
              <a:t>deemed approved</a:t>
            </a:r>
          </a:p>
          <a:p>
            <a:r>
              <a:rPr lang="en-US" sz="2400" b="1" u="sng" dirty="0"/>
              <a:t>Settlement on realization</a:t>
            </a:r>
          </a:p>
          <a:p>
            <a:pPr lvl="1"/>
            <a:r>
              <a:rPr lang="en-US" sz="2400" b="1" dirty="0"/>
              <a:t>Settlement would be arrived at the end of </a:t>
            </a:r>
            <a:r>
              <a:rPr lang="en-US" sz="2400" b="1" u="sng" dirty="0"/>
              <a:t>hourly settlement cycles </a:t>
            </a:r>
            <a:r>
              <a:rPr lang="en-US" sz="2400" b="1" dirty="0"/>
              <a:t>till the end of return session (7.00pm)</a:t>
            </a:r>
          </a:p>
          <a:p>
            <a:pPr lvl="1"/>
            <a:r>
              <a:rPr lang="en-US" sz="2400" b="1" dirty="0"/>
              <a:t>Same for cheques considered deemed approved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59E65B5-A432-F5BE-3E6A-FEB13734D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7523" y="6435727"/>
            <a:ext cx="11249505" cy="399107"/>
          </a:xfrm>
        </p:spPr>
        <p:txBody>
          <a:bodyPr/>
          <a:lstStyle/>
          <a:p>
            <a:r>
              <a:rPr lang="en-US" sz="1200" b="1" dirty="0">
                <a:solidFill>
                  <a:schemeClr val="accent1">
                    <a:lumMod val="75000"/>
                    <a:alpha val="60000"/>
                  </a:schemeClr>
                </a:solidFill>
              </a:rPr>
              <a:t>LIST Software Private Limited                                                                                                                                                                                              LIST - Public</a:t>
            </a:r>
          </a:p>
        </p:txBody>
      </p:sp>
    </p:spTree>
    <p:extLst>
      <p:ext uri="{BB962C8B-B14F-4D97-AF65-F5344CB8AC3E}">
        <p14:creationId xmlns:p14="http://schemas.microsoft.com/office/powerpoint/2010/main" val="1019266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F22B-D492-1AB0-541F-ECA869FBD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6A3E3-751B-7113-6FA4-2A0275B13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 of Continuous Clearing and On-Realization Settlement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69ABA-2142-310D-6541-AED12F015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10592074" cy="3832227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Payment to customers</a:t>
            </a:r>
          </a:p>
          <a:p>
            <a:pPr lvl="1"/>
            <a:r>
              <a:rPr lang="en-US" sz="2400" b="1" dirty="0"/>
              <a:t>CCH will provide cheque wise status of positive/negative confirmation and deemed approval to the presenting banks</a:t>
            </a:r>
          </a:p>
          <a:p>
            <a:pPr lvl="1"/>
            <a:r>
              <a:rPr lang="en-US" sz="2400" b="1" dirty="0"/>
              <a:t>The CCH will provide information on the cheques settled in the settlement cycle to the respective drawee and presenting banks</a:t>
            </a:r>
          </a:p>
          <a:p>
            <a:pPr lvl="1"/>
            <a:r>
              <a:rPr lang="en-US" sz="2400" b="1" dirty="0"/>
              <a:t>The presenting banks shall process the same to release the payment to the customers immediately. </a:t>
            </a:r>
          </a:p>
        </p:txBody>
      </p:sp>
      <p:pic>
        <p:nvPicPr>
          <p:cNvPr id="6" name="Picture 5" descr="LIST Software Pvt. Ltd.">
            <a:extLst>
              <a:ext uri="{FF2B5EF4-FFF2-40B4-BE49-F238E27FC236}">
                <a16:creationId xmlns:a16="http://schemas.microsoft.com/office/drawing/2014/main" id="{5F1D482F-5168-FDEA-6C96-959A2836D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028" y="23166"/>
            <a:ext cx="431464" cy="41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552635C-F0EC-59AF-E736-39B0F9878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7523" y="6435727"/>
            <a:ext cx="11249505" cy="399107"/>
          </a:xfrm>
        </p:spPr>
        <p:txBody>
          <a:bodyPr/>
          <a:lstStyle/>
          <a:p>
            <a:r>
              <a:rPr lang="en-US" sz="1200" b="1" dirty="0">
                <a:solidFill>
                  <a:schemeClr val="accent1">
                    <a:lumMod val="75000"/>
                    <a:alpha val="60000"/>
                  </a:schemeClr>
                </a:solidFill>
              </a:rPr>
              <a:t>LIST Software Private Limited                                                                                                                                                                                              LIST - Public</a:t>
            </a:r>
          </a:p>
        </p:txBody>
      </p:sp>
    </p:spTree>
    <p:extLst>
      <p:ext uri="{BB962C8B-B14F-4D97-AF65-F5344CB8AC3E}">
        <p14:creationId xmlns:p14="http://schemas.microsoft.com/office/powerpoint/2010/main" val="30684067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3a7b335-34bb-4b83-9056-352bd8ce9a7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B38079908B4849BF5072B13ACACBBC" ma:contentTypeVersion="9" ma:contentTypeDescription="Create a new document." ma:contentTypeScope="" ma:versionID="d409ebb1984eeb82de63ecb107819ee4">
  <xsd:schema xmlns:xsd="http://www.w3.org/2001/XMLSchema" xmlns:xs="http://www.w3.org/2001/XMLSchema" xmlns:p="http://schemas.microsoft.com/office/2006/metadata/properties" xmlns:ns3="03a7b335-34bb-4b83-9056-352bd8ce9a7d" targetNamespace="http://schemas.microsoft.com/office/2006/metadata/properties" ma:root="true" ma:fieldsID="89adec512fc893210e8e96ffcb866bdb" ns3:_="">
    <xsd:import namespace="03a7b335-34bb-4b83-9056-352bd8ce9a7d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7b335-34bb-4b83-9056-352bd8ce9a7d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621676-4022-4115-A788-E7559F7583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D2F702-2BB5-49F9-A9C7-C58169254DCA}">
  <ds:schemaRefs>
    <ds:schemaRef ds:uri="03a7b335-34bb-4b83-9056-352bd8ce9a7d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FFB4D0F-9018-4855-AB5F-3D08022C87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a7b335-34bb-4b83-9056-352bd8ce9a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180</TotalTime>
  <Words>666</Words>
  <Application>Microsoft Office PowerPoint</Application>
  <PresentationFormat>Widescreen</PresentationFormat>
  <Paragraphs>73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Wingdings 3</vt:lpstr>
      <vt:lpstr>Ion Boardroom</vt:lpstr>
      <vt:lpstr>Continuous Clearing and  On-Realization Settlement for CTS  A Transformation in Cheque Clearing by NPCI  CA TEJKUMAR BANKAR tsbankar@gmail.com </vt:lpstr>
      <vt:lpstr>Cheque Clearing System - History</vt:lpstr>
      <vt:lpstr>Payments Vision 2025</vt:lpstr>
      <vt:lpstr>The Shift to Continuous Clearing</vt:lpstr>
      <vt:lpstr>The Shift to Continuous Clearing</vt:lpstr>
      <vt:lpstr>Features of Continuous Clearing and On-Realization Settlement </vt:lpstr>
      <vt:lpstr>Features of Continuous Clearing and On-Realization Settlement </vt:lpstr>
      <vt:lpstr>Features of Continuous Clearing and On-Realization Settlement </vt:lpstr>
      <vt:lpstr>Features of Continuous Clearing and On-Realization Settlement </vt:lpstr>
      <vt:lpstr>Presentation and Settlement Cycle</vt:lpstr>
      <vt:lpstr>NPCI – Roll Out Plan</vt:lpstr>
      <vt:lpstr>Future Scope of Realization CTS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Tejkumar  Bankar</dc:creator>
  <cp:lastModifiedBy>Tejkumar  Bankar</cp:lastModifiedBy>
  <cp:revision>27</cp:revision>
  <dcterms:created xsi:type="dcterms:W3CDTF">2024-11-20T06:27:02Z</dcterms:created>
  <dcterms:modified xsi:type="dcterms:W3CDTF">2024-11-22T05:25:00Z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0x0101006FB38079908B4849BF5072B13ACACBBC</vt:lpwstr>
  </property>
</Properties>
</file>