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56" r:id="rId2"/>
    <p:sldId id="259" r:id="rId3"/>
    <p:sldId id="260" r:id="rId4"/>
    <p:sldId id="257" r:id="rId5"/>
    <p:sldId id="264" r:id="rId6"/>
    <p:sldId id="258" r:id="rId7"/>
    <p:sldId id="266" r:id="rId8"/>
    <p:sldId id="262" r:id="rId9"/>
    <p:sldId id="263" r:id="rId10"/>
    <p:sldId id="265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21568-7BA8-48DE-BDCC-D4C38CDE30D6}" type="datetimeFigureOut">
              <a:rPr lang="en-US" smtClean="0"/>
              <a:t>28-02-2013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2E619-FBE7-40F6-8DB9-B0D4946E5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785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72E619-FBE7-40F6-8DB9-B0D4946E5A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04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28-02-2013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BSCPL Infrstructure Limited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28-02-2013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BSCPL Infrstructure Limited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28-02-2013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BSCPL Infrstructure Limited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28-02-2013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BSCPL Infrstructure Limited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28-02-2013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BSCPL Infrstructure Limited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28-02-2013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BSCPL Infrstructure Limited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28-02-2013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BSCPL Infrstructure Limited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28-02-2013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BSCPL Infrstructure Limited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28-02-2013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BSCPL Infrstructure Limited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28-02-2013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BSCPL Infrstructure Limited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28-02-2013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BSCPL Infrstructure Limited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28-02-2013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BSCPL Infrstructure Limited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money.rediff.com/companies/ncc/11610008" TargetMode="External"/><Relationship Id="rId3" Type="http://schemas.openxmlformats.org/officeDocument/2006/relationships/hyperlink" Target="http://money.rediff.com/companies/ashoka-buildcon-ltd/11600156" TargetMode="External"/><Relationship Id="rId7" Type="http://schemas.openxmlformats.org/officeDocument/2006/relationships/hyperlink" Target="http://money.rediff.com/companies/ivrcl/11600039" TargetMode="External"/><Relationship Id="rId2" Type="http://schemas.openxmlformats.org/officeDocument/2006/relationships/hyperlink" Target="http://portfolio.rediff.com/money/jsp/stockwatch_home.js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oney.rediff.com/companies/irb-infrastructure-d/11600148" TargetMode="External"/><Relationship Id="rId5" Type="http://schemas.openxmlformats.org/officeDocument/2006/relationships/hyperlink" Target="http://money.rediff.com/companies/ilfs-transportation/11600363" TargetMode="External"/><Relationship Id="rId4" Type="http://schemas.openxmlformats.org/officeDocument/2006/relationships/hyperlink" Target="http://money.rediff.com/companies/era-infra-engineerin/11600038" TargetMode="External"/><Relationship Id="rId9" Type="http://schemas.openxmlformats.org/officeDocument/2006/relationships/hyperlink" Target="http://money.rediff.com/companies/sadbhav-engineering/15210023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  <a14:imgEffect>
                      <a14:sharpenSoften amoun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0"/>
            <a:ext cx="8763000" cy="510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78069"/>
          </a:xfrm>
        </p:spPr>
        <p:txBody>
          <a:bodyPr>
            <a:normAutofit/>
          </a:bodyPr>
          <a:lstStyle/>
          <a:p>
            <a:r>
              <a:rPr lang="en-US" sz="6600" b="1" dirty="0" smtClean="0">
                <a:latin typeface="Century" pitchFamily="18" charset="0"/>
              </a:rPr>
              <a:t>Anything For </a:t>
            </a:r>
            <a:r>
              <a:rPr lang="en-US" sz="6600" b="1" dirty="0" smtClean="0">
                <a:latin typeface="Century" pitchFamily="18" charset="0"/>
              </a:rPr>
              <a:t>Infra</a:t>
            </a:r>
            <a:r>
              <a:rPr lang="en-US" sz="6600" b="1" dirty="0" smtClean="0">
                <a:latin typeface="Century" pitchFamily="18" charset="0"/>
              </a:rPr>
              <a:t> </a:t>
            </a:r>
            <a:r>
              <a:rPr lang="en-US" sz="6600" b="1" dirty="0" smtClean="0">
                <a:latin typeface="Century" pitchFamily="18" charset="0"/>
              </a:rPr>
              <a:t>?</a:t>
            </a:r>
            <a:endParaRPr lang="en-US" b="1" dirty="0"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343126"/>
      </p:ext>
    </p:extLst>
  </p:cSld>
  <p:clrMapOvr>
    <a:masterClrMapping/>
  </p:clrMapOvr>
  <p:transition spd="slow" advTm="400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on Our Peers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1604651"/>
              </p:ext>
            </p:extLst>
          </p:nvPr>
        </p:nvGraphicFramePr>
        <p:xfrm>
          <a:off x="533400" y="1854200"/>
          <a:ext cx="7696200" cy="3614454"/>
        </p:xfrm>
        <a:graphic>
          <a:graphicData uri="http://schemas.openxmlformats.org/drawingml/2006/table">
            <a:tbl>
              <a:tblPr/>
              <a:tblGrid>
                <a:gridCol w="1830893"/>
                <a:gridCol w="1017164"/>
                <a:gridCol w="1322313"/>
                <a:gridCol w="712014"/>
                <a:gridCol w="1523859"/>
                <a:gridCol w="1289957"/>
              </a:tblGrid>
              <a:tr h="4794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2"/>
                        </a:rPr>
                        <a:t>Company 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2"/>
                        </a:rPr>
                        <a:t>Last Traded Price 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2"/>
                        </a:rPr>
                        <a:t>Change 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2"/>
                        </a:rPr>
                        <a:t>Prev. Close 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Day H/L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52wk H/L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887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 err="1">
                          <a:solidFill>
                            <a:srgbClr val="0055CC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3"/>
                        </a:rPr>
                        <a:t>Ashoka</a:t>
                      </a:r>
                      <a:r>
                        <a:rPr lang="en-US" sz="1200" b="1" u="none" strike="noStrike" dirty="0">
                          <a:solidFill>
                            <a:srgbClr val="0055CC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3"/>
                        </a:rPr>
                        <a:t> </a:t>
                      </a:r>
                      <a:r>
                        <a:rPr lang="en-US" sz="1200" b="1" u="none" strike="noStrike" dirty="0" err="1">
                          <a:solidFill>
                            <a:srgbClr val="0055CC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3"/>
                        </a:rPr>
                        <a:t>Buildcon</a:t>
                      </a:r>
                      <a:r>
                        <a:rPr lang="en-US" sz="1200" b="1" u="none" strike="noStrike" dirty="0">
                          <a:solidFill>
                            <a:srgbClr val="0055CC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3"/>
                        </a:rPr>
                        <a:t> Ltd.</a:t>
                      </a:r>
                      <a:endParaRPr lang="en-US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F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204.65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F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+1.60</a:t>
                      </a: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(</a:t>
                      </a:r>
                      <a:r>
                        <a:rPr lang="en-US" sz="1200" b="1" dirty="0"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+0.79%</a:t>
                      </a: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F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203.05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F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rgbClr val="6666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209.95 / 202.0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F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rgbClr val="6666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279.40 / 187.10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FE5"/>
                    </a:solidFill>
                  </a:tcPr>
                </a:tc>
              </a:tr>
              <a:tr h="4887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55CC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4"/>
                        </a:rPr>
                        <a:t>Era Infra </a:t>
                      </a:r>
                      <a:r>
                        <a:rPr lang="en-US" sz="1200" b="1" u="none" strike="noStrike" dirty="0" err="1">
                          <a:solidFill>
                            <a:srgbClr val="0055CC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4"/>
                        </a:rPr>
                        <a:t>Engineerin</a:t>
                      </a:r>
                      <a:endParaRPr lang="en-US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133.65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-0.30</a:t>
                      </a: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(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-0.22%</a:t>
                      </a: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133.95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rgbClr val="6666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134.6 / 131.0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rgbClr val="6666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145.75 / 91.95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87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rgbClr val="0055CC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5"/>
                        </a:rPr>
                        <a:t>IL&amp;FS Transportation</a:t>
                      </a:r>
                      <a:endParaRPr lang="en-US" sz="1200" b="1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190.25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-6.30</a:t>
                      </a: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(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-3.21%</a:t>
                      </a: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196.55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rgbClr val="6666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202.0 / 189.0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rgbClr val="6666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227.00 / 156.60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87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rgbClr val="0055CC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6"/>
                        </a:rPr>
                        <a:t>IRB Infrastructure D</a:t>
                      </a:r>
                      <a:endParaRPr lang="en-US" sz="1200" b="1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114.60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-3.25</a:t>
                      </a:r>
                      <a:r>
                        <a:rPr lang="en-US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 (</a:t>
                      </a:r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-2.76%</a:t>
                      </a:r>
                      <a:r>
                        <a:rPr lang="en-US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117.85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rgbClr val="6666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122.85 / 112.75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>
                          <a:solidFill>
                            <a:srgbClr val="6666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207.00 / 100.25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568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rgbClr val="0055CC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7"/>
                        </a:rPr>
                        <a:t>IVRCL</a:t>
                      </a:r>
                      <a:endParaRPr lang="en-US" sz="1200" b="1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25.70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-3.10</a:t>
                      </a:r>
                      <a:r>
                        <a:rPr lang="en-US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 (</a:t>
                      </a:r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-10.76%</a:t>
                      </a:r>
                      <a:r>
                        <a:rPr lang="en-US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28.80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rgbClr val="6666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29.4 / 24.9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>
                          <a:solidFill>
                            <a:srgbClr val="6666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75.20 / 26.75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EB"/>
                    </a:solidFill>
                  </a:tcPr>
                </a:tc>
              </a:tr>
              <a:tr h="34568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rgbClr val="0055CC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8"/>
                        </a:rPr>
                        <a:t>NCC</a:t>
                      </a:r>
                      <a:endParaRPr lang="en-US" sz="1200" b="1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37.50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-1.65</a:t>
                      </a:r>
                      <a:r>
                        <a:rPr lang="en-US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 (</a:t>
                      </a:r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-4.21%</a:t>
                      </a:r>
                      <a:r>
                        <a:rPr lang="en-US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39.15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rgbClr val="6666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40.5 / 36.75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rgbClr val="6666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61.80 / 28.20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87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 err="1">
                          <a:solidFill>
                            <a:srgbClr val="0055CC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9"/>
                        </a:rPr>
                        <a:t>Sadbhav</a:t>
                      </a:r>
                      <a:r>
                        <a:rPr lang="en-US" sz="1200" b="1" u="none" strike="noStrike" dirty="0">
                          <a:solidFill>
                            <a:srgbClr val="0055CC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9"/>
                        </a:rPr>
                        <a:t> Engineering</a:t>
                      </a:r>
                      <a:endParaRPr lang="en-US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108.10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-2.80</a:t>
                      </a:r>
                      <a:r>
                        <a:rPr lang="en-US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 (</a:t>
                      </a:r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-2.52%</a:t>
                      </a:r>
                      <a:r>
                        <a:rPr lang="en-US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110.90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rgbClr val="6666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113.75 / 106.05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dirty="0">
                          <a:solidFill>
                            <a:srgbClr val="666666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161.00 / 105.55</a:t>
                      </a:r>
                    </a:p>
                  </a:txBody>
                  <a:tcPr marL="29801" marR="29801" marT="29801" marB="2980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328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685801"/>
            <a:ext cx="7143955" cy="5172998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b="1" dirty="0"/>
              <a:t>“</a:t>
            </a:r>
            <a:r>
              <a:rPr lang="en-US" sz="3200" b="1" i="1" dirty="0" err="1"/>
              <a:t>Kalangathu</a:t>
            </a:r>
            <a:r>
              <a:rPr lang="en-US" sz="3200" b="1" i="1" dirty="0"/>
              <a:t> Kanda </a:t>
            </a:r>
            <a:r>
              <a:rPr lang="en-US" sz="3200" b="1" i="1" dirty="0" err="1"/>
              <a:t>Vinaikkan</a:t>
            </a:r>
            <a:r>
              <a:rPr lang="en-US" sz="3200" b="1" i="1" dirty="0"/>
              <a:t> </a:t>
            </a:r>
            <a:r>
              <a:rPr lang="en-US" sz="3200" b="1" i="1" dirty="0" err="1" smtClean="0"/>
              <a:t>Thulangkathu</a:t>
            </a:r>
            <a:r>
              <a:rPr lang="en-US" sz="3200" b="1" i="1" dirty="0"/>
              <a:t> </a:t>
            </a:r>
            <a:r>
              <a:rPr lang="en-US" sz="3200" b="1" i="1" dirty="0" err="1" smtClean="0"/>
              <a:t>Thookkang</a:t>
            </a:r>
            <a:r>
              <a:rPr lang="en-US" sz="3200" b="1" i="1" dirty="0" smtClean="0"/>
              <a:t> </a:t>
            </a:r>
            <a:r>
              <a:rPr lang="en-US" sz="3200" b="1" i="1" dirty="0" err="1"/>
              <a:t>Kadinthu</a:t>
            </a:r>
            <a:r>
              <a:rPr lang="en-US" sz="3200" b="1" i="1" dirty="0"/>
              <a:t> </a:t>
            </a:r>
            <a:r>
              <a:rPr lang="en-US" sz="3200" b="1" i="1" dirty="0" err="1"/>
              <a:t>Seyal</a:t>
            </a:r>
            <a:r>
              <a:rPr lang="en-US" sz="3200" b="1" i="1" dirty="0" smtClean="0"/>
              <a:t>”</a:t>
            </a:r>
          </a:p>
          <a:p>
            <a:pPr marL="0" indent="0" algn="ctr">
              <a:buNone/>
            </a:pPr>
            <a:endParaRPr lang="en-US" b="1" i="1" dirty="0"/>
          </a:p>
          <a:p>
            <a:pPr marL="0" indent="0" algn="ctr">
              <a:buNone/>
            </a:pPr>
            <a:r>
              <a:rPr lang="en-US" i="1" dirty="0"/>
              <a:t>(What clearly eye discerns as right, with steadfast </a:t>
            </a:r>
            <a:r>
              <a:rPr lang="en-US" i="1" dirty="0" smtClean="0"/>
              <a:t>will And </a:t>
            </a:r>
            <a:r>
              <a:rPr lang="en-US" i="1" dirty="0"/>
              <a:t>mind </a:t>
            </a:r>
            <a:r>
              <a:rPr lang="en-US" i="1" dirty="0" err="1"/>
              <a:t>unslumbering</a:t>
            </a:r>
            <a:r>
              <a:rPr lang="en-US" i="1" dirty="0"/>
              <a:t>, that should man </a:t>
            </a:r>
            <a:r>
              <a:rPr lang="en-US" i="1" dirty="0" err="1"/>
              <a:t>fulfil</a:t>
            </a:r>
            <a:r>
              <a:rPr lang="en-US" i="1" dirty="0"/>
              <a:t>)</a:t>
            </a:r>
          </a:p>
          <a:p>
            <a:pPr marL="0" indent="0" algn="ctr">
              <a:buNone/>
            </a:pPr>
            <a:r>
              <a:rPr lang="en-US" dirty="0" smtClean="0"/>
              <a:t>							</a:t>
            </a:r>
          </a:p>
          <a:p>
            <a:pPr marL="0" indent="0" algn="ctr">
              <a:buNone/>
            </a:pPr>
            <a:r>
              <a:rPr lang="en-US" dirty="0"/>
              <a:t>	</a:t>
            </a:r>
            <a:r>
              <a:rPr lang="en-US" dirty="0" smtClean="0"/>
              <a:t>							</a:t>
            </a:r>
            <a:r>
              <a:rPr lang="en-US" b="1" dirty="0" smtClean="0"/>
              <a:t>- </a:t>
            </a:r>
            <a:r>
              <a:rPr lang="en-US" b="1" i="1" dirty="0"/>
              <a:t>Saint </a:t>
            </a:r>
            <a:r>
              <a:rPr lang="en-US" b="1" i="1" dirty="0" err="1"/>
              <a:t>Tiruvalluvar</a:t>
            </a:r>
            <a:endParaRPr lang="en-US" b="1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63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Infra Sector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1600201"/>
            <a:ext cx="7125112" cy="4258598"/>
          </a:xfrm>
        </p:spPr>
        <p:txBody>
          <a:bodyPr/>
          <a:lstStyle/>
          <a:p>
            <a:r>
              <a:rPr lang="en-US" sz="2800" dirty="0"/>
              <a:t>A regulatory authority for road sector.</a:t>
            </a:r>
          </a:p>
          <a:p>
            <a:r>
              <a:rPr lang="en-US" sz="2800" dirty="0"/>
              <a:t>3000 </a:t>
            </a:r>
            <a:r>
              <a:rPr lang="en-US" sz="2800" dirty="0" err="1"/>
              <a:t>kms</a:t>
            </a:r>
            <a:r>
              <a:rPr lang="en-US" sz="2800" dirty="0"/>
              <a:t> of road projects in Gujarat, Madhya Pradesh, Maharashtra, </a:t>
            </a:r>
            <a:r>
              <a:rPr lang="en-US" sz="2800" dirty="0" smtClean="0"/>
              <a:t>Rajasthan and </a:t>
            </a:r>
            <a:r>
              <a:rPr lang="en-US" sz="2800" dirty="0"/>
              <a:t>Uttar Pradesh will be awarded in the first six months of 2013-14.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5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Infra Sector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Two new major ports will be established in </a:t>
            </a:r>
            <a:r>
              <a:rPr lang="en-US" sz="2400" dirty="0" err="1"/>
              <a:t>Sagar</a:t>
            </a:r>
            <a:r>
              <a:rPr lang="en-US" sz="2400" dirty="0"/>
              <a:t>, West Bengal and in </a:t>
            </a:r>
            <a:r>
              <a:rPr lang="en-US" sz="2400" dirty="0" smtClean="0"/>
              <a:t>Andhra Pradesh </a:t>
            </a:r>
            <a:r>
              <a:rPr lang="en-US" sz="2400" dirty="0"/>
              <a:t>to add 100 million </a:t>
            </a:r>
            <a:r>
              <a:rPr lang="en-US" sz="2400" dirty="0" err="1"/>
              <a:t>tonnes</a:t>
            </a:r>
            <a:r>
              <a:rPr lang="en-US" sz="2400" dirty="0"/>
              <a:t> of capacity.</a:t>
            </a:r>
          </a:p>
          <a:p>
            <a:r>
              <a:rPr lang="en-US" sz="2400" dirty="0" smtClean="0"/>
              <a:t>A </a:t>
            </a:r>
            <a:r>
              <a:rPr lang="en-US" sz="2400" dirty="0"/>
              <a:t>new outer </a:t>
            </a:r>
            <a:r>
              <a:rPr lang="en-US" sz="2400" dirty="0" err="1"/>
              <a:t>harbour</a:t>
            </a:r>
            <a:r>
              <a:rPr lang="en-US" sz="2400" dirty="0"/>
              <a:t> to be developed in the </a:t>
            </a:r>
            <a:r>
              <a:rPr lang="en-US" sz="2400" dirty="0" err="1"/>
              <a:t>VOC</a:t>
            </a:r>
            <a:r>
              <a:rPr lang="en-US" sz="2400" dirty="0"/>
              <a:t> port at </a:t>
            </a:r>
            <a:r>
              <a:rPr lang="en-US" sz="2400" dirty="0" err="1" smtClean="0"/>
              <a:t>Thoothukkudi</a:t>
            </a:r>
            <a:r>
              <a:rPr lang="en-US" sz="2400" dirty="0" smtClean="0"/>
              <a:t>, Tamil </a:t>
            </a:r>
            <a:r>
              <a:rPr lang="en-US" sz="2400" dirty="0"/>
              <a:t>Nadu through PPP at an estimated cost of </a:t>
            </a:r>
            <a:r>
              <a:rPr lang="en-US" sz="2400" dirty="0" err="1" smtClean="0"/>
              <a:t>Rs</a:t>
            </a:r>
            <a:r>
              <a:rPr lang="en-US" sz="2400" dirty="0" smtClean="0"/>
              <a:t>. </a:t>
            </a:r>
            <a:r>
              <a:rPr lang="en-US" sz="2400" dirty="0"/>
              <a:t>7,500 </a:t>
            </a:r>
            <a:r>
              <a:rPr lang="en-US" sz="2400" dirty="0" err="1"/>
              <a:t>crore</a:t>
            </a:r>
            <a:r>
              <a:rPr lang="en-US" sz="2400" dirty="0"/>
              <a:t>.</a:t>
            </a:r>
          </a:p>
          <a:p>
            <a:r>
              <a:rPr lang="en-US" sz="2400" dirty="0"/>
              <a:t>Construction of 1,500 km 2 rail corridors to start by 2014-end</a:t>
            </a:r>
          </a:p>
        </p:txBody>
      </p:sp>
    </p:spTree>
    <p:extLst>
      <p:ext uri="{BB962C8B-B14F-4D97-AF65-F5344CB8AC3E}">
        <p14:creationId xmlns:p14="http://schemas.microsoft.com/office/powerpoint/2010/main" val="248361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Real Estate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2133600"/>
            <a:ext cx="7125112" cy="41148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2400" dirty="0" smtClean="0"/>
          </a:p>
          <a:p>
            <a:pPr marL="0" indent="0" algn="ctr">
              <a:buNone/>
            </a:pPr>
            <a:r>
              <a:rPr lang="en-US" sz="2400" dirty="0" smtClean="0"/>
              <a:t>Additional </a:t>
            </a:r>
            <a:r>
              <a:rPr lang="en-US" sz="2400" dirty="0"/>
              <a:t>deduction of interest </a:t>
            </a:r>
            <a:r>
              <a:rPr lang="en-US" sz="2400" dirty="0" err="1"/>
              <a:t>upto</a:t>
            </a:r>
            <a:r>
              <a:rPr lang="en-US" sz="2400" dirty="0"/>
              <a:t> </a:t>
            </a:r>
            <a:r>
              <a:rPr lang="en-US" sz="2400" dirty="0" err="1" smtClean="0"/>
              <a:t>Rs</a:t>
            </a:r>
            <a:r>
              <a:rPr lang="en-US" sz="2400" dirty="0" smtClean="0"/>
              <a:t>. </a:t>
            </a:r>
            <a:r>
              <a:rPr lang="en-US" sz="2400" dirty="0"/>
              <a:t>1 lakh for a person taking </a:t>
            </a:r>
            <a:r>
              <a:rPr lang="en-US" sz="2400" dirty="0" smtClean="0"/>
              <a:t>first home </a:t>
            </a:r>
            <a:r>
              <a:rPr lang="en-US" sz="2400" dirty="0"/>
              <a:t>loan </a:t>
            </a:r>
            <a:r>
              <a:rPr lang="en-US" sz="2400" dirty="0" err="1"/>
              <a:t>upto</a:t>
            </a:r>
            <a:r>
              <a:rPr lang="en-US" sz="2400" dirty="0"/>
              <a:t> </a:t>
            </a:r>
            <a:r>
              <a:rPr lang="en-US" sz="2400" dirty="0" err="1" smtClean="0"/>
              <a:t>Rs</a:t>
            </a:r>
            <a:r>
              <a:rPr lang="en-US" sz="2400" dirty="0" smtClean="0"/>
              <a:t>. 25 </a:t>
            </a:r>
            <a:r>
              <a:rPr lang="en-US" sz="2400" dirty="0"/>
              <a:t>lakh during period 1.4.2013 to </a:t>
            </a:r>
            <a:r>
              <a:rPr lang="en-US" sz="2400" dirty="0" smtClean="0"/>
              <a:t>31.3.2014</a:t>
            </a:r>
          </a:p>
          <a:p>
            <a:pPr marL="0" indent="0" algn="ctr">
              <a:buNone/>
            </a:pPr>
            <a:r>
              <a:rPr lang="en-US" sz="2400" dirty="0" smtClean="0"/>
              <a:t>This will increase the demand for medium real estate projects in the cities.</a:t>
            </a:r>
          </a:p>
          <a:p>
            <a:pPr marL="0" indent="0" algn="ctr">
              <a:buNone/>
            </a:pPr>
            <a:endParaRPr lang="en-US" sz="2400" dirty="0" smtClean="0"/>
          </a:p>
          <a:p>
            <a:pPr marL="0" indent="0" algn="ctr">
              <a:buNone/>
            </a:pPr>
            <a:r>
              <a:rPr lang="en-US" sz="2400" dirty="0" err="1" smtClean="0"/>
              <a:t>Rs</a:t>
            </a:r>
            <a:r>
              <a:rPr lang="en-US" sz="2400" dirty="0" smtClean="0"/>
              <a:t> </a:t>
            </a:r>
            <a:r>
              <a:rPr lang="en-US" sz="2400" dirty="0"/>
              <a:t>2000cr to be allotted to Urban Housing Fund positive for Real Estate </a:t>
            </a:r>
            <a:r>
              <a:rPr lang="en-US" sz="2400" dirty="0" smtClean="0"/>
              <a:t>Cos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58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Invest in Plant and Machinery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dirty="0" smtClean="0"/>
              <a:t>Companies </a:t>
            </a:r>
            <a:r>
              <a:rPr lang="en-US" sz="2800" dirty="0"/>
              <a:t>investing </a:t>
            </a:r>
            <a:r>
              <a:rPr lang="en-US" sz="2800" dirty="0" err="1"/>
              <a:t>Rs</a:t>
            </a:r>
            <a:r>
              <a:rPr lang="en-US" sz="2800" dirty="0"/>
              <a:t>. 100 </a:t>
            </a:r>
            <a:r>
              <a:rPr lang="en-US" sz="2800" dirty="0" err="1"/>
              <a:t>crore</a:t>
            </a:r>
            <a:r>
              <a:rPr lang="en-US" sz="2800" dirty="0"/>
              <a:t> or more in plant and machinery during the period 1.4.2013 to 31.3.2015 will be entitled to deduct an investment allowance of 15 per cent of the investment.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97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Funding Infra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N</a:t>
            </a:r>
            <a:r>
              <a:rPr lang="en-US" sz="2400" dirty="0" smtClean="0"/>
              <a:t>ew </a:t>
            </a:r>
            <a:r>
              <a:rPr lang="en-US" sz="2400" dirty="0"/>
              <a:t>and innovative instruments to </a:t>
            </a:r>
            <a:r>
              <a:rPr lang="en-US" sz="2400" dirty="0" err="1"/>
              <a:t>mobilise</a:t>
            </a:r>
            <a:r>
              <a:rPr lang="en-US" sz="2400" dirty="0"/>
              <a:t> funds for investment </a:t>
            </a:r>
            <a:r>
              <a:rPr lang="en-US" sz="2400" dirty="0" smtClean="0"/>
              <a:t>in infrastructure sector:</a:t>
            </a: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Infrastructure </a:t>
            </a:r>
            <a:r>
              <a:rPr lang="en-US" sz="2400" dirty="0"/>
              <a:t>Debt Funds (</a:t>
            </a:r>
            <a:r>
              <a:rPr lang="en-US" sz="2400" dirty="0" err="1"/>
              <a:t>IDF</a:t>
            </a:r>
            <a:r>
              <a:rPr lang="en-US" sz="2400" dirty="0"/>
              <a:t>) to be </a:t>
            </a:r>
            <a:r>
              <a:rPr lang="en-US" sz="2400" dirty="0" err="1" smtClean="0"/>
              <a:t>encourged</a:t>
            </a:r>
            <a:r>
              <a:rPr lang="en-US" sz="2400" dirty="0" smtClean="0"/>
              <a:t>,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err="1" smtClean="0"/>
              <a:t>IIFCL</a:t>
            </a:r>
            <a:r>
              <a:rPr lang="en-US" sz="2400" dirty="0" smtClean="0"/>
              <a:t> </a:t>
            </a:r>
            <a:r>
              <a:rPr lang="en-US" sz="2400" dirty="0"/>
              <a:t>to offer credit </a:t>
            </a:r>
            <a:r>
              <a:rPr lang="en-US" sz="2400" dirty="0" smtClean="0"/>
              <a:t>enhancement.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Infrastructure </a:t>
            </a:r>
            <a:r>
              <a:rPr lang="en-US" sz="2400" dirty="0"/>
              <a:t>tax-free bond of ` 50,000 </a:t>
            </a:r>
            <a:r>
              <a:rPr lang="en-US" sz="2400" dirty="0" err="1"/>
              <a:t>crore</a:t>
            </a:r>
            <a:r>
              <a:rPr lang="en-US" sz="2400" dirty="0"/>
              <a:t> in </a:t>
            </a:r>
            <a:r>
              <a:rPr lang="en-US" sz="2400" dirty="0" smtClean="0"/>
              <a:t>2013-14,</a:t>
            </a:r>
          </a:p>
        </p:txBody>
      </p:sp>
    </p:spTree>
    <p:extLst>
      <p:ext uri="{BB962C8B-B14F-4D97-AF65-F5344CB8AC3E}">
        <p14:creationId xmlns:p14="http://schemas.microsoft.com/office/powerpoint/2010/main" val="137497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Funding Infra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/>
              <a:t>Raising corpus of Rural Infrastructure Development Fund (</a:t>
            </a:r>
            <a:r>
              <a:rPr lang="en-US" sz="2400" dirty="0" err="1"/>
              <a:t>RIDF</a:t>
            </a:r>
            <a:r>
              <a:rPr lang="en-US" sz="2400" dirty="0"/>
              <a:t>) to ` 20,000 </a:t>
            </a:r>
            <a:r>
              <a:rPr lang="en-US" sz="2400" dirty="0" err="1"/>
              <a:t>crore</a:t>
            </a:r>
            <a:r>
              <a:rPr lang="en-US" sz="2400" dirty="0"/>
              <a:t> and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5,000 </a:t>
            </a:r>
            <a:r>
              <a:rPr lang="en-US" sz="2400" dirty="0" err="1"/>
              <a:t>crore</a:t>
            </a:r>
            <a:r>
              <a:rPr lang="en-US" sz="2400" dirty="0"/>
              <a:t> to </a:t>
            </a:r>
            <a:r>
              <a:rPr lang="en-US" sz="2400" dirty="0" err="1"/>
              <a:t>NABARD</a:t>
            </a:r>
            <a:r>
              <a:rPr lang="en-US" sz="2400" dirty="0"/>
              <a:t> to finance construction for warehousing. Window to </a:t>
            </a:r>
            <a:r>
              <a:rPr lang="en-US" sz="2400" dirty="0" err="1"/>
              <a:t>Panchayats</a:t>
            </a:r>
            <a:r>
              <a:rPr lang="en-US" sz="2400" dirty="0"/>
              <a:t> to finance construction of </a:t>
            </a:r>
            <a:r>
              <a:rPr lang="en-US" sz="2400" dirty="0" err="1"/>
              <a:t>godowns</a:t>
            </a:r>
            <a:r>
              <a:rPr lang="en-US" sz="24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Build roads in North eastern states and connect them to Myanmar with assistance from WB &amp; </a:t>
            </a:r>
            <a:r>
              <a:rPr lang="en-US" sz="2400" dirty="0" err="1"/>
              <a:t>ADB</a:t>
            </a:r>
            <a:endParaRPr lang="en-US" sz="2400" dirty="0"/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16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Taxation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Increase surcharge from 5 to 10 percent on domestic companies whose </a:t>
            </a:r>
            <a:r>
              <a:rPr lang="en-US" sz="2400" dirty="0" smtClean="0"/>
              <a:t>taxable income </a:t>
            </a:r>
            <a:r>
              <a:rPr lang="en-US" sz="2400" dirty="0"/>
              <a:t>exceed </a:t>
            </a:r>
            <a:r>
              <a:rPr lang="en-US" sz="2400" dirty="0" err="1" smtClean="0"/>
              <a:t>Rs</a:t>
            </a:r>
            <a:r>
              <a:rPr lang="en-US" sz="2400" dirty="0" smtClean="0"/>
              <a:t>. </a:t>
            </a:r>
            <a:r>
              <a:rPr lang="en-US" sz="2400" dirty="0"/>
              <a:t>10 </a:t>
            </a:r>
            <a:r>
              <a:rPr lang="en-US" sz="2400" dirty="0" err="1"/>
              <a:t>crore</a:t>
            </a:r>
            <a:r>
              <a:rPr lang="en-US" sz="2400" dirty="0"/>
              <a:t>.</a:t>
            </a:r>
          </a:p>
          <a:p>
            <a:r>
              <a:rPr lang="en-US" sz="2400" dirty="0"/>
              <a:t>For homes and flats with a carpet area of 2,000 </a:t>
            </a:r>
            <a:r>
              <a:rPr lang="en-US" sz="2400" dirty="0" err="1"/>
              <a:t>sq.ft</a:t>
            </a:r>
            <a:r>
              <a:rPr lang="en-US" sz="2400" dirty="0"/>
              <a:t>. or more or of a value of `1 </a:t>
            </a:r>
            <a:r>
              <a:rPr lang="en-US" sz="2400" dirty="0" err="1"/>
              <a:t>crore</a:t>
            </a:r>
            <a:r>
              <a:rPr lang="en-US" sz="2400" dirty="0"/>
              <a:t> or more, which are high-end constructions, where the component of services is greater, rate of abatement reduced from </a:t>
            </a:r>
            <a:r>
              <a:rPr lang="en-US" sz="2400" dirty="0" err="1"/>
              <a:t>from</a:t>
            </a:r>
            <a:r>
              <a:rPr lang="en-US" sz="2400" dirty="0"/>
              <a:t> 75 to 70 percent.</a:t>
            </a:r>
          </a:p>
        </p:txBody>
      </p:sp>
    </p:spTree>
    <p:extLst>
      <p:ext uri="{BB962C8B-B14F-4D97-AF65-F5344CB8AC3E}">
        <p14:creationId xmlns:p14="http://schemas.microsoft.com/office/powerpoint/2010/main" val="328944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Taxation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Concessional rate of tax of 15 percent on dividend received by an Indian </a:t>
            </a:r>
            <a:r>
              <a:rPr lang="en-US" sz="2400" dirty="0" smtClean="0"/>
              <a:t>company from </a:t>
            </a:r>
            <a:r>
              <a:rPr lang="en-US" sz="2400" dirty="0"/>
              <a:t>its foreign subsidiary proposed to continue for one more year.</a:t>
            </a:r>
          </a:p>
          <a:p>
            <a:r>
              <a:rPr lang="en-US" sz="2400" dirty="0"/>
              <a:t>Excise Duty on marble slabs increased</a:t>
            </a:r>
          </a:p>
          <a:p>
            <a:r>
              <a:rPr lang="en-US" sz="2400" dirty="0"/>
              <a:t>Rate of Abatement on high cost </a:t>
            </a:r>
            <a:r>
              <a:rPr lang="en-US" sz="2400" dirty="0" err="1"/>
              <a:t>appartments</a:t>
            </a:r>
            <a:r>
              <a:rPr lang="en-US" sz="2400" dirty="0"/>
              <a:t> reduced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5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dget Impact on Infra - Any thing for BSCPL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Budget Impact on Infra - Any thing for BSCPL</Template>
  <TotalTime>5</TotalTime>
  <Words>537</Words>
  <Application>Microsoft Office PowerPoint</Application>
  <PresentationFormat>On-screen Show (4:3)</PresentationFormat>
  <Paragraphs>89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Budget Impact on Infra - Any thing for BSCPL</vt:lpstr>
      <vt:lpstr>Anything For Infra ?</vt:lpstr>
      <vt:lpstr>Infra Sector</vt:lpstr>
      <vt:lpstr>Infra Sector</vt:lpstr>
      <vt:lpstr>Real Estate</vt:lpstr>
      <vt:lpstr>Invest in Plant and Machinery</vt:lpstr>
      <vt:lpstr>Funding Infra</vt:lpstr>
      <vt:lpstr>Funding Infra</vt:lpstr>
      <vt:lpstr>Taxation</vt:lpstr>
      <vt:lpstr>Taxation</vt:lpstr>
      <vt:lpstr>Impact on Our Peers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Anything For BSCPL ?</dc:title>
  <dc:creator>Kalyan Gogineni @ BSCPL</dc:creator>
  <cp:lastModifiedBy>Kalyan Gogineni @ BSCPL</cp:lastModifiedBy>
  <cp:revision>3</cp:revision>
  <dcterms:created xsi:type="dcterms:W3CDTF">2013-02-28T13:52:02Z</dcterms:created>
  <dcterms:modified xsi:type="dcterms:W3CDTF">2013-02-28T14:58:12Z</dcterms:modified>
</cp:coreProperties>
</file>