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wRA+7f5sjdm0S5sgbWAzhA" hashData="rATvX5Qg9IRMReA0opS4OjhxIF0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FB2AC-5A97-4603-9D10-B8D0B94DDF29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49AA2-A55D-4E50-98C5-44C77B144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Brief of Press Release </a:t>
            </a:r>
            <a:r>
              <a:rPr lang="en-US" dirty="0" err="1" smtClean="0">
                <a:solidFill>
                  <a:srgbClr val="7030A0"/>
                </a:solidFill>
              </a:rPr>
              <a:t>dt</a:t>
            </a:r>
            <a:r>
              <a:rPr lang="en-US" dirty="0" smtClean="0">
                <a:solidFill>
                  <a:srgbClr val="7030A0"/>
                </a:solidFill>
              </a:rPr>
              <a:t> 22-01-2010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334000" cy="45259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rgbClr val="FFFF00"/>
                </a:solidFill>
              </a:rPr>
              <a:t>A meeting of the core group constituted by the Ministry of Corporate  Affairs for convergence of Indian Accounting Standards was held on 11</a:t>
            </a:r>
            <a:r>
              <a:rPr lang="en-US" baseline="30000" dirty="0" smtClean="0">
                <a:solidFill>
                  <a:srgbClr val="FFFF00"/>
                </a:solidFill>
              </a:rPr>
              <a:t>th</a:t>
            </a:r>
            <a:r>
              <a:rPr lang="en-US" dirty="0" smtClean="0">
                <a:solidFill>
                  <a:srgbClr val="FFFF00"/>
                </a:solidFill>
              </a:rPr>
              <a:t> January 2010</a:t>
            </a:r>
          </a:p>
          <a:p>
            <a:pPr lvl="0"/>
            <a:r>
              <a:rPr lang="en-US" dirty="0" smtClean="0">
                <a:solidFill>
                  <a:srgbClr val="FFFF00"/>
                </a:solidFill>
              </a:rPr>
              <a:t>The meeting was attended by officials of ICAI, Ministry of Finance, SEBI, RBI, C&amp;AG and other experts.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819400" cy="4525963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Brief of Press Release </a:t>
            </a:r>
            <a:r>
              <a:rPr lang="en-US" dirty="0" err="1" smtClean="0">
                <a:solidFill>
                  <a:srgbClr val="7030A0"/>
                </a:solidFill>
              </a:rPr>
              <a:t>dt</a:t>
            </a:r>
            <a:r>
              <a:rPr lang="en-US" dirty="0" smtClean="0">
                <a:solidFill>
                  <a:srgbClr val="7030A0"/>
                </a:solidFill>
              </a:rPr>
              <a:t> 22-01-2010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black">
          <a:xfrm>
            <a:off x="457200" y="1600200"/>
            <a:ext cx="5562600" cy="4525963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>
                <a:solidFill>
                  <a:srgbClr val="FFFF00"/>
                </a:solidFill>
              </a:rPr>
              <a:t>The group agreed that in view of the roadmap for achieving convergence, there will be two separate sets of Accounting Standards u/s 211(3C) of the Companies  Act, 1956:-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&gt; First </a:t>
            </a:r>
            <a:r>
              <a:rPr lang="en-US" dirty="0">
                <a:solidFill>
                  <a:srgbClr val="FFFF00"/>
                </a:solidFill>
              </a:rPr>
              <a:t>set:-Comprise of the Indian Accounting Standards which are converged with IFRSs which shall be applicable to the specified class of companies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&gt; Second </a:t>
            </a:r>
            <a:r>
              <a:rPr lang="en-US" dirty="0">
                <a:solidFill>
                  <a:srgbClr val="FFFF00"/>
                </a:solidFill>
              </a:rPr>
              <a:t>Set:- existing Accounting Standards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0" y="1600200"/>
            <a:ext cx="2590800" cy="4525963"/>
          </a:xfrm>
          <a:blipFill>
            <a:blip r:embed="rId3"/>
            <a:stretch>
              <a:fillRect/>
            </a:stretch>
          </a:blipFill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Brief of Press Release </a:t>
            </a:r>
            <a:r>
              <a:rPr lang="en-US" dirty="0" err="1" smtClean="0">
                <a:solidFill>
                  <a:srgbClr val="7030A0"/>
                </a:solidFill>
              </a:rPr>
              <a:t>dt</a:t>
            </a:r>
            <a:r>
              <a:rPr lang="en-US" dirty="0" smtClean="0">
                <a:solidFill>
                  <a:srgbClr val="7030A0"/>
                </a:solidFill>
              </a:rPr>
              <a:t> 22-01-2010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791200" cy="4525963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77500" lnSpcReduction="20000"/>
          </a:bodyPr>
          <a:lstStyle/>
          <a:p>
            <a:pPr lvl="0"/>
            <a:r>
              <a:rPr lang="en-US" b="1" dirty="0">
                <a:solidFill>
                  <a:srgbClr val="FFFF00"/>
                </a:solidFill>
              </a:rPr>
              <a:t>First set of Accounting Standards(i.e. converged accounting standards will be applied to specified class of companies in following phase:-</a:t>
            </a: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FFFF00"/>
                </a:solidFill>
              </a:rPr>
              <a:t>	</a:t>
            </a:r>
            <a:r>
              <a:rPr lang="en-US" b="1" u="sng" dirty="0" smtClean="0">
                <a:solidFill>
                  <a:srgbClr val="FFFF00"/>
                </a:solidFill>
              </a:rPr>
              <a:t> Phase-I </a:t>
            </a:r>
            <a:r>
              <a:rPr lang="en-US" b="1" dirty="0" smtClean="0">
                <a:solidFill>
                  <a:srgbClr val="FFFF00"/>
                </a:solidFill>
              </a:rPr>
              <a:t>             </a:t>
            </a:r>
            <a:r>
              <a:rPr lang="en-US" b="1" dirty="0">
                <a:solidFill>
                  <a:srgbClr val="FFFF00"/>
                </a:solidFill>
              </a:rPr>
              <a:t>				</a:t>
            </a:r>
            <a:r>
              <a:rPr lang="en-US" b="1" u="sng" dirty="0" smtClean="0">
                <a:solidFill>
                  <a:srgbClr val="FFFF00"/>
                </a:solidFill>
              </a:rPr>
              <a:t>Date </a:t>
            </a:r>
            <a:r>
              <a:rPr lang="en-US" b="1" u="sng" dirty="0">
                <a:solidFill>
                  <a:srgbClr val="FFFF00"/>
                </a:solidFill>
              </a:rPr>
              <a:t>of applicability</a:t>
            </a:r>
            <a:r>
              <a:rPr lang="en-US" b="1" dirty="0">
                <a:solidFill>
                  <a:srgbClr val="FFFF00"/>
                </a:solidFill>
              </a:rPr>
              <a:t>                                        </a:t>
            </a:r>
          </a:p>
          <a:p>
            <a:pPr lvl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	Companies                                1st April 2010                                                               </a:t>
            </a:r>
            <a:endParaRPr lang="en-US" b="1" dirty="0">
              <a:solidFill>
                <a:srgbClr val="FFFF00"/>
              </a:solidFill>
            </a:endParaRPr>
          </a:p>
          <a:p>
            <a:pPr lvl="0"/>
            <a:r>
              <a:rPr lang="en-US" b="1" dirty="0">
                <a:solidFill>
                  <a:srgbClr val="FFFF00"/>
                </a:solidFill>
              </a:rPr>
              <a:t>which are part of NSE 50                                  </a:t>
            </a:r>
          </a:p>
          <a:p>
            <a:pPr lvl="0"/>
            <a:r>
              <a:rPr lang="en-US" b="1" dirty="0">
                <a:solidFill>
                  <a:srgbClr val="FFFF00"/>
                </a:solidFill>
              </a:rPr>
              <a:t>which are part of Sensex-30                                          </a:t>
            </a:r>
          </a:p>
          <a:p>
            <a:pPr lvl="0"/>
            <a:r>
              <a:rPr lang="en-US" b="1" dirty="0">
                <a:solidFill>
                  <a:srgbClr val="FFFF00"/>
                </a:solidFill>
              </a:rPr>
              <a:t>Whose securities are listed on any SE</a:t>
            </a:r>
          </a:p>
          <a:p>
            <a:pPr>
              <a:buNone/>
            </a:pPr>
            <a:r>
              <a:rPr lang="en-US" b="1" dirty="0" smtClean="0">
                <a:solidFill>
                  <a:srgbClr val="FFFF00"/>
                </a:solidFill>
              </a:rPr>
              <a:t>	Outside </a:t>
            </a:r>
            <a:r>
              <a:rPr lang="en-US" b="1" dirty="0">
                <a:solidFill>
                  <a:srgbClr val="FFFF00"/>
                </a:solidFill>
              </a:rPr>
              <a:t>India</a:t>
            </a:r>
          </a:p>
          <a:p>
            <a:pPr lvl="0"/>
            <a:r>
              <a:rPr lang="en-US" b="1" dirty="0">
                <a:solidFill>
                  <a:srgbClr val="FFFF00"/>
                </a:solidFill>
              </a:rPr>
              <a:t>Which have a net worth in excess of Rs.1,000</a:t>
            </a:r>
          </a:p>
          <a:p>
            <a:pPr>
              <a:buNone/>
            </a:pPr>
            <a:r>
              <a:rPr lang="en-US" b="1" dirty="0" smtClean="0">
                <a:solidFill>
                  <a:srgbClr val="FFFF00"/>
                </a:solidFill>
              </a:rPr>
              <a:t>	Whether </a:t>
            </a:r>
            <a:r>
              <a:rPr lang="en-US" b="1" dirty="0">
                <a:solidFill>
                  <a:srgbClr val="FFFF00"/>
                </a:solidFill>
              </a:rPr>
              <a:t>listed or not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400800" y="1600200"/>
            <a:ext cx="2286000" cy="4525963"/>
          </a:xfrm>
          <a:blipFill>
            <a:blip r:embed="rId3"/>
            <a:stretch>
              <a:fillRect/>
            </a:stretch>
          </a:blipFill>
        </p:spPr>
        <p:txBody>
          <a:bodyPr>
            <a:normAutofit fontScale="775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Brief of Press Release </a:t>
            </a:r>
            <a:r>
              <a:rPr lang="en-US" dirty="0" err="1" smtClean="0">
                <a:solidFill>
                  <a:srgbClr val="7030A0"/>
                </a:solidFill>
              </a:rPr>
              <a:t>dt</a:t>
            </a:r>
            <a:r>
              <a:rPr lang="en-US" dirty="0" smtClean="0">
                <a:solidFill>
                  <a:srgbClr val="7030A0"/>
                </a:solidFill>
              </a:rPr>
              <a:t> 22-01-2010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562600" cy="45259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rgbClr val="FFFF00"/>
                </a:solidFill>
              </a:rPr>
              <a:t>Companies, </a:t>
            </a:r>
            <a:r>
              <a:rPr lang="en-US" b="1" dirty="0" smtClean="0">
                <a:solidFill>
                  <a:srgbClr val="FFFF00"/>
                </a:solidFill>
              </a:rPr>
              <a:t>	 1</a:t>
            </a:r>
            <a:r>
              <a:rPr lang="en-US" b="1" baseline="30000" dirty="0" smtClean="0">
                <a:solidFill>
                  <a:srgbClr val="FFFF00"/>
                </a:solidFill>
              </a:rPr>
              <a:t>st</a:t>
            </a:r>
            <a:r>
              <a:rPr lang="en-US" b="1" dirty="0" smtClean="0">
                <a:solidFill>
                  <a:srgbClr val="FFFF00"/>
                </a:solidFill>
              </a:rPr>
              <a:t> April 2013</a:t>
            </a:r>
          </a:p>
          <a:p>
            <a:pPr lvl="0">
              <a:buNone/>
            </a:pPr>
            <a:r>
              <a:rPr lang="en-US" b="1" dirty="0">
                <a:solidFill>
                  <a:srgbClr val="FFFF00"/>
                </a:solidFill>
              </a:rPr>
              <a:t>	</a:t>
            </a:r>
            <a:r>
              <a:rPr lang="en-US" b="1" dirty="0" smtClean="0">
                <a:solidFill>
                  <a:srgbClr val="FFFF00"/>
                </a:solidFill>
              </a:rPr>
              <a:t>whether </a:t>
            </a:r>
            <a:r>
              <a:rPr lang="en-US" b="1" dirty="0">
                <a:solidFill>
                  <a:srgbClr val="FFFF00"/>
                </a:solidFill>
              </a:rPr>
              <a:t>listed or not, </a:t>
            </a:r>
            <a:r>
              <a:rPr lang="en-US" b="1" dirty="0" smtClean="0">
                <a:solidFill>
                  <a:srgbClr val="FFFF00"/>
                </a:solidFill>
              </a:rPr>
              <a:t>   </a:t>
            </a:r>
          </a:p>
          <a:p>
            <a:pPr lvl="0">
              <a:buNone/>
            </a:pPr>
            <a:r>
              <a:rPr lang="en-US" b="1" dirty="0">
                <a:solidFill>
                  <a:srgbClr val="FFFF00"/>
                </a:solidFill>
              </a:rPr>
              <a:t>	</a:t>
            </a:r>
            <a:r>
              <a:rPr lang="en-US" b="1" dirty="0" smtClean="0">
                <a:solidFill>
                  <a:srgbClr val="FFFF00"/>
                </a:solidFill>
              </a:rPr>
              <a:t>having </a:t>
            </a:r>
            <a:r>
              <a:rPr lang="en-US" b="1" dirty="0">
                <a:solidFill>
                  <a:srgbClr val="FFFF00"/>
                </a:solidFill>
              </a:rPr>
              <a:t>a net </a:t>
            </a:r>
            <a:r>
              <a:rPr lang="en-US" b="1" dirty="0" smtClean="0">
                <a:solidFill>
                  <a:srgbClr val="FFFF00"/>
                </a:solidFill>
              </a:rPr>
              <a:t>worth exceeding</a:t>
            </a:r>
          </a:p>
          <a:p>
            <a:pPr lvl="0">
              <a:buNone/>
            </a:pPr>
            <a:r>
              <a:rPr lang="en-US" b="1" dirty="0">
                <a:solidFill>
                  <a:srgbClr val="FFFF00"/>
                </a:solidFill>
              </a:rPr>
              <a:t>	</a:t>
            </a:r>
            <a:r>
              <a:rPr lang="en-US" b="1" dirty="0" smtClean="0">
                <a:solidFill>
                  <a:srgbClr val="FFFF00"/>
                </a:solidFill>
              </a:rPr>
              <a:t>Rs</a:t>
            </a:r>
            <a:r>
              <a:rPr lang="en-US" b="1" dirty="0">
                <a:solidFill>
                  <a:srgbClr val="FFFF00"/>
                </a:solidFill>
              </a:rPr>
              <a:t>. 500 Cr but less than Rs.1,000 Cr	</a:t>
            </a:r>
            <a:endParaRPr lang="en-US" b="1" dirty="0" smtClean="0">
              <a:solidFill>
                <a:srgbClr val="FFFF00"/>
              </a:solidFill>
            </a:endParaRPr>
          </a:p>
          <a:p>
            <a:pPr lvl="0"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b="1" dirty="0" smtClean="0">
                <a:solidFill>
                  <a:srgbClr val="FFFF00"/>
                </a:solidFill>
              </a:rPr>
              <a:t>Listed </a:t>
            </a:r>
            <a:r>
              <a:rPr lang="en-US" b="1" dirty="0">
                <a:solidFill>
                  <a:srgbClr val="FFFF00"/>
                </a:solidFill>
              </a:rPr>
              <a:t>Companies</a:t>
            </a:r>
            <a:r>
              <a:rPr lang="en-US" b="1" dirty="0" smtClean="0">
                <a:solidFill>
                  <a:srgbClr val="FFFF00"/>
                </a:solidFill>
              </a:rPr>
              <a:t>      </a:t>
            </a:r>
            <a:r>
              <a:rPr lang="en-US" b="1" dirty="0">
                <a:solidFill>
                  <a:srgbClr val="FFFF00"/>
                </a:solidFill>
              </a:rPr>
              <a:t>1</a:t>
            </a:r>
            <a:r>
              <a:rPr lang="en-US" b="1" baseline="30000" dirty="0">
                <a:solidFill>
                  <a:srgbClr val="FFFF00"/>
                </a:solidFill>
              </a:rPr>
              <a:t>st</a:t>
            </a:r>
            <a:r>
              <a:rPr lang="en-US" b="1" dirty="0">
                <a:solidFill>
                  <a:srgbClr val="FFFF00"/>
                </a:solidFill>
              </a:rPr>
              <a:t> April 2014</a:t>
            </a:r>
            <a:r>
              <a:rPr lang="en-US" b="1" dirty="0" smtClean="0">
                <a:solidFill>
                  <a:srgbClr val="FFFF00"/>
                </a:solidFill>
              </a:rPr>
              <a:t>    </a:t>
            </a:r>
            <a:r>
              <a:rPr lang="en-US" dirty="0" smtClean="0">
                <a:solidFill>
                  <a:srgbClr val="FFFF00"/>
                </a:solidFill>
              </a:rPr>
              <a:t>   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248400" y="1600200"/>
            <a:ext cx="2438400" cy="4525963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Brief of Press Release </a:t>
            </a:r>
            <a:r>
              <a:rPr lang="en-US" dirty="0" err="1" smtClean="0">
                <a:solidFill>
                  <a:srgbClr val="7030A0"/>
                </a:solidFill>
              </a:rPr>
              <a:t>dt</a:t>
            </a:r>
            <a:r>
              <a:rPr lang="en-US" dirty="0" smtClean="0">
                <a:solidFill>
                  <a:srgbClr val="7030A0"/>
                </a:solidFill>
              </a:rPr>
              <a:t> 22-01-2010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791200" cy="4525963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/>
          </a:p>
          <a:p>
            <a:r>
              <a:rPr lang="en-US" b="1" dirty="0" smtClean="0">
                <a:solidFill>
                  <a:srgbClr val="FFFF00"/>
                </a:solidFill>
              </a:rPr>
              <a:t>Applicability </a:t>
            </a:r>
            <a:r>
              <a:rPr lang="en-US" b="1" dirty="0">
                <a:solidFill>
                  <a:srgbClr val="FFFF00"/>
                </a:solidFill>
              </a:rPr>
              <a:t>of IFRS is not yet decided for :</a:t>
            </a:r>
          </a:p>
          <a:p>
            <a:pPr>
              <a:buNone/>
            </a:pPr>
            <a:r>
              <a:rPr lang="en-US" b="1" dirty="0" smtClean="0">
                <a:solidFill>
                  <a:srgbClr val="FFFF00"/>
                </a:solidFill>
              </a:rPr>
              <a:t>	Unlisted </a:t>
            </a:r>
            <a:r>
              <a:rPr lang="en-US" b="1" dirty="0">
                <a:solidFill>
                  <a:srgbClr val="FFFF00"/>
                </a:solidFill>
              </a:rPr>
              <a:t>Companies, having net worth of Rs. 500 Cr or less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324600" y="1600200"/>
            <a:ext cx="2362200" cy="4525963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Brief of Press Release </a:t>
            </a:r>
            <a:r>
              <a:rPr lang="en-US" dirty="0" err="1" smtClean="0">
                <a:solidFill>
                  <a:srgbClr val="7030A0"/>
                </a:solidFill>
              </a:rPr>
              <a:t>dt</a:t>
            </a:r>
            <a:r>
              <a:rPr lang="en-US" dirty="0" smtClean="0">
                <a:solidFill>
                  <a:srgbClr val="7030A0"/>
                </a:solidFill>
              </a:rPr>
              <a:t> 22-01-2010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791200" cy="4525963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/>
          </a:p>
          <a:p>
            <a:r>
              <a:rPr lang="en-US" b="1" dirty="0" smtClean="0">
                <a:solidFill>
                  <a:srgbClr val="FFFF00"/>
                </a:solidFill>
              </a:rPr>
              <a:t>ICAI is required to submitted list of converged version of Accounting Standards to NACASA by 31</a:t>
            </a:r>
            <a:r>
              <a:rPr lang="en-US" b="1" baseline="30000" dirty="0" smtClean="0">
                <a:solidFill>
                  <a:srgbClr val="FFFF00"/>
                </a:solidFill>
              </a:rPr>
              <a:t>st</a:t>
            </a:r>
            <a:r>
              <a:rPr lang="en-US" b="1" dirty="0" smtClean="0">
                <a:solidFill>
                  <a:srgbClr val="FFFF00"/>
                </a:solidFill>
              </a:rPr>
              <a:t> March 2010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324600" y="1600200"/>
            <a:ext cx="2362200" cy="4525963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3657600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 smtClean="0"/>
              <a:t>	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Thank you</a:t>
            </a:r>
            <a:br>
              <a:rPr lang="en-US" b="1" dirty="0" smtClean="0">
                <a:solidFill>
                  <a:srgbClr val="00B0F0"/>
                </a:solidFill>
              </a:rPr>
            </a:br>
            <a:r>
              <a:rPr lang="en-US" b="1" dirty="0" smtClean="0">
                <a:solidFill>
                  <a:srgbClr val="00B0F0"/>
                </a:solidFill>
              </a:rPr>
              <a:t>CA Rajnish Kumar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199</Words>
  <Application>Microsoft Office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Brief of Press Release dt 22-01-2010</vt:lpstr>
      <vt:lpstr>Brief of Press Release dt 22-01-2010</vt:lpstr>
      <vt:lpstr>Brief of Press Release dt 22-01-2010</vt:lpstr>
      <vt:lpstr>Brief of Press Release dt 22-01-2010</vt:lpstr>
      <vt:lpstr>Brief of Press Release dt 22-01-2010</vt:lpstr>
      <vt:lpstr>Brief of Press Release dt 22-01-2010</vt:lpstr>
      <vt:lpstr>       </vt:lpstr>
    </vt:vector>
  </TitlesOfParts>
  <Company>Frigoglass India Pvt. Ltd.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 of Press Release dt 22-01-2010</dc:title>
  <dc:creator>rajnish</dc:creator>
  <cp:lastModifiedBy>rajnish</cp:lastModifiedBy>
  <cp:revision>9</cp:revision>
  <dcterms:created xsi:type="dcterms:W3CDTF">2010-04-05T04:56:51Z</dcterms:created>
  <dcterms:modified xsi:type="dcterms:W3CDTF">2010-04-05T08:57:12Z</dcterms:modified>
</cp:coreProperties>
</file>