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59786-2EEA-45BD-B342-FA25CC152A29}" type="datetimeFigureOut">
              <a:rPr lang="en-US" smtClean="0"/>
              <a:pPr/>
              <a:t>5/5/2011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7A72D-BF4A-4D70-8563-C2CE99209D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Income Tax 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733800"/>
            <a:ext cx="6400800" cy="17526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Incomes under the head Business and Profession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Till Now…….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Chargeable incomes under the head</a:t>
            </a:r>
          </a:p>
          <a:p>
            <a:r>
              <a:rPr lang="en-US" dirty="0" smtClean="0"/>
              <a:t>Rules for taxability under PGBP head</a:t>
            </a:r>
          </a:p>
          <a:p>
            <a:r>
              <a:rPr lang="en-US" dirty="0" smtClean="0"/>
              <a:t>Scheme of taxation: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sz="2800" dirty="0" smtClean="0"/>
              <a:t>Profits as shown by accounts				+++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b="1" i="1" dirty="0" smtClean="0"/>
              <a:t>Add</a:t>
            </a:r>
            <a:r>
              <a:rPr lang="en-US" sz="2800" dirty="0" smtClean="0"/>
              <a:t>: Expenses disallowed by deducted		+++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b="1" i="1" dirty="0" smtClean="0"/>
              <a:t>Add</a:t>
            </a:r>
            <a:r>
              <a:rPr lang="en-US" sz="2800" dirty="0" smtClean="0"/>
              <a:t>: Incomes Taxable but not included		+++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b="1" i="1" dirty="0" smtClean="0"/>
              <a:t>Less</a:t>
            </a:r>
            <a:r>
              <a:rPr lang="en-US" sz="2800" dirty="0" smtClean="0"/>
              <a:t>: Expenses deductible but not deducted	----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b="1" i="1" dirty="0" smtClean="0"/>
              <a:t>Less</a:t>
            </a:r>
            <a:r>
              <a:rPr lang="en-US" sz="2800" dirty="0" smtClean="0"/>
              <a:t>: Incomes taxable but added in accounts	</a:t>
            </a:r>
            <a:r>
              <a:rPr lang="en-US" sz="2800" u="sng" dirty="0" smtClean="0"/>
              <a:t>----</a:t>
            </a:r>
          </a:p>
          <a:p>
            <a:pPr>
              <a:buNone/>
            </a:pPr>
            <a:r>
              <a:rPr lang="en-US" dirty="0" smtClean="0"/>
              <a:t>			</a:t>
            </a:r>
            <a:r>
              <a:rPr lang="en-US" b="1" dirty="0" smtClean="0"/>
              <a:t>Income taxable under PGBP</a:t>
            </a:r>
            <a:r>
              <a:rPr lang="en-US" dirty="0" smtClean="0"/>
              <a:t>	</a:t>
            </a:r>
            <a:r>
              <a:rPr lang="en-US" sz="2800" b="1" u="sng" dirty="0" smtClean="0"/>
              <a:t>+++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9762"/>
          </a:xfrm>
        </p:spPr>
        <p:txBody>
          <a:bodyPr>
            <a:noAutofit/>
          </a:bodyPr>
          <a:lstStyle/>
          <a:p>
            <a:r>
              <a:rPr lang="en-US" b="1" dirty="0" smtClean="0"/>
              <a:t>Expenses expressly allowed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991600" cy="6019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Rent, Taxes an Insurance for building</a:t>
            </a:r>
          </a:p>
          <a:p>
            <a:pPr algn="just"/>
            <a:r>
              <a:rPr lang="en-US" dirty="0" smtClean="0"/>
              <a:t>Repair and Insurance of machinery and furniture</a:t>
            </a:r>
          </a:p>
          <a:p>
            <a:pPr algn="just"/>
            <a:r>
              <a:rPr lang="en-US" dirty="0" smtClean="0"/>
              <a:t>Depreciation</a:t>
            </a:r>
          </a:p>
          <a:p>
            <a:pPr algn="just"/>
            <a:r>
              <a:rPr lang="en-US" dirty="0" smtClean="0"/>
              <a:t>Deposit in Tea/ Coffee/ Rubber Plantation Special Account</a:t>
            </a:r>
          </a:p>
          <a:p>
            <a:pPr algn="just"/>
            <a:r>
              <a:rPr lang="en-US" dirty="0" smtClean="0"/>
              <a:t>Deposit in Site Restoration Fund</a:t>
            </a:r>
          </a:p>
          <a:p>
            <a:pPr algn="just"/>
            <a:r>
              <a:rPr lang="en-US" dirty="0" smtClean="0"/>
              <a:t>Expenditure on Scientific Research</a:t>
            </a:r>
          </a:p>
          <a:p>
            <a:pPr lvl="1" algn="just"/>
            <a:r>
              <a:rPr lang="en-US" dirty="0" smtClean="0"/>
              <a:t>In House (Revenue and Capital Expenditure both are allowed)</a:t>
            </a:r>
          </a:p>
          <a:p>
            <a:pPr lvl="1" algn="just"/>
            <a:r>
              <a:rPr lang="en-US" dirty="0" smtClean="0"/>
              <a:t>Outsourced (175% / 125% of expenditure made)</a:t>
            </a:r>
          </a:p>
          <a:p>
            <a:pPr algn="just"/>
            <a:r>
              <a:rPr lang="en-US" dirty="0" err="1" smtClean="0"/>
              <a:t>Amortisation</a:t>
            </a:r>
            <a:r>
              <a:rPr lang="en-US" dirty="0" smtClean="0"/>
              <a:t> of Telecom License Fees – in equal installments.</a:t>
            </a:r>
          </a:p>
          <a:p>
            <a:pPr algn="just"/>
            <a:r>
              <a:rPr lang="en-US" dirty="0" smtClean="0"/>
              <a:t>Expenditure on eligible projects or scheme for public and social welfare – fully allowed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Expenses expressly allowed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Expenditure on Specified Business (Introduced from Financial Year 2010-11) – Capital Expenditure on Cold Chain/ Warehousing/Crude Oil Pipe Line Network/Hotel of 2 Star and above category/Hospital of at least 100 Beds/ Housing Projects.</a:t>
            </a:r>
          </a:p>
          <a:p>
            <a:pPr algn="just"/>
            <a:r>
              <a:rPr lang="en-US" sz="2800" dirty="0" err="1" smtClean="0"/>
              <a:t>Amortisation</a:t>
            </a:r>
            <a:r>
              <a:rPr lang="en-US" sz="2800" dirty="0" smtClean="0"/>
              <a:t> of Preliminary Expenses</a:t>
            </a:r>
          </a:p>
          <a:p>
            <a:pPr algn="just"/>
            <a:r>
              <a:rPr lang="en-US" sz="2800" dirty="0" smtClean="0"/>
              <a:t>Expenditure on Amalgamation/ Demerger</a:t>
            </a:r>
          </a:p>
          <a:p>
            <a:pPr algn="just"/>
            <a:r>
              <a:rPr lang="en-US" sz="2800" dirty="0" smtClean="0"/>
              <a:t>Expenditure on VRS</a:t>
            </a:r>
          </a:p>
          <a:p>
            <a:pPr algn="just"/>
            <a:r>
              <a:rPr lang="en-US" sz="2800" dirty="0" smtClean="0"/>
              <a:t>Expenditure on “Prospecting” for minerals.</a:t>
            </a:r>
          </a:p>
          <a:p>
            <a:pPr algn="just"/>
            <a:r>
              <a:rPr lang="en-US" sz="2800" dirty="0" smtClean="0"/>
              <a:t>Insurance premium for business and profession</a:t>
            </a:r>
          </a:p>
          <a:p>
            <a:pPr algn="just"/>
            <a:r>
              <a:rPr lang="en-US" sz="2800" dirty="0" smtClean="0"/>
              <a:t>Premium for medical insurance of employees</a:t>
            </a:r>
          </a:p>
          <a:p>
            <a:pPr algn="just"/>
            <a:r>
              <a:rPr lang="en-US" sz="2800" dirty="0" smtClean="0"/>
              <a:t>Bonus and Commission to employees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Expenses expressly allowed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Interest Paid</a:t>
            </a:r>
          </a:p>
          <a:p>
            <a:pPr algn="just"/>
            <a:r>
              <a:rPr lang="en-US" dirty="0" smtClean="0"/>
              <a:t>Payments for social security of employees – contribution to PF/ Gratuity/ Approved Welfare Schemes.</a:t>
            </a:r>
          </a:p>
          <a:p>
            <a:pPr algn="just"/>
            <a:r>
              <a:rPr lang="en-US" dirty="0" smtClean="0"/>
              <a:t>Bad Debts</a:t>
            </a:r>
          </a:p>
          <a:p>
            <a:pPr algn="just"/>
            <a:r>
              <a:rPr lang="en-US" dirty="0" smtClean="0"/>
              <a:t>Loss on animals used in business and profession</a:t>
            </a:r>
          </a:p>
          <a:p>
            <a:pPr algn="just"/>
            <a:r>
              <a:rPr lang="en-US" dirty="0" smtClean="0"/>
              <a:t>Creation of reserves by Public Financial Institution</a:t>
            </a:r>
          </a:p>
          <a:p>
            <a:pPr algn="just"/>
            <a:r>
              <a:rPr lang="en-US" dirty="0" smtClean="0"/>
              <a:t>Contribution to Political Parties</a:t>
            </a:r>
          </a:p>
          <a:p>
            <a:pPr algn="just"/>
            <a:r>
              <a:rPr lang="en-US" dirty="0" smtClean="0"/>
              <a:t>GENERAL DEDUCTION:</a:t>
            </a:r>
          </a:p>
          <a:p>
            <a:pPr lvl="1" algn="just"/>
            <a:r>
              <a:rPr lang="en-US" dirty="0" smtClean="0"/>
              <a:t>Expenditure should not be covered as above</a:t>
            </a:r>
          </a:p>
          <a:p>
            <a:pPr lvl="1" algn="just"/>
            <a:r>
              <a:rPr lang="en-US" dirty="0" smtClean="0"/>
              <a:t>It should not be of capital nature</a:t>
            </a:r>
          </a:p>
          <a:p>
            <a:pPr lvl="1" algn="just"/>
            <a:r>
              <a:rPr lang="en-US" dirty="0" smtClean="0"/>
              <a:t>It should not be of personal nature</a:t>
            </a:r>
          </a:p>
          <a:p>
            <a:pPr lvl="1" algn="just"/>
            <a:r>
              <a:rPr lang="en-US" dirty="0" smtClean="0"/>
              <a:t>It should be related to business</a:t>
            </a:r>
          </a:p>
          <a:p>
            <a:pPr lvl="1" algn="just"/>
            <a:r>
              <a:rPr lang="en-US" dirty="0" smtClean="0"/>
              <a:t>It should not be illegal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Expenditure Disallowed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6096000"/>
          </a:xfrm>
        </p:spPr>
        <p:txBody>
          <a:bodyPr/>
          <a:lstStyle/>
          <a:p>
            <a:r>
              <a:rPr lang="en-US" dirty="0" smtClean="0"/>
              <a:t>Salary, Interest, Royalty, Fees payable outside India or to a non resident without deducting TDS.</a:t>
            </a:r>
          </a:p>
          <a:p>
            <a:r>
              <a:rPr lang="en-US" dirty="0" smtClean="0"/>
              <a:t>Fringe Benefit Tax</a:t>
            </a:r>
          </a:p>
          <a:p>
            <a:r>
              <a:rPr lang="en-US" dirty="0" smtClean="0"/>
              <a:t>Income Tax</a:t>
            </a:r>
          </a:p>
          <a:p>
            <a:r>
              <a:rPr lang="en-US" dirty="0" smtClean="0"/>
              <a:t>Wealth Tax</a:t>
            </a:r>
          </a:p>
          <a:p>
            <a:r>
              <a:rPr lang="en-US" dirty="0" smtClean="0"/>
              <a:t> Payment out of PF without TDS</a:t>
            </a:r>
          </a:p>
          <a:p>
            <a:r>
              <a:rPr lang="en-US" dirty="0" smtClean="0"/>
              <a:t>Excessive payments to relatives</a:t>
            </a:r>
          </a:p>
          <a:p>
            <a:r>
              <a:rPr lang="en-US" dirty="0" smtClean="0"/>
              <a:t>Cash payment above Rs.20000</a:t>
            </a:r>
          </a:p>
          <a:p>
            <a:r>
              <a:rPr lang="en-US" dirty="0" smtClean="0"/>
              <a:t>Bonus, Commission, Interest, etc. are allowed only on due basis.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Deemed Incomes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763000" cy="5867400"/>
          </a:xfrm>
        </p:spPr>
        <p:txBody>
          <a:bodyPr/>
          <a:lstStyle/>
          <a:p>
            <a:r>
              <a:rPr lang="en-US" dirty="0" smtClean="0"/>
              <a:t>Recovery against deduction</a:t>
            </a:r>
          </a:p>
          <a:p>
            <a:r>
              <a:rPr lang="en-US" dirty="0" smtClean="0"/>
              <a:t>Sale of assets for which 100% deduction is already availed</a:t>
            </a:r>
          </a:p>
          <a:p>
            <a:r>
              <a:rPr lang="en-US" dirty="0" smtClean="0"/>
              <a:t>Recovery of Bad Debts</a:t>
            </a:r>
          </a:p>
          <a:p>
            <a:r>
              <a:rPr lang="en-US" dirty="0" smtClean="0"/>
              <a:t>Amount withdrawn from specific reserves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b="1" dirty="0" smtClean="0"/>
              <a:t>Treatment of undisclosed income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en-US" dirty="0" smtClean="0"/>
              <a:t>Cash Credit</a:t>
            </a:r>
          </a:p>
          <a:p>
            <a:r>
              <a:rPr lang="en-US" dirty="0" smtClean="0"/>
              <a:t>Unexplained Investments</a:t>
            </a:r>
          </a:p>
          <a:p>
            <a:r>
              <a:rPr lang="en-US" dirty="0" smtClean="0"/>
              <a:t>Unexplained Money</a:t>
            </a:r>
          </a:p>
          <a:p>
            <a:r>
              <a:rPr lang="en-US" dirty="0" smtClean="0"/>
              <a:t>Undisclosed Investments</a:t>
            </a:r>
          </a:p>
          <a:p>
            <a:r>
              <a:rPr lang="en-US" dirty="0" smtClean="0"/>
              <a:t>Amount borrowed or repaid on </a:t>
            </a:r>
            <a:r>
              <a:rPr lang="en-US" dirty="0" err="1" smtClean="0"/>
              <a:t>Hundi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Miscellaneous Provisions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Maintenance of Books of Accounts (Who/ What/for how much time)</a:t>
            </a:r>
          </a:p>
          <a:p>
            <a:r>
              <a:rPr lang="en-US" dirty="0" smtClean="0"/>
              <a:t>Compulsory Tax Audit (Lower Limit of 60 </a:t>
            </a:r>
            <a:r>
              <a:rPr lang="en-US" dirty="0" err="1" smtClean="0"/>
              <a:t>Lacs</a:t>
            </a:r>
            <a:r>
              <a:rPr lang="en-US" dirty="0" smtClean="0"/>
              <a:t> and 15 </a:t>
            </a:r>
            <a:r>
              <a:rPr lang="en-US" dirty="0" err="1" smtClean="0"/>
              <a:t>Lacs</a:t>
            </a:r>
            <a:r>
              <a:rPr lang="en-US" dirty="0" smtClean="0"/>
              <a:t> for Businessman and professionals respectively)</a:t>
            </a:r>
          </a:p>
          <a:p>
            <a:r>
              <a:rPr lang="en-US" dirty="0" smtClean="0"/>
              <a:t>Presumptive Taxation:</a:t>
            </a:r>
          </a:p>
          <a:p>
            <a:pPr lvl="1"/>
            <a:r>
              <a:rPr lang="en-US" dirty="0" smtClean="0"/>
              <a:t>44 AD: Retail Trading and Civil Construction</a:t>
            </a:r>
          </a:p>
          <a:p>
            <a:pPr lvl="1"/>
            <a:r>
              <a:rPr lang="en-US" dirty="0" smtClean="0"/>
              <a:t>44 AE: Plying, Leasing and Hiring </a:t>
            </a:r>
            <a:r>
              <a:rPr lang="en-US" smtClean="0"/>
              <a:t>of Trucks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423</Words>
  <Application>Microsoft Office PowerPoint</Application>
  <PresentationFormat>On-screen Show (4:3)</PresentationFormat>
  <Paragraphs>71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Income Tax Act</vt:lpstr>
      <vt:lpstr>Till Now…….</vt:lpstr>
      <vt:lpstr>Expenses expressly allowed</vt:lpstr>
      <vt:lpstr>Expenses expressly allowed</vt:lpstr>
      <vt:lpstr>Expenses expressly allowed</vt:lpstr>
      <vt:lpstr>Expenditure Disallowed</vt:lpstr>
      <vt:lpstr>Deemed Incomes</vt:lpstr>
      <vt:lpstr>Treatment of undisclosed income</vt:lpstr>
      <vt:lpstr>Miscellaneous Provisions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Income Tax Act</dc:title>
  <dc:creator>Amish Dugger</dc:creator>
  <cp:lastModifiedBy>Amish Dugger</cp:lastModifiedBy>
  <cp:revision>11</cp:revision>
  <dcterms:created xsi:type="dcterms:W3CDTF">2011-05-04T13:03:50Z</dcterms:created>
  <dcterms:modified xsi:type="dcterms:W3CDTF">2011-05-05T07:42:20Z</dcterms:modified>
</cp:coreProperties>
</file>