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9"/>
  </p:notesMasterIdLst>
  <p:sldIdLst>
    <p:sldId id="256" r:id="rId2"/>
    <p:sldId id="259" r:id="rId3"/>
    <p:sldId id="260" r:id="rId4"/>
    <p:sldId id="262" r:id="rId5"/>
    <p:sldId id="261" r:id="rId6"/>
    <p:sldId id="263" r:id="rId7"/>
    <p:sldId id="264" r:id="rId8"/>
    <p:sldId id="265" r:id="rId9"/>
    <p:sldId id="266" r:id="rId10"/>
    <p:sldId id="267" r:id="rId11"/>
    <p:sldId id="268" r:id="rId12"/>
    <p:sldId id="269" r:id="rId13"/>
    <p:sldId id="270" r:id="rId14"/>
    <p:sldId id="271" r:id="rId15"/>
    <p:sldId id="272" r:id="rId16"/>
    <p:sldId id="274" r:id="rId17"/>
    <p:sldId id="275" r:id="rId18"/>
    <p:sldId id="276" r:id="rId19"/>
    <p:sldId id="277" r:id="rId20"/>
    <p:sldId id="278" r:id="rId21"/>
    <p:sldId id="279" r:id="rId22"/>
    <p:sldId id="280" r:id="rId23"/>
    <p:sldId id="281" r:id="rId24"/>
    <p:sldId id="283" r:id="rId25"/>
    <p:sldId id="284" r:id="rId26"/>
    <p:sldId id="282" r:id="rId27"/>
    <p:sldId id="285" r:id="rId28"/>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15" autoAdjust="0"/>
    <p:restoredTop sz="94660"/>
  </p:normalViewPr>
  <p:slideViewPr>
    <p:cSldViewPr>
      <p:cViewPr varScale="1">
        <p:scale>
          <a:sx n="61" d="100"/>
          <a:sy n="61" d="100"/>
        </p:scale>
        <p:origin x="-1524" y="-90"/>
      </p:cViewPr>
      <p:guideLst>
        <p:guide orient="horz" pos="2160"/>
        <p:guide pos="2880"/>
      </p:guideLst>
    </p:cSldViewPr>
  </p:slideViewPr>
  <p:notesTextViewPr>
    <p:cViewPr>
      <p:scale>
        <a:sx n="1" d="1"/>
        <a:sy n="1" d="1"/>
      </p:scale>
      <p:origin x="0" y="0"/>
    </p:cViewPr>
  </p:notesTextViewPr>
  <p:notesViewPr>
    <p:cSldViewPr>
      <p:cViewPr varScale="1">
        <p:scale>
          <a:sx n="50" d="100"/>
          <a:sy n="50" d="100"/>
        </p:scale>
        <p:origin x="-2916" y="-108"/>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67DFB8-CBA6-46B4-A0A8-D991169C9DD9}"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755B1CD6-91ED-4261-AADE-B5AC2678D4BA}">
      <dgm:prSet phldrT="[Text]"/>
      <dgm:spPr/>
      <dgm:t>
        <a:bodyPr/>
        <a:lstStyle/>
        <a:p>
          <a:r>
            <a:rPr lang="en-US" dirty="0" smtClean="0"/>
            <a:t>Cost of Service Regulation (Return on rate based) </a:t>
          </a:r>
          <a:endParaRPr lang="en-US" dirty="0"/>
        </a:p>
      </dgm:t>
    </dgm:pt>
    <dgm:pt modelId="{9F32569F-0EE9-403A-938C-2C965C9A194F}" type="parTrans" cxnId="{B9E0D1B7-CAA3-40F1-8020-1D2E2BDAE8FE}">
      <dgm:prSet/>
      <dgm:spPr/>
      <dgm:t>
        <a:bodyPr/>
        <a:lstStyle/>
        <a:p>
          <a:endParaRPr lang="en-US"/>
        </a:p>
      </dgm:t>
    </dgm:pt>
    <dgm:pt modelId="{DE035938-7B4B-4771-8223-2C59DB487656}" type="sibTrans" cxnId="{B9E0D1B7-CAA3-40F1-8020-1D2E2BDAE8FE}">
      <dgm:prSet/>
      <dgm:spPr/>
      <dgm:t>
        <a:bodyPr/>
        <a:lstStyle/>
        <a:p>
          <a:endParaRPr lang="en-US"/>
        </a:p>
      </dgm:t>
    </dgm:pt>
    <dgm:pt modelId="{25E9F923-A913-40DB-9FE7-E4CC9E5A6554}">
      <dgm:prSet phldrT="[Text]"/>
      <dgm:spPr/>
      <dgm:t>
        <a:bodyPr/>
        <a:lstStyle/>
        <a:p>
          <a:r>
            <a:rPr lang="en-US" dirty="0" smtClean="0"/>
            <a:t>rates are set to give the entity the opportunity to recover its costs of providing the good or service plus a fair return. </a:t>
          </a:r>
          <a:endParaRPr lang="en-US" dirty="0"/>
        </a:p>
      </dgm:t>
    </dgm:pt>
    <dgm:pt modelId="{DD39F592-CED2-4A84-AFF5-EA9EE9E68D24}" type="parTrans" cxnId="{B093A778-72B1-4D29-A48A-DE550C048859}">
      <dgm:prSet/>
      <dgm:spPr/>
      <dgm:t>
        <a:bodyPr/>
        <a:lstStyle/>
        <a:p>
          <a:endParaRPr lang="en-US"/>
        </a:p>
      </dgm:t>
    </dgm:pt>
    <dgm:pt modelId="{B5944FFF-6B55-4D20-BF90-558CFA6088B6}" type="sibTrans" cxnId="{B093A778-72B1-4D29-A48A-DE550C048859}">
      <dgm:prSet/>
      <dgm:spPr/>
      <dgm:t>
        <a:bodyPr/>
        <a:lstStyle/>
        <a:p>
          <a:endParaRPr lang="en-US"/>
        </a:p>
      </dgm:t>
    </dgm:pt>
    <dgm:pt modelId="{5B475FF6-F104-4764-A929-30ECEADEBA7C}">
      <dgm:prSet phldrT="[Text]"/>
      <dgm:spPr/>
      <dgm:t>
        <a:bodyPr/>
        <a:lstStyle/>
        <a:p>
          <a:r>
            <a:rPr lang="en-US" dirty="0" smtClean="0"/>
            <a:t>Price cap regulation </a:t>
          </a:r>
          <a:endParaRPr lang="en-US" dirty="0"/>
        </a:p>
      </dgm:t>
    </dgm:pt>
    <dgm:pt modelId="{B71AB7AF-0F0B-48D0-8141-CB7BD1054942}" type="parTrans" cxnId="{31941CEC-3CF4-45E1-BC8E-8F4D6A9C45A5}">
      <dgm:prSet/>
      <dgm:spPr/>
      <dgm:t>
        <a:bodyPr/>
        <a:lstStyle/>
        <a:p>
          <a:endParaRPr lang="en-US"/>
        </a:p>
      </dgm:t>
    </dgm:pt>
    <dgm:pt modelId="{8D2077A7-123C-46A4-A8EF-C4101217482C}" type="sibTrans" cxnId="{31941CEC-3CF4-45E1-BC8E-8F4D6A9C45A5}">
      <dgm:prSet/>
      <dgm:spPr/>
      <dgm:t>
        <a:bodyPr/>
        <a:lstStyle/>
        <a:p>
          <a:endParaRPr lang="en-US"/>
        </a:p>
      </dgm:t>
    </dgm:pt>
    <dgm:pt modelId="{A52AEBF0-ADE2-4DC5-AC1D-CA1FE872FCBB}">
      <dgm:prSet phldrT="[Text]"/>
      <dgm:spPr/>
      <dgm:t>
        <a:bodyPr/>
        <a:lstStyle/>
        <a:p>
          <a:r>
            <a:rPr lang="en-US" dirty="0" smtClean="0"/>
            <a:t>the regulator caps the rates at which the entity can charge for the goods or services</a:t>
          </a:r>
          <a:endParaRPr lang="en-US" dirty="0"/>
        </a:p>
      </dgm:t>
    </dgm:pt>
    <dgm:pt modelId="{CC8BA260-5CFB-4116-8E08-32C9E4E6082F}" type="parTrans" cxnId="{FB72623B-16FD-428A-AF35-DD816816A4D3}">
      <dgm:prSet/>
      <dgm:spPr/>
      <dgm:t>
        <a:bodyPr/>
        <a:lstStyle/>
        <a:p>
          <a:endParaRPr lang="en-US"/>
        </a:p>
      </dgm:t>
    </dgm:pt>
    <dgm:pt modelId="{7E602400-B26D-4A9B-A41F-7B7EB360756C}" type="sibTrans" cxnId="{FB72623B-16FD-428A-AF35-DD816816A4D3}">
      <dgm:prSet/>
      <dgm:spPr/>
      <dgm:t>
        <a:bodyPr/>
        <a:lstStyle/>
        <a:p>
          <a:endParaRPr lang="en-US"/>
        </a:p>
      </dgm:t>
    </dgm:pt>
    <dgm:pt modelId="{0A8C2749-355B-4E37-8363-805EE7D7AFBF}">
      <dgm:prSet phldrT="[Text]"/>
      <dgm:spPr/>
      <dgm:t>
        <a:bodyPr/>
        <a:lstStyle/>
        <a:p>
          <a:r>
            <a:rPr lang="en-US" dirty="0" smtClean="0"/>
            <a:t>When a regulator decides that a cost was not prudently incurred, it may disallow all or part of the cost, thereby reducing (or eliminating) any future recovery of that cost.</a:t>
          </a:r>
          <a:endParaRPr lang="en-US" dirty="0"/>
        </a:p>
      </dgm:t>
    </dgm:pt>
    <dgm:pt modelId="{87C02DE9-7591-49D2-BB19-5AF25E2C3A98}" type="parTrans" cxnId="{C3101DE6-FF42-437B-9FB1-CD284661B4BC}">
      <dgm:prSet/>
      <dgm:spPr/>
      <dgm:t>
        <a:bodyPr/>
        <a:lstStyle/>
        <a:p>
          <a:endParaRPr lang="en-US"/>
        </a:p>
      </dgm:t>
    </dgm:pt>
    <dgm:pt modelId="{EFBF327F-7F2E-4C0A-9C7B-15FD561E6DD5}" type="sibTrans" cxnId="{C3101DE6-FF42-437B-9FB1-CD284661B4BC}">
      <dgm:prSet/>
      <dgm:spPr/>
      <dgm:t>
        <a:bodyPr/>
        <a:lstStyle/>
        <a:p>
          <a:endParaRPr lang="en-US"/>
        </a:p>
      </dgm:t>
    </dgm:pt>
    <dgm:pt modelId="{FDA6E8C8-6760-4E76-A3E3-DD1E68909090}">
      <dgm:prSet phldrT="[Text]"/>
      <dgm:spPr/>
      <dgm:t>
        <a:bodyPr/>
        <a:lstStyle/>
        <a:p>
          <a:r>
            <a:rPr lang="en-US" dirty="0" smtClean="0"/>
            <a:t>Uncontrollable / Controllable</a:t>
          </a:r>
          <a:endParaRPr lang="en-US" dirty="0"/>
        </a:p>
      </dgm:t>
    </dgm:pt>
    <dgm:pt modelId="{5E0C3AE4-EBFC-40D7-B688-A1461213CAFC}" type="parTrans" cxnId="{A65156FE-0E8A-457F-AB90-29DDC6CCC336}">
      <dgm:prSet/>
      <dgm:spPr/>
      <dgm:t>
        <a:bodyPr/>
        <a:lstStyle/>
        <a:p>
          <a:endParaRPr lang="en-US"/>
        </a:p>
      </dgm:t>
    </dgm:pt>
    <dgm:pt modelId="{26AE8078-66DA-4C0D-AE04-3AA4FF05ABAD}" type="sibTrans" cxnId="{A65156FE-0E8A-457F-AB90-29DDC6CCC336}">
      <dgm:prSet/>
      <dgm:spPr/>
      <dgm:t>
        <a:bodyPr/>
        <a:lstStyle/>
        <a:p>
          <a:endParaRPr lang="en-US"/>
        </a:p>
      </dgm:t>
    </dgm:pt>
    <dgm:pt modelId="{69D7E32F-A2D1-4055-8BEC-9285F3B3A99C}" type="pres">
      <dgm:prSet presAssocID="{1367DFB8-CBA6-46B4-A0A8-D991169C9DD9}" presName="linear" presStyleCnt="0">
        <dgm:presLayoutVars>
          <dgm:animLvl val="lvl"/>
          <dgm:resizeHandles val="exact"/>
        </dgm:presLayoutVars>
      </dgm:prSet>
      <dgm:spPr/>
      <dgm:t>
        <a:bodyPr/>
        <a:lstStyle/>
        <a:p>
          <a:endParaRPr lang="en-US"/>
        </a:p>
      </dgm:t>
    </dgm:pt>
    <dgm:pt modelId="{7663F9AF-040C-431D-B4C3-38C6131FFFB5}" type="pres">
      <dgm:prSet presAssocID="{755B1CD6-91ED-4261-AADE-B5AC2678D4BA}" presName="parentText" presStyleLbl="node1" presStyleIdx="0" presStyleCnt="2">
        <dgm:presLayoutVars>
          <dgm:chMax val="0"/>
          <dgm:bulletEnabled val="1"/>
        </dgm:presLayoutVars>
      </dgm:prSet>
      <dgm:spPr/>
      <dgm:t>
        <a:bodyPr/>
        <a:lstStyle/>
        <a:p>
          <a:endParaRPr lang="en-US"/>
        </a:p>
      </dgm:t>
    </dgm:pt>
    <dgm:pt modelId="{84A789A3-1454-455E-AE7A-0103A89DDE9E}" type="pres">
      <dgm:prSet presAssocID="{755B1CD6-91ED-4261-AADE-B5AC2678D4BA}" presName="childText" presStyleLbl="revTx" presStyleIdx="0" presStyleCnt="2">
        <dgm:presLayoutVars>
          <dgm:bulletEnabled val="1"/>
        </dgm:presLayoutVars>
      </dgm:prSet>
      <dgm:spPr/>
      <dgm:t>
        <a:bodyPr/>
        <a:lstStyle/>
        <a:p>
          <a:endParaRPr lang="en-US"/>
        </a:p>
      </dgm:t>
    </dgm:pt>
    <dgm:pt modelId="{4121AECA-01A3-444F-82F9-C543DFBA1896}" type="pres">
      <dgm:prSet presAssocID="{5B475FF6-F104-4764-A929-30ECEADEBA7C}" presName="parentText" presStyleLbl="node1" presStyleIdx="1" presStyleCnt="2">
        <dgm:presLayoutVars>
          <dgm:chMax val="0"/>
          <dgm:bulletEnabled val="1"/>
        </dgm:presLayoutVars>
      </dgm:prSet>
      <dgm:spPr/>
      <dgm:t>
        <a:bodyPr/>
        <a:lstStyle/>
        <a:p>
          <a:endParaRPr lang="en-US"/>
        </a:p>
      </dgm:t>
    </dgm:pt>
    <dgm:pt modelId="{A5698AAB-8522-4A1B-AB5D-379B793309E1}" type="pres">
      <dgm:prSet presAssocID="{5B475FF6-F104-4764-A929-30ECEADEBA7C}" presName="childText" presStyleLbl="revTx" presStyleIdx="1" presStyleCnt="2" custScaleY="206250">
        <dgm:presLayoutVars>
          <dgm:bulletEnabled val="1"/>
        </dgm:presLayoutVars>
      </dgm:prSet>
      <dgm:spPr/>
      <dgm:t>
        <a:bodyPr/>
        <a:lstStyle/>
        <a:p>
          <a:endParaRPr lang="en-US"/>
        </a:p>
      </dgm:t>
    </dgm:pt>
  </dgm:ptLst>
  <dgm:cxnLst>
    <dgm:cxn modelId="{B9E0D1B7-CAA3-40F1-8020-1D2E2BDAE8FE}" srcId="{1367DFB8-CBA6-46B4-A0A8-D991169C9DD9}" destId="{755B1CD6-91ED-4261-AADE-B5AC2678D4BA}" srcOrd="0" destOrd="0" parTransId="{9F32569F-0EE9-403A-938C-2C965C9A194F}" sibTransId="{DE035938-7B4B-4771-8223-2C59DB487656}"/>
    <dgm:cxn modelId="{B093A778-72B1-4D29-A48A-DE550C048859}" srcId="{755B1CD6-91ED-4261-AADE-B5AC2678D4BA}" destId="{25E9F923-A913-40DB-9FE7-E4CC9E5A6554}" srcOrd="0" destOrd="0" parTransId="{DD39F592-CED2-4A84-AFF5-EA9EE9E68D24}" sibTransId="{B5944FFF-6B55-4D20-BF90-558CFA6088B6}"/>
    <dgm:cxn modelId="{091B319A-3E85-40B5-85C2-616A12AD5903}" type="presOf" srcId="{0A8C2749-355B-4E37-8363-805EE7D7AFBF}" destId="{84A789A3-1454-455E-AE7A-0103A89DDE9E}" srcOrd="0" destOrd="1" presId="urn:microsoft.com/office/officeart/2005/8/layout/vList2"/>
    <dgm:cxn modelId="{F80E1FF3-A3E4-4A5C-818F-D5D7EAC69872}" type="presOf" srcId="{FDA6E8C8-6760-4E76-A3E3-DD1E68909090}" destId="{84A789A3-1454-455E-AE7A-0103A89DDE9E}" srcOrd="0" destOrd="2" presId="urn:microsoft.com/office/officeart/2005/8/layout/vList2"/>
    <dgm:cxn modelId="{31941CEC-3CF4-45E1-BC8E-8F4D6A9C45A5}" srcId="{1367DFB8-CBA6-46B4-A0A8-D991169C9DD9}" destId="{5B475FF6-F104-4764-A929-30ECEADEBA7C}" srcOrd="1" destOrd="0" parTransId="{B71AB7AF-0F0B-48D0-8141-CB7BD1054942}" sibTransId="{8D2077A7-123C-46A4-A8EF-C4101217482C}"/>
    <dgm:cxn modelId="{1D7D96B4-FCA6-41B7-9BD2-46964355FCE7}" type="presOf" srcId="{25E9F923-A913-40DB-9FE7-E4CC9E5A6554}" destId="{84A789A3-1454-455E-AE7A-0103A89DDE9E}" srcOrd="0" destOrd="0" presId="urn:microsoft.com/office/officeart/2005/8/layout/vList2"/>
    <dgm:cxn modelId="{FB72623B-16FD-428A-AF35-DD816816A4D3}" srcId="{5B475FF6-F104-4764-A929-30ECEADEBA7C}" destId="{A52AEBF0-ADE2-4DC5-AC1D-CA1FE872FCBB}" srcOrd="0" destOrd="0" parTransId="{CC8BA260-5CFB-4116-8E08-32C9E4E6082F}" sibTransId="{7E602400-B26D-4A9B-A41F-7B7EB360756C}"/>
    <dgm:cxn modelId="{958A8451-82AD-49E7-B426-6F872DE5B240}" type="presOf" srcId="{5B475FF6-F104-4764-A929-30ECEADEBA7C}" destId="{4121AECA-01A3-444F-82F9-C543DFBA1896}" srcOrd="0" destOrd="0" presId="urn:microsoft.com/office/officeart/2005/8/layout/vList2"/>
    <dgm:cxn modelId="{6A178F9B-B295-4410-87BA-086EFDF78E06}" type="presOf" srcId="{755B1CD6-91ED-4261-AADE-B5AC2678D4BA}" destId="{7663F9AF-040C-431D-B4C3-38C6131FFFB5}" srcOrd="0" destOrd="0" presId="urn:microsoft.com/office/officeart/2005/8/layout/vList2"/>
    <dgm:cxn modelId="{A65156FE-0E8A-457F-AB90-29DDC6CCC336}" srcId="{755B1CD6-91ED-4261-AADE-B5AC2678D4BA}" destId="{FDA6E8C8-6760-4E76-A3E3-DD1E68909090}" srcOrd="2" destOrd="0" parTransId="{5E0C3AE4-EBFC-40D7-B688-A1461213CAFC}" sibTransId="{26AE8078-66DA-4C0D-AE04-3AA4FF05ABAD}"/>
    <dgm:cxn modelId="{50A3DF77-E671-49B6-8CF8-A2CA4DB5AB19}" type="presOf" srcId="{A52AEBF0-ADE2-4DC5-AC1D-CA1FE872FCBB}" destId="{A5698AAB-8522-4A1B-AB5D-379B793309E1}" srcOrd="0" destOrd="0" presId="urn:microsoft.com/office/officeart/2005/8/layout/vList2"/>
    <dgm:cxn modelId="{C3101DE6-FF42-437B-9FB1-CD284661B4BC}" srcId="{755B1CD6-91ED-4261-AADE-B5AC2678D4BA}" destId="{0A8C2749-355B-4E37-8363-805EE7D7AFBF}" srcOrd="1" destOrd="0" parTransId="{87C02DE9-7591-49D2-BB19-5AF25E2C3A98}" sibTransId="{EFBF327F-7F2E-4C0A-9C7B-15FD561E6DD5}"/>
    <dgm:cxn modelId="{8A8E50E5-7181-4AAB-8D5F-48A76CB7F8A6}" type="presOf" srcId="{1367DFB8-CBA6-46B4-A0A8-D991169C9DD9}" destId="{69D7E32F-A2D1-4055-8BEC-9285F3B3A99C}" srcOrd="0" destOrd="0" presId="urn:microsoft.com/office/officeart/2005/8/layout/vList2"/>
    <dgm:cxn modelId="{154D0207-978A-48C7-B7A7-2212D7B56DCA}" type="presParOf" srcId="{69D7E32F-A2D1-4055-8BEC-9285F3B3A99C}" destId="{7663F9AF-040C-431D-B4C3-38C6131FFFB5}" srcOrd="0" destOrd="0" presId="urn:microsoft.com/office/officeart/2005/8/layout/vList2"/>
    <dgm:cxn modelId="{FFD1E3B8-0E68-4622-B228-9CAC098F62E8}" type="presParOf" srcId="{69D7E32F-A2D1-4055-8BEC-9285F3B3A99C}" destId="{84A789A3-1454-455E-AE7A-0103A89DDE9E}" srcOrd="1" destOrd="0" presId="urn:microsoft.com/office/officeart/2005/8/layout/vList2"/>
    <dgm:cxn modelId="{3306B111-9D61-4497-89DD-093DBD5CADEC}" type="presParOf" srcId="{69D7E32F-A2D1-4055-8BEC-9285F3B3A99C}" destId="{4121AECA-01A3-444F-82F9-C543DFBA1896}" srcOrd="2" destOrd="0" presId="urn:microsoft.com/office/officeart/2005/8/layout/vList2"/>
    <dgm:cxn modelId="{D475F7BE-1F1D-40BB-95ED-31792A44B933}" type="presParOf" srcId="{69D7E32F-A2D1-4055-8BEC-9285F3B3A99C}" destId="{A5698AAB-8522-4A1B-AB5D-379B793309E1}" srcOrd="3" destOrd="0" presId="urn:microsoft.com/office/officeart/2005/8/layout/vList2"/>
  </dgm:cxnLst>
  <dgm:bg/>
  <dgm:whole/>
</dgm:dataModel>
</file>

<file path=ppt/diagrams/data2.xml><?xml version="1.0" encoding="utf-8"?>
<dgm:dataModel xmlns:dgm="http://schemas.openxmlformats.org/drawingml/2006/diagram" xmlns:a="http://schemas.openxmlformats.org/drawingml/2006/main">
  <dgm:ptLst>
    <dgm:pt modelId="{3035D308-A297-4926-A6F9-EDC6775F5289}"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2EEEC3DB-B477-49FC-946F-B0F77B31B9AA}">
      <dgm:prSet phldrT="[Text]"/>
      <dgm:spPr/>
      <dgm:t>
        <a:bodyPr/>
        <a:lstStyle/>
        <a:p>
          <a:r>
            <a:rPr lang="en-US" dirty="0" smtClean="0"/>
            <a:t>1</a:t>
          </a:r>
          <a:endParaRPr lang="en-US" dirty="0"/>
        </a:p>
      </dgm:t>
    </dgm:pt>
    <dgm:pt modelId="{67922AD1-8C7F-46B4-9F18-59E05D990DB1}" type="parTrans" cxnId="{A285C612-98AD-4575-9B13-AA54BCE82DC4}">
      <dgm:prSet/>
      <dgm:spPr/>
      <dgm:t>
        <a:bodyPr/>
        <a:lstStyle/>
        <a:p>
          <a:endParaRPr lang="en-US"/>
        </a:p>
      </dgm:t>
    </dgm:pt>
    <dgm:pt modelId="{9049509B-87B4-407C-92FF-4F2653059B14}" type="sibTrans" cxnId="{A285C612-98AD-4575-9B13-AA54BCE82DC4}">
      <dgm:prSet/>
      <dgm:spPr/>
      <dgm:t>
        <a:bodyPr/>
        <a:lstStyle/>
        <a:p>
          <a:endParaRPr lang="en-US"/>
        </a:p>
      </dgm:t>
    </dgm:pt>
    <dgm:pt modelId="{0693CEB3-3180-482B-9A9F-83EBD0C3ADC5}">
      <dgm:prSet phldrT="[Text]"/>
      <dgm:spPr/>
      <dgm:t>
        <a:bodyPr/>
        <a:lstStyle/>
        <a:p>
          <a:r>
            <a:rPr lang="en-US" dirty="0" smtClean="0"/>
            <a:t>On initial recognition and at the end of each subsequent reporting period</a:t>
          </a:r>
          <a:endParaRPr lang="en-US" dirty="0"/>
        </a:p>
      </dgm:t>
    </dgm:pt>
    <dgm:pt modelId="{4C9FFF2C-99EF-4023-BA1D-1F9129B0C43D}" type="parTrans" cxnId="{2D742938-8899-41E0-88EC-41113DB35428}">
      <dgm:prSet/>
      <dgm:spPr/>
      <dgm:t>
        <a:bodyPr/>
        <a:lstStyle/>
        <a:p>
          <a:endParaRPr lang="en-US"/>
        </a:p>
      </dgm:t>
    </dgm:pt>
    <dgm:pt modelId="{BC24F9B6-56FE-4876-BA35-1FC90361BA45}" type="sibTrans" cxnId="{2D742938-8899-41E0-88EC-41113DB35428}">
      <dgm:prSet/>
      <dgm:spPr/>
      <dgm:t>
        <a:bodyPr/>
        <a:lstStyle/>
        <a:p>
          <a:endParaRPr lang="en-US"/>
        </a:p>
      </dgm:t>
    </dgm:pt>
    <dgm:pt modelId="{734F9521-DDF8-4E09-A5C1-A7153E8B1329}">
      <dgm:prSet phldrT="[Text]"/>
      <dgm:spPr/>
      <dgm:t>
        <a:bodyPr/>
        <a:lstStyle/>
        <a:p>
          <a:r>
            <a:rPr lang="en-US" dirty="0" smtClean="0"/>
            <a:t>2</a:t>
          </a:r>
          <a:endParaRPr lang="en-US" dirty="0"/>
        </a:p>
      </dgm:t>
    </dgm:pt>
    <dgm:pt modelId="{F00D8B87-ACA4-4161-B1F8-653645FD494B}" type="parTrans" cxnId="{ED9CE5C6-9006-4AA7-BEB3-E8BEEB8BD533}">
      <dgm:prSet/>
      <dgm:spPr/>
      <dgm:t>
        <a:bodyPr/>
        <a:lstStyle/>
        <a:p>
          <a:endParaRPr lang="en-US"/>
        </a:p>
      </dgm:t>
    </dgm:pt>
    <dgm:pt modelId="{D36CC247-6213-4EAB-B011-B0870432CD29}" type="sibTrans" cxnId="{ED9CE5C6-9006-4AA7-BEB3-E8BEEB8BD533}">
      <dgm:prSet/>
      <dgm:spPr/>
      <dgm:t>
        <a:bodyPr/>
        <a:lstStyle/>
        <a:p>
          <a:endParaRPr lang="en-US"/>
        </a:p>
      </dgm:t>
    </dgm:pt>
    <dgm:pt modelId="{466427B2-D755-4B4C-AE3D-052EDC6F9A7C}">
      <dgm:prSet phldrT="[Text]"/>
      <dgm:spPr/>
      <dgm:t>
        <a:bodyPr/>
        <a:lstStyle/>
        <a:p>
          <a:r>
            <a:rPr lang="en-US" dirty="0" smtClean="0"/>
            <a:t>at the best estimate of the amount expected to be recovered or refunded or adjusted as future cash flows under the regulatory framework</a:t>
          </a:r>
          <a:endParaRPr lang="en-US" dirty="0"/>
        </a:p>
      </dgm:t>
    </dgm:pt>
    <dgm:pt modelId="{B5C1538C-98DA-4EE3-A3C1-0AE81ED1752E}" type="parTrans" cxnId="{330680C3-372F-42DE-A7E5-3981B561FA78}">
      <dgm:prSet/>
      <dgm:spPr/>
      <dgm:t>
        <a:bodyPr/>
        <a:lstStyle/>
        <a:p>
          <a:endParaRPr lang="en-US"/>
        </a:p>
      </dgm:t>
    </dgm:pt>
    <dgm:pt modelId="{E9593643-4BD6-4F6E-A550-333099D5B36B}" type="sibTrans" cxnId="{330680C3-372F-42DE-A7E5-3981B561FA78}">
      <dgm:prSet/>
      <dgm:spPr/>
      <dgm:t>
        <a:bodyPr/>
        <a:lstStyle/>
        <a:p>
          <a:endParaRPr lang="en-US"/>
        </a:p>
      </dgm:t>
    </dgm:pt>
    <dgm:pt modelId="{C100CF41-324C-4AE6-A1DA-3181F2471AEA}">
      <dgm:prSet phldrT="[Text]"/>
      <dgm:spPr/>
      <dgm:t>
        <a:bodyPr/>
        <a:lstStyle/>
        <a:p>
          <a:r>
            <a:rPr lang="en-US" dirty="0" smtClean="0"/>
            <a:t>3</a:t>
          </a:r>
          <a:endParaRPr lang="en-US" dirty="0"/>
        </a:p>
      </dgm:t>
    </dgm:pt>
    <dgm:pt modelId="{4FCDA2CA-9F11-4867-9D41-A70D11EF19E0}" type="parTrans" cxnId="{EA5E11DC-128F-4570-800C-410577AF15F8}">
      <dgm:prSet/>
      <dgm:spPr/>
      <dgm:t>
        <a:bodyPr/>
        <a:lstStyle/>
        <a:p>
          <a:endParaRPr lang="en-US"/>
        </a:p>
      </dgm:t>
    </dgm:pt>
    <dgm:pt modelId="{1606C9FA-EDD0-4E2F-8736-1992DA2D544A}" type="sibTrans" cxnId="{EA5E11DC-128F-4570-800C-410577AF15F8}">
      <dgm:prSet/>
      <dgm:spPr/>
      <dgm:t>
        <a:bodyPr/>
        <a:lstStyle/>
        <a:p>
          <a:endParaRPr lang="en-US"/>
        </a:p>
      </dgm:t>
    </dgm:pt>
    <dgm:pt modelId="{11DD4808-4F21-48CD-A0F1-CA060917D6DB}">
      <dgm:prSet phldrT="[Text]"/>
      <dgm:spPr/>
      <dgm:t>
        <a:bodyPr/>
        <a:lstStyle/>
        <a:p>
          <a:r>
            <a:rPr lang="en-US" dirty="0" smtClean="0"/>
            <a:t>should not be discounted to its present value</a:t>
          </a:r>
          <a:endParaRPr lang="en-US" dirty="0"/>
        </a:p>
      </dgm:t>
    </dgm:pt>
    <dgm:pt modelId="{85A2A3D9-26C1-49BD-93CB-A8E14D9AB9EA}" type="parTrans" cxnId="{CCC47688-228F-49BF-9558-A94C53E2CBA0}">
      <dgm:prSet/>
      <dgm:spPr/>
      <dgm:t>
        <a:bodyPr/>
        <a:lstStyle/>
        <a:p>
          <a:endParaRPr lang="en-US"/>
        </a:p>
      </dgm:t>
    </dgm:pt>
    <dgm:pt modelId="{A644B811-7083-4A54-8B32-001780FF1AE4}" type="sibTrans" cxnId="{CCC47688-228F-49BF-9558-A94C53E2CBA0}">
      <dgm:prSet/>
      <dgm:spPr/>
      <dgm:t>
        <a:bodyPr/>
        <a:lstStyle/>
        <a:p>
          <a:endParaRPr lang="en-US"/>
        </a:p>
      </dgm:t>
    </dgm:pt>
    <dgm:pt modelId="{FD96DA86-1CD0-4F54-B1AD-71D4C106EE01}" type="pres">
      <dgm:prSet presAssocID="{3035D308-A297-4926-A6F9-EDC6775F5289}" presName="linearFlow" presStyleCnt="0">
        <dgm:presLayoutVars>
          <dgm:dir/>
          <dgm:animLvl val="lvl"/>
          <dgm:resizeHandles val="exact"/>
        </dgm:presLayoutVars>
      </dgm:prSet>
      <dgm:spPr/>
      <dgm:t>
        <a:bodyPr/>
        <a:lstStyle/>
        <a:p>
          <a:endParaRPr lang="en-US"/>
        </a:p>
      </dgm:t>
    </dgm:pt>
    <dgm:pt modelId="{4238E5AB-99DC-4330-85D5-E34ED29B1D08}" type="pres">
      <dgm:prSet presAssocID="{2EEEC3DB-B477-49FC-946F-B0F77B31B9AA}" presName="composite" presStyleCnt="0"/>
      <dgm:spPr/>
    </dgm:pt>
    <dgm:pt modelId="{F42B363B-161D-47AF-9D32-4E689E657560}" type="pres">
      <dgm:prSet presAssocID="{2EEEC3DB-B477-49FC-946F-B0F77B31B9AA}" presName="parentText" presStyleLbl="alignNode1" presStyleIdx="0" presStyleCnt="3">
        <dgm:presLayoutVars>
          <dgm:chMax val="1"/>
          <dgm:bulletEnabled val="1"/>
        </dgm:presLayoutVars>
      </dgm:prSet>
      <dgm:spPr/>
      <dgm:t>
        <a:bodyPr/>
        <a:lstStyle/>
        <a:p>
          <a:endParaRPr lang="en-US"/>
        </a:p>
      </dgm:t>
    </dgm:pt>
    <dgm:pt modelId="{58F4D4F0-3F33-4711-BED5-6FA8A70A0E53}" type="pres">
      <dgm:prSet presAssocID="{2EEEC3DB-B477-49FC-946F-B0F77B31B9AA}" presName="descendantText" presStyleLbl="alignAcc1" presStyleIdx="0" presStyleCnt="3">
        <dgm:presLayoutVars>
          <dgm:bulletEnabled val="1"/>
        </dgm:presLayoutVars>
      </dgm:prSet>
      <dgm:spPr/>
      <dgm:t>
        <a:bodyPr/>
        <a:lstStyle/>
        <a:p>
          <a:endParaRPr lang="en-US"/>
        </a:p>
      </dgm:t>
    </dgm:pt>
    <dgm:pt modelId="{9CC7426E-CAE6-4ADD-89DD-D38C5BD04716}" type="pres">
      <dgm:prSet presAssocID="{9049509B-87B4-407C-92FF-4F2653059B14}" presName="sp" presStyleCnt="0"/>
      <dgm:spPr/>
    </dgm:pt>
    <dgm:pt modelId="{BA192216-EC9E-4A6D-8550-DE13A36098A8}" type="pres">
      <dgm:prSet presAssocID="{734F9521-DDF8-4E09-A5C1-A7153E8B1329}" presName="composite" presStyleCnt="0"/>
      <dgm:spPr/>
    </dgm:pt>
    <dgm:pt modelId="{1741FD44-9F13-4D41-A5E2-8B2EA87EC1D7}" type="pres">
      <dgm:prSet presAssocID="{734F9521-DDF8-4E09-A5C1-A7153E8B1329}" presName="parentText" presStyleLbl="alignNode1" presStyleIdx="1" presStyleCnt="3">
        <dgm:presLayoutVars>
          <dgm:chMax val="1"/>
          <dgm:bulletEnabled val="1"/>
        </dgm:presLayoutVars>
      </dgm:prSet>
      <dgm:spPr/>
      <dgm:t>
        <a:bodyPr/>
        <a:lstStyle/>
        <a:p>
          <a:endParaRPr lang="en-US"/>
        </a:p>
      </dgm:t>
    </dgm:pt>
    <dgm:pt modelId="{373FAAF6-1497-4BCF-ADB3-69C69C8EA4FA}" type="pres">
      <dgm:prSet presAssocID="{734F9521-DDF8-4E09-A5C1-A7153E8B1329}" presName="descendantText" presStyleLbl="alignAcc1" presStyleIdx="1" presStyleCnt="3">
        <dgm:presLayoutVars>
          <dgm:bulletEnabled val="1"/>
        </dgm:presLayoutVars>
      </dgm:prSet>
      <dgm:spPr/>
      <dgm:t>
        <a:bodyPr/>
        <a:lstStyle/>
        <a:p>
          <a:endParaRPr lang="en-US"/>
        </a:p>
      </dgm:t>
    </dgm:pt>
    <dgm:pt modelId="{5A61EACB-2ADB-4B9E-A0DA-1AD9CDC46838}" type="pres">
      <dgm:prSet presAssocID="{D36CC247-6213-4EAB-B011-B0870432CD29}" presName="sp" presStyleCnt="0"/>
      <dgm:spPr/>
    </dgm:pt>
    <dgm:pt modelId="{989AA77E-497F-4C8D-A360-32A467FB9248}" type="pres">
      <dgm:prSet presAssocID="{C100CF41-324C-4AE6-A1DA-3181F2471AEA}" presName="composite" presStyleCnt="0"/>
      <dgm:spPr/>
    </dgm:pt>
    <dgm:pt modelId="{E27428C6-642E-4504-A117-5C6F97AEB30B}" type="pres">
      <dgm:prSet presAssocID="{C100CF41-324C-4AE6-A1DA-3181F2471AEA}" presName="parentText" presStyleLbl="alignNode1" presStyleIdx="2" presStyleCnt="3">
        <dgm:presLayoutVars>
          <dgm:chMax val="1"/>
          <dgm:bulletEnabled val="1"/>
        </dgm:presLayoutVars>
      </dgm:prSet>
      <dgm:spPr/>
      <dgm:t>
        <a:bodyPr/>
        <a:lstStyle/>
        <a:p>
          <a:endParaRPr lang="en-US"/>
        </a:p>
      </dgm:t>
    </dgm:pt>
    <dgm:pt modelId="{752AE518-EEC0-4AEB-97FD-901CF1BA53AC}" type="pres">
      <dgm:prSet presAssocID="{C100CF41-324C-4AE6-A1DA-3181F2471AEA}" presName="descendantText" presStyleLbl="alignAcc1" presStyleIdx="2" presStyleCnt="3">
        <dgm:presLayoutVars>
          <dgm:bulletEnabled val="1"/>
        </dgm:presLayoutVars>
      </dgm:prSet>
      <dgm:spPr/>
      <dgm:t>
        <a:bodyPr/>
        <a:lstStyle/>
        <a:p>
          <a:endParaRPr lang="en-US"/>
        </a:p>
      </dgm:t>
    </dgm:pt>
  </dgm:ptLst>
  <dgm:cxnLst>
    <dgm:cxn modelId="{2D742938-8899-41E0-88EC-41113DB35428}" srcId="{2EEEC3DB-B477-49FC-946F-B0F77B31B9AA}" destId="{0693CEB3-3180-482B-9A9F-83EBD0C3ADC5}" srcOrd="0" destOrd="0" parTransId="{4C9FFF2C-99EF-4023-BA1D-1F9129B0C43D}" sibTransId="{BC24F9B6-56FE-4876-BA35-1FC90361BA45}"/>
    <dgm:cxn modelId="{C4CCA735-C2AD-4A54-8EE3-612C5B91C2FA}" type="presOf" srcId="{0693CEB3-3180-482B-9A9F-83EBD0C3ADC5}" destId="{58F4D4F0-3F33-4711-BED5-6FA8A70A0E53}" srcOrd="0" destOrd="0" presId="urn:microsoft.com/office/officeart/2005/8/layout/chevron2"/>
    <dgm:cxn modelId="{1DD89307-AE39-4B14-8EF9-EE2A140E2863}" type="presOf" srcId="{3035D308-A297-4926-A6F9-EDC6775F5289}" destId="{FD96DA86-1CD0-4F54-B1AD-71D4C106EE01}" srcOrd="0" destOrd="0" presId="urn:microsoft.com/office/officeart/2005/8/layout/chevron2"/>
    <dgm:cxn modelId="{DBF8FF6C-DF74-43AA-8F1D-8A6E1095874F}" type="presOf" srcId="{11DD4808-4F21-48CD-A0F1-CA060917D6DB}" destId="{752AE518-EEC0-4AEB-97FD-901CF1BA53AC}" srcOrd="0" destOrd="0" presId="urn:microsoft.com/office/officeart/2005/8/layout/chevron2"/>
    <dgm:cxn modelId="{02D2A10E-CCC5-4961-A7CB-C686037D4E68}" type="presOf" srcId="{2EEEC3DB-B477-49FC-946F-B0F77B31B9AA}" destId="{F42B363B-161D-47AF-9D32-4E689E657560}" srcOrd="0" destOrd="0" presId="urn:microsoft.com/office/officeart/2005/8/layout/chevron2"/>
    <dgm:cxn modelId="{DB64998C-2180-44F9-8A0C-CBA499DD22C5}" type="presOf" srcId="{C100CF41-324C-4AE6-A1DA-3181F2471AEA}" destId="{E27428C6-642E-4504-A117-5C6F97AEB30B}" srcOrd="0" destOrd="0" presId="urn:microsoft.com/office/officeart/2005/8/layout/chevron2"/>
    <dgm:cxn modelId="{EA5E11DC-128F-4570-800C-410577AF15F8}" srcId="{3035D308-A297-4926-A6F9-EDC6775F5289}" destId="{C100CF41-324C-4AE6-A1DA-3181F2471AEA}" srcOrd="2" destOrd="0" parTransId="{4FCDA2CA-9F11-4867-9D41-A70D11EF19E0}" sibTransId="{1606C9FA-EDD0-4E2F-8736-1992DA2D544A}"/>
    <dgm:cxn modelId="{330680C3-372F-42DE-A7E5-3981B561FA78}" srcId="{734F9521-DDF8-4E09-A5C1-A7153E8B1329}" destId="{466427B2-D755-4B4C-AE3D-052EDC6F9A7C}" srcOrd="0" destOrd="0" parTransId="{B5C1538C-98DA-4EE3-A3C1-0AE81ED1752E}" sibTransId="{E9593643-4BD6-4F6E-A550-333099D5B36B}"/>
    <dgm:cxn modelId="{CCC47688-228F-49BF-9558-A94C53E2CBA0}" srcId="{C100CF41-324C-4AE6-A1DA-3181F2471AEA}" destId="{11DD4808-4F21-48CD-A0F1-CA060917D6DB}" srcOrd="0" destOrd="0" parTransId="{85A2A3D9-26C1-49BD-93CB-A8E14D9AB9EA}" sibTransId="{A644B811-7083-4A54-8B32-001780FF1AE4}"/>
    <dgm:cxn modelId="{E1DE61A1-1E63-4AD6-A13A-CFAE33F6FFE5}" type="presOf" srcId="{734F9521-DDF8-4E09-A5C1-A7153E8B1329}" destId="{1741FD44-9F13-4D41-A5E2-8B2EA87EC1D7}" srcOrd="0" destOrd="0" presId="urn:microsoft.com/office/officeart/2005/8/layout/chevron2"/>
    <dgm:cxn modelId="{ED9CE5C6-9006-4AA7-BEB3-E8BEEB8BD533}" srcId="{3035D308-A297-4926-A6F9-EDC6775F5289}" destId="{734F9521-DDF8-4E09-A5C1-A7153E8B1329}" srcOrd="1" destOrd="0" parTransId="{F00D8B87-ACA4-4161-B1F8-653645FD494B}" sibTransId="{D36CC247-6213-4EAB-B011-B0870432CD29}"/>
    <dgm:cxn modelId="{9935E9FE-549C-4EB4-A98E-20A0ACDB6A5E}" type="presOf" srcId="{466427B2-D755-4B4C-AE3D-052EDC6F9A7C}" destId="{373FAAF6-1497-4BCF-ADB3-69C69C8EA4FA}" srcOrd="0" destOrd="0" presId="urn:microsoft.com/office/officeart/2005/8/layout/chevron2"/>
    <dgm:cxn modelId="{A285C612-98AD-4575-9B13-AA54BCE82DC4}" srcId="{3035D308-A297-4926-A6F9-EDC6775F5289}" destId="{2EEEC3DB-B477-49FC-946F-B0F77B31B9AA}" srcOrd="0" destOrd="0" parTransId="{67922AD1-8C7F-46B4-9F18-59E05D990DB1}" sibTransId="{9049509B-87B4-407C-92FF-4F2653059B14}"/>
    <dgm:cxn modelId="{EC020466-3B68-4189-BB79-85CC73A7CFBF}" type="presParOf" srcId="{FD96DA86-1CD0-4F54-B1AD-71D4C106EE01}" destId="{4238E5AB-99DC-4330-85D5-E34ED29B1D08}" srcOrd="0" destOrd="0" presId="urn:microsoft.com/office/officeart/2005/8/layout/chevron2"/>
    <dgm:cxn modelId="{72D2D866-7C39-4269-B669-2E5D74535D58}" type="presParOf" srcId="{4238E5AB-99DC-4330-85D5-E34ED29B1D08}" destId="{F42B363B-161D-47AF-9D32-4E689E657560}" srcOrd="0" destOrd="0" presId="urn:microsoft.com/office/officeart/2005/8/layout/chevron2"/>
    <dgm:cxn modelId="{21EC0328-91D7-4B29-B6AB-5CE10EA7421C}" type="presParOf" srcId="{4238E5AB-99DC-4330-85D5-E34ED29B1D08}" destId="{58F4D4F0-3F33-4711-BED5-6FA8A70A0E53}" srcOrd="1" destOrd="0" presId="urn:microsoft.com/office/officeart/2005/8/layout/chevron2"/>
    <dgm:cxn modelId="{CA9B8349-4351-459E-885C-20F8B7D3ED99}" type="presParOf" srcId="{FD96DA86-1CD0-4F54-B1AD-71D4C106EE01}" destId="{9CC7426E-CAE6-4ADD-89DD-D38C5BD04716}" srcOrd="1" destOrd="0" presId="urn:microsoft.com/office/officeart/2005/8/layout/chevron2"/>
    <dgm:cxn modelId="{081F5A1E-5DE1-4B62-BEC3-EE90EC95DA09}" type="presParOf" srcId="{FD96DA86-1CD0-4F54-B1AD-71D4C106EE01}" destId="{BA192216-EC9E-4A6D-8550-DE13A36098A8}" srcOrd="2" destOrd="0" presId="urn:microsoft.com/office/officeart/2005/8/layout/chevron2"/>
    <dgm:cxn modelId="{B8DB2C68-560A-4D82-B053-9FA273F14636}" type="presParOf" srcId="{BA192216-EC9E-4A6D-8550-DE13A36098A8}" destId="{1741FD44-9F13-4D41-A5E2-8B2EA87EC1D7}" srcOrd="0" destOrd="0" presId="urn:microsoft.com/office/officeart/2005/8/layout/chevron2"/>
    <dgm:cxn modelId="{737E4B57-4602-4B01-A14F-9685D383B2DA}" type="presParOf" srcId="{BA192216-EC9E-4A6D-8550-DE13A36098A8}" destId="{373FAAF6-1497-4BCF-ADB3-69C69C8EA4FA}" srcOrd="1" destOrd="0" presId="urn:microsoft.com/office/officeart/2005/8/layout/chevron2"/>
    <dgm:cxn modelId="{20F7A427-0F01-4D30-B0B1-E4410E53A8C6}" type="presParOf" srcId="{FD96DA86-1CD0-4F54-B1AD-71D4C106EE01}" destId="{5A61EACB-2ADB-4B9E-A0DA-1AD9CDC46838}" srcOrd="3" destOrd="0" presId="urn:microsoft.com/office/officeart/2005/8/layout/chevron2"/>
    <dgm:cxn modelId="{3092BC7D-BE4B-4CA7-9200-86190DF941A3}" type="presParOf" srcId="{FD96DA86-1CD0-4F54-B1AD-71D4C106EE01}" destId="{989AA77E-497F-4C8D-A360-32A467FB9248}" srcOrd="4" destOrd="0" presId="urn:microsoft.com/office/officeart/2005/8/layout/chevron2"/>
    <dgm:cxn modelId="{C01C28AB-451B-418C-B3F8-9B716BC8484B}" type="presParOf" srcId="{989AA77E-497F-4C8D-A360-32A467FB9248}" destId="{E27428C6-642E-4504-A117-5C6F97AEB30B}" srcOrd="0" destOrd="0" presId="urn:microsoft.com/office/officeart/2005/8/layout/chevron2"/>
    <dgm:cxn modelId="{721381CB-587F-4996-9F1B-C11D998F9B69}" type="presParOf" srcId="{989AA77E-497F-4C8D-A360-32A467FB9248}" destId="{752AE518-EEC0-4AEB-97FD-901CF1BA53AC}" srcOrd="1" destOrd="0" presId="urn:microsoft.com/office/officeart/2005/8/layout/chevron2"/>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IN"/>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C6A8635A-0A31-4913-923D-0F6951336351}" type="datetimeFigureOut">
              <a:rPr lang="en-IN" smtClean="0"/>
              <a:pPr/>
              <a:t>4/21/2012</a:t>
            </a:fld>
            <a:endParaRPr lang="en-IN"/>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IN"/>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IN"/>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B5206901-931A-412A-B9D4-2A1520017B09}" type="slidenum">
              <a:rPr lang="en-IN" smtClean="0"/>
              <a:pPr/>
              <a:t>‹#›</a:t>
            </a:fld>
            <a:endParaRPr lang="en-IN"/>
          </a:p>
        </p:txBody>
      </p:sp>
    </p:spTree>
    <p:extLst>
      <p:ext uri="{BB962C8B-B14F-4D97-AF65-F5344CB8AC3E}">
        <p14:creationId xmlns="" xmlns:p14="http://schemas.microsoft.com/office/powerpoint/2010/main" val="2172401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5206901-931A-412A-B9D4-2A1520017B09}" type="slidenum">
              <a:rPr lang="en-IN" smtClean="0"/>
              <a:pPr/>
              <a:t>1</a:t>
            </a:fld>
            <a:endParaRPr lang="en-IN"/>
          </a:p>
        </p:txBody>
      </p:sp>
    </p:spTree>
    <p:extLst>
      <p:ext uri="{BB962C8B-B14F-4D97-AF65-F5344CB8AC3E}">
        <p14:creationId xmlns="" xmlns:p14="http://schemas.microsoft.com/office/powerpoint/2010/main" val="1052284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5206901-931A-412A-B9D4-2A1520017B09}" type="slidenum">
              <a:rPr lang="en-IN" smtClean="0"/>
              <a:pPr/>
              <a:t>2</a:t>
            </a:fld>
            <a:endParaRPr lang="en-IN"/>
          </a:p>
        </p:txBody>
      </p:sp>
    </p:spTree>
    <p:extLst>
      <p:ext uri="{BB962C8B-B14F-4D97-AF65-F5344CB8AC3E}">
        <p14:creationId xmlns="" xmlns:p14="http://schemas.microsoft.com/office/powerpoint/2010/main" val="3472559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5206901-931A-412A-B9D4-2A1520017B09}" type="slidenum">
              <a:rPr lang="en-IN" smtClean="0"/>
              <a:pPr/>
              <a:t>3</a:t>
            </a:fld>
            <a:endParaRPr lang="en-IN"/>
          </a:p>
        </p:txBody>
      </p:sp>
    </p:spTree>
    <p:extLst>
      <p:ext uri="{BB962C8B-B14F-4D97-AF65-F5344CB8AC3E}">
        <p14:creationId xmlns="" xmlns:p14="http://schemas.microsoft.com/office/powerpoint/2010/main" val="3472559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5206901-931A-412A-B9D4-2A1520017B09}" type="slidenum">
              <a:rPr lang="en-IN" smtClean="0"/>
              <a:pPr/>
              <a:t>4</a:t>
            </a:fld>
            <a:endParaRPr lang="en-IN"/>
          </a:p>
        </p:txBody>
      </p:sp>
    </p:spTree>
    <p:extLst>
      <p:ext uri="{BB962C8B-B14F-4D97-AF65-F5344CB8AC3E}">
        <p14:creationId xmlns="" xmlns:p14="http://schemas.microsoft.com/office/powerpoint/2010/main" val="3472559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5206901-931A-412A-B9D4-2A1520017B09}" type="slidenum">
              <a:rPr lang="en-IN" smtClean="0"/>
              <a:pPr/>
              <a:t>5</a:t>
            </a:fld>
            <a:endParaRPr lang="en-IN"/>
          </a:p>
        </p:txBody>
      </p:sp>
    </p:spTree>
    <p:extLst>
      <p:ext uri="{BB962C8B-B14F-4D97-AF65-F5344CB8AC3E}">
        <p14:creationId xmlns="" xmlns:p14="http://schemas.microsoft.com/office/powerpoint/2010/main" val="3472559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5206901-931A-412A-B9D4-2A1520017B09}" type="slidenum">
              <a:rPr lang="en-IN" smtClean="0"/>
              <a:pPr/>
              <a:t>6</a:t>
            </a:fld>
            <a:endParaRPr lang="en-IN"/>
          </a:p>
        </p:txBody>
      </p:sp>
    </p:spTree>
    <p:extLst>
      <p:ext uri="{BB962C8B-B14F-4D97-AF65-F5344CB8AC3E}">
        <p14:creationId xmlns="" xmlns:p14="http://schemas.microsoft.com/office/powerpoint/2010/main" val="3472559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5206901-931A-412A-B9D4-2A1520017B09}" type="slidenum">
              <a:rPr lang="en-IN" smtClean="0"/>
              <a:pPr/>
              <a:t>7</a:t>
            </a:fld>
            <a:endParaRPr lang="en-IN"/>
          </a:p>
        </p:txBody>
      </p:sp>
    </p:spTree>
    <p:extLst>
      <p:ext uri="{BB962C8B-B14F-4D97-AF65-F5344CB8AC3E}">
        <p14:creationId xmlns="" xmlns:p14="http://schemas.microsoft.com/office/powerpoint/2010/main" val="3472559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r>
              <a:rPr lang="en-US" smtClean="0"/>
              <a:t>21-04-2012</a:t>
            </a:r>
            <a:endParaRPr lang="en-IN"/>
          </a:p>
        </p:txBody>
      </p:sp>
      <p:sp>
        <p:nvSpPr>
          <p:cNvPr id="5" name="Footer Placeholder 4"/>
          <p:cNvSpPr>
            <a:spLocks noGrp="1"/>
          </p:cNvSpPr>
          <p:nvPr>
            <p:ph type="ftr" sz="quarter" idx="11"/>
          </p:nvPr>
        </p:nvSpPr>
        <p:spPr/>
        <p:txBody>
          <a:bodyPr/>
          <a:lstStyle/>
          <a:p>
            <a:r>
              <a:rPr lang="en-IN" smtClean="0"/>
              <a:t>GN on Rate Regulated Activities</a:t>
            </a:r>
            <a:endParaRPr lang="en-IN"/>
          </a:p>
        </p:txBody>
      </p:sp>
      <p:sp>
        <p:nvSpPr>
          <p:cNvPr id="6" name="Slide Number Placeholder 5"/>
          <p:cNvSpPr>
            <a:spLocks noGrp="1"/>
          </p:cNvSpPr>
          <p:nvPr>
            <p:ph type="sldNum" sz="quarter" idx="12"/>
          </p:nvPr>
        </p:nvSpPr>
        <p:spPr/>
        <p:txBody>
          <a:bodyPr/>
          <a:lstStyle/>
          <a:p>
            <a:fld id="{8AD50EE7-14C3-4F48-B771-E13DBDA2BE13}" type="slidenum">
              <a:rPr lang="en-IN" smtClean="0"/>
              <a:pPr/>
              <a:t>‹#›</a:t>
            </a:fld>
            <a:endParaRPr lang="en-IN"/>
          </a:p>
        </p:txBody>
      </p:sp>
    </p:spTree>
    <p:extLst>
      <p:ext uri="{BB962C8B-B14F-4D97-AF65-F5344CB8AC3E}">
        <p14:creationId xmlns="" xmlns:p14="http://schemas.microsoft.com/office/powerpoint/2010/main" val="37575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r>
              <a:rPr lang="en-US" smtClean="0"/>
              <a:t>21-04-2012</a:t>
            </a:r>
            <a:endParaRPr lang="en-IN"/>
          </a:p>
        </p:txBody>
      </p:sp>
      <p:sp>
        <p:nvSpPr>
          <p:cNvPr id="5" name="Footer Placeholder 4"/>
          <p:cNvSpPr>
            <a:spLocks noGrp="1"/>
          </p:cNvSpPr>
          <p:nvPr>
            <p:ph type="ftr" sz="quarter" idx="11"/>
          </p:nvPr>
        </p:nvSpPr>
        <p:spPr/>
        <p:txBody>
          <a:bodyPr/>
          <a:lstStyle/>
          <a:p>
            <a:r>
              <a:rPr lang="en-IN" smtClean="0"/>
              <a:t>GN on Rate Regulated Activities</a:t>
            </a:r>
            <a:endParaRPr lang="en-IN"/>
          </a:p>
        </p:txBody>
      </p:sp>
      <p:sp>
        <p:nvSpPr>
          <p:cNvPr id="6" name="Slide Number Placeholder 5"/>
          <p:cNvSpPr>
            <a:spLocks noGrp="1"/>
          </p:cNvSpPr>
          <p:nvPr>
            <p:ph type="sldNum" sz="quarter" idx="12"/>
          </p:nvPr>
        </p:nvSpPr>
        <p:spPr/>
        <p:txBody>
          <a:bodyPr/>
          <a:lstStyle/>
          <a:p>
            <a:fld id="{8AD50EE7-14C3-4F48-B771-E13DBDA2BE13}" type="slidenum">
              <a:rPr lang="en-IN" smtClean="0"/>
              <a:pPr/>
              <a:t>‹#›</a:t>
            </a:fld>
            <a:endParaRPr lang="en-IN"/>
          </a:p>
        </p:txBody>
      </p:sp>
    </p:spTree>
    <p:extLst>
      <p:ext uri="{BB962C8B-B14F-4D97-AF65-F5344CB8AC3E}">
        <p14:creationId xmlns="" xmlns:p14="http://schemas.microsoft.com/office/powerpoint/2010/main" val="2823142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r>
              <a:rPr lang="en-US" smtClean="0"/>
              <a:t>21-04-2012</a:t>
            </a:r>
            <a:endParaRPr lang="en-IN"/>
          </a:p>
        </p:txBody>
      </p:sp>
      <p:sp>
        <p:nvSpPr>
          <p:cNvPr id="5" name="Footer Placeholder 4"/>
          <p:cNvSpPr>
            <a:spLocks noGrp="1"/>
          </p:cNvSpPr>
          <p:nvPr>
            <p:ph type="ftr" sz="quarter" idx="11"/>
          </p:nvPr>
        </p:nvSpPr>
        <p:spPr/>
        <p:txBody>
          <a:bodyPr/>
          <a:lstStyle/>
          <a:p>
            <a:r>
              <a:rPr lang="en-IN" smtClean="0"/>
              <a:t>GN on Rate Regulated Activities</a:t>
            </a:r>
            <a:endParaRPr lang="en-IN"/>
          </a:p>
        </p:txBody>
      </p:sp>
      <p:sp>
        <p:nvSpPr>
          <p:cNvPr id="6" name="Slide Number Placeholder 5"/>
          <p:cNvSpPr>
            <a:spLocks noGrp="1"/>
          </p:cNvSpPr>
          <p:nvPr>
            <p:ph type="sldNum" sz="quarter" idx="12"/>
          </p:nvPr>
        </p:nvSpPr>
        <p:spPr/>
        <p:txBody>
          <a:bodyPr/>
          <a:lstStyle/>
          <a:p>
            <a:fld id="{8AD50EE7-14C3-4F48-B771-E13DBDA2BE13}" type="slidenum">
              <a:rPr lang="en-IN" smtClean="0"/>
              <a:pPr/>
              <a:t>‹#›</a:t>
            </a:fld>
            <a:endParaRPr lang="en-IN"/>
          </a:p>
        </p:txBody>
      </p:sp>
    </p:spTree>
    <p:extLst>
      <p:ext uri="{BB962C8B-B14F-4D97-AF65-F5344CB8AC3E}">
        <p14:creationId xmlns="" xmlns:p14="http://schemas.microsoft.com/office/powerpoint/2010/main" val="305950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duotone>
              <a:schemeClr val="bg2">
                <a:shade val="45000"/>
                <a:satMod val="135000"/>
              </a:schemeClr>
              <a:prstClr val="white"/>
            </a:duotone>
            <a:lum bright="18000"/>
            <a:extLst>
              <a:ext uri="{28A0092B-C50C-407E-A947-70E740481C1C}">
                <a14:useLocalDpi xmlns="" xmlns:a14="http://schemas.microsoft.com/office/drawing/2010/main" val="0"/>
              </a:ext>
            </a:extLst>
          </a:blip>
          <a:stretch>
            <a:fillRect/>
          </a:stretch>
        </p:blipFill>
        <p:spPr>
          <a:xfrm>
            <a:off x="0" y="3440"/>
            <a:ext cx="9144000" cy="6857999"/>
          </a:xfrm>
          <a:prstGeom prst="rect">
            <a:avLst/>
          </a:prstGeom>
        </p:spPr>
      </p:pic>
      <p:sp>
        <p:nvSpPr>
          <p:cNvPr id="2" name="Title 1"/>
          <p:cNvSpPr>
            <a:spLocks noGrp="1"/>
          </p:cNvSpPr>
          <p:nvPr>
            <p:ph type="title"/>
          </p:nvPr>
        </p:nvSpPr>
        <p:spPr>
          <a:xfrm>
            <a:off x="0" y="116632"/>
            <a:ext cx="9144000" cy="634082"/>
          </a:xfrm>
          <a:prstGeom prst="rect">
            <a:avLst/>
          </a:prstGeom>
        </p:spPr>
        <p:style>
          <a:lnRef idx="0">
            <a:schemeClr val="accent6"/>
          </a:lnRef>
          <a:fillRef idx="3">
            <a:schemeClr val="accent6"/>
          </a:fillRef>
          <a:effectRef idx="3">
            <a:schemeClr val="accent6"/>
          </a:effectRef>
          <a:fontRef idx="none"/>
        </p:style>
        <p:txBody>
          <a:bodyPr/>
          <a:lstStyle>
            <a:lvl1pPr algn="ctr">
              <a:defRPr sz="3600" b="1"/>
            </a:lvl1pPr>
          </a:lstStyle>
          <a:p>
            <a:r>
              <a:rPr lang="en-US" dirty="0" smtClean="0"/>
              <a:t>Click to edit Master title style</a:t>
            </a:r>
            <a:endParaRPr lang="en-IN" dirty="0"/>
          </a:p>
        </p:txBody>
      </p:sp>
      <p:sp>
        <p:nvSpPr>
          <p:cNvPr id="3" name="Content Placeholder 2"/>
          <p:cNvSpPr>
            <a:spLocks noGrp="1"/>
          </p:cNvSpPr>
          <p:nvPr>
            <p:ph idx="1"/>
          </p:nvPr>
        </p:nvSpPr>
        <p:spPr/>
        <p:style>
          <a:lnRef idx="2">
            <a:schemeClr val="accent6"/>
          </a:lnRef>
          <a:fillRef idx="1">
            <a:schemeClr val="lt1"/>
          </a:fillRef>
          <a:effectRef idx="0">
            <a:schemeClr val="accent6"/>
          </a:effectRef>
          <a:fontRef idx="none"/>
        </p:style>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IN" dirty="0"/>
          </a:p>
        </p:txBody>
      </p:sp>
      <p:sp>
        <p:nvSpPr>
          <p:cNvPr id="4" name="Date Placeholder 3"/>
          <p:cNvSpPr>
            <a:spLocks noGrp="1"/>
          </p:cNvSpPr>
          <p:nvPr>
            <p:ph type="dt" sz="half" idx="10"/>
          </p:nvPr>
        </p:nvSpPr>
        <p:spPr/>
        <p:style>
          <a:lnRef idx="2">
            <a:schemeClr val="accent6"/>
          </a:lnRef>
          <a:fillRef idx="1">
            <a:schemeClr val="lt1"/>
          </a:fillRef>
          <a:effectRef idx="0">
            <a:schemeClr val="accent6"/>
          </a:effectRef>
          <a:fontRef idx="none"/>
        </p:style>
        <p:txBody>
          <a:bodyPr/>
          <a:lstStyle>
            <a:lvl1pPr>
              <a:defRPr>
                <a:solidFill>
                  <a:schemeClr val="tx1"/>
                </a:solidFill>
              </a:defRPr>
            </a:lvl1pPr>
          </a:lstStyle>
          <a:p>
            <a:r>
              <a:rPr lang="en-US" smtClean="0"/>
              <a:t>21-04-2012</a:t>
            </a:r>
            <a:endParaRPr lang="en-IN" dirty="0"/>
          </a:p>
        </p:txBody>
      </p:sp>
      <p:sp>
        <p:nvSpPr>
          <p:cNvPr id="5" name="Footer Placeholder 4"/>
          <p:cNvSpPr>
            <a:spLocks noGrp="1"/>
          </p:cNvSpPr>
          <p:nvPr>
            <p:ph type="ftr" sz="quarter" idx="11"/>
          </p:nvPr>
        </p:nvSpPr>
        <p:spPr/>
        <p:style>
          <a:lnRef idx="2">
            <a:schemeClr val="accent6"/>
          </a:lnRef>
          <a:fillRef idx="1">
            <a:schemeClr val="lt1"/>
          </a:fillRef>
          <a:effectRef idx="0">
            <a:schemeClr val="accent6"/>
          </a:effectRef>
          <a:fontRef idx="none"/>
        </p:style>
        <p:txBody>
          <a:bodyPr/>
          <a:lstStyle>
            <a:lvl1pPr>
              <a:defRPr>
                <a:solidFill>
                  <a:schemeClr val="tx1"/>
                </a:solidFill>
              </a:defRPr>
            </a:lvl1pPr>
          </a:lstStyle>
          <a:p>
            <a:r>
              <a:rPr lang="en-US" dirty="0" smtClean="0"/>
              <a:t>GN on Rate Regulated Activities</a:t>
            </a:r>
            <a:endParaRPr lang="en-IN" dirty="0"/>
          </a:p>
        </p:txBody>
      </p:sp>
      <p:sp>
        <p:nvSpPr>
          <p:cNvPr id="6" name="Slide Number Placeholder 5"/>
          <p:cNvSpPr>
            <a:spLocks noGrp="1"/>
          </p:cNvSpPr>
          <p:nvPr>
            <p:ph type="sldNum" sz="quarter" idx="12"/>
          </p:nvPr>
        </p:nvSpPr>
        <p:spPr/>
        <p:style>
          <a:lnRef idx="2">
            <a:schemeClr val="accent6"/>
          </a:lnRef>
          <a:fillRef idx="1">
            <a:schemeClr val="lt1"/>
          </a:fillRef>
          <a:effectRef idx="0">
            <a:schemeClr val="accent6"/>
          </a:effectRef>
          <a:fontRef idx="none"/>
        </p:style>
        <p:txBody>
          <a:bodyPr/>
          <a:lstStyle>
            <a:lvl1pPr>
              <a:defRPr>
                <a:solidFill>
                  <a:schemeClr val="tx1"/>
                </a:solidFill>
              </a:defRPr>
            </a:lvl1pPr>
          </a:lstStyle>
          <a:p>
            <a:fld id="{8AD50EE7-14C3-4F48-B771-E13DBDA2BE13}" type="slidenum">
              <a:rPr lang="en-IN" smtClean="0"/>
              <a:pPr/>
              <a:t>‹#›</a:t>
            </a:fld>
            <a:endParaRPr lang="en-IN" dirty="0"/>
          </a:p>
        </p:txBody>
      </p:sp>
    </p:spTree>
    <p:extLst>
      <p:ext uri="{BB962C8B-B14F-4D97-AF65-F5344CB8AC3E}">
        <p14:creationId xmlns="" xmlns:p14="http://schemas.microsoft.com/office/powerpoint/2010/main" val="277278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21-04-2012</a:t>
            </a:r>
            <a:endParaRPr lang="en-IN"/>
          </a:p>
        </p:txBody>
      </p:sp>
      <p:sp>
        <p:nvSpPr>
          <p:cNvPr id="5" name="Footer Placeholder 4"/>
          <p:cNvSpPr>
            <a:spLocks noGrp="1"/>
          </p:cNvSpPr>
          <p:nvPr>
            <p:ph type="ftr" sz="quarter" idx="11"/>
          </p:nvPr>
        </p:nvSpPr>
        <p:spPr/>
        <p:txBody>
          <a:bodyPr/>
          <a:lstStyle/>
          <a:p>
            <a:r>
              <a:rPr lang="en-IN" smtClean="0"/>
              <a:t>GN on Rate Regulated Activities</a:t>
            </a:r>
            <a:endParaRPr lang="en-IN"/>
          </a:p>
        </p:txBody>
      </p:sp>
      <p:sp>
        <p:nvSpPr>
          <p:cNvPr id="6" name="Slide Number Placeholder 5"/>
          <p:cNvSpPr>
            <a:spLocks noGrp="1"/>
          </p:cNvSpPr>
          <p:nvPr>
            <p:ph type="sldNum" sz="quarter" idx="12"/>
          </p:nvPr>
        </p:nvSpPr>
        <p:spPr/>
        <p:txBody>
          <a:bodyPr/>
          <a:lstStyle/>
          <a:p>
            <a:fld id="{8AD50EE7-14C3-4F48-B771-E13DBDA2BE13}" type="slidenum">
              <a:rPr lang="en-IN" smtClean="0"/>
              <a:pPr/>
              <a:t>‹#›</a:t>
            </a:fld>
            <a:endParaRPr lang="en-IN"/>
          </a:p>
        </p:txBody>
      </p:sp>
    </p:spTree>
    <p:extLst>
      <p:ext uri="{BB962C8B-B14F-4D97-AF65-F5344CB8AC3E}">
        <p14:creationId xmlns="" xmlns:p14="http://schemas.microsoft.com/office/powerpoint/2010/main" val="714623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r>
              <a:rPr lang="en-US" smtClean="0"/>
              <a:t>21-04-2012</a:t>
            </a:r>
            <a:endParaRPr lang="en-IN"/>
          </a:p>
        </p:txBody>
      </p:sp>
      <p:sp>
        <p:nvSpPr>
          <p:cNvPr id="6" name="Footer Placeholder 5"/>
          <p:cNvSpPr>
            <a:spLocks noGrp="1"/>
          </p:cNvSpPr>
          <p:nvPr>
            <p:ph type="ftr" sz="quarter" idx="11"/>
          </p:nvPr>
        </p:nvSpPr>
        <p:spPr/>
        <p:txBody>
          <a:bodyPr/>
          <a:lstStyle/>
          <a:p>
            <a:r>
              <a:rPr lang="en-IN" smtClean="0"/>
              <a:t>GN on Rate Regulated Activities</a:t>
            </a:r>
            <a:endParaRPr lang="en-IN"/>
          </a:p>
        </p:txBody>
      </p:sp>
      <p:sp>
        <p:nvSpPr>
          <p:cNvPr id="7" name="Slide Number Placeholder 6"/>
          <p:cNvSpPr>
            <a:spLocks noGrp="1"/>
          </p:cNvSpPr>
          <p:nvPr>
            <p:ph type="sldNum" sz="quarter" idx="12"/>
          </p:nvPr>
        </p:nvSpPr>
        <p:spPr/>
        <p:txBody>
          <a:bodyPr/>
          <a:lstStyle/>
          <a:p>
            <a:fld id="{8AD50EE7-14C3-4F48-B771-E13DBDA2BE13}" type="slidenum">
              <a:rPr lang="en-IN" smtClean="0"/>
              <a:pPr/>
              <a:t>‹#›</a:t>
            </a:fld>
            <a:endParaRPr lang="en-IN"/>
          </a:p>
        </p:txBody>
      </p:sp>
    </p:spTree>
    <p:extLst>
      <p:ext uri="{BB962C8B-B14F-4D97-AF65-F5344CB8AC3E}">
        <p14:creationId xmlns="" xmlns:p14="http://schemas.microsoft.com/office/powerpoint/2010/main" val="3291705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r>
              <a:rPr lang="en-US" smtClean="0"/>
              <a:t>21-04-2012</a:t>
            </a:r>
            <a:endParaRPr lang="en-IN"/>
          </a:p>
        </p:txBody>
      </p:sp>
      <p:sp>
        <p:nvSpPr>
          <p:cNvPr id="8" name="Footer Placeholder 7"/>
          <p:cNvSpPr>
            <a:spLocks noGrp="1"/>
          </p:cNvSpPr>
          <p:nvPr>
            <p:ph type="ftr" sz="quarter" idx="11"/>
          </p:nvPr>
        </p:nvSpPr>
        <p:spPr/>
        <p:txBody>
          <a:bodyPr/>
          <a:lstStyle/>
          <a:p>
            <a:r>
              <a:rPr lang="en-IN" smtClean="0"/>
              <a:t>GN on Rate Regulated Activities</a:t>
            </a:r>
            <a:endParaRPr lang="en-IN"/>
          </a:p>
        </p:txBody>
      </p:sp>
      <p:sp>
        <p:nvSpPr>
          <p:cNvPr id="9" name="Slide Number Placeholder 8"/>
          <p:cNvSpPr>
            <a:spLocks noGrp="1"/>
          </p:cNvSpPr>
          <p:nvPr>
            <p:ph type="sldNum" sz="quarter" idx="12"/>
          </p:nvPr>
        </p:nvSpPr>
        <p:spPr/>
        <p:txBody>
          <a:bodyPr/>
          <a:lstStyle/>
          <a:p>
            <a:fld id="{8AD50EE7-14C3-4F48-B771-E13DBDA2BE13}" type="slidenum">
              <a:rPr lang="en-IN" smtClean="0"/>
              <a:pPr/>
              <a:t>‹#›</a:t>
            </a:fld>
            <a:endParaRPr lang="en-IN"/>
          </a:p>
        </p:txBody>
      </p:sp>
    </p:spTree>
    <p:extLst>
      <p:ext uri="{BB962C8B-B14F-4D97-AF65-F5344CB8AC3E}">
        <p14:creationId xmlns="" xmlns:p14="http://schemas.microsoft.com/office/powerpoint/2010/main" val="780675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r>
              <a:rPr lang="en-US" smtClean="0"/>
              <a:t>21-04-2012</a:t>
            </a:r>
            <a:endParaRPr lang="en-IN"/>
          </a:p>
        </p:txBody>
      </p:sp>
      <p:sp>
        <p:nvSpPr>
          <p:cNvPr id="4" name="Footer Placeholder 3"/>
          <p:cNvSpPr>
            <a:spLocks noGrp="1"/>
          </p:cNvSpPr>
          <p:nvPr>
            <p:ph type="ftr" sz="quarter" idx="11"/>
          </p:nvPr>
        </p:nvSpPr>
        <p:spPr/>
        <p:txBody>
          <a:bodyPr/>
          <a:lstStyle/>
          <a:p>
            <a:r>
              <a:rPr lang="en-IN" smtClean="0"/>
              <a:t>GN on Rate Regulated Activities</a:t>
            </a:r>
            <a:endParaRPr lang="en-IN"/>
          </a:p>
        </p:txBody>
      </p:sp>
      <p:sp>
        <p:nvSpPr>
          <p:cNvPr id="5" name="Slide Number Placeholder 4"/>
          <p:cNvSpPr>
            <a:spLocks noGrp="1"/>
          </p:cNvSpPr>
          <p:nvPr>
            <p:ph type="sldNum" sz="quarter" idx="12"/>
          </p:nvPr>
        </p:nvSpPr>
        <p:spPr/>
        <p:txBody>
          <a:bodyPr/>
          <a:lstStyle/>
          <a:p>
            <a:fld id="{8AD50EE7-14C3-4F48-B771-E13DBDA2BE13}" type="slidenum">
              <a:rPr lang="en-IN" smtClean="0"/>
              <a:pPr/>
              <a:t>‹#›</a:t>
            </a:fld>
            <a:endParaRPr lang="en-IN"/>
          </a:p>
        </p:txBody>
      </p:sp>
    </p:spTree>
    <p:extLst>
      <p:ext uri="{BB962C8B-B14F-4D97-AF65-F5344CB8AC3E}">
        <p14:creationId xmlns="" xmlns:p14="http://schemas.microsoft.com/office/powerpoint/2010/main" val="3764912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21-04-2012</a:t>
            </a:r>
            <a:endParaRPr lang="en-IN"/>
          </a:p>
        </p:txBody>
      </p:sp>
      <p:sp>
        <p:nvSpPr>
          <p:cNvPr id="3" name="Footer Placeholder 2"/>
          <p:cNvSpPr>
            <a:spLocks noGrp="1"/>
          </p:cNvSpPr>
          <p:nvPr>
            <p:ph type="ftr" sz="quarter" idx="11"/>
          </p:nvPr>
        </p:nvSpPr>
        <p:spPr/>
        <p:txBody>
          <a:bodyPr/>
          <a:lstStyle/>
          <a:p>
            <a:r>
              <a:rPr lang="en-IN" smtClean="0"/>
              <a:t>GN on Rate Regulated Activities</a:t>
            </a:r>
            <a:endParaRPr lang="en-IN"/>
          </a:p>
        </p:txBody>
      </p:sp>
      <p:sp>
        <p:nvSpPr>
          <p:cNvPr id="4" name="Slide Number Placeholder 3"/>
          <p:cNvSpPr>
            <a:spLocks noGrp="1"/>
          </p:cNvSpPr>
          <p:nvPr>
            <p:ph type="sldNum" sz="quarter" idx="12"/>
          </p:nvPr>
        </p:nvSpPr>
        <p:spPr/>
        <p:txBody>
          <a:bodyPr/>
          <a:lstStyle/>
          <a:p>
            <a:fld id="{8AD50EE7-14C3-4F48-B771-E13DBDA2BE13}" type="slidenum">
              <a:rPr lang="en-IN" smtClean="0"/>
              <a:pPr/>
              <a:t>‹#›</a:t>
            </a:fld>
            <a:endParaRPr lang="en-IN"/>
          </a:p>
        </p:txBody>
      </p:sp>
    </p:spTree>
    <p:extLst>
      <p:ext uri="{BB962C8B-B14F-4D97-AF65-F5344CB8AC3E}">
        <p14:creationId xmlns="" xmlns:p14="http://schemas.microsoft.com/office/powerpoint/2010/main" val="691616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21-04-2012</a:t>
            </a:r>
            <a:endParaRPr lang="en-IN"/>
          </a:p>
        </p:txBody>
      </p:sp>
      <p:sp>
        <p:nvSpPr>
          <p:cNvPr id="6" name="Footer Placeholder 5"/>
          <p:cNvSpPr>
            <a:spLocks noGrp="1"/>
          </p:cNvSpPr>
          <p:nvPr>
            <p:ph type="ftr" sz="quarter" idx="11"/>
          </p:nvPr>
        </p:nvSpPr>
        <p:spPr/>
        <p:txBody>
          <a:bodyPr/>
          <a:lstStyle/>
          <a:p>
            <a:r>
              <a:rPr lang="en-IN" smtClean="0"/>
              <a:t>GN on Rate Regulated Activities</a:t>
            </a:r>
            <a:endParaRPr lang="en-IN"/>
          </a:p>
        </p:txBody>
      </p:sp>
      <p:sp>
        <p:nvSpPr>
          <p:cNvPr id="7" name="Slide Number Placeholder 6"/>
          <p:cNvSpPr>
            <a:spLocks noGrp="1"/>
          </p:cNvSpPr>
          <p:nvPr>
            <p:ph type="sldNum" sz="quarter" idx="12"/>
          </p:nvPr>
        </p:nvSpPr>
        <p:spPr/>
        <p:txBody>
          <a:bodyPr/>
          <a:lstStyle/>
          <a:p>
            <a:fld id="{8AD50EE7-14C3-4F48-B771-E13DBDA2BE13}" type="slidenum">
              <a:rPr lang="en-IN" smtClean="0"/>
              <a:pPr/>
              <a:t>‹#›</a:t>
            </a:fld>
            <a:endParaRPr lang="en-IN"/>
          </a:p>
        </p:txBody>
      </p:sp>
    </p:spTree>
    <p:extLst>
      <p:ext uri="{BB962C8B-B14F-4D97-AF65-F5344CB8AC3E}">
        <p14:creationId xmlns="" xmlns:p14="http://schemas.microsoft.com/office/powerpoint/2010/main" val="308808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21-04-2012</a:t>
            </a:r>
            <a:endParaRPr lang="en-IN"/>
          </a:p>
        </p:txBody>
      </p:sp>
      <p:sp>
        <p:nvSpPr>
          <p:cNvPr id="6" name="Footer Placeholder 5"/>
          <p:cNvSpPr>
            <a:spLocks noGrp="1"/>
          </p:cNvSpPr>
          <p:nvPr>
            <p:ph type="ftr" sz="quarter" idx="11"/>
          </p:nvPr>
        </p:nvSpPr>
        <p:spPr/>
        <p:txBody>
          <a:bodyPr/>
          <a:lstStyle/>
          <a:p>
            <a:r>
              <a:rPr lang="en-IN" smtClean="0"/>
              <a:t>GN on Rate Regulated Activities</a:t>
            </a:r>
            <a:endParaRPr lang="en-IN"/>
          </a:p>
        </p:txBody>
      </p:sp>
      <p:sp>
        <p:nvSpPr>
          <p:cNvPr id="7" name="Slide Number Placeholder 6"/>
          <p:cNvSpPr>
            <a:spLocks noGrp="1"/>
          </p:cNvSpPr>
          <p:nvPr>
            <p:ph type="sldNum" sz="quarter" idx="12"/>
          </p:nvPr>
        </p:nvSpPr>
        <p:spPr/>
        <p:txBody>
          <a:bodyPr/>
          <a:lstStyle/>
          <a:p>
            <a:fld id="{8AD50EE7-14C3-4F48-B771-E13DBDA2BE13}" type="slidenum">
              <a:rPr lang="en-IN" smtClean="0"/>
              <a:pPr/>
              <a:t>‹#›</a:t>
            </a:fld>
            <a:endParaRPr lang="en-IN"/>
          </a:p>
        </p:txBody>
      </p:sp>
    </p:spTree>
    <p:extLst>
      <p:ext uri="{BB962C8B-B14F-4D97-AF65-F5344CB8AC3E}">
        <p14:creationId xmlns="" xmlns:p14="http://schemas.microsoft.com/office/powerpoint/2010/main" val="3677051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51520" y="980728"/>
            <a:ext cx="8568952" cy="514543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IN"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21-04-2012</a:t>
            </a:r>
            <a:endParaRPr lang="en-IN"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GN on Rate Regulated Activities</a:t>
            </a:r>
            <a:endParaRPr lang="en-IN"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D50EE7-14C3-4F48-B771-E13DBDA2BE13}" type="slidenum">
              <a:rPr lang="en-IN" smtClean="0"/>
              <a:pPr/>
              <a:t>‹#›</a:t>
            </a:fld>
            <a:endParaRPr lang="en-IN" dirty="0"/>
          </a:p>
        </p:txBody>
      </p:sp>
    </p:spTree>
    <p:extLst>
      <p:ext uri="{BB962C8B-B14F-4D97-AF65-F5344CB8AC3E}">
        <p14:creationId xmlns="" xmlns:p14="http://schemas.microsoft.com/office/powerpoint/2010/main" val="24581633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p:txBody>
          <a:bodyPr/>
          <a:lstStyle/>
          <a:p>
            <a:endParaRPr lang="en-IN"/>
          </a:p>
        </p:txBody>
      </p:sp>
      <p:pic>
        <p:nvPicPr>
          <p:cNvPr id="4" name="Picture 3"/>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0" y="3440"/>
            <a:ext cx="9144000" cy="6857999"/>
          </a:xfrm>
          <a:prstGeom prst="rect">
            <a:avLst/>
          </a:prstGeom>
        </p:spPr>
      </p:pic>
      <p:sp>
        <p:nvSpPr>
          <p:cNvPr id="5" name="Date Placeholder 4"/>
          <p:cNvSpPr>
            <a:spLocks noGrp="1"/>
          </p:cNvSpPr>
          <p:nvPr>
            <p:ph type="dt" sz="half" idx="10"/>
          </p:nvPr>
        </p:nvSpPr>
        <p:spPr/>
        <p:txBody>
          <a:bodyPr/>
          <a:lstStyle/>
          <a:p>
            <a:r>
              <a:rPr lang="en-US" smtClean="0"/>
              <a:t>21-04-2012</a:t>
            </a:r>
            <a:endParaRPr lang="en-IN"/>
          </a:p>
        </p:txBody>
      </p:sp>
      <p:sp>
        <p:nvSpPr>
          <p:cNvPr id="6" name="Footer Placeholder 5"/>
          <p:cNvSpPr>
            <a:spLocks noGrp="1"/>
          </p:cNvSpPr>
          <p:nvPr>
            <p:ph type="ftr" sz="quarter" idx="11"/>
          </p:nvPr>
        </p:nvSpPr>
        <p:spPr/>
        <p:txBody>
          <a:bodyPr/>
          <a:lstStyle/>
          <a:p>
            <a:r>
              <a:rPr lang="en-IN" smtClean="0"/>
              <a:t>GN on Rate Regulated Activities</a:t>
            </a:r>
            <a:endParaRPr lang="en-IN"/>
          </a:p>
        </p:txBody>
      </p:sp>
      <p:sp>
        <p:nvSpPr>
          <p:cNvPr id="7" name="Slide Number Placeholder 6"/>
          <p:cNvSpPr>
            <a:spLocks noGrp="1"/>
          </p:cNvSpPr>
          <p:nvPr>
            <p:ph type="sldNum" sz="quarter" idx="12"/>
          </p:nvPr>
        </p:nvSpPr>
        <p:spPr/>
        <p:txBody>
          <a:bodyPr/>
          <a:lstStyle/>
          <a:p>
            <a:fld id="{8AD50EE7-14C3-4F48-B771-E13DBDA2BE13}" type="slidenum">
              <a:rPr lang="en-IN" smtClean="0"/>
              <a:pPr/>
              <a:t>1</a:t>
            </a:fld>
            <a:endParaRPr lang="en-IN"/>
          </a:p>
        </p:txBody>
      </p:sp>
      <p:sp>
        <p:nvSpPr>
          <p:cNvPr id="8" name="Rectangle 7"/>
          <p:cNvSpPr/>
          <p:nvPr/>
        </p:nvSpPr>
        <p:spPr>
          <a:xfrm>
            <a:off x="0" y="1143000"/>
            <a:ext cx="5148064" cy="4247317"/>
          </a:xfrm>
          <a:prstGeom prst="rect">
            <a:avLst/>
          </a:prstGeom>
          <a:noFill/>
        </p:spPr>
        <p:txBody>
          <a:bodyPr wrap="square" lIns="91440" tIns="45720" rIns="91440" bIns="45720">
            <a:spAutoFit/>
          </a:bodyPr>
          <a:lstStyle/>
          <a:p>
            <a:pPr algn="ctr"/>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Guidance Note on Accounting</a:t>
            </a:r>
          </a:p>
          <a:p>
            <a:pPr algn="ctr"/>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of Rate Regulated Activities</a:t>
            </a:r>
            <a:endParaRPr lang="en-US"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9" name="Rectangle 8"/>
          <p:cNvSpPr/>
          <p:nvPr/>
        </p:nvSpPr>
        <p:spPr>
          <a:xfrm>
            <a:off x="3124200" y="0"/>
            <a:ext cx="3210431"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WELCOME</a:t>
            </a:r>
            <a:endPar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 xmlns:p14="http://schemas.microsoft.com/office/powerpoint/2010/main" val="6626507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Accounting issues arising from Rate Regulation</a:t>
            </a:r>
            <a:r>
              <a:rPr lang="en-US" dirty="0" smtClean="0"/>
              <a:t/>
            </a:r>
            <a:br>
              <a:rPr lang="en-US" dirty="0" smtClean="0"/>
            </a:br>
            <a:r>
              <a:rPr lang="en-US" dirty="0" smtClean="0"/>
              <a:t> </a:t>
            </a:r>
            <a:br>
              <a:rPr lang="en-US" dirty="0" smtClean="0"/>
            </a:br>
            <a:endParaRPr lang="en-US" dirty="0"/>
          </a:p>
        </p:txBody>
      </p:sp>
      <p:sp>
        <p:nvSpPr>
          <p:cNvPr id="3" name="Content Placeholder 2"/>
          <p:cNvSpPr>
            <a:spLocks noGrp="1"/>
          </p:cNvSpPr>
          <p:nvPr>
            <p:ph idx="1"/>
          </p:nvPr>
        </p:nvSpPr>
        <p:spPr/>
        <p:txBody>
          <a:bodyPr>
            <a:normAutofit fontScale="40000" lnSpcReduction="20000"/>
          </a:bodyPr>
          <a:lstStyle/>
          <a:p>
            <a:pPr lvl="0" algn="just"/>
            <a:r>
              <a:rPr lang="en-US" sz="5900" dirty="0" smtClean="0"/>
              <a:t>Significant time lag between incurrence of costs by the entity and their recovery through tariffs. </a:t>
            </a:r>
          </a:p>
          <a:p>
            <a:pPr lvl="0" algn="just"/>
            <a:r>
              <a:rPr lang="en-US" sz="5900" dirty="0" smtClean="0"/>
              <a:t>Recovery of certain costs may be provided for by regulation either before or after the costs are incurred. </a:t>
            </a:r>
          </a:p>
          <a:p>
            <a:pPr algn="just"/>
            <a:r>
              <a:rPr lang="en-US" sz="5900" dirty="0" smtClean="0"/>
              <a:t>An issue therefore arises as to whether an entity should recognize in its financial statements the right to recover incurred costs or the obligation to refund amounts received for which costs have not been incurred through future tariff adjustments.</a:t>
            </a:r>
          </a:p>
          <a:p>
            <a:pPr algn="just"/>
            <a:r>
              <a:rPr lang="en-US" sz="5900" dirty="0" smtClean="0"/>
              <a:t>Recognition of the right to recover incurred costs in the future or the obligation to refund amounts received in the financial statements of the entity would arise if they meet the definition of assets and liabilities as provided in the Framework for the Preparation and Presentation of Financial Statements issued by the Institute of Chartered Accountants of India.</a:t>
            </a:r>
          </a:p>
          <a:p>
            <a:endParaRPr lang="en-US"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10</a:t>
            </a:fld>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Regulatory Asset</a:t>
            </a:r>
            <a:endParaRPr lang="en-US" dirty="0"/>
          </a:p>
        </p:txBody>
      </p:sp>
      <p:sp>
        <p:nvSpPr>
          <p:cNvPr id="3" name="Content Placeholder 2"/>
          <p:cNvSpPr>
            <a:spLocks noGrp="1"/>
          </p:cNvSpPr>
          <p:nvPr>
            <p:ph idx="1"/>
          </p:nvPr>
        </p:nvSpPr>
        <p:spPr>
          <a:xfrm>
            <a:off x="251520" y="980729"/>
            <a:ext cx="8568952" cy="1229071"/>
          </a:xfrm>
        </p:spPr>
        <p:txBody>
          <a:bodyPr/>
          <a:lstStyle/>
          <a:p>
            <a:r>
              <a:rPr lang="en-US" sz="2400" dirty="0" smtClean="0"/>
              <a:t>“An asset is a </a:t>
            </a:r>
            <a:r>
              <a:rPr lang="en-US" sz="2400" b="1" u="sng" dirty="0" smtClean="0"/>
              <a:t>resource</a:t>
            </a:r>
            <a:r>
              <a:rPr lang="en-US" sz="2400" dirty="0" smtClean="0"/>
              <a:t> </a:t>
            </a:r>
            <a:r>
              <a:rPr lang="en-US" sz="2400" b="1" u="sng" dirty="0" smtClean="0"/>
              <a:t>controlled</a:t>
            </a:r>
            <a:r>
              <a:rPr lang="en-US" sz="2400" dirty="0" smtClean="0"/>
              <a:t> by the enterprise as a result of past events from which future economic benefits are expected to flow to the enterprise.”</a:t>
            </a:r>
          </a:p>
          <a:p>
            <a:endParaRPr lang="en-US"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11</a:t>
            </a:fld>
            <a:endParaRPr lang="en-IN" dirty="0"/>
          </a:p>
        </p:txBody>
      </p:sp>
      <p:graphicFrame>
        <p:nvGraphicFramePr>
          <p:cNvPr id="7" name="Table 6"/>
          <p:cNvGraphicFramePr>
            <a:graphicFrameLocks noGrp="1"/>
          </p:cNvGraphicFramePr>
          <p:nvPr/>
        </p:nvGraphicFramePr>
        <p:xfrm>
          <a:off x="152400" y="2209800"/>
          <a:ext cx="8991600" cy="3969968"/>
        </p:xfrm>
        <a:graphic>
          <a:graphicData uri="http://schemas.openxmlformats.org/drawingml/2006/table">
            <a:tbl>
              <a:tblPr>
                <a:tableStyleId>{16D9F66E-5EB9-4882-86FB-DCBF35E3C3E4}</a:tableStyleId>
              </a:tblPr>
              <a:tblGrid>
                <a:gridCol w="1295400"/>
                <a:gridCol w="7696200"/>
              </a:tblGrid>
              <a:tr h="723952">
                <a:tc>
                  <a:txBody>
                    <a:bodyPr/>
                    <a:lstStyle/>
                    <a:p>
                      <a:pPr marL="0" marR="0" algn="l">
                        <a:spcBef>
                          <a:spcPts val="0"/>
                        </a:spcBef>
                        <a:spcAft>
                          <a:spcPts val="0"/>
                        </a:spcAft>
                        <a:tabLst>
                          <a:tab pos="190500" algn="l"/>
                          <a:tab pos="2971800" algn="ctr"/>
                        </a:tabLst>
                      </a:pPr>
                      <a:r>
                        <a:rPr lang="en-US" sz="2400" dirty="0"/>
                        <a:t>resource</a:t>
                      </a:r>
                      <a:endParaRPr lang="en-US" sz="2400" dirty="0">
                        <a:latin typeface="Calibri"/>
                        <a:ea typeface="Calibri"/>
                        <a:cs typeface="Times New Roman"/>
                      </a:endParaRPr>
                    </a:p>
                  </a:txBody>
                  <a:tcPr marL="68580" marR="68580" marT="0" marB="0"/>
                </a:tc>
                <a:tc>
                  <a:txBody>
                    <a:bodyPr/>
                    <a:lstStyle/>
                    <a:p>
                      <a:pPr marL="0" marR="0" algn="l">
                        <a:spcBef>
                          <a:spcPts val="0"/>
                        </a:spcBef>
                        <a:spcAft>
                          <a:spcPts val="0"/>
                        </a:spcAft>
                        <a:tabLst>
                          <a:tab pos="190500" algn="l"/>
                          <a:tab pos="2971800" algn="ctr"/>
                        </a:tabLst>
                      </a:pPr>
                      <a:r>
                        <a:rPr lang="en-US" sz="2400" dirty="0"/>
                        <a:t>right conferred by the regulator whereby the costs incurred by the entity result in future cash flows</a:t>
                      </a:r>
                      <a:endParaRPr lang="en-US" sz="2400" dirty="0">
                        <a:latin typeface="Calibri"/>
                        <a:ea typeface="Calibri"/>
                        <a:cs typeface="Times New Roman"/>
                      </a:endParaRPr>
                    </a:p>
                  </a:txBody>
                  <a:tcPr marL="68580" marR="68580" marT="0" marB="0"/>
                </a:tc>
              </a:tr>
              <a:tr h="1106081">
                <a:tc>
                  <a:txBody>
                    <a:bodyPr/>
                    <a:lstStyle/>
                    <a:p>
                      <a:pPr marL="0" marR="0" algn="l">
                        <a:spcBef>
                          <a:spcPts val="0"/>
                        </a:spcBef>
                        <a:spcAft>
                          <a:spcPts val="0"/>
                        </a:spcAft>
                        <a:tabLst>
                          <a:tab pos="190500" algn="l"/>
                          <a:tab pos="2971800" algn="ctr"/>
                        </a:tabLst>
                      </a:pPr>
                      <a:r>
                        <a:rPr lang="en-US" sz="2400"/>
                        <a:t>Control</a:t>
                      </a:r>
                      <a:endParaRPr lang="en-US" sz="2400">
                        <a:latin typeface="Calibri"/>
                        <a:ea typeface="Calibri"/>
                        <a:cs typeface="Times New Roman"/>
                      </a:endParaRPr>
                    </a:p>
                  </a:txBody>
                  <a:tcPr marL="68580" marR="68580" marT="0" marB="0"/>
                </a:tc>
                <a:tc>
                  <a:txBody>
                    <a:bodyPr/>
                    <a:lstStyle/>
                    <a:p>
                      <a:pPr marL="0" marR="0" algn="l">
                        <a:spcBef>
                          <a:spcPts val="0"/>
                        </a:spcBef>
                        <a:spcAft>
                          <a:spcPts val="0"/>
                        </a:spcAft>
                        <a:tabLst>
                          <a:tab pos="190500" algn="l"/>
                          <a:tab pos="2971800" algn="ctr"/>
                        </a:tabLst>
                      </a:pPr>
                      <a:r>
                        <a:rPr lang="en-US" sz="2400" dirty="0"/>
                        <a:t>though the entity has a right to recover the costs incurred, it does not control the same since it cannot force individual customers to purchase goods or services in future.</a:t>
                      </a:r>
                      <a:endParaRPr lang="en-US" sz="2400" dirty="0">
                        <a:latin typeface="Calibri"/>
                        <a:ea typeface="Calibri"/>
                        <a:cs typeface="Times New Roman"/>
                      </a:endParaRPr>
                    </a:p>
                  </a:txBody>
                  <a:tcPr marL="68580" marR="68580" marT="0" marB="0"/>
                </a:tc>
              </a:tr>
              <a:tr h="2132367">
                <a:tc gridSpan="2">
                  <a:txBody>
                    <a:bodyPr/>
                    <a:lstStyle/>
                    <a:p>
                      <a:pPr marL="0" marR="0" algn="just">
                        <a:spcBef>
                          <a:spcPts val="0"/>
                        </a:spcBef>
                        <a:spcAft>
                          <a:spcPts val="0"/>
                        </a:spcAft>
                        <a:tabLst>
                          <a:tab pos="190500" algn="l"/>
                          <a:tab pos="2971800" algn="ctr"/>
                        </a:tabLst>
                      </a:pPr>
                      <a:r>
                        <a:rPr lang="en-US" sz="2400" dirty="0"/>
                        <a:t>Framework states that control over the future economic benefits is sufficient for an asset to exist, even in the absence of legal rights.</a:t>
                      </a:r>
                    </a:p>
                    <a:p>
                      <a:pPr marL="0" marR="0" algn="just">
                        <a:spcBef>
                          <a:spcPts val="0"/>
                        </a:spcBef>
                        <a:spcAft>
                          <a:spcPts val="0"/>
                        </a:spcAft>
                        <a:tabLst>
                          <a:tab pos="190500" algn="l"/>
                          <a:tab pos="2971800" algn="ctr"/>
                        </a:tabLst>
                      </a:pPr>
                      <a:r>
                        <a:rPr lang="en-US" sz="2400" dirty="0"/>
                        <a:t>Any issues regarding recoverability of the amounts should not affect the recognition of the right in the financial statements though they certainly merit consideration in its measurement</a:t>
                      </a:r>
                      <a:endParaRPr lang="en-US" sz="2400" b="1" dirty="0">
                        <a:latin typeface="Calibri"/>
                        <a:ea typeface="Calibri"/>
                        <a:cs typeface="Times New Roman"/>
                      </a:endParaRPr>
                    </a:p>
                  </a:txBody>
                  <a:tcPr marL="68580" marR="68580" marT="0" marB="0"/>
                </a:tc>
                <a:tc hMerge="1">
                  <a:txBody>
                    <a:bodyPr/>
                    <a:lstStyle/>
                    <a:p>
                      <a:endParaRPr lang="en-US"/>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Regulatory Liabilities</a:t>
            </a:r>
            <a:endParaRPr lang="en-US" dirty="0"/>
          </a:p>
        </p:txBody>
      </p:sp>
      <p:sp>
        <p:nvSpPr>
          <p:cNvPr id="3" name="Content Placeholder 2"/>
          <p:cNvSpPr>
            <a:spLocks noGrp="1"/>
          </p:cNvSpPr>
          <p:nvPr>
            <p:ph idx="1"/>
          </p:nvPr>
        </p:nvSpPr>
        <p:spPr/>
        <p:txBody>
          <a:bodyPr>
            <a:normAutofit fontScale="55000" lnSpcReduction="20000"/>
          </a:bodyPr>
          <a:lstStyle/>
          <a:p>
            <a:pPr algn="just"/>
            <a:r>
              <a:rPr lang="en-US" sz="4400" dirty="0" smtClean="0"/>
              <a:t>Framework defines a liability as ‘a present obligation of the entity arising from past events, the settlement of which is expected to result in an outflow from the entity of resources embodying economic benefits.’</a:t>
            </a:r>
          </a:p>
          <a:p>
            <a:pPr lvl="0" algn="just"/>
            <a:r>
              <a:rPr lang="en-US" sz="4400" dirty="0" smtClean="0"/>
              <a:t>In cost-of-service regulation, an obligation arises because of a requirement to refund to customers amounts collected in previous periods. </a:t>
            </a:r>
          </a:p>
          <a:p>
            <a:pPr lvl="0" algn="just"/>
            <a:r>
              <a:rPr lang="en-US" sz="4400" dirty="0" smtClean="0"/>
              <a:t>If the tariffs initially set assume a certain level of costs towards energy purchased but the actual costs incurred by the entity are less than such assumed levels, the entity would be obliged to make a refund following the ‘truing up’ exercise by the regulator. </a:t>
            </a:r>
          </a:p>
          <a:p>
            <a:pPr lvl="0" algn="just"/>
            <a:r>
              <a:rPr lang="en-US" sz="4400" dirty="0" smtClean="0"/>
              <a:t>Such obligation is a present obligation relating to amounts the entity has already collected from customers owed to the entity’s customer base as a whole, not to individual customers.</a:t>
            </a:r>
          </a:p>
          <a:p>
            <a:endParaRPr lang="en-US"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12</a:t>
            </a:fld>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Nature of regulatory assets and regulatory liabilities</a:t>
            </a:r>
            <a:endParaRPr lang="en-US" sz="3200" dirty="0"/>
          </a:p>
        </p:txBody>
      </p:sp>
      <p:sp>
        <p:nvSpPr>
          <p:cNvPr id="3" name="Content Placeholder 2"/>
          <p:cNvSpPr>
            <a:spLocks noGrp="1"/>
          </p:cNvSpPr>
          <p:nvPr>
            <p:ph idx="1"/>
          </p:nvPr>
        </p:nvSpPr>
        <p:spPr/>
        <p:txBody>
          <a:bodyPr/>
          <a:lstStyle/>
          <a:p>
            <a:pPr lvl="0"/>
            <a:r>
              <a:rPr lang="en-US" dirty="0" smtClean="0"/>
              <a:t>It is not financial instrument</a:t>
            </a:r>
          </a:p>
          <a:p>
            <a:pPr lvl="0"/>
            <a:r>
              <a:rPr lang="en-US" dirty="0" smtClean="0"/>
              <a:t>It is not Intangible Asset</a:t>
            </a:r>
          </a:p>
          <a:p>
            <a:pPr lvl="0"/>
            <a:r>
              <a:rPr lang="en-US" dirty="0" smtClean="0"/>
              <a:t>Accordingly, it would be appropriate to classify the assets and liabilities arising out of rate regulation </a:t>
            </a:r>
            <a:r>
              <a:rPr lang="en-US" u="sng" dirty="0" smtClean="0"/>
              <a:t>separately from other assets and liabilities</a:t>
            </a:r>
            <a:r>
              <a:rPr lang="en-US" dirty="0" smtClean="0"/>
              <a:t>.</a:t>
            </a:r>
          </a:p>
          <a:p>
            <a:endParaRPr lang="en-US"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13</a:t>
            </a:fld>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Recognition: For Asset</a:t>
            </a:r>
            <a:br>
              <a:rPr lang="en-US" dirty="0" smtClean="0"/>
            </a:br>
            <a:endParaRPr lang="en-US" dirty="0"/>
          </a:p>
        </p:txBody>
      </p:sp>
      <p:sp>
        <p:nvSpPr>
          <p:cNvPr id="3" name="Content Placeholder 2"/>
          <p:cNvSpPr>
            <a:spLocks noGrp="1"/>
          </p:cNvSpPr>
          <p:nvPr>
            <p:ph idx="1"/>
          </p:nvPr>
        </p:nvSpPr>
        <p:spPr/>
        <p:txBody>
          <a:bodyPr>
            <a:normAutofit fontScale="77500" lnSpcReduction="20000"/>
          </a:bodyPr>
          <a:lstStyle/>
          <a:p>
            <a:pPr lvl="0" algn="just"/>
            <a:r>
              <a:rPr lang="en-US" dirty="0" smtClean="0"/>
              <a:t>A regulatory asset should be recognized when it is probable that the future economic benefits associated with it will flow to the enterprise and the amount can be measured reliably</a:t>
            </a:r>
          </a:p>
          <a:p>
            <a:pPr algn="just"/>
            <a:r>
              <a:rPr lang="en-US" dirty="0" smtClean="0"/>
              <a:t>Probability criterion is said to be met when there is a reasonable assurance that future economic benefits will flow from the regulatory asset to the entity</a:t>
            </a:r>
          </a:p>
          <a:p>
            <a:pPr algn="just"/>
            <a:r>
              <a:rPr lang="en-US" dirty="0" smtClean="0"/>
              <a:t>Regulatory asset can be recognized when the regulatory framework provides for the recovery of the incurred costs and the entity has incurred such costs</a:t>
            </a:r>
          </a:p>
          <a:p>
            <a:pPr algn="just"/>
            <a:r>
              <a:rPr lang="en-US" dirty="0" smtClean="0"/>
              <a:t>If the recovery of the incurred costs is at the discretion of the regulator, the right can at best be said to be a contingent asset as per Accounting Standard (AS) 29, Provisions, Contingent Liabilities and Contingent Assets. In such case it would not be appropriate to recognize an asset till the approval of the regulator is received</a:t>
            </a:r>
          </a:p>
          <a:p>
            <a:endParaRPr lang="en-US"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14</a:t>
            </a:fld>
            <a:endParaRPr lang="en-I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Recognition: For Liability</a:t>
            </a:r>
            <a:endParaRPr lang="en-US" dirty="0"/>
          </a:p>
        </p:txBody>
      </p:sp>
      <p:sp>
        <p:nvSpPr>
          <p:cNvPr id="3" name="Content Placeholder 2"/>
          <p:cNvSpPr>
            <a:spLocks noGrp="1"/>
          </p:cNvSpPr>
          <p:nvPr>
            <p:ph idx="1"/>
          </p:nvPr>
        </p:nvSpPr>
        <p:spPr/>
        <p:txBody>
          <a:bodyPr/>
          <a:lstStyle/>
          <a:p>
            <a:pPr lvl="0" algn="just"/>
            <a:r>
              <a:rPr lang="en-US" dirty="0" smtClean="0"/>
              <a:t>A regulatory liability should be recognized</a:t>
            </a:r>
          </a:p>
          <a:p>
            <a:pPr lvl="0" algn="just"/>
            <a:r>
              <a:rPr lang="en-US" dirty="0" smtClean="0"/>
              <a:t>when an entity has a present obligation as a result of a past event;</a:t>
            </a:r>
          </a:p>
          <a:p>
            <a:pPr lvl="0" algn="just"/>
            <a:r>
              <a:rPr lang="en-US" dirty="0" smtClean="0"/>
              <a:t>it is probable that an outflow of resources embodying economic benefits will be required to settle the obligation; and</a:t>
            </a:r>
          </a:p>
          <a:p>
            <a:pPr lvl="0" algn="just"/>
            <a:r>
              <a:rPr lang="en-US" dirty="0" smtClean="0"/>
              <a:t>a reliable estimate can be made of the amount of the obligation.</a:t>
            </a:r>
          </a:p>
          <a:p>
            <a:endParaRPr lang="en-US"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15</a:t>
            </a:fld>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3" name="Content Placeholder 2"/>
          <p:cNvSpPr>
            <a:spLocks noGrp="1"/>
          </p:cNvSpPr>
          <p:nvPr>
            <p:ph idx="1"/>
          </p:nvPr>
        </p:nvSpPr>
        <p:spPr/>
        <p:txBody>
          <a:bodyPr>
            <a:normAutofit fontScale="92500" lnSpcReduction="20000"/>
          </a:bodyPr>
          <a:lstStyle/>
          <a:p>
            <a:pPr lvl="0" algn="just"/>
            <a:r>
              <a:rPr lang="en-US" dirty="0" smtClean="0"/>
              <a:t>Refund of the amounts collected to the customers directly or indirectly through a downward adjustment of rates. </a:t>
            </a:r>
          </a:p>
          <a:p>
            <a:pPr lvl="0" algn="just"/>
            <a:r>
              <a:rPr lang="en-US" dirty="0" smtClean="0"/>
              <a:t>For example a electricity distribution entity may have an obligation to share gains from reduction of distribution losses with the consumers in a specified ratio which would be passed on to consumers through an adjustment in future tariffs.</a:t>
            </a:r>
          </a:p>
          <a:p>
            <a:pPr lvl="0" algn="just"/>
            <a:r>
              <a:rPr lang="en-US" dirty="0" smtClean="0"/>
              <a:t> Such amounts should be recognized as a liability if on the balance sheet date it is probable that the entity would be required to make refund upon review by the regulator and a reliable estimate can be made of the amount of refund.</a:t>
            </a:r>
          </a:p>
          <a:p>
            <a:endParaRPr lang="en-US"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16</a:t>
            </a:fld>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 Compliance</a:t>
            </a:r>
            <a:endParaRPr lang="en-US" dirty="0"/>
          </a:p>
        </p:txBody>
      </p:sp>
      <p:sp>
        <p:nvSpPr>
          <p:cNvPr id="3" name="Content Placeholder 2"/>
          <p:cNvSpPr>
            <a:spLocks noGrp="1"/>
          </p:cNvSpPr>
          <p:nvPr>
            <p:ph idx="1"/>
          </p:nvPr>
        </p:nvSpPr>
        <p:spPr/>
        <p:txBody>
          <a:bodyPr>
            <a:normAutofit/>
          </a:bodyPr>
          <a:lstStyle/>
          <a:p>
            <a:pPr lvl="0" algn="just"/>
            <a:r>
              <a:rPr lang="en-US" dirty="0" smtClean="0"/>
              <a:t>Regulated entities should comply with the requirements of the Accounting Standards in the same way as other entities.</a:t>
            </a:r>
          </a:p>
          <a:p>
            <a:pPr algn="just"/>
            <a:r>
              <a:rPr lang="en-US" dirty="0" smtClean="0"/>
              <a:t> Therefore, if the criteria are satisfied, the entity should recognise regulatory assets and regulatory liabilities in accordance with this Guidance Note in addition to the assets and liabilities </a:t>
            </a:r>
            <a:r>
              <a:rPr lang="en-US" dirty="0" err="1" smtClean="0"/>
              <a:t>recognised</a:t>
            </a:r>
            <a:r>
              <a:rPr lang="en-US" dirty="0" smtClean="0"/>
              <a:t> in accordance with the Accounting Standards in the normal course.</a:t>
            </a:r>
          </a:p>
          <a:p>
            <a:endParaRPr lang="en-US"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17</a:t>
            </a:fld>
            <a:endParaRPr lang="en-IN"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Measurement</a:t>
            </a:r>
            <a:endParaRPr lang="en-US"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18</a:t>
            </a:fld>
            <a:endParaRPr lang="en-IN" dirty="0"/>
          </a:p>
        </p:txBody>
      </p:sp>
      <p:graphicFrame>
        <p:nvGraphicFramePr>
          <p:cNvPr id="10" name="Content Placeholder 9"/>
          <p:cNvGraphicFramePr>
            <a:graphicFrameLocks noGrp="1"/>
          </p:cNvGraphicFramePr>
          <p:nvPr>
            <p:ph idx="1"/>
          </p:nvPr>
        </p:nvGraphicFramePr>
        <p:xfrm>
          <a:off x="346075" y="1066800"/>
          <a:ext cx="8569325" cy="5145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Estimation Criteria</a:t>
            </a:r>
            <a:endParaRPr lang="en-US" dirty="0"/>
          </a:p>
        </p:txBody>
      </p:sp>
      <p:sp>
        <p:nvSpPr>
          <p:cNvPr id="3" name="Content Placeholder 2"/>
          <p:cNvSpPr>
            <a:spLocks noGrp="1"/>
          </p:cNvSpPr>
          <p:nvPr>
            <p:ph idx="1"/>
          </p:nvPr>
        </p:nvSpPr>
        <p:spPr>
          <a:xfrm>
            <a:off x="0" y="838200"/>
            <a:ext cx="9144000" cy="5410200"/>
          </a:xfrm>
        </p:spPr>
        <p:txBody>
          <a:bodyPr>
            <a:normAutofit fontScale="62500" lnSpcReduction="20000"/>
          </a:bodyPr>
          <a:lstStyle/>
          <a:p>
            <a:pPr algn="just"/>
            <a:r>
              <a:rPr lang="en-US" sz="3500" dirty="0" smtClean="0"/>
              <a:t>Estimates of the amount expected to be recovered, refunded or adjusted are determined by the judgment of the management of the entity considering various factors such as</a:t>
            </a:r>
          </a:p>
          <a:p>
            <a:pPr marL="514350" indent="-514350" algn="just">
              <a:buFont typeface="+mj-lt"/>
              <a:buAutoNum type="arabicPeriod"/>
            </a:pPr>
            <a:r>
              <a:rPr lang="en-US" sz="3500" dirty="0" smtClean="0"/>
              <a:t>statutes or regulations that specifically provide for the recovery of the cost in rates;</a:t>
            </a:r>
          </a:p>
          <a:p>
            <a:pPr marL="514350" lvl="0" indent="-514350" algn="just">
              <a:buFont typeface="+mj-lt"/>
              <a:buAutoNum type="arabicPeriod"/>
            </a:pPr>
            <a:r>
              <a:rPr lang="en-US" sz="3500" dirty="0" smtClean="0"/>
              <a:t>formal approvals from the regulator specifically authorizing recovery of the cost in rates;</a:t>
            </a:r>
          </a:p>
          <a:p>
            <a:pPr marL="514350" lvl="0" indent="-514350" algn="just">
              <a:buFont typeface="+mj-lt"/>
              <a:buAutoNum type="arabicPeriod"/>
            </a:pPr>
            <a:r>
              <a:rPr lang="en-US" sz="3500" dirty="0" smtClean="0"/>
              <a:t>previous formal approvals from the regulator allowing recovery for substantially similar costs (precedents) for a specific entity or other entities in the same jurisdiction;</a:t>
            </a:r>
          </a:p>
          <a:p>
            <a:pPr marL="514350" lvl="0" indent="-514350" algn="just">
              <a:buFont typeface="+mj-lt"/>
              <a:buAutoNum type="arabicPeriod"/>
            </a:pPr>
            <a:r>
              <a:rPr lang="en-US" sz="3500" dirty="0" smtClean="0"/>
              <a:t>written approval from the regulator (although not a formal approval) approving future recovery in rates;</a:t>
            </a:r>
          </a:p>
          <a:p>
            <a:pPr marL="514350" lvl="0" indent="-514350" algn="just">
              <a:buFont typeface="+mj-lt"/>
              <a:buAutoNum type="arabicPeriod"/>
            </a:pPr>
            <a:r>
              <a:rPr lang="en-US" sz="3500" dirty="0" smtClean="0"/>
              <a:t>uniform regulatory guidance providing for the treatment of various costs that the regulator typically follows in setting rates;</a:t>
            </a:r>
          </a:p>
          <a:p>
            <a:pPr marL="514350" lvl="0" indent="-514350" algn="just">
              <a:buFont typeface="+mj-lt"/>
              <a:buAutoNum type="arabicPeriod"/>
            </a:pPr>
            <a:r>
              <a:rPr lang="en-US" sz="3500" dirty="0" smtClean="0"/>
              <a:t>opinions of independent experts regarding recoverability of the cost on the basis of regulations and past practice.</a:t>
            </a:r>
          </a:p>
          <a:p>
            <a:pPr marL="514350" lvl="0" indent="-514350" algn="just">
              <a:buFont typeface="+mj-lt"/>
              <a:buAutoNum type="arabicPeriod"/>
            </a:pPr>
            <a:r>
              <a:rPr lang="en-US" sz="3500" dirty="0" smtClean="0"/>
              <a:t>any additional evidence provided by events after the balance sheet date, where appropriate as per the applicable Accounting Standard.</a:t>
            </a:r>
          </a:p>
          <a:p>
            <a:endParaRPr lang="en-US"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19</a:t>
            </a:fld>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Background</a:t>
            </a:r>
            <a:endParaRPr lang="en-IN" dirty="0"/>
          </a:p>
        </p:txBody>
      </p:sp>
      <p:sp>
        <p:nvSpPr>
          <p:cNvPr id="3" name="Content Placeholder 2"/>
          <p:cNvSpPr>
            <a:spLocks noGrp="1"/>
          </p:cNvSpPr>
          <p:nvPr>
            <p:ph idx="1"/>
          </p:nvPr>
        </p:nvSpPr>
        <p:spPr/>
        <p:style>
          <a:lnRef idx="2">
            <a:schemeClr val="accent6"/>
          </a:lnRef>
          <a:fillRef idx="1">
            <a:schemeClr val="lt1"/>
          </a:fillRef>
          <a:effectRef idx="0">
            <a:schemeClr val="accent6"/>
          </a:effectRef>
          <a:fontRef idx="minor">
            <a:schemeClr val="dk1"/>
          </a:fontRef>
        </p:style>
        <p:txBody>
          <a:bodyPr>
            <a:normAutofit fontScale="92500" lnSpcReduction="20000"/>
          </a:bodyPr>
          <a:lstStyle/>
          <a:p>
            <a:pPr lvl="0" algn="just"/>
            <a:r>
              <a:rPr lang="en-US" dirty="0" smtClean="0"/>
              <a:t>Regulation of utilities like telecommunication, electricity and water often aims to control prices, ensure service quality, protect the environment and establish an investment environment capable of attracting capital at reasonable cost.</a:t>
            </a:r>
          </a:p>
          <a:p>
            <a:pPr lvl="0" algn="just"/>
            <a:r>
              <a:rPr lang="en-US" dirty="0" smtClean="0"/>
              <a:t>In India we have different bodies such as the Reserve Bank of India, Securities Exchange Board of India, Insurance Regulatory and Development Authority, Central Electricity Regulatory Commission, State Electricity Regulatory Commissions, Directorate General of Hydrocarbons (DGH), Telecom Regulatory Authority of India etc. for regulating different sectors.</a:t>
            </a:r>
          </a:p>
          <a:p>
            <a:endParaRPr lang="en-IN" dirty="0" smtClean="0"/>
          </a:p>
          <a:p>
            <a:endParaRPr lang="en-IN"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2</a:t>
            </a:fld>
            <a:endParaRPr lang="en-IN" dirty="0"/>
          </a:p>
        </p:txBody>
      </p:sp>
    </p:spTree>
    <p:extLst>
      <p:ext uri="{BB962C8B-B14F-4D97-AF65-F5344CB8AC3E}">
        <p14:creationId xmlns="" xmlns:p14="http://schemas.microsoft.com/office/powerpoint/2010/main" val="42760808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Impairment</a:t>
            </a:r>
            <a:endParaRPr lang="en-US" dirty="0"/>
          </a:p>
        </p:txBody>
      </p:sp>
      <p:sp>
        <p:nvSpPr>
          <p:cNvPr id="3" name="Content Placeholder 2"/>
          <p:cNvSpPr>
            <a:spLocks noGrp="1"/>
          </p:cNvSpPr>
          <p:nvPr>
            <p:ph idx="1"/>
          </p:nvPr>
        </p:nvSpPr>
        <p:spPr/>
        <p:txBody>
          <a:bodyPr>
            <a:normAutofit fontScale="85000" lnSpcReduction="20000"/>
          </a:bodyPr>
          <a:lstStyle/>
          <a:p>
            <a:pPr lvl="0" algn="just"/>
            <a:r>
              <a:rPr lang="en-US" dirty="0" smtClean="0"/>
              <a:t>Review at the end of each reporting period to reflect the current best estimate. </a:t>
            </a:r>
          </a:p>
          <a:p>
            <a:pPr lvl="0" algn="just"/>
            <a:r>
              <a:rPr lang="en-US" dirty="0" smtClean="0"/>
              <a:t>If expectation differs from previous estimates, the changes should be accounted for as a change in an accounting estimate in accordance with relevant requirements of the applicable Accounting Standard</a:t>
            </a:r>
          </a:p>
          <a:p>
            <a:pPr lvl="0" algn="just"/>
            <a:r>
              <a:rPr lang="en-US" dirty="0" smtClean="0"/>
              <a:t>If an entity concludes that it is not reasonable to assume that it will be able to collect sufficient revenues from its customers to recover its costs, this is an indication that the cash generating unit in which the regulatory assets and regulatory liabilities are included may be impaired. </a:t>
            </a:r>
          </a:p>
          <a:p>
            <a:pPr lvl="0" algn="just"/>
            <a:r>
              <a:rPr lang="en-US" dirty="0" smtClean="0"/>
              <a:t>Accordingly, the entity shall test that cash generating unit for impairment in accordance with AS 28 Impairment of Assets.</a:t>
            </a:r>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20</a:t>
            </a:fld>
            <a:endParaRPr lang="en-I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a:t>
            </a:r>
            <a:endParaRPr lang="en-US" dirty="0"/>
          </a:p>
        </p:txBody>
      </p:sp>
      <p:sp>
        <p:nvSpPr>
          <p:cNvPr id="3" name="Content Placeholder 2"/>
          <p:cNvSpPr>
            <a:spLocks noGrp="1"/>
          </p:cNvSpPr>
          <p:nvPr>
            <p:ph idx="1"/>
          </p:nvPr>
        </p:nvSpPr>
        <p:spPr/>
        <p:txBody>
          <a:bodyPr/>
          <a:lstStyle/>
          <a:p>
            <a:pPr lvl="0" algn="just"/>
            <a:r>
              <a:rPr lang="en-US" dirty="0" smtClean="0"/>
              <a:t>An entity should present regulatory assets and regulatory liabilities as </a:t>
            </a:r>
            <a:r>
              <a:rPr lang="en-US" b="1" u="sng" dirty="0" smtClean="0"/>
              <a:t>current/non-current, as the case may be, in the balance sheet, separately from other assets and liabilities</a:t>
            </a:r>
            <a:r>
              <a:rPr lang="en-US" dirty="0" smtClean="0"/>
              <a:t>.</a:t>
            </a:r>
          </a:p>
          <a:p>
            <a:pPr algn="just"/>
            <a:r>
              <a:rPr lang="en-US" dirty="0" smtClean="0"/>
              <a:t> An entity should offset rate regulated assets and liabilities pertaining to the same regulator</a:t>
            </a:r>
          </a:p>
          <a:p>
            <a:endParaRPr lang="en-US"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21</a:t>
            </a:fld>
            <a:endParaRPr lang="en-IN"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Disclosures</a:t>
            </a:r>
            <a:endParaRPr lang="en-US" dirty="0"/>
          </a:p>
        </p:txBody>
      </p:sp>
      <p:sp>
        <p:nvSpPr>
          <p:cNvPr id="3" name="Content Placeholder 2"/>
          <p:cNvSpPr>
            <a:spLocks noGrp="1"/>
          </p:cNvSpPr>
          <p:nvPr>
            <p:ph idx="1"/>
          </p:nvPr>
        </p:nvSpPr>
        <p:spPr>
          <a:xfrm>
            <a:off x="0" y="980728"/>
            <a:ext cx="9144000" cy="5145435"/>
          </a:xfrm>
        </p:spPr>
        <p:txBody>
          <a:bodyPr>
            <a:noAutofit/>
          </a:bodyPr>
          <a:lstStyle/>
          <a:p>
            <a:pPr algn="just">
              <a:buNone/>
            </a:pPr>
            <a:r>
              <a:rPr lang="en-US" sz="2300" b="1" dirty="0" smtClean="0"/>
              <a:t>For each set of operating activities subject to a different regulator, an entity should disclose</a:t>
            </a:r>
            <a:endParaRPr lang="en-US" sz="2300" dirty="0" smtClean="0"/>
          </a:p>
          <a:p>
            <a:pPr algn="just"/>
            <a:r>
              <a:rPr lang="en-US" sz="2300" dirty="0" smtClean="0"/>
              <a:t>Approval process for the rate subject to regulation (including the rate of return), including information about how that process affects both the underlying operating activities and the specified rate of return</a:t>
            </a:r>
          </a:p>
          <a:p>
            <a:pPr algn="just"/>
            <a:r>
              <a:rPr lang="en-US" sz="2300" dirty="0" smtClean="0"/>
              <a:t>Indicators that management considered in concluding that such operating activities are within the scope of this ‘Guidance Note’, if that conclusion requires significant judgement</a:t>
            </a:r>
          </a:p>
          <a:p>
            <a:pPr algn="just"/>
            <a:r>
              <a:rPr lang="en-US" sz="2300" dirty="0" smtClean="0"/>
              <a:t>Significant assumptions used in measurement of each category of regulatory assets and regulatory liabilities</a:t>
            </a:r>
          </a:p>
          <a:p>
            <a:pPr algn="just"/>
            <a:r>
              <a:rPr lang="en-US" sz="2300" b="1" dirty="0" smtClean="0"/>
              <a:t>reconciliation from the beginning to the end of the period, in tabular format unless another format is more appropriate, of the carrying amount in the balance sheet of the regulatory asset and regulatory liability</a:t>
            </a:r>
            <a:endParaRPr lang="en-US" sz="2300" dirty="0" smtClean="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22</a:t>
            </a:fld>
            <a:endParaRPr lang="en-IN"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Transition</a:t>
            </a:r>
            <a:endParaRPr lang="en-US" dirty="0"/>
          </a:p>
        </p:txBody>
      </p:sp>
      <p:sp>
        <p:nvSpPr>
          <p:cNvPr id="3" name="Content Placeholder 2"/>
          <p:cNvSpPr>
            <a:spLocks noGrp="1"/>
          </p:cNvSpPr>
          <p:nvPr>
            <p:ph idx="1"/>
          </p:nvPr>
        </p:nvSpPr>
        <p:spPr/>
        <p:txBody>
          <a:bodyPr>
            <a:normAutofit/>
          </a:bodyPr>
          <a:lstStyle/>
          <a:p>
            <a:pPr algn="just"/>
            <a:r>
              <a:rPr lang="en-US" dirty="0" smtClean="0"/>
              <a:t>On the first occasion this Guidance Note is applied, the entity should recognise in the financial statements regulatory assets and liabilities as on that date with corresponding credit/charge to opening balance of revenue reserves.</a:t>
            </a:r>
            <a:endParaRPr lang="en-US" sz="4000"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23</a:t>
            </a:fld>
            <a:endParaRPr lang="en-IN"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Inconsistencies</a:t>
            </a:r>
            <a:endParaRPr lang="en-US" dirty="0"/>
          </a:p>
        </p:txBody>
      </p:sp>
      <p:sp>
        <p:nvSpPr>
          <p:cNvPr id="3" name="Content Placeholder 2"/>
          <p:cNvSpPr>
            <a:spLocks noGrp="1"/>
          </p:cNvSpPr>
          <p:nvPr>
            <p:ph idx="1"/>
          </p:nvPr>
        </p:nvSpPr>
        <p:spPr/>
        <p:txBody>
          <a:bodyPr>
            <a:normAutofit/>
          </a:bodyPr>
          <a:lstStyle/>
          <a:p>
            <a:pPr algn="just"/>
            <a:r>
              <a:rPr lang="en-IN" b="1" dirty="0" smtClean="0"/>
              <a:t>The GN</a:t>
            </a:r>
            <a:r>
              <a:rPr lang="en-IN" dirty="0" smtClean="0"/>
              <a:t> applies when pricing mechanism is based on cost-of-service methodology. Other pricing mechanisms are out of scope.</a:t>
            </a:r>
            <a:endParaRPr lang="en-US" dirty="0" smtClean="0"/>
          </a:p>
          <a:p>
            <a:pPr algn="just"/>
            <a:r>
              <a:rPr lang="en-IN" b="1" dirty="0" smtClean="0"/>
              <a:t>No guidance</a:t>
            </a:r>
            <a:r>
              <a:rPr lang="en-IN" dirty="0" smtClean="0"/>
              <a:t> on presentation in profit and loss account is provided i.e. reduction from costs </a:t>
            </a:r>
            <a:r>
              <a:rPr lang="en-IN" dirty="0" err="1" smtClean="0"/>
              <a:t>vs</a:t>
            </a:r>
            <a:r>
              <a:rPr lang="en-IN" dirty="0" smtClean="0"/>
              <a:t> recognition as revenue.</a:t>
            </a:r>
          </a:p>
          <a:p>
            <a:pPr algn="just"/>
            <a:r>
              <a:rPr lang="en-IN" dirty="0" smtClean="0"/>
              <a:t>No illustrations provided for better understanding</a:t>
            </a:r>
            <a:endParaRPr lang="en-US" dirty="0" smtClean="0"/>
          </a:p>
          <a:p>
            <a:endParaRPr lang="en-US"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24</a:t>
            </a:fld>
            <a:endParaRPr lang="en-IN"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Implementation Issues</a:t>
            </a:r>
            <a:br>
              <a:rPr lang="en-US" dirty="0" smtClean="0"/>
            </a:br>
            <a:endParaRPr lang="en-US" dirty="0"/>
          </a:p>
        </p:txBody>
      </p:sp>
      <p:sp>
        <p:nvSpPr>
          <p:cNvPr id="3" name="Content Placeholder 2"/>
          <p:cNvSpPr>
            <a:spLocks noGrp="1"/>
          </p:cNvSpPr>
          <p:nvPr>
            <p:ph idx="1"/>
          </p:nvPr>
        </p:nvSpPr>
        <p:spPr/>
        <p:txBody>
          <a:bodyPr>
            <a:normAutofit fontScale="92500" lnSpcReduction="20000"/>
          </a:bodyPr>
          <a:lstStyle/>
          <a:p>
            <a:pPr algn="just"/>
            <a:r>
              <a:rPr lang="en-IN" b="1" dirty="0" smtClean="0"/>
              <a:t>Recognition of</a:t>
            </a:r>
            <a:r>
              <a:rPr lang="en-IN" dirty="0" smtClean="0"/>
              <a:t> assets and corresponding income without the corresponding cash in-flows, may have impact on tax outflow and thereby an ongoing business impact;</a:t>
            </a:r>
            <a:endParaRPr lang="en-US" dirty="0" smtClean="0"/>
          </a:p>
          <a:p>
            <a:pPr algn="just"/>
            <a:r>
              <a:rPr lang="en-IN" b="1" dirty="0" smtClean="0"/>
              <a:t>Effective date</a:t>
            </a:r>
            <a:r>
              <a:rPr lang="en-IN" dirty="0" smtClean="0"/>
              <a:t> of this GN is yet to be announced. This could create concerns on accounting followed during the interim period;</a:t>
            </a:r>
            <a:endParaRPr lang="en-US" dirty="0" smtClean="0"/>
          </a:p>
          <a:p>
            <a:pPr algn="just"/>
            <a:r>
              <a:rPr lang="en-IN" b="1" dirty="0" smtClean="0"/>
              <a:t>Entities need</a:t>
            </a:r>
            <a:r>
              <a:rPr lang="en-IN" dirty="0" smtClean="0"/>
              <a:t> to put in place a process for initial and subsequent recognition and measurement as well as exhaustive disclosures; and</a:t>
            </a:r>
            <a:endParaRPr lang="en-US" dirty="0" smtClean="0"/>
          </a:p>
          <a:p>
            <a:pPr algn="just"/>
            <a:r>
              <a:rPr lang="en-IN" b="1" dirty="0" smtClean="0"/>
              <a:t>Suggested accounting</a:t>
            </a:r>
            <a:r>
              <a:rPr lang="en-IN" dirty="0" smtClean="0"/>
              <a:t> in the exposure draft under IFRS differs from the GN, resulting in another potential difference from IFRS.</a:t>
            </a:r>
            <a:endParaRPr lang="en-US" dirty="0" smtClean="0"/>
          </a:p>
          <a:p>
            <a:endParaRPr lang="en-US"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25</a:t>
            </a:fld>
            <a:endParaRPr lang="en-IN"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IFRS Implications</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IN" dirty="0" smtClean="0"/>
              <a:t>In November 2009, the International Accounting Standards Board (‘IASB’) had issued an Exposure Draft of an IFRS on Rate-regulated Activities. </a:t>
            </a:r>
          </a:p>
          <a:p>
            <a:pPr algn="just"/>
            <a:r>
              <a:rPr lang="en-IN" dirty="0" smtClean="0"/>
              <a:t>While GN is based on the IASB’s Exposure Draft, one notable difference is that as per the IASB’s Exposure Draft, regulatory assets and regulatory liabilities should be measured-both on initial recognition and at the end of each subsequent reporting period, at the expected present value. </a:t>
            </a:r>
          </a:p>
          <a:p>
            <a:pPr algn="just"/>
            <a:r>
              <a:rPr lang="en-IN" dirty="0" smtClean="0"/>
              <a:t>Further, the IASB’s Exposure Draft contained several illustrations.</a:t>
            </a:r>
            <a:endParaRPr lang="en-US" dirty="0" smtClean="0"/>
          </a:p>
          <a:p>
            <a:endParaRPr lang="en-US"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26</a:t>
            </a:fld>
            <a:endParaRPr lang="en-IN"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27</a:t>
            </a:fld>
            <a:endParaRPr lang="en-IN" dirty="0"/>
          </a:p>
        </p:txBody>
      </p:sp>
      <p:pic>
        <p:nvPicPr>
          <p:cNvPr id="39938" name="Picture 2"/>
          <p:cNvPicPr>
            <a:picLocks noChangeAspect="1" noChangeArrowheads="1"/>
          </p:cNvPicPr>
          <p:nvPr/>
        </p:nvPicPr>
        <p:blipFill>
          <a:blip r:embed="rId2"/>
          <a:srcRect/>
          <a:stretch>
            <a:fillRect/>
          </a:stretch>
        </p:blipFill>
        <p:spPr bwMode="auto">
          <a:xfrm>
            <a:off x="990600" y="914400"/>
            <a:ext cx="7848600" cy="5029200"/>
          </a:xfrm>
          <a:prstGeom prst="rect">
            <a:avLst/>
          </a:prstGeom>
          <a:noFill/>
          <a:ln w="9525">
            <a:noFill/>
            <a:miter lim="800000"/>
            <a:headEnd/>
            <a:tailEnd/>
          </a:ln>
          <a:effectLst/>
        </p:spPr>
      </p:pic>
      <p:sp>
        <p:nvSpPr>
          <p:cNvPr id="8" name="TextBox 7"/>
          <p:cNvSpPr txBox="1"/>
          <p:nvPr/>
        </p:nvSpPr>
        <p:spPr>
          <a:xfrm>
            <a:off x="533400" y="5334000"/>
            <a:ext cx="8229600" cy="830997"/>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en-US" sz="2400" b="1" dirty="0" smtClean="0"/>
              <a:t>Of Course, I am in </a:t>
            </a:r>
            <a:r>
              <a:rPr lang="en-US" sz="2400" b="1" dirty="0" err="1" smtClean="0"/>
              <a:t>favour</a:t>
            </a:r>
            <a:r>
              <a:rPr lang="en-US" sz="2400" b="1" dirty="0" smtClean="0"/>
              <a:t> of Free Markets, as long as they are heavily taxed and Regulated!!</a:t>
            </a:r>
            <a:endParaRPr lang="en-US" sz="2400" b="1" dirty="0"/>
          </a:p>
        </p:txBody>
      </p:sp>
      <p:sp>
        <p:nvSpPr>
          <p:cNvPr id="2" name="Title 1"/>
          <p:cNvSpPr>
            <a:spLocks noGrp="1"/>
          </p:cNvSpPr>
          <p:nvPr>
            <p:ph type="title"/>
          </p:nvPr>
        </p:nvSpPr>
        <p:spPr>
          <a:xfrm>
            <a:off x="0" y="0"/>
            <a:ext cx="5410200" cy="762000"/>
          </a:xfrm>
        </p:spPr>
        <p:txBody>
          <a:bodyPr/>
          <a:lstStyle/>
          <a:p>
            <a:r>
              <a:rPr lang="en-US" dirty="0" smtClean="0"/>
              <a:t>Thank You All </a:t>
            </a:r>
            <a:r>
              <a:rPr lang="en-US" dirty="0" smtClean="0">
                <a:sym typeface="Wingdings" pitchFamily="2" charset="2"/>
              </a:rPr>
              <a:t>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Rate Regulation Framework</a:t>
            </a:r>
            <a:endParaRPr lang="en-US" dirty="0"/>
          </a:p>
        </p:txBody>
      </p:sp>
      <p:sp>
        <p:nvSpPr>
          <p:cNvPr id="3" name="Content Placeholder 2"/>
          <p:cNvSpPr>
            <a:spLocks noGrp="1"/>
          </p:cNvSpPr>
          <p:nvPr>
            <p:ph idx="1"/>
          </p:nvPr>
        </p:nvSpPr>
        <p:spPr/>
        <p:txBody>
          <a:bodyPr>
            <a:normAutofit fontScale="92500" lnSpcReduction="20000"/>
          </a:bodyPr>
          <a:lstStyle/>
          <a:p>
            <a:pPr lvl="0" algn="just"/>
            <a:r>
              <a:rPr lang="en-US" dirty="0" smtClean="0"/>
              <a:t>Rate regulation is one of the main forms of regulation often found in the </a:t>
            </a:r>
            <a:r>
              <a:rPr lang="en-US" b="1" dirty="0" smtClean="0"/>
              <a:t>utility sector </a:t>
            </a:r>
            <a:r>
              <a:rPr lang="en-US" dirty="0" smtClean="0"/>
              <a:t>or in sectors dealing with </a:t>
            </a:r>
            <a:r>
              <a:rPr lang="en-US" b="1" dirty="0" smtClean="0"/>
              <a:t>‘public goods</a:t>
            </a:r>
            <a:r>
              <a:rPr lang="en-US" dirty="0" smtClean="0"/>
              <a:t>’ or other important goods and services. </a:t>
            </a:r>
          </a:p>
          <a:p>
            <a:pPr lvl="0" algn="just"/>
            <a:r>
              <a:rPr lang="en-US" dirty="0" smtClean="0"/>
              <a:t>For example, in India, electricity prices are regulated by the CERC/SERCs.</a:t>
            </a:r>
          </a:p>
          <a:p>
            <a:pPr lvl="0" algn="just"/>
            <a:r>
              <a:rPr lang="en-US" dirty="0" smtClean="0"/>
              <a:t>While such legislation may provide the general guidelines and considerations for determination of tariffs, the regulatory authority decides the particular methodology to be adopted for tariff setting which is notified through regulations or rules.</a:t>
            </a:r>
          </a:p>
          <a:p>
            <a:endParaRPr lang="en-IN" dirty="0" smtClean="0"/>
          </a:p>
          <a:p>
            <a:endParaRPr lang="en-IN"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3</a:t>
            </a:fld>
            <a:endParaRPr lang="en-IN" dirty="0"/>
          </a:p>
        </p:txBody>
      </p:sp>
    </p:spTree>
    <p:extLst>
      <p:ext uri="{BB962C8B-B14F-4D97-AF65-F5344CB8AC3E}">
        <p14:creationId xmlns="" xmlns:p14="http://schemas.microsoft.com/office/powerpoint/2010/main" val="42760808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Rate Regulation Framework</a:t>
            </a:r>
            <a:endParaRPr lang="en-IN" dirty="0"/>
          </a:p>
        </p:txBody>
      </p:sp>
      <p:sp>
        <p:nvSpPr>
          <p:cNvPr id="3" name="Content Placeholder 2"/>
          <p:cNvSpPr>
            <a:spLocks noGrp="1"/>
          </p:cNvSpPr>
          <p:nvPr>
            <p:ph idx="1"/>
          </p:nvPr>
        </p:nvSpPr>
        <p:spPr/>
        <p:txBody>
          <a:bodyPr>
            <a:normAutofit/>
          </a:bodyPr>
          <a:lstStyle/>
          <a:p>
            <a:pPr lvl="0" algn="just"/>
            <a:r>
              <a:rPr lang="en-US" dirty="0" smtClean="0"/>
              <a:t>Entities subject to price regulation are not allowed to charge prices for regulated goods or services other than those approved by the regulatory authority. </a:t>
            </a:r>
          </a:p>
          <a:p>
            <a:pPr lvl="0" algn="just"/>
            <a:r>
              <a:rPr lang="en-US" dirty="0" smtClean="0"/>
              <a:t>The regulator acts on behalf of the customers who individually would have no bargaining power with the entity. </a:t>
            </a:r>
          </a:p>
          <a:p>
            <a:pPr lvl="0" algn="just"/>
            <a:r>
              <a:rPr lang="en-US" dirty="0" smtClean="0"/>
              <a:t>The regulator also acts on behalf of the entity. </a:t>
            </a:r>
          </a:p>
          <a:p>
            <a:pPr>
              <a:buNone/>
            </a:pPr>
            <a:endParaRPr lang="en-IN"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4</a:t>
            </a:fld>
            <a:endParaRPr lang="en-IN" dirty="0"/>
          </a:p>
        </p:txBody>
      </p:sp>
    </p:spTree>
    <p:extLst>
      <p:ext uri="{BB962C8B-B14F-4D97-AF65-F5344CB8AC3E}">
        <p14:creationId xmlns="" xmlns:p14="http://schemas.microsoft.com/office/powerpoint/2010/main" val="42760808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and Process of Rate Regulation</a:t>
            </a:r>
            <a:endParaRPr lang="en-US"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5</a:t>
            </a:fld>
            <a:endParaRPr lang="en-IN" dirty="0"/>
          </a:p>
        </p:txBody>
      </p:sp>
      <p:graphicFrame>
        <p:nvGraphicFramePr>
          <p:cNvPr id="7" name="Diagram 6"/>
          <p:cNvGraphicFramePr/>
          <p:nvPr/>
        </p:nvGraphicFramePr>
        <p:xfrm>
          <a:off x="304800" y="1066800"/>
          <a:ext cx="85344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42760808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Need of Guidance Note</a:t>
            </a:r>
            <a:endParaRPr lang="en-IN" dirty="0"/>
          </a:p>
        </p:txBody>
      </p:sp>
      <p:sp>
        <p:nvSpPr>
          <p:cNvPr id="3" name="Content Placeholder 2"/>
          <p:cNvSpPr>
            <a:spLocks noGrp="1"/>
          </p:cNvSpPr>
          <p:nvPr>
            <p:ph idx="1"/>
          </p:nvPr>
        </p:nvSpPr>
        <p:spPr/>
        <p:txBody>
          <a:bodyPr>
            <a:normAutofit lnSpcReduction="10000"/>
          </a:bodyPr>
          <a:lstStyle/>
          <a:p>
            <a:pPr algn="just"/>
            <a:r>
              <a:rPr lang="en-IN" dirty="0" smtClean="0"/>
              <a:t>Till now, there was no prescribed accounting for such activities </a:t>
            </a:r>
          </a:p>
          <a:p>
            <a:pPr algn="just"/>
            <a:r>
              <a:rPr lang="en-IN" dirty="0" smtClean="0"/>
              <a:t>Diversity in practice exists on timing of revenue recognition, cost deferrals, presentation and disclosure of related matters.</a:t>
            </a:r>
          </a:p>
          <a:p>
            <a:pPr algn="just"/>
            <a:r>
              <a:rPr lang="en-US" dirty="0" smtClean="0"/>
              <a:t>This Guidance Note deals with the effects on an entity’s financial statements of its operating activities that provide goods or services whose prices are subject to </a:t>
            </a:r>
            <a:r>
              <a:rPr lang="en-US" b="1" dirty="0" smtClean="0"/>
              <a:t>cost of- service regulation</a:t>
            </a:r>
            <a:r>
              <a:rPr lang="en-US" dirty="0" smtClean="0"/>
              <a:t>.</a:t>
            </a:r>
          </a:p>
          <a:p>
            <a:pPr algn="just"/>
            <a:r>
              <a:rPr lang="en-US" dirty="0" smtClean="0"/>
              <a:t>Effective Date to be notified separately</a:t>
            </a:r>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6</a:t>
            </a:fld>
            <a:endParaRPr lang="en-IN" dirty="0"/>
          </a:p>
        </p:txBody>
      </p:sp>
    </p:spTree>
    <p:extLst>
      <p:ext uri="{BB962C8B-B14F-4D97-AF65-F5344CB8AC3E}">
        <p14:creationId xmlns="" xmlns:p14="http://schemas.microsoft.com/office/powerpoint/2010/main" val="42760808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 of Guidance Note</a:t>
            </a:r>
            <a:endParaRPr lang="en-IN" dirty="0"/>
          </a:p>
        </p:txBody>
      </p:sp>
      <p:sp>
        <p:nvSpPr>
          <p:cNvPr id="3" name="Content Placeholder 2"/>
          <p:cNvSpPr>
            <a:spLocks noGrp="1"/>
          </p:cNvSpPr>
          <p:nvPr>
            <p:ph idx="1"/>
          </p:nvPr>
        </p:nvSpPr>
        <p:spPr/>
        <p:txBody>
          <a:bodyPr>
            <a:normAutofit fontScale="77500" lnSpcReduction="20000"/>
          </a:bodyPr>
          <a:lstStyle/>
          <a:p>
            <a:pPr algn="just"/>
            <a:r>
              <a:rPr lang="en-US" dirty="0" smtClean="0"/>
              <a:t>The objectives of this Guidance Note are to recommend – </a:t>
            </a:r>
          </a:p>
          <a:p>
            <a:pPr marL="514350" lvl="0" indent="-514350" algn="just">
              <a:buFont typeface="+mj-lt"/>
              <a:buAutoNum type="arabicParenR"/>
            </a:pPr>
            <a:r>
              <a:rPr lang="en-US" b="1" u="sng" dirty="0" smtClean="0"/>
              <a:t>the recognition of a regulatory asset or regulatory liability</a:t>
            </a:r>
            <a:r>
              <a:rPr lang="en-US" dirty="0" smtClean="0"/>
              <a:t> if the regulator permits the entity to recover specific previously incurred costs or requires it to refund previously collected amounts and to earn a specified return on its regulated activities by adjusting the prices it charges to its customers</a:t>
            </a:r>
          </a:p>
          <a:p>
            <a:pPr marL="514350" lvl="0" indent="-514350" algn="just">
              <a:buFont typeface="+mj-lt"/>
              <a:buAutoNum type="arabicParenR"/>
            </a:pPr>
            <a:r>
              <a:rPr lang="en-US" dirty="0" smtClean="0"/>
              <a:t>the </a:t>
            </a:r>
            <a:r>
              <a:rPr lang="en-US" b="1" u="sng" dirty="0" smtClean="0"/>
              <a:t>measurement basis of a regulatory asset or regulatory liability</a:t>
            </a:r>
            <a:r>
              <a:rPr lang="en-US" dirty="0" smtClean="0"/>
              <a:t> both on initial recognition and at the end of each subsequent reporting period</a:t>
            </a:r>
          </a:p>
          <a:p>
            <a:pPr marL="514350" lvl="0" indent="-514350" algn="just">
              <a:buFont typeface="+mj-lt"/>
              <a:buAutoNum type="arabicParenR"/>
            </a:pPr>
            <a:r>
              <a:rPr lang="en-US" dirty="0" smtClean="0"/>
              <a:t>the </a:t>
            </a:r>
            <a:r>
              <a:rPr lang="en-US" b="1" u="sng" dirty="0" smtClean="0"/>
              <a:t>disclosures </a:t>
            </a:r>
            <a:r>
              <a:rPr lang="en-US" dirty="0" smtClean="0"/>
              <a:t>that identify and explain the amounts </a:t>
            </a:r>
            <a:r>
              <a:rPr lang="en-US" dirty="0" err="1" smtClean="0"/>
              <a:t>recognised</a:t>
            </a:r>
            <a:r>
              <a:rPr lang="en-US" dirty="0" smtClean="0"/>
              <a:t> in the entity’s financial statements arising from a regulatory asset or regulatory liability and assist users of those financial statements to understand the nature and financial effects of its rate-regulated activities</a:t>
            </a:r>
            <a:endParaRPr lang="en-US"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7</a:t>
            </a:fld>
            <a:endParaRPr lang="en-IN" dirty="0"/>
          </a:p>
        </p:txBody>
      </p:sp>
    </p:spTree>
    <p:extLst>
      <p:ext uri="{BB962C8B-B14F-4D97-AF65-F5344CB8AC3E}">
        <p14:creationId xmlns="" xmlns:p14="http://schemas.microsoft.com/office/powerpoint/2010/main" val="42760808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smtClean="0"/>
              <a:t>An entity should apply this ‘Guidance Note’ to its operating activities that meet the following criteria:</a:t>
            </a:r>
          </a:p>
          <a:p>
            <a:pPr algn="just"/>
            <a:r>
              <a:rPr lang="en-US" dirty="0" smtClean="0"/>
              <a:t> </a:t>
            </a:r>
            <a:r>
              <a:rPr lang="en-US" b="1" u="sng" dirty="0" smtClean="0"/>
              <a:t>the regulator establishes the price the entity </a:t>
            </a:r>
            <a:r>
              <a:rPr lang="en-US" dirty="0" smtClean="0"/>
              <a:t>must charge its customers for the goods or services the entity provides, </a:t>
            </a:r>
            <a:r>
              <a:rPr lang="en-US" b="1" u="sng" dirty="0" smtClean="0"/>
              <a:t>and that price binds the customers</a:t>
            </a:r>
            <a:endParaRPr lang="en-US" dirty="0" smtClean="0"/>
          </a:p>
          <a:p>
            <a:pPr lvl="0" algn="just"/>
            <a:r>
              <a:rPr lang="en-US" b="1" u="sng" dirty="0" smtClean="0"/>
              <a:t>the price established by regulation (the ‘rate’) is designed to recover the specific costs the entity incurs in providing the regulated goods or services and to earn a specified return.</a:t>
            </a:r>
            <a:r>
              <a:rPr lang="en-US" dirty="0" smtClean="0"/>
              <a:t> The specified return could be a minimum or range and need not be a fixed or guaranteed return.</a:t>
            </a:r>
          </a:p>
          <a:p>
            <a:endParaRPr lang="en-US" dirty="0"/>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8</a:t>
            </a:fld>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Exclusions</a:t>
            </a:r>
            <a:endParaRPr lang="en-US" dirty="0"/>
          </a:p>
        </p:txBody>
      </p:sp>
      <p:sp>
        <p:nvSpPr>
          <p:cNvPr id="3" name="Content Placeholder 2"/>
          <p:cNvSpPr>
            <a:spLocks noGrp="1"/>
          </p:cNvSpPr>
          <p:nvPr>
            <p:ph idx="1"/>
          </p:nvPr>
        </p:nvSpPr>
        <p:spPr/>
        <p:txBody>
          <a:bodyPr>
            <a:noAutofit/>
          </a:bodyPr>
          <a:lstStyle/>
          <a:p>
            <a:pPr lvl="0" algn="just"/>
            <a:r>
              <a:rPr lang="en-US" sz="2400" dirty="0" smtClean="0"/>
              <a:t>telecom sector in India though regulated by the Telecom Regulatory Authority of India (TRAI), is not subject to price regulation which provides for recovery of entity specific costs plus a specified return.</a:t>
            </a:r>
          </a:p>
          <a:p>
            <a:pPr lvl="0" algn="just"/>
            <a:r>
              <a:rPr lang="en-US" sz="2400" dirty="0" smtClean="0"/>
              <a:t>some regulations determine rates based on targeted or assumed costs, for example industry averages, rather than the actual costs incurred or expected to be incurred by the entity</a:t>
            </a:r>
          </a:p>
          <a:p>
            <a:pPr lvl="0" algn="just"/>
            <a:r>
              <a:rPr lang="en-US" sz="2400" dirty="0" smtClean="0"/>
              <a:t>Where the prices an entity charges its customers for the goods or services it provides are regulated according to a ‘price cap’ the entity cannot charge more than the set prices.</a:t>
            </a:r>
          </a:p>
          <a:p>
            <a:pPr lvl="0" algn="just"/>
            <a:r>
              <a:rPr lang="en-US" sz="2400" dirty="0" smtClean="0"/>
              <a:t>This Guidance Note does not address an entity’s accounting for reporting to regulators (regulatory accounting).</a:t>
            </a:r>
          </a:p>
        </p:txBody>
      </p:sp>
      <p:sp>
        <p:nvSpPr>
          <p:cNvPr id="4" name="Date Placeholder 3"/>
          <p:cNvSpPr>
            <a:spLocks noGrp="1"/>
          </p:cNvSpPr>
          <p:nvPr>
            <p:ph type="dt" sz="half" idx="10"/>
          </p:nvPr>
        </p:nvSpPr>
        <p:spPr/>
        <p:txBody>
          <a:bodyPr/>
          <a:lstStyle/>
          <a:p>
            <a:r>
              <a:rPr lang="en-US" smtClean="0"/>
              <a:t>21-04-2012</a:t>
            </a:r>
            <a:endParaRPr lang="en-IN" dirty="0"/>
          </a:p>
        </p:txBody>
      </p:sp>
      <p:sp>
        <p:nvSpPr>
          <p:cNvPr id="5" name="Footer Placeholder 4"/>
          <p:cNvSpPr>
            <a:spLocks noGrp="1"/>
          </p:cNvSpPr>
          <p:nvPr>
            <p:ph type="ftr" sz="quarter" idx="11"/>
          </p:nvPr>
        </p:nvSpPr>
        <p:spPr/>
        <p:txBody>
          <a:bodyPr/>
          <a:lstStyle/>
          <a:p>
            <a:r>
              <a:rPr lang="en-US" smtClean="0"/>
              <a:t>GN on Rate Regulated Activities</a:t>
            </a:r>
            <a:endParaRPr lang="en-IN" dirty="0"/>
          </a:p>
        </p:txBody>
      </p:sp>
      <p:sp>
        <p:nvSpPr>
          <p:cNvPr id="6" name="Slide Number Placeholder 5"/>
          <p:cNvSpPr>
            <a:spLocks noGrp="1"/>
          </p:cNvSpPr>
          <p:nvPr>
            <p:ph type="sldNum" sz="quarter" idx="12"/>
          </p:nvPr>
        </p:nvSpPr>
        <p:spPr/>
        <p:txBody>
          <a:bodyPr/>
          <a:lstStyle/>
          <a:p>
            <a:fld id="{8AD50EE7-14C3-4F48-B771-E13DBDA2BE13}" type="slidenum">
              <a:rPr lang="en-IN" smtClean="0"/>
              <a:pPr/>
              <a:t>9</a:t>
            </a:fld>
            <a:endParaRPr lang="en-IN"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2479</TotalTime>
  <Words>2292</Words>
  <Application>Microsoft Office PowerPoint</Application>
  <PresentationFormat>On-screen Show (4:3)</PresentationFormat>
  <Paragraphs>214</Paragraphs>
  <Slides>27</Slides>
  <Notes>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Slide 1</vt:lpstr>
      <vt:lpstr>Background</vt:lpstr>
      <vt:lpstr>Rate Regulation Framework</vt:lpstr>
      <vt:lpstr>Rate Regulation Framework</vt:lpstr>
      <vt:lpstr>Methods and Process of Rate Regulation</vt:lpstr>
      <vt:lpstr>Need of Guidance Note</vt:lpstr>
      <vt:lpstr>Objective of Guidance Note</vt:lpstr>
      <vt:lpstr>Scope</vt:lpstr>
      <vt:lpstr>Exclusions</vt:lpstr>
      <vt:lpstr>Accounting issues arising from Rate Regulation   </vt:lpstr>
      <vt:lpstr>Regulatory Asset</vt:lpstr>
      <vt:lpstr>Regulatory Liabilities</vt:lpstr>
      <vt:lpstr>Nature of regulatory assets and regulatory liabilities</vt:lpstr>
      <vt:lpstr>Recognition: For Asset </vt:lpstr>
      <vt:lpstr>Recognition: For Liability</vt:lpstr>
      <vt:lpstr>Example</vt:lpstr>
      <vt:lpstr>AS Compliance</vt:lpstr>
      <vt:lpstr>Measurement</vt:lpstr>
      <vt:lpstr>Estimation Criteria</vt:lpstr>
      <vt:lpstr>Impairment</vt:lpstr>
      <vt:lpstr>Presentation</vt:lpstr>
      <vt:lpstr>Disclosures</vt:lpstr>
      <vt:lpstr>Transition</vt:lpstr>
      <vt:lpstr>Inconsistencies</vt:lpstr>
      <vt:lpstr>Implementation Issues </vt:lpstr>
      <vt:lpstr>IFRS Implications</vt:lpstr>
      <vt:lpstr>Thank You All 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Jay Ganesh</dc:creator>
  <cp:lastModifiedBy>901519</cp:lastModifiedBy>
  <cp:revision>256</cp:revision>
  <dcterms:created xsi:type="dcterms:W3CDTF">2012-04-20T16:41:01Z</dcterms:created>
  <dcterms:modified xsi:type="dcterms:W3CDTF">2012-04-23T04:03:49Z</dcterms:modified>
</cp:coreProperties>
</file>