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FFCCFF"/>
    <a:srgbClr val="FFFF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147" autoAdjust="0"/>
    <p:restoredTop sz="94660"/>
  </p:normalViewPr>
  <p:slideViewPr>
    <p:cSldViewPr>
      <p:cViewPr varScale="1">
        <p:scale>
          <a:sx n="68" d="100"/>
          <a:sy n="6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8E9AD9F-ADEF-4121-887F-052E2F03B3B6}" type="datetimeFigureOut">
              <a:rPr lang="en-US" smtClean="0"/>
              <a:pPr/>
              <a:t>6/17/2015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IN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BFAAAB1-E2EA-4831-927C-93F4202EBC7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9AD9F-ADEF-4121-887F-052E2F03B3B6}" type="datetimeFigureOut">
              <a:rPr lang="en-US" smtClean="0"/>
              <a:pPr/>
              <a:t>6/17/2015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AAAB1-E2EA-4831-927C-93F4202EBC7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9AD9F-ADEF-4121-887F-052E2F03B3B6}" type="datetimeFigureOut">
              <a:rPr lang="en-US" smtClean="0"/>
              <a:pPr/>
              <a:t>6/17/2015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AAAB1-E2EA-4831-927C-93F4202EBC7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8E9AD9F-ADEF-4121-887F-052E2F03B3B6}" type="datetimeFigureOut">
              <a:rPr lang="en-US" smtClean="0"/>
              <a:pPr/>
              <a:t>6/17/2015</a:t>
            </a:fld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BFAAAB1-E2EA-4831-927C-93F4202EBC76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8E9AD9F-ADEF-4121-887F-052E2F03B3B6}" type="datetimeFigureOut">
              <a:rPr lang="en-US" smtClean="0"/>
              <a:pPr/>
              <a:t>6/17/2015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IN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BFAAAB1-E2EA-4831-927C-93F4202EBC7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9AD9F-ADEF-4121-887F-052E2F03B3B6}" type="datetimeFigureOut">
              <a:rPr lang="en-US" smtClean="0"/>
              <a:pPr/>
              <a:t>6/17/2015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AAAB1-E2EA-4831-927C-93F4202EBC76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9AD9F-ADEF-4121-887F-052E2F03B3B6}" type="datetimeFigureOut">
              <a:rPr lang="en-US" smtClean="0"/>
              <a:pPr/>
              <a:t>6/17/2015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AAAB1-E2EA-4831-927C-93F4202EBC76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8E9AD9F-ADEF-4121-887F-052E2F03B3B6}" type="datetimeFigureOut">
              <a:rPr lang="en-US" smtClean="0"/>
              <a:pPr/>
              <a:t>6/17/2015</a:t>
            </a:fld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BFAAAB1-E2EA-4831-927C-93F4202EBC76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9AD9F-ADEF-4121-887F-052E2F03B3B6}" type="datetimeFigureOut">
              <a:rPr lang="en-US" smtClean="0"/>
              <a:pPr/>
              <a:t>6/17/2015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AAAB1-E2EA-4831-927C-93F4202EBC7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8E9AD9F-ADEF-4121-887F-052E2F03B3B6}" type="datetimeFigureOut">
              <a:rPr lang="en-US" smtClean="0"/>
              <a:pPr/>
              <a:t>6/17/2015</a:t>
            </a:fld>
            <a:endParaRPr lang="en-IN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BFAAAB1-E2EA-4831-927C-93F4202EBC76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8E9AD9F-ADEF-4121-887F-052E2F03B3B6}" type="datetimeFigureOut">
              <a:rPr lang="en-US" smtClean="0"/>
              <a:pPr/>
              <a:t>6/17/2015</a:t>
            </a:fld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BFAAAB1-E2EA-4831-927C-93F4202EBC76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8E9AD9F-ADEF-4121-887F-052E2F03B3B6}" type="datetimeFigureOut">
              <a:rPr lang="en-US" smtClean="0"/>
              <a:pPr/>
              <a:t>6/17/2015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BFAAAB1-E2EA-4831-927C-93F4202EBC76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anchor="ctr">
            <a:normAutofit fontScale="90000"/>
            <a:scene3d>
              <a:camera prst="perspectiveAbove">
                <a:rot lat="0" lon="0" rev="0"/>
              </a:camera>
              <a:lightRig rig="threePt" dir="t"/>
            </a:scene3d>
            <a:sp3d z="1905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IN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IMPORTANT THINGS TO KNOW WHILE FILING INCOME TAX RETURN FOR</a:t>
            </a:r>
            <a:r>
              <a:rPr lang="en-IN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  <a:effectLst>
                  <a:innerShdw blurRad="88900" dist="127000" dir="16800000">
                    <a:schemeClr val="accent1">
                      <a:alpha val="50000"/>
                    </a:schemeClr>
                  </a:innerShdw>
                </a:effectLst>
              </a:rPr>
              <a:t> F.Y. 2014-15</a:t>
            </a:r>
            <a:br>
              <a:rPr lang="en-IN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  <a:effectLst>
                  <a:innerShdw blurRad="88900" dist="127000" dir="16800000">
                    <a:schemeClr val="accent1">
                      <a:alpha val="50000"/>
                    </a:schemeClr>
                  </a:innerShdw>
                </a:effectLst>
              </a:rPr>
            </a:br>
            <a:endParaRPr lang="en-IN" dirty="0">
              <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</a:ln>
              <a:gradFill flip="none" rotWithShape="1"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16200000" scaled="1"/>
                <a:tileRect/>
              </a:gradFill>
              <a:effectLst>
                <a:innerShdw blurRad="88900" dist="127000" dir="16800000">
                  <a:schemeClr val="accent1">
                    <a:alpha val="50000"/>
                  </a:schemeClr>
                </a:inn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IN" sz="2000" dirty="0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                                            Prepared By: </a:t>
            </a:r>
          </a:p>
          <a:p>
            <a:r>
              <a:rPr lang="en-IN" sz="2000" dirty="0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 </a:t>
            </a:r>
            <a:r>
              <a:rPr lang="en-IN" sz="2000" dirty="0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                                          </a:t>
            </a:r>
            <a:r>
              <a:rPr lang="en-IN" sz="2000" dirty="0" err="1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Bansi</a:t>
            </a:r>
            <a:r>
              <a:rPr lang="en-IN" sz="2000" dirty="0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 </a:t>
            </a:r>
            <a:r>
              <a:rPr lang="en-IN" sz="2000" dirty="0" err="1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Raichura</a:t>
            </a:r>
            <a:endParaRPr lang="en-IN" sz="2000" dirty="0">
              <a:gradFill flip="none" rotWithShape="1"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16200000" scaled="1"/>
                <a:tileRect/>
              </a:gradFill>
            </a:endParaRPr>
          </a:p>
        </p:txBody>
      </p:sp>
    </p:spTree>
  </p:cSld>
  <p:clrMapOvr>
    <a:masterClrMapping/>
  </p:clrMapOvr>
  <p:transition advTm="2000">
    <p:strips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9. RBI expands list of documents as valid proof</a:t>
            </a:r>
            <a:endParaRPr lang="en-IN" dirty="0">
              <a:gradFill flip="none" rotWithShape="1"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dirty="0" smtClean="0">
                <a:gradFill flip="none" rotWithShape="1">
                  <a:gsLst>
                    <a:gs pos="100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16200000" scaled="1"/>
                  <a:tileRect/>
                </a:gradFill>
              </a:rPr>
              <a:t>Opening a bank account is likely to be easier as the Reserve Bank of India expanding list of documents that are as follows: </a:t>
            </a:r>
          </a:p>
          <a:p>
            <a:r>
              <a:rPr lang="en-IN" dirty="0" smtClean="0">
                <a:gradFill flip="none" rotWithShape="1">
                  <a:gsLst>
                    <a:gs pos="100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16200000" scaled="1"/>
                  <a:tileRect/>
                </a:gradFill>
              </a:rPr>
              <a:t>Bill of Electricity , </a:t>
            </a:r>
            <a:r>
              <a:rPr lang="en-IN" dirty="0" err="1" smtClean="0">
                <a:gradFill flip="none" rotWithShape="1">
                  <a:gsLst>
                    <a:gs pos="100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16200000" scaled="1"/>
                  <a:tileRect/>
                </a:gradFill>
              </a:rPr>
              <a:t>postpaid</a:t>
            </a:r>
            <a:r>
              <a:rPr lang="en-IN" dirty="0" smtClean="0">
                <a:gradFill flip="none" rotWithShape="1">
                  <a:gsLst>
                    <a:gs pos="100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16200000" scaled="1"/>
                  <a:tileRect/>
                </a:gradFill>
              </a:rPr>
              <a:t> mobile bill , property or municipal tax receipt , bank account statement , even pension documents of retired employees is allowed.</a:t>
            </a:r>
            <a:endParaRPr lang="en-IN" dirty="0">
              <a:gradFill flip="none" rotWithShape="1">
                <a:gsLst>
                  <a:gs pos="1000">
                    <a:srgbClr val="03D4A8"/>
                  </a:gs>
                  <a:gs pos="25000">
                    <a:srgbClr val="21D6E0"/>
                  </a:gs>
                  <a:gs pos="75000">
                    <a:srgbClr val="0087E6"/>
                  </a:gs>
                  <a:gs pos="100000">
                    <a:srgbClr val="005CBF"/>
                  </a:gs>
                </a:gsLst>
                <a:lin ang="16200000" scaled="1"/>
                <a:tileRect/>
              </a:gra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IN" dirty="0" smtClean="0">
                <a:gradFill flip="none"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16200000" scaled="1"/>
                  <a:tileRect/>
                </a:gradFill>
              </a:rPr>
              <a:t> In order to determine substantial interest of a shareholder for invoking provision of section 2(22)e i.e. Deemed dividend, it is ownership of shareholder alone in company to which loan or advance has been made.</a:t>
            </a:r>
            <a:endParaRPr lang="en-IN" dirty="0">
              <a:gradFill flip="none" rotWithShape="1">
                <a:gsLst>
                  <a:gs pos="0">
                    <a:srgbClr val="03D4A8"/>
                  </a:gs>
                  <a:gs pos="25000">
                    <a:srgbClr val="21D6E0"/>
                  </a:gs>
                  <a:gs pos="75000">
                    <a:srgbClr val="0087E6"/>
                  </a:gs>
                  <a:gs pos="100000">
                    <a:srgbClr val="005CBF"/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909" y="343911"/>
            <a:ext cx="7467600" cy="1143000"/>
          </a:xfr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perspectiveBelow"/>
              <a:lightRig rig="threePt" dir="t"/>
            </a:scene3d>
          </a:bodyPr>
          <a:lstStyle/>
          <a:p>
            <a:r>
              <a:rPr lang="en-IN" dirty="0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10. Shares held by relatives can’t be </a:t>
            </a:r>
            <a:r>
              <a:rPr lang="en-IN" cap="none" dirty="0" smtClean="0">
                <a:ln w="18415" cmpd="sng">
                  <a:solidFill>
                    <a:srgbClr val="FFFFFF"/>
                  </a:solidFill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considered</a:t>
            </a:r>
            <a:r>
              <a:rPr lang="en-IN" dirty="0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 to determine substantial interest of shareholder</a:t>
            </a:r>
            <a:endParaRPr lang="en-IN" dirty="0">
              <a:gradFill flip="none" rotWithShape="1"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16200000" scaled="1"/>
                <a:tileRect/>
              </a:gradFill>
            </a:endParaRPr>
          </a:p>
        </p:txBody>
      </p:sp>
    </p:spTree>
  </p:cSld>
  <p:clrMapOvr>
    <a:masterClrMapping/>
  </p:clrMapOvr>
  <p:transition advTm="5000"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11. Benefit u/s. 54/54f available only if investment is made in one residential house situated in India</a:t>
            </a:r>
            <a:endParaRPr lang="en-US" dirty="0">
              <a:gradFill flip="none" rotWithShape="1"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gradFill flip="none"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16200000" scaled="1"/>
                  <a:tileRect/>
                </a:gradFill>
              </a:rPr>
              <a:t>It Provides that capital gain arises from transfer of long term capital asset and </a:t>
            </a:r>
            <a:r>
              <a:rPr lang="en-US" dirty="0" err="1" smtClean="0">
                <a:gradFill flip="none"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16200000" scaled="1"/>
                  <a:tileRect/>
                </a:gradFill>
              </a:rPr>
              <a:t>asseessee</a:t>
            </a:r>
            <a:r>
              <a:rPr lang="en-US" dirty="0" smtClean="0">
                <a:gradFill flip="none"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16200000" scaled="1"/>
                  <a:tileRect/>
                </a:gradFill>
              </a:rPr>
              <a:t> within period of one year before and two year after purchases residential house then amount of capital gain to the extent of investment not chargeable to tax</a:t>
            </a:r>
            <a:endParaRPr lang="en-US" dirty="0">
              <a:gradFill flip="none" rotWithShape="1">
                <a:gsLst>
                  <a:gs pos="0">
                    <a:srgbClr val="03D4A8"/>
                  </a:gs>
                  <a:gs pos="25000">
                    <a:srgbClr val="21D6E0"/>
                  </a:gs>
                  <a:gs pos="75000">
                    <a:srgbClr val="0087E6"/>
                  </a:gs>
                  <a:gs pos="100000">
                    <a:srgbClr val="005CBF"/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>
                <a:gradFill flip="none"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16200000" scaled="1"/>
                  <a:tileRect/>
                </a:gradFill>
              </a:rPr>
              <a:t>This benefit is available for one residential house within India . It will take effect from 1</a:t>
            </a:r>
            <a:r>
              <a:rPr lang="en-US" baseline="30000" dirty="0" smtClean="0">
                <a:gradFill flip="none"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16200000" scaled="1"/>
                  <a:tileRect/>
                </a:gradFill>
              </a:rPr>
              <a:t>st</a:t>
            </a:r>
            <a:r>
              <a:rPr lang="en-US" dirty="0" smtClean="0">
                <a:gradFill flip="none"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16200000" scaled="1"/>
                  <a:tileRect/>
                </a:gradFill>
              </a:rPr>
              <a:t> April , 2015</a:t>
            </a:r>
            <a:endParaRPr lang="en-US" dirty="0">
              <a:gradFill flip="none" rotWithShape="1">
                <a:gsLst>
                  <a:gs pos="0">
                    <a:srgbClr val="03D4A8"/>
                  </a:gs>
                  <a:gs pos="25000">
                    <a:srgbClr val="21D6E0"/>
                  </a:gs>
                  <a:gs pos="75000">
                    <a:srgbClr val="0087E6"/>
                  </a:gs>
                  <a:gs pos="100000">
                    <a:srgbClr val="005CBF"/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US" dirty="0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Existing Provision</a:t>
            </a:r>
            <a:endParaRPr lang="en-US" dirty="0">
              <a:gradFill flip="none" rotWithShape="1"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Amendment</a:t>
            </a:r>
            <a:endParaRPr lang="en-US" dirty="0">
              <a:gradFill flip="none" rotWithShape="1"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16200000" scaled="1"/>
                <a:tileRect/>
              </a:gra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7543800" cy="1143000"/>
          </a:xfrm>
        </p:spPr>
        <p:txBody>
          <a:bodyPr/>
          <a:lstStyle/>
          <a:p>
            <a:r>
              <a:rPr lang="en-US" dirty="0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12. TDS on non exempt payment made under life insurance policy</a:t>
            </a:r>
            <a:endParaRPr lang="en-US" dirty="0">
              <a:gradFill flip="none" rotWithShape="1"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Under the existing provision of section 10(10D) , any payment received under life insurance policy , including the sum allocated by way of bonus is exempt.</a:t>
            </a:r>
            <a:endParaRPr lang="en-US" dirty="0">
              <a:gradFill flip="none" rotWithShape="1"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 vert="horz">
            <a:normAutofit/>
          </a:bodyPr>
          <a:lstStyle/>
          <a:p>
            <a:r>
              <a:rPr lang="en-US" dirty="0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It is proposed to insert new section in act to provide for deduction of tax at the rate of 2% on sum paid under life insurance policy , if sum paid is more than Rs.1,00,000</a:t>
            </a:r>
            <a:endParaRPr lang="en-US" dirty="0">
              <a:gradFill flip="none" rotWithShape="1"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US" dirty="0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Existing Provision</a:t>
            </a:r>
            <a:endParaRPr lang="en-US" dirty="0">
              <a:gradFill flip="none" rotWithShape="1"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Amendment</a:t>
            </a:r>
            <a:endParaRPr lang="en-US" dirty="0">
              <a:gradFill flip="none" rotWithShape="1"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16200000" scaled="1"/>
                <a:tileRect/>
              </a:gra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115328" cy="1143000"/>
          </a:xfrm>
        </p:spPr>
        <p:txBody>
          <a:bodyPr vert="horz" anchor="t">
            <a:normAutofit/>
          </a:bodyPr>
          <a:lstStyle/>
          <a:p>
            <a:r>
              <a:rPr lang="en-IN" dirty="0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  <a:tileRect/>
                </a:gradFill>
              </a:rPr>
              <a:t>1. BASIC EXEMPTION LIMIT INCREASES</a:t>
            </a:r>
            <a:endParaRPr lang="en-IN" dirty="0">
              <a:gradFill flip="none" rotWithShape="1"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16200000" scaled="0"/>
                <a:tileRect/>
              </a:gra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183123" y="857232"/>
          <a:ext cx="3888810" cy="55343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405"/>
                <a:gridCol w="1944405"/>
              </a:tblGrid>
              <a:tr h="402498"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5400000" scaled="1"/>
                            <a:tileRect/>
                          </a:gradFill>
                        </a:rPr>
                        <a:t>PARTICULAR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5400000" scaled="1"/>
                          <a:tileRect/>
                        </a:gra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5400000" scaled="1"/>
                            <a:tileRect/>
                          </a:gradFill>
                        </a:rPr>
                        <a:t>RATE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5400000" scaled="1"/>
                          <a:tileRect/>
                        </a:gradFill>
                      </a:endParaRPr>
                    </a:p>
                  </a:txBody>
                  <a:tcPr/>
                </a:tc>
              </a:tr>
              <a:tr h="1006245"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16200000" scaled="1"/>
                            <a:tileRect/>
                          </a:gradFill>
                        </a:rPr>
                        <a:t>BELOW 60 YEARS- UPTO RS. 2,50,000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16200000" scaled="1"/>
                          <a:tileRect/>
                        </a:gra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16200000" scaled="1"/>
                            <a:tileRect/>
                          </a:gradFill>
                        </a:rPr>
                        <a:t>NIL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16200000" scaled="1"/>
                          <a:tileRect/>
                        </a:gradFill>
                      </a:endParaRPr>
                    </a:p>
                  </a:txBody>
                  <a:tcPr/>
                </a:tc>
              </a:tr>
              <a:tr h="1006245"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16200000" scaled="1"/>
                            <a:tileRect/>
                          </a:gradFill>
                        </a:rPr>
                        <a:t>ABOVE 60 YEARS</a:t>
                      </a:r>
                      <a:r>
                        <a:rPr lang="en-IN" baseline="0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16200000" scaled="1"/>
                            <a:tileRect/>
                          </a:gradFill>
                        </a:rPr>
                        <a:t> – UPTO 3,00,000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16200000" scaled="1"/>
                          <a:tileRect/>
                        </a:gra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16200000" scaled="1"/>
                            <a:tileRect/>
                          </a:gradFill>
                        </a:rPr>
                        <a:t>NIL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16200000" scaled="1"/>
                          <a:tileRect/>
                        </a:gradFill>
                      </a:endParaRPr>
                    </a:p>
                  </a:txBody>
                  <a:tcPr/>
                </a:tc>
              </a:tr>
              <a:tr h="1006245"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16200000" scaled="1"/>
                            <a:tileRect/>
                          </a:gradFill>
                        </a:rPr>
                        <a:t>ABOVE 80 YEARS – UPTO 5,00,000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16200000" scaled="1"/>
                          <a:tileRect/>
                        </a:gra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16200000" scaled="1"/>
                            <a:tileRect/>
                          </a:gradFill>
                        </a:rPr>
                        <a:t>NIL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16200000" scaled="1"/>
                          <a:tileRect/>
                        </a:gradFill>
                      </a:endParaRPr>
                    </a:p>
                  </a:txBody>
                  <a:tcPr/>
                </a:tc>
              </a:tr>
              <a:tr h="704371"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16200000" scaled="1"/>
                            <a:tileRect/>
                          </a:gradFill>
                        </a:rPr>
                        <a:t>RS.</a:t>
                      </a:r>
                      <a:r>
                        <a:rPr lang="en-IN" baseline="0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16200000" scaled="1"/>
                            <a:tileRect/>
                          </a:gradFill>
                        </a:rPr>
                        <a:t> 2,50,000 TO 5,00,000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16200000" scaled="1"/>
                          <a:tileRect/>
                        </a:gra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16200000" scaled="1"/>
                            <a:tileRect/>
                          </a:gradFill>
                        </a:rPr>
                        <a:t>10% + 3% EC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16200000" scaled="1"/>
                          <a:tileRect/>
                        </a:gradFill>
                      </a:endParaRPr>
                    </a:p>
                  </a:txBody>
                  <a:tcPr/>
                </a:tc>
              </a:tr>
              <a:tr h="704371"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16200000" scaled="1"/>
                            <a:tileRect/>
                          </a:gradFill>
                        </a:rPr>
                        <a:t>RS. 5,00,000 TO 10,00,000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16200000" scaled="1"/>
                          <a:tileRect/>
                        </a:gra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16200000" scaled="1"/>
                            <a:tileRect/>
                          </a:gradFill>
                        </a:rPr>
                        <a:t>20% + 3% EC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16200000" scaled="1"/>
                          <a:tileRect/>
                        </a:gradFill>
                      </a:endParaRPr>
                    </a:p>
                  </a:txBody>
                  <a:tcPr/>
                </a:tc>
              </a:tr>
              <a:tr h="704371"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16200000" scaled="1"/>
                            <a:tileRect/>
                          </a:gradFill>
                        </a:rPr>
                        <a:t>ABOVE</a:t>
                      </a:r>
                      <a:r>
                        <a:rPr lang="en-IN" baseline="0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16200000" scaled="1"/>
                            <a:tileRect/>
                          </a:gradFill>
                        </a:rPr>
                        <a:t> 10,00,000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16200000" scaled="1"/>
                          <a:tileRect/>
                        </a:gra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16200000" scaled="1"/>
                            <a:tileRect/>
                          </a:gradFill>
                        </a:rPr>
                        <a:t>30% + 3% EC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16200000" scaled="1"/>
                          <a:tileRect/>
                        </a:gra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Content Placeholder 5"/>
          <p:cNvGraphicFramePr>
            <a:graphicFrameLocks noGrp="1"/>
          </p:cNvGraphicFramePr>
          <p:nvPr>
            <p:ph sz="quarter" idx="2"/>
          </p:nvPr>
        </p:nvGraphicFramePr>
        <p:xfrm>
          <a:off x="4214810" y="857232"/>
          <a:ext cx="4500596" cy="5826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8"/>
                <a:gridCol w="1107290"/>
                <a:gridCol w="1125149"/>
                <a:gridCol w="1125149"/>
              </a:tblGrid>
              <a:tr h="1120471"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5400000" scaled="1"/>
                            <a:tileRect/>
                          </a:gradFill>
                        </a:rPr>
                        <a:t>PARTICULARS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5400000" scaled="1"/>
                          <a:tileRect/>
                        </a:gra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5400000" scaled="1"/>
                            <a:tileRect/>
                          </a:gradFill>
                        </a:rPr>
                        <a:t>INCOME</a:t>
                      </a:r>
                      <a:r>
                        <a:rPr lang="en-IN" baseline="0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5400000" scaled="1"/>
                            <a:tileRect/>
                          </a:gradFill>
                        </a:rPr>
                        <a:t> TAX / MAT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5400000" scaled="1"/>
                          <a:tileRect/>
                        </a:gra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5400000" scaled="1"/>
                            <a:tileRect/>
                          </a:gradFill>
                        </a:rPr>
                        <a:t>SURCHARGES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5400000" scaled="1"/>
                          <a:tileRect/>
                        </a:gra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5400000" scaled="1"/>
                            <a:tileRect/>
                          </a:gradFill>
                        </a:rPr>
                        <a:t>EDUCATION CESS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5400000" scaled="1"/>
                          <a:tileRect/>
                        </a:gradFill>
                      </a:endParaRPr>
                    </a:p>
                  </a:txBody>
                  <a:tcPr/>
                </a:tc>
              </a:tr>
              <a:tr h="1120471"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16200000" scaled="1"/>
                            <a:tileRect/>
                          </a:gradFill>
                        </a:rPr>
                        <a:t>UPTO RS. 1 CRORE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16200000" scaled="1"/>
                          <a:tileRect/>
                        </a:gra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16200000" scaled="1"/>
                            <a:tileRect/>
                          </a:gradFill>
                        </a:rPr>
                        <a:t>30%/18.5%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16200000" scaled="1"/>
                          <a:tileRect/>
                        </a:gra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16200000" scaled="1"/>
                            <a:tileRect/>
                          </a:gradFill>
                        </a:rPr>
                        <a:t>-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16200000" scaled="1"/>
                          <a:tileRect/>
                        </a:gra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16200000" scaled="1"/>
                            <a:tileRect/>
                          </a:gradFill>
                        </a:rPr>
                        <a:t>3%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16200000" scaled="1"/>
                          <a:tileRect/>
                        </a:gradFill>
                      </a:endParaRPr>
                    </a:p>
                  </a:txBody>
                  <a:tcPr/>
                </a:tc>
              </a:tr>
              <a:tr h="2465037"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16200000" scaled="1"/>
                            <a:tileRect/>
                          </a:gradFill>
                        </a:rPr>
                        <a:t>ABOVE</a:t>
                      </a:r>
                      <a:r>
                        <a:rPr lang="en-IN" baseline="0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16200000" scaled="1"/>
                            <a:tileRect/>
                          </a:gradFill>
                        </a:rPr>
                        <a:t> RS.1 CRORE AND UPTO 10 CRORE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16200000" scaled="1"/>
                          <a:tileRect/>
                        </a:gra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16200000" scaled="1"/>
                            <a:tileRect/>
                          </a:gradFill>
                        </a:rPr>
                        <a:t>30%/18.5%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16200000" scaled="1"/>
                          <a:tileRect/>
                        </a:gra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16200000" scaled="1"/>
                            <a:tileRect/>
                          </a:gradFill>
                        </a:rPr>
                        <a:t>5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16200000" scaled="1"/>
                          <a:tileRect/>
                        </a:gra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16200000" scaled="1"/>
                            <a:tileRect/>
                          </a:gradFill>
                        </a:rPr>
                        <a:t>3%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16200000" scaled="1"/>
                          <a:tileRect/>
                        </a:gradFill>
                      </a:endParaRPr>
                    </a:p>
                  </a:txBody>
                  <a:tcPr/>
                </a:tc>
              </a:tr>
              <a:tr h="1120471"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16200000" scaled="1"/>
                            <a:tileRect/>
                          </a:gradFill>
                        </a:rPr>
                        <a:t>ABOVE</a:t>
                      </a:r>
                      <a:r>
                        <a:rPr lang="en-IN" baseline="0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16200000" scaled="1"/>
                            <a:tileRect/>
                          </a:gradFill>
                        </a:rPr>
                        <a:t> 10 CRORE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16200000" scaled="1"/>
                          <a:tileRect/>
                        </a:gra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16200000" scaled="1"/>
                            <a:tileRect/>
                          </a:gradFill>
                        </a:rPr>
                        <a:t>30%/18.5%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16200000" scaled="1"/>
                          <a:tileRect/>
                        </a:gra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16200000" scaled="1"/>
                            <a:tileRect/>
                          </a:gradFill>
                        </a:rPr>
                        <a:t>10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16200000" scaled="1"/>
                          <a:tileRect/>
                        </a:gra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16200000" scaled="1"/>
                            <a:tileRect/>
                          </a:gradFill>
                        </a:rPr>
                        <a:t>3</a:t>
                      </a:r>
                    </a:p>
                    <a:p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16200000" scaled="1"/>
                          <a:tileRect/>
                        </a:gra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IN" sz="3200" dirty="0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2. Section 80C deduction limit raised from 1,00,000 to 1,50,000</a:t>
            </a:r>
            <a:endParaRPr lang="en-IN" sz="3200" dirty="0">
              <a:gradFill flip="none" rotWithShape="1"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2700000" scaled="1"/>
                  <a:tileRect/>
                </a:gradFill>
              </a:rPr>
              <a:t>3. Amendment in the criteria of holding period for </a:t>
            </a:r>
            <a:r>
              <a:rPr lang="en-IN" dirty="0" err="1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2700000" scaled="1"/>
                  <a:tileRect/>
                </a:gradFill>
              </a:rPr>
              <a:t>treting</a:t>
            </a:r>
            <a:r>
              <a:rPr lang="en-IN" dirty="0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2700000" scaled="1"/>
                  <a:tileRect/>
                </a:gradFill>
              </a:rPr>
              <a:t> an asset as short term capital asset</a:t>
            </a:r>
            <a:endParaRPr lang="en-IN" dirty="0">
              <a:gradFill flip="none" rotWithShape="1"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2700000" scaled="1"/>
                <a:tileRect/>
              </a:gra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4748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0"/>
                <a:gridCol w="3733800"/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2700000" scaled="1"/>
                            <a:tileRect/>
                          </a:gradFill>
                        </a:rPr>
                        <a:t>Particulars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2700000" scaled="1"/>
                          <a:tileRect/>
                        </a:gra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2700000" scaled="1"/>
                            <a:tileRect/>
                          </a:gradFill>
                        </a:rPr>
                        <a:t>Holding</a:t>
                      </a:r>
                      <a:r>
                        <a:rPr lang="en-IN" baseline="0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2700000" scaled="1"/>
                            <a:tileRect/>
                          </a:gradFill>
                        </a:rPr>
                        <a:t> Period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2700000" scaled="1"/>
                          <a:tileRect/>
                        </a:gradFill>
                      </a:endParaRPr>
                    </a:p>
                  </a:txBody>
                  <a:tcPr marL="91439" marR="9143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2700000" scaled="1"/>
                            <a:tileRect/>
                          </a:gradFill>
                        </a:rPr>
                        <a:t>1. For shares in Company (listed)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2700000" scaled="1"/>
                          <a:tileRect/>
                        </a:gra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2700000" scaled="1"/>
                            <a:tileRect/>
                          </a:gradFill>
                        </a:rPr>
                        <a:t>12 Months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2700000" scaled="1"/>
                          <a:tileRect/>
                        </a:gradFill>
                      </a:endParaRPr>
                    </a:p>
                  </a:txBody>
                  <a:tcPr marL="91439" marR="91439"/>
                </a:tc>
              </a:tr>
              <a:tr h="801368"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2700000" scaled="1"/>
                            <a:tileRect/>
                          </a:gradFill>
                        </a:rPr>
                        <a:t>2. For shares in Company (Unlisted)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2700000" scaled="1"/>
                          <a:tileRect/>
                        </a:gra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2700000" scaled="1"/>
                            <a:tileRect/>
                          </a:gradFill>
                        </a:rPr>
                        <a:t>36 Months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2700000" scaled="1"/>
                          <a:tileRect/>
                        </a:gradFill>
                      </a:endParaRPr>
                    </a:p>
                  </a:txBody>
                  <a:tcPr marL="91439" marR="9143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2700000" scaled="1"/>
                            <a:tileRect/>
                          </a:gradFill>
                        </a:rPr>
                        <a:t>3. For</a:t>
                      </a:r>
                      <a:r>
                        <a:rPr lang="en-IN" baseline="0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2700000" scaled="1"/>
                            <a:tileRect/>
                          </a:gradFill>
                        </a:rPr>
                        <a:t> other Unlisted securities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2700000" scaled="1"/>
                          <a:tileRect/>
                        </a:gra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2700000" scaled="1"/>
                            <a:tileRect/>
                          </a:gradFill>
                        </a:rPr>
                        <a:t>36 Months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2700000" scaled="1"/>
                          <a:tileRect/>
                        </a:gradFill>
                      </a:endParaRPr>
                    </a:p>
                  </a:txBody>
                  <a:tcPr marL="91439" marR="9143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2700000" scaled="1"/>
                            <a:tileRect/>
                          </a:gradFill>
                        </a:rPr>
                        <a:t>4. For Other</a:t>
                      </a:r>
                      <a:r>
                        <a:rPr lang="en-IN" baseline="0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2700000" scaled="1"/>
                            <a:tileRect/>
                          </a:gradFill>
                        </a:rPr>
                        <a:t> listed securities (including units of business trust)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2700000" scaled="1"/>
                          <a:tileRect/>
                        </a:gra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2700000" scaled="1"/>
                            <a:tileRect/>
                          </a:gradFill>
                        </a:rPr>
                        <a:t>12 Months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2700000" scaled="1"/>
                          <a:tileRect/>
                        </a:gradFill>
                      </a:endParaRPr>
                    </a:p>
                  </a:txBody>
                  <a:tcPr marL="91439" marR="9143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2700000" scaled="1"/>
                            <a:tileRect/>
                          </a:gradFill>
                        </a:rPr>
                        <a:t>5. For unit of Mutual</a:t>
                      </a:r>
                      <a:r>
                        <a:rPr lang="en-IN" baseline="0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2700000" scaled="1"/>
                            <a:tileRect/>
                          </a:gradFill>
                        </a:rPr>
                        <a:t> fund (Equity oriented)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2700000" scaled="1"/>
                          <a:tileRect/>
                        </a:gra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2700000" scaled="1"/>
                            <a:tileRect/>
                          </a:gradFill>
                        </a:rPr>
                        <a:t>12 Months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2700000" scaled="1"/>
                          <a:tileRect/>
                        </a:gradFill>
                      </a:endParaRPr>
                    </a:p>
                  </a:txBody>
                  <a:tcPr marL="91439" marR="9143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2700000" scaled="1"/>
                            <a:tileRect/>
                          </a:gradFill>
                        </a:rPr>
                        <a:t>6. For unit of Mutual fund ( other</a:t>
                      </a:r>
                      <a:r>
                        <a:rPr lang="en-IN" baseline="0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2700000" scaled="1"/>
                            <a:tileRect/>
                          </a:gradFill>
                        </a:rPr>
                        <a:t> than Equity oriented)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2700000" scaled="1"/>
                          <a:tileRect/>
                        </a:gra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2700000" scaled="1"/>
                            <a:tileRect/>
                          </a:gradFill>
                        </a:rPr>
                        <a:t>36 Months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2700000" scaled="1"/>
                          <a:tileRect/>
                        </a:gradFill>
                      </a:endParaRPr>
                    </a:p>
                  </a:txBody>
                  <a:tcPr marL="91439" marR="9143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2700000" scaled="1"/>
                            <a:tileRect/>
                          </a:gradFill>
                        </a:rPr>
                        <a:t>7. For Zero</a:t>
                      </a:r>
                      <a:r>
                        <a:rPr lang="en-IN" baseline="0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2700000" scaled="1"/>
                            <a:tileRect/>
                          </a:gradFill>
                        </a:rPr>
                        <a:t> coupon bond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2700000" scaled="1"/>
                          <a:tileRect/>
                        </a:gra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gradFill flip="none" rotWithShape="1">
                            <a:gsLst>
                              <a:gs pos="0">
                                <a:srgbClr val="000082"/>
                              </a:gs>
                              <a:gs pos="30000">
                                <a:srgbClr val="66008F"/>
                              </a:gs>
                              <a:gs pos="64999">
                                <a:srgbClr val="BA0066"/>
                              </a:gs>
                              <a:gs pos="89999">
                                <a:srgbClr val="FF0000"/>
                              </a:gs>
                              <a:gs pos="100000">
                                <a:srgbClr val="FF8200"/>
                              </a:gs>
                            </a:gsLst>
                            <a:lin ang="2700000" scaled="1"/>
                            <a:tileRect/>
                          </a:gradFill>
                        </a:rPr>
                        <a:t>12 Months</a:t>
                      </a:r>
                      <a:endParaRPr lang="en-IN" dirty="0">
                        <a:gradFill flip="none" rotWithShape="1">
                          <a:gsLst>
                            <a:gs pos="0">
                              <a:srgbClr val="000082"/>
                            </a:gs>
                            <a:gs pos="30000">
                              <a:srgbClr val="66008F"/>
                            </a:gs>
                            <a:gs pos="64999">
                              <a:srgbClr val="BA0066"/>
                            </a:gs>
                            <a:gs pos="89999">
                              <a:srgbClr val="FF0000"/>
                            </a:gs>
                            <a:gs pos="100000">
                              <a:srgbClr val="FF8200"/>
                            </a:gs>
                          </a:gsLst>
                          <a:lin ang="2700000" scaled="1"/>
                          <a:tileRect/>
                        </a:gradFill>
                      </a:endParaRPr>
                    </a:p>
                  </a:txBody>
                  <a:tcPr marL="91439" marR="91439"/>
                </a:tc>
              </a:tr>
            </a:tbl>
          </a:graphicData>
        </a:graphic>
      </p:graphicFrame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4. Housing loan Interest Exemption Limit increased from 1.5L to 2L</a:t>
            </a:r>
            <a:endParaRPr lang="en-IN" dirty="0">
              <a:gradFill flip="none" rotWithShape="1"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IN" dirty="0" smtClean="0"/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r>
              <a:rPr lang="en-IN" dirty="0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          Government has raised Housing Loan interest Exemption amount under SECTION 24 from 1.5L to 2L </a:t>
            </a:r>
            <a:r>
              <a:rPr lang="en-IN" dirty="0" err="1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wef</a:t>
            </a:r>
            <a:r>
              <a:rPr lang="en-IN" dirty="0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 A.Y. 2015-16 in respect of Loan taken for Purchase of Self Occupied House Property. The same will be apply for F.Y. 2014-15</a:t>
            </a:r>
          </a:p>
          <a:p>
            <a:pPr>
              <a:buNone/>
            </a:pPr>
            <a:endParaRPr lang="en-IN" dirty="0"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path path="rect">
                  <a:fillToRect l="50000" t="50000" r="50000" b="50000"/>
                </a:path>
                <a:tileRect/>
              </a:gra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5. Presumptive  income amount increased to </a:t>
            </a:r>
            <a:r>
              <a:rPr lang="en-IN" dirty="0" err="1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rs</a:t>
            </a:r>
            <a:r>
              <a:rPr lang="en-IN" dirty="0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. 7500 for business of plying , hiring or leasing goods carriage</a:t>
            </a:r>
            <a:endParaRPr lang="en-IN" dirty="0">
              <a:gradFill flip="none" rotWithShape="1"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IN" dirty="0" smtClean="0">
                <a:gradFill flip="none"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16200000" scaled="1"/>
                  <a:tileRect/>
                </a:gradFill>
              </a:rPr>
              <a:t>The existing provision of SECTION 44AE provides for presumptive taxation as follows </a:t>
            </a:r>
          </a:p>
          <a:p>
            <a:endParaRPr lang="en-IN" dirty="0" smtClean="0">
              <a:gradFill flip="none" rotWithShape="1">
                <a:gsLst>
                  <a:gs pos="0">
                    <a:srgbClr val="03D4A8"/>
                  </a:gs>
                  <a:gs pos="25000">
                    <a:srgbClr val="21D6E0"/>
                  </a:gs>
                  <a:gs pos="75000">
                    <a:srgbClr val="0087E6"/>
                  </a:gs>
                  <a:gs pos="100000">
                    <a:srgbClr val="005CBF"/>
                  </a:gs>
                </a:gsLst>
                <a:lin ang="16200000" scaled="1"/>
                <a:tileRect/>
              </a:gradFill>
            </a:endParaRPr>
          </a:p>
          <a:p>
            <a:r>
              <a:rPr lang="en-IN" dirty="0" smtClean="0">
                <a:gradFill flip="none"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16200000" scaled="1"/>
                  <a:tileRect/>
                </a:gradFill>
              </a:rPr>
              <a:t>Heavy goods Vehicle (HGV) – Rs. 5000 per month</a:t>
            </a:r>
          </a:p>
          <a:p>
            <a:r>
              <a:rPr lang="en-IN" dirty="0" smtClean="0">
                <a:gradFill flip="none"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16200000" scaled="1"/>
                  <a:tileRect/>
                </a:gradFill>
              </a:rPr>
              <a:t>Other than HGV                   _ Rs. 4500 per month</a:t>
            </a:r>
          </a:p>
          <a:p>
            <a:endParaRPr lang="en-IN" dirty="0" smtClean="0">
              <a:gradFill flip="none" rotWithShape="1">
                <a:gsLst>
                  <a:gs pos="0">
                    <a:srgbClr val="03D4A8"/>
                  </a:gs>
                  <a:gs pos="25000">
                    <a:srgbClr val="21D6E0"/>
                  </a:gs>
                  <a:gs pos="75000">
                    <a:srgbClr val="0087E6"/>
                  </a:gs>
                  <a:gs pos="100000">
                    <a:srgbClr val="005CBF"/>
                  </a:gs>
                </a:gsLst>
                <a:lin ang="16200000" scaled="1"/>
                <a:tileRect/>
              </a:gradFill>
            </a:endParaRPr>
          </a:p>
          <a:p>
            <a:r>
              <a:rPr lang="en-IN" dirty="0" smtClean="0">
                <a:gradFill flip="none"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16200000" scaled="1"/>
                  <a:tileRect/>
                </a:gradFill>
              </a:rPr>
              <a:t>It is now provided a uniform amount of presumptive income of Rs .7500 every month for all types of goods</a:t>
            </a:r>
            <a:endParaRPr lang="en-IN" dirty="0">
              <a:gradFill flip="none" rotWithShape="1">
                <a:gsLst>
                  <a:gs pos="0">
                    <a:srgbClr val="03D4A8"/>
                  </a:gs>
                  <a:gs pos="25000">
                    <a:srgbClr val="21D6E0"/>
                  </a:gs>
                  <a:gs pos="75000">
                    <a:srgbClr val="0087E6"/>
                  </a:gs>
                  <a:gs pos="100000">
                    <a:srgbClr val="005CBF"/>
                  </a:gs>
                </a:gsLst>
                <a:lin ang="16200000" scaled="1"/>
                <a:tileRect/>
              </a:gra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6. Trading in Commodity derivatives not to be considered as a speculation transaction</a:t>
            </a:r>
            <a:endParaRPr lang="en-IN" dirty="0">
              <a:gradFill flip="none" rotWithShape="1"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dirty="0" smtClean="0">
                <a:gradFill flip="none"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16200000" scaled="1"/>
                  <a:tileRect/>
                </a:gradFill>
              </a:rPr>
              <a:t>The Finance minister in his Budget speech had clarified that trading in commodity derivatives will not be considered as a Speculative transaction subject to Commodities Transaction tax</a:t>
            </a:r>
            <a:endParaRPr lang="en-IN" dirty="0">
              <a:gradFill flip="none" rotWithShape="1">
                <a:gsLst>
                  <a:gs pos="0">
                    <a:srgbClr val="03D4A8"/>
                  </a:gs>
                  <a:gs pos="25000">
                    <a:srgbClr val="21D6E0"/>
                  </a:gs>
                  <a:gs pos="75000">
                    <a:srgbClr val="0087E6"/>
                  </a:gs>
                  <a:gs pos="100000">
                    <a:srgbClr val="005CBF"/>
                  </a:gs>
                </a:gsLst>
                <a:lin ang="16200000" scaled="1"/>
                <a:tileRect/>
              </a:gra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7. If </a:t>
            </a:r>
            <a:r>
              <a:rPr lang="en-IN" dirty="0" err="1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assessee</a:t>
            </a:r>
            <a:r>
              <a:rPr lang="en-IN" dirty="0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 has undertaken any foreign travel during the previous year then disclose detail of Foreign travel in ITR</a:t>
            </a:r>
            <a:endParaRPr lang="en-IN" dirty="0">
              <a:gradFill flip="none" rotWithShape="1"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IN" dirty="0" smtClean="0"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6200000" scaled="1"/>
                  <a:tileRect/>
                </a:gradFill>
              </a:rPr>
              <a:t>Schedule requires following details.</a:t>
            </a:r>
          </a:p>
          <a:p>
            <a:endParaRPr lang="en-IN" dirty="0" smtClean="0"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16200000" scaled="1"/>
                <a:tileRect/>
              </a:gradFill>
            </a:endParaRPr>
          </a:p>
          <a:p>
            <a:r>
              <a:rPr lang="en-IN" dirty="0" smtClean="0"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6200000" scaled="1"/>
                  <a:tileRect/>
                </a:gradFill>
              </a:rPr>
              <a:t>1. Passport no. of Assesses</a:t>
            </a:r>
          </a:p>
          <a:p>
            <a:r>
              <a:rPr lang="en-IN" dirty="0" smtClean="0"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6200000" scaled="1"/>
                  <a:tileRect/>
                </a:gradFill>
              </a:rPr>
              <a:t>2. Place of Issue of Passport</a:t>
            </a:r>
          </a:p>
          <a:p>
            <a:r>
              <a:rPr lang="en-IN" dirty="0" smtClean="0"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6200000" scaled="1"/>
                  <a:tileRect/>
                </a:gradFill>
              </a:rPr>
              <a:t>3. Country visited during the year</a:t>
            </a:r>
          </a:p>
          <a:p>
            <a:r>
              <a:rPr lang="en-IN" dirty="0" smtClean="0"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6200000" scaled="1"/>
                  <a:tileRect/>
                </a:gradFill>
              </a:rPr>
              <a:t>4. Number of times visited</a:t>
            </a:r>
          </a:p>
          <a:p>
            <a:r>
              <a:rPr lang="en-IN" dirty="0" smtClean="0"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6200000" scaled="1"/>
                  <a:tileRect/>
                </a:gradFill>
              </a:rPr>
              <a:t>5. In case of a resident , expenses incurred from own source , if any , in relation to such travel</a:t>
            </a:r>
            <a:endParaRPr lang="en-IN" dirty="0"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16200000" scaled="1"/>
                <a:tileRect/>
              </a:gra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 smtClean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</a:rPr>
              <a:t>8.CBDT mandates disclosure of all bank accounts in ITR</a:t>
            </a:r>
            <a:endParaRPr lang="en-IN" dirty="0">
              <a:gradFill flip="none" rotWithShape="1"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dirty="0" smtClean="0"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6200000" scaled="1"/>
                  <a:tileRect/>
                </a:gradFill>
              </a:rPr>
              <a:t>CBDT has vide Notification no. 41/2015 , dated 15</a:t>
            </a:r>
            <a:r>
              <a:rPr lang="en-IN" baseline="30000" dirty="0" smtClean="0"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6200000" scaled="1"/>
                  <a:tileRect/>
                </a:gradFill>
              </a:rPr>
              <a:t>th</a:t>
            </a:r>
            <a:r>
              <a:rPr lang="en-IN" dirty="0" smtClean="0"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6200000" scaled="1"/>
                  <a:tileRect/>
                </a:gradFill>
              </a:rPr>
              <a:t> of April , 2015 for the first time required an </a:t>
            </a:r>
            <a:r>
              <a:rPr lang="en-IN" dirty="0" err="1" smtClean="0"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6200000" scaled="1"/>
                  <a:tileRect/>
                </a:gradFill>
              </a:rPr>
              <a:t>asseessee</a:t>
            </a:r>
            <a:r>
              <a:rPr lang="en-IN" dirty="0" smtClean="0"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6200000" scaled="1"/>
                  <a:tileRect/>
                </a:gradFill>
              </a:rPr>
              <a:t> to compulsorily provide details of ALL BANK ACCOUNT held in India at any time during F.Y. 2014-15 including details of those which were closed during the year.</a:t>
            </a:r>
            <a:endParaRPr lang="en-IN" dirty="0"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16200000" scaled="1"/>
                <a:tileRect/>
              </a:gra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410</TotalTime>
  <Words>816</Words>
  <Application>Microsoft Office PowerPoint</Application>
  <PresentationFormat>On-screen Show (4:3)</PresentationFormat>
  <Paragraphs>90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Oriel</vt:lpstr>
      <vt:lpstr>IMPORTANT THINGS TO KNOW WHILE FILING INCOME TAX RETURN FOR F.Y. 2014-15 </vt:lpstr>
      <vt:lpstr>1. BASIC EXEMPTION LIMIT INCREASES</vt:lpstr>
      <vt:lpstr>2. Section 80C deduction limit raised from 1,00,000 to 1,50,000</vt:lpstr>
      <vt:lpstr>3. Amendment in the criteria of holding period for treting an asset as short term capital asset</vt:lpstr>
      <vt:lpstr>4. Housing loan Interest Exemption Limit increased from 1.5L to 2L</vt:lpstr>
      <vt:lpstr>5. Presumptive  income amount increased to rs. 7500 for business of plying , hiring or leasing goods carriage</vt:lpstr>
      <vt:lpstr>6. Trading in Commodity derivatives not to be considered as a speculation transaction</vt:lpstr>
      <vt:lpstr>7. If assessee has undertaken any foreign travel during the previous year then disclose detail of Foreign travel in ITR</vt:lpstr>
      <vt:lpstr>8.CBDT mandates disclosure of all bank accounts in ITR</vt:lpstr>
      <vt:lpstr>9. RBI expands list of documents as valid proof</vt:lpstr>
      <vt:lpstr>10. Shares held by relatives can’t be considered to determine substantial interest of shareholder</vt:lpstr>
      <vt:lpstr>11. Benefit u/s. 54/54f available only if investment is made in one residential house situated in India</vt:lpstr>
      <vt:lpstr>12. TDS on non exempt payment made under life insurance policy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IMPORTANT THINGS TO KNOW WHILE FILLING OF INCOME TAX RETURN FOR INDIVIDUALS</dc:title>
  <dc:creator>Windows User</dc:creator>
  <cp:lastModifiedBy>Shivam</cp:lastModifiedBy>
  <cp:revision>53</cp:revision>
  <dcterms:created xsi:type="dcterms:W3CDTF">2015-06-14T05:58:48Z</dcterms:created>
  <dcterms:modified xsi:type="dcterms:W3CDTF">2015-06-17T06:58:58Z</dcterms:modified>
</cp:coreProperties>
</file>