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88" r:id="rId2"/>
    <p:sldId id="275" r:id="rId3"/>
    <p:sldId id="280" r:id="rId4"/>
    <p:sldId id="281" r:id="rId5"/>
    <p:sldId id="282" r:id="rId6"/>
    <p:sldId id="278" r:id="rId7"/>
    <p:sldId id="283" r:id="rId8"/>
    <p:sldId id="287" r:id="rId9"/>
    <p:sldId id="285" r:id="rId10"/>
    <p:sldId id="28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BC14B0"/>
    <a:srgbClr val="FF9933"/>
    <a:srgbClr val="FF66FF"/>
    <a:srgbClr val="FF66CC"/>
    <a:srgbClr val="802AA6"/>
    <a:srgbClr val="33CCFF"/>
    <a:srgbClr val="00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728" autoAdjust="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A07C9-5CDC-4570-8915-5C4143F82C9A}" type="datetimeFigureOut">
              <a:rPr lang="en-US" smtClean="0"/>
              <a:pPr/>
              <a:t>19/04/2016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1AE64-C0DC-4EE9-BB90-B147120208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388458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8CDE4-533D-4F52-996F-DD5AAE65013F}" type="datetimeFigureOut">
              <a:rPr lang="en-US" smtClean="0"/>
              <a:pPr/>
              <a:t>19/04/2016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8F6EE-0AE0-4A45-95DF-74066BBD2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15265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30A2BC4-E12B-4A7B-A26A-F07592B0F2FC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3FE3-96FB-456A-9F2B-3F8B8575E72F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9BA-1894-425C-8749-4AF586775159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09CF15-F0CA-44E7-9D7B-79D93B0373D1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0AAB8A9-8CDC-4F24-818F-ABBFD65897E7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237E0-4149-4244-923E-57CC5A4258B1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14E-29FF-446C-AB59-3E0F49A6CE61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9839DC-0E96-4AED-88C9-6EF37ACFF23E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E995-C40F-4CAF-A2EF-588A9C66E572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955869F-64B2-4096-9F4D-BE3237B8AB90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0A50CE-E749-4B85-BB2D-DD7010232639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Slide 1 of 10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39C24EE-4BEA-4CDB-9F75-FB84DCF88B67}" type="datetime1">
              <a:rPr lang="en-US" smtClean="0"/>
              <a:pPr/>
              <a:t>19/04/2016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Slide 1 of 10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rasjain2807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1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6416040"/>
            <a:ext cx="3200400" cy="365760"/>
          </a:xfrm>
        </p:spPr>
        <p:txBody>
          <a:bodyPr/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 of 10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7"/>
          <p:cNvSpPr txBox="1">
            <a:spLocks/>
          </p:cNvSpPr>
          <p:nvPr/>
        </p:nvSpPr>
        <p:spPr>
          <a:xfrm>
            <a:off x="457200" y="419100"/>
            <a:ext cx="8229600" cy="6477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AS 1: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Presentation of Financial Statement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76846"/>
            <a:ext cx="4064000" cy="454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572000" y="4648200"/>
            <a:ext cx="449580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CA PARAS JAIN</a:t>
            </a:r>
          </a:p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4"/>
              </a:rPr>
              <a:t>parasjain2807@gmail.com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+91 9819815706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2057400"/>
            <a:ext cx="7589065" cy="186204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 You</a:t>
            </a:r>
            <a:endParaRPr lang="en-US" sz="11500" b="1" u="sng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Footer Placeholder 1"/>
          <p:cNvSpPr txBox="1">
            <a:spLocks/>
          </p:cNvSpPr>
          <p:nvPr/>
        </p:nvSpPr>
        <p:spPr>
          <a:xfrm>
            <a:off x="3124200" y="64160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10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381000"/>
            <a:ext cx="7696200" cy="685800"/>
          </a:xfrm>
          <a:prstGeom prst="roundRect">
            <a:avLst>
              <a:gd name="adj" fmla="val 5000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Ind AS 1: Presentation of Financial Statement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492984"/>
            <a:ext cx="7696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In India, Presentation of Financial Statement is always governed by Companies Act instead of Accounting Standard. 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Earlier there is Schedule VI, now Schedule III is there for Presentation of Financial Statement as per Accounting Standard.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Recently Ministry of Corporate affairs had issued Format  of Financial Statement as per Ind AS. (As per  notification dated 06/04/2016).</a:t>
            </a:r>
          </a:p>
        </p:txBody>
      </p:sp>
      <p:sp>
        <p:nvSpPr>
          <p:cNvPr id="5" name="Footer Placeholder 1"/>
          <p:cNvSpPr txBox="1">
            <a:spLocks/>
          </p:cNvSpPr>
          <p:nvPr/>
        </p:nvSpPr>
        <p:spPr>
          <a:xfrm>
            <a:off x="3124200" y="64160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2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966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848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Financial Statement comprises of:-</a:t>
            </a:r>
          </a:p>
          <a:p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Balance Sheet as at the end of the period;</a:t>
            </a: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Statement of Profit and Loss for the period;</a:t>
            </a: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Cash Flow Statement for the period; and</a:t>
            </a:r>
          </a:p>
          <a:p>
            <a:pPr marL="342900" indent="-342900">
              <a:buAutoNum type="alphaLcParenBoth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Notes.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276600" y="3048000"/>
            <a:ext cx="2209800" cy="838200"/>
          </a:xfrm>
          <a:prstGeom prst="roundRect">
            <a:avLst>
              <a:gd name="adj" fmla="val 50000"/>
            </a:avLst>
          </a:prstGeom>
          <a:solidFill>
            <a:srgbClr val="33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Financial Statement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5029200"/>
            <a:ext cx="1676400" cy="838200"/>
          </a:xfrm>
          <a:prstGeom prst="roundRect">
            <a:avLst/>
          </a:prstGeom>
          <a:solidFill>
            <a:srgbClr val="BC14B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Balance Sheet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62200" y="5029200"/>
            <a:ext cx="2133600" cy="8382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Statement of Profit and Loss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76800" y="5029200"/>
            <a:ext cx="1676400" cy="838200"/>
          </a:xfrm>
          <a:prstGeom prst="roundRect">
            <a:avLst/>
          </a:prstGeom>
          <a:solidFill>
            <a:srgbClr val="FF66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Cash Flow  Statement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934200" y="5029200"/>
            <a:ext cx="1676400" cy="838200"/>
          </a:xfrm>
          <a:prstGeom prst="roundRect">
            <a:avLst/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>
            <a:stCxn id="3" idx="2"/>
            <a:endCxn id="5" idx="0"/>
          </p:cNvCxnSpPr>
          <p:nvPr/>
        </p:nvCxnSpPr>
        <p:spPr>
          <a:xfrm rot="5400000">
            <a:off x="3333750" y="3981450"/>
            <a:ext cx="1143000" cy="95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  <a:endCxn id="6" idx="0"/>
          </p:cNvCxnSpPr>
          <p:nvPr/>
        </p:nvCxnSpPr>
        <p:spPr>
          <a:xfrm rot="16200000" flipH="1">
            <a:off x="4476750" y="3790950"/>
            <a:ext cx="1143000" cy="1333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2"/>
            <a:endCxn id="7" idx="0"/>
          </p:cNvCxnSpPr>
          <p:nvPr/>
        </p:nvCxnSpPr>
        <p:spPr>
          <a:xfrm rot="16200000" flipH="1">
            <a:off x="5505450" y="2762250"/>
            <a:ext cx="1143000" cy="3390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" idx="2"/>
            <a:endCxn id="4" idx="0"/>
          </p:cNvCxnSpPr>
          <p:nvPr/>
        </p:nvCxnSpPr>
        <p:spPr>
          <a:xfrm rot="5400000">
            <a:off x="2228850" y="2876550"/>
            <a:ext cx="1143000" cy="3162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1"/>
          <p:cNvSpPr txBox="1">
            <a:spLocks/>
          </p:cNvSpPr>
          <p:nvPr/>
        </p:nvSpPr>
        <p:spPr>
          <a:xfrm>
            <a:off x="3124200" y="64160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3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5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381000"/>
            <a:ext cx="8077200" cy="762000"/>
          </a:xfrm>
          <a:prstGeom prst="roundRect">
            <a:avLst>
              <a:gd name="adj" fmla="val 50000"/>
            </a:avLst>
          </a:prstGeom>
          <a:solidFill>
            <a:srgbClr val="BC14B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Balance Sheet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7620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Balance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sheet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include 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Statement of change in equity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which is presented as a part of the Balance Sheet.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9600" y="2438400"/>
            <a:ext cx="8077200" cy="6858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Statement of Profit and Loss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352800"/>
            <a:ext cx="792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Statement of Profit and Loss include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other comprehensive income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which is presented as part of  a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single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statement of profit and loss.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There is no concept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extraordinary item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Ind AS.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600" y="5029200"/>
            <a:ext cx="8001000" cy="685800"/>
          </a:xfrm>
          <a:prstGeom prst="roundRect">
            <a:avLst>
              <a:gd name="adj" fmla="val 50000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Notes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59436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Notes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comprises of summary of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accounting policies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and other explanatory information about items of financial statement.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3124200" y="64922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4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228600"/>
            <a:ext cx="8077200" cy="6858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OTHER COMPREHENSIVE INCOME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143000"/>
            <a:ext cx="80772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Other comprehensive income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comprises items of income and expense (including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reclassification adjustments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that are not recognised in profit or loss as required by other Ind ASs.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components of other comprehensive income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include: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(a) changes in revaluation surplus (see Ind AS 16 Property, Plant and Equipment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Ind AS 38 Intangible Assets);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(b) actuarial gains and losses on defined benefit plans (see Ind AS 19 Employee Benefits);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(c) gains and losses arising from translating the financial statements of a foreign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operation (see Ind AS 21 The Effects of Changes in Foreign Exchange Rates);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(d) gains and losses on remeasuring available-for-sale financial assets (see Ind AS 39 Financial Instruments: Recognition and Measurement);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(e) the effective portion of gains and losses on hedging instruments in a cash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flow hedge (see Ind AS 39 Financial Instruments: Recognition and Measurement).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Reclassification adjustments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amounts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reclassified to profit or loss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the current period that were recognised in other comprehensive income in the current or previous periods.</a:t>
            </a:r>
          </a:p>
        </p:txBody>
      </p:sp>
      <p:sp>
        <p:nvSpPr>
          <p:cNvPr id="5" name="Footer Placeholder 1"/>
          <p:cNvSpPr txBox="1">
            <a:spLocks/>
          </p:cNvSpPr>
          <p:nvPr/>
        </p:nvSpPr>
        <p:spPr>
          <a:xfrm>
            <a:off x="3124200" y="64160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5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85800" y="457200"/>
            <a:ext cx="7620000" cy="685800"/>
          </a:xfrm>
          <a:prstGeom prst="roundRect">
            <a:avLst>
              <a:gd name="adj" fmla="val 5000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FORMAT OF FINANCIAL STATEMENT AS PER Ind AS ENCLOSED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5867400" y="2057400"/>
            <a:ext cx="2362200" cy="1295400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Double click on Excel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ooter Placeholder 1"/>
          <p:cNvSpPr txBox="1">
            <a:spLocks/>
          </p:cNvSpPr>
          <p:nvPr/>
        </p:nvSpPr>
        <p:spPr>
          <a:xfrm>
            <a:off x="3124200" y="640080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6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2819400" y="2059783"/>
          <a:ext cx="2590800" cy="2024062"/>
        </p:xfrm>
        <a:graphic>
          <a:graphicData uri="http://schemas.openxmlformats.org/presentationml/2006/ole">
            <p:oleObj spid="_x0000_s1045" name="Worksheet" showAsIcon="1" r:id="rId4" imgW="914400" imgH="714240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381000"/>
            <a:ext cx="7696200" cy="6096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ompliance with Ind 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1524000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Financial statements complying with Ind ASs shall make an explicit and unreserved statement of such compliance in the notes. 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Financial statements shall not be described as complying with Ind ASs unless they comply with all the requirements of applicable Ind ASs.</a:t>
            </a:r>
          </a:p>
        </p:txBody>
      </p:sp>
      <p:pic>
        <p:nvPicPr>
          <p:cNvPr id="4" name="Picture 3" descr="New Picture (5)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733801"/>
            <a:ext cx="6019800" cy="2209800"/>
          </a:xfrm>
          <a:prstGeom prst="rect">
            <a:avLst/>
          </a:prstGeom>
        </p:spPr>
      </p:pic>
      <p:sp>
        <p:nvSpPr>
          <p:cNvPr id="6" name="Footer Placeholder 1"/>
          <p:cNvSpPr txBox="1">
            <a:spLocks/>
          </p:cNvSpPr>
          <p:nvPr/>
        </p:nvSpPr>
        <p:spPr>
          <a:xfrm>
            <a:off x="3124200" y="64160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7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228600"/>
            <a:ext cx="7924800" cy="6096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Comparision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1"/>
          <p:cNvSpPr txBox="1">
            <a:spLocks/>
          </p:cNvSpPr>
          <p:nvPr/>
        </p:nvSpPr>
        <p:spPr>
          <a:xfrm>
            <a:off x="3124200" y="64160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8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1066800"/>
          <a:ext cx="7924800" cy="5312155"/>
        </p:xfrm>
        <a:graphic>
          <a:graphicData uri="http://schemas.openxmlformats.org/drawingml/2006/table">
            <a:tbl>
              <a:tblPr/>
              <a:tblGrid>
                <a:gridCol w="987125"/>
                <a:gridCol w="3651897"/>
                <a:gridCol w="1130790"/>
                <a:gridCol w="1056639"/>
                <a:gridCol w="1098349"/>
              </a:tblGrid>
              <a:tr h="3797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Sr. No.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Particulars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IND </a:t>
                      </a:r>
                      <a:r>
                        <a:rPr lang="en-US" sz="22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  <a:endParaRPr lang="en-US" sz="2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IFRS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4557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Statement of change in equity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45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Statement of change in equity as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Seperate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statement or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Part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notes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Part 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notes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Part 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notes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Seperate statement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7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Other comprehensive income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79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Single / Two statement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approach for Statement</a:t>
                      </a:r>
                      <a:r>
                        <a:rPr lang="en-US" sz="22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of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Profit and Loss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Single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Single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Any one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7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Extraordinary items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43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Expense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presentation in Statement of Profit and Loss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Nature wise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Nature wise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Either by nature or function wise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09600"/>
            <a:ext cx="8424286" cy="5715000"/>
          </a:xfrm>
          <a:prstGeom prst="rect">
            <a:avLst/>
          </a:prstGeom>
        </p:spPr>
      </p:pic>
      <p:sp>
        <p:nvSpPr>
          <p:cNvPr id="5" name="Footer Placeholder 1"/>
          <p:cNvSpPr txBox="1">
            <a:spLocks/>
          </p:cNvSpPr>
          <p:nvPr/>
        </p:nvSpPr>
        <p:spPr>
          <a:xfrm>
            <a:off x="3124200" y="6416040"/>
            <a:ext cx="3200400" cy="365760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9 of 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1934</TotalTime>
  <Words>599</Words>
  <Application>Microsoft Office PowerPoint</Application>
  <PresentationFormat>On-screen Show (4:3)</PresentationFormat>
  <Paragraphs>96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Oriel</vt:lpstr>
      <vt:lpstr>Worksheet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acct</cp:lastModifiedBy>
  <cp:revision>161</cp:revision>
  <dcterms:created xsi:type="dcterms:W3CDTF">2006-08-16T00:00:00Z</dcterms:created>
  <dcterms:modified xsi:type="dcterms:W3CDTF">2016-04-19T09:30:23Z</dcterms:modified>
  <cp:contentStatus/>
</cp:coreProperties>
</file>