
<file path=[Content_Types].xml><?xml version="1.0" encoding="utf-8"?>
<Types xmlns="http://schemas.openxmlformats.org/package/2006/content-types">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67" r:id="rId2"/>
    <p:sldId id="259" r:id="rId3"/>
    <p:sldId id="260" r:id="rId4"/>
    <p:sldId id="272" r:id="rId5"/>
    <p:sldId id="264" r:id="rId6"/>
    <p:sldId id="265" r:id="rId7"/>
    <p:sldId id="273" r:id="rId8"/>
    <p:sldId id="287" r:id="rId9"/>
    <p:sldId id="269" r:id="rId10"/>
    <p:sldId id="274" r:id="rId11"/>
    <p:sldId id="275" r:id="rId12"/>
    <p:sldId id="276" r:id="rId13"/>
    <p:sldId id="277" r:id="rId14"/>
    <p:sldId id="278" r:id="rId15"/>
    <p:sldId id="279" r:id="rId16"/>
    <p:sldId id="289" r:id="rId17"/>
    <p:sldId id="280" r:id="rId18"/>
    <p:sldId id="282" r:id="rId19"/>
    <p:sldId id="283" r:id="rId20"/>
    <p:sldId id="290" r:id="rId21"/>
    <p:sldId id="284" r:id="rId22"/>
    <p:sldId id="285" r:id="rId23"/>
    <p:sldId id="286" r:id="rId24"/>
    <p:sldId id="288"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Full" cryptAlgorithmClass="hash" cryptAlgorithmType="typeAny" cryptAlgorithmSid="4" spinCount="100000" saltData="N0Os0JqjTdUSVFRMUUI0cQ==" hashData="fZP3xd4fkHSu+F75wHj3bQcojzE="/>
  <p:extLst>
    <p:ext uri="{521415D9-36F7-43E2-AB2F-B90AF26B5E84}">
      <p14:sectionLst xmlns:p14="http://schemas.microsoft.com/office/powerpoint/2010/main">
        <p14:section name="Untitled Section" id="{F1CCF8FE-EDA0-41C2-9198-22F80A11973D}">
          <p14:sldIdLst>
            <p14:sldId id="267"/>
            <p14:sldId id="259"/>
            <p14:sldId id="260"/>
            <p14:sldId id="272"/>
            <p14:sldId id="264"/>
            <p14:sldId id="265"/>
            <p14:sldId id="273"/>
            <p14:sldId id="287"/>
            <p14:sldId id="269"/>
            <p14:sldId id="274"/>
            <p14:sldId id="275"/>
            <p14:sldId id="276"/>
            <p14:sldId id="277"/>
            <p14:sldId id="278"/>
            <p14:sldId id="279"/>
            <p14:sldId id="289"/>
            <p14:sldId id="280"/>
            <p14:sldId id="282"/>
            <p14:sldId id="283"/>
            <p14:sldId id="290"/>
            <p14:sldId id="284"/>
            <p14:sldId id="285"/>
            <p14:sldId id="286"/>
            <p14:sldId id="288"/>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92" autoAdjust="0"/>
  </p:normalViewPr>
  <p:slideViewPr>
    <p:cSldViewPr>
      <p:cViewPr varScale="1">
        <p:scale>
          <a:sx n="101" d="100"/>
          <a:sy n="101" d="100"/>
        </p:scale>
        <p:origin x="-180"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Freeform 6"/>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0">
                <a:schemeClr val="accent1"/>
              </a:gs>
              <a:gs pos="14000">
                <a:schemeClr val="accent1">
                  <a:lumMod val="60000"/>
                  <a:lumOff val="40000"/>
                </a:schemeClr>
              </a:gs>
              <a:gs pos="83000">
                <a:schemeClr val="accent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b="1" kern="1200" dirty="0">
              <a:solidFill>
                <a:schemeClr val="lt1"/>
              </a:solidFill>
              <a:latin typeface="+mn-lt"/>
              <a:ea typeface="+mn-ea"/>
              <a:cs typeface="+mn-cs"/>
            </a:endParaRPr>
          </a:p>
        </p:txBody>
      </p:sp>
      <p:sp>
        <p:nvSpPr>
          <p:cNvPr id="8" name="Freeform 7"/>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41000">
                <a:schemeClr val="accent1">
                  <a:alpha val="0"/>
                </a:schemeClr>
              </a:gs>
              <a:gs pos="57000">
                <a:schemeClr val="accent1">
                  <a:lumMod val="40000"/>
                  <a:lumOff val="60000"/>
                </a:schemeClr>
              </a:gs>
              <a:gs pos="100000">
                <a:schemeClr val="accent1">
                  <a:alpha val="0"/>
                </a:schemeClr>
              </a:gs>
            </a:gsLst>
            <a:lin ang="6000000" scaled="0"/>
          </a:gra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b="1" kern="1200" dirty="0">
              <a:solidFill>
                <a:schemeClr val="lt1"/>
              </a:solidFill>
              <a:latin typeface="+mn-lt"/>
              <a:ea typeface="+mn-ea"/>
              <a:cs typeface="+mn-cs"/>
            </a:endParaRPr>
          </a:p>
        </p:txBody>
      </p:sp>
      <p:sp>
        <p:nvSpPr>
          <p:cNvPr id="9" name="Freeform 8"/>
          <p:cNvSpPr/>
          <p:nvPr/>
        </p:nvSpPr>
        <p:spPr>
          <a:xfrm>
            <a:off x="0" y="5545932"/>
            <a:ext cx="9146383" cy="1314449"/>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33337 h 1214437"/>
              <a:gd name="connsiteX1" fmla="*/ 6305550 w 9134475"/>
              <a:gd name="connsiteY1" fmla="*/ 1100137 h 1214437"/>
              <a:gd name="connsiteX2" fmla="*/ 9044270 w 9134475"/>
              <a:gd name="connsiteY2" fmla="*/ 0 h 1214437"/>
              <a:gd name="connsiteX3" fmla="*/ 9134475 w 9134475"/>
              <a:gd name="connsiteY3" fmla="*/ 1214437 h 1214437"/>
              <a:gd name="connsiteX4" fmla="*/ 0 w 9134475"/>
              <a:gd name="connsiteY4" fmla="*/ 1214437 h 1214437"/>
              <a:gd name="connsiteX5" fmla="*/ 0 w 9134475"/>
              <a:gd name="connsiteY5" fmla="*/ 33337 h 1214437"/>
              <a:gd name="connsiteX0" fmla="*/ 0 w 9134475"/>
              <a:gd name="connsiteY0" fmla="*/ 130968 h 1312068"/>
              <a:gd name="connsiteX1" fmla="*/ 6305550 w 9134475"/>
              <a:gd name="connsiteY1" fmla="*/ 1197768 h 1312068"/>
              <a:gd name="connsiteX2" fmla="*/ 9113111 w 9134475"/>
              <a:gd name="connsiteY2" fmla="*/ 0 h 1312068"/>
              <a:gd name="connsiteX3" fmla="*/ 9134475 w 9134475"/>
              <a:gd name="connsiteY3" fmla="*/ 1312068 h 1312068"/>
              <a:gd name="connsiteX4" fmla="*/ 0 w 9134475"/>
              <a:gd name="connsiteY4" fmla="*/ 1312068 h 1312068"/>
              <a:gd name="connsiteX5" fmla="*/ 0 w 9134475"/>
              <a:gd name="connsiteY5" fmla="*/ 130968 h 1312068"/>
              <a:gd name="connsiteX0" fmla="*/ 0 w 9113111"/>
              <a:gd name="connsiteY0" fmla="*/ 130968 h 1312068"/>
              <a:gd name="connsiteX1" fmla="*/ 6305550 w 9113111"/>
              <a:gd name="connsiteY1" fmla="*/ 1197768 h 1312068"/>
              <a:gd name="connsiteX2" fmla="*/ 9113111 w 9113111"/>
              <a:gd name="connsiteY2" fmla="*/ 0 h 1312068"/>
              <a:gd name="connsiteX3" fmla="*/ 8958813 w 9113111"/>
              <a:gd name="connsiteY3" fmla="*/ 1009649 h 1312068"/>
              <a:gd name="connsiteX4" fmla="*/ 0 w 9113111"/>
              <a:gd name="connsiteY4" fmla="*/ 1312068 h 1312068"/>
              <a:gd name="connsiteX5" fmla="*/ 0 w 9113111"/>
              <a:gd name="connsiteY5" fmla="*/ 130968 h 1312068"/>
              <a:gd name="connsiteX0" fmla="*/ 0 w 9117860"/>
              <a:gd name="connsiteY0" fmla="*/ 130968 h 1314449"/>
              <a:gd name="connsiteX1" fmla="*/ 6305550 w 9117860"/>
              <a:gd name="connsiteY1" fmla="*/ 1197768 h 1314449"/>
              <a:gd name="connsiteX2" fmla="*/ 9113111 w 9117860"/>
              <a:gd name="connsiteY2" fmla="*/ 0 h 1314449"/>
              <a:gd name="connsiteX3" fmla="*/ 9117860 w 9117860"/>
              <a:gd name="connsiteY3" fmla="*/ 1314449 h 1314449"/>
              <a:gd name="connsiteX4" fmla="*/ 0 w 9117860"/>
              <a:gd name="connsiteY4" fmla="*/ 1312068 h 1314449"/>
              <a:gd name="connsiteX5" fmla="*/ 0 w 9117860"/>
              <a:gd name="connsiteY5" fmla="*/ 130968 h 1314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17860" h="1314449">
                <a:moveTo>
                  <a:pt x="0" y="130968"/>
                </a:moveTo>
                <a:lnTo>
                  <a:pt x="6305550" y="1197768"/>
                </a:lnTo>
                <a:lnTo>
                  <a:pt x="9113111" y="0"/>
                </a:lnTo>
                <a:lnTo>
                  <a:pt x="9117860" y="1314449"/>
                </a:lnTo>
                <a:lnTo>
                  <a:pt x="0" y="1312068"/>
                </a:lnTo>
                <a:lnTo>
                  <a:pt x="0" y="130968"/>
                </a:lnTo>
                <a:close/>
              </a:path>
            </a:pathLst>
          </a:custGeom>
          <a:gradFill>
            <a:gsLst>
              <a:gs pos="0">
                <a:schemeClr val="accent3">
                  <a:lumMod val="40000"/>
                  <a:lumOff val="60000"/>
                </a:schemeClr>
              </a:gs>
              <a:gs pos="50000">
                <a:schemeClr val="accent3"/>
              </a:gs>
              <a:gs pos="100000">
                <a:schemeClr val="accent3">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b="1" dirty="0"/>
          </a:p>
        </p:txBody>
      </p:sp>
      <p:sp>
        <p:nvSpPr>
          <p:cNvPr id="2" name="Title 1"/>
          <p:cNvSpPr>
            <a:spLocks noGrp="1"/>
          </p:cNvSpPr>
          <p:nvPr>
            <p:ph type="ctrTitle"/>
          </p:nvPr>
        </p:nvSpPr>
        <p:spPr>
          <a:xfrm>
            <a:off x="4572000" y="1676400"/>
            <a:ext cx="3886200" cy="1524000"/>
          </a:xfrm>
        </p:spPr>
        <p:txBody>
          <a:bodyPr anchor="b" anchorCtr="0"/>
          <a:lstStyle>
            <a:lvl1pPr algn="l">
              <a:defRPr/>
            </a:lvl1pPr>
          </a:lstStyle>
          <a:p>
            <a:r>
              <a:rPr lang="en-US" smtClean="0"/>
              <a:t>Click to edit Master title style</a:t>
            </a:r>
            <a:endParaRPr lang="en-US" dirty="0"/>
          </a:p>
        </p:txBody>
      </p:sp>
      <p:sp>
        <p:nvSpPr>
          <p:cNvPr id="3" name="Subtitle 2"/>
          <p:cNvSpPr>
            <a:spLocks noGrp="1"/>
          </p:cNvSpPr>
          <p:nvPr>
            <p:ph type="subTitle" idx="1"/>
          </p:nvPr>
        </p:nvSpPr>
        <p:spPr>
          <a:xfrm>
            <a:off x="4572000" y="3203574"/>
            <a:ext cx="3886200" cy="1825625"/>
          </a:xfrm>
        </p:spPr>
        <p:txBody>
          <a:bodyPr>
            <a:normAutofit/>
          </a:bodyPr>
          <a:lstStyle>
            <a:lvl1pPr marL="0" indent="0" algn="l">
              <a:buNone/>
              <a:defRPr sz="200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0" name="Rectangle 9"/>
          <p:cNvSpPr/>
          <p:nvPr/>
        </p:nvSpPr>
        <p:spPr>
          <a:xfrm>
            <a:off x="0" y="5262465"/>
            <a:ext cx="9144000" cy="7464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p:cNvSpPr/>
          <p:nvPr/>
        </p:nvSpPr>
        <p:spPr>
          <a:xfrm>
            <a:off x="130" y="5502670"/>
            <a:ext cx="9144066" cy="1271150"/>
          </a:xfrm>
          <a:custGeom>
            <a:avLst/>
            <a:gdLst>
              <a:gd name="connsiteX0" fmla="*/ 9331 w 9144000"/>
              <a:gd name="connsiteY0" fmla="*/ 111968 h 1278294"/>
              <a:gd name="connsiteX1" fmla="*/ 6288833 w 9144000"/>
              <a:gd name="connsiteY1" fmla="*/ 1194319 h 1278294"/>
              <a:gd name="connsiteX2" fmla="*/ 9144000 w 9144000"/>
              <a:gd name="connsiteY2" fmla="*/ 0 h 1278294"/>
              <a:gd name="connsiteX3" fmla="*/ 9144000 w 9144000"/>
              <a:gd name="connsiteY3" fmla="*/ 83976 h 1278294"/>
              <a:gd name="connsiteX4" fmla="*/ 6279502 w 9144000"/>
              <a:gd name="connsiteY4" fmla="*/ 1278294 h 1278294"/>
              <a:gd name="connsiteX5" fmla="*/ 0 w 9144000"/>
              <a:gd name="connsiteY5" fmla="*/ 195943 h 1278294"/>
              <a:gd name="connsiteX6" fmla="*/ 9331 w 9144000"/>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71644 w 9134669"/>
              <a:gd name="connsiteY5" fmla="*/ 388824 h 1278294"/>
              <a:gd name="connsiteX6" fmla="*/ 0 w 9134669"/>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94 w 9134669"/>
              <a:gd name="connsiteY5" fmla="*/ 195943 h 1278294"/>
              <a:gd name="connsiteX6" fmla="*/ 0 w 9134669"/>
              <a:gd name="connsiteY6" fmla="*/ 111968 h 1278294"/>
              <a:gd name="connsiteX0" fmla="*/ 49877 w 9134540"/>
              <a:gd name="connsiteY0" fmla="*/ 42912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49877 w 9134540"/>
              <a:gd name="connsiteY6" fmla="*/ 42912 h 1278294"/>
              <a:gd name="connsiteX0" fmla="*/ 2252 w 9134540"/>
              <a:gd name="connsiteY0" fmla="*/ 116731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279373 w 9134540"/>
              <a:gd name="connsiteY1" fmla="*/ 1234801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307948 w 9134540"/>
              <a:gd name="connsiteY1" fmla="*/ 1189558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28287"/>
              <a:gd name="connsiteX1" fmla="*/ 6307948 w 9134540"/>
              <a:gd name="connsiteY1" fmla="*/ 1189558 h 1228287"/>
              <a:gd name="connsiteX2" fmla="*/ 9134540 w 9134540"/>
              <a:gd name="connsiteY2" fmla="*/ 0 h 1228287"/>
              <a:gd name="connsiteX3" fmla="*/ 9134540 w 9134540"/>
              <a:gd name="connsiteY3" fmla="*/ 83976 h 1228287"/>
              <a:gd name="connsiteX4" fmla="*/ 6270042 w 9134540"/>
              <a:gd name="connsiteY4" fmla="*/ 1228287 h 1228287"/>
              <a:gd name="connsiteX5" fmla="*/ 65 w 9134540"/>
              <a:gd name="connsiteY5" fmla="*/ 195943 h 1228287"/>
              <a:gd name="connsiteX6" fmla="*/ 2252 w 9134540"/>
              <a:gd name="connsiteY6" fmla="*/ 116731 h 1228287"/>
              <a:gd name="connsiteX0" fmla="*/ 2252 w 9134540"/>
              <a:gd name="connsiteY0" fmla="*/ 116731 h 1266387"/>
              <a:gd name="connsiteX1" fmla="*/ 6307948 w 9134540"/>
              <a:gd name="connsiteY1" fmla="*/ 1189558 h 1266387"/>
              <a:gd name="connsiteX2" fmla="*/ 9134540 w 9134540"/>
              <a:gd name="connsiteY2" fmla="*/ 0 h 1266387"/>
              <a:gd name="connsiteX3" fmla="*/ 9134540 w 9134540"/>
              <a:gd name="connsiteY3" fmla="*/ 83976 h 1266387"/>
              <a:gd name="connsiteX4" fmla="*/ 6315286 w 9134540"/>
              <a:gd name="connsiteY4" fmla="*/ 1266387 h 1266387"/>
              <a:gd name="connsiteX5" fmla="*/ 65 w 9134540"/>
              <a:gd name="connsiteY5" fmla="*/ 195943 h 1266387"/>
              <a:gd name="connsiteX6" fmla="*/ 2252 w 9134540"/>
              <a:gd name="connsiteY6" fmla="*/ 116731 h 1266387"/>
              <a:gd name="connsiteX0" fmla="*/ 2252 w 9134540"/>
              <a:gd name="connsiteY0" fmla="*/ 152450 h 1302106"/>
              <a:gd name="connsiteX1" fmla="*/ 6307948 w 9134540"/>
              <a:gd name="connsiteY1" fmla="*/ 1225277 h 1302106"/>
              <a:gd name="connsiteX2" fmla="*/ 8932134 w 9134540"/>
              <a:gd name="connsiteY2" fmla="*/ 0 h 1302106"/>
              <a:gd name="connsiteX3" fmla="*/ 9134540 w 9134540"/>
              <a:gd name="connsiteY3" fmla="*/ 119695 h 1302106"/>
              <a:gd name="connsiteX4" fmla="*/ 6315286 w 9134540"/>
              <a:gd name="connsiteY4" fmla="*/ 1302106 h 1302106"/>
              <a:gd name="connsiteX5" fmla="*/ 65 w 9134540"/>
              <a:gd name="connsiteY5" fmla="*/ 231662 h 1302106"/>
              <a:gd name="connsiteX6" fmla="*/ 2252 w 9134540"/>
              <a:gd name="connsiteY6" fmla="*/ 152450 h 1302106"/>
              <a:gd name="connsiteX0" fmla="*/ 2252 w 9144066"/>
              <a:gd name="connsiteY0" fmla="*/ 121494 h 1271150"/>
              <a:gd name="connsiteX1" fmla="*/ 6307948 w 9144066"/>
              <a:gd name="connsiteY1" fmla="*/ 1194321 h 1271150"/>
              <a:gd name="connsiteX2" fmla="*/ 9144066 w 9144066"/>
              <a:gd name="connsiteY2" fmla="*/ 0 h 1271150"/>
              <a:gd name="connsiteX3" fmla="*/ 9134540 w 9144066"/>
              <a:gd name="connsiteY3" fmla="*/ 88739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051196 w 9144066"/>
              <a:gd name="connsiteY3" fmla="*/ 236376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141683 w 9144066"/>
              <a:gd name="connsiteY3" fmla="*/ 79214 h 1271150"/>
              <a:gd name="connsiteX4" fmla="*/ 6315286 w 9144066"/>
              <a:gd name="connsiteY4" fmla="*/ 1271150 h 1271150"/>
              <a:gd name="connsiteX5" fmla="*/ 65 w 9144066"/>
              <a:gd name="connsiteY5" fmla="*/ 200706 h 1271150"/>
              <a:gd name="connsiteX6" fmla="*/ 2252 w 9144066"/>
              <a:gd name="connsiteY6" fmla="*/ 121494 h 127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66" h="1271150">
                <a:moveTo>
                  <a:pt x="2252" y="121494"/>
                </a:moveTo>
                <a:lnTo>
                  <a:pt x="6307948" y="1194321"/>
                </a:lnTo>
                <a:lnTo>
                  <a:pt x="9144066" y="0"/>
                </a:lnTo>
                <a:cubicBezTo>
                  <a:pt x="9143272" y="26405"/>
                  <a:pt x="9142477" y="52809"/>
                  <a:pt x="9141683" y="79214"/>
                </a:cubicBezTo>
                <a:lnTo>
                  <a:pt x="6315286" y="1271150"/>
                </a:lnTo>
                <a:lnTo>
                  <a:pt x="65" y="200706"/>
                </a:lnTo>
                <a:cubicBezTo>
                  <a:pt x="0" y="172714"/>
                  <a:pt x="2317" y="149486"/>
                  <a:pt x="2252" y="12149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5/17/2014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normAutofit/>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5/17/2014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Freeform 6"/>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5/17/2014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Freeform 6"/>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0" y="1600201"/>
            <a:ext cx="7772400" cy="3733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Freeform 8"/>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5/17/2014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Freeform 6"/>
          <p:cNvSpPr/>
          <p:nvPr/>
        </p:nvSpPr>
        <p:spPr>
          <a:xfrm>
            <a:off x="0" y="5545932"/>
            <a:ext cx="9146383" cy="1314449"/>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33337 h 1214437"/>
              <a:gd name="connsiteX1" fmla="*/ 6305550 w 9134475"/>
              <a:gd name="connsiteY1" fmla="*/ 1100137 h 1214437"/>
              <a:gd name="connsiteX2" fmla="*/ 9044270 w 9134475"/>
              <a:gd name="connsiteY2" fmla="*/ 0 h 1214437"/>
              <a:gd name="connsiteX3" fmla="*/ 9134475 w 9134475"/>
              <a:gd name="connsiteY3" fmla="*/ 1214437 h 1214437"/>
              <a:gd name="connsiteX4" fmla="*/ 0 w 9134475"/>
              <a:gd name="connsiteY4" fmla="*/ 1214437 h 1214437"/>
              <a:gd name="connsiteX5" fmla="*/ 0 w 9134475"/>
              <a:gd name="connsiteY5" fmla="*/ 33337 h 1214437"/>
              <a:gd name="connsiteX0" fmla="*/ 0 w 9134475"/>
              <a:gd name="connsiteY0" fmla="*/ 130968 h 1312068"/>
              <a:gd name="connsiteX1" fmla="*/ 6305550 w 9134475"/>
              <a:gd name="connsiteY1" fmla="*/ 1197768 h 1312068"/>
              <a:gd name="connsiteX2" fmla="*/ 9113111 w 9134475"/>
              <a:gd name="connsiteY2" fmla="*/ 0 h 1312068"/>
              <a:gd name="connsiteX3" fmla="*/ 9134475 w 9134475"/>
              <a:gd name="connsiteY3" fmla="*/ 1312068 h 1312068"/>
              <a:gd name="connsiteX4" fmla="*/ 0 w 9134475"/>
              <a:gd name="connsiteY4" fmla="*/ 1312068 h 1312068"/>
              <a:gd name="connsiteX5" fmla="*/ 0 w 9134475"/>
              <a:gd name="connsiteY5" fmla="*/ 130968 h 1312068"/>
              <a:gd name="connsiteX0" fmla="*/ 0 w 9113111"/>
              <a:gd name="connsiteY0" fmla="*/ 130968 h 1312068"/>
              <a:gd name="connsiteX1" fmla="*/ 6305550 w 9113111"/>
              <a:gd name="connsiteY1" fmla="*/ 1197768 h 1312068"/>
              <a:gd name="connsiteX2" fmla="*/ 9113111 w 9113111"/>
              <a:gd name="connsiteY2" fmla="*/ 0 h 1312068"/>
              <a:gd name="connsiteX3" fmla="*/ 8958813 w 9113111"/>
              <a:gd name="connsiteY3" fmla="*/ 1009649 h 1312068"/>
              <a:gd name="connsiteX4" fmla="*/ 0 w 9113111"/>
              <a:gd name="connsiteY4" fmla="*/ 1312068 h 1312068"/>
              <a:gd name="connsiteX5" fmla="*/ 0 w 9113111"/>
              <a:gd name="connsiteY5" fmla="*/ 130968 h 1312068"/>
              <a:gd name="connsiteX0" fmla="*/ 0 w 9117860"/>
              <a:gd name="connsiteY0" fmla="*/ 130968 h 1314449"/>
              <a:gd name="connsiteX1" fmla="*/ 6305550 w 9117860"/>
              <a:gd name="connsiteY1" fmla="*/ 1197768 h 1314449"/>
              <a:gd name="connsiteX2" fmla="*/ 9113111 w 9117860"/>
              <a:gd name="connsiteY2" fmla="*/ 0 h 1314449"/>
              <a:gd name="connsiteX3" fmla="*/ 9117860 w 9117860"/>
              <a:gd name="connsiteY3" fmla="*/ 1314449 h 1314449"/>
              <a:gd name="connsiteX4" fmla="*/ 0 w 9117860"/>
              <a:gd name="connsiteY4" fmla="*/ 1312068 h 1314449"/>
              <a:gd name="connsiteX5" fmla="*/ 0 w 9117860"/>
              <a:gd name="connsiteY5" fmla="*/ 130968 h 1314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17860" h="1314449">
                <a:moveTo>
                  <a:pt x="0" y="130968"/>
                </a:moveTo>
                <a:lnTo>
                  <a:pt x="6305550" y="1197768"/>
                </a:lnTo>
                <a:lnTo>
                  <a:pt x="9113111" y="0"/>
                </a:lnTo>
                <a:lnTo>
                  <a:pt x="9117860" y="1314449"/>
                </a:lnTo>
                <a:lnTo>
                  <a:pt x="0" y="1312068"/>
                </a:lnTo>
                <a:lnTo>
                  <a:pt x="0" y="130968"/>
                </a:lnTo>
                <a:close/>
              </a:path>
            </a:pathLst>
          </a:custGeom>
          <a:gradFill>
            <a:gsLst>
              <a:gs pos="0">
                <a:schemeClr val="accent1">
                  <a:lumMod val="40000"/>
                  <a:lumOff val="60000"/>
                </a:schemeClr>
              </a:gs>
              <a:gs pos="50000">
                <a:schemeClr val="accent1"/>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kern="1200" dirty="0">
              <a:solidFill>
                <a:schemeClr val="lt1"/>
              </a:solidFill>
              <a:latin typeface="+mn-lt"/>
              <a:ea typeface="+mn-ea"/>
              <a:cs typeface="+mn-cs"/>
            </a:endParaRPr>
          </a:p>
        </p:txBody>
      </p:sp>
      <p:sp>
        <p:nvSpPr>
          <p:cNvPr id="8" name="Freeform 7"/>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0">
                <a:srgbClr val="000000"/>
              </a:gs>
              <a:gs pos="14000">
                <a:srgbClr val="333333"/>
              </a:gs>
              <a:gs pos="83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kern="1200" dirty="0">
              <a:solidFill>
                <a:schemeClr val="lt1"/>
              </a:solidFill>
              <a:latin typeface="+mn-lt"/>
              <a:ea typeface="+mn-ea"/>
              <a:cs typeface="+mn-cs"/>
            </a:endParaRPr>
          </a:p>
        </p:txBody>
      </p:sp>
      <p:sp>
        <p:nvSpPr>
          <p:cNvPr id="9" name="Freeform 8"/>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41000">
                <a:srgbClr val="000000">
                  <a:alpha val="0"/>
                </a:srgbClr>
              </a:gs>
              <a:gs pos="57000">
                <a:srgbClr val="4D4D4D"/>
              </a:gs>
              <a:gs pos="100000">
                <a:srgbClr val="000000">
                  <a:alpha val="0"/>
                </a:srgbClr>
              </a:gs>
            </a:gsLst>
            <a:lin ang="6000000" scaled="0"/>
          </a:gra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kern="1200" dirty="0">
              <a:solidFill>
                <a:schemeClr val="lt1"/>
              </a:solidFill>
              <a:latin typeface="+mn-lt"/>
              <a:ea typeface="+mn-ea"/>
              <a:cs typeface="+mn-cs"/>
            </a:endParaRPr>
          </a:p>
        </p:txBody>
      </p:sp>
      <p:sp>
        <p:nvSpPr>
          <p:cNvPr id="2" name="Title 1"/>
          <p:cNvSpPr>
            <a:spLocks noGrp="1"/>
          </p:cNvSpPr>
          <p:nvPr>
            <p:ph type="title"/>
          </p:nvPr>
        </p:nvSpPr>
        <p:spPr>
          <a:xfrm>
            <a:off x="722313" y="3633787"/>
            <a:ext cx="7772400" cy="1362075"/>
          </a:xfrm>
        </p:spPr>
        <p:txBody>
          <a:bodyPr anchor="t"/>
          <a:lstStyle>
            <a:lvl1pPr algn="l">
              <a:defRPr sz="4000" b="0"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722313" y="2133600"/>
            <a:ext cx="7772400" cy="1500187"/>
          </a:xfrm>
        </p:spPr>
        <p:txBody>
          <a:bodyPr anchor="b"/>
          <a:lstStyle>
            <a:lvl1pPr marL="0" indent="0">
              <a:buNone/>
              <a:defRPr sz="200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0" name="Rectangle 9"/>
          <p:cNvSpPr/>
          <p:nvPr/>
        </p:nvSpPr>
        <p:spPr>
          <a:xfrm>
            <a:off x="0" y="5262465"/>
            <a:ext cx="9144000" cy="7464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p:cNvSpPr/>
          <p:nvPr/>
        </p:nvSpPr>
        <p:spPr>
          <a:xfrm>
            <a:off x="130" y="5502670"/>
            <a:ext cx="9144066" cy="1271150"/>
          </a:xfrm>
          <a:custGeom>
            <a:avLst/>
            <a:gdLst>
              <a:gd name="connsiteX0" fmla="*/ 9331 w 9144000"/>
              <a:gd name="connsiteY0" fmla="*/ 111968 h 1278294"/>
              <a:gd name="connsiteX1" fmla="*/ 6288833 w 9144000"/>
              <a:gd name="connsiteY1" fmla="*/ 1194319 h 1278294"/>
              <a:gd name="connsiteX2" fmla="*/ 9144000 w 9144000"/>
              <a:gd name="connsiteY2" fmla="*/ 0 h 1278294"/>
              <a:gd name="connsiteX3" fmla="*/ 9144000 w 9144000"/>
              <a:gd name="connsiteY3" fmla="*/ 83976 h 1278294"/>
              <a:gd name="connsiteX4" fmla="*/ 6279502 w 9144000"/>
              <a:gd name="connsiteY4" fmla="*/ 1278294 h 1278294"/>
              <a:gd name="connsiteX5" fmla="*/ 0 w 9144000"/>
              <a:gd name="connsiteY5" fmla="*/ 195943 h 1278294"/>
              <a:gd name="connsiteX6" fmla="*/ 9331 w 9144000"/>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71644 w 9134669"/>
              <a:gd name="connsiteY5" fmla="*/ 388824 h 1278294"/>
              <a:gd name="connsiteX6" fmla="*/ 0 w 9134669"/>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94 w 9134669"/>
              <a:gd name="connsiteY5" fmla="*/ 195943 h 1278294"/>
              <a:gd name="connsiteX6" fmla="*/ 0 w 9134669"/>
              <a:gd name="connsiteY6" fmla="*/ 111968 h 1278294"/>
              <a:gd name="connsiteX0" fmla="*/ 49877 w 9134540"/>
              <a:gd name="connsiteY0" fmla="*/ 42912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49877 w 9134540"/>
              <a:gd name="connsiteY6" fmla="*/ 42912 h 1278294"/>
              <a:gd name="connsiteX0" fmla="*/ 2252 w 9134540"/>
              <a:gd name="connsiteY0" fmla="*/ 116731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279373 w 9134540"/>
              <a:gd name="connsiteY1" fmla="*/ 1234801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307948 w 9134540"/>
              <a:gd name="connsiteY1" fmla="*/ 1189558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28287"/>
              <a:gd name="connsiteX1" fmla="*/ 6307948 w 9134540"/>
              <a:gd name="connsiteY1" fmla="*/ 1189558 h 1228287"/>
              <a:gd name="connsiteX2" fmla="*/ 9134540 w 9134540"/>
              <a:gd name="connsiteY2" fmla="*/ 0 h 1228287"/>
              <a:gd name="connsiteX3" fmla="*/ 9134540 w 9134540"/>
              <a:gd name="connsiteY3" fmla="*/ 83976 h 1228287"/>
              <a:gd name="connsiteX4" fmla="*/ 6270042 w 9134540"/>
              <a:gd name="connsiteY4" fmla="*/ 1228287 h 1228287"/>
              <a:gd name="connsiteX5" fmla="*/ 65 w 9134540"/>
              <a:gd name="connsiteY5" fmla="*/ 195943 h 1228287"/>
              <a:gd name="connsiteX6" fmla="*/ 2252 w 9134540"/>
              <a:gd name="connsiteY6" fmla="*/ 116731 h 1228287"/>
              <a:gd name="connsiteX0" fmla="*/ 2252 w 9134540"/>
              <a:gd name="connsiteY0" fmla="*/ 116731 h 1266387"/>
              <a:gd name="connsiteX1" fmla="*/ 6307948 w 9134540"/>
              <a:gd name="connsiteY1" fmla="*/ 1189558 h 1266387"/>
              <a:gd name="connsiteX2" fmla="*/ 9134540 w 9134540"/>
              <a:gd name="connsiteY2" fmla="*/ 0 h 1266387"/>
              <a:gd name="connsiteX3" fmla="*/ 9134540 w 9134540"/>
              <a:gd name="connsiteY3" fmla="*/ 83976 h 1266387"/>
              <a:gd name="connsiteX4" fmla="*/ 6315286 w 9134540"/>
              <a:gd name="connsiteY4" fmla="*/ 1266387 h 1266387"/>
              <a:gd name="connsiteX5" fmla="*/ 65 w 9134540"/>
              <a:gd name="connsiteY5" fmla="*/ 195943 h 1266387"/>
              <a:gd name="connsiteX6" fmla="*/ 2252 w 9134540"/>
              <a:gd name="connsiteY6" fmla="*/ 116731 h 1266387"/>
              <a:gd name="connsiteX0" fmla="*/ 2252 w 9134540"/>
              <a:gd name="connsiteY0" fmla="*/ 152450 h 1302106"/>
              <a:gd name="connsiteX1" fmla="*/ 6307948 w 9134540"/>
              <a:gd name="connsiteY1" fmla="*/ 1225277 h 1302106"/>
              <a:gd name="connsiteX2" fmla="*/ 8932134 w 9134540"/>
              <a:gd name="connsiteY2" fmla="*/ 0 h 1302106"/>
              <a:gd name="connsiteX3" fmla="*/ 9134540 w 9134540"/>
              <a:gd name="connsiteY3" fmla="*/ 119695 h 1302106"/>
              <a:gd name="connsiteX4" fmla="*/ 6315286 w 9134540"/>
              <a:gd name="connsiteY4" fmla="*/ 1302106 h 1302106"/>
              <a:gd name="connsiteX5" fmla="*/ 65 w 9134540"/>
              <a:gd name="connsiteY5" fmla="*/ 231662 h 1302106"/>
              <a:gd name="connsiteX6" fmla="*/ 2252 w 9134540"/>
              <a:gd name="connsiteY6" fmla="*/ 152450 h 1302106"/>
              <a:gd name="connsiteX0" fmla="*/ 2252 w 9144066"/>
              <a:gd name="connsiteY0" fmla="*/ 121494 h 1271150"/>
              <a:gd name="connsiteX1" fmla="*/ 6307948 w 9144066"/>
              <a:gd name="connsiteY1" fmla="*/ 1194321 h 1271150"/>
              <a:gd name="connsiteX2" fmla="*/ 9144066 w 9144066"/>
              <a:gd name="connsiteY2" fmla="*/ 0 h 1271150"/>
              <a:gd name="connsiteX3" fmla="*/ 9134540 w 9144066"/>
              <a:gd name="connsiteY3" fmla="*/ 88739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051196 w 9144066"/>
              <a:gd name="connsiteY3" fmla="*/ 236376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141683 w 9144066"/>
              <a:gd name="connsiteY3" fmla="*/ 79214 h 1271150"/>
              <a:gd name="connsiteX4" fmla="*/ 6315286 w 9144066"/>
              <a:gd name="connsiteY4" fmla="*/ 1271150 h 1271150"/>
              <a:gd name="connsiteX5" fmla="*/ 65 w 9144066"/>
              <a:gd name="connsiteY5" fmla="*/ 200706 h 1271150"/>
              <a:gd name="connsiteX6" fmla="*/ 2252 w 9144066"/>
              <a:gd name="connsiteY6" fmla="*/ 121494 h 127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66" h="1271150">
                <a:moveTo>
                  <a:pt x="2252" y="121494"/>
                </a:moveTo>
                <a:lnTo>
                  <a:pt x="6307948" y="1194321"/>
                </a:lnTo>
                <a:lnTo>
                  <a:pt x="9144066" y="0"/>
                </a:lnTo>
                <a:cubicBezTo>
                  <a:pt x="9143272" y="26405"/>
                  <a:pt x="9142477" y="52809"/>
                  <a:pt x="9141683" y="79214"/>
                </a:cubicBezTo>
                <a:lnTo>
                  <a:pt x="6315286" y="1271150"/>
                </a:lnTo>
                <a:lnTo>
                  <a:pt x="65" y="200706"/>
                </a:lnTo>
                <a:cubicBezTo>
                  <a:pt x="0" y="172714"/>
                  <a:pt x="2317" y="149486"/>
                  <a:pt x="2252" y="12149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5/17/2014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0" name="Freeform 9"/>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5/17/2014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13" name="Content Placeholder 12"/>
          <p:cNvSpPr>
            <a:spLocks noGrp="1"/>
          </p:cNvSpPr>
          <p:nvPr>
            <p:ph sz="quarter" idx="13"/>
          </p:nvPr>
        </p:nvSpPr>
        <p:spPr>
          <a:xfrm>
            <a:off x="685800" y="1536192"/>
            <a:ext cx="3657600"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Content Placeholder 14"/>
          <p:cNvSpPr>
            <a:spLocks noGrp="1"/>
          </p:cNvSpPr>
          <p:nvPr>
            <p:ph sz="quarter" idx="14"/>
          </p:nvPr>
        </p:nvSpPr>
        <p:spPr>
          <a:xfrm>
            <a:off x="4800600" y="1536192"/>
            <a:ext cx="3657600"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9"/>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1"/>
              </a:gs>
              <a:gs pos="40000">
                <a:schemeClr val="accent1">
                  <a:lumMod val="40000"/>
                  <a:lumOff val="60000"/>
                </a:schemeClr>
              </a:gs>
              <a:gs pos="4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11" name="Freeform 10"/>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3"/>
              </a:gs>
              <a:gs pos="52000">
                <a:schemeClr val="accent3">
                  <a:lumMod val="40000"/>
                  <a:lumOff val="60000"/>
                </a:schemeClr>
              </a:gs>
              <a:gs pos="66000">
                <a:schemeClr val="accent3"/>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0" y="1535113"/>
            <a:ext cx="3657600" cy="639762"/>
          </a:xfrm>
        </p:spPr>
        <p:txBody>
          <a:bodyPr anchor="b">
            <a:normAutofit/>
          </a:bodyPr>
          <a:lstStyle>
            <a:lvl1pPr marL="0" indent="0">
              <a:buNone/>
              <a:defRPr sz="2000" b="0" baseline="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00600" y="1535113"/>
            <a:ext cx="3657600" cy="639762"/>
          </a:xfrm>
        </p:spPr>
        <p:txBody>
          <a:bodyPr anchor="b">
            <a:normAutofit/>
          </a:bodyPr>
          <a:lstStyle>
            <a:lvl1pPr marL="0" indent="0">
              <a:buNone/>
              <a:defRPr sz="20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Freeform 11"/>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12"/>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5/17/2014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
        <p:nvSpPr>
          <p:cNvPr id="15" name="Content Placeholder 14"/>
          <p:cNvSpPr>
            <a:spLocks noGrp="1"/>
          </p:cNvSpPr>
          <p:nvPr>
            <p:ph sz="quarter" idx="13"/>
          </p:nvPr>
        </p:nvSpPr>
        <p:spPr>
          <a:xfrm>
            <a:off x="685800" y="2209800"/>
            <a:ext cx="3657600" cy="3200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7" name="Content Placeholder 16"/>
          <p:cNvSpPr>
            <a:spLocks noGrp="1"/>
          </p:cNvSpPr>
          <p:nvPr>
            <p:ph sz="quarter" idx="14"/>
          </p:nvPr>
        </p:nvSpPr>
        <p:spPr>
          <a:xfrm>
            <a:off x="4800600" y="2209800"/>
            <a:ext cx="3657600" cy="3200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5"/>
          <p:cNvSpPr/>
          <p:nvPr/>
        </p:nvSpPr>
        <p:spPr>
          <a:xfrm>
            <a:off x="1" y="5010151"/>
            <a:ext cx="7439025" cy="157162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Lst>
            <a:ahLst/>
            <a:cxnLst>
              <a:cxn ang="0">
                <a:pos x="connsiteX0" y="connsiteY0"/>
              </a:cxn>
              <a:cxn ang="0">
                <a:pos x="connsiteX1" y="connsiteY1"/>
              </a:cxn>
              <a:cxn ang="0">
                <a:pos x="connsiteX2" y="connsiteY2"/>
              </a:cxn>
              <a:cxn ang="0">
                <a:pos x="connsiteX3" y="connsiteY3"/>
              </a:cxn>
            </a:cxnLst>
            <a:rect l="l" t="t" r="r" b="b"/>
            <a:pathLst>
              <a:path w="7415827" h="1571625">
                <a:moveTo>
                  <a:pt x="0" y="0"/>
                </a:moveTo>
                <a:lnTo>
                  <a:pt x="7415827" y="866775"/>
                </a:lnTo>
                <a:lnTo>
                  <a:pt x="0" y="1571625"/>
                </a:lnTo>
                <a:lnTo>
                  <a:pt x="0" y="0"/>
                </a:lnTo>
                <a:close/>
              </a:path>
            </a:pathLst>
          </a:custGeom>
          <a:gradFill>
            <a:gsLst>
              <a:gs pos="0">
                <a:srgbClr val="000000"/>
              </a:gs>
              <a:gs pos="24000">
                <a:srgbClr val="333333"/>
              </a:gs>
              <a:gs pos="90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Freeform 6"/>
          <p:cNvSpPr/>
          <p:nvPr/>
        </p:nvSpPr>
        <p:spPr>
          <a:xfrm>
            <a:off x="0" y="5731667"/>
            <a:ext cx="9147178" cy="1126333"/>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818007 h 1075182"/>
              <a:gd name="connsiteX1" fmla="*/ 9124990 w 9144000"/>
              <a:gd name="connsiteY1" fmla="*/ 0 h 1075182"/>
              <a:gd name="connsiteX2" fmla="*/ 9144000 w 9144000"/>
              <a:gd name="connsiteY2" fmla="*/ 1075182 h 1075182"/>
              <a:gd name="connsiteX3" fmla="*/ 0 w 9144000"/>
              <a:gd name="connsiteY3" fmla="*/ 1065657 h 1075182"/>
              <a:gd name="connsiteX4" fmla="*/ 20 w 9144000"/>
              <a:gd name="connsiteY4" fmla="*/ 818007 h 1075182"/>
              <a:gd name="connsiteX0" fmla="*/ 20 w 9124990"/>
              <a:gd name="connsiteY0" fmla="*/ 818007 h 1065657"/>
              <a:gd name="connsiteX1" fmla="*/ 9124990 w 9124990"/>
              <a:gd name="connsiteY1" fmla="*/ 0 h 1065657"/>
              <a:gd name="connsiteX2" fmla="*/ 8854092 w 9124990"/>
              <a:gd name="connsiteY2" fmla="*/ 585026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9122615 w 9124990"/>
              <a:gd name="connsiteY2" fmla="*/ 1063889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8766171 w 9124990"/>
              <a:gd name="connsiteY2" fmla="*/ 508228 h 1065657"/>
              <a:gd name="connsiteX3" fmla="*/ 0 w 9124990"/>
              <a:gd name="connsiteY3" fmla="*/ 1065657 h 1065657"/>
              <a:gd name="connsiteX4" fmla="*/ 20 w 9124990"/>
              <a:gd name="connsiteY4" fmla="*/ 818007 h 1065657"/>
              <a:gd name="connsiteX0" fmla="*/ 20 w 9128161"/>
              <a:gd name="connsiteY0" fmla="*/ 818007 h 1068407"/>
              <a:gd name="connsiteX1" fmla="*/ 9124990 w 9128161"/>
              <a:gd name="connsiteY1" fmla="*/ 0 h 1068407"/>
              <a:gd name="connsiteX2" fmla="*/ 9127369 w 9128161"/>
              <a:gd name="connsiteY2" fmla="*/ 1068407 h 1068407"/>
              <a:gd name="connsiteX3" fmla="*/ 0 w 9128161"/>
              <a:gd name="connsiteY3" fmla="*/ 1065657 h 1068407"/>
              <a:gd name="connsiteX4" fmla="*/ 20 w 9128161"/>
              <a:gd name="connsiteY4" fmla="*/ 818007 h 106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8161" h="1068407">
                <a:moveTo>
                  <a:pt x="20" y="818007"/>
                </a:moveTo>
                <a:lnTo>
                  <a:pt x="9124990" y="0"/>
                </a:lnTo>
                <a:cubicBezTo>
                  <a:pt x="9124198" y="354630"/>
                  <a:pt x="9128161" y="713777"/>
                  <a:pt x="9127369" y="1068407"/>
                </a:cubicBezTo>
                <a:lnTo>
                  <a:pt x="0" y="1065657"/>
                </a:lnTo>
                <a:cubicBezTo>
                  <a:pt x="7" y="983107"/>
                  <a:pt x="13" y="900557"/>
                  <a:pt x="20" y="818007"/>
                </a:cubicBezTo>
                <a:close/>
              </a:path>
            </a:pathLst>
          </a:custGeom>
          <a:gradFill>
            <a:gsLst>
              <a:gs pos="39000">
                <a:schemeClr val="accent1"/>
              </a:gs>
              <a:gs pos="50000">
                <a:schemeClr val="accent1">
                  <a:lumMod val="40000"/>
                  <a:lumOff val="60000"/>
                </a:schemeClr>
              </a:gs>
              <a:gs pos="5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8" name="Freeform 7"/>
          <p:cNvSpPr/>
          <p:nvPr/>
        </p:nvSpPr>
        <p:spPr>
          <a:xfrm>
            <a:off x="0" y="4973410"/>
            <a:ext cx="7674867" cy="928299"/>
          </a:xfrm>
          <a:custGeom>
            <a:avLst/>
            <a:gdLst>
              <a:gd name="connsiteX0" fmla="*/ 0 w 7548466"/>
              <a:gd name="connsiteY0" fmla="*/ 0 h 933061"/>
              <a:gd name="connsiteX1" fmla="*/ 9331 w 7548466"/>
              <a:gd name="connsiteY1" fmla="*/ 65314 h 933061"/>
              <a:gd name="connsiteX2" fmla="*/ 7221894 w 7548466"/>
              <a:gd name="connsiteY2" fmla="*/ 933061 h 933061"/>
              <a:gd name="connsiteX3" fmla="*/ 7548466 w 7548466"/>
              <a:gd name="connsiteY3" fmla="*/ 914400 h 933061"/>
              <a:gd name="connsiteX4" fmla="*/ 0 w 7548466"/>
              <a:gd name="connsiteY4" fmla="*/ 0 h 933061"/>
              <a:gd name="connsiteX0" fmla="*/ 131163 w 7539135"/>
              <a:gd name="connsiteY0" fmla="*/ 0 h 1042598"/>
              <a:gd name="connsiteX1" fmla="*/ 0 w 7539135"/>
              <a:gd name="connsiteY1" fmla="*/ 174851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0 w 7407972"/>
              <a:gd name="connsiteY0" fmla="*/ 0 h 1042598"/>
              <a:gd name="connsiteX1" fmla="*/ 85531 w 7407972"/>
              <a:gd name="connsiteY1" fmla="*/ 134370 h 1042598"/>
              <a:gd name="connsiteX2" fmla="*/ 7081400 w 7407972"/>
              <a:gd name="connsiteY2" fmla="*/ 1042598 h 1042598"/>
              <a:gd name="connsiteX3" fmla="*/ 7407972 w 7407972"/>
              <a:gd name="connsiteY3" fmla="*/ 1023937 h 1042598"/>
              <a:gd name="connsiteX4" fmla="*/ 0 w 7407972"/>
              <a:gd name="connsiteY4" fmla="*/ 0 h 1042598"/>
              <a:gd name="connsiteX0" fmla="*/ 131163 w 7539135"/>
              <a:gd name="connsiteY0" fmla="*/ 0 h 1042598"/>
              <a:gd name="connsiteX1" fmla="*/ 0 w 7539135"/>
              <a:gd name="connsiteY1" fmla="*/ 193902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59725 w 7539135"/>
              <a:gd name="connsiteY0" fmla="*/ 0 h 892580"/>
              <a:gd name="connsiteX1" fmla="*/ 0 w 7539135"/>
              <a:gd name="connsiteY1" fmla="*/ 43884 h 892580"/>
              <a:gd name="connsiteX2" fmla="*/ 7212563 w 7539135"/>
              <a:gd name="connsiteY2" fmla="*/ 892580 h 892580"/>
              <a:gd name="connsiteX3" fmla="*/ 7539135 w 7539135"/>
              <a:gd name="connsiteY3" fmla="*/ 873919 h 892580"/>
              <a:gd name="connsiteX4" fmla="*/ 59725 w 7539135"/>
              <a:gd name="connsiteY4" fmla="*/ 0 h 892580"/>
              <a:gd name="connsiteX0" fmla="*/ 194 w 7539135"/>
              <a:gd name="connsiteY0" fmla="*/ 0 h 923536"/>
              <a:gd name="connsiteX1" fmla="*/ 0 w 7539135"/>
              <a:gd name="connsiteY1" fmla="*/ 74840 h 923536"/>
              <a:gd name="connsiteX2" fmla="*/ 7212563 w 7539135"/>
              <a:gd name="connsiteY2" fmla="*/ 923536 h 923536"/>
              <a:gd name="connsiteX3" fmla="*/ 7539135 w 7539135"/>
              <a:gd name="connsiteY3" fmla="*/ 904875 h 923536"/>
              <a:gd name="connsiteX4" fmla="*/ 194 w 7539135"/>
              <a:gd name="connsiteY4" fmla="*/ 0 h 923536"/>
              <a:gd name="connsiteX0" fmla="*/ 194 w 7539135"/>
              <a:gd name="connsiteY0" fmla="*/ 0 h 904875"/>
              <a:gd name="connsiteX1" fmla="*/ 0 w 7539135"/>
              <a:gd name="connsiteY1" fmla="*/ 74840 h 904875"/>
              <a:gd name="connsiteX2" fmla="*/ 7212563 w 7539135"/>
              <a:gd name="connsiteY2" fmla="*/ 883055 h 904875"/>
              <a:gd name="connsiteX3" fmla="*/ 7539135 w 7539135"/>
              <a:gd name="connsiteY3" fmla="*/ 904875 h 904875"/>
              <a:gd name="connsiteX4" fmla="*/ 194 w 7539135"/>
              <a:gd name="connsiteY4" fmla="*/ 0 h 904875"/>
              <a:gd name="connsiteX0" fmla="*/ 194 w 7703442"/>
              <a:gd name="connsiteY0" fmla="*/ 0 h 1016794"/>
              <a:gd name="connsiteX1" fmla="*/ 0 w 7703442"/>
              <a:gd name="connsiteY1" fmla="*/ 74840 h 1016794"/>
              <a:gd name="connsiteX2" fmla="*/ 7212563 w 7703442"/>
              <a:gd name="connsiteY2" fmla="*/ 883055 h 1016794"/>
              <a:gd name="connsiteX3" fmla="*/ 7703442 w 7703442"/>
              <a:gd name="connsiteY3" fmla="*/ 1016794 h 1016794"/>
              <a:gd name="connsiteX4" fmla="*/ 194 w 7703442"/>
              <a:gd name="connsiteY4" fmla="*/ 0 h 1016794"/>
              <a:gd name="connsiteX0" fmla="*/ 194 w 7674867"/>
              <a:gd name="connsiteY0" fmla="*/ 0 h 897731"/>
              <a:gd name="connsiteX1" fmla="*/ 0 w 7674867"/>
              <a:gd name="connsiteY1" fmla="*/ 74840 h 897731"/>
              <a:gd name="connsiteX2" fmla="*/ 7212563 w 7674867"/>
              <a:gd name="connsiteY2" fmla="*/ 883055 h 897731"/>
              <a:gd name="connsiteX3" fmla="*/ 7674867 w 7674867"/>
              <a:gd name="connsiteY3" fmla="*/ 897731 h 897731"/>
              <a:gd name="connsiteX4" fmla="*/ 194 w 7674867"/>
              <a:gd name="connsiteY4" fmla="*/ 0 h 897731"/>
              <a:gd name="connsiteX0" fmla="*/ 194 w 7674867"/>
              <a:gd name="connsiteY0" fmla="*/ 0 h 930680"/>
              <a:gd name="connsiteX1" fmla="*/ 0 w 7674867"/>
              <a:gd name="connsiteY1" fmla="*/ 74840 h 930680"/>
              <a:gd name="connsiteX2" fmla="*/ 7293526 w 7674867"/>
              <a:gd name="connsiteY2" fmla="*/ 930680 h 930680"/>
              <a:gd name="connsiteX3" fmla="*/ 7674867 w 7674867"/>
              <a:gd name="connsiteY3" fmla="*/ 897731 h 930680"/>
              <a:gd name="connsiteX4" fmla="*/ 194 w 7674867"/>
              <a:gd name="connsiteY4" fmla="*/ 0 h 930680"/>
              <a:gd name="connsiteX0" fmla="*/ 194 w 7674867"/>
              <a:gd name="connsiteY0" fmla="*/ 0 h 897731"/>
              <a:gd name="connsiteX1" fmla="*/ 0 w 7674867"/>
              <a:gd name="connsiteY1" fmla="*/ 74840 h 897731"/>
              <a:gd name="connsiteX2" fmla="*/ 7293526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38758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98289 w 7674867"/>
              <a:gd name="connsiteY2" fmla="*/ 661599 h 897731"/>
              <a:gd name="connsiteX3" fmla="*/ 7674867 w 7674867"/>
              <a:gd name="connsiteY3" fmla="*/ 897731 h 897731"/>
              <a:gd name="connsiteX4" fmla="*/ 194 w 7674867"/>
              <a:gd name="connsiteY4" fmla="*/ 0 h 897731"/>
              <a:gd name="connsiteX0" fmla="*/ 194 w 7674867"/>
              <a:gd name="connsiteY0" fmla="*/ 0 h 928299"/>
              <a:gd name="connsiteX1" fmla="*/ 0 w 7674867"/>
              <a:gd name="connsiteY1" fmla="*/ 74840 h 928299"/>
              <a:gd name="connsiteX2" fmla="*/ 7298289 w 7674867"/>
              <a:gd name="connsiteY2" fmla="*/ 928299 h 928299"/>
              <a:gd name="connsiteX3" fmla="*/ 7674867 w 7674867"/>
              <a:gd name="connsiteY3" fmla="*/ 897731 h 928299"/>
              <a:gd name="connsiteX4" fmla="*/ 194 w 7674867"/>
              <a:gd name="connsiteY4" fmla="*/ 0 h 928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74867" h="928299">
                <a:moveTo>
                  <a:pt x="194" y="0"/>
                </a:moveTo>
                <a:cubicBezTo>
                  <a:pt x="129" y="24947"/>
                  <a:pt x="65" y="49893"/>
                  <a:pt x="0" y="74840"/>
                </a:cubicBezTo>
                <a:lnTo>
                  <a:pt x="7298289" y="928299"/>
                </a:lnTo>
                <a:lnTo>
                  <a:pt x="7674867" y="897731"/>
                </a:lnTo>
                <a:lnTo>
                  <a:pt x="19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p:cNvSpPr/>
          <p:nvPr/>
        </p:nvSpPr>
        <p:spPr>
          <a:xfrm>
            <a:off x="-2382" y="5696242"/>
            <a:ext cx="9146382" cy="930294"/>
          </a:xfrm>
          <a:custGeom>
            <a:avLst/>
            <a:gdLst>
              <a:gd name="connsiteX0" fmla="*/ 9153331 w 9153331"/>
              <a:gd name="connsiteY0" fmla="*/ 0 h 951723"/>
              <a:gd name="connsiteX1" fmla="*/ 0 w 9153331"/>
              <a:gd name="connsiteY1" fmla="*/ 867747 h 951723"/>
              <a:gd name="connsiteX2" fmla="*/ 0 w 9153331"/>
              <a:gd name="connsiteY2" fmla="*/ 951723 h 951723"/>
              <a:gd name="connsiteX3" fmla="*/ 9153331 w 9153331"/>
              <a:gd name="connsiteY3" fmla="*/ 83976 h 951723"/>
              <a:gd name="connsiteX4" fmla="*/ 9153331 w 9153331"/>
              <a:gd name="connsiteY4" fmla="*/ 0 h 951723"/>
              <a:gd name="connsiteX0" fmla="*/ 9153331 w 9153331"/>
              <a:gd name="connsiteY0" fmla="*/ 0 h 951723"/>
              <a:gd name="connsiteX1" fmla="*/ 107265 w 9153331"/>
              <a:gd name="connsiteY1" fmla="*/ 901085 h 951723"/>
              <a:gd name="connsiteX2" fmla="*/ 0 w 9153331"/>
              <a:gd name="connsiteY2" fmla="*/ 951723 h 951723"/>
              <a:gd name="connsiteX3" fmla="*/ 9153331 w 9153331"/>
              <a:gd name="connsiteY3" fmla="*/ 83976 h 951723"/>
              <a:gd name="connsiteX4" fmla="*/ 9153331 w 9153331"/>
              <a:gd name="connsiteY4" fmla="*/ 0 h 951723"/>
              <a:gd name="connsiteX0" fmla="*/ 9155715 w 9155715"/>
              <a:gd name="connsiteY0" fmla="*/ 0 h 951723"/>
              <a:gd name="connsiteX1" fmla="*/ 0 w 9155715"/>
              <a:gd name="connsiteY1" fmla="*/ 865366 h 951723"/>
              <a:gd name="connsiteX2" fmla="*/ 2384 w 9155715"/>
              <a:gd name="connsiteY2" fmla="*/ 951723 h 951723"/>
              <a:gd name="connsiteX3" fmla="*/ 9155715 w 9155715"/>
              <a:gd name="connsiteY3" fmla="*/ 83976 h 951723"/>
              <a:gd name="connsiteX4" fmla="*/ 9155715 w 9155715"/>
              <a:gd name="connsiteY4" fmla="*/ 0 h 951723"/>
              <a:gd name="connsiteX0" fmla="*/ 9155715 w 9155715"/>
              <a:gd name="connsiteY0" fmla="*/ 0 h 894573"/>
              <a:gd name="connsiteX1" fmla="*/ 0 w 9155715"/>
              <a:gd name="connsiteY1" fmla="*/ 865366 h 894573"/>
              <a:gd name="connsiteX2" fmla="*/ 197847 w 9155715"/>
              <a:gd name="connsiteY2" fmla="*/ 894573 h 894573"/>
              <a:gd name="connsiteX3" fmla="*/ 9155715 w 9155715"/>
              <a:gd name="connsiteY3" fmla="*/ 83976 h 894573"/>
              <a:gd name="connsiteX4" fmla="*/ 9155715 w 9155715"/>
              <a:gd name="connsiteY4" fmla="*/ 0 h 894573"/>
              <a:gd name="connsiteX0" fmla="*/ 9155715 w 9155715"/>
              <a:gd name="connsiteY0" fmla="*/ 0 h 946961"/>
              <a:gd name="connsiteX1" fmla="*/ 0 w 9155715"/>
              <a:gd name="connsiteY1" fmla="*/ 865366 h 946961"/>
              <a:gd name="connsiteX2" fmla="*/ 4768 w 9155715"/>
              <a:gd name="connsiteY2" fmla="*/ 946961 h 946961"/>
              <a:gd name="connsiteX3" fmla="*/ 9155715 w 9155715"/>
              <a:gd name="connsiteY3" fmla="*/ 83976 h 946961"/>
              <a:gd name="connsiteX4" fmla="*/ 9155715 w 9155715"/>
              <a:gd name="connsiteY4" fmla="*/ 0 h 946961"/>
              <a:gd name="connsiteX0" fmla="*/ 9155715 w 9155715"/>
              <a:gd name="connsiteY0" fmla="*/ 0 h 894574"/>
              <a:gd name="connsiteX1" fmla="*/ 0 w 9155715"/>
              <a:gd name="connsiteY1" fmla="*/ 865366 h 894574"/>
              <a:gd name="connsiteX2" fmla="*/ 97732 w 9155715"/>
              <a:gd name="connsiteY2" fmla="*/ 894574 h 894574"/>
              <a:gd name="connsiteX3" fmla="*/ 9155715 w 9155715"/>
              <a:gd name="connsiteY3" fmla="*/ 83976 h 894574"/>
              <a:gd name="connsiteX4" fmla="*/ 9155715 w 9155715"/>
              <a:gd name="connsiteY4" fmla="*/ 0 h 894574"/>
              <a:gd name="connsiteX0" fmla="*/ 9155715 w 9155715"/>
              <a:gd name="connsiteY0" fmla="*/ 0 h 939818"/>
              <a:gd name="connsiteX1" fmla="*/ 0 w 9155715"/>
              <a:gd name="connsiteY1" fmla="*/ 865366 h 939818"/>
              <a:gd name="connsiteX2" fmla="*/ 2384 w 9155715"/>
              <a:gd name="connsiteY2" fmla="*/ 939818 h 939818"/>
              <a:gd name="connsiteX3" fmla="*/ 9155715 w 9155715"/>
              <a:gd name="connsiteY3" fmla="*/ 83976 h 939818"/>
              <a:gd name="connsiteX4" fmla="*/ 9155715 w 9155715"/>
              <a:gd name="connsiteY4" fmla="*/ 0 h 939818"/>
              <a:gd name="connsiteX0" fmla="*/ 9015078 w 9155715"/>
              <a:gd name="connsiteY0" fmla="*/ 0 h 873143"/>
              <a:gd name="connsiteX1" fmla="*/ 0 w 9155715"/>
              <a:gd name="connsiteY1" fmla="*/ 798691 h 873143"/>
              <a:gd name="connsiteX2" fmla="*/ 2384 w 9155715"/>
              <a:gd name="connsiteY2" fmla="*/ 873143 h 873143"/>
              <a:gd name="connsiteX3" fmla="*/ 9155715 w 9155715"/>
              <a:gd name="connsiteY3" fmla="*/ 17301 h 873143"/>
              <a:gd name="connsiteX4" fmla="*/ 9015078 w 9155715"/>
              <a:gd name="connsiteY4" fmla="*/ 0 h 873143"/>
              <a:gd name="connsiteX0" fmla="*/ 9160482 w 9160482"/>
              <a:gd name="connsiteY0" fmla="*/ 0 h 930293"/>
              <a:gd name="connsiteX1" fmla="*/ 0 w 9160482"/>
              <a:gd name="connsiteY1" fmla="*/ 855841 h 930293"/>
              <a:gd name="connsiteX2" fmla="*/ 2384 w 9160482"/>
              <a:gd name="connsiteY2" fmla="*/ 930293 h 930293"/>
              <a:gd name="connsiteX3" fmla="*/ 9155715 w 9160482"/>
              <a:gd name="connsiteY3" fmla="*/ 74451 h 930293"/>
              <a:gd name="connsiteX4" fmla="*/ 9160482 w 9160482"/>
              <a:gd name="connsiteY4" fmla="*/ 0 h 930293"/>
              <a:gd name="connsiteX0" fmla="*/ 9072286 w 9155715"/>
              <a:gd name="connsiteY0" fmla="*/ 0 h 885050"/>
              <a:gd name="connsiteX1" fmla="*/ 0 w 9155715"/>
              <a:gd name="connsiteY1" fmla="*/ 810598 h 885050"/>
              <a:gd name="connsiteX2" fmla="*/ 2384 w 9155715"/>
              <a:gd name="connsiteY2" fmla="*/ 885050 h 885050"/>
              <a:gd name="connsiteX3" fmla="*/ 9155715 w 9155715"/>
              <a:gd name="connsiteY3" fmla="*/ 29208 h 885050"/>
              <a:gd name="connsiteX4" fmla="*/ 9072286 w 9155715"/>
              <a:gd name="connsiteY4" fmla="*/ 0 h 885050"/>
              <a:gd name="connsiteX0" fmla="*/ 9155715 w 9155715"/>
              <a:gd name="connsiteY0" fmla="*/ 0 h 930294"/>
              <a:gd name="connsiteX1" fmla="*/ 0 w 9155715"/>
              <a:gd name="connsiteY1" fmla="*/ 855842 h 930294"/>
              <a:gd name="connsiteX2" fmla="*/ 2384 w 9155715"/>
              <a:gd name="connsiteY2" fmla="*/ 930294 h 930294"/>
              <a:gd name="connsiteX3" fmla="*/ 9155715 w 9155715"/>
              <a:gd name="connsiteY3" fmla="*/ 74452 h 930294"/>
              <a:gd name="connsiteX4" fmla="*/ 9155715 w 9155715"/>
              <a:gd name="connsiteY4" fmla="*/ 0 h 930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5715" h="930294">
                <a:moveTo>
                  <a:pt x="9155715" y="0"/>
                </a:moveTo>
                <a:lnTo>
                  <a:pt x="0" y="855842"/>
                </a:lnTo>
                <a:cubicBezTo>
                  <a:pt x="795" y="884628"/>
                  <a:pt x="1589" y="901508"/>
                  <a:pt x="2384" y="930294"/>
                </a:cubicBezTo>
                <a:lnTo>
                  <a:pt x="9155715" y="74452"/>
                </a:lnTo>
                <a:lnTo>
                  <a:pt x="9155715"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5/17/2014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reeform 4"/>
          <p:cNvSpPr/>
          <p:nvPr/>
        </p:nvSpPr>
        <p:spPr>
          <a:xfrm>
            <a:off x="0" y="5731667"/>
            <a:ext cx="9147178" cy="1126333"/>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818007 h 1075182"/>
              <a:gd name="connsiteX1" fmla="*/ 9124990 w 9144000"/>
              <a:gd name="connsiteY1" fmla="*/ 0 h 1075182"/>
              <a:gd name="connsiteX2" fmla="*/ 9144000 w 9144000"/>
              <a:gd name="connsiteY2" fmla="*/ 1075182 h 1075182"/>
              <a:gd name="connsiteX3" fmla="*/ 0 w 9144000"/>
              <a:gd name="connsiteY3" fmla="*/ 1065657 h 1075182"/>
              <a:gd name="connsiteX4" fmla="*/ 20 w 9144000"/>
              <a:gd name="connsiteY4" fmla="*/ 818007 h 1075182"/>
              <a:gd name="connsiteX0" fmla="*/ 20 w 9124990"/>
              <a:gd name="connsiteY0" fmla="*/ 818007 h 1065657"/>
              <a:gd name="connsiteX1" fmla="*/ 9124990 w 9124990"/>
              <a:gd name="connsiteY1" fmla="*/ 0 h 1065657"/>
              <a:gd name="connsiteX2" fmla="*/ 8854092 w 9124990"/>
              <a:gd name="connsiteY2" fmla="*/ 585026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9122615 w 9124990"/>
              <a:gd name="connsiteY2" fmla="*/ 1063889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8766171 w 9124990"/>
              <a:gd name="connsiteY2" fmla="*/ 508228 h 1065657"/>
              <a:gd name="connsiteX3" fmla="*/ 0 w 9124990"/>
              <a:gd name="connsiteY3" fmla="*/ 1065657 h 1065657"/>
              <a:gd name="connsiteX4" fmla="*/ 20 w 9124990"/>
              <a:gd name="connsiteY4" fmla="*/ 818007 h 1065657"/>
              <a:gd name="connsiteX0" fmla="*/ 20 w 9128161"/>
              <a:gd name="connsiteY0" fmla="*/ 818007 h 1068407"/>
              <a:gd name="connsiteX1" fmla="*/ 9124990 w 9128161"/>
              <a:gd name="connsiteY1" fmla="*/ 0 h 1068407"/>
              <a:gd name="connsiteX2" fmla="*/ 9127369 w 9128161"/>
              <a:gd name="connsiteY2" fmla="*/ 1068407 h 1068407"/>
              <a:gd name="connsiteX3" fmla="*/ 0 w 9128161"/>
              <a:gd name="connsiteY3" fmla="*/ 1065657 h 1068407"/>
              <a:gd name="connsiteX4" fmla="*/ 20 w 9128161"/>
              <a:gd name="connsiteY4" fmla="*/ 818007 h 106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8161" h="1068407">
                <a:moveTo>
                  <a:pt x="20" y="818007"/>
                </a:moveTo>
                <a:lnTo>
                  <a:pt x="9124990" y="0"/>
                </a:lnTo>
                <a:cubicBezTo>
                  <a:pt x="9124198" y="354630"/>
                  <a:pt x="9128161" y="713777"/>
                  <a:pt x="9127369" y="1068407"/>
                </a:cubicBezTo>
                <a:lnTo>
                  <a:pt x="0" y="1065657"/>
                </a:lnTo>
                <a:cubicBezTo>
                  <a:pt x="7" y="983107"/>
                  <a:pt x="13" y="900557"/>
                  <a:pt x="20" y="818007"/>
                </a:cubicBezTo>
                <a:close/>
              </a:path>
            </a:pathLst>
          </a:custGeom>
          <a:gradFill>
            <a:gsLst>
              <a:gs pos="39000">
                <a:schemeClr val="accent3"/>
              </a:gs>
              <a:gs pos="50000">
                <a:schemeClr val="accent3">
                  <a:lumMod val="40000"/>
                  <a:lumOff val="60000"/>
                </a:schemeClr>
              </a:gs>
              <a:gs pos="5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6" name="Freeform 5"/>
          <p:cNvSpPr/>
          <p:nvPr/>
        </p:nvSpPr>
        <p:spPr>
          <a:xfrm>
            <a:off x="0" y="5381627"/>
            <a:ext cx="3286124" cy="1207294"/>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6996854"/>
              <a:gd name="connsiteY0" fmla="*/ 0 h 1571625"/>
              <a:gd name="connsiteX1" fmla="*/ 6996854 w 6996854"/>
              <a:gd name="connsiteY1" fmla="*/ 1266825 h 1571625"/>
              <a:gd name="connsiteX2" fmla="*/ 0 w 6996854"/>
              <a:gd name="connsiteY2" fmla="*/ 1571625 h 1571625"/>
              <a:gd name="connsiteX3" fmla="*/ 0 w 6996854"/>
              <a:gd name="connsiteY3" fmla="*/ 0 h 1571625"/>
              <a:gd name="connsiteX0" fmla="*/ 0 w 7583417"/>
              <a:gd name="connsiteY0" fmla="*/ 0 h 800100"/>
              <a:gd name="connsiteX1" fmla="*/ 7583417 w 7583417"/>
              <a:gd name="connsiteY1" fmla="*/ 495300 h 800100"/>
              <a:gd name="connsiteX2" fmla="*/ 586563 w 7583417"/>
              <a:gd name="connsiteY2" fmla="*/ 800100 h 800100"/>
              <a:gd name="connsiteX3" fmla="*/ 0 w 7583417"/>
              <a:gd name="connsiteY3" fmla="*/ 0 h 800100"/>
              <a:gd name="connsiteX0" fmla="*/ 0 w 7017803"/>
              <a:gd name="connsiteY0" fmla="*/ 0 h 1200150"/>
              <a:gd name="connsiteX1" fmla="*/ 7017803 w 7017803"/>
              <a:gd name="connsiteY1" fmla="*/ 895350 h 1200150"/>
              <a:gd name="connsiteX2" fmla="*/ 20949 w 7017803"/>
              <a:gd name="connsiteY2" fmla="*/ 1200150 h 1200150"/>
              <a:gd name="connsiteX3" fmla="*/ 0 w 7017803"/>
              <a:gd name="connsiteY3" fmla="*/ 0 h 1200150"/>
              <a:gd name="connsiteX0" fmla="*/ 0 w 6410292"/>
              <a:gd name="connsiteY0" fmla="*/ 0 h 1752600"/>
              <a:gd name="connsiteX1" fmla="*/ 6410292 w 6410292"/>
              <a:gd name="connsiteY1" fmla="*/ 1752600 h 1752600"/>
              <a:gd name="connsiteX2" fmla="*/ 20949 w 6410292"/>
              <a:gd name="connsiteY2" fmla="*/ 1200150 h 1752600"/>
              <a:gd name="connsiteX3" fmla="*/ 0 w 6410292"/>
              <a:gd name="connsiteY3" fmla="*/ 0 h 1752600"/>
              <a:gd name="connsiteX0" fmla="*/ 0 w 7227290"/>
              <a:gd name="connsiteY0" fmla="*/ 0 h 1200150"/>
              <a:gd name="connsiteX1" fmla="*/ 7227290 w 7227290"/>
              <a:gd name="connsiteY1" fmla="*/ 885825 h 1200150"/>
              <a:gd name="connsiteX2" fmla="*/ 20949 w 7227290"/>
              <a:gd name="connsiteY2" fmla="*/ 1200150 h 1200150"/>
              <a:gd name="connsiteX3" fmla="*/ 0 w 7227290"/>
              <a:gd name="connsiteY3" fmla="*/ 0 h 1200150"/>
              <a:gd name="connsiteX0" fmla="*/ 0 w 7227290"/>
              <a:gd name="connsiteY0" fmla="*/ 0 h 885825"/>
              <a:gd name="connsiteX1" fmla="*/ 7227290 w 7227290"/>
              <a:gd name="connsiteY1" fmla="*/ 885825 h 885825"/>
              <a:gd name="connsiteX2" fmla="*/ 555141 w 7227290"/>
              <a:gd name="connsiteY2" fmla="*/ 862013 h 885825"/>
              <a:gd name="connsiteX3" fmla="*/ 0 w 7227290"/>
              <a:gd name="connsiteY3" fmla="*/ 0 h 885825"/>
              <a:gd name="connsiteX0" fmla="*/ 0 w 7227290"/>
              <a:gd name="connsiteY0" fmla="*/ 0 h 1207294"/>
              <a:gd name="connsiteX1" fmla="*/ 7227290 w 7227290"/>
              <a:gd name="connsiteY1" fmla="*/ 885825 h 1207294"/>
              <a:gd name="connsiteX2" fmla="*/ 0 w 7227290"/>
              <a:gd name="connsiteY2" fmla="*/ 1207294 h 1207294"/>
              <a:gd name="connsiteX3" fmla="*/ 0 w 7227290"/>
              <a:gd name="connsiteY3" fmla="*/ 0 h 1207294"/>
            </a:gdLst>
            <a:ahLst/>
            <a:cxnLst>
              <a:cxn ang="0">
                <a:pos x="connsiteX0" y="connsiteY0"/>
              </a:cxn>
              <a:cxn ang="0">
                <a:pos x="connsiteX1" y="connsiteY1"/>
              </a:cxn>
              <a:cxn ang="0">
                <a:pos x="connsiteX2" y="connsiteY2"/>
              </a:cxn>
              <a:cxn ang="0">
                <a:pos x="connsiteX3" y="connsiteY3"/>
              </a:cxn>
            </a:cxnLst>
            <a:rect l="l" t="t" r="r" b="b"/>
            <a:pathLst>
              <a:path w="7227290" h="1207294">
                <a:moveTo>
                  <a:pt x="0" y="0"/>
                </a:moveTo>
                <a:lnTo>
                  <a:pt x="7227290" y="885825"/>
                </a:lnTo>
                <a:lnTo>
                  <a:pt x="0" y="1207294"/>
                </a:lnTo>
                <a:lnTo>
                  <a:pt x="0" y="0"/>
                </a:lnTo>
                <a:close/>
              </a:path>
            </a:pathLst>
          </a:custGeom>
          <a:gradFill>
            <a:gsLst>
              <a:gs pos="0">
                <a:srgbClr val="000000"/>
              </a:gs>
              <a:gs pos="24000">
                <a:srgbClr val="333333"/>
              </a:gs>
              <a:gs pos="90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Freeform 6"/>
          <p:cNvSpPr/>
          <p:nvPr/>
        </p:nvSpPr>
        <p:spPr>
          <a:xfrm>
            <a:off x="-2382" y="5696242"/>
            <a:ext cx="9146382" cy="930294"/>
          </a:xfrm>
          <a:custGeom>
            <a:avLst/>
            <a:gdLst>
              <a:gd name="connsiteX0" fmla="*/ 9153331 w 9153331"/>
              <a:gd name="connsiteY0" fmla="*/ 0 h 951723"/>
              <a:gd name="connsiteX1" fmla="*/ 0 w 9153331"/>
              <a:gd name="connsiteY1" fmla="*/ 867747 h 951723"/>
              <a:gd name="connsiteX2" fmla="*/ 0 w 9153331"/>
              <a:gd name="connsiteY2" fmla="*/ 951723 h 951723"/>
              <a:gd name="connsiteX3" fmla="*/ 9153331 w 9153331"/>
              <a:gd name="connsiteY3" fmla="*/ 83976 h 951723"/>
              <a:gd name="connsiteX4" fmla="*/ 9153331 w 9153331"/>
              <a:gd name="connsiteY4" fmla="*/ 0 h 951723"/>
              <a:gd name="connsiteX0" fmla="*/ 9153331 w 9153331"/>
              <a:gd name="connsiteY0" fmla="*/ 0 h 951723"/>
              <a:gd name="connsiteX1" fmla="*/ 107265 w 9153331"/>
              <a:gd name="connsiteY1" fmla="*/ 901085 h 951723"/>
              <a:gd name="connsiteX2" fmla="*/ 0 w 9153331"/>
              <a:gd name="connsiteY2" fmla="*/ 951723 h 951723"/>
              <a:gd name="connsiteX3" fmla="*/ 9153331 w 9153331"/>
              <a:gd name="connsiteY3" fmla="*/ 83976 h 951723"/>
              <a:gd name="connsiteX4" fmla="*/ 9153331 w 9153331"/>
              <a:gd name="connsiteY4" fmla="*/ 0 h 951723"/>
              <a:gd name="connsiteX0" fmla="*/ 9155715 w 9155715"/>
              <a:gd name="connsiteY0" fmla="*/ 0 h 951723"/>
              <a:gd name="connsiteX1" fmla="*/ 0 w 9155715"/>
              <a:gd name="connsiteY1" fmla="*/ 865366 h 951723"/>
              <a:gd name="connsiteX2" fmla="*/ 2384 w 9155715"/>
              <a:gd name="connsiteY2" fmla="*/ 951723 h 951723"/>
              <a:gd name="connsiteX3" fmla="*/ 9155715 w 9155715"/>
              <a:gd name="connsiteY3" fmla="*/ 83976 h 951723"/>
              <a:gd name="connsiteX4" fmla="*/ 9155715 w 9155715"/>
              <a:gd name="connsiteY4" fmla="*/ 0 h 951723"/>
              <a:gd name="connsiteX0" fmla="*/ 9155715 w 9155715"/>
              <a:gd name="connsiteY0" fmla="*/ 0 h 894573"/>
              <a:gd name="connsiteX1" fmla="*/ 0 w 9155715"/>
              <a:gd name="connsiteY1" fmla="*/ 865366 h 894573"/>
              <a:gd name="connsiteX2" fmla="*/ 197847 w 9155715"/>
              <a:gd name="connsiteY2" fmla="*/ 894573 h 894573"/>
              <a:gd name="connsiteX3" fmla="*/ 9155715 w 9155715"/>
              <a:gd name="connsiteY3" fmla="*/ 83976 h 894573"/>
              <a:gd name="connsiteX4" fmla="*/ 9155715 w 9155715"/>
              <a:gd name="connsiteY4" fmla="*/ 0 h 894573"/>
              <a:gd name="connsiteX0" fmla="*/ 9155715 w 9155715"/>
              <a:gd name="connsiteY0" fmla="*/ 0 h 946961"/>
              <a:gd name="connsiteX1" fmla="*/ 0 w 9155715"/>
              <a:gd name="connsiteY1" fmla="*/ 865366 h 946961"/>
              <a:gd name="connsiteX2" fmla="*/ 4768 w 9155715"/>
              <a:gd name="connsiteY2" fmla="*/ 946961 h 946961"/>
              <a:gd name="connsiteX3" fmla="*/ 9155715 w 9155715"/>
              <a:gd name="connsiteY3" fmla="*/ 83976 h 946961"/>
              <a:gd name="connsiteX4" fmla="*/ 9155715 w 9155715"/>
              <a:gd name="connsiteY4" fmla="*/ 0 h 946961"/>
              <a:gd name="connsiteX0" fmla="*/ 9155715 w 9155715"/>
              <a:gd name="connsiteY0" fmla="*/ 0 h 894574"/>
              <a:gd name="connsiteX1" fmla="*/ 0 w 9155715"/>
              <a:gd name="connsiteY1" fmla="*/ 865366 h 894574"/>
              <a:gd name="connsiteX2" fmla="*/ 97732 w 9155715"/>
              <a:gd name="connsiteY2" fmla="*/ 894574 h 894574"/>
              <a:gd name="connsiteX3" fmla="*/ 9155715 w 9155715"/>
              <a:gd name="connsiteY3" fmla="*/ 83976 h 894574"/>
              <a:gd name="connsiteX4" fmla="*/ 9155715 w 9155715"/>
              <a:gd name="connsiteY4" fmla="*/ 0 h 894574"/>
              <a:gd name="connsiteX0" fmla="*/ 9155715 w 9155715"/>
              <a:gd name="connsiteY0" fmla="*/ 0 h 939818"/>
              <a:gd name="connsiteX1" fmla="*/ 0 w 9155715"/>
              <a:gd name="connsiteY1" fmla="*/ 865366 h 939818"/>
              <a:gd name="connsiteX2" fmla="*/ 2384 w 9155715"/>
              <a:gd name="connsiteY2" fmla="*/ 939818 h 939818"/>
              <a:gd name="connsiteX3" fmla="*/ 9155715 w 9155715"/>
              <a:gd name="connsiteY3" fmla="*/ 83976 h 939818"/>
              <a:gd name="connsiteX4" fmla="*/ 9155715 w 9155715"/>
              <a:gd name="connsiteY4" fmla="*/ 0 h 939818"/>
              <a:gd name="connsiteX0" fmla="*/ 9015078 w 9155715"/>
              <a:gd name="connsiteY0" fmla="*/ 0 h 873143"/>
              <a:gd name="connsiteX1" fmla="*/ 0 w 9155715"/>
              <a:gd name="connsiteY1" fmla="*/ 798691 h 873143"/>
              <a:gd name="connsiteX2" fmla="*/ 2384 w 9155715"/>
              <a:gd name="connsiteY2" fmla="*/ 873143 h 873143"/>
              <a:gd name="connsiteX3" fmla="*/ 9155715 w 9155715"/>
              <a:gd name="connsiteY3" fmla="*/ 17301 h 873143"/>
              <a:gd name="connsiteX4" fmla="*/ 9015078 w 9155715"/>
              <a:gd name="connsiteY4" fmla="*/ 0 h 873143"/>
              <a:gd name="connsiteX0" fmla="*/ 9160482 w 9160482"/>
              <a:gd name="connsiteY0" fmla="*/ 0 h 930293"/>
              <a:gd name="connsiteX1" fmla="*/ 0 w 9160482"/>
              <a:gd name="connsiteY1" fmla="*/ 855841 h 930293"/>
              <a:gd name="connsiteX2" fmla="*/ 2384 w 9160482"/>
              <a:gd name="connsiteY2" fmla="*/ 930293 h 930293"/>
              <a:gd name="connsiteX3" fmla="*/ 9155715 w 9160482"/>
              <a:gd name="connsiteY3" fmla="*/ 74451 h 930293"/>
              <a:gd name="connsiteX4" fmla="*/ 9160482 w 9160482"/>
              <a:gd name="connsiteY4" fmla="*/ 0 h 930293"/>
              <a:gd name="connsiteX0" fmla="*/ 9072286 w 9155715"/>
              <a:gd name="connsiteY0" fmla="*/ 0 h 885050"/>
              <a:gd name="connsiteX1" fmla="*/ 0 w 9155715"/>
              <a:gd name="connsiteY1" fmla="*/ 810598 h 885050"/>
              <a:gd name="connsiteX2" fmla="*/ 2384 w 9155715"/>
              <a:gd name="connsiteY2" fmla="*/ 885050 h 885050"/>
              <a:gd name="connsiteX3" fmla="*/ 9155715 w 9155715"/>
              <a:gd name="connsiteY3" fmla="*/ 29208 h 885050"/>
              <a:gd name="connsiteX4" fmla="*/ 9072286 w 9155715"/>
              <a:gd name="connsiteY4" fmla="*/ 0 h 885050"/>
              <a:gd name="connsiteX0" fmla="*/ 9155715 w 9155715"/>
              <a:gd name="connsiteY0" fmla="*/ 0 h 930294"/>
              <a:gd name="connsiteX1" fmla="*/ 0 w 9155715"/>
              <a:gd name="connsiteY1" fmla="*/ 855842 h 930294"/>
              <a:gd name="connsiteX2" fmla="*/ 2384 w 9155715"/>
              <a:gd name="connsiteY2" fmla="*/ 930294 h 930294"/>
              <a:gd name="connsiteX3" fmla="*/ 9155715 w 9155715"/>
              <a:gd name="connsiteY3" fmla="*/ 74452 h 930294"/>
              <a:gd name="connsiteX4" fmla="*/ 9155715 w 9155715"/>
              <a:gd name="connsiteY4" fmla="*/ 0 h 930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5715" h="930294">
                <a:moveTo>
                  <a:pt x="9155715" y="0"/>
                </a:moveTo>
                <a:lnTo>
                  <a:pt x="0" y="855842"/>
                </a:lnTo>
                <a:cubicBezTo>
                  <a:pt x="795" y="884628"/>
                  <a:pt x="1589" y="901508"/>
                  <a:pt x="2384" y="930294"/>
                </a:cubicBezTo>
                <a:lnTo>
                  <a:pt x="9155715" y="74452"/>
                </a:lnTo>
                <a:lnTo>
                  <a:pt x="9155715"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196" y="5347020"/>
            <a:ext cx="3426231" cy="944725"/>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 name="connsiteX0" fmla="*/ 1 w 7605568"/>
              <a:gd name="connsiteY0" fmla="*/ 0 h 897732"/>
              <a:gd name="connsiteX1" fmla="*/ 0 w 7605568"/>
              <a:gd name="connsiteY1" fmla="*/ 75665 h 897732"/>
              <a:gd name="connsiteX2" fmla="*/ 2830674 w 7605568"/>
              <a:gd name="connsiteY2" fmla="*/ 806612 h 897732"/>
              <a:gd name="connsiteX3" fmla="*/ 7605568 w 7605568"/>
              <a:gd name="connsiteY3" fmla="*/ 897732 h 897732"/>
              <a:gd name="connsiteX4" fmla="*/ 1 w 7605568"/>
              <a:gd name="connsiteY4" fmla="*/ 0 h 897732"/>
              <a:gd name="connsiteX0" fmla="*/ 1 w 2930931"/>
              <a:gd name="connsiteY0" fmla="*/ 0 h 806612"/>
              <a:gd name="connsiteX1" fmla="*/ 0 w 2930931"/>
              <a:gd name="connsiteY1" fmla="*/ 75665 h 806612"/>
              <a:gd name="connsiteX2" fmla="*/ 2830674 w 2930931"/>
              <a:gd name="connsiteY2" fmla="*/ 806612 h 806612"/>
              <a:gd name="connsiteX3" fmla="*/ 2930931 w 2930931"/>
              <a:gd name="connsiteY3" fmla="*/ 785765 h 806612"/>
              <a:gd name="connsiteX4" fmla="*/ 1 w 2930931"/>
              <a:gd name="connsiteY4" fmla="*/ 0 h 806612"/>
              <a:gd name="connsiteX0" fmla="*/ 1 w 3204530"/>
              <a:gd name="connsiteY0" fmla="*/ 0 h 944725"/>
              <a:gd name="connsiteX1" fmla="*/ 0 w 3204530"/>
              <a:gd name="connsiteY1" fmla="*/ 75665 h 944725"/>
              <a:gd name="connsiteX2" fmla="*/ 3204530 w 3204530"/>
              <a:gd name="connsiteY2" fmla="*/ 944725 h 944725"/>
              <a:gd name="connsiteX3" fmla="*/ 2930931 w 3204530"/>
              <a:gd name="connsiteY3" fmla="*/ 785765 h 944725"/>
              <a:gd name="connsiteX4" fmla="*/ 1 w 3204530"/>
              <a:gd name="connsiteY4" fmla="*/ 0 h 944725"/>
              <a:gd name="connsiteX0" fmla="*/ 1 w 3426231"/>
              <a:gd name="connsiteY0" fmla="*/ 0 h 944725"/>
              <a:gd name="connsiteX1" fmla="*/ 0 w 3426231"/>
              <a:gd name="connsiteY1" fmla="*/ 75665 h 944725"/>
              <a:gd name="connsiteX2" fmla="*/ 3204530 w 3426231"/>
              <a:gd name="connsiteY2" fmla="*/ 944725 h 944725"/>
              <a:gd name="connsiteX3" fmla="*/ 3426231 w 3426231"/>
              <a:gd name="connsiteY3" fmla="*/ 923877 h 944725"/>
              <a:gd name="connsiteX4" fmla="*/ 1 w 3426231"/>
              <a:gd name="connsiteY4" fmla="*/ 0 h 944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6231" h="944725">
                <a:moveTo>
                  <a:pt x="1" y="0"/>
                </a:moveTo>
                <a:cubicBezTo>
                  <a:pt x="1" y="25222"/>
                  <a:pt x="0" y="50443"/>
                  <a:pt x="0" y="75665"/>
                </a:cubicBezTo>
                <a:lnTo>
                  <a:pt x="3204530" y="944725"/>
                </a:lnTo>
                <a:lnTo>
                  <a:pt x="3426231" y="923877"/>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Date Placeholder 1"/>
          <p:cNvSpPr>
            <a:spLocks noGrp="1"/>
          </p:cNvSpPr>
          <p:nvPr>
            <p:ph type="dt" sz="half" idx="10"/>
          </p:nvPr>
        </p:nvSpPr>
        <p:spPr/>
        <p:txBody>
          <a:bodyPr/>
          <a:lstStyle/>
          <a:p>
            <a:fld id="{1D8BD707-D9CF-40AE-B4C6-C98DA3205C09}" type="datetimeFigureOut">
              <a:rPr lang="en-US" smtClean="0"/>
              <a:pPr/>
              <a:t>5/17/2014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Freeform 7"/>
          <p:cNvSpPr/>
          <p:nvPr/>
        </p:nvSpPr>
        <p:spPr>
          <a:xfrm>
            <a:off x="1" y="5010151"/>
            <a:ext cx="7439025" cy="157162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Lst>
            <a:ahLst/>
            <a:cxnLst>
              <a:cxn ang="0">
                <a:pos x="connsiteX0" y="connsiteY0"/>
              </a:cxn>
              <a:cxn ang="0">
                <a:pos x="connsiteX1" y="connsiteY1"/>
              </a:cxn>
              <a:cxn ang="0">
                <a:pos x="connsiteX2" y="connsiteY2"/>
              </a:cxn>
              <a:cxn ang="0">
                <a:pos x="connsiteX3" y="connsiteY3"/>
              </a:cxn>
            </a:cxnLst>
            <a:rect l="l" t="t" r="r" b="b"/>
            <a:pathLst>
              <a:path w="7415827" h="1571625">
                <a:moveTo>
                  <a:pt x="0" y="0"/>
                </a:moveTo>
                <a:lnTo>
                  <a:pt x="7415827" y="866775"/>
                </a:lnTo>
                <a:lnTo>
                  <a:pt x="0" y="1571625"/>
                </a:lnTo>
                <a:lnTo>
                  <a:pt x="0" y="0"/>
                </a:lnTo>
                <a:close/>
              </a:path>
            </a:pathLst>
          </a:custGeom>
          <a:gradFill>
            <a:gsLst>
              <a:gs pos="0">
                <a:srgbClr val="000000"/>
              </a:gs>
              <a:gs pos="24000">
                <a:srgbClr val="333333"/>
              </a:gs>
              <a:gs pos="90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p:cNvSpPr/>
          <p:nvPr/>
        </p:nvSpPr>
        <p:spPr>
          <a:xfrm>
            <a:off x="0" y="5731667"/>
            <a:ext cx="9147178" cy="1126333"/>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818007 h 1075182"/>
              <a:gd name="connsiteX1" fmla="*/ 9124990 w 9144000"/>
              <a:gd name="connsiteY1" fmla="*/ 0 h 1075182"/>
              <a:gd name="connsiteX2" fmla="*/ 9144000 w 9144000"/>
              <a:gd name="connsiteY2" fmla="*/ 1075182 h 1075182"/>
              <a:gd name="connsiteX3" fmla="*/ 0 w 9144000"/>
              <a:gd name="connsiteY3" fmla="*/ 1065657 h 1075182"/>
              <a:gd name="connsiteX4" fmla="*/ 20 w 9144000"/>
              <a:gd name="connsiteY4" fmla="*/ 818007 h 1075182"/>
              <a:gd name="connsiteX0" fmla="*/ 20 w 9124990"/>
              <a:gd name="connsiteY0" fmla="*/ 818007 h 1065657"/>
              <a:gd name="connsiteX1" fmla="*/ 9124990 w 9124990"/>
              <a:gd name="connsiteY1" fmla="*/ 0 h 1065657"/>
              <a:gd name="connsiteX2" fmla="*/ 8854092 w 9124990"/>
              <a:gd name="connsiteY2" fmla="*/ 585026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9122615 w 9124990"/>
              <a:gd name="connsiteY2" fmla="*/ 1063889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8766171 w 9124990"/>
              <a:gd name="connsiteY2" fmla="*/ 508228 h 1065657"/>
              <a:gd name="connsiteX3" fmla="*/ 0 w 9124990"/>
              <a:gd name="connsiteY3" fmla="*/ 1065657 h 1065657"/>
              <a:gd name="connsiteX4" fmla="*/ 20 w 9124990"/>
              <a:gd name="connsiteY4" fmla="*/ 818007 h 1065657"/>
              <a:gd name="connsiteX0" fmla="*/ 20 w 9128161"/>
              <a:gd name="connsiteY0" fmla="*/ 818007 h 1068407"/>
              <a:gd name="connsiteX1" fmla="*/ 9124990 w 9128161"/>
              <a:gd name="connsiteY1" fmla="*/ 0 h 1068407"/>
              <a:gd name="connsiteX2" fmla="*/ 9127369 w 9128161"/>
              <a:gd name="connsiteY2" fmla="*/ 1068407 h 1068407"/>
              <a:gd name="connsiteX3" fmla="*/ 0 w 9128161"/>
              <a:gd name="connsiteY3" fmla="*/ 1065657 h 1068407"/>
              <a:gd name="connsiteX4" fmla="*/ 20 w 9128161"/>
              <a:gd name="connsiteY4" fmla="*/ 818007 h 106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8161" h="1068407">
                <a:moveTo>
                  <a:pt x="20" y="818007"/>
                </a:moveTo>
                <a:lnTo>
                  <a:pt x="9124990" y="0"/>
                </a:lnTo>
                <a:cubicBezTo>
                  <a:pt x="9124198" y="354630"/>
                  <a:pt x="9128161" y="713777"/>
                  <a:pt x="9127369" y="1068407"/>
                </a:cubicBezTo>
                <a:lnTo>
                  <a:pt x="0" y="1065657"/>
                </a:lnTo>
                <a:cubicBezTo>
                  <a:pt x="7" y="983107"/>
                  <a:pt x="13" y="900557"/>
                  <a:pt x="20" y="818007"/>
                </a:cubicBezTo>
                <a:close/>
              </a:path>
            </a:pathLst>
          </a:custGeom>
          <a:gradFill>
            <a:gsLst>
              <a:gs pos="39000">
                <a:schemeClr val="accent1"/>
              </a:gs>
              <a:gs pos="50000">
                <a:schemeClr val="accent1">
                  <a:lumMod val="40000"/>
                  <a:lumOff val="60000"/>
                </a:schemeClr>
              </a:gs>
              <a:gs pos="5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2" name="Title 1"/>
          <p:cNvSpPr>
            <a:spLocks noGrp="1"/>
          </p:cNvSpPr>
          <p:nvPr>
            <p:ph type="title"/>
          </p:nvPr>
        </p:nvSpPr>
        <p:spPr>
          <a:xfrm>
            <a:off x="676656" y="609600"/>
            <a:ext cx="3383280" cy="914400"/>
          </a:xfrm>
        </p:spPr>
        <p:txBody>
          <a:bodyPr anchor="b">
            <a:noAutofit/>
          </a:bodyPr>
          <a:lstStyle>
            <a:lvl1pPr algn="l">
              <a:defRPr sz="2200" b="0" i="0" cap="none" baseline="0">
                <a:solidFill>
                  <a:schemeClr val="tx2"/>
                </a:solidFill>
              </a:defRPr>
            </a:lvl1pPr>
          </a:lstStyle>
          <a:p>
            <a:r>
              <a:rPr lang="en-US" smtClean="0"/>
              <a:t>Click to edit Master title style</a:t>
            </a:r>
            <a:endParaRPr lang="en-US" dirty="0"/>
          </a:p>
        </p:txBody>
      </p:sp>
      <p:sp>
        <p:nvSpPr>
          <p:cNvPr id="10" name="Freeform 9"/>
          <p:cNvSpPr/>
          <p:nvPr/>
        </p:nvSpPr>
        <p:spPr>
          <a:xfrm>
            <a:off x="0" y="4973410"/>
            <a:ext cx="7674867" cy="928299"/>
          </a:xfrm>
          <a:custGeom>
            <a:avLst/>
            <a:gdLst>
              <a:gd name="connsiteX0" fmla="*/ 0 w 7548466"/>
              <a:gd name="connsiteY0" fmla="*/ 0 h 933061"/>
              <a:gd name="connsiteX1" fmla="*/ 9331 w 7548466"/>
              <a:gd name="connsiteY1" fmla="*/ 65314 h 933061"/>
              <a:gd name="connsiteX2" fmla="*/ 7221894 w 7548466"/>
              <a:gd name="connsiteY2" fmla="*/ 933061 h 933061"/>
              <a:gd name="connsiteX3" fmla="*/ 7548466 w 7548466"/>
              <a:gd name="connsiteY3" fmla="*/ 914400 h 933061"/>
              <a:gd name="connsiteX4" fmla="*/ 0 w 7548466"/>
              <a:gd name="connsiteY4" fmla="*/ 0 h 933061"/>
              <a:gd name="connsiteX0" fmla="*/ 131163 w 7539135"/>
              <a:gd name="connsiteY0" fmla="*/ 0 h 1042598"/>
              <a:gd name="connsiteX1" fmla="*/ 0 w 7539135"/>
              <a:gd name="connsiteY1" fmla="*/ 174851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0 w 7407972"/>
              <a:gd name="connsiteY0" fmla="*/ 0 h 1042598"/>
              <a:gd name="connsiteX1" fmla="*/ 85531 w 7407972"/>
              <a:gd name="connsiteY1" fmla="*/ 134370 h 1042598"/>
              <a:gd name="connsiteX2" fmla="*/ 7081400 w 7407972"/>
              <a:gd name="connsiteY2" fmla="*/ 1042598 h 1042598"/>
              <a:gd name="connsiteX3" fmla="*/ 7407972 w 7407972"/>
              <a:gd name="connsiteY3" fmla="*/ 1023937 h 1042598"/>
              <a:gd name="connsiteX4" fmla="*/ 0 w 7407972"/>
              <a:gd name="connsiteY4" fmla="*/ 0 h 1042598"/>
              <a:gd name="connsiteX0" fmla="*/ 131163 w 7539135"/>
              <a:gd name="connsiteY0" fmla="*/ 0 h 1042598"/>
              <a:gd name="connsiteX1" fmla="*/ 0 w 7539135"/>
              <a:gd name="connsiteY1" fmla="*/ 193902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59725 w 7539135"/>
              <a:gd name="connsiteY0" fmla="*/ 0 h 892580"/>
              <a:gd name="connsiteX1" fmla="*/ 0 w 7539135"/>
              <a:gd name="connsiteY1" fmla="*/ 43884 h 892580"/>
              <a:gd name="connsiteX2" fmla="*/ 7212563 w 7539135"/>
              <a:gd name="connsiteY2" fmla="*/ 892580 h 892580"/>
              <a:gd name="connsiteX3" fmla="*/ 7539135 w 7539135"/>
              <a:gd name="connsiteY3" fmla="*/ 873919 h 892580"/>
              <a:gd name="connsiteX4" fmla="*/ 59725 w 7539135"/>
              <a:gd name="connsiteY4" fmla="*/ 0 h 892580"/>
              <a:gd name="connsiteX0" fmla="*/ 194 w 7539135"/>
              <a:gd name="connsiteY0" fmla="*/ 0 h 923536"/>
              <a:gd name="connsiteX1" fmla="*/ 0 w 7539135"/>
              <a:gd name="connsiteY1" fmla="*/ 74840 h 923536"/>
              <a:gd name="connsiteX2" fmla="*/ 7212563 w 7539135"/>
              <a:gd name="connsiteY2" fmla="*/ 923536 h 923536"/>
              <a:gd name="connsiteX3" fmla="*/ 7539135 w 7539135"/>
              <a:gd name="connsiteY3" fmla="*/ 904875 h 923536"/>
              <a:gd name="connsiteX4" fmla="*/ 194 w 7539135"/>
              <a:gd name="connsiteY4" fmla="*/ 0 h 923536"/>
              <a:gd name="connsiteX0" fmla="*/ 194 w 7539135"/>
              <a:gd name="connsiteY0" fmla="*/ 0 h 904875"/>
              <a:gd name="connsiteX1" fmla="*/ 0 w 7539135"/>
              <a:gd name="connsiteY1" fmla="*/ 74840 h 904875"/>
              <a:gd name="connsiteX2" fmla="*/ 7212563 w 7539135"/>
              <a:gd name="connsiteY2" fmla="*/ 883055 h 904875"/>
              <a:gd name="connsiteX3" fmla="*/ 7539135 w 7539135"/>
              <a:gd name="connsiteY3" fmla="*/ 904875 h 904875"/>
              <a:gd name="connsiteX4" fmla="*/ 194 w 7539135"/>
              <a:gd name="connsiteY4" fmla="*/ 0 h 904875"/>
              <a:gd name="connsiteX0" fmla="*/ 194 w 7703442"/>
              <a:gd name="connsiteY0" fmla="*/ 0 h 1016794"/>
              <a:gd name="connsiteX1" fmla="*/ 0 w 7703442"/>
              <a:gd name="connsiteY1" fmla="*/ 74840 h 1016794"/>
              <a:gd name="connsiteX2" fmla="*/ 7212563 w 7703442"/>
              <a:gd name="connsiteY2" fmla="*/ 883055 h 1016794"/>
              <a:gd name="connsiteX3" fmla="*/ 7703442 w 7703442"/>
              <a:gd name="connsiteY3" fmla="*/ 1016794 h 1016794"/>
              <a:gd name="connsiteX4" fmla="*/ 194 w 7703442"/>
              <a:gd name="connsiteY4" fmla="*/ 0 h 1016794"/>
              <a:gd name="connsiteX0" fmla="*/ 194 w 7674867"/>
              <a:gd name="connsiteY0" fmla="*/ 0 h 897731"/>
              <a:gd name="connsiteX1" fmla="*/ 0 w 7674867"/>
              <a:gd name="connsiteY1" fmla="*/ 74840 h 897731"/>
              <a:gd name="connsiteX2" fmla="*/ 7212563 w 7674867"/>
              <a:gd name="connsiteY2" fmla="*/ 883055 h 897731"/>
              <a:gd name="connsiteX3" fmla="*/ 7674867 w 7674867"/>
              <a:gd name="connsiteY3" fmla="*/ 897731 h 897731"/>
              <a:gd name="connsiteX4" fmla="*/ 194 w 7674867"/>
              <a:gd name="connsiteY4" fmla="*/ 0 h 897731"/>
              <a:gd name="connsiteX0" fmla="*/ 194 w 7674867"/>
              <a:gd name="connsiteY0" fmla="*/ 0 h 930680"/>
              <a:gd name="connsiteX1" fmla="*/ 0 w 7674867"/>
              <a:gd name="connsiteY1" fmla="*/ 74840 h 930680"/>
              <a:gd name="connsiteX2" fmla="*/ 7293526 w 7674867"/>
              <a:gd name="connsiteY2" fmla="*/ 930680 h 930680"/>
              <a:gd name="connsiteX3" fmla="*/ 7674867 w 7674867"/>
              <a:gd name="connsiteY3" fmla="*/ 897731 h 930680"/>
              <a:gd name="connsiteX4" fmla="*/ 194 w 7674867"/>
              <a:gd name="connsiteY4" fmla="*/ 0 h 930680"/>
              <a:gd name="connsiteX0" fmla="*/ 194 w 7674867"/>
              <a:gd name="connsiteY0" fmla="*/ 0 h 897731"/>
              <a:gd name="connsiteX1" fmla="*/ 0 w 7674867"/>
              <a:gd name="connsiteY1" fmla="*/ 74840 h 897731"/>
              <a:gd name="connsiteX2" fmla="*/ 7293526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38758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98289 w 7674867"/>
              <a:gd name="connsiteY2" fmla="*/ 661599 h 897731"/>
              <a:gd name="connsiteX3" fmla="*/ 7674867 w 7674867"/>
              <a:gd name="connsiteY3" fmla="*/ 897731 h 897731"/>
              <a:gd name="connsiteX4" fmla="*/ 194 w 7674867"/>
              <a:gd name="connsiteY4" fmla="*/ 0 h 897731"/>
              <a:gd name="connsiteX0" fmla="*/ 194 w 7674867"/>
              <a:gd name="connsiteY0" fmla="*/ 0 h 928299"/>
              <a:gd name="connsiteX1" fmla="*/ 0 w 7674867"/>
              <a:gd name="connsiteY1" fmla="*/ 74840 h 928299"/>
              <a:gd name="connsiteX2" fmla="*/ 7298289 w 7674867"/>
              <a:gd name="connsiteY2" fmla="*/ 928299 h 928299"/>
              <a:gd name="connsiteX3" fmla="*/ 7674867 w 7674867"/>
              <a:gd name="connsiteY3" fmla="*/ 897731 h 928299"/>
              <a:gd name="connsiteX4" fmla="*/ 194 w 7674867"/>
              <a:gd name="connsiteY4" fmla="*/ 0 h 928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74867" h="928299">
                <a:moveTo>
                  <a:pt x="194" y="0"/>
                </a:moveTo>
                <a:cubicBezTo>
                  <a:pt x="129" y="24947"/>
                  <a:pt x="65" y="49893"/>
                  <a:pt x="0" y="74840"/>
                </a:cubicBezTo>
                <a:lnTo>
                  <a:pt x="7298289" y="928299"/>
                </a:lnTo>
                <a:lnTo>
                  <a:pt x="7674867" y="897731"/>
                </a:lnTo>
                <a:lnTo>
                  <a:pt x="19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p:cNvSpPr/>
          <p:nvPr/>
        </p:nvSpPr>
        <p:spPr>
          <a:xfrm>
            <a:off x="-2382" y="5696242"/>
            <a:ext cx="9146382" cy="930294"/>
          </a:xfrm>
          <a:custGeom>
            <a:avLst/>
            <a:gdLst>
              <a:gd name="connsiteX0" fmla="*/ 9153331 w 9153331"/>
              <a:gd name="connsiteY0" fmla="*/ 0 h 951723"/>
              <a:gd name="connsiteX1" fmla="*/ 0 w 9153331"/>
              <a:gd name="connsiteY1" fmla="*/ 867747 h 951723"/>
              <a:gd name="connsiteX2" fmla="*/ 0 w 9153331"/>
              <a:gd name="connsiteY2" fmla="*/ 951723 h 951723"/>
              <a:gd name="connsiteX3" fmla="*/ 9153331 w 9153331"/>
              <a:gd name="connsiteY3" fmla="*/ 83976 h 951723"/>
              <a:gd name="connsiteX4" fmla="*/ 9153331 w 9153331"/>
              <a:gd name="connsiteY4" fmla="*/ 0 h 951723"/>
              <a:gd name="connsiteX0" fmla="*/ 9153331 w 9153331"/>
              <a:gd name="connsiteY0" fmla="*/ 0 h 951723"/>
              <a:gd name="connsiteX1" fmla="*/ 107265 w 9153331"/>
              <a:gd name="connsiteY1" fmla="*/ 901085 h 951723"/>
              <a:gd name="connsiteX2" fmla="*/ 0 w 9153331"/>
              <a:gd name="connsiteY2" fmla="*/ 951723 h 951723"/>
              <a:gd name="connsiteX3" fmla="*/ 9153331 w 9153331"/>
              <a:gd name="connsiteY3" fmla="*/ 83976 h 951723"/>
              <a:gd name="connsiteX4" fmla="*/ 9153331 w 9153331"/>
              <a:gd name="connsiteY4" fmla="*/ 0 h 951723"/>
              <a:gd name="connsiteX0" fmla="*/ 9155715 w 9155715"/>
              <a:gd name="connsiteY0" fmla="*/ 0 h 951723"/>
              <a:gd name="connsiteX1" fmla="*/ 0 w 9155715"/>
              <a:gd name="connsiteY1" fmla="*/ 865366 h 951723"/>
              <a:gd name="connsiteX2" fmla="*/ 2384 w 9155715"/>
              <a:gd name="connsiteY2" fmla="*/ 951723 h 951723"/>
              <a:gd name="connsiteX3" fmla="*/ 9155715 w 9155715"/>
              <a:gd name="connsiteY3" fmla="*/ 83976 h 951723"/>
              <a:gd name="connsiteX4" fmla="*/ 9155715 w 9155715"/>
              <a:gd name="connsiteY4" fmla="*/ 0 h 951723"/>
              <a:gd name="connsiteX0" fmla="*/ 9155715 w 9155715"/>
              <a:gd name="connsiteY0" fmla="*/ 0 h 894573"/>
              <a:gd name="connsiteX1" fmla="*/ 0 w 9155715"/>
              <a:gd name="connsiteY1" fmla="*/ 865366 h 894573"/>
              <a:gd name="connsiteX2" fmla="*/ 197847 w 9155715"/>
              <a:gd name="connsiteY2" fmla="*/ 894573 h 894573"/>
              <a:gd name="connsiteX3" fmla="*/ 9155715 w 9155715"/>
              <a:gd name="connsiteY3" fmla="*/ 83976 h 894573"/>
              <a:gd name="connsiteX4" fmla="*/ 9155715 w 9155715"/>
              <a:gd name="connsiteY4" fmla="*/ 0 h 894573"/>
              <a:gd name="connsiteX0" fmla="*/ 9155715 w 9155715"/>
              <a:gd name="connsiteY0" fmla="*/ 0 h 946961"/>
              <a:gd name="connsiteX1" fmla="*/ 0 w 9155715"/>
              <a:gd name="connsiteY1" fmla="*/ 865366 h 946961"/>
              <a:gd name="connsiteX2" fmla="*/ 4768 w 9155715"/>
              <a:gd name="connsiteY2" fmla="*/ 946961 h 946961"/>
              <a:gd name="connsiteX3" fmla="*/ 9155715 w 9155715"/>
              <a:gd name="connsiteY3" fmla="*/ 83976 h 946961"/>
              <a:gd name="connsiteX4" fmla="*/ 9155715 w 9155715"/>
              <a:gd name="connsiteY4" fmla="*/ 0 h 946961"/>
              <a:gd name="connsiteX0" fmla="*/ 9155715 w 9155715"/>
              <a:gd name="connsiteY0" fmla="*/ 0 h 894574"/>
              <a:gd name="connsiteX1" fmla="*/ 0 w 9155715"/>
              <a:gd name="connsiteY1" fmla="*/ 865366 h 894574"/>
              <a:gd name="connsiteX2" fmla="*/ 97732 w 9155715"/>
              <a:gd name="connsiteY2" fmla="*/ 894574 h 894574"/>
              <a:gd name="connsiteX3" fmla="*/ 9155715 w 9155715"/>
              <a:gd name="connsiteY3" fmla="*/ 83976 h 894574"/>
              <a:gd name="connsiteX4" fmla="*/ 9155715 w 9155715"/>
              <a:gd name="connsiteY4" fmla="*/ 0 h 894574"/>
              <a:gd name="connsiteX0" fmla="*/ 9155715 w 9155715"/>
              <a:gd name="connsiteY0" fmla="*/ 0 h 939818"/>
              <a:gd name="connsiteX1" fmla="*/ 0 w 9155715"/>
              <a:gd name="connsiteY1" fmla="*/ 865366 h 939818"/>
              <a:gd name="connsiteX2" fmla="*/ 2384 w 9155715"/>
              <a:gd name="connsiteY2" fmla="*/ 939818 h 939818"/>
              <a:gd name="connsiteX3" fmla="*/ 9155715 w 9155715"/>
              <a:gd name="connsiteY3" fmla="*/ 83976 h 939818"/>
              <a:gd name="connsiteX4" fmla="*/ 9155715 w 9155715"/>
              <a:gd name="connsiteY4" fmla="*/ 0 h 939818"/>
              <a:gd name="connsiteX0" fmla="*/ 9015078 w 9155715"/>
              <a:gd name="connsiteY0" fmla="*/ 0 h 873143"/>
              <a:gd name="connsiteX1" fmla="*/ 0 w 9155715"/>
              <a:gd name="connsiteY1" fmla="*/ 798691 h 873143"/>
              <a:gd name="connsiteX2" fmla="*/ 2384 w 9155715"/>
              <a:gd name="connsiteY2" fmla="*/ 873143 h 873143"/>
              <a:gd name="connsiteX3" fmla="*/ 9155715 w 9155715"/>
              <a:gd name="connsiteY3" fmla="*/ 17301 h 873143"/>
              <a:gd name="connsiteX4" fmla="*/ 9015078 w 9155715"/>
              <a:gd name="connsiteY4" fmla="*/ 0 h 873143"/>
              <a:gd name="connsiteX0" fmla="*/ 9160482 w 9160482"/>
              <a:gd name="connsiteY0" fmla="*/ 0 h 930293"/>
              <a:gd name="connsiteX1" fmla="*/ 0 w 9160482"/>
              <a:gd name="connsiteY1" fmla="*/ 855841 h 930293"/>
              <a:gd name="connsiteX2" fmla="*/ 2384 w 9160482"/>
              <a:gd name="connsiteY2" fmla="*/ 930293 h 930293"/>
              <a:gd name="connsiteX3" fmla="*/ 9155715 w 9160482"/>
              <a:gd name="connsiteY3" fmla="*/ 74451 h 930293"/>
              <a:gd name="connsiteX4" fmla="*/ 9160482 w 9160482"/>
              <a:gd name="connsiteY4" fmla="*/ 0 h 930293"/>
              <a:gd name="connsiteX0" fmla="*/ 9072286 w 9155715"/>
              <a:gd name="connsiteY0" fmla="*/ 0 h 885050"/>
              <a:gd name="connsiteX1" fmla="*/ 0 w 9155715"/>
              <a:gd name="connsiteY1" fmla="*/ 810598 h 885050"/>
              <a:gd name="connsiteX2" fmla="*/ 2384 w 9155715"/>
              <a:gd name="connsiteY2" fmla="*/ 885050 h 885050"/>
              <a:gd name="connsiteX3" fmla="*/ 9155715 w 9155715"/>
              <a:gd name="connsiteY3" fmla="*/ 29208 h 885050"/>
              <a:gd name="connsiteX4" fmla="*/ 9072286 w 9155715"/>
              <a:gd name="connsiteY4" fmla="*/ 0 h 885050"/>
              <a:gd name="connsiteX0" fmla="*/ 9155715 w 9155715"/>
              <a:gd name="connsiteY0" fmla="*/ 0 h 930294"/>
              <a:gd name="connsiteX1" fmla="*/ 0 w 9155715"/>
              <a:gd name="connsiteY1" fmla="*/ 855842 h 930294"/>
              <a:gd name="connsiteX2" fmla="*/ 2384 w 9155715"/>
              <a:gd name="connsiteY2" fmla="*/ 930294 h 930294"/>
              <a:gd name="connsiteX3" fmla="*/ 9155715 w 9155715"/>
              <a:gd name="connsiteY3" fmla="*/ 74452 h 930294"/>
              <a:gd name="connsiteX4" fmla="*/ 9155715 w 9155715"/>
              <a:gd name="connsiteY4" fmla="*/ 0 h 930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5715" h="930294">
                <a:moveTo>
                  <a:pt x="9155715" y="0"/>
                </a:moveTo>
                <a:lnTo>
                  <a:pt x="0" y="855842"/>
                </a:lnTo>
                <a:cubicBezTo>
                  <a:pt x="795" y="884628"/>
                  <a:pt x="1589" y="901508"/>
                  <a:pt x="2384" y="930294"/>
                </a:cubicBezTo>
                <a:lnTo>
                  <a:pt x="9155715" y="74452"/>
                </a:lnTo>
                <a:lnTo>
                  <a:pt x="9155715"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5/17/2014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13" name="Content Placeholder 12"/>
          <p:cNvSpPr>
            <a:spLocks noGrp="1"/>
          </p:cNvSpPr>
          <p:nvPr>
            <p:ph sz="quarter" idx="13"/>
          </p:nvPr>
        </p:nvSpPr>
        <p:spPr>
          <a:xfrm>
            <a:off x="4572000" y="609600"/>
            <a:ext cx="3886200"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4" name="Text Placeholder 13"/>
          <p:cNvSpPr>
            <a:spLocks noGrp="1"/>
          </p:cNvSpPr>
          <p:nvPr>
            <p:ph type="body" sz="quarter" idx="14"/>
          </p:nvPr>
        </p:nvSpPr>
        <p:spPr>
          <a:xfrm>
            <a:off x="676274" y="1527048"/>
            <a:ext cx="3383280" cy="3291840"/>
          </a:xfrm>
        </p:spPr>
        <p:txBody>
          <a:bodyPr>
            <a:normAutofit/>
          </a:bodyPr>
          <a:lstStyle>
            <a:lvl1pPr marL="0" indent="0">
              <a:buFontTx/>
              <a:buNone/>
              <a:defRPr sz="1600"/>
            </a:lvl1pPr>
            <a:lvl2pPr>
              <a:buFontTx/>
              <a:buNone/>
              <a:defRPr/>
            </a:lvl2pPr>
            <a:lvl3pPr>
              <a:buFontTx/>
              <a:buNone/>
              <a:defRPr/>
            </a:lvl3pPr>
            <a:lvl4pPr>
              <a:buFontTx/>
              <a:buNone/>
              <a:defRPr/>
            </a:lvl4pPr>
            <a:lvl5pPr>
              <a:buFontTx/>
              <a:buNone/>
              <a:defRPr/>
            </a:lvl5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1"/>
              </a:gs>
              <a:gs pos="40000">
                <a:schemeClr val="accent1">
                  <a:lumMod val="40000"/>
                  <a:lumOff val="60000"/>
                </a:schemeClr>
              </a:gs>
              <a:gs pos="4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9" name="Freeform 8"/>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3"/>
              </a:gs>
              <a:gs pos="52000">
                <a:schemeClr val="accent3">
                  <a:lumMod val="40000"/>
                  <a:lumOff val="60000"/>
                </a:schemeClr>
              </a:gs>
              <a:gs pos="66000">
                <a:schemeClr val="accent3"/>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3" name="Picture Placeholder 2"/>
          <p:cNvSpPr>
            <a:spLocks noGrp="1"/>
          </p:cNvSpPr>
          <p:nvPr>
            <p:ph type="pic" idx="1"/>
          </p:nvPr>
        </p:nvSpPr>
        <p:spPr>
          <a:xfrm>
            <a:off x="4572000" y="609600"/>
            <a:ext cx="3886200" cy="4190999"/>
          </a:xfrm>
          <a:ln w="79375">
            <a:solidFill>
              <a:schemeClr val="tx1"/>
            </a:solidFill>
            <a:miter lim="800000"/>
          </a:ln>
          <a:effectLst>
            <a:outerShdw blurRad="50800" dist="38100" dir="5400000" algn="ctr" rotWithShape="0">
              <a:srgbClr val="000000">
                <a:alpha val="42000"/>
              </a:srgbClr>
            </a:outerShdw>
          </a:effectLst>
        </p:spPr>
        <p:txBody>
          <a:bodyPr>
            <a:normAutofit/>
          </a:bodyPr>
          <a:lstStyle>
            <a:lvl1pPr marL="0" indent="0" algn="ctr">
              <a:buNone/>
              <a:defRPr sz="25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10" name="Freeform 9"/>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5/17/2014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14" name="Title 1"/>
          <p:cNvSpPr>
            <a:spLocks noGrp="1"/>
          </p:cNvSpPr>
          <p:nvPr>
            <p:ph type="title"/>
          </p:nvPr>
        </p:nvSpPr>
        <p:spPr>
          <a:xfrm>
            <a:off x="676656" y="609600"/>
            <a:ext cx="3383280" cy="914400"/>
          </a:xfrm>
        </p:spPr>
        <p:txBody>
          <a:bodyPr anchor="b">
            <a:noAutofit/>
          </a:bodyPr>
          <a:lstStyle>
            <a:lvl1pPr algn="l">
              <a:defRPr sz="2200" b="0" i="0" cap="none" baseline="0">
                <a:solidFill>
                  <a:schemeClr val="tx2"/>
                </a:solidFill>
              </a:defRPr>
            </a:lvl1pPr>
          </a:lstStyle>
          <a:p>
            <a:r>
              <a:rPr lang="en-US" smtClean="0"/>
              <a:t>Click to edit Master title style</a:t>
            </a:r>
            <a:endParaRPr lang="en-US" dirty="0"/>
          </a:p>
        </p:txBody>
      </p:sp>
      <p:sp>
        <p:nvSpPr>
          <p:cNvPr id="15" name="Text Placeholder 14"/>
          <p:cNvSpPr>
            <a:spLocks noGrp="1"/>
          </p:cNvSpPr>
          <p:nvPr>
            <p:ph type="body" sz="quarter" idx="14"/>
          </p:nvPr>
        </p:nvSpPr>
        <p:spPr>
          <a:xfrm>
            <a:off x="676656" y="1524000"/>
            <a:ext cx="3381375" cy="3295650"/>
          </a:xfrm>
        </p:spPr>
        <p:txBody>
          <a:bodyPr>
            <a:normAutofit/>
          </a:bodyPr>
          <a:lstStyle>
            <a:lvl1pPr marL="0" indent="0">
              <a:buFontTx/>
              <a:buNone/>
              <a:defRPr sz="1600"/>
            </a:lvl1pPr>
            <a:lvl2pPr>
              <a:buFontTx/>
              <a:buNone/>
              <a:defRPr/>
            </a:lvl2pPr>
            <a:lvl3pPr>
              <a:buFontTx/>
              <a:buNone/>
              <a:defRPr/>
            </a:lvl3pPr>
            <a:lvl4pPr>
              <a:buFontTx/>
              <a:buNone/>
              <a:defRPr/>
            </a:lvl4pPr>
            <a:lvl5pPr>
              <a:buFontTx/>
              <a:buNone/>
              <a:defRPr/>
            </a:lvl5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blipFill dpi="0" rotWithShape="1">
            <a:blip r:embed="rId13">
              <a:alphaModFix amt="15000"/>
            </a:blip>
            <a:srcRect/>
            <a:tile tx="0" ty="0" sx="76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685800" y="274638"/>
            <a:ext cx="7772400" cy="1143000"/>
          </a:xfrm>
          <a:prstGeom prst="rect">
            <a:avLst/>
          </a:prstGeom>
        </p:spPr>
        <p:txBody>
          <a:bodyPr vert="horz" lIns="0" tIns="45720" rIns="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1600200"/>
            <a:ext cx="7772400" cy="4525963"/>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00800" y="6416675"/>
            <a:ext cx="1981200" cy="365125"/>
          </a:xfrm>
          <a:prstGeom prst="rect">
            <a:avLst/>
          </a:prstGeom>
        </p:spPr>
        <p:txBody>
          <a:bodyPr vert="horz" lIns="0" tIns="45720" rIns="0" bIns="0" rtlCol="0" anchor="b" anchorCtr="0"/>
          <a:lstStyle>
            <a:lvl1pPr algn="r">
              <a:defRPr lang="en-US" sz="900" kern="1200" cap="all" spc="110" baseline="0" smtClean="0">
                <a:solidFill>
                  <a:srgbClr val="4D4D4D"/>
                </a:solidFill>
                <a:latin typeface="+mn-lt"/>
                <a:ea typeface="+mn-ea"/>
                <a:cs typeface="+mn-cs"/>
              </a:defRPr>
            </a:lvl1pPr>
          </a:lstStyle>
          <a:p>
            <a:fld id="{1D8BD707-D9CF-40AE-B4C6-C98DA3205C09}" type="datetimeFigureOut">
              <a:rPr lang="en-US" smtClean="0"/>
              <a:pPr/>
              <a:t>5/17/2014</a:t>
            </a:fld>
            <a:endParaRPr lang="en-US" dirty="0"/>
          </a:p>
        </p:txBody>
      </p:sp>
      <p:sp>
        <p:nvSpPr>
          <p:cNvPr id="5" name="Footer Placeholder 4"/>
          <p:cNvSpPr>
            <a:spLocks noGrp="1"/>
          </p:cNvSpPr>
          <p:nvPr>
            <p:ph type="ftr" sz="quarter" idx="3"/>
          </p:nvPr>
        </p:nvSpPr>
        <p:spPr>
          <a:xfrm>
            <a:off x="228600" y="6416675"/>
            <a:ext cx="2895600" cy="365125"/>
          </a:xfrm>
          <a:prstGeom prst="rect">
            <a:avLst/>
          </a:prstGeom>
        </p:spPr>
        <p:txBody>
          <a:bodyPr vert="horz" lIns="0" tIns="45720" rIns="0" bIns="0" rtlCol="0" anchor="b" anchorCtr="0"/>
          <a:lstStyle>
            <a:lvl1pPr algn="l">
              <a:defRPr sz="900" cap="all" spc="110" baseline="0">
                <a:solidFill>
                  <a:srgbClr val="4D4D4D"/>
                </a:solidFill>
              </a:defRPr>
            </a:lvl1pPr>
          </a:lstStyle>
          <a:p>
            <a:endParaRPr lang="en-US" dirty="0"/>
          </a:p>
        </p:txBody>
      </p:sp>
      <p:sp>
        <p:nvSpPr>
          <p:cNvPr id="6" name="Slide Number Placeholder 5"/>
          <p:cNvSpPr>
            <a:spLocks noGrp="1"/>
          </p:cNvSpPr>
          <p:nvPr>
            <p:ph type="sldNum" sz="quarter" idx="4"/>
          </p:nvPr>
        </p:nvSpPr>
        <p:spPr>
          <a:xfrm>
            <a:off x="8458200" y="6416675"/>
            <a:ext cx="457200" cy="365125"/>
          </a:xfrm>
          <a:prstGeom prst="rect">
            <a:avLst/>
          </a:prstGeom>
        </p:spPr>
        <p:txBody>
          <a:bodyPr vert="horz" lIns="0" tIns="45720" rIns="0" bIns="0" rtlCol="0" anchor="b" anchorCtr="0"/>
          <a:lstStyle>
            <a:lvl1pPr algn="r">
              <a:defRPr sz="1100" b="1" baseline="0">
                <a:solidFill>
                  <a:srgbClr val="4D4D4D"/>
                </a:solidFill>
              </a:defRPr>
            </a:lvl1pPr>
          </a:lstStyle>
          <a:p>
            <a:fld id="{B6F15528-21DE-4FAA-801E-634DDDAF4B2B}"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3600" kern="1200" cap="all"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lnSpc>
          <a:spcPct val="100000"/>
        </a:lnSpc>
        <a:spcBef>
          <a:spcPts val="700"/>
        </a:spcBef>
        <a:buClr>
          <a:schemeClr val="accent1"/>
        </a:buClr>
        <a:buSzPct val="85000"/>
        <a:buFont typeface="Wingdings 3" pitchFamily="18" charset="2"/>
        <a:buChar char=""/>
        <a:defRPr sz="2000" kern="1200" baseline="0">
          <a:solidFill>
            <a:schemeClr val="tx1"/>
          </a:solidFill>
          <a:latin typeface="+mn-lt"/>
          <a:ea typeface="+mn-ea"/>
          <a:cs typeface="+mn-cs"/>
        </a:defRPr>
      </a:lvl1pPr>
      <a:lvl2pPr marL="742950" indent="-274320" algn="l" defTabSz="914400" rtl="0" eaLnBrk="1" latinLnBrk="0" hangingPunct="1">
        <a:lnSpc>
          <a:spcPct val="100000"/>
        </a:lnSpc>
        <a:spcBef>
          <a:spcPts val="700"/>
        </a:spcBef>
        <a:buClr>
          <a:schemeClr val="accent1"/>
        </a:buClr>
        <a:buSzPct val="85000"/>
        <a:buFont typeface="Wingdings 3" pitchFamily="18" charset="2"/>
        <a:buChar char=""/>
        <a:defRPr sz="1600" kern="1200" baseline="0">
          <a:solidFill>
            <a:schemeClr val="tx1"/>
          </a:solidFill>
          <a:latin typeface="+mn-lt"/>
          <a:ea typeface="+mn-ea"/>
          <a:cs typeface="+mn-cs"/>
        </a:defRPr>
      </a:lvl2pPr>
      <a:lvl3pPr marL="11430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3pPr>
      <a:lvl4pPr marL="16002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4pPr>
      <a:lvl5pPr marL="20574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5pPr>
      <a:lvl6pPr marL="25146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6pPr>
      <a:lvl7pPr marL="29718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7pPr>
      <a:lvl8pPr marL="34290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8pPr>
      <a:lvl9pPr marL="38862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3276600"/>
            <a:ext cx="7772400" cy="1719263"/>
          </a:xfrm>
        </p:spPr>
        <p:txBody>
          <a:bodyPr>
            <a:normAutofit fontScale="90000"/>
          </a:bodyPr>
          <a:lstStyle/>
          <a:p>
            <a:pPr algn="r"/>
            <a:r>
              <a:rPr lang="en-US" sz="2700" dirty="0" smtClean="0"/>
              <a:t>Dharmesh J Shah</a:t>
            </a:r>
            <a:br>
              <a:rPr lang="en-US" sz="2700" dirty="0" smtClean="0"/>
            </a:br>
            <a:r>
              <a:rPr lang="en-US" sz="2700" dirty="0" smtClean="0"/>
              <a:t>b.Com., L.l.b., a.c.s.</a:t>
            </a:r>
            <a:br>
              <a:rPr lang="en-US" sz="2700" dirty="0" smtClean="0"/>
            </a:br>
            <a:r>
              <a:rPr lang="en-US" sz="2700" dirty="0" smtClean="0"/>
              <a:t>+91 - 94095 59159</a:t>
            </a:r>
            <a:br>
              <a:rPr lang="en-US" sz="2700" dirty="0" smtClean="0"/>
            </a:br>
            <a:r>
              <a:rPr lang="en-US" sz="2700" dirty="0" smtClean="0"/>
              <a:t>CSDHARMESH@GMAIL.COM</a:t>
            </a:r>
            <a:r>
              <a:rPr lang="en-US" dirty="0" smtClean="0"/>
              <a:t/>
            </a:r>
            <a:br>
              <a:rPr lang="en-US" dirty="0" smtClean="0"/>
            </a:br>
            <a:endParaRPr lang="en-US" dirty="0"/>
          </a:p>
        </p:txBody>
      </p:sp>
      <p:sp>
        <p:nvSpPr>
          <p:cNvPr id="3" name="Text Placeholder 2"/>
          <p:cNvSpPr>
            <a:spLocks noGrp="1"/>
          </p:cNvSpPr>
          <p:nvPr>
            <p:ph type="body" idx="1"/>
          </p:nvPr>
        </p:nvSpPr>
        <p:spPr>
          <a:xfrm>
            <a:off x="722313" y="1066801"/>
            <a:ext cx="7772400" cy="1295400"/>
          </a:xfrm>
        </p:spPr>
        <p:txBody>
          <a:bodyPr>
            <a:normAutofit/>
          </a:bodyPr>
          <a:lstStyle/>
          <a:p>
            <a:pPr algn="ctr"/>
            <a:r>
              <a:rPr lang="en-US" sz="4000" cap="all" dirty="0" smtClean="0">
                <a:solidFill>
                  <a:schemeClr val="tx1"/>
                </a:solidFill>
                <a:ea typeface="+mj-ea"/>
                <a:cs typeface="+mj-cs"/>
              </a:rPr>
              <a:t>DEPOSITS (</a:t>
            </a:r>
            <a:r>
              <a:rPr lang="en-US" sz="4000" cap="all" dirty="0">
                <a:solidFill>
                  <a:schemeClr val="tx1"/>
                </a:solidFill>
                <a:ea typeface="+mj-ea"/>
                <a:cs typeface="+mj-cs"/>
              </a:rPr>
              <a:t>Section 73 to 76)</a:t>
            </a:r>
          </a:p>
        </p:txBody>
      </p:sp>
    </p:spTree>
    <p:extLst>
      <p:ext uri="{BB962C8B-B14F-4D97-AF65-F5344CB8AC3E}">
        <p14:creationId xmlns:p14="http://schemas.microsoft.com/office/powerpoint/2010/main" val="16863764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GENERAL conditions </a:t>
            </a:r>
            <a:endParaRPr lang="en-US" dirty="0"/>
          </a:p>
        </p:txBody>
      </p:sp>
      <p:sp>
        <p:nvSpPr>
          <p:cNvPr id="3" name="Content Placeholder 2"/>
          <p:cNvSpPr>
            <a:spLocks noGrp="1"/>
          </p:cNvSpPr>
          <p:nvPr>
            <p:ph idx="1"/>
          </p:nvPr>
        </p:nvSpPr>
        <p:spPr>
          <a:xfrm>
            <a:off x="685800" y="1904999"/>
            <a:ext cx="7772400" cy="3429001"/>
          </a:xfrm>
        </p:spPr>
        <p:txBody>
          <a:bodyPr>
            <a:normAutofit/>
          </a:bodyPr>
          <a:lstStyle/>
          <a:p>
            <a:pPr marL="68580" indent="0">
              <a:buNone/>
            </a:pPr>
            <a:r>
              <a:rPr lang="en-US" dirty="0" smtClean="0"/>
              <a:t>    RATE OF INTEREST &amp; BROKERAGE</a:t>
            </a:r>
          </a:p>
          <a:p>
            <a:r>
              <a:rPr lang="en-US" dirty="0" smtClean="0"/>
              <a:t>On any deposit, rate of interest or brokerage shall not exceed the maximum rate prescribed by RBI for acceptance of deposits by NBFC.</a:t>
            </a:r>
          </a:p>
          <a:p>
            <a:pPr marL="68580" indent="0">
              <a:buNone/>
            </a:pPr>
            <a:r>
              <a:rPr lang="en-US" dirty="0" smtClean="0"/>
              <a:t>     </a:t>
            </a:r>
          </a:p>
          <a:p>
            <a:pPr marL="68580" indent="0">
              <a:buNone/>
            </a:pPr>
            <a:r>
              <a:rPr lang="en-US" dirty="0"/>
              <a:t> </a:t>
            </a:r>
            <a:r>
              <a:rPr lang="en-US" dirty="0" smtClean="0"/>
              <a:t>    TERMS &amp; CONDITIONS</a:t>
            </a:r>
          </a:p>
          <a:p>
            <a:r>
              <a:rPr lang="en-US" dirty="0" smtClean="0"/>
              <a:t>The terms </a:t>
            </a:r>
            <a:r>
              <a:rPr lang="en-US" dirty="0"/>
              <a:t>and conditions of the deposit, deposit trust deed and deposit insurance contract </a:t>
            </a:r>
            <a:r>
              <a:rPr lang="en-US" dirty="0" smtClean="0"/>
              <a:t>cannot be altered to the disadvantage of depositor after </a:t>
            </a:r>
            <a:r>
              <a:rPr lang="en-US" dirty="0"/>
              <a:t>circular or circular in the form of advertisement is issued and deposits are </a:t>
            </a:r>
            <a:r>
              <a:rPr lang="en-US" dirty="0" smtClean="0"/>
              <a:t>accepted.</a:t>
            </a:r>
          </a:p>
          <a:p>
            <a:pPr marL="68580" indent="0">
              <a:buNone/>
            </a:pPr>
            <a:endParaRPr lang="en-US" dirty="0" smtClean="0"/>
          </a:p>
          <a:p>
            <a:pPr marL="68580" indent="0">
              <a:buNone/>
            </a:pPr>
            <a:endParaRPr lang="en-US" dirty="0"/>
          </a:p>
          <a:p>
            <a:pPr marL="68580" indent="0">
              <a:buNone/>
            </a:pPr>
            <a:endParaRPr lang="en-US" dirty="0" smtClean="0"/>
          </a:p>
          <a:p>
            <a:pPr marL="68580" indent="0">
              <a:buNone/>
            </a:pPr>
            <a:endParaRPr lang="en-US" dirty="0"/>
          </a:p>
        </p:txBody>
      </p:sp>
    </p:spTree>
    <p:extLst>
      <p:ext uri="{BB962C8B-B14F-4D97-AF65-F5344CB8AC3E}">
        <p14:creationId xmlns:p14="http://schemas.microsoft.com/office/powerpoint/2010/main" val="27371698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GENERAL conditions </a:t>
            </a:r>
            <a:endParaRPr lang="en-US" dirty="0"/>
          </a:p>
        </p:txBody>
      </p:sp>
      <p:sp>
        <p:nvSpPr>
          <p:cNvPr id="3" name="Content Placeholder 2"/>
          <p:cNvSpPr>
            <a:spLocks noGrp="1"/>
          </p:cNvSpPr>
          <p:nvPr>
            <p:ph idx="1"/>
          </p:nvPr>
        </p:nvSpPr>
        <p:spPr>
          <a:xfrm>
            <a:off x="685800" y="1904999"/>
            <a:ext cx="7772400" cy="3429001"/>
          </a:xfrm>
        </p:spPr>
        <p:txBody>
          <a:bodyPr>
            <a:normAutofit fontScale="85000" lnSpcReduction="20000"/>
          </a:bodyPr>
          <a:lstStyle/>
          <a:p>
            <a:pPr marL="68580" indent="0">
              <a:buNone/>
            </a:pPr>
            <a:r>
              <a:rPr lang="en-US" sz="2100" dirty="0"/>
              <a:t> </a:t>
            </a:r>
            <a:r>
              <a:rPr lang="en-US" sz="2100" dirty="0" smtClean="0"/>
              <a:t>   CIRCULAR</a:t>
            </a:r>
          </a:p>
          <a:p>
            <a:r>
              <a:rPr lang="en-US" sz="2100" dirty="0" smtClean="0"/>
              <a:t>Circular </a:t>
            </a:r>
            <a:r>
              <a:rPr lang="en-US" sz="2100" dirty="0"/>
              <a:t>or advertisement inviting secured deposits </a:t>
            </a:r>
            <a:r>
              <a:rPr lang="en-US" sz="2100" dirty="0" smtClean="0"/>
              <a:t>shall be issued unless the </a:t>
            </a:r>
            <a:r>
              <a:rPr lang="en-US" sz="2100" dirty="0"/>
              <a:t>company has appointed one or more trustees for depositors for creating security for the </a:t>
            </a:r>
            <a:r>
              <a:rPr lang="en-US" sz="2100" dirty="0" smtClean="0"/>
              <a:t>deposits &amp; mention about trustees in Circular or advt.</a:t>
            </a:r>
          </a:p>
          <a:p>
            <a:r>
              <a:rPr lang="en-US" sz="2100" dirty="0" smtClean="0"/>
              <a:t>Company </a:t>
            </a:r>
            <a:r>
              <a:rPr lang="en-US" sz="2100" dirty="0"/>
              <a:t>inviting deposits from the public shall upload a copy of the circular on its website.</a:t>
            </a:r>
          </a:p>
          <a:p>
            <a:r>
              <a:rPr lang="en-US" sz="2100" dirty="0"/>
              <a:t>Circular can be issued by any other person on behalf of the Company on the authority and in the name of the Board of directors of the company. </a:t>
            </a:r>
          </a:p>
          <a:p>
            <a:r>
              <a:rPr lang="en-US" sz="2100" dirty="0" smtClean="0"/>
              <a:t>Copy of the circular approved &amp; signed by majority of directors or their agents needs to be registered with Registrar 30 days before date of issue of Circular.</a:t>
            </a:r>
          </a:p>
          <a:p>
            <a:r>
              <a:rPr lang="en-US" sz="2100" dirty="0" smtClean="0"/>
              <a:t>The Circular shall be valid for a period of 6 months from date of closure of FY or date of AGM, whichever is earlier.  A fresh circular in each FY needs to be issued.</a:t>
            </a:r>
          </a:p>
          <a:p>
            <a:endParaRPr lang="en-US" dirty="0" smtClean="0"/>
          </a:p>
          <a:p>
            <a:endParaRPr lang="en-US" dirty="0" smtClean="0"/>
          </a:p>
          <a:p>
            <a:pPr marL="68580" indent="0">
              <a:buNone/>
            </a:pPr>
            <a:endParaRPr lang="en-US" dirty="0"/>
          </a:p>
          <a:p>
            <a:pPr marL="68580" indent="0">
              <a:buNone/>
            </a:pPr>
            <a:endParaRPr lang="en-US" dirty="0" smtClean="0"/>
          </a:p>
          <a:p>
            <a:pPr marL="68580" indent="0">
              <a:buNone/>
            </a:pPr>
            <a:endParaRPr lang="en-US" dirty="0"/>
          </a:p>
        </p:txBody>
      </p:sp>
    </p:spTree>
    <p:extLst>
      <p:ext uri="{BB962C8B-B14F-4D97-AF65-F5344CB8AC3E}">
        <p14:creationId xmlns:p14="http://schemas.microsoft.com/office/powerpoint/2010/main" val="1252365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GENERAL conditions </a:t>
            </a:r>
            <a:endParaRPr lang="en-US" dirty="0"/>
          </a:p>
        </p:txBody>
      </p:sp>
      <p:sp>
        <p:nvSpPr>
          <p:cNvPr id="3" name="Content Placeholder 2"/>
          <p:cNvSpPr>
            <a:spLocks noGrp="1"/>
          </p:cNvSpPr>
          <p:nvPr>
            <p:ph idx="1"/>
          </p:nvPr>
        </p:nvSpPr>
        <p:spPr>
          <a:xfrm>
            <a:off x="685800" y="1904999"/>
            <a:ext cx="7772400" cy="3429001"/>
          </a:xfrm>
        </p:spPr>
        <p:txBody>
          <a:bodyPr>
            <a:normAutofit/>
          </a:bodyPr>
          <a:lstStyle/>
          <a:p>
            <a:pPr marL="68580" indent="0">
              <a:buNone/>
            </a:pPr>
            <a:r>
              <a:rPr lang="en-US" dirty="0"/>
              <a:t> </a:t>
            </a:r>
            <a:r>
              <a:rPr lang="en-US" dirty="0" smtClean="0"/>
              <a:t>   DEPOSIT INSURANCE</a:t>
            </a:r>
          </a:p>
          <a:p>
            <a:r>
              <a:rPr lang="en-US" dirty="0" smtClean="0"/>
              <a:t>Need to enter into </a:t>
            </a:r>
            <a:r>
              <a:rPr lang="en-US" dirty="0"/>
              <a:t>a contract for </a:t>
            </a:r>
            <a:r>
              <a:rPr lang="en-US" dirty="0" smtClean="0"/>
              <a:t>providing deposit </a:t>
            </a:r>
            <a:r>
              <a:rPr lang="en-US" dirty="0"/>
              <a:t>insurance at least </a:t>
            </a:r>
            <a:r>
              <a:rPr lang="en-US" dirty="0" smtClean="0"/>
              <a:t>30 days </a:t>
            </a:r>
            <a:r>
              <a:rPr lang="en-US" dirty="0"/>
              <a:t>before the issue of circular or advertisement or at least </a:t>
            </a:r>
            <a:r>
              <a:rPr lang="en-US" dirty="0" smtClean="0"/>
              <a:t>30 days </a:t>
            </a:r>
            <a:r>
              <a:rPr lang="en-US" dirty="0"/>
              <a:t>before the date of </a:t>
            </a:r>
            <a:r>
              <a:rPr lang="en-US" dirty="0" smtClean="0"/>
              <a:t>renewal of deposits.</a:t>
            </a:r>
          </a:p>
          <a:p>
            <a:r>
              <a:rPr lang="en-US" dirty="0" smtClean="0"/>
              <a:t>In the contract mention that </a:t>
            </a:r>
            <a:r>
              <a:rPr lang="en-US" dirty="0"/>
              <a:t>in case the company defaults in repayment of principal amount and interest thereon, the depositor shall be entitled to the repayment of principal amount of deposits and the interest thereon </a:t>
            </a:r>
            <a:r>
              <a:rPr lang="en-US" dirty="0" smtClean="0"/>
              <a:t>upto </a:t>
            </a:r>
            <a:r>
              <a:rPr lang="en-US" dirty="0"/>
              <a:t>to the aggregate monetary ceiling as specified in the </a:t>
            </a:r>
            <a:r>
              <a:rPr lang="en-US" dirty="0" smtClean="0"/>
              <a:t>contract.  </a:t>
            </a:r>
          </a:p>
          <a:p>
            <a:endParaRPr lang="en-US" dirty="0" smtClean="0"/>
          </a:p>
          <a:p>
            <a:endParaRPr lang="en-US" dirty="0" smtClean="0"/>
          </a:p>
          <a:p>
            <a:pPr marL="68580" indent="0">
              <a:buNone/>
            </a:pPr>
            <a:endParaRPr lang="en-US" dirty="0"/>
          </a:p>
          <a:p>
            <a:pPr marL="68580" indent="0">
              <a:buNone/>
            </a:pPr>
            <a:endParaRPr lang="en-US" dirty="0" smtClean="0"/>
          </a:p>
          <a:p>
            <a:pPr marL="68580" indent="0">
              <a:buNone/>
            </a:pPr>
            <a:endParaRPr lang="en-US" dirty="0"/>
          </a:p>
        </p:txBody>
      </p:sp>
    </p:spTree>
    <p:extLst>
      <p:ext uri="{BB962C8B-B14F-4D97-AF65-F5344CB8AC3E}">
        <p14:creationId xmlns:p14="http://schemas.microsoft.com/office/powerpoint/2010/main" val="31691133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GENERAL conditions </a:t>
            </a:r>
            <a:endParaRPr lang="en-US" dirty="0"/>
          </a:p>
        </p:txBody>
      </p:sp>
      <p:sp>
        <p:nvSpPr>
          <p:cNvPr id="3" name="Content Placeholder 2"/>
          <p:cNvSpPr>
            <a:spLocks noGrp="1"/>
          </p:cNvSpPr>
          <p:nvPr>
            <p:ph idx="1"/>
          </p:nvPr>
        </p:nvSpPr>
        <p:spPr>
          <a:xfrm>
            <a:off x="685800" y="1904999"/>
            <a:ext cx="7772400" cy="3429001"/>
          </a:xfrm>
        </p:spPr>
        <p:txBody>
          <a:bodyPr>
            <a:normAutofit lnSpcReduction="10000"/>
          </a:bodyPr>
          <a:lstStyle/>
          <a:p>
            <a:pPr marL="68580" indent="0">
              <a:buNone/>
            </a:pPr>
            <a:r>
              <a:rPr lang="en-US" dirty="0"/>
              <a:t> </a:t>
            </a:r>
            <a:r>
              <a:rPr lang="en-US" dirty="0" smtClean="0"/>
              <a:t>   DEPOSIT INSURANCE</a:t>
            </a:r>
          </a:p>
          <a:p>
            <a:r>
              <a:rPr lang="en-US" dirty="0" smtClean="0"/>
              <a:t>In case of default:</a:t>
            </a:r>
          </a:p>
          <a:p>
            <a:pPr marL="68580" indent="0">
              <a:buNone/>
            </a:pPr>
            <a:r>
              <a:rPr lang="en-US" dirty="0"/>
              <a:t> </a:t>
            </a:r>
            <a:r>
              <a:rPr lang="en-US" dirty="0" smtClean="0"/>
              <a:t>   a) If the deposit &amp; interest is less than Rs. 20,000, then entire amount    </a:t>
            </a:r>
          </a:p>
          <a:p>
            <a:pPr marL="68580" indent="0">
              <a:buNone/>
            </a:pPr>
            <a:r>
              <a:rPr lang="en-US" dirty="0"/>
              <a:t> </a:t>
            </a:r>
            <a:r>
              <a:rPr lang="en-US" dirty="0" smtClean="0"/>
              <a:t>   shall be paid.</a:t>
            </a:r>
          </a:p>
          <a:p>
            <a:pPr marL="68580" indent="0">
              <a:buNone/>
            </a:pPr>
            <a:r>
              <a:rPr lang="en-US" dirty="0" smtClean="0"/>
              <a:t>    b) </a:t>
            </a:r>
            <a:r>
              <a:rPr lang="en-US" dirty="0"/>
              <a:t>If the deposit &amp; interest is </a:t>
            </a:r>
            <a:r>
              <a:rPr lang="en-US" dirty="0" smtClean="0"/>
              <a:t>more than </a:t>
            </a:r>
            <a:r>
              <a:rPr lang="en-US" dirty="0"/>
              <a:t>Rs. </a:t>
            </a:r>
            <a:r>
              <a:rPr lang="en-US" dirty="0" smtClean="0"/>
              <a:t>20,000</a:t>
            </a:r>
            <a:r>
              <a:rPr lang="en-US" dirty="0"/>
              <a:t>, then </a:t>
            </a:r>
            <a:r>
              <a:rPr lang="en-US" dirty="0" smtClean="0"/>
              <a:t>at least Rs. </a:t>
            </a:r>
          </a:p>
          <a:p>
            <a:pPr marL="68580" indent="0">
              <a:buNone/>
            </a:pPr>
            <a:r>
              <a:rPr lang="en-US" dirty="0" smtClean="0"/>
              <a:t>    20,000 shall be paid. </a:t>
            </a:r>
          </a:p>
          <a:p>
            <a:r>
              <a:rPr lang="en-US" dirty="0" smtClean="0"/>
              <a:t>Insurance shall be borne by the Company. </a:t>
            </a:r>
          </a:p>
          <a:p>
            <a:r>
              <a:rPr lang="en-US" dirty="0" smtClean="0"/>
              <a:t>If insurance cover is ineffective, then rectify the default immediately or enter into a fresh contract </a:t>
            </a:r>
            <a:r>
              <a:rPr lang="en-US" dirty="0"/>
              <a:t>within </a:t>
            </a:r>
            <a:r>
              <a:rPr lang="en-US" dirty="0" smtClean="0"/>
              <a:t>30 days . </a:t>
            </a:r>
          </a:p>
          <a:p>
            <a:endParaRPr lang="en-US" dirty="0" smtClean="0"/>
          </a:p>
          <a:p>
            <a:pPr marL="68580" indent="0">
              <a:buNone/>
            </a:pPr>
            <a:endParaRPr lang="en-US" dirty="0"/>
          </a:p>
          <a:p>
            <a:pPr marL="68580" indent="0">
              <a:buNone/>
            </a:pPr>
            <a:endParaRPr lang="en-US" dirty="0" smtClean="0"/>
          </a:p>
          <a:p>
            <a:pPr marL="68580" indent="0">
              <a:buNone/>
            </a:pPr>
            <a:endParaRPr lang="en-US" dirty="0"/>
          </a:p>
        </p:txBody>
      </p:sp>
    </p:spTree>
    <p:extLst>
      <p:ext uri="{BB962C8B-B14F-4D97-AF65-F5344CB8AC3E}">
        <p14:creationId xmlns:p14="http://schemas.microsoft.com/office/powerpoint/2010/main" val="6068598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GENERAL conditions </a:t>
            </a:r>
            <a:endParaRPr lang="en-US" dirty="0"/>
          </a:p>
        </p:txBody>
      </p:sp>
      <p:sp>
        <p:nvSpPr>
          <p:cNvPr id="3" name="Content Placeholder 2"/>
          <p:cNvSpPr>
            <a:spLocks noGrp="1"/>
          </p:cNvSpPr>
          <p:nvPr>
            <p:ph idx="1"/>
          </p:nvPr>
        </p:nvSpPr>
        <p:spPr>
          <a:xfrm>
            <a:off x="685800" y="1904999"/>
            <a:ext cx="7772400" cy="3429001"/>
          </a:xfrm>
        </p:spPr>
        <p:txBody>
          <a:bodyPr>
            <a:normAutofit/>
          </a:bodyPr>
          <a:lstStyle/>
          <a:p>
            <a:pPr marL="68580" indent="0">
              <a:buNone/>
            </a:pPr>
            <a:r>
              <a:rPr lang="en-US" dirty="0"/>
              <a:t> </a:t>
            </a:r>
            <a:r>
              <a:rPr lang="en-US" dirty="0" smtClean="0"/>
              <a:t>   DEPOSIT INSURANCE</a:t>
            </a:r>
          </a:p>
          <a:p>
            <a:r>
              <a:rPr lang="en-US" dirty="0" smtClean="0"/>
              <a:t>If default still subsists, then</a:t>
            </a:r>
          </a:p>
          <a:p>
            <a:pPr marL="68580" indent="0">
              <a:buNone/>
            </a:pPr>
            <a:r>
              <a:rPr lang="en-US" dirty="0"/>
              <a:t> </a:t>
            </a:r>
            <a:r>
              <a:rPr lang="en-US" dirty="0" smtClean="0"/>
              <a:t>   a) Within next 15 days, deposit &amp; interest thereon to be repaid.</a:t>
            </a:r>
          </a:p>
          <a:p>
            <a:pPr marL="68580" indent="0">
              <a:buNone/>
            </a:pPr>
            <a:r>
              <a:rPr lang="en-US" dirty="0"/>
              <a:t> </a:t>
            </a:r>
            <a:r>
              <a:rPr lang="en-US" dirty="0" smtClean="0"/>
              <a:t>   b) Failure to repay within 15 days will attract 15% </a:t>
            </a:r>
            <a:r>
              <a:rPr lang="en-US" dirty="0"/>
              <a:t>interest </a:t>
            </a:r>
            <a:r>
              <a:rPr lang="en-US" dirty="0" smtClean="0"/>
              <a:t>p.a. for </a:t>
            </a:r>
            <a:r>
              <a:rPr lang="en-US" dirty="0"/>
              <a:t>the </a:t>
            </a:r>
            <a:r>
              <a:rPr lang="en-US" dirty="0" smtClean="0"/>
              <a:t> </a:t>
            </a:r>
          </a:p>
          <a:p>
            <a:pPr marL="68580" indent="0">
              <a:buNone/>
            </a:pPr>
            <a:r>
              <a:rPr lang="en-US" dirty="0"/>
              <a:t> </a:t>
            </a:r>
            <a:r>
              <a:rPr lang="en-US" dirty="0" smtClean="0"/>
              <a:t>   period </a:t>
            </a:r>
            <a:r>
              <a:rPr lang="en-US" dirty="0"/>
              <a:t>of delay </a:t>
            </a:r>
            <a:r>
              <a:rPr lang="en-US" dirty="0" smtClean="0"/>
              <a:t>and constitute default &amp; liability will arise under the Act.</a:t>
            </a:r>
          </a:p>
          <a:p>
            <a:pPr marL="68580" indent="0">
              <a:buNone/>
            </a:pPr>
            <a:endParaRPr lang="en-US" dirty="0" smtClean="0"/>
          </a:p>
          <a:p>
            <a:endParaRPr lang="en-US" dirty="0" smtClean="0"/>
          </a:p>
          <a:p>
            <a:pPr marL="68580" indent="0">
              <a:buNone/>
            </a:pPr>
            <a:endParaRPr lang="en-US" dirty="0"/>
          </a:p>
          <a:p>
            <a:pPr marL="68580" indent="0">
              <a:buNone/>
            </a:pPr>
            <a:endParaRPr lang="en-US" dirty="0" smtClean="0"/>
          </a:p>
          <a:p>
            <a:pPr marL="68580" indent="0">
              <a:buNone/>
            </a:pPr>
            <a:endParaRPr lang="en-US" dirty="0"/>
          </a:p>
        </p:txBody>
      </p:sp>
    </p:spTree>
    <p:extLst>
      <p:ext uri="{BB962C8B-B14F-4D97-AF65-F5344CB8AC3E}">
        <p14:creationId xmlns:p14="http://schemas.microsoft.com/office/powerpoint/2010/main" val="28594508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GENERAL conditions </a:t>
            </a:r>
            <a:endParaRPr lang="en-US" dirty="0"/>
          </a:p>
        </p:txBody>
      </p:sp>
      <p:sp>
        <p:nvSpPr>
          <p:cNvPr id="3" name="Content Placeholder 2"/>
          <p:cNvSpPr>
            <a:spLocks noGrp="1"/>
          </p:cNvSpPr>
          <p:nvPr>
            <p:ph idx="1"/>
          </p:nvPr>
        </p:nvSpPr>
        <p:spPr>
          <a:xfrm>
            <a:off x="685800" y="1904999"/>
            <a:ext cx="7772400" cy="3429001"/>
          </a:xfrm>
        </p:spPr>
        <p:txBody>
          <a:bodyPr>
            <a:normAutofit/>
          </a:bodyPr>
          <a:lstStyle/>
          <a:p>
            <a:pPr marL="68580" indent="0">
              <a:buNone/>
            </a:pPr>
            <a:r>
              <a:rPr lang="en-US" dirty="0"/>
              <a:t> </a:t>
            </a:r>
            <a:r>
              <a:rPr lang="en-US" dirty="0" smtClean="0"/>
              <a:t>   CHARGE ON ASSETS</a:t>
            </a:r>
          </a:p>
          <a:p>
            <a:r>
              <a:rPr lang="en-US" dirty="0" smtClean="0"/>
              <a:t>Creation of Charge </a:t>
            </a:r>
            <a:r>
              <a:rPr lang="en-US" dirty="0"/>
              <a:t>on </a:t>
            </a:r>
            <a:r>
              <a:rPr lang="en-US" dirty="0" smtClean="0"/>
              <a:t>assets </a:t>
            </a:r>
            <a:r>
              <a:rPr lang="en-US" dirty="0"/>
              <a:t>as referred to in Schedule III of the Act excluding intangible assets </a:t>
            </a:r>
            <a:r>
              <a:rPr lang="en-US" dirty="0" smtClean="0"/>
              <a:t>for </a:t>
            </a:r>
            <a:r>
              <a:rPr lang="en-US" dirty="0"/>
              <a:t>the due repayment of the amount of deposit and interest thereon for an amount which shall not be less than the amount remaining unsecured by the deposit </a:t>
            </a:r>
            <a:r>
              <a:rPr lang="en-US" dirty="0" smtClean="0"/>
              <a:t>insurance.</a:t>
            </a:r>
          </a:p>
          <a:p>
            <a:r>
              <a:rPr lang="en-US" dirty="0" smtClean="0"/>
              <a:t>Amount </a:t>
            </a:r>
            <a:r>
              <a:rPr lang="en-US" dirty="0"/>
              <a:t>of such deposits and the interest payable thereon shall not exceed the market value of such assets as assessed by a registered </a:t>
            </a:r>
            <a:r>
              <a:rPr lang="en-US" dirty="0" smtClean="0"/>
              <a:t>valuer</a:t>
            </a:r>
            <a:r>
              <a:rPr lang="en-US" dirty="0"/>
              <a:t> </a:t>
            </a:r>
            <a:r>
              <a:rPr lang="en-US" dirty="0" smtClean="0"/>
              <a:t>on which charge is created. </a:t>
            </a:r>
          </a:p>
          <a:p>
            <a:pPr marL="68580" indent="0">
              <a:buNone/>
            </a:pPr>
            <a:endParaRPr lang="en-US" dirty="0" smtClean="0"/>
          </a:p>
          <a:p>
            <a:endParaRPr lang="en-US" dirty="0" smtClean="0"/>
          </a:p>
          <a:p>
            <a:pPr marL="68580" indent="0">
              <a:buNone/>
            </a:pPr>
            <a:endParaRPr lang="en-US" dirty="0"/>
          </a:p>
          <a:p>
            <a:pPr marL="68580" indent="0">
              <a:buNone/>
            </a:pPr>
            <a:endParaRPr lang="en-US" dirty="0" smtClean="0"/>
          </a:p>
          <a:p>
            <a:pPr marL="68580" indent="0">
              <a:buNone/>
            </a:pPr>
            <a:endParaRPr lang="en-US" dirty="0"/>
          </a:p>
        </p:txBody>
      </p:sp>
    </p:spTree>
    <p:extLst>
      <p:ext uri="{BB962C8B-B14F-4D97-AF65-F5344CB8AC3E}">
        <p14:creationId xmlns:p14="http://schemas.microsoft.com/office/powerpoint/2010/main" val="29916427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GENERAL conditions </a:t>
            </a:r>
            <a:endParaRPr lang="en-US" dirty="0"/>
          </a:p>
        </p:txBody>
      </p:sp>
      <p:sp>
        <p:nvSpPr>
          <p:cNvPr id="3" name="Content Placeholder 2"/>
          <p:cNvSpPr>
            <a:spLocks noGrp="1"/>
          </p:cNvSpPr>
          <p:nvPr>
            <p:ph idx="1"/>
          </p:nvPr>
        </p:nvSpPr>
        <p:spPr>
          <a:xfrm>
            <a:off x="685800" y="1904999"/>
            <a:ext cx="7772400" cy="3429001"/>
          </a:xfrm>
        </p:spPr>
        <p:txBody>
          <a:bodyPr>
            <a:normAutofit fontScale="92500" lnSpcReduction="10000"/>
          </a:bodyPr>
          <a:lstStyle/>
          <a:p>
            <a:endParaRPr lang="en-US" dirty="0" smtClean="0"/>
          </a:p>
          <a:p>
            <a:r>
              <a:rPr lang="en-US" dirty="0" smtClean="0"/>
              <a:t>The </a:t>
            </a:r>
            <a:r>
              <a:rPr lang="en-US" dirty="0"/>
              <a:t>company shall </a:t>
            </a:r>
            <a:r>
              <a:rPr lang="en-US" dirty="0" smtClean="0"/>
              <a:t>always ensure </a:t>
            </a:r>
            <a:r>
              <a:rPr lang="en-US" dirty="0"/>
              <a:t>that the total value of the security either by way </a:t>
            </a:r>
            <a:r>
              <a:rPr lang="en-US" dirty="0" smtClean="0"/>
              <a:t>of: </a:t>
            </a:r>
          </a:p>
          <a:p>
            <a:endParaRPr lang="en-US" dirty="0" smtClean="0"/>
          </a:p>
          <a:p>
            <a:pPr marL="525780" indent="-457200">
              <a:buFont typeface="+mj-lt"/>
              <a:buAutoNum type="arabicParenR"/>
            </a:pPr>
            <a:r>
              <a:rPr lang="en-US" dirty="0" smtClean="0"/>
              <a:t>deposit </a:t>
            </a:r>
            <a:r>
              <a:rPr lang="en-US" dirty="0"/>
              <a:t>insurance or </a:t>
            </a:r>
            <a:endParaRPr lang="en-US" dirty="0" smtClean="0"/>
          </a:p>
          <a:p>
            <a:pPr marL="525780" indent="-457200">
              <a:buFont typeface="+mj-lt"/>
              <a:buAutoNum type="arabicParenR"/>
            </a:pPr>
            <a:r>
              <a:rPr lang="en-US" dirty="0" smtClean="0"/>
              <a:t>charge </a:t>
            </a:r>
            <a:r>
              <a:rPr lang="en-US" dirty="0"/>
              <a:t>on company’s assets </a:t>
            </a:r>
            <a:r>
              <a:rPr lang="en-US" dirty="0" smtClean="0"/>
              <a:t>or </a:t>
            </a:r>
          </a:p>
          <a:p>
            <a:pPr marL="525780" indent="-457200">
              <a:buFont typeface="+mj-lt"/>
              <a:buAutoNum type="arabicParenR"/>
            </a:pPr>
            <a:r>
              <a:rPr lang="en-US" dirty="0" smtClean="0"/>
              <a:t>by </a:t>
            </a:r>
            <a:r>
              <a:rPr lang="en-US" dirty="0"/>
              <a:t>both </a:t>
            </a:r>
            <a:endParaRPr lang="en-US" dirty="0" smtClean="0"/>
          </a:p>
          <a:p>
            <a:pPr marL="525780" indent="-457200">
              <a:buFont typeface="+mj-lt"/>
              <a:buAutoNum type="arabicParenR"/>
            </a:pPr>
            <a:endParaRPr lang="en-US" dirty="0" smtClean="0"/>
          </a:p>
          <a:p>
            <a:pPr marL="68580" indent="0">
              <a:buNone/>
            </a:pPr>
            <a:r>
              <a:rPr lang="en-US" dirty="0" smtClean="0"/>
              <a:t>shall </a:t>
            </a:r>
            <a:r>
              <a:rPr lang="en-US" dirty="0"/>
              <a:t>not be less than the amount of deposits accepted and the interest payable thereon. </a:t>
            </a:r>
            <a:endParaRPr lang="en-US" dirty="0" smtClean="0"/>
          </a:p>
          <a:p>
            <a:endParaRPr lang="en-US" dirty="0" smtClean="0"/>
          </a:p>
          <a:p>
            <a:pPr marL="68580" indent="0">
              <a:buNone/>
            </a:pPr>
            <a:endParaRPr lang="en-US" dirty="0"/>
          </a:p>
          <a:p>
            <a:pPr marL="68580" indent="0">
              <a:buNone/>
            </a:pPr>
            <a:endParaRPr lang="en-US" dirty="0" smtClean="0"/>
          </a:p>
          <a:p>
            <a:pPr marL="68580" indent="0">
              <a:buNone/>
            </a:pPr>
            <a:endParaRPr lang="en-US" dirty="0"/>
          </a:p>
        </p:txBody>
      </p:sp>
    </p:spTree>
    <p:extLst>
      <p:ext uri="{BB962C8B-B14F-4D97-AF65-F5344CB8AC3E}">
        <p14:creationId xmlns:p14="http://schemas.microsoft.com/office/powerpoint/2010/main" val="27619002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GENERAL conditions </a:t>
            </a:r>
            <a:endParaRPr lang="en-US" dirty="0"/>
          </a:p>
        </p:txBody>
      </p:sp>
      <p:sp>
        <p:nvSpPr>
          <p:cNvPr id="3" name="Content Placeholder 2"/>
          <p:cNvSpPr>
            <a:spLocks noGrp="1"/>
          </p:cNvSpPr>
          <p:nvPr>
            <p:ph idx="1"/>
          </p:nvPr>
        </p:nvSpPr>
        <p:spPr>
          <a:xfrm>
            <a:off x="685800" y="1904999"/>
            <a:ext cx="7772400" cy="3429001"/>
          </a:xfrm>
        </p:spPr>
        <p:txBody>
          <a:bodyPr>
            <a:normAutofit/>
          </a:bodyPr>
          <a:lstStyle/>
          <a:p>
            <a:pPr marL="68580" indent="0">
              <a:buNone/>
            </a:pPr>
            <a:r>
              <a:rPr lang="en-US" dirty="0"/>
              <a:t> </a:t>
            </a:r>
            <a:r>
              <a:rPr lang="en-US" dirty="0" smtClean="0"/>
              <a:t>    APPOINTMENT OF TRUSTEE FOR DEPOSITORS</a:t>
            </a:r>
          </a:p>
          <a:p>
            <a:r>
              <a:rPr lang="en-US" dirty="0" smtClean="0"/>
              <a:t>Need to appoint one </a:t>
            </a:r>
            <a:r>
              <a:rPr lang="en-US" dirty="0"/>
              <a:t>or more trustees </a:t>
            </a:r>
            <a:r>
              <a:rPr lang="en-US" dirty="0" smtClean="0"/>
              <a:t>for </a:t>
            </a:r>
            <a:r>
              <a:rPr lang="en-US" dirty="0"/>
              <a:t>creating security for the </a:t>
            </a:r>
            <a:r>
              <a:rPr lang="en-US" dirty="0" smtClean="0"/>
              <a:t>deposits.</a:t>
            </a:r>
          </a:p>
          <a:p>
            <a:r>
              <a:rPr lang="en-US" dirty="0" smtClean="0"/>
              <a:t>Written Consent of trustees is to be obtained before their appointment and the same needs to be published in the circular.</a:t>
            </a:r>
          </a:p>
          <a:p>
            <a:r>
              <a:rPr lang="en-US" dirty="0" smtClean="0"/>
              <a:t>Execution of deposit </a:t>
            </a:r>
            <a:r>
              <a:rPr lang="en-US" dirty="0"/>
              <a:t>trust deed in Form </a:t>
            </a:r>
            <a:r>
              <a:rPr lang="en-US" b="1" dirty="0"/>
              <a:t>DPT-2 </a:t>
            </a:r>
            <a:r>
              <a:rPr lang="en-US" dirty="0" smtClean="0"/>
              <a:t>at least 7 days </a:t>
            </a:r>
            <a:r>
              <a:rPr lang="en-US" dirty="0"/>
              <a:t>before issuing the </a:t>
            </a:r>
            <a:r>
              <a:rPr lang="en-US" dirty="0" smtClean="0"/>
              <a:t>circular or advt. </a:t>
            </a:r>
          </a:p>
          <a:p>
            <a:r>
              <a:rPr lang="en-US" dirty="0" smtClean="0"/>
              <a:t>No one mentioned in Rule 7(3) of The Companies (Acceptance of Deposit) Rules, 2014 shall be appointed as trustee.</a:t>
            </a:r>
          </a:p>
          <a:p>
            <a:endParaRPr lang="en-US" dirty="0" smtClean="0"/>
          </a:p>
          <a:p>
            <a:pPr marL="68580" indent="0">
              <a:buNone/>
            </a:pPr>
            <a:endParaRPr lang="en-US" dirty="0"/>
          </a:p>
          <a:p>
            <a:pPr marL="68580" indent="0">
              <a:buNone/>
            </a:pPr>
            <a:endParaRPr lang="en-US" dirty="0" smtClean="0"/>
          </a:p>
          <a:p>
            <a:pPr marL="68580" indent="0">
              <a:buNone/>
            </a:pPr>
            <a:endParaRPr lang="en-US" dirty="0"/>
          </a:p>
        </p:txBody>
      </p:sp>
    </p:spTree>
    <p:extLst>
      <p:ext uri="{BB962C8B-B14F-4D97-AF65-F5344CB8AC3E}">
        <p14:creationId xmlns:p14="http://schemas.microsoft.com/office/powerpoint/2010/main" val="18789711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GENERAL conditions </a:t>
            </a:r>
            <a:endParaRPr lang="en-US" dirty="0"/>
          </a:p>
        </p:txBody>
      </p:sp>
      <p:sp>
        <p:nvSpPr>
          <p:cNvPr id="3" name="Content Placeholder 2"/>
          <p:cNvSpPr>
            <a:spLocks noGrp="1"/>
          </p:cNvSpPr>
          <p:nvPr>
            <p:ph idx="1"/>
          </p:nvPr>
        </p:nvSpPr>
        <p:spPr>
          <a:xfrm>
            <a:off x="685800" y="1904999"/>
            <a:ext cx="7772400" cy="3429001"/>
          </a:xfrm>
        </p:spPr>
        <p:txBody>
          <a:bodyPr>
            <a:normAutofit fontScale="92500" lnSpcReduction="20000"/>
          </a:bodyPr>
          <a:lstStyle/>
          <a:p>
            <a:pPr marL="68580" indent="0">
              <a:buNone/>
            </a:pPr>
            <a:r>
              <a:rPr lang="en-US" dirty="0"/>
              <a:t> </a:t>
            </a:r>
            <a:r>
              <a:rPr lang="en-US" dirty="0" smtClean="0"/>
              <a:t>   </a:t>
            </a:r>
            <a:r>
              <a:rPr lang="en-US" dirty="0"/>
              <a:t>APPOINTMENT OF TRUSTEE FOR </a:t>
            </a:r>
            <a:r>
              <a:rPr lang="en-US" dirty="0" smtClean="0"/>
              <a:t>DEPOSITORS</a:t>
            </a:r>
            <a:endParaRPr lang="en-US" dirty="0"/>
          </a:p>
          <a:p>
            <a:r>
              <a:rPr lang="en-US" dirty="0" smtClean="0"/>
              <a:t>No </a:t>
            </a:r>
            <a:r>
              <a:rPr lang="en-US" dirty="0"/>
              <a:t>trustee for depositors shall be removed from office after the issue of circular </a:t>
            </a:r>
            <a:r>
              <a:rPr lang="en-US" dirty="0" smtClean="0"/>
              <a:t>or advt. and </a:t>
            </a:r>
            <a:r>
              <a:rPr lang="en-US" dirty="0"/>
              <a:t>before the expiry of his term </a:t>
            </a:r>
            <a:r>
              <a:rPr lang="en-US" dirty="0" smtClean="0"/>
              <a:t>except </a:t>
            </a:r>
            <a:r>
              <a:rPr lang="en-US" dirty="0"/>
              <a:t>with the consent of all the directors present at a meeting of the </a:t>
            </a:r>
            <a:r>
              <a:rPr lang="en-US" dirty="0" smtClean="0"/>
              <a:t>board (One Independent Director).</a:t>
            </a:r>
          </a:p>
          <a:p>
            <a:r>
              <a:rPr lang="en-US" dirty="0"/>
              <a:t>The trustee for depositors shall call a meeting of all the depositors on- </a:t>
            </a:r>
          </a:p>
          <a:p>
            <a:pPr marL="68580" indent="0">
              <a:buNone/>
            </a:pPr>
            <a:r>
              <a:rPr lang="en-US" dirty="0" smtClean="0"/>
              <a:t>    (</a:t>
            </a:r>
            <a:r>
              <a:rPr lang="en-US" dirty="0"/>
              <a:t>a) </a:t>
            </a:r>
            <a:r>
              <a:rPr lang="en-US" dirty="0" smtClean="0"/>
              <a:t>written requisition signed </a:t>
            </a:r>
            <a:r>
              <a:rPr lang="en-US" dirty="0"/>
              <a:t>by at least </a:t>
            </a:r>
            <a:r>
              <a:rPr lang="en-US" dirty="0" smtClean="0"/>
              <a:t>1/10 of </a:t>
            </a:r>
            <a:r>
              <a:rPr lang="en-US" dirty="0"/>
              <a:t>the outstanding </a:t>
            </a:r>
            <a:r>
              <a:rPr lang="en-US" dirty="0" smtClean="0"/>
              <a:t>depositors </a:t>
            </a:r>
          </a:p>
          <a:p>
            <a:pPr marL="68580" indent="0">
              <a:buNone/>
            </a:pPr>
            <a:r>
              <a:rPr lang="en-US" dirty="0"/>
              <a:t> </a:t>
            </a:r>
            <a:r>
              <a:rPr lang="en-US" dirty="0" smtClean="0"/>
              <a:t>    in value; </a:t>
            </a:r>
            <a:endParaRPr lang="en-US" dirty="0"/>
          </a:p>
          <a:p>
            <a:pPr marL="68580" indent="0">
              <a:buNone/>
            </a:pPr>
            <a:r>
              <a:rPr lang="en-US" dirty="0" smtClean="0"/>
              <a:t>    (</a:t>
            </a:r>
            <a:r>
              <a:rPr lang="en-US" dirty="0"/>
              <a:t>b) the happening of any event, which constitutes a default or which, in </a:t>
            </a:r>
            <a:endParaRPr lang="en-US" dirty="0" smtClean="0"/>
          </a:p>
          <a:p>
            <a:pPr marL="68580" indent="0">
              <a:buNone/>
            </a:pPr>
            <a:r>
              <a:rPr lang="en-US" dirty="0"/>
              <a:t> </a:t>
            </a:r>
            <a:r>
              <a:rPr lang="en-US" dirty="0" smtClean="0"/>
              <a:t>   the </a:t>
            </a:r>
            <a:r>
              <a:rPr lang="en-US" dirty="0"/>
              <a:t>opinion of the trustee for depositors, affects the interest of the </a:t>
            </a:r>
            <a:endParaRPr lang="en-US" dirty="0" smtClean="0"/>
          </a:p>
          <a:p>
            <a:pPr marL="68580" indent="0">
              <a:buNone/>
            </a:pPr>
            <a:r>
              <a:rPr lang="en-US" dirty="0"/>
              <a:t> </a:t>
            </a:r>
            <a:r>
              <a:rPr lang="en-US" dirty="0" smtClean="0"/>
              <a:t>   depositors</a:t>
            </a:r>
            <a:r>
              <a:rPr lang="en-US" dirty="0"/>
              <a:t>.</a:t>
            </a:r>
            <a:endParaRPr lang="en-US" dirty="0" smtClean="0"/>
          </a:p>
          <a:p>
            <a:pPr marL="68580" indent="0">
              <a:buNone/>
            </a:pPr>
            <a:endParaRPr lang="en-US" dirty="0" smtClean="0"/>
          </a:p>
          <a:p>
            <a:endParaRPr lang="en-US" dirty="0" smtClean="0"/>
          </a:p>
          <a:p>
            <a:pPr marL="68580" indent="0">
              <a:buNone/>
            </a:pPr>
            <a:endParaRPr lang="en-US" dirty="0"/>
          </a:p>
          <a:p>
            <a:pPr marL="68580" indent="0">
              <a:buNone/>
            </a:pPr>
            <a:endParaRPr lang="en-US" dirty="0" smtClean="0"/>
          </a:p>
          <a:p>
            <a:pPr marL="68580" indent="0">
              <a:buNone/>
            </a:pPr>
            <a:endParaRPr lang="en-US" dirty="0"/>
          </a:p>
        </p:txBody>
      </p:sp>
    </p:spTree>
    <p:extLst>
      <p:ext uri="{BB962C8B-B14F-4D97-AF65-F5344CB8AC3E}">
        <p14:creationId xmlns:p14="http://schemas.microsoft.com/office/powerpoint/2010/main" val="5059984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GENERAL conditions </a:t>
            </a:r>
            <a:endParaRPr lang="en-US" dirty="0"/>
          </a:p>
        </p:txBody>
      </p:sp>
      <p:sp>
        <p:nvSpPr>
          <p:cNvPr id="3" name="Content Placeholder 2"/>
          <p:cNvSpPr>
            <a:spLocks noGrp="1"/>
          </p:cNvSpPr>
          <p:nvPr>
            <p:ph idx="1"/>
          </p:nvPr>
        </p:nvSpPr>
        <p:spPr>
          <a:xfrm>
            <a:off x="685800" y="1904999"/>
            <a:ext cx="7772400" cy="3429001"/>
          </a:xfrm>
        </p:spPr>
        <p:txBody>
          <a:bodyPr>
            <a:normAutofit/>
          </a:bodyPr>
          <a:lstStyle/>
          <a:p>
            <a:pPr marL="68580" indent="0">
              <a:buNone/>
            </a:pPr>
            <a:r>
              <a:rPr lang="en-US" dirty="0"/>
              <a:t> </a:t>
            </a:r>
            <a:r>
              <a:rPr lang="en-US" dirty="0" smtClean="0"/>
              <a:t>   FORM OF APPLICATION FOR DEPOSITS</a:t>
            </a:r>
          </a:p>
          <a:p>
            <a:r>
              <a:rPr lang="en-US" dirty="0" smtClean="0"/>
              <a:t>No company </a:t>
            </a:r>
            <a:r>
              <a:rPr lang="en-US" dirty="0"/>
              <a:t>shall accept, or renew any deposit, whether secured or unsecured, unless an application, in such form as specified by the company, is submitted by the intending depositor for the acceptance of such deposit. </a:t>
            </a:r>
          </a:p>
          <a:p>
            <a:r>
              <a:rPr lang="en-US" dirty="0" smtClean="0"/>
              <a:t>Such form shall </a:t>
            </a:r>
            <a:r>
              <a:rPr lang="en-US" dirty="0"/>
              <a:t>contain a declaration by the intending depositor to the effect that the deposit is not being made out of any money borrowed by him from any other person. </a:t>
            </a:r>
            <a:endParaRPr lang="en-US" dirty="0" smtClean="0"/>
          </a:p>
          <a:p>
            <a:pPr marL="68580" indent="0">
              <a:buNone/>
            </a:pPr>
            <a:endParaRPr lang="en-US" dirty="0" smtClean="0"/>
          </a:p>
          <a:p>
            <a:endParaRPr lang="en-US" dirty="0" smtClean="0"/>
          </a:p>
          <a:p>
            <a:pPr marL="68580" indent="0">
              <a:buNone/>
            </a:pPr>
            <a:endParaRPr lang="en-US" dirty="0"/>
          </a:p>
          <a:p>
            <a:pPr marL="68580" indent="0">
              <a:buNone/>
            </a:pPr>
            <a:endParaRPr lang="en-US" dirty="0" smtClean="0"/>
          </a:p>
          <a:p>
            <a:pPr marL="68580" indent="0">
              <a:buNone/>
            </a:pPr>
            <a:endParaRPr lang="en-US" dirty="0"/>
          </a:p>
        </p:txBody>
      </p:sp>
    </p:spTree>
    <p:extLst>
      <p:ext uri="{BB962C8B-B14F-4D97-AF65-F5344CB8AC3E}">
        <p14:creationId xmlns:p14="http://schemas.microsoft.com/office/powerpoint/2010/main" val="3199968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74638"/>
            <a:ext cx="7772400" cy="4678362"/>
          </a:xfrm>
        </p:spPr>
        <p:txBody>
          <a:bodyPr>
            <a:normAutofit/>
          </a:bodyPr>
          <a:lstStyle/>
          <a:p>
            <a:pPr algn="ctr"/>
            <a:r>
              <a:rPr lang="en-US" sz="4800" dirty="0"/>
              <a:t>Deposits from members</a:t>
            </a:r>
          </a:p>
        </p:txBody>
      </p:sp>
    </p:spTree>
    <p:extLst>
      <p:ext uri="{BB962C8B-B14F-4D97-AF65-F5344CB8AC3E}">
        <p14:creationId xmlns:p14="http://schemas.microsoft.com/office/powerpoint/2010/main" val="6388238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GENERAL conditions </a:t>
            </a:r>
            <a:endParaRPr lang="en-US" dirty="0"/>
          </a:p>
        </p:txBody>
      </p:sp>
      <p:sp>
        <p:nvSpPr>
          <p:cNvPr id="3" name="Content Placeholder 2"/>
          <p:cNvSpPr>
            <a:spLocks noGrp="1"/>
          </p:cNvSpPr>
          <p:nvPr>
            <p:ph idx="1"/>
          </p:nvPr>
        </p:nvSpPr>
        <p:spPr>
          <a:xfrm>
            <a:off x="685800" y="1904999"/>
            <a:ext cx="7772400" cy="3429001"/>
          </a:xfrm>
        </p:spPr>
        <p:txBody>
          <a:bodyPr>
            <a:normAutofit/>
          </a:bodyPr>
          <a:lstStyle/>
          <a:p>
            <a:pPr marL="68580" indent="0">
              <a:buNone/>
            </a:pPr>
            <a:r>
              <a:rPr lang="en-US" dirty="0"/>
              <a:t> </a:t>
            </a:r>
            <a:r>
              <a:rPr lang="en-US" dirty="0" smtClean="0"/>
              <a:t>   DEPOSIT RECEIPT</a:t>
            </a:r>
          </a:p>
          <a:p>
            <a:r>
              <a:rPr lang="en-US" dirty="0" smtClean="0"/>
              <a:t>Receipt </a:t>
            </a:r>
            <a:r>
              <a:rPr lang="en-US" dirty="0"/>
              <a:t>for the </a:t>
            </a:r>
            <a:r>
              <a:rPr lang="en-US" dirty="0" smtClean="0"/>
              <a:t>deposit to be given within 21 days </a:t>
            </a:r>
            <a:r>
              <a:rPr lang="en-US" dirty="0"/>
              <a:t>from the date of receipt of money or realisation of cheque or date of renewal</a:t>
            </a:r>
            <a:r>
              <a:rPr lang="en-US" dirty="0" smtClean="0"/>
              <a:t>.</a:t>
            </a:r>
          </a:p>
          <a:p>
            <a:r>
              <a:rPr lang="en-US" dirty="0" smtClean="0"/>
              <a:t>Such receipt shall be </a:t>
            </a:r>
            <a:r>
              <a:rPr lang="en-US" dirty="0"/>
              <a:t>signed by an </a:t>
            </a:r>
            <a:r>
              <a:rPr lang="en-US" dirty="0" smtClean="0"/>
              <a:t>officer authorised </a:t>
            </a:r>
            <a:r>
              <a:rPr lang="en-US" dirty="0"/>
              <a:t>by the Board </a:t>
            </a:r>
            <a:r>
              <a:rPr lang="en-US" dirty="0" smtClean="0"/>
              <a:t>and </a:t>
            </a:r>
            <a:r>
              <a:rPr lang="en-US" dirty="0"/>
              <a:t>shall state the date of deposit, the name and address of the depositor, the amount received by the company as deposit, the rate of interest payable thereon and the date on which the deposit is repayable. </a:t>
            </a:r>
            <a:endParaRPr lang="en-US" dirty="0" smtClean="0"/>
          </a:p>
          <a:p>
            <a:pPr marL="68580" indent="0">
              <a:buNone/>
            </a:pPr>
            <a:endParaRPr lang="en-US" dirty="0" smtClean="0"/>
          </a:p>
          <a:p>
            <a:endParaRPr lang="en-US" dirty="0" smtClean="0"/>
          </a:p>
          <a:p>
            <a:pPr marL="68580" indent="0">
              <a:buNone/>
            </a:pPr>
            <a:endParaRPr lang="en-US" dirty="0"/>
          </a:p>
          <a:p>
            <a:pPr marL="68580" indent="0">
              <a:buNone/>
            </a:pPr>
            <a:endParaRPr lang="en-US" dirty="0" smtClean="0"/>
          </a:p>
          <a:p>
            <a:pPr marL="68580" indent="0">
              <a:buNone/>
            </a:pPr>
            <a:endParaRPr lang="en-US" dirty="0"/>
          </a:p>
        </p:txBody>
      </p:sp>
    </p:spTree>
    <p:extLst>
      <p:ext uri="{BB962C8B-B14F-4D97-AF65-F5344CB8AC3E}">
        <p14:creationId xmlns:p14="http://schemas.microsoft.com/office/powerpoint/2010/main" val="34768353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GENERAL conditions </a:t>
            </a:r>
            <a:endParaRPr lang="en-US" dirty="0"/>
          </a:p>
        </p:txBody>
      </p:sp>
      <p:sp>
        <p:nvSpPr>
          <p:cNvPr id="3" name="Content Placeholder 2"/>
          <p:cNvSpPr>
            <a:spLocks noGrp="1"/>
          </p:cNvSpPr>
          <p:nvPr>
            <p:ph idx="1"/>
          </p:nvPr>
        </p:nvSpPr>
        <p:spPr>
          <a:xfrm>
            <a:off x="685800" y="1904999"/>
            <a:ext cx="7772400" cy="3429001"/>
          </a:xfrm>
        </p:spPr>
        <p:txBody>
          <a:bodyPr>
            <a:normAutofit/>
          </a:bodyPr>
          <a:lstStyle/>
          <a:p>
            <a:pPr marL="68580" indent="0">
              <a:buNone/>
            </a:pPr>
            <a:r>
              <a:rPr lang="en-US" dirty="0"/>
              <a:t> </a:t>
            </a:r>
            <a:r>
              <a:rPr lang="en-US" dirty="0" smtClean="0"/>
              <a:t>   REGISTER</a:t>
            </a:r>
          </a:p>
          <a:p>
            <a:r>
              <a:rPr lang="en-US" dirty="0" smtClean="0"/>
              <a:t>Register to be maintained </a:t>
            </a:r>
            <a:r>
              <a:rPr lang="en-US" dirty="0"/>
              <a:t>at </a:t>
            </a:r>
            <a:r>
              <a:rPr lang="en-US" dirty="0" smtClean="0"/>
              <a:t>the registered office </a:t>
            </a:r>
            <a:r>
              <a:rPr lang="en-US" dirty="0"/>
              <a:t>for deposits accepted or </a:t>
            </a:r>
            <a:r>
              <a:rPr lang="en-US" dirty="0" smtClean="0"/>
              <a:t>renewed containing details provided in Rule 14 of the  Companies (Acceptance of Deposits) Rules, 2014.</a:t>
            </a:r>
          </a:p>
          <a:p>
            <a:r>
              <a:rPr lang="en-US" dirty="0" smtClean="0"/>
              <a:t>Entries in the register to be </a:t>
            </a:r>
            <a:r>
              <a:rPr lang="en-US" dirty="0"/>
              <a:t>made within </a:t>
            </a:r>
            <a:r>
              <a:rPr lang="en-US" dirty="0" smtClean="0"/>
              <a:t>7 days </a:t>
            </a:r>
            <a:r>
              <a:rPr lang="en-US" dirty="0"/>
              <a:t>from the date of issuance of the receipt duly authenticated by a director or </a:t>
            </a:r>
            <a:r>
              <a:rPr lang="en-US" dirty="0" smtClean="0"/>
              <a:t>CS or </a:t>
            </a:r>
            <a:r>
              <a:rPr lang="en-US" dirty="0"/>
              <a:t>by </a:t>
            </a:r>
            <a:r>
              <a:rPr lang="en-US" dirty="0" smtClean="0"/>
              <a:t>officer </a:t>
            </a:r>
            <a:r>
              <a:rPr lang="en-US" dirty="0"/>
              <a:t>authorised by the </a:t>
            </a:r>
            <a:r>
              <a:rPr lang="en-US" dirty="0" smtClean="0"/>
              <a:t>Board.</a:t>
            </a:r>
          </a:p>
          <a:p>
            <a:r>
              <a:rPr lang="en-US" dirty="0" smtClean="0"/>
              <a:t>Register to be preserved </a:t>
            </a:r>
            <a:r>
              <a:rPr lang="en-US" dirty="0"/>
              <a:t>in good order for a period of not less than </a:t>
            </a:r>
            <a:r>
              <a:rPr lang="en-US" dirty="0" smtClean="0"/>
              <a:t>8 years </a:t>
            </a:r>
            <a:r>
              <a:rPr lang="en-US" dirty="0"/>
              <a:t>from the </a:t>
            </a:r>
            <a:r>
              <a:rPr lang="en-US" dirty="0" smtClean="0"/>
              <a:t>FY in </a:t>
            </a:r>
            <a:r>
              <a:rPr lang="en-US" dirty="0"/>
              <a:t>which the latest entry is made in the </a:t>
            </a:r>
            <a:r>
              <a:rPr lang="en-US" dirty="0" smtClean="0"/>
              <a:t>register. </a:t>
            </a:r>
          </a:p>
          <a:p>
            <a:endParaRPr lang="en-US" dirty="0" smtClean="0"/>
          </a:p>
          <a:p>
            <a:pPr marL="68580" indent="0">
              <a:buNone/>
            </a:pPr>
            <a:endParaRPr lang="en-US" dirty="0" smtClean="0"/>
          </a:p>
          <a:p>
            <a:endParaRPr lang="en-US" dirty="0" smtClean="0"/>
          </a:p>
          <a:p>
            <a:pPr marL="68580" indent="0">
              <a:buNone/>
            </a:pPr>
            <a:endParaRPr lang="en-US" dirty="0"/>
          </a:p>
          <a:p>
            <a:pPr marL="68580" indent="0">
              <a:buNone/>
            </a:pPr>
            <a:endParaRPr lang="en-US" dirty="0" smtClean="0"/>
          </a:p>
          <a:p>
            <a:pPr marL="68580" indent="0">
              <a:buNone/>
            </a:pPr>
            <a:endParaRPr lang="en-US" dirty="0"/>
          </a:p>
        </p:txBody>
      </p:sp>
    </p:spTree>
    <p:extLst>
      <p:ext uri="{BB962C8B-B14F-4D97-AF65-F5344CB8AC3E}">
        <p14:creationId xmlns:p14="http://schemas.microsoft.com/office/powerpoint/2010/main" val="23198872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GENERAL conditions </a:t>
            </a:r>
            <a:endParaRPr lang="en-US" dirty="0"/>
          </a:p>
        </p:txBody>
      </p:sp>
      <p:sp>
        <p:nvSpPr>
          <p:cNvPr id="3" name="Content Placeholder 2"/>
          <p:cNvSpPr>
            <a:spLocks noGrp="1"/>
          </p:cNvSpPr>
          <p:nvPr>
            <p:ph idx="1"/>
          </p:nvPr>
        </p:nvSpPr>
        <p:spPr>
          <a:xfrm>
            <a:off x="685800" y="1904999"/>
            <a:ext cx="7772400" cy="3429001"/>
          </a:xfrm>
        </p:spPr>
        <p:txBody>
          <a:bodyPr>
            <a:normAutofit/>
          </a:bodyPr>
          <a:lstStyle/>
          <a:p>
            <a:pPr marL="68580" indent="0">
              <a:buNone/>
            </a:pPr>
            <a:r>
              <a:rPr lang="en-US" dirty="0"/>
              <a:t> </a:t>
            </a:r>
            <a:r>
              <a:rPr lang="en-US" dirty="0" smtClean="0"/>
              <a:t>   REPAYMENT OF DEPOSIT</a:t>
            </a:r>
          </a:p>
          <a:p>
            <a:r>
              <a:rPr lang="en-US" dirty="0" smtClean="0"/>
              <a:t>Rate of Interest to be reduced by 1% in case if deposit is repaid before maturity.</a:t>
            </a:r>
          </a:p>
          <a:p>
            <a:r>
              <a:rPr lang="en-US" dirty="0" smtClean="0"/>
              <a:t>Exception are there in case of Rule 3 &amp; deposits of Army Personnel.</a:t>
            </a:r>
          </a:p>
          <a:p>
            <a:endParaRPr lang="en-US" dirty="0"/>
          </a:p>
          <a:p>
            <a:pPr marL="68580" indent="0">
              <a:buNone/>
            </a:pPr>
            <a:r>
              <a:rPr lang="en-US" dirty="0" smtClean="0"/>
              <a:t>    RETURN OF DEPOSIT</a:t>
            </a:r>
          </a:p>
          <a:p>
            <a:r>
              <a:rPr lang="en-US" dirty="0" smtClean="0"/>
              <a:t>Return </a:t>
            </a:r>
            <a:r>
              <a:rPr lang="en-US" dirty="0"/>
              <a:t>in Form </a:t>
            </a:r>
            <a:r>
              <a:rPr lang="en-US" b="1" dirty="0"/>
              <a:t>DPT-3 </a:t>
            </a:r>
            <a:r>
              <a:rPr lang="en-US" b="1" dirty="0" smtClean="0"/>
              <a:t>t</a:t>
            </a:r>
            <a:r>
              <a:rPr lang="en-US" dirty="0" smtClean="0"/>
              <a:t>o be filed with Registrar on </a:t>
            </a:r>
            <a:r>
              <a:rPr lang="en-US" dirty="0"/>
              <a:t>or before the </a:t>
            </a:r>
            <a:r>
              <a:rPr lang="en-US" dirty="0" smtClean="0"/>
              <a:t>30</a:t>
            </a:r>
            <a:r>
              <a:rPr lang="en-US" baseline="30000" dirty="0" smtClean="0"/>
              <a:t>th</a:t>
            </a:r>
            <a:r>
              <a:rPr lang="en-US" dirty="0" smtClean="0"/>
              <a:t> June of </a:t>
            </a:r>
            <a:r>
              <a:rPr lang="en-US" dirty="0"/>
              <a:t>every </a:t>
            </a:r>
            <a:r>
              <a:rPr lang="en-US" dirty="0" smtClean="0"/>
              <a:t>year containing audited information as on 31</a:t>
            </a:r>
            <a:r>
              <a:rPr lang="en-US" baseline="30000" dirty="0" smtClean="0"/>
              <a:t>st</a:t>
            </a:r>
            <a:r>
              <a:rPr lang="en-US" dirty="0" smtClean="0"/>
              <a:t> March of that year.</a:t>
            </a:r>
          </a:p>
          <a:p>
            <a:pPr marL="68580" indent="0">
              <a:buNone/>
            </a:pPr>
            <a:endParaRPr lang="en-US" dirty="0" smtClean="0"/>
          </a:p>
          <a:p>
            <a:endParaRPr lang="en-US" dirty="0" smtClean="0"/>
          </a:p>
          <a:p>
            <a:pPr marL="68580" indent="0">
              <a:buNone/>
            </a:pPr>
            <a:endParaRPr lang="en-US" dirty="0"/>
          </a:p>
          <a:p>
            <a:pPr marL="68580" indent="0">
              <a:buNone/>
            </a:pPr>
            <a:endParaRPr lang="en-US" dirty="0" smtClean="0"/>
          </a:p>
          <a:p>
            <a:pPr marL="68580" indent="0">
              <a:buNone/>
            </a:pPr>
            <a:endParaRPr lang="en-US" dirty="0"/>
          </a:p>
        </p:txBody>
      </p:sp>
    </p:spTree>
    <p:extLst>
      <p:ext uri="{BB962C8B-B14F-4D97-AF65-F5344CB8AC3E}">
        <p14:creationId xmlns:p14="http://schemas.microsoft.com/office/powerpoint/2010/main" val="26305327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GENERAL conditions </a:t>
            </a:r>
            <a:endParaRPr lang="en-US" dirty="0"/>
          </a:p>
        </p:txBody>
      </p:sp>
      <p:sp>
        <p:nvSpPr>
          <p:cNvPr id="3" name="Content Placeholder 2"/>
          <p:cNvSpPr>
            <a:spLocks noGrp="1"/>
          </p:cNvSpPr>
          <p:nvPr>
            <p:ph idx="1"/>
          </p:nvPr>
        </p:nvSpPr>
        <p:spPr>
          <a:xfrm>
            <a:off x="685800" y="1904999"/>
            <a:ext cx="7772400" cy="3429001"/>
          </a:xfrm>
        </p:spPr>
        <p:txBody>
          <a:bodyPr>
            <a:normAutofit/>
          </a:bodyPr>
          <a:lstStyle/>
          <a:p>
            <a:pPr marL="68580" indent="0">
              <a:buNone/>
            </a:pPr>
            <a:r>
              <a:rPr lang="en-US" dirty="0" smtClean="0"/>
              <a:t>    PENALTY</a:t>
            </a:r>
          </a:p>
          <a:p>
            <a:r>
              <a:rPr lang="en-US" dirty="0"/>
              <a:t>18% p.a. on unpaid deposits </a:t>
            </a:r>
            <a:endParaRPr lang="en-US" dirty="0" smtClean="0"/>
          </a:p>
          <a:p>
            <a:pPr marL="68580" indent="0">
              <a:buNone/>
            </a:pPr>
            <a:endParaRPr lang="en-US" dirty="0" smtClean="0"/>
          </a:p>
          <a:p>
            <a:pPr marL="68580" indent="0">
              <a:buNone/>
            </a:pPr>
            <a:r>
              <a:rPr lang="en-US" dirty="0" smtClean="0"/>
              <a:t>    PUNISHMENT</a:t>
            </a:r>
          </a:p>
          <a:p>
            <a:r>
              <a:rPr lang="en-US" dirty="0" smtClean="0"/>
              <a:t>Where no punishment is provided for contravention of these rules or act, Fine upto Rs. 5000 or contravention is continuing one further fine of upto Rs. 500 for every day after the day of contravention.</a:t>
            </a:r>
          </a:p>
          <a:p>
            <a:endParaRPr lang="en-US" dirty="0" smtClean="0"/>
          </a:p>
          <a:p>
            <a:endParaRPr lang="en-US" dirty="0" smtClean="0"/>
          </a:p>
          <a:p>
            <a:pPr marL="68580" indent="0">
              <a:buNone/>
            </a:pPr>
            <a:endParaRPr lang="en-US" dirty="0" smtClean="0"/>
          </a:p>
          <a:p>
            <a:endParaRPr lang="en-US" dirty="0" smtClean="0"/>
          </a:p>
          <a:p>
            <a:pPr marL="68580" indent="0">
              <a:buNone/>
            </a:pPr>
            <a:endParaRPr lang="en-US" dirty="0"/>
          </a:p>
          <a:p>
            <a:pPr marL="68580" indent="0">
              <a:buNone/>
            </a:pPr>
            <a:endParaRPr lang="en-US" dirty="0" smtClean="0"/>
          </a:p>
          <a:p>
            <a:pPr marL="68580" indent="0">
              <a:buNone/>
            </a:pPr>
            <a:endParaRPr lang="en-US" dirty="0"/>
          </a:p>
        </p:txBody>
      </p:sp>
    </p:spTree>
    <p:extLst>
      <p:ext uri="{BB962C8B-B14F-4D97-AF65-F5344CB8AC3E}">
        <p14:creationId xmlns:p14="http://schemas.microsoft.com/office/powerpoint/2010/main" val="16947566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DEPOSITS ACCEPTED UNDER Companies act, 1956	</a:t>
            </a:r>
            <a:endParaRPr lang="en-US" dirty="0"/>
          </a:p>
        </p:txBody>
      </p:sp>
      <p:sp>
        <p:nvSpPr>
          <p:cNvPr id="3" name="Content Placeholder 2"/>
          <p:cNvSpPr>
            <a:spLocks noGrp="1"/>
          </p:cNvSpPr>
          <p:nvPr>
            <p:ph idx="1"/>
          </p:nvPr>
        </p:nvSpPr>
        <p:spPr>
          <a:xfrm>
            <a:off x="685800" y="1904999"/>
            <a:ext cx="7772400" cy="3429001"/>
          </a:xfrm>
        </p:spPr>
        <p:txBody>
          <a:bodyPr>
            <a:normAutofit fontScale="77500" lnSpcReduction="20000"/>
          </a:bodyPr>
          <a:lstStyle/>
          <a:p>
            <a:r>
              <a:rPr lang="en-US" dirty="0" smtClean="0"/>
              <a:t>Any amount </a:t>
            </a:r>
            <a:r>
              <a:rPr lang="en-US" dirty="0"/>
              <a:t>of </a:t>
            </a:r>
            <a:r>
              <a:rPr lang="en-US" dirty="0" smtClean="0"/>
              <a:t>deposit </a:t>
            </a:r>
            <a:r>
              <a:rPr lang="en-US" dirty="0"/>
              <a:t>or part thereof or any interest </a:t>
            </a:r>
            <a:r>
              <a:rPr lang="en-US" dirty="0" smtClean="0"/>
              <a:t>due thereon </a:t>
            </a:r>
            <a:r>
              <a:rPr lang="en-US" dirty="0"/>
              <a:t>remains unpaid </a:t>
            </a:r>
            <a:r>
              <a:rPr lang="en-US" dirty="0" smtClean="0"/>
              <a:t>on April 1, 2014 or </a:t>
            </a:r>
            <a:r>
              <a:rPr lang="en-US" dirty="0"/>
              <a:t>becomes due at any time thereafter, </a:t>
            </a:r>
            <a:r>
              <a:rPr lang="en-US" dirty="0" smtClean="0"/>
              <a:t>the company shall:</a:t>
            </a:r>
          </a:p>
          <a:p>
            <a:endParaRPr lang="en-US" dirty="0" smtClean="0"/>
          </a:p>
          <a:p>
            <a:pPr marL="525780" indent="-457200">
              <a:buFont typeface="+mj-lt"/>
              <a:buAutoNum type="alphaLcParenR"/>
            </a:pPr>
            <a:r>
              <a:rPr lang="en-US" dirty="0" smtClean="0"/>
              <a:t>File a statement Form </a:t>
            </a:r>
            <a:r>
              <a:rPr lang="en-US" b="1" dirty="0" smtClean="0"/>
              <a:t>DPT-4</a:t>
            </a:r>
            <a:r>
              <a:rPr lang="en-US" dirty="0" smtClean="0"/>
              <a:t>, within a period of 3 months from April 1, 2014 or from the date on which such payments, are due, with the Registrar a statement of all the deposits accepted by the company and sums remaining unpaid on such amount with the interest payable thereon along with the arrangements made for such repayment.</a:t>
            </a:r>
          </a:p>
          <a:p>
            <a:pPr marL="525780" indent="-457200">
              <a:buFont typeface="+mj-lt"/>
              <a:buAutoNum type="alphaLcParenR"/>
            </a:pPr>
            <a:endParaRPr lang="en-US" dirty="0" smtClean="0"/>
          </a:p>
          <a:p>
            <a:pPr marL="525780" indent="-457200">
              <a:buFont typeface="+mj-lt"/>
              <a:buAutoNum type="alphaLcParenR"/>
            </a:pPr>
            <a:r>
              <a:rPr lang="en-US" dirty="0" smtClean="0"/>
              <a:t>repay within 1 year from </a:t>
            </a:r>
            <a:r>
              <a:rPr lang="en-US" dirty="0"/>
              <a:t>April 1, 2014 </a:t>
            </a:r>
            <a:r>
              <a:rPr lang="en-US" dirty="0" smtClean="0"/>
              <a:t>or from the date on which such payments are due, whichever is earlier.</a:t>
            </a:r>
          </a:p>
          <a:p>
            <a:pPr marL="525780" indent="-457200">
              <a:buFont typeface="+mj-lt"/>
              <a:buAutoNum type="alphaLcParenR"/>
            </a:pPr>
            <a:endParaRPr lang="en-US" dirty="0" smtClean="0"/>
          </a:p>
          <a:p>
            <a:r>
              <a:rPr lang="en-US" dirty="0" smtClean="0"/>
              <a:t>On application the time to repay such payments may be extended by Tribunal considering the financial </a:t>
            </a:r>
            <a:r>
              <a:rPr lang="en-US" dirty="0"/>
              <a:t>condition of the company, the amount of deposit or part thereof and the </a:t>
            </a:r>
            <a:r>
              <a:rPr lang="en-US" dirty="0" smtClean="0"/>
              <a:t>interest payable </a:t>
            </a:r>
            <a:r>
              <a:rPr lang="en-US" dirty="0"/>
              <a:t>thereon and such other </a:t>
            </a:r>
            <a:r>
              <a:rPr lang="en-US" dirty="0" smtClean="0"/>
              <a:t>matters.</a:t>
            </a:r>
          </a:p>
          <a:p>
            <a:endParaRPr lang="en-US" dirty="0" smtClean="0"/>
          </a:p>
          <a:p>
            <a:pPr marL="68580" indent="0">
              <a:buNone/>
            </a:pPr>
            <a:endParaRPr lang="en-US" dirty="0" smtClean="0"/>
          </a:p>
          <a:p>
            <a:endParaRPr lang="en-US" dirty="0" smtClean="0"/>
          </a:p>
          <a:p>
            <a:pPr marL="68580" indent="0">
              <a:buNone/>
            </a:pPr>
            <a:endParaRPr lang="en-US" dirty="0"/>
          </a:p>
          <a:p>
            <a:pPr marL="68580" indent="0">
              <a:buNone/>
            </a:pPr>
            <a:endParaRPr lang="en-US" dirty="0" smtClean="0"/>
          </a:p>
          <a:p>
            <a:pPr marL="68580" indent="0">
              <a:buNone/>
            </a:pPr>
            <a:endParaRPr lang="en-US" dirty="0"/>
          </a:p>
        </p:txBody>
      </p:sp>
    </p:spTree>
    <p:extLst>
      <p:ext uri="{BB962C8B-B14F-4D97-AF65-F5344CB8AC3E}">
        <p14:creationId xmlns:p14="http://schemas.microsoft.com/office/powerpoint/2010/main" val="15554603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Conditions: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Resolution needs to be passed in General Meeting. </a:t>
            </a:r>
          </a:p>
          <a:p>
            <a:r>
              <a:rPr lang="en-US" dirty="0" smtClean="0"/>
              <a:t>Issuance of Circular containing financial position, credit rating, no. of depositors &amp; amount due towards deposit</a:t>
            </a:r>
          </a:p>
          <a:p>
            <a:r>
              <a:rPr lang="en-US" dirty="0" smtClean="0"/>
              <a:t>File copy of such Circular &amp; statement with Registrar before 30 days of date of issue of Circular.</a:t>
            </a:r>
          </a:p>
          <a:p>
            <a:r>
              <a:rPr lang="en-US" dirty="0"/>
              <a:t>O</a:t>
            </a:r>
            <a:r>
              <a:rPr lang="en-US" dirty="0" smtClean="0"/>
              <a:t>n </a:t>
            </a:r>
            <a:r>
              <a:rPr lang="en-US" dirty="0"/>
              <a:t>or before the 30th day of April of each </a:t>
            </a:r>
            <a:r>
              <a:rPr lang="en-US" dirty="0" smtClean="0"/>
              <a:t>year, 15% of the amount of deposits maturing in next two FY’s to be deposited in </a:t>
            </a:r>
            <a:r>
              <a:rPr lang="en-US" dirty="0"/>
              <a:t>Deposit Repayment Reserve A/c </a:t>
            </a:r>
            <a:r>
              <a:rPr lang="en-US" dirty="0" smtClean="0"/>
              <a:t>to be opened in any Scheduled Bank.</a:t>
            </a:r>
          </a:p>
          <a:p>
            <a:pPr marL="68580" indent="0">
              <a:buNone/>
            </a:pPr>
            <a:r>
              <a:rPr lang="en-US" dirty="0" smtClean="0"/>
              <a:t>    (</a:t>
            </a:r>
            <a:r>
              <a:rPr lang="en-US" dirty="0"/>
              <a:t>Deposit Repayment Reserve </a:t>
            </a:r>
            <a:r>
              <a:rPr lang="en-US" dirty="0" smtClean="0"/>
              <a:t>A/c shall not be used for any other purpose)</a:t>
            </a:r>
          </a:p>
          <a:p>
            <a:r>
              <a:rPr lang="en-US" dirty="0" smtClean="0"/>
              <a:t>Provision of Deposit Insurance</a:t>
            </a:r>
          </a:p>
          <a:p>
            <a:r>
              <a:rPr lang="en-US" dirty="0" smtClean="0"/>
              <a:t>Certification that the Company has not defaulted in payment of any deposit or interest thereon.</a:t>
            </a:r>
          </a:p>
          <a:p>
            <a:r>
              <a:rPr lang="en-US" dirty="0" smtClean="0"/>
              <a:t>Provision of Security including Creation of Charge on property or assets.</a:t>
            </a:r>
          </a:p>
          <a:p>
            <a:endParaRPr lang="en-US" dirty="0"/>
          </a:p>
        </p:txBody>
      </p:sp>
    </p:spTree>
    <p:extLst>
      <p:ext uri="{BB962C8B-B14F-4D97-AF65-F5344CB8AC3E}">
        <p14:creationId xmlns:p14="http://schemas.microsoft.com/office/powerpoint/2010/main" val="212315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STIPULATIONS:</a:t>
            </a:r>
            <a:endParaRPr lang="en-US" dirty="0"/>
          </a:p>
        </p:txBody>
      </p:sp>
      <p:sp>
        <p:nvSpPr>
          <p:cNvPr id="3" name="Content Placeholder 2"/>
          <p:cNvSpPr>
            <a:spLocks noGrp="1"/>
          </p:cNvSpPr>
          <p:nvPr>
            <p:ph idx="1"/>
          </p:nvPr>
        </p:nvSpPr>
        <p:spPr/>
        <p:txBody>
          <a:bodyPr>
            <a:normAutofit fontScale="92500" lnSpcReduction="10000"/>
          </a:bodyPr>
          <a:lstStyle/>
          <a:p>
            <a:r>
              <a:rPr lang="en-US" dirty="0"/>
              <a:t>Where the deposits are not secured or partially secured then deposits will be referred to as “Unsecured Deposits” in every circular, </a:t>
            </a:r>
            <a:r>
              <a:rPr lang="en-US" dirty="0" smtClean="0"/>
              <a:t> form</a:t>
            </a:r>
            <a:r>
              <a:rPr lang="en-US" dirty="0"/>
              <a:t>, advertisement and document</a:t>
            </a:r>
            <a:r>
              <a:rPr lang="en-US" dirty="0" smtClean="0"/>
              <a:t>.</a:t>
            </a:r>
          </a:p>
          <a:p>
            <a:endParaRPr lang="en-US" dirty="0" smtClean="0"/>
          </a:p>
          <a:p>
            <a:r>
              <a:rPr lang="en-US" dirty="0" smtClean="0"/>
              <a:t>The </a:t>
            </a:r>
            <a:r>
              <a:rPr lang="en-US" dirty="0"/>
              <a:t>total amount of deposits accepted at any time shall not </a:t>
            </a:r>
            <a:r>
              <a:rPr lang="en-US" dirty="0" smtClean="0"/>
              <a:t>exceed 25</a:t>
            </a:r>
            <a:r>
              <a:rPr lang="en-US" dirty="0"/>
              <a:t>% of paid-up share capital &amp; free reserves</a:t>
            </a:r>
            <a:r>
              <a:rPr lang="en-US" dirty="0" smtClean="0"/>
              <a:t>.</a:t>
            </a:r>
          </a:p>
          <a:p>
            <a:endParaRPr lang="en-US" dirty="0" smtClean="0">
              <a:solidFill>
                <a:srgbClr val="FF0000"/>
              </a:solidFill>
            </a:endParaRPr>
          </a:p>
          <a:p>
            <a:r>
              <a:rPr lang="en-US" dirty="0" smtClean="0"/>
              <a:t>Issue circular </a:t>
            </a:r>
            <a:r>
              <a:rPr lang="en-US" dirty="0"/>
              <a:t>in Form </a:t>
            </a:r>
            <a:r>
              <a:rPr lang="en-US" b="1" dirty="0" smtClean="0"/>
              <a:t>DPT-1 </a:t>
            </a:r>
            <a:r>
              <a:rPr lang="en-US" dirty="0" smtClean="0"/>
              <a:t>to its members inviting deposits </a:t>
            </a:r>
            <a:r>
              <a:rPr lang="en-US" dirty="0"/>
              <a:t>from </a:t>
            </a:r>
            <a:r>
              <a:rPr lang="en-US" dirty="0" smtClean="0"/>
              <a:t>them by RPAD or </a:t>
            </a:r>
            <a:r>
              <a:rPr lang="en-US" dirty="0"/>
              <a:t>speed post or by electronic </a:t>
            </a:r>
            <a:r>
              <a:rPr lang="en-US" dirty="0" smtClean="0"/>
              <a:t>mode.  Also, such circular may be published in </a:t>
            </a:r>
            <a:r>
              <a:rPr lang="en-US" dirty="0"/>
              <a:t>English language in an English newspaper and in vernacular language in a vernacular </a:t>
            </a:r>
            <a:r>
              <a:rPr lang="en-US" dirty="0" smtClean="0"/>
              <a:t>newspaper having wide circulation where Regd. Office of Company is situated. </a:t>
            </a:r>
            <a:endParaRPr lang="en-US" dirty="0"/>
          </a:p>
        </p:txBody>
      </p:sp>
    </p:spTree>
    <p:extLst>
      <p:ext uri="{BB962C8B-B14F-4D97-AF65-F5344CB8AC3E}">
        <p14:creationId xmlns:p14="http://schemas.microsoft.com/office/powerpoint/2010/main" val="16506628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74638"/>
            <a:ext cx="7772400" cy="4678362"/>
          </a:xfrm>
        </p:spPr>
        <p:txBody>
          <a:bodyPr>
            <a:normAutofit/>
          </a:bodyPr>
          <a:lstStyle/>
          <a:p>
            <a:pPr algn="ctr"/>
            <a:r>
              <a:rPr lang="en-US" sz="4800" dirty="0"/>
              <a:t>Deposits from </a:t>
            </a:r>
            <a:r>
              <a:rPr lang="en-US" sz="4800" dirty="0" smtClean="0"/>
              <a:t>PUBLIC (Persons other than members)</a:t>
            </a:r>
            <a:endParaRPr lang="en-US" sz="4800" dirty="0"/>
          </a:p>
        </p:txBody>
      </p:sp>
    </p:spTree>
    <p:extLst>
      <p:ext uri="{BB962C8B-B14F-4D97-AF65-F5344CB8AC3E}">
        <p14:creationId xmlns:p14="http://schemas.microsoft.com/office/powerpoint/2010/main" val="37242555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ELIGIBILITY &amp; conditions: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Only a Public Company having </a:t>
            </a:r>
          </a:p>
          <a:p>
            <a:pPr marL="339725" indent="-271463">
              <a:buFont typeface="+mj-lt"/>
              <a:buAutoNum type="alphaLcParenR"/>
            </a:pPr>
            <a:r>
              <a:rPr lang="en-US" dirty="0" smtClean="0"/>
              <a:t> Net worth of at least Rs. 100 crores or </a:t>
            </a:r>
          </a:p>
          <a:p>
            <a:pPr marL="339725" indent="-271463">
              <a:buFont typeface="+mj-lt"/>
              <a:buAutoNum type="alphaLcParenR"/>
            </a:pPr>
            <a:r>
              <a:rPr lang="en-US" dirty="0" smtClean="0"/>
              <a:t> Turnover of at least Rs. 500 crores is eligible.</a:t>
            </a:r>
          </a:p>
          <a:p>
            <a:r>
              <a:rPr lang="en-US" dirty="0" smtClean="0"/>
              <a:t>Special Resolution is required to be passed in General Meeting and the same to be filed with Registrar before inviting any deposits, Whereas if the </a:t>
            </a:r>
            <a:r>
              <a:rPr lang="en-US" sz="2000" dirty="0" smtClean="0"/>
              <a:t>eligible </a:t>
            </a:r>
            <a:r>
              <a:rPr lang="en-US" sz="2000" dirty="0"/>
              <a:t>Company </a:t>
            </a:r>
            <a:r>
              <a:rPr lang="en-US" sz="2000" dirty="0" smtClean="0"/>
              <a:t>accepts deposits </a:t>
            </a:r>
            <a:r>
              <a:rPr lang="en-US" sz="2000" dirty="0"/>
              <a:t>within </a:t>
            </a:r>
            <a:r>
              <a:rPr lang="en-US" sz="2000" dirty="0" smtClean="0"/>
              <a:t>overall limits </a:t>
            </a:r>
            <a:r>
              <a:rPr lang="en-US" sz="2000" dirty="0"/>
              <a:t>of Section 180 (1)(c) </a:t>
            </a:r>
            <a:r>
              <a:rPr lang="en-US" sz="2000" dirty="0" smtClean="0"/>
              <a:t>it may </a:t>
            </a:r>
            <a:r>
              <a:rPr lang="en-US" sz="2000" dirty="0"/>
              <a:t>pass only ordinary </a:t>
            </a:r>
            <a:r>
              <a:rPr lang="en-US" sz="2000" dirty="0" smtClean="0"/>
              <a:t>resolution.</a:t>
            </a:r>
            <a:endParaRPr lang="en-US" dirty="0" smtClean="0"/>
          </a:p>
          <a:p>
            <a:pPr marL="339725" indent="-273050"/>
            <a:r>
              <a:rPr lang="en-US" dirty="0"/>
              <a:t>Comply with requirements </a:t>
            </a:r>
            <a:r>
              <a:rPr lang="en-US" dirty="0" smtClean="0"/>
              <a:t>as prescribed for taking deposits from its members. {provided </a:t>
            </a:r>
            <a:r>
              <a:rPr lang="en-US" dirty="0"/>
              <a:t>in </a:t>
            </a:r>
            <a:r>
              <a:rPr lang="en-US" dirty="0" smtClean="0"/>
              <a:t>this Chapter i.e. Sec </a:t>
            </a:r>
            <a:r>
              <a:rPr lang="en-US" dirty="0"/>
              <a:t>73(2</a:t>
            </a:r>
            <a:r>
              <a:rPr lang="en-US" dirty="0" smtClean="0"/>
              <a:t>)/[</a:t>
            </a:r>
            <a:r>
              <a:rPr lang="en-US" dirty="0"/>
              <a:t>Slide No. 3</a:t>
            </a:r>
            <a:r>
              <a:rPr lang="en-US" dirty="0" smtClean="0"/>
              <a:t>]}</a:t>
            </a:r>
            <a:endParaRPr lang="en-US" dirty="0"/>
          </a:p>
          <a:p>
            <a:r>
              <a:rPr lang="en-US" dirty="0" smtClean="0"/>
              <a:t>During the tenure of Deposit, obtain rating every year from recognized credit rating agency regarding its net worth, liquidity &amp; ability to repay.</a:t>
            </a:r>
          </a:p>
          <a:p>
            <a:r>
              <a:rPr lang="en-US" dirty="0" smtClean="0"/>
              <a:t>Creation of charge on assets of an amount equal to the amount of deposits accepted in favour</a:t>
            </a:r>
            <a:r>
              <a:rPr lang="en-US" dirty="0"/>
              <a:t> </a:t>
            </a:r>
            <a:r>
              <a:rPr lang="en-US" dirty="0" smtClean="0"/>
              <a:t>of deposit holders within 30 days of acceptance of deposits.</a:t>
            </a:r>
          </a:p>
          <a:p>
            <a:endParaRPr lang="en-US" dirty="0" smtClean="0"/>
          </a:p>
        </p:txBody>
      </p:sp>
    </p:spTree>
    <p:extLst>
      <p:ext uri="{BB962C8B-B14F-4D97-AF65-F5344CB8AC3E}">
        <p14:creationId xmlns:p14="http://schemas.microsoft.com/office/powerpoint/2010/main" val="33361437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STIPULATIONS:</a:t>
            </a:r>
            <a:endParaRPr lang="en-US" dirty="0"/>
          </a:p>
        </p:txBody>
      </p:sp>
      <p:sp>
        <p:nvSpPr>
          <p:cNvPr id="3" name="Content Placeholder 2"/>
          <p:cNvSpPr>
            <a:spLocks noGrp="1"/>
          </p:cNvSpPr>
          <p:nvPr>
            <p:ph idx="1"/>
          </p:nvPr>
        </p:nvSpPr>
        <p:spPr/>
        <p:txBody>
          <a:bodyPr>
            <a:normAutofit fontScale="92500" lnSpcReduction="10000"/>
          </a:bodyPr>
          <a:lstStyle/>
          <a:p>
            <a:pPr marL="68580" indent="0">
              <a:buNone/>
            </a:pPr>
            <a:r>
              <a:rPr lang="en-US" dirty="0" smtClean="0"/>
              <a:t>Limit on acceptance of Deposits u/s 76:</a:t>
            </a:r>
          </a:p>
          <a:p>
            <a:pPr marL="525780" indent="-457200">
              <a:buFont typeface="+mj-lt"/>
              <a:buAutoNum type="arabicPeriod"/>
            </a:pPr>
            <a:r>
              <a:rPr lang="en-US" dirty="0" smtClean="0"/>
              <a:t>Deposits from members - The </a:t>
            </a:r>
            <a:r>
              <a:rPr lang="en-US" dirty="0"/>
              <a:t>total amount of deposits accepted at any time shall not </a:t>
            </a:r>
            <a:r>
              <a:rPr lang="en-US" dirty="0" smtClean="0"/>
              <a:t>exceed 10% </a:t>
            </a:r>
            <a:r>
              <a:rPr lang="en-US" dirty="0"/>
              <a:t>of paid-up share capital &amp; free reserves.</a:t>
            </a:r>
          </a:p>
          <a:p>
            <a:pPr marL="525780" indent="-457200">
              <a:buFont typeface="+mj-lt"/>
              <a:buAutoNum type="arabicPeriod"/>
            </a:pPr>
            <a:r>
              <a:rPr lang="en-US" dirty="0"/>
              <a:t>Deposits from </a:t>
            </a:r>
            <a:r>
              <a:rPr lang="en-US" dirty="0" smtClean="0"/>
              <a:t>public - </a:t>
            </a:r>
            <a:r>
              <a:rPr lang="en-US" dirty="0"/>
              <a:t>The total amount of deposits accepted at any time shall not exceed </a:t>
            </a:r>
            <a:r>
              <a:rPr lang="en-US" dirty="0" smtClean="0"/>
              <a:t>25% </a:t>
            </a:r>
            <a:r>
              <a:rPr lang="en-US" dirty="0"/>
              <a:t>of paid-up share capital &amp; free reserves</a:t>
            </a:r>
            <a:r>
              <a:rPr lang="en-US" dirty="0" smtClean="0"/>
              <a:t>.</a:t>
            </a:r>
          </a:p>
          <a:p>
            <a:r>
              <a:rPr lang="en-US" dirty="0" smtClean="0"/>
              <a:t>Govt. Companies - </a:t>
            </a:r>
            <a:r>
              <a:rPr lang="en-US" dirty="0"/>
              <a:t>The total amount of deposits accepted at any time shall not exceed </a:t>
            </a:r>
            <a:r>
              <a:rPr lang="en-US" dirty="0" smtClean="0"/>
              <a:t>35</a:t>
            </a:r>
            <a:r>
              <a:rPr lang="en-US" dirty="0"/>
              <a:t>% of paid-up share capital &amp; free </a:t>
            </a:r>
            <a:r>
              <a:rPr lang="en-US" dirty="0" smtClean="0"/>
              <a:t>reserves</a:t>
            </a:r>
          </a:p>
          <a:p>
            <a:pPr marL="68580" indent="0">
              <a:buNone/>
            </a:pPr>
            <a:r>
              <a:rPr lang="en-US" dirty="0" smtClean="0"/>
              <a:t>Circular:</a:t>
            </a:r>
          </a:p>
          <a:p>
            <a:r>
              <a:rPr lang="en-US" dirty="0" smtClean="0"/>
              <a:t>The </a:t>
            </a:r>
            <a:r>
              <a:rPr lang="en-US" dirty="0"/>
              <a:t>circular in the form of an advertisement in Form </a:t>
            </a:r>
            <a:r>
              <a:rPr lang="en-US" b="1" dirty="0"/>
              <a:t>DPT-1 </a:t>
            </a:r>
            <a:r>
              <a:rPr lang="en-US" dirty="0" smtClean="0"/>
              <a:t>inviting </a:t>
            </a:r>
            <a:r>
              <a:rPr lang="en-US" dirty="0"/>
              <a:t>deposits </a:t>
            </a:r>
            <a:r>
              <a:rPr lang="en-US" dirty="0" smtClean="0"/>
              <a:t>shall be published </a:t>
            </a:r>
            <a:r>
              <a:rPr lang="en-US" dirty="0"/>
              <a:t>in English language in an English newspaper and in vernacular language in a vernacular newspaper having wide circulation where Regd. Office of Company is situated. </a:t>
            </a:r>
          </a:p>
          <a:p>
            <a:endParaRPr lang="en-US" dirty="0" smtClean="0"/>
          </a:p>
          <a:p>
            <a:pPr marL="68580" indent="0">
              <a:buNone/>
            </a:pPr>
            <a:endParaRPr lang="en-US" dirty="0" smtClean="0"/>
          </a:p>
          <a:p>
            <a:endParaRPr lang="en-US" dirty="0"/>
          </a:p>
        </p:txBody>
      </p:sp>
    </p:spTree>
    <p:extLst>
      <p:ext uri="{BB962C8B-B14F-4D97-AF65-F5344CB8AC3E}">
        <p14:creationId xmlns:p14="http://schemas.microsoft.com/office/powerpoint/2010/main" val="16256869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74638"/>
            <a:ext cx="7772400" cy="4678362"/>
          </a:xfrm>
        </p:spPr>
        <p:txBody>
          <a:bodyPr>
            <a:normAutofit/>
          </a:bodyPr>
          <a:lstStyle/>
          <a:p>
            <a:pPr algn="ctr"/>
            <a:r>
              <a:rPr lang="en-US" sz="4800" dirty="0" smtClean="0"/>
              <a:t>GENERAL CONDITIONS</a:t>
            </a:r>
            <a:endParaRPr lang="en-US" sz="4800" dirty="0"/>
          </a:p>
        </p:txBody>
      </p:sp>
    </p:spTree>
    <p:extLst>
      <p:ext uri="{BB962C8B-B14F-4D97-AF65-F5344CB8AC3E}">
        <p14:creationId xmlns:p14="http://schemas.microsoft.com/office/powerpoint/2010/main" val="34896581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GENERAL conditions </a:t>
            </a:r>
            <a:endParaRPr lang="en-US" dirty="0"/>
          </a:p>
        </p:txBody>
      </p:sp>
      <p:sp>
        <p:nvSpPr>
          <p:cNvPr id="3" name="Content Placeholder 2"/>
          <p:cNvSpPr>
            <a:spLocks noGrp="1"/>
          </p:cNvSpPr>
          <p:nvPr>
            <p:ph idx="1"/>
          </p:nvPr>
        </p:nvSpPr>
        <p:spPr>
          <a:xfrm>
            <a:off x="609600" y="1143000"/>
            <a:ext cx="7772400" cy="4343400"/>
          </a:xfrm>
        </p:spPr>
        <p:txBody>
          <a:bodyPr>
            <a:normAutofit fontScale="92500" lnSpcReduction="10000"/>
          </a:bodyPr>
          <a:lstStyle/>
          <a:p>
            <a:pPr marL="68580" indent="0">
              <a:buNone/>
            </a:pPr>
            <a:r>
              <a:rPr lang="en-US" dirty="0"/>
              <a:t> </a:t>
            </a:r>
            <a:r>
              <a:rPr lang="en-US" dirty="0" smtClean="0"/>
              <a:t>   TERM</a:t>
            </a:r>
          </a:p>
          <a:p>
            <a:r>
              <a:rPr lang="en-US" dirty="0" smtClean="0"/>
              <a:t>No deposit can be accepted which is either repayable on demand or for a period of less than 6 months &amp; more than 36 months.</a:t>
            </a:r>
          </a:p>
          <a:p>
            <a:endParaRPr lang="en-US" dirty="0"/>
          </a:p>
          <a:p>
            <a:r>
              <a:rPr lang="en-US" dirty="0" smtClean="0"/>
              <a:t>However, deposits can be accepted for a period of less than 6 months subject to following conditions:</a:t>
            </a:r>
          </a:p>
          <a:p>
            <a:pPr marL="68580" indent="0">
              <a:buNone/>
            </a:pPr>
            <a:r>
              <a:rPr lang="en-US" dirty="0" smtClean="0"/>
              <a:t>    a) Deposits shall not exceed 10% of paid up share capital &amp; free      </a:t>
            </a:r>
          </a:p>
          <a:p>
            <a:pPr marL="68580" indent="0">
              <a:buNone/>
            </a:pPr>
            <a:r>
              <a:rPr lang="en-US" dirty="0"/>
              <a:t> </a:t>
            </a:r>
            <a:r>
              <a:rPr lang="en-US" dirty="0" smtClean="0"/>
              <a:t>   reserves.</a:t>
            </a:r>
          </a:p>
          <a:p>
            <a:pPr marL="68580" indent="0">
              <a:buNone/>
            </a:pPr>
            <a:r>
              <a:rPr lang="en-US" dirty="0" smtClean="0"/>
              <a:t>    b) Deposits can be repaid only after 3 months.</a:t>
            </a:r>
          </a:p>
          <a:p>
            <a:pPr marL="68580" indent="0">
              <a:buNone/>
            </a:pPr>
            <a:endParaRPr lang="en-US" dirty="0" smtClean="0"/>
          </a:p>
          <a:p>
            <a:pPr marL="68580" indent="0">
              <a:buNone/>
            </a:pPr>
            <a:r>
              <a:rPr lang="en-US" dirty="0" smtClean="0"/>
              <a:t>    DEPOSIT HOLDERS	</a:t>
            </a:r>
          </a:p>
          <a:p>
            <a:r>
              <a:rPr lang="en-US" dirty="0"/>
              <a:t>Where depositors so desire, deposits may be accepted in joint names not exceeding </a:t>
            </a:r>
            <a:r>
              <a:rPr lang="en-US" dirty="0" smtClean="0"/>
              <a:t>three. </a:t>
            </a:r>
          </a:p>
          <a:p>
            <a:pPr marL="68580" indent="0">
              <a:buNone/>
            </a:pPr>
            <a:endParaRPr lang="en-US" dirty="0" smtClean="0"/>
          </a:p>
          <a:p>
            <a:pPr marL="68580" indent="0">
              <a:buNone/>
            </a:pPr>
            <a:endParaRPr lang="en-US" dirty="0" smtClean="0"/>
          </a:p>
          <a:p>
            <a:pPr marL="68580" indent="0">
              <a:buNone/>
            </a:pPr>
            <a:endParaRPr lang="en-US" dirty="0"/>
          </a:p>
          <a:p>
            <a:pPr marL="68580" indent="0">
              <a:buNone/>
            </a:pPr>
            <a:endParaRPr lang="en-US" dirty="0" smtClean="0"/>
          </a:p>
          <a:p>
            <a:pPr marL="68580" indent="0">
              <a:buNone/>
            </a:pPr>
            <a:endParaRPr lang="en-US" dirty="0"/>
          </a:p>
        </p:txBody>
      </p:sp>
    </p:spTree>
    <p:extLst>
      <p:ext uri="{BB962C8B-B14F-4D97-AF65-F5344CB8AC3E}">
        <p14:creationId xmlns:p14="http://schemas.microsoft.com/office/powerpoint/2010/main" val="2768953943"/>
      </p:ext>
    </p:extLst>
  </p:cSld>
  <p:clrMapOvr>
    <a:masterClrMapping/>
  </p:clrMapOvr>
</p:sld>
</file>

<file path=ppt/theme/theme1.xml><?xml version="1.0" encoding="utf-8"?>
<a:theme xmlns:a="http://schemas.openxmlformats.org/drawingml/2006/main" name="Urban Pop">
  <a:themeElements>
    <a:clrScheme name="Urban Pop">
      <a:dk1>
        <a:srgbClr val="000000"/>
      </a:dk1>
      <a:lt1>
        <a:srgbClr val="FFFFFF"/>
      </a:lt1>
      <a:dk2>
        <a:srgbClr val="282828"/>
      </a:dk2>
      <a:lt2>
        <a:srgbClr val="D4D4D4"/>
      </a:lt2>
      <a:accent1>
        <a:srgbClr val="86CE24"/>
      </a:accent1>
      <a:accent2>
        <a:srgbClr val="00A2E6"/>
      </a:accent2>
      <a:accent3>
        <a:srgbClr val="FAC810"/>
      </a:accent3>
      <a:accent4>
        <a:srgbClr val="7D8F8C"/>
      </a:accent4>
      <a:accent5>
        <a:srgbClr val="D06B20"/>
      </a:accent5>
      <a:accent6>
        <a:srgbClr val="958B8B"/>
      </a:accent6>
      <a:hlink>
        <a:srgbClr val="FF9900"/>
      </a:hlink>
      <a:folHlink>
        <a:srgbClr val="969696"/>
      </a:folHlink>
    </a:clrScheme>
    <a:fontScheme name="Urban Pop">
      <a:maj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rban Pop">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2700" cap="flat" cmpd="sng" algn="ctr">
          <a:solidFill>
            <a:schemeClr val="phClr"/>
          </a:solidFill>
          <a:prstDash val="solid"/>
        </a:ln>
        <a:ln w="15875"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1909" dir="5400000" rotWithShape="0">
              <a:srgbClr val="000000">
                <a:alpha val="40000"/>
              </a:srgbClr>
            </a:outerShdw>
          </a:effectLst>
        </a:effectStyle>
        <a:effectStyle>
          <a:effectLst>
            <a:outerShdw blurRad="50800" dist="38100" dir="5400000" rotWithShape="0">
              <a:srgbClr val="000000">
                <a:alpha val="58000"/>
              </a:srgbClr>
            </a:outerShdw>
          </a:effectLst>
          <a:scene3d>
            <a:camera prst="orthographicFront">
              <a:rot lat="0" lon="0" rev="0"/>
            </a:camera>
            <a:lightRig rig="flat" dir="t"/>
          </a:scene3d>
          <a:sp3d contourW="15875">
            <a:bevelT w="95250" h="127000"/>
            <a:contourClr>
              <a:schemeClr val="phClr">
                <a:shade val="30000"/>
              </a:schemeClr>
            </a:contourClr>
          </a:sp3d>
        </a:effectStyle>
      </a:effectStyleLst>
      <a:bgFillStyleLst>
        <a:solidFill>
          <a:schemeClr val="phClr"/>
        </a:solidFill>
        <a:gradFill rotWithShape="1">
          <a:gsLst>
            <a:gs pos="0">
              <a:schemeClr val="phClr">
                <a:tint val="95000"/>
                <a:shade val="100000"/>
                <a:alpha val="100000"/>
                <a:satMod val="100000"/>
                <a:lumMod val="100000"/>
              </a:schemeClr>
            </a:gs>
            <a:gs pos="9000">
              <a:schemeClr val="phClr">
                <a:tint val="90000"/>
                <a:shade val="100000"/>
                <a:alpha val="100000"/>
                <a:satMod val="100000"/>
                <a:lumMod val="100000"/>
              </a:schemeClr>
            </a:gs>
            <a:gs pos="34000">
              <a:schemeClr val="phClr">
                <a:tint val="83000"/>
                <a:shade val="100000"/>
                <a:alpha val="100000"/>
                <a:satMod val="100000"/>
                <a:lumMod val="100000"/>
              </a:schemeClr>
            </a:gs>
            <a:gs pos="62000">
              <a:schemeClr val="phClr">
                <a:tint val="85000"/>
                <a:shade val="100000"/>
                <a:alpha val="100000"/>
                <a:satMod val="100000"/>
                <a:lumMod val="100000"/>
              </a:schemeClr>
            </a:gs>
            <a:gs pos="90000">
              <a:schemeClr val="phClr">
                <a:tint val="92000"/>
                <a:shade val="100000"/>
                <a:alpha val="100000"/>
                <a:satMod val="100000"/>
                <a:lumMod val="90000"/>
              </a:schemeClr>
            </a:gs>
            <a:gs pos="100000">
              <a:schemeClr val="phClr">
                <a:tint val="85000"/>
                <a:shade val="100000"/>
                <a:alpha val="100000"/>
                <a:satMod val="100000"/>
                <a:lumMod val="100000"/>
              </a:schemeClr>
            </a:gs>
          </a:gsLst>
          <a:lin ang="5400000" scaled="1"/>
        </a:gradFill>
        <a:gradFill rotWithShape="1">
          <a:gsLst>
            <a:gs pos="0">
              <a:schemeClr val="phClr">
                <a:tint val="78000"/>
              </a:schemeClr>
            </a:gs>
            <a:gs pos="100000">
              <a:schemeClr val="phClr">
                <a:tint val="95000"/>
                <a:shade val="98000"/>
                <a:lumMod val="80000"/>
              </a:schemeClr>
            </a:gs>
          </a:gsLst>
          <a:path path="circle">
            <a:fillToRect l="50000" t="100000" r="10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TC101859862[[fn=Urban Pop]]</Template>
  <TotalTime>724</TotalTime>
  <Words>1992</Words>
  <Application>Microsoft Office PowerPoint</Application>
  <PresentationFormat>On-screen Show (4:3)</PresentationFormat>
  <Paragraphs>189</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Urban Pop</vt:lpstr>
      <vt:lpstr>Dharmesh J Shah b.Com., L.l.b., a.c.s. +91 - 94095 59159 CSDHARMESH@GMAIL.COM </vt:lpstr>
      <vt:lpstr>Deposits from members</vt:lpstr>
      <vt:lpstr>Conditions:</vt:lpstr>
      <vt:lpstr>STIPULATIONS:</vt:lpstr>
      <vt:lpstr>Deposits from PUBLIC (Persons other than members)</vt:lpstr>
      <vt:lpstr>ELIGIBILITY &amp; conditions:</vt:lpstr>
      <vt:lpstr>STIPULATIONS:</vt:lpstr>
      <vt:lpstr>GENERAL CONDITIONS</vt:lpstr>
      <vt:lpstr>GENERAL conditions </vt:lpstr>
      <vt:lpstr>GENERAL conditions </vt:lpstr>
      <vt:lpstr>GENERAL conditions </vt:lpstr>
      <vt:lpstr>GENERAL conditions </vt:lpstr>
      <vt:lpstr>GENERAL conditions </vt:lpstr>
      <vt:lpstr>GENERAL conditions </vt:lpstr>
      <vt:lpstr>GENERAL conditions </vt:lpstr>
      <vt:lpstr>GENERAL conditions </vt:lpstr>
      <vt:lpstr>GENERAL conditions </vt:lpstr>
      <vt:lpstr>GENERAL conditions </vt:lpstr>
      <vt:lpstr>GENERAL conditions </vt:lpstr>
      <vt:lpstr>GENERAL conditions </vt:lpstr>
      <vt:lpstr>GENERAL conditions </vt:lpstr>
      <vt:lpstr>GENERAL conditions </vt:lpstr>
      <vt:lpstr>GENERAL conditions </vt:lpstr>
      <vt:lpstr>DEPOSITS ACCEPTED UNDER Companies act, 1956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Deposits from members</dc:title>
  <dc:creator>Shah, Dharmesh</dc:creator>
  <cp:lastModifiedBy>Shah, Dharmesh</cp:lastModifiedBy>
  <cp:revision>184</cp:revision>
  <dcterms:created xsi:type="dcterms:W3CDTF">2006-08-16T00:00:00Z</dcterms:created>
  <dcterms:modified xsi:type="dcterms:W3CDTF">2014-05-17T09:13:19Z</dcterms:modified>
</cp:coreProperties>
</file>