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9" r:id="rId5"/>
    <p:sldId id="258"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D3E8B7B-427A-472E-A394-B7A89F9AA8FC}" type="datetimeFigureOut">
              <a:rPr lang="en-GB" smtClean="0"/>
              <a:t>07/03/2019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318873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D3E8B7B-427A-472E-A394-B7A89F9AA8FC}" type="datetimeFigureOut">
              <a:rPr lang="en-GB" smtClean="0"/>
              <a:t>07/03/2019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416357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D3E8B7B-427A-472E-A394-B7A89F9AA8FC}" type="datetimeFigureOut">
              <a:rPr lang="en-GB" smtClean="0"/>
              <a:t>07/03/2019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3450754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D3E8B7B-427A-472E-A394-B7A89F9AA8FC}" type="datetimeFigureOut">
              <a:rPr lang="en-GB" smtClean="0"/>
              <a:t>07/03/2019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43502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3E8B7B-427A-472E-A394-B7A89F9AA8FC}" type="datetimeFigureOut">
              <a:rPr lang="en-GB" smtClean="0"/>
              <a:t>07/03/2019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2487871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D3E8B7B-427A-472E-A394-B7A89F9AA8FC}" type="datetimeFigureOut">
              <a:rPr lang="en-GB" smtClean="0"/>
              <a:t>07/03/2019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2626024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D3E8B7B-427A-472E-A394-B7A89F9AA8FC}" type="datetimeFigureOut">
              <a:rPr lang="en-GB" smtClean="0"/>
              <a:t>07/03/2019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960135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D3E8B7B-427A-472E-A394-B7A89F9AA8FC}" type="datetimeFigureOut">
              <a:rPr lang="en-GB" smtClean="0"/>
              <a:t>07/03/2019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3345849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E8B7B-427A-472E-A394-B7A89F9AA8FC}" type="datetimeFigureOut">
              <a:rPr lang="en-GB" smtClean="0"/>
              <a:t>07/03/2019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2850848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3E8B7B-427A-472E-A394-B7A89F9AA8FC}" type="datetimeFigureOut">
              <a:rPr lang="en-GB" smtClean="0"/>
              <a:t>07/03/2019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314509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3E8B7B-427A-472E-A394-B7A89F9AA8FC}" type="datetimeFigureOut">
              <a:rPr lang="en-GB" smtClean="0"/>
              <a:t>07/03/2019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046608-6FD3-42DB-8BB2-7F6562DC5961}" type="slidenum">
              <a:rPr lang="en-GB" smtClean="0"/>
              <a:t>‹#›</a:t>
            </a:fld>
            <a:endParaRPr lang="en-GB"/>
          </a:p>
        </p:txBody>
      </p:sp>
    </p:spTree>
    <p:extLst>
      <p:ext uri="{BB962C8B-B14F-4D97-AF65-F5344CB8AC3E}">
        <p14:creationId xmlns:p14="http://schemas.microsoft.com/office/powerpoint/2010/main" val="410040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3E8B7B-427A-472E-A394-B7A89F9AA8FC}" type="datetimeFigureOut">
              <a:rPr lang="en-GB" smtClean="0"/>
              <a:t>07/03/2019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046608-6FD3-42DB-8BB2-7F6562DC5961}" type="slidenum">
              <a:rPr lang="en-GB" smtClean="0"/>
              <a:t>‹#›</a:t>
            </a:fld>
            <a:endParaRPr lang="en-GB"/>
          </a:p>
        </p:txBody>
      </p:sp>
    </p:spTree>
    <p:extLst>
      <p:ext uri="{BB962C8B-B14F-4D97-AF65-F5344CB8AC3E}">
        <p14:creationId xmlns:p14="http://schemas.microsoft.com/office/powerpoint/2010/main" val="3072213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ram83prakash@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1676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8626" y="627679"/>
            <a:ext cx="10111409" cy="461665"/>
          </a:xfrm>
          <a:prstGeom prst="rect">
            <a:avLst/>
          </a:prstGeom>
        </p:spPr>
        <p:txBody>
          <a:bodyPr wrap="square">
            <a:spAutoFit/>
          </a:bodyPr>
          <a:lstStyle/>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1. AMENDMENTS RELATED GSTR 1 FOR F/Y 2017-18 &amp; 2018-19</a:t>
            </a:r>
            <a:endParaRPr lang="en-GB" sz="2400" dirty="0">
              <a:latin typeface="Times New Roman" panose="02020603050405020304" pitchFamily="18" charset="0"/>
              <a:ea typeface="Times New Roman" panose="02020603050405020304" pitchFamily="18" charset="0"/>
            </a:endParaRPr>
          </a:p>
        </p:txBody>
      </p:sp>
      <p:sp>
        <p:nvSpPr>
          <p:cNvPr id="5" name="Rectangle 4"/>
          <p:cNvSpPr/>
          <p:nvPr/>
        </p:nvSpPr>
        <p:spPr>
          <a:xfrm>
            <a:off x="0" y="1389836"/>
            <a:ext cx="12192000" cy="5468164"/>
          </a:xfrm>
          <a:prstGeom prst="rect">
            <a:avLst/>
          </a:prstGeom>
        </p:spPr>
        <p:txBody>
          <a:bodyPr wrap="square">
            <a:spAutoFit/>
          </a:bodyPr>
          <a:lstStyle/>
          <a:p>
            <a:pPr algn="just">
              <a:spcAft>
                <a:spcPts val="750"/>
              </a:spcAft>
            </a:pPr>
            <a:r>
              <a:rPr lang="en-GB" sz="2800" dirty="0">
                <a:solidFill>
                  <a:srgbClr val="475055"/>
                </a:solidFill>
                <a:latin typeface="Arial" panose="020B0604020202020204" pitchFamily="34" charset="0"/>
                <a:ea typeface="Times New Roman" panose="02020603050405020304" pitchFamily="18" charset="0"/>
              </a:rPr>
              <a:t>If  you have made export with payment of Taxes and  IGST refund has not been received then You might need to amend your export details in TABLE 9A</a:t>
            </a:r>
            <a:endParaRPr lang="en-GB" sz="2800" dirty="0">
              <a:latin typeface="Times New Roman" panose="02020603050405020304" pitchFamily="18" charset="0"/>
              <a:ea typeface="Times New Roman" panose="02020603050405020304" pitchFamily="18" charset="0"/>
            </a:endParaRPr>
          </a:p>
          <a:p>
            <a:pPr algn="just">
              <a:spcAft>
                <a:spcPts val="750"/>
              </a:spcAft>
            </a:pPr>
            <a:r>
              <a:rPr lang="en-GB" sz="2800" dirty="0">
                <a:solidFill>
                  <a:srgbClr val="475055"/>
                </a:solidFill>
                <a:latin typeface="Arial" panose="020B0604020202020204" pitchFamily="34" charset="0"/>
                <a:ea typeface="Times New Roman" panose="02020603050405020304" pitchFamily="18" charset="0"/>
              </a:rPr>
              <a:t>If Vendor (Debtors) is not able to find our sales invoice in his </a:t>
            </a:r>
            <a:r>
              <a:rPr lang="en-GB" sz="2800" dirty="0">
                <a:solidFill>
                  <a:srgbClr val="FF0000"/>
                </a:solidFill>
                <a:latin typeface="Arial" panose="020B0604020202020204" pitchFamily="34" charset="0"/>
                <a:ea typeface="Times New Roman" panose="02020603050405020304" pitchFamily="18" charset="0"/>
              </a:rPr>
              <a:t>GSTR 2A </a:t>
            </a:r>
            <a:r>
              <a:rPr lang="en-GB" sz="2800" dirty="0">
                <a:solidFill>
                  <a:srgbClr val="475055"/>
                </a:solidFill>
                <a:latin typeface="Arial" panose="020B0604020202020204" pitchFamily="34" charset="0"/>
                <a:ea typeface="Times New Roman" panose="02020603050405020304" pitchFamily="18" charset="0"/>
              </a:rPr>
              <a:t>, then there might be chances that If you have filed GSTR 1 wherein you have shown sales in B2CS but it was actually B2B sales. , In such case amendment of B2CS is required and also you have to upload the bill in B2B afresh.</a:t>
            </a:r>
            <a:endParaRPr lang="en-GB" sz="2800" dirty="0">
              <a:latin typeface="Times New Roman" panose="02020603050405020304" pitchFamily="18" charset="0"/>
              <a:ea typeface="Times New Roman" panose="02020603050405020304" pitchFamily="18" charset="0"/>
            </a:endParaRPr>
          </a:p>
          <a:p>
            <a:pPr algn="just">
              <a:spcAft>
                <a:spcPts val="750"/>
              </a:spcAft>
            </a:pPr>
            <a:r>
              <a:rPr lang="en-GB" sz="2800" dirty="0">
                <a:solidFill>
                  <a:srgbClr val="475055"/>
                </a:solidFill>
                <a:latin typeface="Arial" panose="020B0604020202020204" pitchFamily="34" charset="0"/>
                <a:ea typeface="Times New Roman" panose="02020603050405020304" pitchFamily="18" charset="0"/>
              </a:rPr>
              <a:t>If mistakenly </a:t>
            </a:r>
            <a:r>
              <a:rPr lang="en-GB" sz="2800" dirty="0">
                <a:solidFill>
                  <a:srgbClr val="FF0000"/>
                </a:solidFill>
                <a:latin typeface="Arial" panose="020B0604020202020204" pitchFamily="34" charset="0"/>
                <a:ea typeface="Times New Roman" panose="02020603050405020304" pitchFamily="18" charset="0"/>
              </a:rPr>
              <a:t>Nil or wrong or incomplete GSTR 1</a:t>
            </a:r>
            <a:r>
              <a:rPr lang="en-GB" sz="2800" dirty="0">
                <a:solidFill>
                  <a:srgbClr val="475055"/>
                </a:solidFill>
                <a:latin typeface="Arial" panose="020B0604020202020204" pitchFamily="34" charset="0"/>
                <a:ea typeface="Times New Roman" panose="02020603050405020304" pitchFamily="18" charset="0"/>
              </a:rPr>
              <a:t> is uploaded where invoices pertaining to some months not uploaded or    uploaded to wrong GSTIN of buyer or you have uploaded on some of sheets of GSTR 1 , Then Amendments are required.</a:t>
            </a:r>
            <a:endParaRPr lang="en-GB"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098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269" y="386718"/>
            <a:ext cx="12072731" cy="5775940"/>
          </a:xfrm>
          <a:prstGeom prst="rect">
            <a:avLst/>
          </a:prstGeom>
        </p:spPr>
        <p:txBody>
          <a:bodyPr wrap="square">
            <a:spAutoFit/>
          </a:bodyPr>
          <a:lstStyle/>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2. ADJUSTMENTS of GSTR 3B IN MARCH </a:t>
            </a:r>
            <a:r>
              <a:rPr lang="en-GB" sz="2400" b="1" u="sng" dirty="0" smtClean="0">
                <a:solidFill>
                  <a:srgbClr val="475055"/>
                </a:solidFill>
                <a:latin typeface="Arial" panose="020B0604020202020204" pitchFamily="34" charset="0"/>
                <a:ea typeface="Times New Roman" panose="02020603050405020304" pitchFamily="18" charset="0"/>
              </a:rPr>
              <a:t> OF ANY </a:t>
            </a:r>
            <a:r>
              <a:rPr lang="en-GB" sz="2400" b="1" u="sng" dirty="0">
                <a:solidFill>
                  <a:srgbClr val="475055"/>
                </a:solidFill>
                <a:latin typeface="Arial" panose="020B0604020202020204" pitchFamily="34" charset="0"/>
                <a:ea typeface="Times New Roman" panose="02020603050405020304" pitchFamily="18" charset="0"/>
              </a:rPr>
              <a:t>PREVIOUS MONTHS</a:t>
            </a: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If mistakenly </a:t>
            </a:r>
            <a:r>
              <a:rPr lang="en-GB" sz="2400" dirty="0">
                <a:solidFill>
                  <a:srgbClr val="FF0000"/>
                </a:solidFill>
                <a:latin typeface="Arial" panose="020B0604020202020204" pitchFamily="34" charset="0"/>
                <a:ea typeface="Times New Roman" panose="02020603050405020304" pitchFamily="18" charset="0"/>
              </a:rPr>
              <a:t>nil or wrong or incomplete GSTR 3B </a:t>
            </a:r>
            <a:r>
              <a:rPr lang="en-GB" sz="2400" dirty="0">
                <a:solidFill>
                  <a:srgbClr val="475055"/>
                </a:solidFill>
                <a:latin typeface="Arial" panose="020B0604020202020204" pitchFamily="34" charset="0"/>
                <a:ea typeface="Times New Roman" panose="02020603050405020304" pitchFamily="18" charset="0"/>
              </a:rPr>
              <a:t>is uploaded for any previous months, then you can adjust differences in March GSTR 3B , so that , Your GSTR 3B can match with books of accounts in Annual summary . For that please check all your GSTR 3B of 18-19 from APRIL -18 TO FEB -19 with uploaded GSTR 3B on portal. </a:t>
            </a:r>
          </a:p>
          <a:p>
            <a:pPr algn="just">
              <a:spcAft>
                <a:spcPts val="750"/>
              </a:spcAft>
            </a:pP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3. RECONCILIATION OF GSTR 2A FOR PENDING ITC OF </a:t>
            </a:r>
            <a:r>
              <a:rPr lang="en-GB" sz="2400" b="1" u="sng" dirty="0" smtClean="0">
                <a:solidFill>
                  <a:srgbClr val="475055"/>
                </a:solidFill>
                <a:latin typeface="Arial" panose="020B0604020202020204" pitchFamily="34" charset="0"/>
                <a:ea typeface="Times New Roman" panose="02020603050405020304" pitchFamily="18" charset="0"/>
              </a:rPr>
              <a:t>17-18</a:t>
            </a:r>
            <a:r>
              <a:rPr lang="en-GB" sz="2400" dirty="0" smtClean="0">
                <a:latin typeface="Times New Roman" panose="02020603050405020304" pitchFamily="18" charset="0"/>
                <a:ea typeface="Times New Roman" panose="02020603050405020304" pitchFamily="18" charset="0"/>
              </a:rPr>
              <a:t> </a:t>
            </a: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you have last chance of taking any Input Tax credit of 17-18 if not taken in any previous GSTR 3B of 17-18 or 18-19.  Do check your GSTR2A of 17-18 &amp; 18-19, if any input tax credit which is reflected in GSTR2A and you have not claimed credit in any previous GSTR3B then this is the last chance to avail benefit of pending ITC.</a:t>
            </a: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(NOTE- Pending ITC of 18-19 can be claimed </a:t>
            </a:r>
            <a:r>
              <a:rPr lang="en-GB" sz="2400" dirty="0" err="1">
                <a:solidFill>
                  <a:srgbClr val="475055"/>
                </a:solidFill>
                <a:latin typeface="Arial" panose="020B0604020202020204" pitchFamily="34" charset="0"/>
                <a:ea typeface="Times New Roman" panose="02020603050405020304" pitchFamily="18" charset="0"/>
              </a:rPr>
              <a:t>upto</a:t>
            </a:r>
            <a:r>
              <a:rPr lang="en-GB" sz="2400" dirty="0">
                <a:solidFill>
                  <a:srgbClr val="475055"/>
                </a:solidFill>
                <a:latin typeface="Arial" panose="020B0604020202020204" pitchFamily="34" charset="0"/>
                <a:ea typeface="Times New Roman" panose="02020603050405020304" pitchFamily="18" charset="0"/>
              </a:rPr>
              <a:t> Sept -19 GSTR 3B. But it </a:t>
            </a:r>
            <a:r>
              <a:rPr lang="en-GB" sz="2400" dirty="0" smtClean="0">
                <a:solidFill>
                  <a:srgbClr val="475055"/>
                </a:solidFill>
                <a:latin typeface="Arial" panose="020B0604020202020204" pitchFamily="34" charset="0"/>
                <a:ea typeface="Times New Roman" panose="02020603050405020304" pitchFamily="18" charset="0"/>
              </a:rPr>
              <a:t>will be better </a:t>
            </a:r>
            <a:r>
              <a:rPr lang="en-GB" sz="2400" dirty="0">
                <a:solidFill>
                  <a:srgbClr val="475055"/>
                </a:solidFill>
                <a:latin typeface="Arial" panose="020B0604020202020204" pitchFamily="34" charset="0"/>
                <a:ea typeface="Times New Roman" panose="02020603050405020304" pitchFamily="18" charset="0"/>
              </a:rPr>
              <a:t>to take in March -19 GSTR 3B. For that, YOU SHOULD CHECK GSTR 2A of 18-19. )</a:t>
            </a:r>
            <a:endParaRPr lang="en-GB"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268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77047"/>
            <a:ext cx="12032974" cy="4934684"/>
          </a:xfrm>
          <a:prstGeom prst="rect">
            <a:avLst/>
          </a:prstGeom>
        </p:spPr>
        <p:txBody>
          <a:bodyPr wrap="square">
            <a:spAutoFit/>
          </a:bodyPr>
          <a:lstStyle/>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4. RECONCILIATION OF GSTR 2A   – IF YOUR SUPPLIER HAS NOT FILED THEIR GSTR 1 FOR FY 17-18 …LAST CHANCE TO FOLLOW UP.</a:t>
            </a:r>
          </a:p>
          <a:p>
            <a:pPr algn="just">
              <a:spcAft>
                <a:spcPts val="750"/>
              </a:spcAft>
            </a:pP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Purchases from </a:t>
            </a:r>
            <a:r>
              <a:rPr lang="en-GB" sz="2400" dirty="0" smtClean="0">
                <a:solidFill>
                  <a:srgbClr val="475055"/>
                </a:solidFill>
                <a:latin typeface="Arial" panose="020B0604020202020204" pitchFamily="34" charset="0"/>
                <a:ea typeface="Times New Roman" panose="02020603050405020304" pitchFamily="18" charset="0"/>
              </a:rPr>
              <a:t>supplier </a:t>
            </a:r>
            <a:r>
              <a:rPr lang="en-GB" sz="2400" dirty="0">
                <a:solidFill>
                  <a:srgbClr val="475055"/>
                </a:solidFill>
                <a:latin typeface="Arial" panose="020B0604020202020204" pitchFamily="34" charset="0"/>
                <a:ea typeface="Times New Roman" panose="02020603050405020304" pitchFamily="18" charset="0"/>
              </a:rPr>
              <a:t>will not be reflected in our GSTR-2A….in that case where you can’t find your purchases bill in GSTR </a:t>
            </a:r>
            <a:r>
              <a:rPr lang="en-GB" sz="2400" dirty="0" smtClean="0">
                <a:solidFill>
                  <a:srgbClr val="475055"/>
                </a:solidFill>
                <a:latin typeface="Arial" panose="020B0604020202020204" pitchFamily="34" charset="0"/>
                <a:ea typeface="Times New Roman" panose="02020603050405020304" pitchFamily="18" charset="0"/>
              </a:rPr>
              <a:t>2A on the portal,</a:t>
            </a:r>
            <a:r>
              <a:rPr lang="en-GB" sz="2400" dirty="0">
                <a:solidFill>
                  <a:srgbClr val="475055"/>
                </a:solidFill>
                <a:latin typeface="Arial" panose="020B0604020202020204" pitchFamily="34" charset="0"/>
                <a:ea typeface="Times New Roman" panose="02020603050405020304" pitchFamily="18" charset="0"/>
              </a:rPr>
              <a:t> your supplier has not filed GSTR 1 and so Purchases from such supplier will not be reflected in our GSTR-2A </a:t>
            </a:r>
            <a:endParaRPr lang="en-GB" sz="2400" dirty="0" smtClean="0">
              <a:solidFill>
                <a:srgbClr val="475055"/>
              </a:solidFill>
              <a:latin typeface="Arial" panose="020B0604020202020204" pitchFamily="34" charset="0"/>
              <a:ea typeface="Times New Roman" panose="02020603050405020304" pitchFamily="18" charset="0"/>
            </a:endParaRPr>
          </a:p>
          <a:p>
            <a:pPr algn="just">
              <a:spcAft>
                <a:spcPts val="750"/>
              </a:spcAft>
            </a:pPr>
            <a:r>
              <a:rPr lang="en-GB" sz="2400" dirty="0" smtClean="0">
                <a:solidFill>
                  <a:srgbClr val="475055"/>
                </a:solidFill>
                <a:latin typeface="Arial" panose="020B0604020202020204" pitchFamily="34" charset="0"/>
                <a:ea typeface="Times New Roman" panose="02020603050405020304" pitchFamily="18" charset="0"/>
              </a:rPr>
              <a:t>In </a:t>
            </a:r>
            <a:r>
              <a:rPr lang="en-GB" sz="2400" dirty="0">
                <a:solidFill>
                  <a:srgbClr val="475055"/>
                </a:solidFill>
                <a:latin typeface="Arial" panose="020B0604020202020204" pitchFamily="34" charset="0"/>
                <a:ea typeface="Times New Roman" panose="02020603050405020304" pitchFamily="18" charset="0"/>
              </a:rPr>
              <a:t>this case, </a:t>
            </a:r>
            <a:r>
              <a:rPr lang="en-GB" sz="2400" dirty="0" smtClean="0">
                <a:solidFill>
                  <a:srgbClr val="475055"/>
                </a:solidFill>
                <a:latin typeface="Arial" panose="020B0604020202020204" pitchFamily="34" charset="0"/>
                <a:ea typeface="Times New Roman" panose="02020603050405020304" pitchFamily="18" charset="0"/>
              </a:rPr>
              <a:t>you cant claim </a:t>
            </a:r>
            <a:r>
              <a:rPr lang="en-GB" sz="2400" dirty="0">
                <a:solidFill>
                  <a:srgbClr val="475055"/>
                </a:solidFill>
                <a:latin typeface="Arial" panose="020B0604020202020204" pitchFamily="34" charset="0"/>
                <a:ea typeface="Times New Roman" panose="02020603050405020304" pitchFamily="18" charset="0"/>
              </a:rPr>
              <a:t>ITC </a:t>
            </a:r>
            <a:r>
              <a:rPr lang="en-GB" sz="2400" dirty="0" smtClean="0">
                <a:solidFill>
                  <a:srgbClr val="475055"/>
                </a:solidFill>
                <a:latin typeface="Arial" panose="020B0604020202020204" pitchFamily="34" charset="0"/>
                <a:ea typeface="Times New Roman" panose="02020603050405020304" pitchFamily="18" charset="0"/>
              </a:rPr>
              <a:t>.</a:t>
            </a:r>
            <a:r>
              <a:rPr lang="en-GB" sz="2400" dirty="0" err="1" smtClean="0">
                <a:solidFill>
                  <a:srgbClr val="475055"/>
                </a:solidFill>
                <a:latin typeface="Arial" panose="020B0604020202020204" pitchFamily="34" charset="0"/>
                <a:ea typeface="Times New Roman" panose="02020603050405020304" pitchFamily="18" charset="0"/>
              </a:rPr>
              <a:t>Therfore</a:t>
            </a:r>
            <a:r>
              <a:rPr lang="en-GB" sz="2400" dirty="0" smtClean="0">
                <a:solidFill>
                  <a:srgbClr val="475055"/>
                </a:solidFill>
                <a:latin typeface="Arial" panose="020B0604020202020204" pitchFamily="34" charset="0"/>
                <a:ea typeface="Times New Roman" panose="02020603050405020304" pitchFamily="18" charset="0"/>
              </a:rPr>
              <a:t>, </a:t>
            </a:r>
            <a:r>
              <a:rPr lang="en-GB" sz="2400" dirty="0">
                <a:solidFill>
                  <a:srgbClr val="475055"/>
                </a:solidFill>
                <a:latin typeface="Arial" panose="020B0604020202020204" pitchFamily="34" charset="0"/>
                <a:ea typeface="Times New Roman" panose="02020603050405020304" pitchFamily="18" charset="0"/>
              </a:rPr>
              <a:t>You should call to such parties and tell them to file GSTR 1 &amp; GSTR 3B as soon as </a:t>
            </a:r>
            <a:r>
              <a:rPr lang="en-GB" sz="2400" dirty="0" smtClean="0">
                <a:solidFill>
                  <a:srgbClr val="475055"/>
                </a:solidFill>
                <a:latin typeface="Arial" panose="020B0604020202020204" pitchFamily="34" charset="0"/>
                <a:ea typeface="Times New Roman" panose="02020603050405020304" pitchFamily="18" charset="0"/>
              </a:rPr>
              <a:t>possible. </a:t>
            </a:r>
          </a:p>
          <a:p>
            <a:pPr algn="just">
              <a:spcAft>
                <a:spcPts val="750"/>
              </a:spcAft>
            </a:pPr>
            <a:r>
              <a:rPr lang="en-GB" sz="2400" dirty="0" smtClean="0">
                <a:solidFill>
                  <a:srgbClr val="475055"/>
                </a:solidFill>
                <a:latin typeface="Arial" panose="020B0604020202020204" pitchFamily="34" charset="0"/>
                <a:ea typeface="Times New Roman" panose="02020603050405020304" pitchFamily="18" charset="0"/>
              </a:rPr>
              <a:t>This </a:t>
            </a:r>
            <a:r>
              <a:rPr lang="en-GB" sz="2400" dirty="0">
                <a:solidFill>
                  <a:srgbClr val="475055"/>
                </a:solidFill>
                <a:latin typeface="Arial" panose="020B0604020202020204" pitchFamily="34" charset="0"/>
                <a:ea typeface="Times New Roman" panose="02020603050405020304" pitchFamily="18" charset="0"/>
              </a:rPr>
              <a:t>will be last chance to them to upload in his GSTR 1 </a:t>
            </a:r>
            <a:r>
              <a:rPr lang="en-GB" sz="2400" dirty="0" err="1">
                <a:solidFill>
                  <a:srgbClr val="475055"/>
                </a:solidFill>
                <a:latin typeface="Arial" panose="020B0604020202020204" pitchFamily="34" charset="0"/>
                <a:ea typeface="Times New Roman" panose="02020603050405020304" pitchFamily="18" charset="0"/>
              </a:rPr>
              <a:t>upto</a:t>
            </a:r>
            <a:r>
              <a:rPr lang="en-GB" sz="2400" dirty="0">
                <a:solidFill>
                  <a:srgbClr val="475055"/>
                </a:solidFill>
                <a:latin typeface="Arial" panose="020B0604020202020204" pitchFamily="34" charset="0"/>
                <a:ea typeface="Times New Roman" panose="02020603050405020304" pitchFamily="18" charset="0"/>
              </a:rPr>
              <a:t> March’19 GSTR 1. If he has mistakenly filed Nil or wrong or incomplete GSTR 1 or GSTR 1 is uploaded where invoices pertaining to some months not uploaded or uploaded to wrong GSTIN of buyer, Then for FY 17-18 , March GSTR 1 due date , will be last chance to update this.</a:t>
            </a:r>
            <a:endParaRPr lang="en-GB"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035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7336"/>
            <a:ext cx="12192000" cy="6145272"/>
          </a:xfrm>
          <a:prstGeom prst="rect">
            <a:avLst/>
          </a:prstGeom>
        </p:spPr>
        <p:txBody>
          <a:bodyPr wrap="square">
            <a:spAutoFit/>
          </a:bodyPr>
          <a:lstStyle/>
          <a:p>
            <a:pPr algn="just">
              <a:spcAft>
                <a:spcPts val="750"/>
              </a:spcAft>
            </a:pPr>
            <a:r>
              <a:rPr lang="en-GB" sz="2000" b="1" u="sng" dirty="0">
                <a:solidFill>
                  <a:srgbClr val="475055"/>
                </a:solidFill>
                <a:latin typeface="Arial" panose="020B0604020202020204" pitchFamily="34" charset="0"/>
                <a:ea typeface="Times New Roman" panose="02020603050405020304" pitchFamily="18" charset="0"/>
              </a:rPr>
              <a:t>5. FOR JOB WORKER ITC- 04 FROM JUL 17 TO DEC 18.</a:t>
            </a:r>
            <a:endParaRPr lang="en-GB" sz="2000" dirty="0">
              <a:latin typeface="Times New Roman" panose="02020603050405020304" pitchFamily="18" charset="0"/>
              <a:ea typeface="Times New Roman" panose="02020603050405020304" pitchFamily="18" charset="0"/>
            </a:endParaRPr>
          </a:p>
          <a:p>
            <a:pPr algn="just">
              <a:spcAft>
                <a:spcPts val="750"/>
              </a:spcAft>
            </a:pPr>
            <a:r>
              <a:rPr lang="en-GB" sz="2000" dirty="0" smtClean="0">
                <a:solidFill>
                  <a:srgbClr val="475055"/>
                </a:solidFill>
                <a:latin typeface="Arial" panose="020B0604020202020204" pitchFamily="34" charset="0"/>
                <a:ea typeface="Times New Roman" panose="02020603050405020304" pitchFamily="18" charset="0"/>
              </a:rPr>
              <a:t>FORM</a:t>
            </a:r>
            <a:r>
              <a:rPr lang="en-GB" sz="2000" dirty="0">
                <a:solidFill>
                  <a:srgbClr val="475055"/>
                </a:solidFill>
                <a:latin typeface="Arial" panose="020B0604020202020204" pitchFamily="34" charset="0"/>
                <a:ea typeface="Times New Roman" panose="02020603050405020304" pitchFamily="18" charset="0"/>
              </a:rPr>
              <a:t> ITC-04 must be submitted by the principal every quarter for the details of (1) Goods sent to job worker And (2) Goods received back from the job worker. </a:t>
            </a:r>
            <a:r>
              <a:rPr lang="en-GB" sz="2000" dirty="0" smtClean="0">
                <a:solidFill>
                  <a:srgbClr val="475055"/>
                </a:solidFill>
                <a:latin typeface="Arial" panose="020B0604020202020204" pitchFamily="34" charset="0"/>
                <a:ea typeface="Times New Roman" panose="02020603050405020304" pitchFamily="18" charset="0"/>
              </a:rPr>
              <a:t>Must </a:t>
            </a:r>
            <a:r>
              <a:rPr lang="en-GB" sz="2000" dirty="0">
                <a:solidFill>
                  <a:srgbClr val="475055"/>
                </a:solidFill>
                <a:latin typeface="Arial" panose="020B0604020202020204" pitchFamily="34" charset="0"/>
                <a:ea typeface="Times New Roman" panose="02020603050405020304" pitchFamily="18" charset="0"/>
              </a:rPr>
              <a:t>include the details of challans in respect of the above.</a:t>
            </a:r>
            <a:endParaRPr lang="en-GB" sz="2000" dirty="0">
              <a:latin typeface="Times New Roman" panose="02020603050405020304" pitchFamily="18" charset="0"/>
              <a:ea typeface="Times New Roman" panose="02020603050405020304" pitchFamily="18" charset="0"/>
            </a:endParaRPr>
          </a:p>
          <a:p>
            <a:pPr algn="just">
              <a:spcAft>
                <a:spcPts val="750"/>
              </a:spcAft>
            </a:pPr>
            <a:r>
              <a:rPr lang="en-GB" sz="2000" dirty="0">
                <a:solidFill>
                  <a:srgbClr val="475055"/>
                </a:solidFill>
                <a:latin typeface="Arial" panose="020B0604020202020204" pitchFamily="34" charset="0"/>
                <a:ea typeface="Times New Roman" panose="02020603050405020304" pitchFamily="18" charset="0"/>
              </a:rPr>
              <a:t>Please file ITC 04 for quarters </a:t>
            </a:r>
            <a:endParaRPr lang="en-GB" sz="2000" dirty="0" smtClean="0">
              <a:solidFill>
                <a:srgbClr val="475055"/>
              </a:solidFill>
              <a:latin typeface="Arial" panose="020B0604020202020204" pitchFamily="34" charset="0"/>
              <a:ea typeface="Times New Roman" panose="02020603050405020304" pitchFamily="18" charset="0"/>
            </a:endParaRPr>
          </a:p>
          <a:p>
            <a:pPr marL="514350" indent="-514350" algn="just">
              <a:spcAft>
                <a:spcPts val="750"/>
              </a:spcAft>
              <a:buFont typeface="+mj-lt"/>
              <a:buAutoNum type="romanUcPeriod"/>
            </a:pPr>
            <a:r>
              <a:rPr lang="en-GB" sz="2000" dirty="0" smtClean="0">
                <a:solidFill>
                  <a:srgbClr val="475055"/>
                </a:solidFill>
                <a:latin typeface="Arial" panose="020B0604020202020204" pitchFamily="34" charset="0"/>
                <a:ea typeface="Times New Roman" panose="02020603050405020304" pitchFamily="18" charset="0"/>
              </a:rPr>
              <a:t>Jul </a:t>
            </a:r>
            <a:r>
              <a:rPr lang="en-GB" sz="2000" dirty="0">
                <a:solidFill>
                  <a:srgbClr val="475055"/>
                </a:solidFill>
                <a:latin typeface="Arial" panose="020B0604020202020204" pitchFamily="34" charset="0"/>
                <a:ea typeface="Times New Roman" panose="02020603050405020304" pitchFamily="18" charset="0"/>
              </a:rPr>
              <a:t>17 to sept 17. </a:t>
            </a:r>
            <a:endParaRPr lang="en-GB" sz="2000" dirty="0" smtClean="0">
              <a:solidFill>
                <a:srgbClr val="475055"/>
              </a:solidFill>
              <a:latin typeface="Arial" panose="020B0604020202020204" pitchFamily="34" charset="0"/>
              <a:ea typeface="Times New Roman" panose="02020603050405020304" pitchFamily="18" charset="0"/>
            </a:endParaRPr>
          </a:p>
          <a:p>
            <a:pPr marL="457200" indent="-457200" algn="just">
              <a:spcAft>
                <a:spcPts val="750"/>
              </a:spcAft>
              <a:buAutoNum type="romanUcPeriod"/>
            </a:pPr>
            <a:r>
              <a:rPr lang="en-GB" sz="2000" dirty="0" smtClean="0">
                <a:solidFill>
                  <a:srgbClr val="475055"/>
                </a:solidFill>
                <a:latin typeface="Arial" panose="020B0604020202020204" pitchFamily="34" charset="0"/>
                <a:ea typeface="Times New Roman" panose="02020603050405020304" pitchFamily="18" charset="0"/>
              </a:rPr>
              <a:t>Oct </a:t>
            </a:r>
            <a:r>
              <a:rPr lang="en-GB" sz="2000" dirty="0">
                <a:solidFill>
                  <a:srgbClr val="475055"/>
                </a:solidFill>
                <a:latin typeface="Arial" panose="020B0604020202020204" pitchFamily="34" charset="0"/>
                <a:ea typeface="Times New Roman" panose="02020603050405020304" pitchFamily="18" charset="0"/>
              </a:rPr>
              <a:t>17 to </a:t>
            </a:r>
            <a:r>
              <a:rPr lang="en-GB" sz="2000" dirty="0" err="1">
                <a:solidFill>
                  <a:srgbClr val="475055"/>
                </a:solidFill>
                <a:latin typeface="Arial" panose="020B0604020202020204" pitchFamily="34" charset="0"/>
                <a:ea typeface="Times New Roman" panose="02020603050405020304" pitchFamily="18" charset="0"/>
              </a:rPr>
              <a:t>dec</a:t>
            </a:r>
            <a:r>
              <a:rPr lang="en-GB" sz="2000" dirty="0">
                <a:solidFill>
                  <a:srgbClr val="475055"/>
                </a:solidFill>
                <a:latin typeface="Arial" panose="020B0604020202020204" pitchFamily="34" charset="0"/>
                <a:ea typeface="Times New Roman" panose="02020603050405020304" pitchFamily="18" charset="0"/>
              </a:rPr>
              <a:t> 17. </a:t>
            </a:r>
            <a:endParaRPr lang="en-GB" sz="2000" dirty="0" smtClean="0">
              <a:solidFill>
                <a:srgbClr val="475055"/>
              </a:solidFill>
              <a:latin typeface="Arial" panose="020B0604020202020204" pitchFamily="34" charset="0"/>
              <a:ea typeface="Times New Roman" panose="02020603050405020304" pitchFamily="18" charset="0"/>
            </a:endParaRPr>
          </a:p>
          <a:p>
            <a:pPr marL="457200" indent="-457200" algn="just">
              <a:spcAft>
                <a:spcPts val="750"/>
              </a:spcAft>
              <a:buAutoNum type="romanUcPeriod"/>
            </a:pPr>
            <a:r>
              <a:rPr lang="en-GB" sz="2000" dirty="0" smtClean="0">
                <a:solidFill>
                  <a:srgbClr val="475055"/>
                </a:solidFill>
                <a:latin typeface="Arial" panose="020B0604020202020204" pitchFamily="34" charset="0"/>
                <a:ea typeface="Times New Roman" panose="02020603050405020304" pitchFamily="18" charset="0"/>
              </a:rPr>
              <a:t>JAN </a:t>
            </a:r>
            <a:r>
              <a:rPr lang="en-GB" sz="2000" dirty="0">
                <a:solidFill>
                  <a:srgbClr val="475055"/>
                </a:solidFill>
                <a:latin typeface="Arial" panose="020B0604020202020204" pitchFamily="34" charset="0"/>
                <a:ea typeface="Times New Roman" panose="02020603050405020304" pitchFamily="18" charset="0"/>
              </a:rPr>
              <a:t>18 TO MARCH 18. </a:t>
            </a:r>
            <a:endParaRPr lang="en-GB" sz="2000" dirty="0" smtClean="0">
              <a:solidFill>
                <a:srgbClr val="475055"/>
              </a:solidFill>
              <a:latin typeface="Arial" panose="020B0604020202020204" pitchFamily="34" charset="0"/>
              <a:ea typeface="Times New Roman" panose="02020603050405020304" pitchFamily="18" charset="0"/>
            </a:endParaRPr>
          </a:p>
          <a:p>
            <a:pPr marL="457200" indent="-457200" algn="just">
              <a:spcAft>
                <a:spcPts val="750"/>
              </a:spcAft>
              <a:buAutoNum type="romanUcPeriod"/>
            </a:pPr>
            <a:r>
              <a:rPr lang="en-GB" sz="2000" dirty="0" smtClean="0">
                <a:solidFill>
                  <a:srgbClr val="475055"/>
                </a:solidFill>
                <a:latin typeface="Arial" panose="020B0604020202020204" pitchFamily="34" charset="0"/>
                <a:ea typeface="Times New Roman" panose="02020603050405020304" pitchFamily="18" charset="0"/>
              </a:rPr>
              <a:t>APRIL </a:t>
            </a:r>
            <a:r>
              <a:rPr lang="en-GB" sz="2000" dirty="0">
                <a:solidFill>
                  <a:srgbClr val="475055"/>
                </a:solidFill>
                <a:latin typeface="Arial" panose="020B0604020202020204" pitchFamily="34" charset="0"/>
                <a:ea typeface="Times New Roman" panose="02020603050405020304" pitchFamily="18" charset="0"/>
              </a:rPr>
              <a:t>18 TO JUNE 18. </a:t>
            </a:r>
            <a:endParaRPr lang="en-GB" sz="2000" dirty="0" smtClean="0">
              <a:solidFill>
                <a:srgbClr val="475055"/>
              </a:solidFill>
              <a:latin typeface="Arial" panose="020B0604020202020204" pitchFamily="34" charset="0"/>
              <a:ea typeface="Times New Roman" panose="02020603050405020304" pitchFamily="18" charset="0"/>
            </a:endParaRPr>
          </a:p>
          <a:p>
            <a:pPr marL="457200" indent="-457200" algn="just">
              <a:spcAft>
                <a:spcPts val="750"/>
              </a:spcAft>
              <a:buAutoNum type="romanUcPeriod"/>
            </a:pPr>
            <a:r>
              <a:rPr lang="en-GB" sz="2000" dirty="0" smtClean="0">
                <a:solidFill>
                  <a:srgbClr val="475055"/>
                </a:solidFill>
                <a:latin typeface="Arial" panose="020B0604020202020204" pitchFamily="34" charset="0"/>
                <a:ea typeface="Times New Roman" panose="02020603050405020304" pitchFamily="18" charset="0"/>
              </a:rPr>
              <a:t>JUL </a:t>
            </a:r>
            <a:r>
              <a:rPr lang="en-GB" sz="2000" dirty="0">
                <a:solidFill>
                  <a:srgbClr val="475055"/>
                </a:solidFill>
                <a:latin typeface="Arial" panose="020B0604020202020204" pitchFamily="34" charset="0"/>
                <a:ea typeface="Times New Roman" panose="02020603050405020304" pitchFamily="18" charset="0"/>
              </a:rPr>
              <a:t>18 TO SEPT 18. </a:t>
            </a:r>
            <a:endParaRPr lang="en-GB" sz="2000" dirty="0" smtClean="0">
              <a:solidFill>
                <a:srgbClr val="475055"/>
              </a:solidFill>
              <a:latin typeface="Arial" panose="020B0604020202020204" pitchFamily="34" charset="0"/>
              <a:ea typeface="Times New Roman" panose="02020603050405020304" pitchFamily="18" charset="0"/>
            </a:endParaRPr>
          </a:p>
          <a:p>
            <a:pPr marL="457200" indent="-457200" algn="just">
              <a:spcAft>
                <a:spcPts val="750"/>
              </a:spcAft>
              <a:buAutoNum type="romanUcPeriod"/>
            </a:pPr>
            <a:r>
              <a:rPr lang="en-GB" sz="2000" dirty="0" smtClean="0">
                <a:solidFill>
                  <a:srgbClr val="475055"/>
                </a:solidFill>
                <a:latin typeface="Arial" panose="020B0604020202020204" pitchFamily="34" charset="0"/>
                <a:ea typeface="Times New Roman" panose="02020603050405020304" pitchFamily="18" charset="0"/>
              </a:rPr>
              <a:t>OCT </a:t>
            </a:r>
            <a:r>
              <a:rPr lang="en-GB" sz="2000" dirty="0">
                <a:solidFill>
                  <a:srgbClr val="475055"/>
                </a:solidFill>
                <a:latin typeface="Arial" panose="020B0604020202020204" pitchFamily="34" charset="0"/>
                <a:ea typeface="Times New Roman" panose="02020603050405020304" pitchFamily="18" charset="0"/>
              </a:rPr>
              <a:t>18 TO DEC 18</a:t>
            </a:r>
            <a:r>
              <a:rPr lang="en-GB" sz="2000" dirty="0" smtClean="0">
                <a:solidFill>
                  <a:srgbClr val="475055"/>
                </a:solidFill>
                <a:latin typeface="Arial" panose="020B0604020202020204" pitchFamily="34" charset="0"/>
                <a:ea typeface="Times New Roman" panose="02020603050405020304" pitchFamily="18" charset="0"/>
              </a:rPr>
              <a:t>.</a:t>
            </a:r>
            <a:endParaRPr lang="en-GB" sz="2000" dirty="0">
              <a:latin typeface="Times New Roman" panose="02020603050405020304" pitchFamily="18" charset="0"/>
              <a:ea typeface="Times New Roman" panose="02020603050405020304" pitchFamily="18" charset="0"/>
            </a:endParaRPr>
          </a:p>
          <a:p>
            <a:pPr algn="just">
              <a:spcAft>
                <a:spcPts val="750"/>
              </a:spcAft>
            </a:pPr>
            <a:r>
              <a:rPr lang="en-GB" sz="2000" b="1" u="sng" dirty="0">
                <a:solidFill>
                  <a:srgbClr val="475055"/>
                </a:solidFill>
                <a:latin typeface="Arial" panose="020B0604020202020204" pitchFamily="34" charset="0"/>
                <a:ea typeface="Times New Roman" panose="02020603050405020304" pitchFamily="18" charset="0"/>
              </a:rPr>
              <a:t>6. FILE GSTR 1 UPTO FEB -19 (FOR MONTHLY) AND DEC – 18 (FOR QUARTERLY)if pending.  FILE GSTR 3B UPTO FEB-19 if pending. (For composition dealers – GSTR 4 </a:t>
            </a:r>
            <a:r>
              <a:rPr lang="en-GB" sz="2000" b="1" u="sng" dirty="0" err="1">
                <a:solidFill>
                  <a:srgbClr val="475055"/>
                </a:solidFill>
                <a:latin typeface="Arial" panose="020B0604020202020204" pitchFamily="34" charset="0"/>
                <a:ea typeface="Times New Roman" panose="02020603050405020304" pitchFamily="18" charset="0"/>
              </a:rPr>
              <a:t>upto</a:t>
            </a:r>
            <a:r>
              <a:rPr lang="en-GB" sz="2000" b="1" u="sng" dirty="0">
                <a:solidFill>
                  <a:srgbClr val="475055"/>
                </a:solidFill>
                <a:latin typeface="Arial" panose="020B0604020202020204" pitchFamily="34" charset="0"/>
                <a:ea typeface="Times New Roman" panose="02020603050405020304" pitchFamily="18" charset="0"/>
              </a:rPr>
              <a:t> dec-18 should be filed) </a:t>
            </a:r>
            <a:r>
              <a:rPr lang="en-GB" sz="2000" dirty="0">
                <a:latin typeface="Times New Roman" panose="02020603050405020304" pitchFamily="18" charset="0"/>
                <a:ea typeface="Times New Roman" panose="02020603050405020304" pitchFamily="18" charset="0"/>
              </a:rPr>
              <a:t> </a:t>
            </a:r>
          </a:p>
          <a:p>
            <a:pPr algn="just">
              <a:spcAft>
                <a:spcPts val="750"/>
              </a:spcAft>
            </a:pPr>
            <a:endParaRPr lang="en-GB" sz="2000" dirty="0">
              <a:solidFill>
                <a:srgbClr val="475055"/>
              </a:solidFill>
              <a:latin typeface="Times New Roman" panose="02020603050405020304" pitchFamily="18" charset="0"/>
              <a:ea typeface="Times New Roman" panose="02020603050405020304" pitchFamily="18" charset="0"/>
            </a:endParaRPr>
          </a:p>
          <a:p>
            <a:pPr algn="just">
              <a:spcAft>
                <a:spcPts val="750"/>
              </a:spcAft>
            </a:pPr>
            <a:r>
              <a:rPr lang="en-GB" sz="2000" dirty="0">
                <a:solidFill>
                  <a:srgbClr val="475055"/>
                </a:solidFill>
                <a:latin typeface="Arial" panose="020B0604020202020204" pitchFamily="34" charset="0"/>
                <a:ea typeface="Times New Roman" panose="02020603050405020304" pitchFamily="18" charset="0"/>
              </a:rPr>
              <a:t>That’s the most important tasks to avoid late fees &amp; you will be out of danger of </a:t>
            </a:r>
            <a:r>
              <a:rPr lang="en-GB" sz="2000" dirty="0" err="1">
                <a:solidFill>
                  <a:srgbClr val="475055"/>
                </a:solidFill>
                <a:latin typeface="Arial" panose="020B0604020202020204" pitchFamily="34" charset="0"/>
                <a:ea typeface="Times New Roman" panose="02020603050405020304" pitchFamily="18" charset="0"/>
              </a:rPr>
              <a:t>suo</a:t>
            </a:r>
            <a:r>
              <a:rPr lang="en-GB" sz="2000" dirty="0">
                <a:solidFill>
                  <a:srgbClr val="475055"/>
                </a:solidFill>
                <a:latin typeface="Arial" panose="020B0604020202020204" pitchFamily="34" charset="0"/>
                <a:ea typeface="Times New Roman" panose="02020603050405020304" pitchFamily="18" charset="0"/>
              </a:rPr>
              <a:t> moto cancellation of registration by department.</a:t>
            </a:r>
            <a:endParaRPr lang="en-GB"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075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97228"/>
            <a:ext cx="12192000" cy="4401205"/>
          </a:xfrm>
          <a:prstGeom prst="rect">
            <a:avLst/>
          </a:prstGeom>
        </p:spPr>
        <p:txBody>
          <a:bodyPr wrap="square">
            <a:spAutoFit/>
          </a:bodyPr>
          <a:lstStyle/>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7. TDS return to file for TDS </a:t>
            </a:r>
            <a:r>
              <a:rPr lang="en-GB" sz="2400" b="1" u="sng" dirty="0" err="1">
                <a:solidFill>
                  <a:srgbClr val="475055"/>
                </a:solidFill>
                <a:latin typeface="Arial" panose="020B0604020202020204" pitchFamily="34" charset="0"/>
                <a:ea typeface="Times New Roman" panose="02020603050405020304" pitchFamily="18" charset="0"/>
              </a:rPr>
              <a:t>deductors</a:t>
            </a:r>
            <a:r>
              <a:rPr lang="en-GB" sz="2400" b="1" u="sng" dirty="0">
                <a:solidFill>
                  <a:srgbClr val="475055"/>
                </a:solidFill>
                <a:latin typeface="Arial" panose="020B0604020202020204" pitchFamily="34" charset="0"/>
                <a:ea typeface="Times New Roman" panose="02020603050405020304" pitchFamily="18" charset="0"/>
              </a:rPr>
              <a:t> </a:t>
            </a:r>
            <a:r>
              <a:rPr lang="en-GB" sz="2400" b="1" u="sng" dirty="0" smtClean="0">
                <a:solidFill>
                  <a:srgbClr val="475055"/>
                </a:solidFill>
                <a:latin typeface="Arial" panose="020B0604020202020204" pitchFamily="34" charset="0"/>
                <a:ea typeface="Times New Roman" panose="02020603050405020304" pitchFamily="18" charset="0"/>
              </a:rPr>
              <a:t>from </a:t>
            </a:r>
            <a:r>
              <a:rPr lang="en-GB" sz="2400" b="1" u="sng" dirty="0">
                <a:solidFill>
                  <a:srgbClr val="475055"/>
                </a:solidFill>
                <a:latin typeface="Arial" panose="020B0604020202020204" pitchFamily="34" charset="0"/>
                <a:ea typeface="Times New Roman" panose="02020603050405020304" pitchFamily="18" charset="0"/>
              </a:rPr>
              <a:t>Oct – 18 to Feb-19 before 31-03-2019 so that Counter party can receive TDS credit</a:t>
            </a:r>
            <a:r>
              <a:rPr lang="en-GB" sz="2400" dirty="0">
                <a:solidFill>
                  <a:srgbClr val="475055"/>
                </a:solidFill>
                <a:latin typeface="Arial" panose="020B0604020202020204" pitchFamily="34" charset="0"/>
                <a:ea typeface="Times New Roman" panose="02020603050405020304" pitchFamily="18" charset="0"/>
              </a:rPr>
              <a:t> </a:t>
            </a: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Before filling their last GSTR 3B OF 18-19</a:t>
            </a:r>
          </a:p>
          <a:p>
            <a:pPr algn="just">
              <a:spcAft>
                <a:spcPts val="750"/>
              </a:spcAft>
            </a:pP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8. LUT APPLICATIONFOR NEXT FINANCIAL YEAR 2019-20. </a:t>
            </a:r>
            <a:r>
              <a:rPr lang="en-GB" sz="2400" dirty="0">
                <a:latin typeface="Times New Roman" panose="02020603050405020304" pitchFamily="18" charset="0"/>
                <a:ea typeface="Times New Roman" panose="02020603050405020304" pitchFamily="18" charset="0"/>
              </a:rPr>
              <a:t> </a:t>
            </a:r>
          </a:p>
          <a:p>
            <a:pPr algn="just">
              <a:spcAft>
                <a:spcPts val="750"/>
              </a:spcAft>
            </a:pPr>
            <a:r>
              <a:rPr lang="en-GB" sz="2400" dirty="0">
                <a:solidFill>
                  <a:srgbClr val="475055"/>
                </a:solidFill>
                <a:latin typeface="Arial" panose="020B0604020202020204" pitchFamily="34" charset="0"/>
                <a:ea typeface="Times New Roman" panose="02020603050405020304" pitchFamily="18" charset="0"/>
              </a:rPr>
              <a:t>For all the exporters, who continue to export under LUT without payment of taxes.</a:t>
            </a:r>
          </a:p>
          <a:p>
            <a:pPr algn="just">
              <a:spcAft>
                <a:spcPts val="750"/>
              </a:spcAft>
            </a:pPr>
            <a:endParaRPr lang="en-GB" sz="2400" dirty="0">
              <a:latin typeface="Times New Roman" panose="02020603050405020304" pitchFamily="18" charset="0"/>
              <a:ea typeface="Times New Roman" panose="02020603050405020304" pitchFamily="18" charset="0"/>
            </a:endParaRPr>
          </a:p>
          <a:p>
            <a:pPr algn="just">
              <a:spcAft>
                <a:spcPts val="750"/>
              </a:spcAft>
            </a:pPr>
            <a:r>
              <a:rPr lang="en-GB" sz="2400" b="1" u="sng" dirty="0">
                <a:solidFill>
                  <a:srgbClr val="475055"/>
                </a:solidFill>
                <a:latin typeface="Arial" panose="020B0604020202020204" pitchFamily="34" charset="0"/>
                <a:ea typeface="Times New Roman" panose="02020603050405020304" pitchFamily="18" charset="0"/>
              </a:rPr>
              <a:t>9. APPLICATION TO COMPOSITION SCHEME FROM NORMAL.</a:t>
            </a:r>
            <a:r>
              <a:rPr lang="en-GB" sz="2400" dirty="0">
                <a:latin typeface="Times New Roman" panose="02020603050405020304" pitchFamily="18" charset="0"/>
                <a:ea typeface="Times New Roman" panose="02020603050405020304" pitchFamily="18" charset="0"/>
              </a:rPr>
              <a:t> </a:t>
            </a:r>
            <a:r>
              <a:rPr lang="en-GB" sz="2400" dirty="0">
                <a:solidFill>
                  <a:srgbClr val="475055"/>
                </a:solidFill>
                <a:latin typeface="Arial" panose="020B0604020202020204" pitchFamily="34" charset="0"/>
                <a:ea typeface="Times New Roman" panose="02020603050405020304" pitchFamily="18" charset="0"/>
              </a:rPr>
              <a:t> If registered Tax payer wants to convert to Composition scheme (Limit is </a:t>
            </a:r>
            <a:r>
              <a:rPr lang="en-GB" sz="2400" dirty="0" err="1">
                <a:solidFill>
                  <a:srgbClr val="475055"/>
                </a:solidFill>
                <a:latin typeface="Arial" panose="020B0604020202020204" pitchFamily="34" charset="0"/>
                <a:ea typeface="Times New Roman" panose="02020603050405020304" pitchFamily="18" charset="0"/>
              </a:rPr>
              <a:t>Rs</a:t>
            </a:r>
            <a:r>
              <a:rPr lang="en-GB" sz="2400" dirty="0">
                <a:solidFill>
                  <a:srgbClr val="475055"/>
                </a:solidFill>
                <a:latin typeface="Arial" panose="020B0604020202020204" pitchFamily="34" charset="0"/>
                <a:ea typeface="Times New Roman" panose="02020603050405020304" pitchFamily="18" charset="0"/>
              </a:rPr>
              <a:t>. 1.5 Crore now) from FY 19-20</a:t>
            </a:r>
            <a:endParaRPr lang="en-GB"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860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tretch>
            <a:fillRect/>
          </a:stretch>
        </p:blipFill>
        <p:spPr>
          <a:xfrm>
            <a:off x="450574" y="1110590"/>
            <a:ext cx="6387547" cy="3752957"/>
          </a:xfrm>
          <a:prstGeom prst="rect">
            <a:avLst/>
          </a:prstGeom>
          <a:scene3d>
            <a:camera prst="perspectiveContrastingRightFacing"/>
            <a:lightRig rig="threePt" dir="t"/>
          </a:scene3d>
        </p:spPr>
      </p:pic>
      <p:sp>
        <p:nvSpPr>
          <p:cNvPr id="5" name="Title 1"/>
          <p:cNvSpPr>
            <a:spLocks noGrp="1"/>
          </p:cNvSpPr>
          <p:nvPr>
            <p:ph type="title"/>
          </p:nvPr>
        </p:nvSpPr>
        <p:spPr>
          <a:xfrm>
            <a:off x="6611848" y="2987068"/>
            <a:ext cx="4645250" cy="2145532"/>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rmAutofit fontScale="90000"/>
          </a:bodyPr>
          <a:lstStyle/>
          <a:p>
            <a:r>
              <a:rPr lang="en-US" sz="6000" dirty="0">
                <a:solidFill>
                  <a:schemeClr val="bg1"/>
                </a:solidFill>
              </a:rPr>
              <a:t>	</a:t>
            </a:r>
            <a:br>
              <a:rPr lang="en-US" sz="6000" dirty="0">
                <a:solidFill>
                  <a:schemeClr val="bg1"/>
                </a:solidFill>
              </a:rPr>
            </a:br>
            <a:r>
              <a:rPr lang="en-US" sz="3600" dirty="0">
                <a:solidFill>
                  <a:schemeClr val="bg1"/>
                </a:solidFill>
              </a:rPr>
              <a:t>By, Ram Prakash Gautam</a:t>
            </a:r>
            <a:r>
              <a:rPr lang="en-US" sz="6000" dirty="0">
                <a:solidFill>
                  <a:schemeClr val="bg1"/>
                </a:solidFill>
              </a:rPr>
              <a:t/>
            </a:r>
            <a:br>
              <a:rPr lang="en-US" sz="6000" dirty="0">
                <a:solidFill>
                  <a:schemeClr val="bg1"/>
                </a:solidFill>
              </a:rPr>
            </a:br>
            <a:r>
              <a:rPr lang="en-US" sz="3100" dirty="0">
                <a:solidFill>
                  <a:schemeClr val="accent4">
                    <a:lumMod val="60000"/>
                    <a:lumOff val="40000"/>
                  </a:schemeClr>
                </a:solidFill>
                <a:hlinkClick r:id="rId4"/>
              </a:rPr>
              <a:t>ram83prakash@gmail.com</a:t>
            </a:r>
            <a:r>
              <a:rPr lang="en-US" sz="6000" dirty="0">
                <a:solidFill>
                  <a:schemeClr val="bg1"/>
                </a:solidFill>
              </a:rPr>
              <a:t/>
            </a:r>
            <a:br>
              <a:rPr lang="en-US" sz="6000" dirty="0">
                <a:solidFill>
                  <a:schemeClr val="bg1"/>
                </a:solidFill>
              </a:rPr>
            </a:br>
            <a:endParaRPr lang="en-US" sz="6000" dirty="0">
              <a:solidFill>
                <a:schemeClr val="bg1"/>
              </a:solidFill>
            </a:endParaRPr>
          </a:p>
        </p:txBody>
      </p:sp>
      <p:sp>
        <p:nvSpPr>
          <p:cNvPr id="3" name="Rectangle 2"/>
          <p:cNvSpPr/>
          <p:nvPr/>
        </p:nvSpPr>
        <p:spPr>
          <a:xfrm>
            <a:off x="2738997" y="5588805"/>
            <a:ext cx="3365500" cy="368300"/>
          </a:xfrm>
          <a:prstGeom prst="rect">
            <a:avLst/>
          </a:prstGeom>
        </p:spPr>
        <p:txBody>
          <a:bodyPr wrap="none">
            <a:spAutoFit/>
          </a:bodyPr>
          <a:lstStyle/>
          <a:p>
            <a:r>
              <a:rPr lang="en-US" smtClean="0">
                <a:solidFill>
                  <a:srgbClr val="000000"/>
                </a:solidFill>
                <a:latin typeface="Arial" panose="020B0604020202020204" pitchFamily="34" charset="0"/>
              </a:rPr>
              <a:t>FOLLOW ME ON FACEBOOK</a:t>
            </a:r>
            <a:r>
              <a:rPr lang="en-US" smtClean="0"/>
              <a:t> </a:t>
            </a:r>
            <a:endParaRPr lang="en-US" dirty="0"/>
          </a:p>
        </p:txBody>
      </p:sp>
      <p:sp>
        <p:nvSpPr>
          <p:cNvPr id="4" name="Rectangle 3"/>
          <p:cNvSpPr/>
          <p:nvPr/>
        </p:nvSpPr>
        <p:spPr>
          <a:xfrm>
            <a:off x="2738997" y="6168354"/>
            <a:ext cx="3209925" cy="368300"/>
          </a:xfrm>
          <a:prstGeom prst="rect">
            <a:avLst/>
          </a:prstGeom>
        </p:spPr>
        <p:txBody>
          <a:bodyPr wrap="none">
            <a:spAutoFit/>
          </a:bodyPr>
          <a:lstStyle/>
          <a:p>
            <a:r>
              <a:rPr lang="en-US" dirty="0">
                <a:solidFill>
                  <a:srgbClr val="000000"/>
                </a:solidFill>
                <a:latin typeface="Arial" panose="020B0604020202020204" pitchFamily="34" charset="0"/>
              </a:rPr>
              <a:t>FOLLOW ME ON YOUTUBE</a:t>
            </a:r>
            <a:r>
              <a:rPr lang="en-US" dirty="0"/>
              <a:t> </a:t>
            </a:r>
          </a:p>
        </p:txBody>
      </p:sp>
      <p:sp>
        <p:nvSpPr>
          <p:cNvPr id="6" name="Rectangle 5"/>
          <p:cNvSpPr/>
          <p:nvPr/>
        </p:nvSpPr>
        <p:spPr>
          <a:xfrm>
            <a:off x="5948922" y="6168354"/>
            <a:ext cx="6096000" cy="646331"/>
          </a:xfrm>
          <a:prstGeom prst="rect">
            <a:avLst/>
          </a:prstGeom>
        </p:spPr>
        <p:txBody>
          <a:bodyPr>
            <a:spAutoFit/>
          </a:bodyPr>
          <a:lstStyle/>
          <a:p>
            <a:r>
              <a:rPr lang="en-US" dirty="0"/>
              <a:t>https://www.youtube.com/channel/UChvCHgjynO4gI0negk2RW5g?view_as=subscriber</a:t>
            </a:r>
          </a:p>
        </p:txBody>
      </p:sp>
      <p:sp>
        <p:nvSpPr>
          <p:cNvPr id="7" name="Rectangle 6"/>
          <p:cNvSpPr/>
          <p:nvPr/>
        </p:nvSpPr>
        <p:spPr>
          <a:xfrm>
            <a:off x="6104497" y="5587773"/>
            <a:ext cx="5008422" cy="369332"/>
          </a:xfrm>
          <a:prstGeom prst="rect">
            <a:avLst/>
          </a:prstGeom>
        </p:spPr>
        <p:txBody>
          <a:bodyPr wrap="none">
            <a:spAutoFit/>
          </a:bodyPr>
          <a:lstStyle/>
          <a:p>
            <a:r>
              <a:rPr lang="en-US" dirty="0"/>
              <a:t>https://www.facebook.com/ram.prakashgautam.96</a:t>
            </a:r>
          </a:p>
        </p:txBody>
      </p:sp>
    </p:spTree>
    <p:extLst>
      <p:ext uri="{BB962C8B-B14F-4D97-AF65-F5344CB8AC3E}">
        <p14:creationId xmlns:p14="http://schemas.microsoft.com/office/powerpoint/2010/main" val="54755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187</Words>
  <Application>Microsoft Office PowerPoint</Application>
  <PresentationFormat>Widescreen</PresentationFormat>
  <Paragraphs>39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  By, Ram Prakash Gautam ram83prakash@gmail.com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dc:creator>
  <cp:lastModifiedBy>RAM</cp:lastModifiedBy>
  <cp:revision>14</cp:revision>
  <dcterms:created xsi:type="dcterms:W3CDTF">2019-03-06T13:39:12Z</dcterms:created>
  <dcterms:modified xsi:type="dcterms:W3CDTF">2019-03-06T19:25:09Z</dcterms:modified>
</cp:coreProperties>
</file>