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notesMasterIdLst>
    <p:notesMasterId r:id="rId32"/>
  </p:notesMasterIdLst>
  <p:handoutMasterIdLst>
    <p:handoutMasterId r:id="rId33"/>
  </p:handoutMasterIdLst>
  <p:sldIdLst>
    <p:sldId id="268" r:id="rId3"/>
    <p:sldId id="277" r:id="rId4"/>
    <p:sldId id="273" r:id="rId5"/>
    <p:sldId id="271" r:id="rId6"/>
    <p:sldId id="278" r:id="rId7"/>
    <p:sldId id="279" r:id="rId8"/>
    <p:sldId id="280" r:id="rId9"/>
    <p:sldId id="282" r:id="rId10"/>
    <p:sldId id="283" r:id="rId11"/>
    <p:sldId id="270" r:id="rId12"/>
    <p:sldId id="274" r:id="rId13"/>
    <p:sldId id="258" r:id="rId14"/>
    <p:sldId id="275" r:id="rId15"/>
    <p:sldId id="296" r:id="rId16"/>
    <p:sldId id="276" r:id="rId17"/>
    <p:sldId id="297" r:id="rId18"/>
    <p:sldId id="284" r:id="rId19"/>
    <p:sldId id="285" r:id="rId20"/>
    <p:sldId id="286" r:id="rId21"/>
    <p:sldId id="287" r:id="rId22"/>
    <p:sldId id="288" r:id="rId23"/>
    <p:sldId id="289" r:id="rId24"/>
    <p:sldId id="290" r:id="rId25"/>
    <p:sldId id="291" r:id="rId26"/>
    <p:sldId id="292" r:id="rId27"/>
    <p:sldId id="294" r:id="rId28"/>
    <p:sldId id="293" r:id="rId29"/>
    <p:sldId id="298" r:id="rId30"/>
    <p:sldId id="269" r:id="rId31"/>
  </p:sldIdLst>
  <p:sldSz cx="9144000" cy="6858000" type="screen4x3"/>
  <p:notesSz cx="6350000" cy="91741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B"/>
    <a:srgbClr val="0000AA"/>
    <a:srgbClr val="E6AF00"/>
    <a:srgbClr val="135916"/>
    <a:srgbClr val="009000"/>
    <a:srgbClr val="3A461E"/>
    <a:srgbClr val="1F2610"/>
    <a:srgbClr val="D2CDAE"/>
    <a:srgbClr val="00009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09" autoAdjust="0"/>
    <p:restoredTop sz="94660"/>
  </p:normalViewPr>
  <p:slideViewPr>
    <p:cSldViewPr snapToGrid="0" snapToObjects="1">
      <p:cViewPr varScale="1">
        <p:scale>
          <a:sx n="67" d="100"/>
          <a:sy n="67" d="100"/>
        </p:scale>
        <p:origin x="1326" y="60"/>
      </p:cViewPr>
      <p:guideLst>
        <p:guide orient="horz" pos="2160"/>
        <p:guide pos="2880"/>
      </p:guideLst>
    </p:cSldViewPr>
  </p:slideViewPr>
  <p:notesTextViewPr>
    <p:cViewPr>
      <p:scale>
        <a:sx n="400" d="100"/>
        <a:sy n="400" d="100"/>
      </p:scale>
      <p:origin x="0" y="0"/>
    </p:cViewPr>
  </p:notesTextViewPr>
  <p:sorterViewPr>
    <p:cViewPr>
      <p:scale>
        <a:sx n="100" d="100"/>
        <a:sy n="100" d="100"/>
      </p:scale>
      <p:origin x="0" y="0"/>
    </p:cViewPr>
  </p:sorterViewPr>
  <p:notesViewPr>
    <p:cSldViewPr snapToGrid="0" snapToObjects="1">
      <p:cViewPr varScale="1">
        <p:scale>
          <a:sx n="54" d="100"/>
          <a:sy n="54" d="100"/>
        </p:scale>
        <p:origin x="2904"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2"/>
            <a:ext cx="2751665" cy="460301"/>
          </a:xfrm>
          <a:prstGeom prst="rect">
            <a:avLst/>
          </a:prstGeom>
        </p:spPr>
        <p:txBody>
          <a:bodyPr vert="horz" lIns="88656" tIns="44328" rIns="88656" bIns="44328" rtlCol="0"/>
          <a:lstStyle>
            <a:lvl1pPr algn="l">
              <a:defRPr sz="1200"/>
            </a:lvl1pPr>
          </a:lstStyle>
          <a:p>
            <a:endParaRPr lang="en-GB"/>
          </a:p>
        </p:txBody>
      </p:sp>
      <p:sp>
        <p:nvSpPr>
          <p:cNvPr id="3" name="Date Placeholder 2"/>
          <p:cNvSpPr>
            <a:spLocks noGrp="1"/>
          </p:cNvSpPr>
          <p:nvPr>
            <p:ph type="dt" sz="quarter" idx="1"/>
          </p:nvPr>
        </p:nvSpPr>
        <p:spPr>
          <a:xfrm>
            <a:off x="3596871" y="2"/>
            <a:ext cx="2751665" cy="460301"/>
          </a:xfrm>
          <a:prstGeom prst="rect">
            <a:avLst/>
          </a:prstGeom>
        </p:spPr>
        <p:txBody>
          <a:bodyPr vert="horz" lIns="88656" tIns="44328" rIns="88656" bIns="44328" rtlCol="0"/>
          <a:lstStyle>
            <a:lvl1pPr algn="r">
              <a:defRPr sz="1200"/>
            </a:lvl1pPr>
          </a:lstStyle>
          <a:p>
            <a:fld id="{EE9F52EB-517D-458F-A5D1-C5B1AFBCC53B}" type="datetimeFigureOut">
              <a:rPr lang="en-GB" smtClean="0"/>
              <a:t>12/07/2014</a:t>
            </a:fld>
            <a:endParaRPr lang="en-GB"/>
          </a:p>
        </p:txBody>
      </p:sp>
      <p:sp>
        <p:nvSpPr>
          <p:cNvPr id="4" name="Footer Placeholder 3"/>
          <p:cNvSpPr>
            <a:spLocks noGrp="1"/>
          </p:cNvSpPr>
          <p:nvPr>
            <p:ph type="ftr" sz="quarter" idx="2"/>
          </p:nvPr>
        </p:nvSpPr>
        <p:spPr>
          <a:xfrm>
            <a:off x="4" y="8713865"/>
            <a:ext cx="2751665" cy="460301"/>
          </a:xfrm>
          <a:prstGeom prst="rect">
            <a:avLst/>
          </a:prstGeom>
        </p:spPr>
        <p:txBody>
          <a:bodyPr vert="horz" lIns="88656" tIns="44328" rIns="88656" bIns="44328" rtlCol="0" anchor="b"/>
          <a:lstStyle>
            <a:lvl1pPr algn="l">
              <a:defRPr sz="1200"/>
            </a:lvl1pPr>
          </a:lstStyle>
          <a:p>
            <a:endParaRPr lang="en-GB"/>
          </a:p>
        </p:txBody>
      </p:sp>
      <p:sp>
        <p:nvSpPr>
          <p:cNvPr id="5" name="Slide Number Placeholder 4"/>
          <p:cNvSpPr>
            <a:spLocks noGrp="1"/>
          </p:cNvSpPr>
          <p:nvPr>
            <p:ph type="sldNum" sz="quarter" idx="3"/>
          </p:nvPr>
        </p:nvSpPr>
        <p:spPr>
          <a:xfrm>
            <a:off x="3596871" y="8713865"/>
            <a:ext cx="2751665" cy="460301"/>
          </a:xfrm>
          <a:prstGeom prst="rect">
            <a:avLst/>
          </a:prstGeom>
        </p:spPr>
        <p:txBody>
          <a:bodyPr vert="horz" lIns="88656" tIns="44328" rIns="88656" bIns="44328" rtlCol="0" anchor="b"/>
          <a:lstStyle>
            <a:lvl1pPr algn="r">
              <a:defRPr sz="1200"/>
            </a:lvl1pPr>
          </a:lstStyle>
          <a:p>
            <a:fld id="{04A19D6B-B661-4B9E-AA89-20F946316A8E}" type="slidenum">
              <a:rPr lang="en-GB" smtClean="0"/>
              <a:t>‹#›</a:t>
            </a:fld>
            <a:endParaRPr lang="en-GB"/>
          </a:p>
        </p:txBody>
      </p:sp>
    </p:spTree>
    <p:extLst>
      <p:ext uri="{BB962C8B-B14F-4D97-AF65-F5344CB8AC3E}">
        <p14:creationId xmlns:p14="http://schemas.microsoft.com/office/powerpoint/2010/main" val="42508961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5"/>
            <a:ext cx="2751665" cy="458709"/>
          </a:xfrm>
          <a:prstGeom prst="rect">
            <a:avLst/>
          </a:prstGeom>
        </p:spPr>
        <p:txBody>
          <a:bodyPr vert="horz" lIns="88656" tIns="44328" rIns="88656" bIns="44328" rtlCol="0"/>
          <a:lstStyle>
            <a:lvl1pPr algn="l">
              <a:defRPr sz="1200"/>
            </a:lvl1pPr>
          </a:lstStyle>
          <a:p>
            <a:endParaRPr lang="en-US"/>
          </a:p>
        </p:txBody>
      </p:sp>
      <p:sp>
        <p:nvSpPr>
          <p:cNvPr id="3" name="Date Placeholder 2"/>
          <p:cNvSpPr>
            <a:spLocks noGrp="1"/>
          </p:cNvSpPr>
          <p:nvPr>
            <p:ph type="dt" idx="1"/>
          </p:nvPr>
        </p:nvSpPr>
        <p:spPr>
          <a:xfrm>
            <a:off x="3596871" y="5"/>
            <a:ext cx="2751665" cy="458709"/>
          </a:xfrm>
          <a:prstGeom prst="rect">
            <a:avLst/>
          </a:prstGeom>
        </p:spPr>
        <p:txBody>
          <a:bodyPr vert="horz" lIns="88656" tIns="44328" rIns="88656" bIns="44328" rtlCol="0"/>
          <a:lstStyle>
            <a:lvl1pPr algn="r">
              <a:defRPr sz="1200"/>
            </a:lvl1pPr>
          </a:lstStyle>
          <a:p>
            <a:fld id="{A7D102E6-6131-464E-8582-5068188D448F}" type="datetimeFigureOut">
              <a:rPr lang="en-US" smtClean="0"/>
              <a:t>7/12/2014</a:t>
            </a:fld>
            <a:endParaRPr lang="en-US"/>
          </a:p>
        </p:txBody>
      </p:sp>
      <p:sp>
        <p:nvSpPr>
          <p:cNvPr id="4" name="Slide Image Placeholder 3"/>
          <p:cNvSpPr>
            <a:spLocks noGrp="1" noRot="1" noChangeAspect="1"/>
          </p:cNvSpPr>
          <p:nvPr>
            <p:ph type="sldImg" idx="2"/>
          </p:nvPr>
        </p:nvSpPr>
        <p:spPr>
          <a:xfrm>
            <a:off x="881063" y="685800"/>
            <a:ext cx="4587875" cy="3441700"/>
          </a:xfrm>
          <a:prstGeom prst="rect">
            <a:avLst/>
          </a:prstGeom>
          <a:noFill/>
          <a:ln w="12700">
            <a:solidFill>
              <a:prstClr val="black"/>
            </a:solidFill>
          </a:ln>
        </p:spPr>
        <p:txBody>
          <a:bodyPr vert="horz" lIns="88656" tIns="44328" rIns="88656" bIns="44328" rtlCol="0" anchor="ctr"/>
          <a:lstStyle/>
          <a:p>
            <a:endParaRPr lang="en-US"/>
          </a:p>
        </p:txBody>
      </p:sp>
      <p:sp>
        <p:nvSpPr>
          <p:cNvPr id="5" name="Notes Placeholder 4"/>
          <p:cNvSpPr>
            <a:spLocks noGrp="1"/>
          </p:cNvSpPr>
          <p:nvPr>
            <p:ph type="body" sz="quarter" idx="3"/>
          </p:nvPr>
        </p:nvSpPr>
        <p:spPr>
          <a:xfrm>
            <a:off x="635002" y="4357732"/>
            <a:ext cx="5080000" cy="4128374"/>
          </a:xfrm>
          <a:prstGeom prst="rect">
            <a:avLst/>
          </a:prstGeom>
        </p:spPr>
        <p:txBody>
          <a:bodyPr vert="horz" lIns="88656" tIns="44328" rIns="88656" bIns="4432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4" y="8713866"/>
            <a:ext cx="2751665" cy="458709"/>
          </a:xfrm>
          <a:prstGeom prst="rect">
            <a:avLst/>
          </a:prstGeom>
        </p:spPr>
        <p:txBody>
          <a:bodyPr vert="horz" lIns="88656" tIns="44328" rIns="88656" bIns="44328" rtlCol="0" anchor="b"/>
          <a:lstStyle>
            <a:lvl1pPr algn="l">
              <a:defRPr sz="1200"/>
            </a:lvl1pPr>
          </a:lstStyle>
          <a:p>
            <a:endParaRPr lang="en-US"/>
          </a:p>
        </p:txBody>
      </p:sp>
      <p:sp>
        <p:nvSpPr>
          <p:cNvPr id="7" name="Slide Number Placeholder 6"/>
          <p:cNvSpPr>
            <a:spLocks noGrp="1"/>
          </p:cNvSpPr>
          <p:nvPr>
            <p:ph type="sldNum" sz="quarter" idx="5"/>
          </p:nvPr>
        </p:nvSpPr>
        <p:spPr>
          <a:xfrm>
            <a:off x="3596871" y="8713866"/>
            <a:ext cx="2751665" cy="458709"/>
          </a:xfrm>
          <a:prstGeom prst="rect">
            <a:avLst/>
          </a:prstGeom>
        </p:spPr>
        <p:txBody>
          <a:bodyPr vert="horz" lIns="88656" tIns="44328" rIns="88656" bIns="44328" rtlCol="0" anchor="b"/>
          <a:lstStyle>
            <a:lvl1pPr algn="r">
              <a:defRPr sz="1200"/>
            </a:lvl1pPr>
          </a:lstStyle>
          <a:p>
            <a:fld id="{D21062B6-B954-EE40-8329-E3BACF2B58AD}" type="slidenum">
              <a:rPr lang="en-US" smtClean="0"/>
              <a:t>‹#›</a:t>
            </a:fld>
            <a:endParaRPr lang="en-US"/>
          </a:p>
        </p:txBody>
      </p:sp>
    </p:spTree>
    <p:extLst>
      <p:ext uri="{BB962C8B-B14F-4D97-AF65-F5344CB8AC3E}">
        <p14:creationId xmlns:p14="http://schemas.microsoft.com/office/powerpoint/2010/main" val="32552432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1</a:t>
            </a:fld>
            <a:endParaRPr lang="en-US"/>
          </a:p>
        </p:txBody>
      </p:sp>
    </p:spTree>
    <p:extLst>
      <p:ext uri="{BB962C8B-B14F-4D97-AF65-F5344CB8AC3E}">
        <p14:creationId xmlns:p14="http://schemas.microsoft.com/office/powerpoint/2010/main" val="3953194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a:t>
            </a:fld>
            <a:endParaRPr lang="en-US"/>
          </a:p>
        </p:txBody>
      </p:sp>
    </p:spTree>
    <p:extLst>
      <p:ext uri="{BB962C8B-B14F-4D97-AF65-F5344CB8AC3E}">
        <p14:creationId xmlns:p14="http://schemas.microsoft.com/office/powerpoint/2010/main" val="3631472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3</a:t>
            </a:fld>
            <a:endParaRPr lang="en-US"/>
          </a:p>
        </p:txBody>
      </p:sp>
    </p:spTree>
    <p:extLst>
      <p:ext uri="{BB962C8B-B14F-4D97-AF65-F5344CB8AC3E}">
        <p14:creationId xmlns:p14="http://schemas.microsoft.com/office/powerpoint/2010/main" val="3830755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4</a:t>
            </a:fld>
            <a:endParaRPr lang="en-US"/>
          </a:p>
        </p:txBody>
      </p:sp>
    </p:spTree>
    <p:extLst>
      <p:ext uri="{BB962C8B-B14F-4D97-AF65-F5344CB8AC3E}">
        <p14:creationId xmlns:p14="http://schemas.microsoft.com/office/powerpoint/2010/main" val="2395840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5</a:t>
            </a:fld>
            <a:endParaRPr lang="en-US"/>
          </a:p>
        </p:txBody>
      </p:sp>
    </p:spTree>
    <p:extLst>
      <p:ext uri="{BB962C8B-B14F-4D97-AF65-F5344CB8AC3E}">
        <p14:creationId xmlns:p14="http://schemas.microsoft.com/office/powerpoint/2010/main" val="386147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6</a:t>
            </a:fld>
            <a:endParaRPr lang="en-US"/>
          </a:p>
        </p:txBody>
      </p:sp>
    </p:spTree>
    <p:extLst>
      <p:ext uri="{BB962C8B-B14F-4D97-AF65-F5344CB8AC3E}">
        <p14:creationId xmlns:p14="http://schemas.microsoft.com/office/powerpoint/2010/main" val="3494471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7</a:t>
            </a:fld>
            <a:endParaRPr lang="en-US"/>
          </a:p>
        </p:txBody>
      </p:sp>
    </p:spTree>
    <p:extLst>
      <p:ext uri="{BB962C8B-B14F-4D97-AF65-F5344CB8AC3E}">
        <p14:creationId xmlns:p14="http://schemas.microsoft.com/office/powerpoint/2010/main" val="2009152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8</a:t>
            </a:fld>
            <a:endParaRPr lang="en-US"/>
          </a:p>
        </p:txBody>
      </p:sp>
    </p:spTree>
    <p:extLst>
      <p:ext uri="{BB962C8B-B14F-4D97-AF65-F5344CB8AC3E}">
        <p14:creationId xmlns:p14="http://schemas.microsoft.com/office/powerpoint/2010/main" val="24883808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9</a:t>
            </a:fld>
            <a:endParaRPr lang="en-US"/>
          </a:p>
        </p:txBody>
      </p:sp>
    </p:spTree>
    <p:extLst>
      <p:ext uri="{BB962C8B-B14F-4D97-AF65-F5344CB8AC3E}">
        <p14:creationId xmlns:p14="http://schemas.microsoft.com/office/powerpoint/2010/main" val="3891944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10</a:t>
            </a:fld>
            <a:endParaRPr lang="en-US"/>
          </a:p>
        </p:txBody>
      </p:sp>
    </p:spTree>
    <p:extLst>
      <p:ext uri="{BB962C8B-B14F-4D97-AF65-F5344CB8AC3E}">
        <p14:creationId xmlns:p14="http://schemas.microsoft.com/office/powerpoint/2010/main" val="1976431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11</a:t>
            </a:fld>
            <a:endParaRPr lang="en-US"/>
          </a:p>
        </p:txBody>
      </p:sp>
    </p:spTree>
    <p:extLst>
      <p:ext uri="{BB962C8B-B14F-4D97-AF65-F5344CB8AC3E}">
        <p14:creationId xmlns:p14="http://schemas.microsoft.com/office/powerpoint/2010/main" val="27859199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12</a:t>
            </a:fld>
            <a:endParaRPr lang="en-US"/>
          </a:p>
        </p:txBody>
      </p:sp>
    </p:spTree>
    <p:extLst>
      <p:ext uri="{BB962C8B-B14F-4D97-AF65-F5344CB8AC3E}">
        <p14:creationId xmlns:p14="http://schemas.microsoft.com/office/powerpoint/2010/main" val="294326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13</a:t>
            </a:fld>
            <a:endParaRPr lang="en-US"/>
          </a:p>
        </p:txBody>
      </p:sp>
    </p:spTree>
    <p:extLst>
      <p:ext uri="{BB962C8B-B14F-4D97-AF65-F5344CB8AC3E}">
        <p14:creationId xmlns:p14="http://schemas.microsoft.com/office/powerpoint/2010/main" val="3308346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14</a:t>
            </a:fld>
            <a:endParaRPr lang="en-US"/>
          </a:p>
        </p:txBody>
      </p:sp>
    </p:spTree>
    <p:extLst>
      <p:ext uri="{BB962C8B-B14F-4D97-AF65-F5344CB8AC3E}">
        <p14:creationId xmlns:p14="http://schemas.microsoft.com/office/powerpoint/2010/main" val="358206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21062B6-B954-EE40-8329-E3BACF2B58AD}" type="slidenum">
              <a:rPr lang="en-US" smtClean="0"/>
              <a:t>15</a:t>
            </a:fld>
            <a:endParaRPr lang="en-US"/>
          </a:p>
        </p:txBody>
      </p:sp>
    </p:spTree>
    <p:extLst>
      <p:ext uri="{BB962C8B-B14F-4D97-AF65-F5344CB8AC3E}">
        <p14:creationId xmlns:p14="http://schemas.microsoft.com/office/powerpoint/2010/main" val="17665039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16</a:t>
            </a:fld>
            <a:endParaRPr lang="en-US"/>
          </a:p>
        </p:txBody>
      </p:sp>
    </p:spTree>
    <p:extLst>
      <p:ext uri="{BB962C8B-B14F-4D97-AF65-F5344CB8AC3E}">
        <p14:creationId xmlns:p14="http://schemas.microsoft.com/office/powerpoint/2010/main" val="1095698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17</a:t>
            </a:fld>
            <a:endParaRPr lang="en-US"/>
          </a:p>
        </p:txBody>
      </p:sp>
    </p:spTree>
    <p:extLst>
      <p:ext uri="{BB962C8B-B14F-4D97-AF65-F5344CB8AC3E}">
        <p14:creationId xmlns:p14="http://schemas.microsoft.com/office/powerpoint/2010/main" val="40443152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18</a:t>
            </a:fld>
            <a:endParaRPr lang="en-US"/>
          </a:p>
        </p:txBody>
      </p:sp>
    </p:spTree>
    <p:extLst>
      <p:ext uri="{BB962C8B-B14F-4D97-AF65-F5344CB8AC3E}">
        <p14:creationId xmlns:p14="http://schemas.microsoft.com/office/powerpoint/2010/main" val="1529912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19</a:t>
            </a:fld>
            <a:endParaRPr lang="en-US"/>
          </a:p>
        </p:txBody>
      </p:sp>
    </p:spTree>
    <p:extLst>
      <p:ext uri="{BB962C8B-B14F-4D97-AF65-F5344CB8AC3E}">
        <p14:creationId xmlns:p14="http://schemas.microsoft.com/office/powerpoint/2010/main" val="676524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20</a:t>
            </a:fld>
            <a:endParaRPr lang="en-US"/>
          </a:p>
        </p:txBody>
      </p:sp>
    </p:spTree>
    <p:extLst>
      <p:ext uri="{BB962C8B-B14F-4D97-AF65-F5344CB8AC3E}">
        <p14:creationId xmlns:p14="http://schemas.microsoft.com/office/powerpoint/2010/main" val="38200174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21</a:t>
            </a:fld>
            <a:endParaRPr lang="en-US"/>
          </a:p>
        </p:txBody>
      </p:sp>
    </p:spTree>
    <p:extLst>
      <p:ext uri="{BB962C8B-B14F-4D97-AF65-F5344CB8AC3E}">
        <p14:creationId xmlns:p14="http://schemas.microsoft.com/office/powerpoint/2010/main" val="3220010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22</a:t>
            </a:fld>
            <a:endParaRPr lang="en-US"/>
          </a:p>
        </p:txBody>
      </p:sp>
    </p:spTree>
    <p:extLst>
      <p:ext uri="{BB962C8B-B14F-4D97-AF65-F5344CB8AC3E}">
        <p14:creationId xmlns:p14="http://schemas.microsoft.com/office/powerpoint/2010/main" val="22494694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23</a:t>
            </a:fld>
            <a:endParaRPr lang="en-US"/>
          </a:p>
        </p:txBody>
      </p:sp>
    </p:spTree>
    <p:extLst>
      <p:ext uri="{BB962C8B-B14F-4D97-AF65-F5344CB8AC3E}">
        <p14:creationId xmlns:p14="http://schemas.microsoft.com/office/powerpoint/2010/main" val="2048136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24</a:t>
            </a:fld>
            <a:endParaRPr lang="en-US"/>
          </a:p>
        </p:txBody>
      </p:sp>
    </p:spTree>
    <p:extLst>
      <p:ext uri="{BB962C8B-B14F-4D97-AF65-F5344CB8AC3E}">
        <p14:creationId xmlns:p14="http://schemas.microsoft.com/office/powerpoint/2010/main" val="26980393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25</a:t>
            </a:fld>
            <a:endParaRPr lang="en-US"/>
          </a:p>
        </p:txBody>
      </p:sp>
    </p:spTree>
    <p:extLst>
      <p:ext uri="{BB962C8B-B14F-4D97-AF65-F5344CB8AC3E}">
        <p14:creationId xmlns:p14="http://schemas.microsoft.com/office/powerpoint/2010/main" val="8881642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26</a:t>
            </a:fld>
            <a:endParaRPr lang="en-US"/>
          </a:p>
        </p:txBody>
      </p:sp>
    </p:spTree>
    <p:extLst>
      <p:ext uri="{BB962C8B-B14F-4D97-AF65-F5344CB8AC3E}">
        <p14:creationId xmlns:p14="http://schemas.microsoft.com/office/powerpoint/2010/main" val="3782315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27</a:t>
            </a:fld>
            <a:endParaRPr lang="en-US"/>
          </a:p>
        </p:txBody>
      </p:sp>
    </p:spTree>
    <p:extLst>
      <p:ext uri="{BB962C8B-B14F-4D97-AF65-F5344CB8AC3E}">
        <p14:creationId xmlns:p14="http://schemas.microsoft.com/office/powerpoint/2010/main" val="17664713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28</a:t>
            </a:fld>
            <a:endParaRPr lang="en-US"/>
          </a:p>
        </p:txBody>
      </p:sp>
    </p:spTree>
    <p:extLst>
      <p:ext uri="{BB962C8B-B14F-4D97-AF65-F5344CB8AC3E}">
        <p14:creationId xmlns:p14="http://schemas.microsoft.com/office/powerpoint/2010/main" val="38870142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1063" y="685800"/>
            <a:ext cx="4587875" cy="34417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1062B6-B954-EE40-8329-E3BACF2B58AD}" type="slidenum">
              <a:rPr lang="en-US" smtClean="0"/>
              <a:t>29</a:t>
            </a:fld>
            <a:endParaRPr lang="en-US"/>
          </a:p>
        </p:txBody>
      </p:sp>
    </p:spTree>
    <p:extLst>
      <p:ext uri="{BB962C8B-B14F-4D97-AF65-F5344CB8AC3E}">
        <p14:creationId xmlns:p14="http://schemas.microsoft.com/office/powerpoint/2010/main" val="3705145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19925" y="298602"/>
            <a:ext cx="6742976" cy="839656"/>
          </a:xfrm>
          <a:prstGeom prst="rect">
            <a:avLst/>
          </a:prstGeom>
          <a:solidFill>
            <a:srgbClr val="E6AF00"/>
          </a:solidFill>
          <a:ln>
            <a:noFill/>
          </a:ln>
        </p:spPr>
        <p:txBody>
          <a:bodyPr vert="horz" lIns="91440" tIns="45720" rIns="91440" bIns="45720" rtlCol="0" anchor="ctr">
            <a:normAutofit/>
          </a:bodyPr>
          <a:lstStyle/>
          <a:p>
            <a:endParaRPr lang="en-US" dirty="0"/>
          </a:p>
        </p:txBody>
      </p:sp>
    </p:spTree>
    <p:extLst>
      <p:ext uri="{BB962C8B-B14F-4D97-AF65-F5344CB8AC3E}">
        <p14:creationId xmlns:p14="http://schemas.microsoft.com/office/powerpoint/2010/main" val="827622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631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52711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925" y="298602"/>
            <a:ext cx="6742976" cy="839656"/>
          </a:xfrm>
          <a:prstGeom prst="rect">
            <a:avLst/>
          </a:prstGeom>
          <a:solidFill>
            <a:srgbClr val="E6AF00"/>
          </a:solidFill>
          <a:ln>
            <a:noFill/>
          </a:ln>
        </p:spPr>
        <p:txBody>
          <a:bodyPr vert="horz" lIns="91440" tIns="45720" rIns="91440" bIns="45720" rtlCol="0" anchor="ctr">
            <a:normAutofit/>
          </a:bodyPr>
          <a:lstStyle/>
          <a:p>
            <a:endParaRPr lang="en-US" dirty="0"/>
          </a:p>
        </p:txBody>
      </p:sp>
      <p:sp>
        <p:nvSpPr>
          <p:cNvPr id="8" name="TextBox 7"/>
          <p:cNvSpPr txBox="1"/>
          <p:nvPr userDrawn="1"/>
        </p:nvSpPr>
        <p:spPr>
          <a:xfrm>
            <a:off x="1" y="6470419"/>
            <a:ext cx="8321675" cy="396000"/>
          </a:xfrm>
          <a:prstGeom prst="rect">
            <a:avLst/>
          </a:prstGeom>
          <a:solidFill>
            <a:schemeClr val="bg2">
              <a:lumMod val="50000"/>
            </a:schemeClr>
          </a:solidFill>
        </p:spPr>
        <p:txBody>
          <a:bodyPr>
            <a:spAutoFit/>
          </a:bodyPr>
          <a:lstStyle/>
          <a:p>
            <a:pPr fontAlgn="auto">
              <a:spcBef>
                <a:spcPts val="0"/>
              </a:spcBef>
              <a:spcAft>
                <a:spcPts val="0"/>
              </a:spcAft>
              <a:defRPr/>
            </a:pPr>
            <a:endParaRPr lang="en-US" sz="2950" dirty="0">
              <a:solidFill>
                <a:schemeClr val="bg1"/>
              </a:solidFill>
              <a:latin typeface="Cambria"/>
              <a:cs typeface="Cambria"/>
            </a:endParaRPr>
          </a:p>
        </p:txBody>
      </p:sp>
      <p:sp>
        <p:nvSpPr>
          <p:cNvPr id="9" name="TextBox 20"/>
          <p:cNvSpPr txBox="1">
            <a:spLocks noChangeArrowheads="1"/>
          </p:cNvSpPr>
          <p:nvPr userDrawn="1"/>
        </p:nvSpPr>
        <p:spPr bwMode="auto">
          <a:xfrm>
            <a:off x="8340908" y="6458864"/>
            <a:ext cx="828675" cy="400110"/>
          </a:xfrm>
          <a:prstGeom prst="rect">
            <a:avLst/>
          </a:prstGeom>
          <a:solidFill>
            <a:srgbClr val="E6AF00"/>
          </a:solidFill>
          <a:ln>
            <a:noFill/>
          </a:ln>
          <a:extLst/>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n-US" sz="400" dirty="0" smtClean="0">
              <a:solidFill>
                <a:schemeClr val="bg1"/>
              </a:solidFill>
              <a:latin typeface="Times New Roman" panose="02020603050405020304" pitchFamily="18" charset="0"/>
              <a:cs typeface="Times New Roman" panose="02020603050405020304" pitchFamily="18" charset="0"/>
            </a:endParaRPr>
          </a:p>
          <a:p>
            <a:pPr algn="ctr" eaLnBrk="1" hangingPunct="1">
              <a:defRPr/>
            </a:pPr>
            <a:fld id="{AFC20D2B-8348-458E-8611-078BD0DC244E}" type="slidenum">
              <a:rPr lang="en-US" sz="1200" smtClean="0">
                <a:solidFill>
                  <a:schemeClr val="bg1"/>
                </a:solidFill>
                <a:latin typeface="Times New Roman" panose="02020603050405020304" pitchFamily="18" charset="0"/>
                <a:cs typeface="Times New Roman" panose="02020603050405020304" pitchFamily="18" charset="0"/>
              </a:rPr>
              <a:pPr algn="ctr" eaLnBrk="1" hangingPunct="1">
                <a:defRPr/>
              </a:pPr>
              <a:t>‹#›</a:t>
            </a:fld>
            <a:endParaRPr lang="en-US" sz="1200" dirty="0" smtClean="0">
              <a:solidFill>
                <a:schemeClr val="bg1"/>
              </a:solidFill>
              <a:latin typeface="Times New Roman" panose="02020603050405020304" pitchFamily="18" charset="0"/>
              <a:cs typeface="Times New Roman" panose="02020603050405020304" pitchFamily="18" charset="0"/>
            </a:endParaRPr>
          </a:p>
          <a:p>
            <a:pPr algn="ctr" eaLnBrk="1" hangingPunct="1">
              <a:defRPr/>
            </a:pPr>
            <a:endParaRPr lang="en-US" sz="400" dirty="0" smtClean="0">
              <a:solidFill>
                <a:schemeClr val="bg1"/>
              </a:solidFill>
              <a:latin typeface="Times New Roman" panose="02020603050405020304" pitchFamily="18" charset="0"/>
              <a:cs typeface="Times New Roman" panose="02020603050405020304" pitchFamily="18" charset="0"/>
            </a:endParaRPr>
          </a:p>
        </p:txBody>
      </p:sp>
      <p:sp>
        <p:nvSpPr>
          <p:cNvPr id="10" name="TextBox 21"/>
          <p:cNvSpPr txBox="1">
            <a:spLocks noChangeArrowheads="1"/>
          </p:cNvSpPr>
          <p:nvPr userDrawn="1"/>
        </p:nvSpPr>
        <p:spPr bwMode="auto">
          <a:xfrm>
            <a:off x="93134" y="6497109"/>
            <a:ext cx="1876425" cy="302782"/>
          </a:xfrm>
          <a:prstGeom prst="rect">
            <a:avLst/>
          </a:prstGeom>
          <a:noFill/>
          <a:ln>
            <a:noFill/>
          </a:ln>
          <a:extLst/>
        </p:spPr>
        <p:txBody>
          <a:bodyPr lIns="86493" tIns="43247" rIns="86493" bIns="43247">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defRPr/>
            </a:pPr>
            <a:r>
              <a:rPr lang="en-US" sz="1400" b="1" dirty="0" smtClean="0">
                <a:solidFill>
                  <a:schemeClr val="bg1"/>
                </a:solidFill>
                <a:latin typeface="Times New Roman" panose="02020603050405020304" pitchFamily="18" charset="0"/>
                <a:cs typeface="Times New Roman" panose="02020603050405020304" pitchFamily="18" charset="0"/>
              </a:rPr>
              <a:t>ARVG</a:t>
            </a:r>
            <a:r>
              <a:rPr lang="en-US" sz="1400" b="1" baseline="0" dirty="0" smtClean="0">
                <a:solidFill>
                  <a:schemeClr val="bg1"/>
                </a:solidFill>
                <a:latin typeface="Times New Roman" panose="02020603050405020304" pitchFamily="18" charset="0"/>
                <a:cs typeface="Times New Roman" panose="02020603050405020304" pitchFamily="18" charset="0"/>
              </a:rPr>
              <a:t> &amp; Co.</a:t>
            </a:r>
            <a:endParaRPr lang="en-US" sz="1600" b="1" dirty="0" smtClean="0">
              <a:solidFill>
                <a:schemeClr val="bg1"/>
              </a:solidFill>
              <a:latin typeface="Times New Roman" panose="02020603050405020304" pitchFamily="18" charset="0"/>
              <a:cs typeface="Times New Roman" panose="02020603050405020304" pitchFamily="18" charset="0"/>
            </a:endParaRPr>
          </a:p>
        </p:txBody>
      </p:sp>
      <p:sp>
        <p:nvSpPr>
          <p:cNvPr id="7" name="TextBox 21"/>
          <p:cNvSpPr txBox="1">
            <a:spLocks noChangeArrowheads="1"/>
          </p:cNvSpPr>
          <p:nvPr userDrawn="1"/>
        </p:nvSpPr>
        <p:spPr bwMode="auto">
          <a:xfrm>
            <a:off x="3566249" y="6521175"/>
            <a:ext cx="2080572" cy="272005"/>
          </a:xfrm>
          <a:prstGeom prst="rect">
            <a:avLst/>
          </a:prstGeom>
          <a:noFill/>
          <a:ln>
            <a:noFill/>
          </a:ln>
          <a:extLst/>
        </p:spPr>
        <p:txBody>
          <a:bodyPr wrap="square" lIns="86493" tIns="43247" rIns="86493" bIns="43247">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n-US" sz="1200" b="1" i="1" dirty="0" smtClean="0">
                <a:solidFill>
                  <a:schemeClr val="bg1"/>
                </a:solidFill>
                <a:latin typeface="Times New Roman" panose="02020603050405020304" pitchFamily="18" charset="0"/>
                <a:cs typeface="Times New Roman" panose="02020603050405020304" pitchFamily="18" charset="0"/>
              </a:rPr>
              <a:t>Privileged</a:t>
            </a:r>
            <a:r>
              <a:rPr lang="en-US" sz="1200" b="1" i="1" baseline="0" dirty="0" smtClean="0">
                <a:solidFill>
                  <a:schemeClr val="bg1"/>
                </a:solidFill>
                <a:latin typeface="Times New Roman" panose="02020603050405020304" pitchFamily="18" charset="0"/>
                <a:cs typeface="Times New Roman" panose="02020603050405020304" pitchFamily="18" charset="0"/>
              </a:rPr>
              <a:t> &amp; Private</a:t>
            </a:r>
            <a:endParaRPr lang="en-US" sz="1200" b="1" i="1" dirty="0" smtClean="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userDrawn="1"/>
        </p:nvPicPr>
        <p:blipFill rotWithShape="1">
          <a:blip r:embed="rId4">
            <a:extLst>
              <a:ext uri="{28A0092B-C50C-407E-A947-70E740481C1C}">
                <a14:useLocalDpi xmlns:a14="http://schemas.microsoft.com/office/drawing/2010/main" val="0"/>
              </a:ext>
            </a:extLst>
          </a:blip>
          <a:srcRect l="5819" t="52235" r="7959" b="14168"/>
          <a:stretch/>
        </p:blipFill>
        <p:spPr>
          <a:xfrm>
            <a:off x="6849978" y="314679"/>
            <a:ext cx="2181727" cy="850158"/>
          </a:xfrm>
          <a:prstGeom prst="rect">
            <a:avLst/>
          </a:prstGeom>
        </p:spPr>
      </p:pic>
      <p:pic>
        <p:nvPicPr>
          <p:cNvPr id="13" name="Picture 12"/>
          <p:cNvPicPr>
            <a:picLocks noChangeAspect="1"/>
          </p:cNvPicPr>
          <p:nvPr userDrawn="1"/>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6849978" y="197923"/>
            <a:ext cx="2181727" cy="966914"/>
          </a:xfrm>
          <a:prstGeom prst="rect">
            <a:avLst/>
          </a:prstGeom>
        </p:spPr>
      </p:pic>
    </p:spTree>
    <p:extLst>
      <p:ext uri="{BB962C8B-B14F-4D97-AF65-F5344CB8AC3E}">
        <p14:creationId xmlns:p14="http://schemas.microsoft.com/office/powerpoint/2010/main" val="1841599834"/>
      </p:ext>
    </p:extLst>
  </p:cSld>
  <p:clrMap bg1="lt1" tx1="dk1" bg2="lt2" tx2="dk2" accent1="accent1" accent2="accent2" accent3="accent3" accent4="accent4" accent5="accent5" accent6="accent6" hlink="hlink" folHlink="folHlink"/>
  <p:sldLayoutIdLst>
    <p:sldLayoutId id="2147483649" r:id="rId1"/>
    <p:sldLayoutId id="2147483653" r:id="rId2"/>
  </p:sldLayoutIdLst>
  <p:timing>
    <p:tnLst>
      <p:par>
        <p:cTn id="1" dur="indefinite" restart="never" nodeType="tmRoot"/>
      </p:par>
    </p:tnLst>
  </p:timing>
  <p:txStyles>
    <p:titleStyle>
      <a:lvl1pPr marL="179388" indent="0" algn="just" defTabSz="457200" rtl="0" eaLnBrk="1" latinLnBrk="0" hangingPunct="1">
        <a:spcBef>
          <a:spcPct val="0"/>
        </a:spcBef>
        <a:buNone/>
        <a:defRPr sz="2800" b="1" kern="1200">
          <a:solidFill>
            <a:schemeClr val="bg1"/>
          </a:solidFill>
          <a:latin typeface="Times New Roman" panose="02020603050405020304" pitchFamily="18" charset="0"/>
          <a:ea typeface="+mj-ea"/>
          <a:cs typeface="Times New Roman" panose="02020603050405020304" pitchFamily="18" charset="0"/>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8088325"/>
      </p:ext>
    </p:extLst>
  </p:cSld>
  <p:clrMap bg1="lt1" tx1="dk1" bg2="lt2" tx2="dk2" accent1="accent1" accent2="accent2" accent3="accent3" accent4="accent4" accent5="accent5" accent6="accent6" hlink="hlink" folHlink="folHlink"/>
  <p:sldLayoutIdLst>
    <p:sldLayoutId id="214748365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hyperlink" Target="mailto:info@arvg.co.in"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286313"/>
            <a:ext cx="9144000" cy="707886"/>
          </a:xfrm>
          <a:prstGeom prst="rect">
            <a:avLst/>
          </a:prstGeom>
          <a:solidFill>
            <a:schemeClr val="bg2">
              <a:lumMod val="50000"/>
            </a:schemeClr>
          </a:solidFill>
        </p:spPr>
        <p:txBody>
          <a:bodyPr wrap="square" rtlCol="0" anchor="ctr">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ARVG &amp; CO.</a:t>
            </a:r>
          </a:p>
          <a:p>
            <a:pPr algn="ctr"/>
            <a:r>
              <a:rPr lang="en-US" sz="2000" b="1" dirty="0">
                <a:solidFill>
                  <a:schemeClr val="bg1"/>
                </a:solidFill>
                <a:latin typeface="Times New Roman" panose="02020603050405020304" pitchFamily="18" charset="0"/>
                <a:cs typeface="Times New Roman" panose="02020603050405020304" pitchFamily="18" charset="0"/>
              </a:rPr>
              <a:t>CHARTERED ACCOUNTANTS</a:t>
            </a:r>
          </a:p>
        </p:txBody>
      </p:sp>
      <p:sp>
        <p:nvSpPr>
          <p:cNvPr id="10" name="Title 4"/>
          <p:cNvSpPr txBox="1">
            <a:spLocks/>
          </p:cNvSpPr>
          <p:nvPr/>
        </p:nvSpPr>
        <p:spPr>
          <a:xfrm>
            <a:off x="0" y="734169"/>
            <a:ext cx="9144000" cy="1116000"/>
          </a:xfrm>
          <a:prstGeom prst="rect">
            <a:avLst/>
          </a:prstGeom>
          <a:solidFill>
            <a:srgbClr val="E6AF00"/>
          </a:solidFill>
          <a:ln>
            <a:noFill/>
          </a:ln>
        </p:spPr>
        <p:txBody>
          <a:bodyPr vert="horz" lIns="91440" tIns="45720" rIns="91440" bIns="45720" rtlCol="0" anchor="ctr">
            <a:normAutofit/>
          </a:bodyPr>
          <a:lstStyle>
            <a:lvl1pPr marL="179388" indent="0" algn="just" defTabSz="457200" rtl="0" eaLnBrk="1" latinLnBrk="0" hangingPunct="1">
              <a:spcBef>
                <a:spcPct val="0"/>
              </a:spcBef>
              <a:buNone/>
              <a:defRPr sz="2800" b="1" kern="1200">
                <a:solidFill>
                  <a:schemeClr val="bg1"/>
                </a:solidFill>
                <a:latin typeface="Times New Roman" panose="02020603050405020304" pitchFamily="18" charset="0"/>
                <a:ea typeface="+mj-ea"/>
                <a:cs typeface="Times New Roman" panose="02020603050405020304" pitchFamily="18" charset="0"/>
              </a:defRPr>
            </a:lvl1pPr>
          </a:lstStyle>
          <a:p>
            <a:pPr algn="ctr"/>
            <a:r>
              <a:rPr lang="en-US" dirty="0"/>
              <a:t>UNION BUDGET 2014 – 15</a:t>
            </a:r>
            <a:endParaRPr lang="en-GB"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1849524"/>
            <a:ext cx="9143999" cy="3432765"/>
          </a:xfrm>
          <a:prstGeom prst="rect">
            <a:avLst/>
          </a:prstGeom>
        </p:spPr>
      </p:pic>
    </p:spTree>
    <p:extLst>
      <p:ext uri="{BB962C8B-B14F-4D97-AF65-F5344CB8AC3E}">
        <p14:creationId xmlns:p14="http://schemas.microsoft.com/office/powerpoint/2010/main" val="12111524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p:cNvSpPr>
          <p:nvPr/>
        </p:nvSpPr>
        <p:spPr>
          <a:xfrm>
            <a:off x="3" y="470047"/>
            <a:ext cx="3390121" cy="839656"/>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b="1" dirty="0">
                <a:solidFill>
                  <a:srgbClr val="002060"/>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rPr>
              <a:t>Contents</a:t>
            </a:r>
            <a:endParaRPr lang="en-GB" b="1" dirty="0">
              <a:solidFill>
                <a:srgbClr val="002060"/>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2239" r="9918"/>
          <a:stretch/>
        </p:blipFill>
        <p:spPr>
          <a:xfrm>
            <a:off x="5300675" y="157168"/>
            <a:ext cx="3700463" cy="6584302"/>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4122049472"/>
              </p:ext>
            </p:extLst>
          </p:nvPr>
        </p:nvGraphicFramePr>
        <p:xfrm>
          <a:off x="809629" y="1497005"/>
          <a:ext cx="4248151" cy="2529840"/>
        </p:xfrm>
        <a:graphic>
          <a:graphicData uri="http://schemas.openxmlformats.org/drawingml/2006/table">
            <a:tbl>
              <a:tblPr firstRow="1" bandRow="1">
                <a:tableStyleId>{5FD0F851-EC5A-4D38-B0AD-8093EC10F338}</a:tableStyleId>
              </a:tblPr>
              <a:tblGrid>
                <a:gridCol w="4248151"/>
              </a:tblGrid>
              <a:tr h="370840">
                <a:tc>
                  <a:txBody>
                    <a:bodyPr/>
                    <a:lstStyle/>
                    <a:p>
                      <a:r>
                        <a:rPr lang="en-IN" sz="2800" b="0" dirty="0" smtClean="0">
                          <a:solidFill>
                            <a:srgbClr val="C00000"/>
                          </a:solidFill>
                          <a:effectLst>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Direct Taxation</a:t>
                      </a:r>
                    </a:p>
                    <a:p>
                      <a:endParaRPr lang="en-GB" sz="2400" b="0" dirty="0">
                        <a:solidFill>
                          <a:srgbClr val="C00000"/>
                        </a:solidFill>
                        <a:effectLst>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endParaRPr>
                    </a:p>
                  </a:txBody>
                  <a:tcPr>
                    <a:lnL>
                      <a:noFill/>
                    </a:lnL>
                    <a:lnR>
                      <a:noFill/>
                    </a:lnR>
                    <a:lnT w="12700" cmpd="sng">
                      <a:noFill/>
                    </a:lnT>
                    <a:lnB>
                      <a:noFill/>
                    </a:lnB>
                    <a:lnTlToBr w="12700" cmpd="sng">
                      <a:noFill/>
                      <a:prstDash val="solid"/>
                    </a:lnTlToBr>
                    <a:lnBlToTr w="12700" cmpd="sng">
                      <a:noFill/>
                      <a:prstDash val="solid"/>
                    </a:lnBlToTr>
                    <a:noFill/>
                  </a:tcPr>
                </a:tc>
              </a:tr>
              <a:tr h="370840">
                <a:tc>
                  <a:txBody>
                    <a:bodyPr/>
                    <a:lstStyle/>
                    <a:p>
                      <a:r>
                        <a:rPr lang="en-IN" sz="2400" b="0" dirty="0" smtClean="0">
                          <a:solidFill>
                            <a:schemeClr val="bg2">
                              <a:lumMod val="50000"/>
                            </a:schemeClr>
                          </a:solidFill>
                          <a:latin typeface="Times New Roman" panose="02020603050405020304" pitchFamily="18" charset="0"/>
                          <a:cs typeface="Times New Roman" panose="02020603050405020304" pitchFamily="18" charset="0"/>
                        </a:rPr>
                        <a:t>International Tax &amp; Transfer Pricing</a:t>
                      </a:r>
                      <a:endParaRPr lang="en-GB" sz="2400" b="0" dirty="0">
                        <a:solidFill>
                          <a:schemeClr val="bg2">
                            <a:lumMod val="50000"/>
                          </a:schemeClr>
                        </a:solidFill>
                        <a:latin typeface="Times New Roman" panose="02020603050405020304" pitchFamily="18" charset="0"/>
                        <a:cs typeface="Times New Roman" panose="02020603050405020304" pitchFamily="18" charset="0"/>
                      </a:endParaRPr>
                    </a:p>
                  </a:txBody>
                  <a:tcPr>
                    <a:lnL>
                      <a:noFill/>
                    </a:lnL>
                    <a:lnR>
                      <a:noFill/>
                    </a:lnR>
                    <a:lnT>
                      <a:noFill/>
                    </a:lnT>
                    <a:lnB>
                      <a:noFill/>
                    </a:lnB>
                    <a:lnTlToBr w="12700" cmpd="sng">
                      <a:noFill/>
                      <a:prstDash val="solid"/>
                    </a:lnTlToBr>
                    <a:lnBlToTr w="12700" cmpd="sng">
                      <a:noFill/>
                      <a:prstDash val="solid"/>
                    </a:lnBlToTr>
                    <a:noFill/>
                  </a:tcPr>
                </a:tc>
              </a:tr>
              <a:tr h="370840">
                <a:tc>
                  <a:txBody>
                    <a:bodyPr/>
                    <a:lstStyle/>
                    <a:p>
                      <a:endParaRPr lang="en-IN" sz="2400" b="0" dirty="0" smtClean="0">
                        <a:solidFill>
                          <a:schemeClr val="bg2">
                            <a:lumMod val="50000"/>
                          </a:schemeClr>
                        </a:solidFill>
                        <a:latin typeface="Times New Roman" panose="02020603050405020304" pitchFamily="18" charset="0"/>
                        <a:cs typeface="Times New Roman" panose="02020603050405020304" pitchFamily="18" charset="0"/>
                      </a:endParaRPr>
                    </a:p>
                    <a:p>
                      <a:r>
                        <a:rPr lang="en-IN" sz="2400" b="0" dirty="0" smtClean="0">
                          <a:solidFill>
                            <a:schemeClr val="bg2">
                              <a:lumMod val="50000"/>
                            </a:schemeClr>
                          </a:solidFill>
                          <a:latin typeface="Times New Roman" panose="02020603050405020304" pitchFamily="18" charset="0"/>
                          <a:cs typeface="Times New Roman" panose="02020603050405020304" pitchFamily="18" charset="0"/>
                        </a:rPr>
                        <a:t>Indirect Taxation</a:t>
                      </a:r>
                      <a:endParaRPr lang="en-GB" sz="2400" b="0" dirty="0">
                        <a:solidFill>
                          <a:schemeClr val="bg2">
                            <a:lumMod val="50000"/>
                          </a:schemeClr>
                        </a:solidFill>
                        <a:latin typeface="Times New Roman" panose="02020603050405020304" pitchFamily="18" charset="0"/>
                        <a:cs typeface="Times New Roman" panose="02020603050405020304" pitchFamily="18" charset="0"/>
                      </a:endParaRPr>
                    </a:p>
                  </a:txBody>
                  <a:tcPr>
                    <a:lnL>
                      <a:noFill/>
                    </a:lnL>
                    <a:lnR>
                      <a:noFill/>
                    </a:lnR>
                    <a:lnT>
                      <a:noFill/>
                    </a:lnT>
                    <a:lnB w="12700" cmpd="sng">
                      <a:noFill/>
                    </a:lnB>
                    <a:lnTlToBr w="12700" cmpd="sng">
                      <a:noFill/>
                      <a:prstDash val="solid"/>
                    </a:lnTlToBr>
                    <a:lnBlToTr w="12700" cmpd="sng">
                      <a:noFill/>
                      <a:prstDash val="solid"/>
                    </a:lnBlToTr>
                    <a:noFill/>
                  </a:tcPr>
                </a:tc>
              </a:tr>
            </a:tbl>
          </a:graphicData>
        </a:graphic>
      </p:graphicFrame>
      <p:cxnSp>
        <p:nvCxnSpPr>
          <p:cNvPr id="8" name="Straight Connector 7"/>
          <p:cNvCxnSpPr/>
          <p:nvPr/>
        </p:nvCxnSpPr>
        <p:spPr>
          <a:xfrm>
            <a:off x="600078" y="1497007"/>
            <a:ext cx="0" cy="2574925"/>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47995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4939814"/>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Deduction u/s 35AD applicable to 2 more businesses (semiconductor water fabrication manufacturing unit and laying &amp; operation of slurry pipeline for transportation of iron ore) – Capital assets to be used for 8 yrs. only for specified business from the year in which constructed or acquired otherwise deemed to be income (capital asset less depreciation u/s 32) of the previous year in which the asset is used – Not applicable to Sick Industrial Unit;  </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Deduction u/s 35AD not available for capital expenditure incurred towards specified business for which deduction of income from such specified business claimed u/s 10AA and vice-versa;</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Expenditure incurred towards Corporate Social Responsibility u/s 135 of Companies Act, 2013 shall not be considered to be incurred for the purpose of business and hence shall not be allowed as deduction – if CSR expenditure is of the nature specified in section 30 to 36 shall be allowed subject to fulfilment of the conditions specified;</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Every payment (and not some specified payments) to a resident, on which tax is not deductible at source (if applicable), should be subject to disallowance of 30% of such expenditure – on payment of taxes the disallowance of expenditure (30% of such expenditure in the case of residents and 100% of such expenditure in the case of non-residents) be reversed;</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It is proposed to provide for a uniform amount of presumptive income of INR 7,500 for every or part of a month u/s 44AE for all type of goods carriage (i.e. Heavy Good Vehicle &amp;  Vehicle other than HGV);</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a:xfrm>
            <a:off x="0" y="298589"/>
            <a:ext cx="6742976" cy="839656"/>
          </a:xfrm>
        </p:spPr>
        <p:txBody>
          <a:bodyPr/>
          <a:lstStyle/>
          <a:p>
            <a:r>
              <a:rPr lang="en-US" sz="2500" dirty="0">
                <a:solidFill>
                  <a:prstClr val="white"/>
                </a:solidFill>
              </a:rPr>
              <a:t>Income from Business/Profession </a:t>
            </a:r>
            <a:r>
              <a:rPr lang="en-US" sz="1300" dirty="0">
                <a:solidFill>
                  <a:prstClr val="white"/>
                </a:solidFill>
              </a:rPr>
              <a:t>(</a:t>
            </a:r>
            <a:r>
              <a:rPr lang="en-US" sz="1300" dirty="0" err="1">
                <a:solidFill>
                  <a:prstClr val="white"/>
                </a:solidFill>
              </a:rPr>
              <a:t>w.e.f</a:t>
            </a:r>
            <a:r>
              <a:rPr lang="en-US" sz="1300" dirty="0">
                <a:solidFill>
                  <a:prstClr val="white"/>
                </a:solidFill>
              </a:rPr>
              <a:t>. AY 2015-16)</a:t>
            </a:r>
            <a:endParaRPr lang="en-GB" dirty="0"/>
          </a:p>
        </p:txBody>
      </p:sp>
      <p:sp>
        <p:nvSpPr>
          <p:cNvPr id="5" name="Title 2"/>
          <p:cNvSpPr txBox="1">
            <a:spLocks/>
          </p:cNvSpPr>
          <p:nvPr/>
        </p:nvSpPr>
        <p:spPr>
          <a:xfrm>
            <a:off x="-19925" y="298602"/>
            <a:ext cx="6742976" cy="839656"/>
          </a:xfrm>
          <a:prstGeom prst="rect">
            <a:avLst/>
          </a:prstGeom>
          <a:solidFill>
            <a:srgbClr val="E6AF00"/>
          </a:solidFill>
          <a:ln>
            <a:noFill/>
          </a:ln>
        </p:spPr>
        <p:txBody>
          <a:bodyPr vert="horz" lIns="91440" tIns="45720" rIns="91440" bIns="45720" rtlCol="0" anchor="ctr">
            <a:normAutofit/>
          </a:bodyPr>
          <a:lstStyle>
            <a:lvl1pPr marL="179388" indent="0" algn="just" defTabSz="457200" rtl="0" eaLnBrk="1" latinLnBrk="0" hangingPunct="1">
              <a:spcBef>
                <a:spcPct val="0"/>
              </a:spcBef>
              <a:buNone/>
              <a:defRPr sz="2800" b="1" kern="1200">
                <a:solidFill>
                  <a:schemeClr val="bg1"/>
                </a:solidFill>
                <a:latin typeface="Times New Roman" panose="02020603050405020304" pitchFamily="18" charset="0"/>
                <a:ea typeface="+mj-ea"/>
                <a:cs typeface="Times New Roman" panose="02020603050405020304" pitchFamily="18" charset="0"/>
              </a:defRPr>
            </a:lvl1pPr>
          </a:lstStyle>
          <a:p>
            <a:r>
              <a:rPr lang="en-US" dirty="0">
                <a:solidFill>
                  <a:prstClr val="white"/>
                </a:solidFill>
              </a:rPr>
              <a:t>Income from Business/Profession </a:t>
            </a:r>
            <a:r>
              <a:rPr lang="en-US" sz="1400" dirty="0">
                <a:solidFill>
                  <a:prstClr val="white"/>
                </a:solidFill>
              </a:rPr>
              <a:t>(</a:t>
            </a:r>
            <a:r>
              <a:rPr lang="en-US" sz="1400" dirty="0" err="1">
                <a:solidFill>
                  <a:prstClr val="white"/>
                </a:solidFill>
              </a:rPr>
              <a:t>w.e.f</a:t>
            </a:r>
            <a:r>
              <a:rPr lang="en-US" sz="1400" dirty="0">
                <a:solidFill>
                  <a:prstClr val="white"/>
                </a:solidFill>
              </a:rPr>
              <a:t>. AY 15-16)</a:t>
            </a:r>
            <a:endParaRPr lang="en-GB" dirty="0"/>
          </a:p>
        </p:txBody>
      </p:sp>
    </p:spTree>
    <p:extLst>
      <p:ext uri="{BB962C8B-B14F-4D97-AF65-F5344CB8AC3E}">
        <p14:creationId xmlns:p14="http://schemas.microsoft.com/office/powerpoint/2010/main" val="3240026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5170646"/>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Unlisted Shares &amp; Unit other than equity oriented unit is proposed to be classified as Short Term Capital Assets if held for less than 36 months instead of 12 months </a:t>
            </a:r>
            <a:r>
              <a:rPr lang="en-IN" sz="1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(In case of conversion from unlisted to listed shares, the period of holding of unlisted shares shall be considered is not clarified in the bill)</a:t>
            </a:r>
            <a:r>
              <a:rPr lang="en-IN" sz="1100" dirty="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Gain on transfer of Long Term Unit (other than Unit covered u/s 10(38)) is proposed to be taxed @ 20% instead of 10%;</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Advance for transfer of capital assets that has been forfeited and negotiation does not result in transfer of capital assets, such advance is proposed to be considered as Income under the head “income from other sources” instead of being deducted from cost of acquisition of capital asset;</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Units of the REIT when traded in stock exchange would attract similar tax treatments as equity shares u/s 10(38) &amp; u/s 111A – Exchange of shares in SPV with units of the trust regarded as transfer of capital assets and taxed at the time of disposal of units by the sponsor – Benefit of Sec. 10(38) &amp; 111A (owing to the levy of STT) will not be available to the sponsor on such disposal – Cost of share shall be considered as the cost of units – Holding period of the shares will also be included in the holding period of the unit;</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Amount of compensation received in pursuance of an interim order of the court or any other authority, to be deemed as capital gains in PY in which the final order of such court or any other authority is made;</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Exemption u/s 54(1) and 54F shall be available only on one residential house and should be situated in India;</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Investment made in the long term specified asset, out of capital gains arising from transfer of one or more original asset, during the FY in which the original asset or assets are transferred and in the subsequent FY shall  not exceed ₹ 50 lacs.</a:t>
            </a: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r>
              <a:rPr lang="en-US" dirty="0">
                <a:solidFill>
                  <a:prstClr val="white"/>
                </a:solidFill>
              </a:rPr>
              <a:t>Capital Gains </a:t>
            </a:r>
            <a:r>
              <a:rPr lang="en-US" sz="1400" dirty="0">
                <a:solidFill>
                  <a:prstClr val="white"/>
                </a:solidFill>
              </a:rPr>
              <a:t>(</a:t>
            </a:r>
            <a:r>
              <a:rPr lang="en-US" sz="1400" dirty="0" err="1">
                <a:solidFill>
                  <a:prstClr val="white"/>
                </a:solidFill>
              </a:rPr>
              <a:t>w.e.f</a:t>
            </a:r>
            <a:r>
              <a:rPr lang="en-US" sz="1400" dirty="0">
                <a:solidFill>
                  <a:prstClr val="white"/>
                </a:solidFill>
              </a:rPr>
              <a:t>. AY 2015-16)</a:t>
            </a:r>
            <a:endParaRPr lang="en-GB" dirty="0"/>
          </a:p>
        </p:txBody>
      </p:sp>
    </p:spTree>
    <p:extLst>
      <p:ext uri="{BB962C8B-B14F-4D97-AF65-F5344CB8AC3E}">
        <p14:creationId xmlns:p14="http://schemas.microsoft.com/office/powerpoint/2010/main" val="24047275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5170646"/>
          </a:xfrm>
          <a:prstGeom prst="rect">
            <a:avLst/>
          </a:prstGeom>
          <a:noFill/>
        </p:spPr>
        <p:txBody>
          <a:bodyPr wrap="square">
            <a:spAutoFit/>
          </a:bodyPr>
          <a:lstStyle/>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Special taxation regime introduced for Real Estate Investment Trusts (REIT) and Infrastructure Investment Trusts (</a:t>
            </a:r>
            <a:r>
              <a:rPr lang="en-GB" sz="1100" dirty="0" err="1">
                <a:latin typeface="Times New Roman" panose="02020603050405020304" pitchFamily="18" charset="0"/>
                <a:ea typeface="Calibri" panose="020F0502020204030204" pitchFamily="34" charset="0"/>
                <a:cs typeface="Times New Roman" panose="02020603050405020304" pitchFamily="18" charset="0"/>
              </a:rPr>
              <a:t>InvITs</a:t>
            </a:r>
            <a:r>
              <a:rPr lang="en-GB" sz="1100" dirty="0">
                <a:latin typeface="Times New Roman" panose="02020603050405020304" pitchFamily="18" charset="0"/>
                <a:ea typeface="Calibri" panose="020F0502020204030204" pitchFamily="34" charset="0"/>
                <a:cs typeface="Times New Roman" panose="02020603050405020304" pitchFamily="18" charset="0"/>
              </a:rPr>
              <a:t>) – Pass through status for the purpose of taxation.</a:t>
            </a: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REIT is a Trust set up by sponsor under Indian Trust Act and  refers to an investment vehicle for securities that sells like a stock on the major exchanges and invests in real estate directly, either through properties or mortgages. </a:t>
            </a: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REIT may hold real estate properties either directly or through a Special Purpose Vehicle (SPV). The REIT raises capital by way of issue of units, which are required to be listed on recognized stock exchange or through debts directly, both from resident as well as non-resident investors. These essentially facilitate securitization of income earning real estate assets.</a:t>
            </a: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The main features of the Special taxation regime proposed in the Budget in relation to REITs/ </a:t>
            </a:r>
            <a:r>
              <a:rPr lang="en-GB" sz="1100" dirty="0" err="1">
                <a:latin typeface="Times New Roman" panose="02020603050405020304" pitchFamily="18" charset="0"/>
                <a:ea typeface="Calibri" panose="020F0502020204030204" pitchFamily="34" charset="0"/>
                <a:cs typeface="Times New Roman" panose="02020603050405020304" pitchFamily="18" charset="0"/>
              </a:rPr>
              <a:t>InvITs</a:t>
            </a:r>
            <a:r>
              <a:rPr lang="en-GB" sz="1100" dirty="0">
                <a:latin typeface="Times New Roman" panose="02020603050405020304" pitchFamily="18" charset="0"/>
                <a:ea typeface="Calibri" panose="020F0502020204030204" pitchFamily="34" charset="0"/>
                <a:cs typeface="Times New Roman" panose="02020603050405020304" pitchFamily="18" charset="0"/>
              </a:rPr>
              <a:t> are as under:</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No tax is levied on interest income received from the SPV in the hands of the trust and no withholding tax is levied at the level of SPV. Withholding tax is levied in case of payments of this interest income to unit holders @ 5% in case of non-resident unit holders and @ 10% in case of resident unit holders;</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DDT levied at the level of SPV but exempted in the hands of the trust  - No tax in the hands of the unit holders on such dividend;</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Units of the REIT when traded in stock exchange would attract similar tax treatments as equity shares u/s 10(38) &amp; u/s 111A;</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Exchange of shares in SPV with units of the trust regarded as transfer of capital assets and taxed at the time of disposal of units by the sponsor – Benefit of Sec. 10(38) &amp; 111A (owing to the levy of STT) will not be available to the sponsor on such disposal – Cost of share shall be considered as the cost of units – Holding period of the shares will also be included in the holding period of the unit;</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Component of distributed income attributable to the capital gains would be exempt in the hands of the unit holder;</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Any other income shall be taxable at the maximum marginal rate;</a:t>
            </a:r>
          </a:p>
          <a:p>
            <a:pPr marL="628650" indent="-266700" algn="just" defTabSz="209550">
              <a:lnSpc>
                <a:spcPts val="1800"/>
              </a:lnSpc>
              <a:buFont typeface="Wingdings" panose="05000000000000000000" pitchFamily="2" charset="2"/>
              <a:buChar char="q"/>
              <a:tabLst>
                <a:tab pos="628650" algn="l"/>
              </a:tabLst>
            </a:pPr>
            <a:r>
              <a:rPr lang="en-GB" sz="1100" dirty="0">
                <a:latin typeface="Times New Roman" panose="02020603050405020304" pitchFamily="18" charset="0"/>
                <a:ea typeface="Calibri" panose="020F0502020204030204" pitchFamily="34" charset="0"/>
                <a:cs typeface="Times New Roman" panose="02020603050405020304" pitchFamily="18" charset="0"/>
              </a:rPr>
              <a:t>Separate returns are required to be furnished by the business trust.</a:t>
            </a: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r>
              <a:rPr lang="en-US" dirty="0" smtClean="0">
                <a:solidFill>
                  <a:prstClr val="white"/>
                </a:solidFill>
              </a:rPr>
              <a:t>Business Trust </a:t>
            </a:r>
            <a:r>
              <a:rPr lang="en-US" sz="1400" dirty="0">
                <a:solidFill>
                  <a:prstClr val="white"/>
                </a:solidFill>
              </a:rPr>
              <a:t>(</a:t>
            </a:r>
            <a:r>
              <a:rPr lang="en-US" sz="1400" dirty="0" err="1">
                <a:solidFill>
                  <a:prstClr val="white"/>
                </a:solidFill>
              </a:rPr>
              <a:t>w.e.f</a:t>
            </a:r>
            <a:r>
              <a:rPr lang="en-US" sz="1400" dirty="0">
                <a:solidFill>
                  <a:prstClr val="white"/>
                </a:solidFill>
              </a:rPr>
              <a:t>. 01/10/2014)</a:t>
            </a:r>
            <a:endParaRPr lang="en-GB" dirty="0"/>
          </a:p>
        </p:txBody>
      </p:sp>
    </p:spTree>
    <p:extLst>
      <p:ext uri="{BB962C8B-B14F-4D97-AF65-F5344CB8AC3E}">
        <p14:creationId xmlns:p14="http://schemas.microsoft.com/office/powerpoint/2010/main" val="39185422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4939814"/>
          </a:xfrm>
          <a:prstGeom prst="rect">
            <a:avLst/>
          </a:prstGeom>
          <a:noFill/>
        </p:spPr>
        <p:txBody>
          <a:bodyPr wrap="square">
            <a:spAutoFit/>
          </a:bodyPr>
          <a:lstStyle/>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A registered trust or an institution availing exemption u/s 11, cannot claim exemption u/s 10 of the IT Act [other than agricultural income and income exempt u/s 10(23C)] – Entities approved or notified for claiming benefit of exemption u/s 10(23C) not entitled to claim any benefit of exemption under any other provisions of Sec. 10 (other than agricultural income);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AY 2015-16]</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Income shall be determined without any allowance of depreciation in respect of any asset, acquisition of which has been claimed as an application of income u/s 11 &amp; 10(23C) in the same or any previous year;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AY 2015-16]</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The phrase “substantially financed by the Government” u/s 10(23C) to include educational institution, university or a hospital that has received Government grant during the relevant previous year exceeds a percentage (to be prescribed) of the total receipts of such institution;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AY 2015-16]</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The Principal Commissioner or the Commissioner may cancel the registration if such trust or institution does not prove that there was a reasonable cause for the activities to be carried out in the such a manner that:</a:t>
            </a:r>
          </a:p>
          <a:p>
            <a:pPr marL="712788" indent="-350838" algn="just">
              <a:lnSpc>
                <a:spcPts val="1800"/>
              </a:lnSpc>
              <a:buFont typeface="Wingdings" panose="05000000000000000000" pitchFamily="2" charset="2"/>
              <a:buChar char="q"/>
            </a:pPr>
            <a:r>
              <a:rPr lang="en-GB" sz="1100" dirty="0">
                <a:latin typeface="Times New Roman" panose="02020603050405020304" pitchFamily="18" charset="0"/>
                <a:ea typeface="Calibri" panose="020F0502020204030204" pitchFamily="34" charset="0"/>
                <a:cs typeface="Times New Roman" panose="02020603050405020304" pitchFamily="18" charset="0"/>
              </a:rPr>
              <a:t>its income does not </a:t>
            </a:r>
            <a:r>
              <a:rPr lang="en-GB" sz="1100" dirty="0" err="1">
                <a:latin typeface="Times New Roman" panose="02020603050405020304" pitchFamily="18" charset="0"/>
                <a:ea typeface="Calibri" panose="020F0502020204030204" pitchFamily="34" charset="0"/>
                <a:cs typeface="Times New Roman" panose="02020603050405020304" pitchFamily="18" charset="0"/>
              </a:rPr>
              <a:t>enure</a:t>
            </a:r>
            <a:r>
              <a:rPr lang="en-GB" sz="1100" dirty="0">
                <a:latin typeface="Times New Roman" panose="02020603050405020304" pitchFamily="18" charset="0"/>
                <a:ea typeface="Calibri" panose="020F0502020204030204" pitchFamily="34" charset="0"/>
                <a:cs typeface="Times New Roman" panose="02020603050405020304" pitchFamily="18" charset="0"/>
              </a:rPr>
              <a:t> for the benefit of general public</a:t>
            </a:r>
          </a:p>
          <a:p>
            <a:pPr marL="712788" indent="-350838" algn="just">
              <a:lnSpc>
                <a:spcPts val="1800"/>
              </a:lnSpc>
              <a:buFont typeface="Wingdings" panose="05000000000000000000" pitchFamily="2" charset="2"/>
              <a:buChar char="q"/>
            </a:pPr>
            <a:r>
              <a:rPr lang="en-GB" sz="1100" dirty="0">
                <a:latin typeface="Times New Roman" panose="02020603050405020304" pitchFamily="18" charset="0"/>
                <a:ea typeface="Calibri" panose="020F0502020204030204" pitchFamily="34" charset="0"/>
                <a:cs typeface="Times New Roman" panose="02020603050405020304" pitchFamily="18" charset="0"/>
              </a:rPr>
              <a:t>it is for benefit of any particular religious community or caste (in case it is established after commencement of the Act)</a:t>
            </a:r>
          </a:p>
          <a:p>
            <a:pPr marL="712788" indent="-350838" algn="just">
              <a:lnSpc>
                <a:spcPts val="1800"/>
              </a:lnSpc>
              <a:buFont typeface="Wingdings" panose="05000000000000000000" pitchFamily="2" charset="2"/>
              <a:buChar char="q"/>
            </a:pPr>
            <a:r>
              <a:rPr lang="en-GB" sz="1100" dirty="0">
                <a:latin typeface="Times New Roman" panose="02020603050405020304" pitchFamily="18" charset="0"/>
                <a:ea typeface="Calibri" panose="020F0502020204030204" pitchFamily="34" charset="0"/>
                <a:cs typeface="Times New Roman" panose="02020603050405020304" pitchFamily="18" charset="0"/>
              </a:rPr>
              <a:t>any income or property of the trust is applied for benefit of specified persons like author of trust, trustees etc. or</a:t>
            </a:r>
          </a:p>
          <a:p>
            <a:pPr marL="712788" indent="-350838" algn="just">
              <a:lnSpc>
                <a:spcPts val="1800"/>
              </a:lnSpc>
              <a:buFont typeface="Wingdings" panose="05000000000000000000" pitchFamily="2" charset="2"/>
              <a:buChar char="q"/>
            </a:pPr>
            <a:r>
              <a:rPr lang="en-GB" sz="1100" dirty="0">
                <a:latin typeface="Times New Roman" panose="02020603050405020304" pitchFamily="18" charset="0"/>
                <a:ea typeface="Calibri" panose="020F0502020204030204" pitchFamily="34" charset="0"/>
                <a:cs typeface="Times New Roman" panose="02020603050405020304" pitchFamily="18" charset="0"/>
              </a:rPr>
              <a:t>its funds are invested in prohibited modes.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01/10/2014]</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A trust or institution that has been granted registration, the exemption benefit shall be available in respect to income derived from property of an earlier year whose assessment is pending before the AO as on the date of such registration, provided the objects and activities of the earlier year are the same on the basis of which registration has been granted;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01/10/2014]</a:t>
            </a:r>
          </a:p>
        </p:txBody>
      </p:sp>
      <p:sp>
        <p:nvSpPr>
          <p:cNvPr id="3" name="Title 2"/>
          <p:cNvSpPr>
            <a:spLocks noGrp="1"/>
          </p:cNvSpPr>
          <p:nvPr>
            <p:ph type="title"/>
          </p:nvPr>
        </p:nvSpPr>
        <p:spPr/>
        <p:txBody>
          <a:bodyPr/>
          <a:lstStyle/>
          <a:p>
            <a:r>
              <a:rPr lang="en-US" dirty="0" smtClean="0">
                <a:solidFill>
                  <a:prstClr val="white"/>
                </a:solidFill>
              </a:rPr>
              <a:t>Charitable Trust</a:t>
            </a:r>
            <a:endParaRPr lang="en-GB" dirty="0"/>
          </a:p>
        </p:txBody>
      </p:sp>
    </p:spTree>
    <p:extLst>
      <p:ext uri="{BB962C8B-B14F-4D97-AF65-F5344CB8AC3E}">
        <p14:creationId xmlns:p14="http://schemas.microsoft.com/office/powerpoint/2010/main" val="30226359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3"/>
            <a:ext cx="8248715" cy="3323987"/>
          </a:xfrm>
          <a:prstGeom prst="rect">
            <a:avLst/>
          </a:prstGeom>
          <a:noFill/>
        </p:spPr>
        <p:txBody>
          <a:bodyPr wrap="square">
            <a:spAutoFit/>
          </a:bodyPr>
          <a:lstStyle/>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 the case of trust or institution that no action for reopening of an assessment u/s 147 shall be taken by the AO for any AY preceding the AY of registration, merely for the reason that such trust or institution has not obtained the registration;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01/10/2014]</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Income-tax payable in respect of anonymous donations shall be aggregate of:</a:t>
            </a:r>
          </a:p>
          <a:p>
            <a:pPr marL="712788" indent="-350838" algn="just">
              <a:lnSpc>
                <a:spcPts val="1800"/>
              </a:lnSpc>
              <a:buFont typeface="Wingdings" panose="05000000000000000000" pitchFamily="2" charset="2"/>
              <a:buChar char="q"/>
            </a:pPr>
            <a:r>
              <a:rPr lang="en-GB" sz="1100" dirty="0">
                <a:latin typeface="Times New Roman" panose="02020603050405020304" pitchFamily="18" charset="0"/>
                <a:ea typeface="Calibri" panose="020F0502020204030204" pitchFamily="34" charset="0"/>
                <a:cs typeface="Times New Roman" panose="02020603050405020304" pitchFamily="18" charset="0"/>
              </a:rPr>
              <a:t>the amount of income-tax calculated @ 30% on anonymous donations received in excess of 5% of the total donations received or ₹ 1,00,000; and </a:t>
            </a:r>
          </a:p>
          <a:p>
            <a:pPr marL="712788" indent="-350838" algn="just">
              <a:lnSpc>
                <a:spcPts val="1800"/>
              </a:lnSpc>
              <a:buFont typeface="Wingdings" panose="05000000000000000000" pitchFamily="2" charset="2"/>
              <a:buChar char="q"/>
            </a:pPr>
            <a:r>
              <a:rPr lang="en-GB" sz="1100" dirty="0">
                <a:latin typeface="Times New Roman" panose="02020603050405020304" pitchFamily="18" charset="0"/>
                <a:ea typeface="Calibri" panose="020F0502020204030204" pitchFamily="34" charset="0"/>
                <a:cs typeface="Times New Roman" panose="02020603050405020304" pitchFamily="18" charset="0"/>
              </a:rPr>
              <a:t>the  amount of income-tax which the </a:t>
            </a:r>
            <a:r>
              <a:rPr lang="en-GB" sz="1100" dirty="0" err="1">
                <a:latin typeface="Times New Roman" panose="02020603050405020304" pitchFamily="18" charset="0"/>
                <a:ea typeface="Calibri" panose="020F0502020204030204" pitchFamily="34" charset="0"/>
                <a:cs typeface="Times New Roman" panose="02020603050405020304" pitchFamily="18" charset="0"/>
              </a:rPr>
              <a:t>assessee</a:t>
            </a:r>
            <a:r>
              <a:rPr lang="en-GB" sz="1100" dirty="0">
                <a:latin typeface="Times New Roman" panose="02020603050405020304" pitchFamily="18" charset="0"/>
                <a:ea typeface="Calibri" panose="020F0502020204030204" pitchFamily="34" charset="0"/>
                <a:cs typeface="Times New Roman" panose="02020603050405020304" pitchFamily="18" charset="0"/>
              </a:rPr>
              <a:t> would have been chargeable had the total income been reduced by the aggregate of the anonymous donations in excess of 5% of the total donations received or ₹ 1,00,000. [</a:t>
            </a:r>
            <a:r>
              <a:rPr lang="en-GB" sz="1100" dirty="0" err="1">
                <a:latin typeface="Times New Roman" panose="02020603050405020304" pitchFamily="18" charset="0"/>
                <a:ea typeface="Calibri" panose="020F0502020204030204" pitchFamily="34" charset="0"/>
                <a:cs typeface="Times New Roman" panose="02020603050405020304" pitchFamily="18" charset="0"/>
              </a:rPr>
              <a:t>w.e.f</a:t>
            </a:r>
            <a:r>
              <a:rPr lang="en-GB" sz="1100" dirty="0">
                <a:latin typeface="Times New Roman" panose="02020603050405020304" pitchFamily="18" charset="0"/>
                <a:ea typeface="Calibri" panose="020F0502020204030204" pitchFamily="34" charset="0"/>
                <a:cs typeface="Times New Roman" panose="02020603050405020304" pitchFamily="18" charset="0"/>
              </a:rPr>
              <a:t>. AY 2015-16]</a:t>
            </a:r>
          </a:p>
          <a:p>
            <a:pPr marL="712788" indent="-350838" algn="just">
              <a:lnSpc>
                <a:spcPts val="1800"/>
              </a:lnSpc>
              <a:buFont typeface="Wingdings" panose="05000000000000000000" pitchFamily="2" charset="2"/>
              <a:buChar char="q"/>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r>
              <a:rPr lang="en-US" dirty="0" smtClean="0">
                <a:solidFill>
                  <a:prstClr val="white"/>
                </a:solidFill>
              </a:rPr>
              <a:t>Charitable Trust</a:t>
            </a:r>
            <a:endParaRPr lang="en-GB" dirty="0"/>
          </a:p>
        </p:txBody>
      </p:sp>
    </p:spTree>
    <p:extLst>
      <p:ext uri="{BB962C8B-B14F-4D97-AF65-F5344CB8AC3E}">
        <p14:creationId xmlns:p14="http://schemas.microsoft.com/office/powerpoint/2010/main" val="39238379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5170646"/>
          </a:xfrm>
          <a:prstGeom prst="rect">
            <a:avLst/>
          </a:prstGeom>
          <a:noFill/>
        </p:spPr>
        <p:txBody>
          <a:bodyPr wrap="square">
            <a:spAutoFit/>
          </a:bodyPr>
          <a:lstStyle/>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Income Tax Authority u/s 133C may, for the purposes of verification of information in its possession relating to any person, issue notice for furnishing information or documents, which may be useful for, or relevant to, any inquiry or proceeding;</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AO may refer the valuation of “any asset, property or investment” to the Valuation Officer whether or not he is satisfied about the correctness or completeness of the accounts. Valuation Officer shall estimate the value on the basis of evidence produced by the </a:t>
            </a:r>
            <a:r>
              <a:rPr lang="en-GB" sz="1100" dirty="0" err="1">
                <a:latin typeface="Times New Roman" panose="02020603050405020304" pitchFamily="18" charset="0"/>
                <a:ea typeface="Calibri" panose="020F0502020204030204" pitchFamily="34" charset="0"/>
                <a:cs typeface="Times New Roman" panose="02020603050405020304" pitchFamily="18" charset="0"/>
              </a:rPr>
              <a:t>assessee</a:t>
            </a:r>
            <a:r>
              <a:rPr lang="en-GB" sz="1100" dirty="0">
                <a:latin typeface="Times New Roman" panose="02020603050405020304" pitchFamily="18" charset="0"/>
                <a:ea typeface="Calibri" panose="020F0502020204030204" pitchFamily="34" charset="0"/>
                <a:cs typeface="Times New Roman" panose="02020603050405020304" pitchFamily="18" charset="0"/>
              </a:rPr>
              <a:t> or under his possession, after giving opportunity of being heard to the </a:t>
            </a:r>
            <a:r>
              <a:rPr lang="en-GB" sz="1100" dirty="0" err="1">
                <a:latin typeface="Times New Roman" panose="02020603050405020304" pitchFamily="18" charset="0"/>
                <a:ea typeface="Calibri" panose="020F0502020204030204" pitchFamily="34" charset="0"/>
                <a:cs typeface="Times New Roman" panose="02020603050405020304" pitchFamily="18" charset="0"/>
              </a:rPr>
              <a:t>assessee</a:t>
            </a:r>
            <a:r>
              <a:rPr lang="en-GB" sz="1100" dirty="0">
                <a:latin typeface="Times New Roman" panose="02020603050405020304" pitchFamily="18" charset="0"/>
                <a:ea typeface="Calibri" panose="020F0502020204030204" pitchFamily="34" charset="0"/>
                <a:cs typeface="Times New Roman" panose="02020603050405020304" pitchFamily="18" charset="0"/>
              </a:rPr>
              <a:t>. Where the </a:t>
            </a:r>
            <a:r>
              <a:rPr lang="en-GB" sz="1100" dirty="0" err="1">
                <a:latin typeface="Times New Roman" panose="02020603050405020304" pitchFamily="18" charset="0"/>
                <a:ea typeface="Calibri" panose="020F0502020204030204" pitchFamily="34" charset="0"/>
                <a:cs typeface="Times New Roman" panose="02020603050405020304" pitchFamily="18" charset="0"/>
              </a:rPr>
              <a:t>assessee</a:t>
            </a:r>
            <a:r>
              <a:rPr lang="en-GB" sz="1100" dirty="0">
                <a:latin typeface="Times New Roman" panose="02020603050405020304" pitchFamily="18" charset="0"/>
                <a:ea typeface="Calibri" panose="020F0502020204030204" pitchFamily="34" charset="0"/>
                <a:cs typeface="Times New Roman" panose="02020603050405020304" pitchFamily="18" charset="0"/>
              </a:rPr>
              <a:t> does not co-operate or comply with the directions, the Valuation Officer may estimate the value as per the best of his judgment. Valuation Officer to send the valuation report to AO and </a:t>
            </a:r>
            <a:r>
              <a:rPr lang="en-GB" sz="1100" dirty="0" err="1">
                <a:latin typeface="Times New Roman" panose="02020603050405020304" pitchFamily="18" charset="0"/>
                <a:ea typeface="Calibri" panose="020F0502020204030204" pitchFamily="34" charset="0"/>
                <a:cs typeface="Times New Roman" panose="02020603050405020304" pitchFamily="18" charset="0"/>
              </a:rPr>
              <a:t>assessee</a:t>
            </a:r>
            <a:r>
              <a:rPr lang="en-GB" sz="1100" dirty="0">
                <a:latin typeface="Times New Roman" panose="02020603050405020304" pitchFamily="18" charset="0"/>
                <a:ea typeface="Calibri" panose="020F0502020204030204" pitchFamily="34" charset="0"/>
                <a:cs typeface="Times New Roman" panose="02020603050405020304" pitchFamily="18" charset="0"/>
              </a:rPr>
              <a:t> within 6 months from the end of the month in which the reference was made;</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Interest under section 220(2) shall be levied from the date of original notice of demand till date of payment of the demand even if (</a:t>
            </a:r>
            <a:r>
              <a:rPr lang="en-GB" sz="1100" dirty="0" err="1">
                <a:latin typeface="Times New Roman" panose="02020603050405020304" pitchFamily="18" charset="0"/>
                <a:ea typeface="Calibri" panose="020F0502020204030204" pitchFamily="34" charset="0"/>
                <a:cs typeface="Times New Roman" panose="02020603050405020304" pitchFamily="18" charset="0"/>
              </a:rPr>
              <a:t>i</a:t>
            </a:r>
            <a:r>
              <a:rPr lang="en-GB" sz="1100" dirty="0">
                <a:latin typeface="Times New Roman" panose="02020603050405020304" pitchFamily="18" charset="0"/>
                <a:ea typeface="Calibri" panose="020F0502020204030204" pitchFamily="34" charset="0"/>
                <a:cs typeface="Times New Roman" panose="02020603050405020304" pitchFamily="18" charset="0"/>
              </a:rPr>
              <a:t>) any appeal is filed or other proceeding is initiated and the appeal has been disposed by the last appellate authority or the proceedings has been disposed and  (ii) the demand was reduced as a result of order under sections specified in first proviso to section 220(2) but subsequently as a result of order under said sections or Sec. 263, the demand has been increased; </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 case of wilful failure to produce accounts/documents as required u/s 142(1) or failure to comply with any direction issued u/s 142(2A), shall be punishable with imprisonment for a term </a:t>
            </a:r>
            <a:r>
              <a:rPr lang="en-GB" sz="1100" dirty="0" err="1">
                <a:latin typeface="Times New Roman" panose="02020603050405020304" pitchFamily="18" charset="0"/>
                <a:ea typeface="Calibri" panose="020F0502020204030204" pitchFamily="34" charset="0"/>
                <a:cs typeface="Times New Roman" panose="02020603050405020304" pitchFamily="18" charset="0"/>
              </a:rPr>
              <a:t>upto</a:t>
            </a:r>
            <a:r>
              <a:rPr lang="en-GB" sz="1100" dirty="0">
                <a:latin typeface="Times New Roman" panose="02020603050405020304" pitchFamily="18" charset="0"/>
                <a:ea typeface="Calibri" panose="020F0502020204030204" pitchFamily="34" charset="0"/>
                <a:cs typeface="Times New Roman" panose="02020603050405020304" pitchFamily="18" charset="0"/>
              </a:rPr>
              <a:t> 1 year and with a fine which shall not be less than INR 4 or not more than INR 10 for everyday during which the default continues;</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CCIT, CIT, DGIT or DIT may u/s 281B(2) extend the total period of provisional attachment </a:t>
            </a:r>
            <a:r>
              <a:rPr lang="en-GB" sz="1100" dirty="0" err="1">
                <a:latin typeface="Times New Roman" panose="02020603050405020304" pitchFamily="18" charset="0"/>
                <a:ea typeface="Calibri" panose="020F0502020204030204" pitchFamily="34" charset="0"/>
                <a:cs typeface="Times New Roman" panose="02020603050405020304" pitchFamily="18" charset="0"/>
              </a:rPr>
              <a:t>upto</a:t>
            </a:r>
            <a:r>
              <a:rPr lang="en-GB" sz="1100" dirty="0">
                <a:latin typeface="Times New Roman" panose="02020603050405020304" pitchFamily="18" charset="0"/>
                <a:ea typeface="Calibri" panose="020F0502020204030204" pitchFamily="34" charset="0"/>
                <a:cs typeface="Times New Roman" panose="02020603050405020304" pitchFamily="18" charset="0"/>
              </a:rPr>
              <a:t> 2 years or 60 days after the date of order of assessment or reassessment, whichever is later;</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r>
              <a:rPr lang="en-IN" dirty="0" smtClean="0"/>
              <a:t>Assessment Proceedings </a:t>
            </a:r>
            <a:r>
              <a:rPr lang="en-US" sz="1400" dirty="0">
                <a:solidFill>
                  <a:prstClr val="white"/>
                </a:solidFill>
              </a:rPr>
              <a:t>(</a:t>
            </a:r>
            <a:r>
              <a:rPr lang="en-US" sz="1400" dirty="0" err="1">
                <a:solidFill>
                  <a:prstClr val="white"/>
                </a:solidFill>
              </a:rPr>
              <a:t>w.e.f</a:t>
            </a:r>
            <a:r>
              <a:rPr lang="en-US" sz="1400" dirty="0">
                <a:solidFill>
                  <a:prstClr val="white"/>
                </a:solidFill>
              </a:rPr>
              <a:t>. 01/10/2014)</a:t>
            </a:r>
            <a:endParaRPr lang="en-GB" dirty="0"/>
          </a:p>
        </p:txBody>
      </p:sp>
    </p:spTree>
    <p:extLst>
      <p:ext uri="{BB962C8B-B14F-4D97-AF65-F5344CB8AC3E}">
        <p14:creationId xmlns:p14="http://schemas.microsoft.com/office/powerpoint/2010/main" val="40700241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1708160"/>
          </a:xfrm>
          <a:prstGeom prst="rect">
            <a:avLst/>
          </a:prstGeom>
          <a:noFill/>
        </p:spPr>
        <p:txBody>
          <a:bodyPr wrap="square">
            <a:spAutoFit/>
          </a:bodyPr>
          <a:lstStyle/>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If the AO is satisfied that any money, bullion, jewellery or other valuable article or thing or books of account or documents seized or requisitioned belongs or belong to a person, other than the person on whom the search is conducted as referred to in section 153A, then the books of account or documents or assets seized or requisitioned of such other person shall be handed over to jurisdictional AO of such other person and such jurisdictional AO shall proceed against each such other person in accordance with the provisions of section 153A. provided  that the jurisdictional AO shall record its satisfaction that the books of accounts or documents or assets seized or requisitioned have a bearing on the determination of the total income of such other person for the relevant AY or years referred to in sub-section (1) of section 153A. </a:t>
            </a:r>
          </a:p>
        </p:txBody>
      </p:sp>
      <p:sp>
        <p:nvSpPr>
          <p:cNvPr id="3" name="Title 2"/>
          <p:cNvSpPr>
            <a:spLocks noGrp="1"/>
          </p:cNvSpPr>
          <p:nvPr>
            <p:ph type="title"/>
          </p:nvPr>
        </p:nvSpPr>
        <p:spPr/>
        <p:txBody>
          <a:bodyPr/>
          <a:lstStyle/>
          <a:p>
            <a:r>
              <a:rPr lang="en-IN" dirty="0" smtClean="0"/>
              <a:t>Assessment Proceedings </a:t>
            </a:r>
            <a:r>
              <a:rPr lang="en-US" sz="1400" dirty="0">
                <a:solidFill>
                  <a:prstClr val="white"/>
                </a:solidFill>
              </a:rPr>
              <a:t>(</a:t>
            </a:r>
            <a:r>
              <a:rPr lang="en-US" sz="1400" dirty="0" err="1">
                <a:solidFill>
                  <a:prstClr val="white"/>
                </a:solidFill>
              </a:rPr>
              <a:t>w.e.f</a:t>
            </a:r>
            <a:r>
              <a:rPr lang="en-US" sz="1400" dirty="0">
                <a:solidFill>
                  <a:prstClr val="white"/>
                </a:solidFill>
              </a:rPr>
              <a:t>. 01/10/2014)</a:t>
            </a:r>
            <a:endParaRPr lang="en-GB" dirty="0"/>
          </a:p>
        </p:txBody>
      </p:sp>
    </p:spTree>
    <p:extLst>
      <p:ext uri="{BB962C8B-B14F-4D97-AF65-F5344CB8AC3E}">
        <p14:creationId xmlns:p14="http://schemas.microsoft.com/office/powerpoint/2010/main" val="41799609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4939814"/>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DDT is proposed to be made applicable on gross amount of Dividend instead of net amount (similar effect on Mutual Fund);</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The rate of DDT remains to be same i.e. 15% plus applicable surcharge and education cess;</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Impact of the same has been illustrated below: </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It is still unclear whether the rate of surcharge has to be considered while grossing up the amount of distributable profits;</a:t>
            </a: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The rate has not been increased however due to shifting of tax base there is an impact on the amount of tax.</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594482503"/>
              </p:ext>
            </p:extLst>
          </p:nvPr>
        </p:nvGraphicFramePr>
        <p:xfrm>
          <a:off x="974558" y="2842459"/>
          <a:ext cx="5737816" cy="1854200"/>
        </p:xfrm>
        <a:graphic>
          <a:graphicData uri="http://schemas.openxmlformats.org/drawingml/2006/table">
            <a:tbl>
              <a:tblPr firstRow="1" bandRow="1">
                <a:tableStyleId>{10A1B5D5-9B99-4C35-A422-299274C87663}</a:tableStyleId>
              </a:tblPr>
              <a:tblGrid>
                <a:gridCol w="1489816"/>
                <a:gridCol w="2124000"/>
                <a:gridCol w="2124000"/>
              </a:tblGrid>
              <a:tr h="370840">
                <a:tc>
                  <a:txBody>
                    <a:bodyPr/>
                    <a:lstStyle/>
                    <a:p>
                      <a:pPr algn="ctr">
                        <a:lnSpc>
                          <a:spcPts val="1800"/>
                        </a:lnSpc>
                      </a:pPr>
                      <a:r>
                        <a:rPr lang="en-IN" sz="1100" dirty="0" smtClean="0"/>
                        <a:t>Particulars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a:txBody>
                    <a:bodyPr/>
                    <a:lstStyle/>
                    <a:p>
                      <a:pPr algn="ctr">
                        <a:lnSpc>
                          <a:spcPts val="1800"/>
                        </a:lnSpc>
                      </a:pPr>
                      <a:r>
                        <a:rPr lang="en-IN" sz="1100" dirty="0" smtClean="0"/>
                        <a:t>Old Provision</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a:txBody>
                    <a:bodyPr/>
                    <a:lstStyle/>
                    <a:p>
                      <a:pPr algn="ctr">
                        <a:lnSpc>
                          <a:spcPts val="1800"/>
                        </a:lnSpc>
                      </a:pPr>
                      <a:r>
                        <a:rPr lang="en-IN" sz="1100" dirty="0" smtClean="0"/>
                        <a:t>Proposed</a:t>
                      </a:r>
                      <a:r>
                        <a:rPr lang="en-IN" sz="1100" baseline="0" dirty="0" smtClean="0"/>
                        <a:t> Provision</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r>
              <a:tr h="370840">
                <a:tc>
                  <a:txBody>
                    <a:bodyPr/>
                    <a:lstStyle/>
                    <a:p>
                      <a:pPr algn="ctr">
                        <a:lnSpc>
                          <a:spcPts val="1800"/>
                        </a:lnSpc>
                      </a:pPr>
                      <a:r>
                        <a:rPr lang="en-IN" sz="1100" dirty="0" smtClean="0"/>
                        <a:t>Net Dividend </a:t>
                      </a:r>
                      <a:endParaRPr lang="en-IN" sz="1100" b="1"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100</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100</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370840">
                <a:tc>
                  <a:txBody>
                    <a:bodyPr/>
                    <a:lstStyle/>
                    <a:p>
                      <a:pPr algn="ctr">
                        <a:lnSpc>
                          <a:spcPts val="1800"/>
                        </a:lnSpc>
                      </a:pPr>
                      <a:r>
                        <a:rPr lang="en-IN" sz="1100" dirty="0" smtClean="0"/>
                        <a:t>DDT Rate</a:t>
                      </a:r>
                      <a:endParaRPr lang="en-IN" sz="1100" b="1"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15%</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15%</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370840">
                <a:tc>
                  <a:txBody>
                    <a:bodyPr/>
                    <a:lstStyle/>
                    <a:p>
                      <a:pPr algn="ctr">
                        <a:lnSpc>
                          <a:spcPts val="1800"/>
                        </a:lnSpc>
                      </a:pPr>
                      <a:r>
                        <a:rPr lang="en-IN" sz="1100" dirty="0" smtClean="0"/>
                        <a:t>Gross</a:t>
                      </a:r>
                      <a:r>
                        <a:rPr lang="en-IN" sz="1100" baseline="0" dirty="0" smtClean="0"/>
                        <a:t> Dividend</a:t>
                      </a:r>
                      <a:endParaRPr lang="en-IN" sz="1100" b="1"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NA</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indent="0" algn="ctr" defTabSz="457200" rtl="0" eaLnBrk="1" fontAlgn="auto" latinLnBrk="0" hangingPunct="1">
                        <a:lnSpc>
                          <a:spcPts val="1800"/>
                        </a:lnSpc>
                        <a:spcBef>
                          <a:spcPts val="0"/>
                        </a:spcBef>
                        <a:spcAft>
                          <a:spcPts val="0"/>
                        </a:spcAft>
                        <a:buClrTx/>
                        <a:buSzTx/>
                        <a:buFontTx/>
                        <a:buNone/>
                        <a:tabLst/>
                        <a:defRPr/>
                      </a:pPr>
                      <a:r>
                        <a:rPr lang="en-IN" sz="1100" dirty="0" smtClean="0"/>
                        <a:t>100 + (100 / 85</a:t>
                      </a:r>
                      <a:r>
                        <a:rPr lang="en-IN" sz="1100" baseline="0" dirty="0" smtClean="0"/>
                        <a:t> </a:t>
                      </a:r>
                      <a:r>
                        <a:rPr lang="en-IN" sz="1100" dirty="0" smtClean="0"/>
                        <a:t>* 15)</a:t>
                      </a:r>
                      <a:r>
                        <a:rPr lang="en-IN" sz="1100" baseline="0" dirty="0" smtClean="0"/>
                        <a:t> = 117.65</a:t>
                      </a:r>
                      <a:endParaRPr lang="en-IN" sz="1100" dirty="0" smtClean="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370840">
                <a:tc>
                  <a:txBody>
                    <a:bodyPr/>
                    <a:lstStyle/>
                    <a:p>
                      <a:pPr algn="ctr">
                        <a:lnSpc>
                          <a:spcPts val="1800"/>
                        </a:lnSpc>
                      </a:pPr>
                      <a:r>
                        <a:rPr lang="en-IN" sz="1100" dirty="0" smtClean="0"/>
                        <a:t>DDT amount</a:t>
                      </a:r>
                      <a:endParaRPr lang="en-IN" sz="1100" b="1"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100 * 15%</a:t>
                      </a:r>
                      <a:r>
                        <a:rPr lang="en-IN" sz="1100" baseline="0" dirty="0" smtClean="0"/>
                        <a:t> = 15 </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t>117.65 *</a:t>
                      </a:r>
                      <a:r>
                        <a:rPr lang="en-IN" sz="1100" baseline="0" dirty="0" smtClean="0"/>
                        <a:t> 15% = 17.65</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bl>
          </a:graphicData>
        </a:graphic>
      </p:graphicFrame>
      <p:sp>
        <p:nvSpPr>
          <p:cNvPr id="4" name="Title 3"/>
          <p:cNvSpPr>
            <a:spLocks noGrp="1"/>
          </p:cNvSpPr>
          <p:nvPr>
            <p:ph type="title"/>
          </p:nvPr>
        </p:nvSpPr>
        <p:spPr/>
        <p:txBody>
          <a:bodyPr/>
          <a:lstStyle/>
          <a:p>
            <a:r>
              <a:rPr lang="en-US" dirty="0"/>
              <a:t>Dividend Distribution Tax </a:t>
            </a:r>
            <a:r>
              <a:rPr lang="en-US" sz="1400" dirty="0"/>
              <a:t>(</a:t>
            </a:r>
            <a:r>
              <a:rPr lang="en-US" sz="1400" dirty="0" err="1"/>
              <a:t>w.e.f</a:t>
            </a:r>
            <a:r>
              <a:rPr lang="en-US" sz="1400" dirty="0"/>
              <a:t>. 01/10/2014)</a:t>
            </a:r>
            <a:endParaRPr lang="en-GB" dirty="0"/>
          </a:p>
        </p:txBody>
      </p:sp>
    </p:spTree>
    <p:extLst>
      <p:ext uri="{BB962C8B-B14F-4D97-AF65-F5344CB8AC3E}">
        <p14:creationId xmlns:p14="http://schemas.microsoft.com/office/powerpoint/2010/main" val="32685064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2631490"/>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TDS @ 2% needs to be deducted on the sum received from Life Insurance Policy not covered u/s 10(10D) for the sum exceeding INR 1 Lacs;</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The time limit for processing the TDS return has been removed and time limit for passing an order u/s 201(3)(ii) (i.e. </a:t>
            </a:r>
            <a:r>
              <a:rPr lang="en-GB" sz="1100" dirty="0">
                <a:latin typeface="Times New Roman" panose="02020603050405020304" pitchFamily="18" charset="0"/>
                <a:ea typeface="Calibri" panose="020F0502020204030204" pitchFamily="34" charset="0"/>
                <a:cs typeface="Times New Roman" panose="02020603050405020304" pitchFamily="18" charset="0"/>
              </a:rPr>
              <a:t>time limit for passing an order, in case a TDS statement as referred to in Sec. 200 has not been filed) has been proposed to increase from 6 </a:t>
            </a:r>
            <a:r>
              <a:rPr lang="en-GB" sz="1100" dirty="0" err="1">
                <a:latin typeface="Times New Roman" panose="02020603050405020304" pitchFamily="18" charset="0"/>
                <a:ea typeface="Calibri" panose="020F0502020204030204" pitchFamily="34" charset="0"/>
                <a:cs typeface="Times New Roman" panose="02020603050405020304" pitchFamily="18" charset="0"/>
              </a:rPr>
              <a:t>yrs</a:t>
            </a:r>
            <a:r>
              <a:rPr lang="en-GB" sz="1100" dirty="0">
                <a:latin typeface="Times New Roman" panose="02020603050405020304" pitchFamily="18" charset="0"/>
                <a:ea typeface="Calibri" panose="020F0502020204030204" pitchFamily="34" charset="0"/>
                <a:cs typeface="Times New Roman" panose="02020603050405020304" pitchFamily="18" charset="0"/>
              </a:rPr>
              <a:t> to 7 </a:t>
            </a:r>
            <a:r>
              <a:rPr lang="en-GB" sz="1100" dirty="0" err="1">
                <a:latin typeface="Times New Roman" panose="02020603050405020304" pitchFamily="18" charset="0"/>
                <a:ea typeface="Calibri" panose="020F0502020204030204" pitchFamily="34" charset="0"/>
                <a:cs typeface="Times New Roman" panose="02020603050405020304" pitchFamily="18" charset="0"/>
              </a:rPr>
              <a:t>yrs</a:t>
            </a:r>
            <a:r>
              <a:rPr lang="en-GB" sz="1100" dirty="0">
                <a:latin typeface="Times New Roman" panose="02020603050405020304" pitchFamily="18" charset="0"/>
                <a:ea typeface="Calibri" panose="020F0502020204030204" pitchFamily="34" charset="0"/>
                <a:cs typeface="Times New Roman" panose="02020603050405020304" pitchFamily="18" charset="0"/>
              </a:rPr>
              <a:t>;</a:t>
            </a: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err="1">
                <a:latin typeface="Times New Roman" panose="02020603050405020304" pitchFamily="18" charset="0"/>
                <a:ea typeface="Calibri" panose="020F0502020204030204" pitchFamily="34" charset="0"/>
                <a:cs typeface="Times New Roman" panose="02020603050405020304" pitchFamily="18" charset="0"/>
              </a:rPr>
              <a:t>Assessee</a:t>
            </a:r>
            <a:r>
              <a:rPr lang="en-GB" sz="1100" dirty="0">
                <a:latin typeface="Times New Roman" panose="02020603050405020304" pitchFamily="18" charset="0"/>
                <a:ea typeface="Calibri" panose="020F0502020204030204" pitchFamily="34" charset="0"/>
                <a:cs typeface="Times New Roman" panose="02020603050405020304" pitchFamily="18" charset="0"/>
              </a:rPr>
              <a:t> may file a correction statement for rectification of any mistake in the original TDS statement;</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Income-tax authority empowered to conduct survey at any office or place where business or profession is carried on to verify whether the provisions of TDS/TCS has been complied – shall not impound and retain in custody any books of account or documents inspected or make an inventory of any cash, stock or other valuables;</a:t>
            </a: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r>
              <a:rPr lang="en-US" dirty="0">
                <a:solidFill>
                  <a:prstClr val="white"/>
                </a:solidFill>
              </a:rPr>
              <a:t>Tax Deduction at Source </a:t>
            </a:r>
            <a:r>
              <a:rPr lang="en-US" sz="1400" dirty="0">
                <a:solidFill>
                  <a:prstClr val="white"/>
                </a:solidFill>
              </a:rPr>
              <a:t>(</a:t>
            </a:r>
            <a:r>
              <a:rPr lang="en-US" sz="1400" dirty="0" err="1">
                <a:solidFill>
                  <a:prstClr val="white"/>
                </a:solidFill>
              </a:rPr>
              <a:t>w.e.f</a:t>
            </a:r>
            <a:r>
              <a:rPr lang="en-US" sz="1400" dirty="0">
                <a:solidFill>
                  <a:prstClr val="white"/>
                </a:solidFill>
              </a:rPr>
              <a:t>. 01/10/2014)</a:t>
            </a:r>
            <a:endParaRPr lang="en-GB" dirty="0"/>
          </a:p>
        </p:txBody>
      </p:sp>
    </p:spTree>
    <p:extLst>
      <p:ext uri="{BB962C8B-B14F-4D97-AF65-F5344CB8AC3E}">
        <p14:creationId xmlns:p14="http://schemas.microsoft.com/office/powerpoint/2010/main" val="12755478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4939814"/>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The exemption ceiling Individual/ HUF/ AOP/ BOI/ has been proposed to increase from INR 2 Lacs to 2.5 Lacs - exemption ceiling for Resident Individual of 60 yrs. of age but below 80 yrs. proposed to be enhanced from INR 2.5 </a:t>
            </a:r>
            <a:r>
              <a:rPr lang="en-IN" sz="1100" dirty="0" err="1">
                <a:latin typeface="Times New Roman" panose="02020603050405020304" pitchFamily="18" charset="0"/>
                <a:ea typeface="Calibri" panose="020F0502020204030204" pitchFamily="34" charset="0"/>
                <a:cs typeface="Times New Roman" panose="02020603050405020304" pitchFamily="18" charset="0"/>
              </a:rPr>
              <a:t>Lacs</a:t>
            </a:r>
            <a:r>
              <a:rPr lang="en-IN" sz="1100" dirty="0">
                <a:latin typeface="Times New Roman" panose="02020603050405020304" pitchFamily="18" charset="0"/>
                <a:ea typeface="Calibri" panose="020F0502020204030204" pitchFamily="34" charset="0"/>
                <a:cs typeface="Times New Roman" panose="02020603050405020304" pitchFamily="18" charset="0"/>
              </a:rPr>
              <a:t> to 3 </a:t>
            </a:r>
            <a:r>
              <a:rPr lang="en-IN" sz="1100" dirty="0" err="1">
                <a:latin typeface="Times New Roman" panose="02020603050405020304" pitchFamily="18" charset="0"/>
                <a:ea typeface="Calibri" panose="020F0502020204030204" pitchFamily="34" charset="0"/>
                <a:cs typeface="Times New Roman" panose="02020603050405020304" pitchFamily="18" charset="0"/>
              </a:rPr>
              <a:t>Lacs</a:t>
            </a:r>
            <a:r>
              <a:rPr lang="en-IN" sz="1100" dirty="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800"/>
              </a:lnSpc>
            </a:pPr>
            <a:r>
              <a:rPr lang="en-IN" sz="1100" dirty="0">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800"/>
              </a:lnSpc>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800"/>
              </a:lnSpc>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800"/>
              </a:lnSpc>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There has no changes in tax rate concerning Individual of 80 yrs. or more, Companies (Domestic &amp; Foreign), Firm, Co-operative Societies &amp; Local Authority;</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The rate of Surcharge, Education Cess and Higher &amp; Secondary Education Cess remain same as FY 13-14;</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Marginal Relief on Surcharge continue to be available for FY 14-15.</a:t>
            </a:r>
            <a:endParaRPr lang="en-IN" sz="1100" b="1"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733778972"/>
              </p:ext>
            </p:extLst>
          </p:nvPr>
        </p:nvGraphicFramePr>
        <p:xfrm>
          <a:off x="1151020" y="2037382"/>
          <a:ext cx="6624000" cy="2225040"/>
        </p:xfrm>
        <a:graphic>
          <a:graphicData uri="http://schemas.openxmlformats.org/drawingml/2006/table">
            <a:tbl>
              <a:tblPr firstRow="1" bandRow="1">
                <a:tableStyleId>{10A1B5D5-9B99-4C35-A422-299274C87663}</a:tableStyleId>
              </a:tblPr>
              <a:tblGrid>
                <a:gridCol w="1188000"/>
                <a:gridCol w="468000"/>
                <a:gridCol w="1188000"/>
                <a:gridCol w="468000"/>
                <a:gridCol w="1188000"/>
                <a:gridCol w="468000"/>
                <a:gridCol w="1188000"/>
                <a:gridCol w="468000"/>
              </a:tblGrid>
              <a:tr h="370840">
                <a:tc gridSpan="4">
                  <a:txBody>
                    <a:bodyPr/>
                    <a:lstStyle/>
                    <a:p>
                      <a:pPr algn="ctr">
                        <a:lnSpc>
                          <a:spcPts val="1800"/>
                        </a:lnSpc>
                      </a:pPr>
                      <a:r>
                        <a:rPr lang="en-IN" sz="1100" dirty="0" smtClean="0"/>
                        <a:t>Individual/</a:t>
                      </a:r>
                      <a:r>
                        <a:rPr lang="en-IN" sz="1100" baseline="0" dirty="0" smtClean="0"/>
                        <a:t> HUF/ AOP/ BOI</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endParaRPr lang="en-GB"/>
                    </a:p>
                  </a:txBody>
                  <a:tcPr/>
                </a:tc>
                <a:tc hMerge="1">
                  <a:txBody>
                    <a:bodyPr/>
                    <a:lstStyle/>
                    <a:p>
                      <a:pPr algn="ctr">
                        <a:lnSpc>
                          <a:spcPts val="1800"/>
                        </a:lnSpc>
                      </a:pP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pPr algn="ctr">
                        <a:lnSpc>
                          <a:spcPts val="1800"/>
                        </a:lnSpc>
                      </a:pP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gridSpan="4">
                  <a:txBody>
                    <a:bodyPr/>
                    <a:lstStyle/>
                    <a:p>
                      <a:pPr algn="ctr">
                        <a:lnSpc>
                          <a:spcPts val="1800"/>
                        </a:lnSpc>
                      </a:pPr>
                      <a:r>
                        <a:rPr lang="en-IN" sz="1100" dirty="0" smtClean="0"/>
                        <a:t>Resident</a:t>
                      </a:r>
                      <a:r>
                        <a:rPr lang="en-IN" sz="1100" baseline="0" dirty="0" smtClean="0"/>
                        <a:t> Individual 60 yrs.  or more and below 80 yrs.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endParaRPr lang="en-GB"/>
                    </a:p>
                  </a:txBody>
                  <a:tcPr/>
                </a:tc>
                <a:tc hMerge="1">
                  <a:txBody>
                    <a:bodyPr/>
                    <a:lstStyle/>
                    <a:p>
                      <a:pPr algn="ctr">
                        <a:lnSpc>
                          <a:spcPts val="1800"/>
                        </a:lnSpc>
                      </a:pP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pPr algn="ctr">
                        <a:lnSpc>
                          <a:spcPts val="1800"/>
                        </a:lnSpc>
                      </a:pP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r>
              <a:tr h="370840">
                <a:tc gridSpan="2">
                  <a:txBody>
                    <a:bodyPr/>
                    <a:lstStyle/>
                    <a:p>
                      <a:pPr algn="ctr">
                        <a:lnSpc>
                          <a:spcPts val="1800"/>
                        </a:lnSpc>
                      </a:pPr>
                      <a:r>
                        <a:rPr lang="en-IN" sz="1100" b="1" dirty="0" smtClean="0">
                          <a:solidFill>
                            <a:schemeClr val="bg1"/>
                          </a:solidFill>
                          <a:latin typeface="Times New Roman" panose="02020603050405020304" pitchFamily="18" charset="0"/>
                          <a:cs typeface="Times New Roman" panose="02020603050405020304" pitchFamily="18" charset="0"/>
                        </a:rPr>
                        <a:t>Existing</a:t>
                      </a: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pPr algn="ctr">
                        <a:lnSpc>
                          <a:spcPts val="1800"/>
                        </a:lnSpc>
                      </a:pP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gridSpan="2">
                  <a:txBody>
                    <a:bodyPr/>
                    <a:lstStyle/>
                    <a:p>
                      <a:pPr algn="ctr">
                        <a:lnSpc>
                          <a:spcPts val="1800"/>
                        </a:lnSpc>
                      </a:pPr>
                      <a:r>
                        <a:rPr lang="en-IN" sz="1100" b="1" dirty="0" smtClean="0">
                          <a:solidFill>
                            <a:schemeClr val="bg1"/>
                          </a:solidFill>
                          <a:latin typeface="Times New Roman" panose="02020603050405020304" pitchFamily="18" charset="0"/>
                          <a:cs typeface="Times New Roman" panose="02020603050405020304" pitchFamily="18" charset="0"/>
                        </a:rPr>
                        <a:t>Proposed</a:t>
                      </a: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pPr algn="ctr">
                        <a:lnSpc>
                          <a:spcPts val="1800"/>
                        </a:lnSpc>
                      </a:pP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gridSpan="2">
                  <a:txBody>
                    <a:bodyPr/>
                    <a:lstStyle/>
                    <a:p>
                      <a:pPr algn="ctr">
                        <a:lnSpc>
                          <a:spcPts val="1800"/>
                        </a:lnSpc>
                      </a:pPr>
                      <a:r>
                        <a:rPr lang="en-IN" sz="1100" b="1" dirty="0" smtClean="0">
                          <a:solidFill>
                            <a:schemeClr val="bg1"/>
                          </a:solidFill>
                          <a:latin typeface="Times New Roman" panose="02020603050405020304" pitchFamily="18" charset="0"/>
                          <a:cs typeface="Times New Roman" panose="02020603050405020304" pitchFamily="18" charset="0"/>
                        </a:rPr>
                        <a:t>Existing</a:t>
                      </a: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pPr algn="ctr">
                        <a:lnSpc>
                          <a:spcPts val="1800"/>
                        </a:lnSpc>
                      </a:pP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gridSpan="2">
                  <a:txBody>
                    <a:bodyPr/>
                    <a:lstStyle/>
                    <a:p>
                      <a:pPr algn="ctr">
                        <a:lnSpc>
                          <a:spcPts val="1800"/>
                        </a:lnSpc>
                      </a:pPr>
                      <a:r>
                        <a:rPr lang="en-IN" sz="1100" b="1" dirty="0" smtClean="0">
                          <a:solidFill>
                            <a:schemeClr val="bg1"/>
                          </a:solidFill>
                          <a:latin typeface="Times New Roman" panose="02020603050405020304" pitchFamily="18" charset="0"/>
                          <a:cs typeface="Times New Roman" panose="02020603050405020304" pitchFamily="18" charset="0"/>
                        </a:rPr>
                        <a:t>Proposed</a:t>
                      </a: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hMerge="1">
                  <a:txBody>
                    <a:bodyPr/>
                    <a:lstStyle/>
                    <a:p>
                      <a:pPr algn="ctr">
                        <a:lnSpc>
                          <a:spcPts val="1800"/>
                        </a:lnSpc>
                      </a:pPr>
                      <a:endParaRPr lang="en-IN" sz="1100" b="1" dirty="0">
                        <a:solidFill>
                          <a:schemeClr val="bg1"/>
                        </a:solidFill>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r>
              <a:tr h="370840">
                <a:tc>
                  <a:txBody>
                    <a:bodyPr/>
                    <a:lstStyle/>
                    <a:p>
                      <a:pPr algn="just">
                        <a:lnSpc>
                          <a:spcPts val="1800"/>
                        </a:lnSpc>
                      </a:pPr>
                      <a:r>
                        <a:rPr lang="en-IN" sz="1100" dirty="0" err="1" smtClean="0"/>
                        <a:t>Upto</a:t>
                      </a:r>
                      <a:r>
                        <a:rPr lang="en-IN" sz="1100" dirty="0" smtClean="0"/>
                        <a:t> 2</a:t>
                      </a:r>
                      <a:r>
                        <a:rPr lang="en-IN" sz="1100" baseline="0" dirty="0" smtClean="0"/>
                        <a:t>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err="1" smtClean="0"/>
                        <a:t>Upto</a:t>
                      </a:r>
                      <a:r>
                        <a:rPr lang="en-IN" sz="1100" dirty="0" smtClean="0"/>
                        <a:t> 2.5</a:t>
                      </a:r>
                      <a:r>
                        <a:rPr lang="en-IN" sz="1100" baseline="0" dirty="0" smtClean="0"/>
                        <a:t>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err="1" smtClean="0"/>
                        <a:t>Upto</a:t>
                      </a:r>
                      <a:r>
                        <a:rPr lang="en-IN" sz="1100" dirty="0" smtClean="0"/>
                        <a:t> 2.5</a:t>
                      </a:r>
                      <a:r>
                        <a:rPr lang="en-IN" sz="1100" baseline="0" dirty="0" smtClean="0"/>
                        <a:t>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err="1" smtClean="0"/>
                        <a:t>Upto</a:t>
                      </a:r>
                      <a:r>
                        <a:rPr lang="en-IN" sz="1100" dirty="0" smtClean="0"/>
                        <a:t> 3</a:t>
                      </a:r>
                      <a:r>
                        <a:rPr lang="en-IN" sz="1100" baseline="0" dirty="0" smtClean="0"/>
                        <a:t>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370840">
                <a:tc>
                  <a:txBody>
                    <a:bodyPr/>
                    <a:lstStyle/>
                    <a:p>
                      <a:pPr algn="just">
                        <a:lnSpc>
                          <a:spcPts val="1800"/>
                        </a:lnSpc>
                      </a:pPr>
                      <a:r>
                        <a:rPr lang="en-IN" sz="1100" dirty="0" smtClean="0"/>
                        <a:t>2 Lacs to 5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10%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2.5 Lacs to 5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10%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2.5 Lacs to 5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10%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3 Lacs to 5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10%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370840">
                <a:tc>
                  <a:txBody>
                    <a:bodyPr/>
                    <a:lstStyle/>
                    <a:p>
                      <a:pPr algn="just">
                        <a:lnSpc>
                          <a:spcPts val="1800"/>
                        </a:lnSpc>
                      </a:pPr>
                      <a:r>
                        <a:rPr lang="en-IN" sz="1100" dirty="0" smtClean="0"/>
                        <a:t>5 Lacs to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20%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5 Lacs to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20%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5 Lacs to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20%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5 Lacs to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20%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370840">
                <a:tc>
                  <a:txBody>
                    <a:bodyPr/>
                    <a:lstStyle/>
                    <a:p>
                      <a:pPr algn="just">
                        <a:lnSpc>
                          <a:spcPts val="1800"/>
                        </a:lnSpc>
                      </a:pPr>
                      <a:r>
                        <a:rPr lang="en-IN" sz="1100" dirty="0" smtClean="0"/>
                        <a:t>Above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30%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Above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30%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Above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30%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just">
                        <a:lnSpc>
                          <a:spcPts val="1800"/>
                        </a:lnSpc>
                      </a:pPr>
                      <a:r>
                        <a:rPr lang="en-IN" sz="1100" dirty="0" smtClean="0"/>
                        <a:t>Above 10 Lacs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30%</a:t>
                      </a:r>
                      <a:endParaRPr lang="en-IN" sz="1100" dirty="0">
                        <a:latin typeface="Times New Roman" panose="02020603050405020304" pitchFamily="18" charset="0"/>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bl>
          </a:graphicData>
        </a:graphic>
      </p:graphicFrame>
      <p:sp>
        <p:nvSpPr>
          <p:cNvPr id="5" name="Title 4"/>
          <p:cNvSpPr>
            <a:spLocks noGrp="1"/>
          </p:cNvSpPr>
          <p:nvPr>
            <p:ph type="title"/>
          </p:nvPr>
        </p:nvSpPr>
        <p:spPr/>
        <p:txBody>
          <a:bodyPr/>
          <a:lstStyle/>
          <a:p>
            <a:r>
              <a:rPr lang="en-US" dirty="0"/>
              <a:t>Tax Rate</a:t>
            </a:r>
            <a:endParaRPr lang="en-GB" dirty="0"/>
          </a:p>
        </p:txBody>
      </p:sp>
    </p:spTree>
    <p:extLst>
      <p:ext uri="{BB962C8B-B14F-4D97-AF65-F5344CB8AC3E}">
        <p14:creationId xmlns:p14="http://schemas.microsoft.com/office/powerpoint/2010/main" val="42831622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3"/>
            <a:ext cx="8248715" cy="5401479"/>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For the calculating book profit for MAT, it is proposed to the include deduction claimed u/s 35AD in the total income – it is proposed </a:t>
            </a:r>
            <a:r>
              <a:rPr lang="en-GB" sz="1100" dirty="0">
                <a:latin typeface="Times New Roman" panose="02020603050405020304" pitchFamily="18" charset="0"/>
                <a:ea typeface="Calibri" panose="020F0502020204030204" pitchFamily="34" charset="0"/>
                <a:cs typeface="Times New Roman" panose="02020603050405020304" pitchFamily="18" charset="0"/>
              </a:rPr>
              <a:t>to provide tax credit as per Sec. 115JD even if the provisions of Sec.115JEE are applicable. </a:t>
            </a:r>
            <a:r>
              <a:rPr lang="en-IN" sz="1100" dirty="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Trading of commodity derivative, carried out in recognized association and on which Commodity Transaction Tax has been levied, not to be considered as speculative business; </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Company whose principal business is of trading in shares shall not be considered to carry on the speculative business;</a:t>
            </a: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Mutual Fund, Securitization of trust and VCC or VCF as referred to in Sec. 10(23D), 10(23DA) &amp; 10(23FB) respectively need file income tax return u/s 139(1) provided that the total income without giving effect to Sec. 10 exceed the maximum chargeable to tax – Not required to file statement u/s 115R(3A) &amp; 115TA(3);</a:t>
            </a:r>
          </a:p>
          <a:p>
            <a:pPr marL="342900" indent="-342900" algn="just">
              <a:lnSpc>
                <a:spcPts val="1800"/>
              </a:lnSpc>
              <a:buBlip>
                <a:blip r:embed="rId3"/>
              </a:buBlip>
            </a:pPr>
            <a:endParaRPr lang="en-GB"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Any acceptance or repayment of loan or deposit by use of electronic clearing system through a bank account shall not be prohibited under Sec. 269SS &amp; Sec. 269T provided other conditions regarding the quantum etc. are satisfied;</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Deduction u/s 80 – IA (applicable to undertaking engaged in generation &amp; distribution of Power) is proposed to be extended </a:t>
            </a:r>
            <a:r>
              <a:rPr lang="en-IN" sz="1100" dirty="0" err="1">
                <a:latin typeface="Times New Roman" panose="02020603050405020304" pitchFamily="18" charset="0"/>
                <a:ea typeface="Calibri" panose="020F0502020204030204" pitchFamily="34" charset="0"/>
                <a:cs typeface="Times New Roman" panose="02020603050405020304" pitchFamily="18" charset="0"/>
              </a:rPr>
              <a:t>upto</a:t>
            </a:r>
            <a:r>
              <a:rPr lang="en-IN" sz="1100" dirty="0">
                <a:latin typeface="Times New Roman" panose="02020603050405020304" pitchFamily="18" charset="0"/>
                <a:ea typeface="Calibri" panose="020F0502020204030204" pitchFamily="34" charset="0"/>
                <a:cs typeface="Times New Roman" panose="02020603050405020304" pitchFamily="18" charset="0"/>
              </a:rPr>
              <a:t> 31</a:t>
            </a:r>
            <a:r>
              <a:rPr lang="en-IN" sz="1100" baseline="30000" dirty="0">
                <a:latin typeface="Times New Roman" panose="02020603050405020304" pitchFamily="18" charset="0"/>
                <a:ea typeface="Calibri" panose="020F0502020204030204" pitchFamily="34" charset="0"/>
                <a:cs typeface="Times New Roman" panose="02020603050405020304" pitchFamily="18" charset="0"/>
              </a:rPr>
              <a:t>st</a:t>
            </a:r>
            <a:r>
              <a:rPr lang="en-IN" sz="1100" dirty="0">
                <a:latin typeface="Times New Roman" panose="02020603050405020304" pitchFamily="18" charset="0"/>
                <a:ea typeface="Calibri" panose="020F0502020204030204" pitchFamily="34" charset="0"/>
                <a:cs typeface="Times New Roman" panose="02020603050405020304" pitchFamily="18" charset="0"/>
              </a:rPr>
              <a:t> March, 2017;</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Celling of Section 80C, 80CCD &amp; 80 CCE from INR  1 Lacs to INR 1.5 Lacs;</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Deduction u/s 24(b) in respect of interest on loan is proposed to be enhanced from INR 1.5 Lacs to INR 2 Lacs in respect of self occupied house property.</a:t>
            </a:r>
          </a:p>
          <a:p>
            <a:pPr marL="342900" indent="-342900" algn="just">
              <a:lnSpc>
                <a:spcPts val="1800"/>
              </a:lnSpc>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r>
              <a:rPr lang="en-US" dirty="0">
                <a:solidFill>
                  <a:prstClr val="white"/>
                </a:solidFill>
              </a:rPr>
              <a:t>Other </a:t>
            </a:r>
            <a:r>
              <a:rPr lang="en-US" sz="1400" dirty="0">
                <a:solidFill>
                  <a:prstClr val="white"/>
                </a:solidFill>
              </a:rPr>
              <a:t>(</a:t>
            </a:r>
            <a:r>
              <a:rPr lang="en-US" sz="1400" dirty="0" err="1">
                <a:solidFill>
                  <a:prstClr val="white"/>
                </a:solidFill>
              </a:rPr>
              <a:t>w.e.f</a:t>
            </a:r>
            <a:r>
              <a:rPr lang="en-US" sz="1400" dirty="0">
                <a:solidFill>
                  <a:prstClr val="white"/>
                </a:solidFill>
              </a:rPr>
              <a:t>. AY 2015-16)</a:t>
            </a:r>
            <a:endParaRPr lang="en-GB" dirty="0"/>
          </a:p>
        </p:txBody>
      </p:sp>
    </p:spTree>
    <p:extLst>
      <p:ext uri="{BB962C8B-B14F-4D97-AF65-F5344CB8AC3E}">
        <p14:creationId xmlns:p14="http://schemas.microsoft.com/office/powerpoint/2010/main" val="1498459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p:cNvSpPr>
          <p:nvPr/>
        </p:nvSpPr>
        <p:spPr>
          <a:xfrm>
            <a:off x="3" y="484335"/>
            <a:ext cx="3390121" cy="839656"/>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b="1" dirty="0">
                <a:solidFill>
                  <a:srgbClr val="002060"/>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rPr>
              <a:t>Contents</a:t>
            </a:r>
            <a:endParaRPr lang="en-GB" b="1" dirty="0">
              <a:solidFill>
                <a:srgbClr val="002060"/>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2239" r="9918"/>
          <a:stretch/>
        </p:blipFill>
        <p:spPr>
          <a:xfrm>
            <a:off x="5300675" y="157168"/>
            <a:ext cx="3700463" cy="6584302"/>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292912613"/>
              </p:ext>
            </p:extLst>
          </p:nvPr>
        </p:nvGraphicFramePr>
        <p:xfrm>
          <a:off x="809629" y="1497005"/>
          <a:ext cx="4248151" cy="2590800"/>
        </p:xfrm>
        <a:graphic>
          <a:graphicData uri="http://schemas.openxmlformats.org/drawingml/2006/table">
            <a:tbl>
              <a:tblPr firstRow="1" bandRow="1">
                <a:tableStyleId>{5FD0F851-EC5A-4D38-B0AD-8093EC10F338}</a:tableStyleId>
              </a:tblPr>
              <a:tblGrid>
                <a:gridCol w="4248151"/>
              </a:tblGrid>
              <a:tr h="370840">
                <a:tc>
                  <a:txBody>
                    <a:bodyPr/>
                    <a:lstStyle/>
                    <a:p>
                      <a:pPr marL="0" algn="l" defTabSz="457200" rtl="0" eaLnBrk="1" latinLnBrk="0" hangingPunct="1"/>
                      <a:r>
                        <a:rPr lang="en-IN" sz="2400" b="0" kern="1200" dirty="0" smtClean="0">
                          <a:solidFill>
                            <a:schemeClr val="bg2">
                              <a:lumMod val="50000"/>
                            </a:schemeClr>
                          </a:solidFill>
                          <a:latin typeface="Times New Roman" panose="02020603050405020304" pitchFamily="18" charset="0"/>
                          <a:ea typeface="+mn-ea"/>
                          <a:cs typeface="Times New Roman" panose="02020603050405020304" pitchFamily="18" charset="0"/>
                        </a:rPr>
                        <a:t>Direct Taxation</a:t>
                      </a:r>
                    </a:p>
                    <a:p>
                      <a:pPr marL="0" algn="l" defTabSz="457200" rtl="0" eaLnBrk="1" latinLnBrk="0" hangingPunct="1"/>
                      <a:endParaRPr lang="en-GB" sz="2400" b="0" kern="1200" dirty="0">
                        <a:solidFill>
                          <a:schemeClr val="bg2">
                            <a:lumMod val="50000"/>
                          </a:schemeClr>
                        </a:solidFill>
                        <a:latin typeface="Times New Roman" panose="02020603050405020304" pitchFamily="18" charset="0"/>
                        <a:ea typeface="+mn-ea"/>
                        <a:cs typeface="Times New Roman" panose="02020603050405020304" pitchFamily="18" charset="0"/>
                      </a:endParaRPr>
                    </a:p>
                  </a:txBody>
                  <a:tcPr>
                    <a:lnL>
                      <a:noFill/>
                    </a:lnL>
                    <a:lnR>
                      <a:noFill/>
                    </a:lnR>
                    <a:lnT w="12700" cmpd="sng">
                      <a:noFill/>
                    </a:lnT>
                    <a:lnB>
                      <a:noFill/>
                    </a:lnB>
                    <a:lnTlToBr w="12700" cmpd="sng">
                      <a:noFill/>
                      <a:prstDash val="solid"/>
                    </a:lnTlToBr>
                    <a:lnBlToTr w="12700" cmpd="sng">
                      <a:noFill/>
                      <a:prstDash val="solid"/>
                    </a:lnBlToTr>
                    <a:noFill/>
                  </a:tcPr>
                </a:tc>
              </a:tr>
              <a:tr h="370840">
                <a:tc>
                  <a:txBody>
                    <a:bodyPr/>
                    <a:lstStyle/>
                    <a:p>
                      <a:pPr marL="0" algn="l" defTabSz="457200" rtl="0" eaLnBrk="1" latinLnBrk="0" hangingPunct="1"/>
                      <a:r>
                        <a:rPr lang="en-IN" sz="2800" b="0" kern="1200" dirty="0" smtClean="0">
                          <a:solidFill>
                            <a:srgbClr val="C00000"/>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International Tax &amp; Transfer Pricing</a:t>
                      </a:r>
                      <a:endParaRPr lang="en-GB" sz="2800" b="0" kern="1200" dirty="0">
                        <a:solidFill>
                          <a:srgbClr val="C00000"/>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a:txBody>
                  <a:tcPr>
                    <a:lnL>
                      <a:noFill/>
                    </a:lnL>
                    <a:lnR>
                      <a:noFill/>
                    </a:lnR>
                    <a:lnT>
                      <a:noFill/>
                    </a:lnT>
                    <a:lnB>
                      <a:noFill/>
                    </a:lnB>
                    <a:lnTlToBr w="12700" cmpd="sng">
                      <a:noFill/>
                      <a:prstDash val="solid"/>
                    </a:lnTlToBr>
                    <a:lnBlToTr w="12700" cmpd="sng">
                      <a:noFill/>
                      <a:prstDash val="solid"/>
                    </a:lnBlToTr>
                    <a:noFill/>
                  </a:tcPr>
                </a:tc>
              </a:tr>
              <a:tr h="370840">
                <a:tc>
                  <a:txBody>
                    <a:bodyPr/>
                    <a:lstStyle/>
                    <a:p>
                      <a:endParaRPr lang="en-IN" sz="2400" b="0" dirty="0" smtClean="0">
                        <a:solidFill>
                          <a:schemeClr val="bg2">
                            <a:lumMod val="50000"/>
                          </a:schemeClr>
                        </a:solidFill>
                        <a:latin typeface="Times New Roman" panose="02020603050405020304" pitchFamily="18" charset="0"/>
                        <a:cs typeface="Times New Roman" panose="02020603050405020304" pitchFamily="18" charset="0"/>
                      </a:endParaRPr>
                    </a:p>
                    <a:p>
                      <a:r>
                        <a:rPr lang="en-IN" sz="2400" b="0" dirty="0" smtClean="0">
                          <a:solidFill>
                            <a:schemeClr val="bg2">
                              <a:lumMod val="50000"/>
                            </a:schemeClr>
                          </a:solidFill>
                          <a:latin typeface="Times New Roman" panose="02020603050405020304" pitchFamily="18" charset="0"/>
                          <a:cs typeface="Times New Roman" panose="02020603050405020304" pitchFamily="18" charset="0"/>
                        </a:rPr>
                        <a:t>Indirect Taxation</a:t>
                      </a:r>
                      <a:endParaRPr lang="en-GB" sz="2400" b="0" dirty="0">
                        <a:solidFill>
                          <a:schemeClr val="bg2">
                            <a:lumMod val="50000"/>
                          </a:schemeClr>
                        </a:solidFill>
                        <a:latin typeface="Times New Roman" panose="02020603050405020304" pitchFamily="18" charset="0"/>
                        <a:cs typeface="Times New Roman" panose="02020603050405020304" pitchFamily="18" charset="0"/>
                      </a:endParaRPr>
                    </a:p>
                  </a:txBody>
                  <a:tcPr>
                    <a:lnL>
                      <a:noFill/>
                    </a:lnL>
                    <a:lnR>
                      <a:noFill/>
                    </a:lnR>
                    <a:lnT>
                      <a:noFill/>
                    </a:lnT>
                    <a:lnB w="12700" cmpd="sng">
                      <a:noFill/>
                    </a:lnB>
                    <a:lnTlToBr w="12700" cmpd="sng">
                      <a:noFill/>
                      <a:prstDash val="solid"/>
                    </a:lnTlToBr>
                    <a:lnBlToTr w="12700" cmpd="sng">
                      <a:noFill/>
                      <a:prstDash val="solid"/>
                    </a:lnBlToTr>
                    <a:noFill/>
                  </a:tcPr>
                </a:tc>
              </a:tr>
            </a:tbl>
          </a:graphicData>
        </a:graphic>
      </p:graphicFrame>
      <p:cxnSp>
        <p:nvCxnSpPr>
          <p:cNvPr id="8" name="Straight Connector 7"/>
          <p:cNvCxnSpPr/>
          <p:nvPr/>
        </p:nvCxnSpPr>
        <p:spPr>
          <a:xfrm>
            <a:off x="600078" y="1497007"/>
            <a:ext cx="0" cy="2574925"/>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45541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68796" y="1318481"/>
            <a:ext cx="8248715" cy="5386090"/>
          </a:xfrm>
          <a:prstGeom prst="rect">
            <a:avLst/>
          </a:prstGeom>
          <a:noFill/>
        </p:spPr>
        <p:txBody>
          <a:bodyPr wrap="square">
            <a:spAutoFit/>
          </a:bodyPr>
          <a:lstStyle/>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Roll-back provision to be introduced in Advance Pricing Agreements (APA) scheme. APAs which could earlier apply from financial year (FY) 2013-14 onwards may now extend to previous four years i.e. FY 2009-10 onwards;</a:t>
            </a: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Transactions with a domestic unrelated party clarified to be covered as an international transactions if there exists a prior agreement in relation to the transaction between such other person and the AE, or the terms of the relevant transaction are determined in substance between the other person and the AE;</a:t>
            </a: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Inclusion of TPO, as referred to in section 92CA, as an authority competent to levy the penalty under section 271G in addition to the AO and the Commissioner (Appeals);</a:t>
            </a: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Hon’ble</a:t>
            </a:r>
            <a:r>
              <a:rPr lang="en-GB" sz="1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Finance Minister has discussed the use of multiple year data &amp; range concept for comparability analysis in the Budget Speech. However, the provision of the same is not provided in the Bill. It is expected that the same will be notified by way of Rules.</a:t>
            </a:r>
            <a:endParaRPr lang="en-IN" sz="1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Tax at a concessional rate @ 15% u/s 115BBD to be extended without sunset clause for subsequent years for the dividend received from Foreign Companies provided certain conditions are meet; </a:t>
            </a: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Securities held by a FII invested as per the SEBI Act, 1992 to be considered as Capital Asset. Any Income from transfer of such security is proposed to be taxed as capital gains;</a:t>
            </a: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GB" sz="1100" dirty="0">
                <a:latin typeface="Times New Roman" panose="02020603050405020304" pitchFamily="18" charset="0"/>
                <a:ea typeface="Calibri" panose="020F0502020204030204" pitchFamily="34" charset="0"/>
                <a:cs typeface="Times New Roman" panose="02020603050405020304" pitchFamily="18" charset="0"/>
              </a:rPr>
              <a:t>Transfer of a Government Security, carrying a periodic payment of interest, made outside India through an intermediary dealing in settlement of securities, by a non-resident to another non-resident, considered to be exempted transfer;</a:t>
            </a:r>
          </a:p>
          <a:p>
            <a:pPr marL="342900" indent="-342900" algn="just">
              <a:buBlip>
                <a:blip r:embed="rId3"/>
              </a:buBlip>
            </a:pPr>
            <a:endParaRPr lang="en-IN" sz="1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ea typeface="Calibri" panose="020F0502020204030204" pitchFamily="34" charset="0"/>
                <a:cs typeface="Times New Roman" panose="02020603050405020304" pitchFamily="18" charset="0"/>
              </a:rPr>
              <a:t>Benefit of lower deduction of TDS @ 5% u/s 194LC on interest payable to non resident extended to any long term bonds – Section 206AA not applicable.</a:t>
            </a:r>
          </a:p>
        </p:txBody>
      </p:sp>
      <p:sp>
        <p:nvSpPr>
          <p:cNvPr id="3" name="Title 2"/>
          <p:cNvSpPr>
            <a:spLocks noGrp="1"/>
          </p:cNvSpPr>
          <p:nvPr>
            <p:ph type="title"/>
          </p:nvPr>
        </p:nvSpPr>
        <p:spPr/>
        <p:txBody>
          <a:bodyPr/>
          <a:lstStyle/>
          <a:p>
            <a:pPr algn="l"/>
            <a:r>
              <a:rPr lang="en-US" dirty="0" smtClean="0">
                <a:solidFill>
                  <a:prstClr val="white"/>
                </a:solidFill>
              </a:rPr>
              <a:t>International Tax &amp; Transfer Pricing    </a:t>
            </a:r>
            <a:r>
              <a:rPr lang="en-US" sz="1400" dirty="0">
                <a:solidFill>
                  <a:prstClr val="white"/>
                </a:solidFill>
              </a:rPr>
              <a:t>(</a:t>
            </a:r>
            <a:r>
              <a:rPr lang="en-US" sz="1400" dirty="0" err="1">
                <a:solidFill>
                  <a:prstClr val="white"/>
                </a:solidFill>
              </a:rPr>
              <a:t>w.e.f</a:t>
            </a:r>
            <a:r>
              <a:rPr lang="en-US" sz="1400" dirty="0">
                <a:solidFill>
                  <a:prstClr val="white"/>
                </a:solidFill>
              </a:rPr>
              <a:t>. AY 2015-16)</a:t>
            </a:r>
            <a:endParaRPr lang="en-GB" dirty="0"/>
          </a:p>
        </p:txBody>
      </p:sp>
    </p:spTree>
    <p:extLst>
      <p:ext uri="{BB962C8B-B14F-4D97-AF65-F5344CB8AC3E}">
        <p14:creationId xmlns:p14="http://schemas.microsoft.com/office/powerpoint/2010/main" val="7460706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p:cNvSpPr>
          <p:nvPr/>
        </p:nvSpPr>
        <p:spPr>
          <a:xfrm>
            <a:off x="3" y="484335"/>
            <a:ext cx="3390121" cy="839656"/>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b="1" dirty="0">
                <a:solidFill>
                  <a:srgbClr val="002060"/>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rPr>
              <a:t>Contents</a:t>
            </a:r>
            <a:endParaRPr lang="en-GB" b="1" dirty="0">
              <a:solidFill>
                <a:srgbClr val="002060"/>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2239" r="9918"/>
          <a:stretch/>
        </p:blipFill>
        <p:spPr>
          <a:xfrm>
            <a:off x="5300675" y="157168"/>
            <a:ext cx="3700463" cy="6584302"/>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431136682"/>
              </p:ext>
            </p:extLst>
          </p:nvPr>
        </p:nvGraphicFramePr>
        <p:xfrm>
          <a:off x="809629" y="1497005"/>
          <a:ext cx="4248151" cy="2590800"/>
        </p:xfrm>
        <a:graphic>
          <a:graphicData uri="http://schemas.openxmlformats.org/drawingml/2006/table">
            <a:tbl>
              <a:tblPr firstRow="1" bandRow="1">
                <a:tableStyleId>{5FD0F851-EC5A-4D38-B0AD-8093EC10F338}</a:tableStyleId>
              </a:tblPr>
              <a:tblGrid>
                <a:gridCol w="4248151"/>
              </a:tblGrid>
              <a:tr h="370840">
                <a:tc>
                  <a:txBody>
                    <a:bodyPr/>
                    <a:lstStyle/>
                    <a:p>
                      <a:pPr marL="0" algn="l" defTabSz="457200" rtl="0" eaLnBrk="1" latinLnBrk="0" hangingPunct="1"/>
                      <a:r>
                        <a:rPr lang="en-IN" sz="2400" b="0" kern="1200" dirty="0" smtClean="0">
                          <a:solidFill>
                            <a:schemeClr val="bg2">
                              <a:lumMod val="50000"/>
                            </a:schemeClr>
                          </a:solidFill>
                          <a:latin typeface="Times New Roman" panose="02020603050405020304" pitchFamily="18" charset="0"/>
                          <a:ea typeface="+mn-ea"/>
                          <a:cs typeface="Times New Roman" panose="02020603050405020304" pitchFamily="18" charset="0"/>
                        </a:rPr>
                        <a:t>Direct Taxation</a:t>
                      </a:r>
                    </a:p>
                    <a:p>
                      <a:pPr marL="0" algn="l" defTabSz="457200" rtl="0" eaLnBrk="1" latinLnBrk="0" hangingPunct="1"/>
                      <a:endParaRPr lang="en-GB" sz="2400" b="0" kern="1200" dirty="0">
                        <a:solidFill>
                          <a:schemeClr val="bg2">
                            <a:lumMod val="50000"/>
                          </a:schemeClr>
                        </a:solidFill>
                        <a:latin typeface="Times New Roman" panose="02020603050405020304" pitchFamily="18" charset="0"/>
                        <a:ea typeface="+mn-ea"/>
                        <a:cs typeface="Times New Roman" panose="02020603050405020304" pitchFamily="18" charset="0"/>
                      </a:endParaRPr>
                    </a:p>
                  </a:txBody>
                  <a:tcPr>
                    <a:lnL>
                      <a:noFill/>
                    </a:lnL>
                    <a:lnR>
                      <a:noFill/>
                    </a:lnR>
                    <a:lnT w="12700" cmpd="sng">
                      <a:noFill/>
                    </a:lnT>
                    <a:lnB>
                      <a:noFill/>
                    </a:lnB>
                    <a:lnTlToBr w="12700" cmpd="sng">
                      <a:noFill/>
                      <a:prstDash val="solid"/>
                    </a:lnTlToBr>
                    <a:lnBlToTr w="12700" cmpd="sng">
                      <a:noFill/>
                      <a:prstDash val="solid"/>
                    </a:lnBlToTr>
                    <a:noFill/>
                  </a:tcPr>
                </a:tc>
              </a:tr>
              <a:tr h="370840">
                <a:tc>
                  <a:txBody>
                    <a:bodyPr/>
                    <a:lstStyle/>
                    <a:p>
                      <a:pPr marL="0" algn="l" defTabSz="457200" rtl="0" eaLnBrk="1" latinLnBrk="0" hangingPunct="1"/>
                      <a:r>
                        <a:rPr lang="en-IN" sz="2400" b="0" kern="1200" dirty="0" smtClean="0">
                          <a:solidFill>
                            <a:schemeClr val="bg2">
                              <a:lumMod val="50000"/>
                            </a:schemeClr>
                          </a:solidFill>
                          <a:latin typeface="Times New Roman" panose="02020603050405020304" pitchFamily="18" charset="0"/>
                          <a:ea typeface="+mn-ea"/>
                          <a:cs typeface="Times New Roman" panose="02020603050405020304" pitchFamily="18" charset="0"/>
                        </a:rPr>
                        <a:t>International Tax &amp; Transfer Pricing</a:t>
                      </a:r>
                      <a:endParaRPr lang="en-GB" sz="2400" b="0" kern="1200" dirty="0">
                        <a:solidFill>
                          <a:schemeClr val="bg2">
                            <a:lumMod val="50000"/>
                          </a:schemeClr>
                        </a:solidFill>
                        <a:latin typeface="Times New Roman" panose="02020603050405020304" pitchFamily="18" charset="0"/>
                        <a:ea typeface="+mn-ea"/>
                        <a:cs typeface="Times New Roman" panose="02020603050405020304" pitchFamily="18" charset="0"/>
                      </a:endParaRPr>
                    </a:p>
                  </a:txBody>
                  <a:tcPr>
                    <a:lnL>
                      <a:noFill/>
                    </a:lnL>
                    <a:lnR>
                      <a:noFill/>
                    </a:lnR>
                    <a:lnT>
                      <a:noFill/>
                    </a:lnT>
                    <a:lnB>
                      <a:noFill/>
                    </a:lnB>
                    <a:lnTlToBr w="12700" cmpd="sng">
                      <a:noFill/>
                      <a:prstDash val="solid"/>
                    </a:lnTlToBr>
                    <a:lnBlToTr w="12700" cmpd="sng">
                      <a:noFill/>
                      <a:prstDash val="solid"/>
                    </a:lnBlToTr>
                    <a:noFill/>
                  </a:tcPr>
                </a:tc>
              </a:tr>
              <a:tr h="370840">
                <a:tc>
                  <a:txBody>
                    <a:bodyPr/>
                    <a:lstStyle/>
                    <a:p>
                      <a:pPr marL="0" algn="l" defTabSz="457200" rtl="0" eaLnBrk="1" latinLnBrk="0" hangingPunct="1"/>
                      <a:endParaRPr lang="en-IN" sz="2800" b="0" kern="1200" dirty="0" smtClean="0">
                        <a:solidFill>
                          <a:srgbClr val="C00000"/>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a:p>
                      <a:pPr marL="0" algn="l" defTabSz="457200" rtl="0" eaLnBrk="1" latinLnBrk="0" hangingPunct="1"/>
                      <a:r>
                        <a:rPr lang="en-IN" sz="2800" b="0" kern="1200" dirty="0" smtClean="0">
                          <a:solidFill>
                            <a:srgbClr val="C00000"/>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Indirect Taxation</a:t>
                      </a:r>
                      <a:endParaRPr lang="en-GB" sz="2800" b="0" kern="1200" dirty="0">
                        <a:solidFill>
                          <a:srgbClr val="C00000"/>
                        </a:soli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a:txBody>
                  <a:tcPr>
                    <a:lnL>
                      <a:noFill/>
                    </a:lnL>
                    <a:lnR>
                      <a:noFill/>
                    </a:lnR>
                    <a:lnT>
                      <a:noFill/>
                    </a:lnT>
                    <a:lnB w="12700" cmpd="sng">
                      <a:noFill/>
                    </a:lnB>
                    <a:lnTlToBr w="12700" cmpd="sng">
                      <a:noFill/>
                      <a:prstDash val="solid"/>
                    </a:lnTlToBr>
                    <a:lnBlToTr w="12700" cmpd="sng">
                      <a:noFill/>
                      <a:prstDash val="solid"/>
                    </a:lnBlToTr>
                    <a:noFill/>
                  </a:tcPr>
                </a:tc>
              </a:tr>
            </a:tbl>
          </a:graphicData>
        </a:graphic>
      </p:graphicFrame>
      <p:cxnSp>
        <p:nvCxnSpPr>
          <p:cNvPr id="8" name="Straight Connector 7"/>
          <p:cNvCxnSpPr/>
          <p:nvPr/>
        </p:nvCxnSpPr>
        <p:spPr>
          <a:xfrm>
            <a:off x="600078" y="1497007"/>
            <a:ext cx="0" cy="2574925"/>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85746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a:solidFill>
                  <a:prstClr val="white"/>
                </a:solidFill>
              </a:rPr>
              <a:t>Central Excise Act, 1944 </a:t>
            </a:r>
            <a:r>
              <a:rPr lang="en-US" sz="1400" dirty="0">
                <a:solidFill>
                  <a:prstClr val="white"/>
                </a:solidFill>
              </a:rPr>
              <a:t>(</a:t>
            </a:r>
            <a:r>
              <a:rPr lang="en-US" sz="1400" dirty="0" err="1">
                <a:solidFill>
                  <a:prstClr val="white"/>
                </a:solidFill>
              </a:rPr>
              <a:t>w.e.f</a:t>
            </a:r>
            <a:r>
              <a:rPr lang="en-US" sz="1400" dirty="0">
                <a:solidFill>
                  <a:prstClr val="white"/>
                </a:solidFill>
              </a:rPr>
              <a:t>. 11th July, 2014)</a:t>
            </a:r>
            <a:endParaRPr lang="en-IN" sz="1600" dirty="0"/>
          </a:p>
        </p:txBody>
      </p:sp>
      <p:sp>
        <p:nvSpPr>
          <p:cNvPr id="3" name="TextBox 2"/>
          <p:cNvSpPr txBox="1"/>
          <p:nvPr/>
        </p:nvSpPr>
        <p:spPr>
          <a:xfrm>
            <a:off x="367200" y="1317602"/>
            <a:ext cx="8439150" cy="5001369"/>
          </a:xfrm>
          <a:prstGeom prst="rect">
            <a:avLst/>
          </a:prstGeom>
          <a:noFill/>
        </p:spPr>
        <p:txBody>
          <a:bodyPr wrap="square" rtlCol="0">
            <a:spAutoFit/>
          </a:bodyPr>
          <a:lstStyle/>
          <a:p>
            <a:pPr marL="342900" indent="-342900" algn="just">
              <a:lnSpc>
                <a:spcPts val="1800"/>
              </a:lnSpc>
              <a:buBlip>
                <a:blip r:embed="rId3"/>
              </a:buBlip>
            </a:pPr>
            <a:r>
              <a:rPr lang="en-US" sz="1100" dirty="0">
                <a:latin typeface="Times New Roman" pitchFamily="18" charset="0"/>
                <a:cs typeface="Times New Roman" pitchFamily="18" charset="0"/>
              </a:rPr>
              <a:t>Full exemption from excise duty is being provided on the following:-</a:t>
            </a:r>
          </a:p>
          <a:p>
            <a:pPr marL="342900" indent="-342900" algn="just">
              <a:lnSpc>
                <a:spcPts val="1800"/>
              </a:lnSpc>
            </a:pPr>
            <a:endParaRPr lang="en-US" sz="1100" dirty="0">
              <a:latin typeface="Times New Roman" pitchFamily="18" charset="0"/>
              <a:cs typeface="Times New Roman" pitchFamily="18" charset="0"/>
            </a:endParaRPr>
          </a:p>
          <a:p>
            <a:pPr marL="800100" lvl="1" indent="-342900">
              <a:buFont typeface="Wingdings" panose="05000000000000000000" pitchFamily="2" charset="2"/>
              <a:buChar char="q"/>
            </a:pPr>
            <a:r>
              <a:rPr lang="en-US" sz="1100" dirty="0">
                <a:latin typeface="Times New Roman" pitchFamily="18" charset="0"/>
                <a:cs typeface="Times New Roman" pitchFamily="18" charset="0"/>
              </a:rPr>
              <a:t>On plastic materials reprocessed out of the scrap or waste and cleared into the DTA by an EOU;</a:t>
            </a:r>
          </a:p>
          <a:p>
            <a:pPr marL="800100" lvl="1" indent="-342900">
              <a:buFont typeface="Wingdings" panose="05000000000000000000" pitchFamily="2" charset="2"/>
              <a:buChar char="q"/>
            </a:pPr>
            <a:endParaRPr lang="en-IN" sz="1100" dirty="0">
              <a:latin typeface="Times New Roman" panose="02020603050405020304" pitchFamily="18" charset="0"/>
              <a:cs typeface="Times New Roman" panose="02020603050405020304" pitchFamily="18" charset="0"/>
            </a:endParaRPr>
          </a:p>
          <a:p>
            <a:pPr marL="800100" lvl="1" indent="-342900">
              <a:buFont typeface="Wingdings" panose="05000000000000000000" pitchFamily="2" charset="2"/>
              <a:buChar char="q"/>
            </a:pPr>
            <a:r>
              <a:rPr lang="en-US" sz="1100" dirty="0">
                <a:latin typeface="Times New Roman" pitchFamily="18" charset="0"/>
                <a:cs typeface="Times New Roman" pitchFamily="18" charset="0"/>
              </a:rPr>
              <a:t>To </a:t>
            </a:r>
            <a:r>
              <a:rPr lang="en-US" sz="1100" dirty="0" err="1">
                <a:latin typeface="Times New Roman" pitchFamily="18" charset="0"/>
                <a:cs typeface="Times New Roman" pitchFamily="18" charset="0"/>
              </a:rPr>
              <a:t>backsheet</a:t>
            </a:r>
            <a:r>
              <a:rPr lang="en-US" sz="1100" dirty="0">
                <a:latin typeface="Times New Roman" pitchFamily="18" charset="0"/>
                <a:cs typeface="Times New Roman" pitchFamily="18" charset="0"/>
              </a:rPr>
              <a:t> and EVA sheet used in the manufacture of solar photovoltaic cells or modules;</a:t>
            </a:r>
          </a:p>
          <a:p>
            <a:pPr marL="800100" lvl="1" indent="-342900">
              <a:buFont typeface="Wingdings" panose="05000000000000000000" pitchFamily="2" charset="2"/>
              <a:buChar char="q"/>
            </a:pPr>
            <a:endParaRPr lang="en-US" sz="1100" dirty="0">
              <a:latin typeface="Times New Roman" pitchFamily="18" charset="0"/>
              <a:cs typeface="Times New Roman" pitchFamily="18" charset="0"/>
            </a:endParaRPr>
          </a:p>
          <a:p>
            <a:pPr marL="800100" lvl="1" indent="-342900">
              <a:buFont typeface="Wingdings" panose="05000000000000000000" pitchFamily="2" charset="2"/>
              <a:buChar char="q"/>
            </a:pPr>
            <a:r>
              <a:rPr lang="en-US" sz="1100" dirty="0">
                <a:latin typeface="Times New Roman" pitchFamily="18" charset="0"/>
                <a:cs typeface="Times New Roman" pitchFamily="18" charset="0"/>
              </a:rPr>
              <a:t>Specified raw materials used in the manufacture of </a:t>
            </a:r>
            <a:r>
              <a:rPr lang="en-US" sz="1100" dirty="0" err="1">
                <a:latin typeface="Times New Roman" pitchFamily="18" charset="0"/>
                <a:cs typeface="Times New Roman" pitchFamily="18" charset="0"/>
              </a:rPr>
              <a:t>backsheet</a:t>
            </a:r>
            <a:r>
              <a:rPr lang="en-US" sz="1100" dirty="0">
                <a:latin typeface="Times New Roman" pitchFamily="18" charset="0"/>
                <a:cs typeface="Times New Roman" pitchFamily="18" charset="0"/>
              </a:rPr>
              <a:t> and EVA sheet in the manufacture of solar photovoltaic cells or modules;</a:t>
            </a:r>
          </a:p>
          <a:p>
            <a:pPr marL="800100" lvl="1" indent="-342900">
              <a:buFont typeface="Wingdings" panose="05000000000000000000" pitchFamily="2" charset="2"/>
              <a:buChar char="q"/>
            </a:pPr>
            <a:endParaRPr lang="en-US" sz="1100" dirty="0">
              <a:latin typeface="Times New Roman" pitchFamily="18" charset="0"/>
              <a:cs typeface="Times New Roman" pitchFamily="18" charset="0"/>
            </a:endParaRPr>
          </a:p>
          <a:p>
            <a:pPr marL="800100" lvl="1" indent="-342900">
              <a:buFont typeface="Wingdings" panose="05000000000000000000" pitchFamily="2" charset="2"/>
              <a:buChar char="q"/>
            </a:pPr>
            <a:r>
              <a:rPr lang="en-US" sz="1100" dirty="0">
                <a:latin typeface="Times New Roman" pitchFamily="18" charset="0"/>
                <a:cs typeface="Times New Roman" pitchFamily="18" charset="0"/>
              </a:rPr>
              <a:t>On solar tempered glass used in the manufacture of solar energy (Notification 12/2014 C.E);</a:t>
            </a:r>
          </a:p>
          <a:p>
            <a:pPr marL="800100" lvl="1" indent="-342900">
              <a:buFont typeface="Wingdings" panose="05000000000000000000" pitchFamily="2" charset="2"/>
              <a:buChar char="q"/>
            </a:pPr>
            <a:endParaRPr lang="en-US" sz="1100" dirty="0">
              <a:latin typeface="Times New Roman" pitchFamily="18" charset="0"/>
              <a:cs typeface="Times New Roman" pitchFamily="18" charset="0"/>
            </a:endParaRPr>
          </a:p>
          <a:p>
            <a:pPr marL="800100" lvl="1" indent="-342900">
              <a:buFont typeface="Wingdings" panose="05000000000000000000" pitchFamily="2" charset="2"/>
              <a:buChar char="q"/>
            </a:pPr>
            <a:r>
              <a:rPr lang="en-US" sz="1100" dirty="0">
                <a:latin typeface="Times New Roman" pitchFamily="18" charset="0"/>
                <a:cs typeface="Times New Roman" pitchFamily="18" charset="0"/>
              </a:rPr>
              <a:t>On goods supplied to National Technical Research </a:t>
            </a:r>
            <a:r>
              <a:rPr lang="en-US" sz="1100" dirty="0" err="1">
                <a:latin typeface="Times New Roman" pitchFamily="18" charset="0"/>
                <a:cs typeface="Times New Roman" pitchFamily="18" charset="0"/>
              </a:rPr>
              <a:t>Organisation</a:t>
            </a:r>
            <a:r>
              <a:rPr lang="en-US" sz="1100" dirty="0">
                <a:latin typeface="Times New Roman" pitchFamily="18" charset="0"/>
                <a:cs typeface="Times New Roman" pitchFamily="18" charset="0"/>
              </a:rPr>
              <a:t> (NTRO);</a:t>
            </a:r>
          </a:p>
          <a:p>
            <a:pPr marL="800100" lvl="1" indent="-342900">
              <a:buFont typeface="Wingdings" panose="05000000000000000000" pitchFamily="2" charset="2"/>
              <a:buChar char="q"/>
            </a:pPr>
            <a:endParaRPr lang="en-US" sz="1100" dirty="0">
              <a:latin typeface="Times New Roman" pitchFamily="18" charset="0"/>
              <a:cs typeface="Times New Roman" pitchFamily="18" charset="0"/>
            </a:endParaRPr>
          </a:p>
          <a:p>
            <a:pPr marL="800100" lvl="1" indent="-342900">
              <a:buFont typeface="Wingdings" panose="05000000000000000000" pitchFamily="2" charset="2"/>
              <a:buChar char="q"/>
            </a:pPr>
            <a:r>
              <a:rPr lang="en-US" sz="1100" dirty="0">
                <a:latin typeface="Times New Roman" pitchFamily="18" charset="0"/>
                <a:cs typeface="Times New Roman" pitchFamily="18" charset="0"/>
              </a:rPr>
              <a:t>Education </a:t>
            </a:r>
            <a:r>
              <a:rPr lang="en-US" sz="1100" dirty="0" err="1">
                <a:latin typeface="Times New Roman" panose="02020603050405020304" pitchFamily="18" charset="0"/>
                <a:cs typeface="Times New Roman" panose="02020603050405020304" pitchFamily="18" charset="0"/>
              </a:rPr>
              <a:t>Cess</a:t>
            </a:r>
            <a:r>
              <a:rPr lang="en-US" sz="1100" dirty="0">
                <a:latin typeface="Times New Roman" panose="02020603050405020304" pitchFamily="18" charset="0"/>
                <a:cs typeface="Times New Roman" panose="02020603050405020304" pitchFamily="18" charset="0"/>
              </a:rPr>
              <a:t> and Secondary &amp; Higher Education </a:t>
            </a:r>
            <a:r>
              <a:rPr lang="en-US" sz="1100" dirty="0" err="1">
                <a:latin typeface="Times New Roman" panose="02020603050405020304" pitchFamily="18" charset="0"/>
                <a:cs typeface="Times New Roman" panose="02020603050405020304" pitchFamily="18" charset="0"/>
              </a:rPr>
              <a:t>Cess</a:t>
            </a:r>
            <a:r>
              <a:rPr lang="en-US" sz="1100" dirty="0">
                <a:latin typeface="Times New Roman" panose="02020603050405020304" pitchFamily="18" charset="0"/>
                <a:cs typeface="Times New Roman" panose="02020603050405020304" pitchFamily="18" charset="0"/>
              </a:rPr>
              <a:t> (customs component) on goods cleared by an EOU into the DTA;</a:t>
            </a:r>
          </a:p>
          <a:p>
            <a:pPr marL="800100" lvl="1" indent="-342900">
              <a:buFont typeface="Wingdings" panose="05000000000000000000" pitchFamily="2" charset="2"/>
              <a:buChar char="q"/>
            </a:pPr>
            <a:endParaRPr lang="en-IN" sz="1100" dirty="0">
              <a:latin typeface="Times New Roman" panose="02020603050405020304" pitchFamily="18" charset="0"/>
              <a:cs typeface="Times New Roman" panose="02020603050405020304" pitchFamily="18" charset="0"/>
            </a:endParaRPr>
          </a:p>
          <a:p>
            <a:pPr marL="800100" lvl="1" indent="-342900">
              <a:buFont typeface="Wingdings" panose="05000000000000000000" pitchFamily="2" charset="2"/>
              <a:buChar char="q"/>
            </a:pPr>
            <a:r>
              <a:rPr lang="en-US" sz="1100" dirty="0">
                <a:latin typeface="Times New Roman" panose="02020603050405020304" pitchFamily="18" charset="0"/>
                <a:cs typeface="Times New Roman" panose="02020603050405020304" pitchFamily="18" charset="0"/>
              </a:rPr>
              <a:t>To </a:t>
            </a:r>
            <a:r>
              <a:rPr lang="en-US" sz="1100" dirty="0" err="1">
                <a:latin typeface="Times New Roman" panose="02020603050405020304" pitchFamily="18" charset="0"/>
                <a:cs typeface="Times New Roman" panose="02020603050405020304" pitchFamily="18" charset="0"/>
              </a:rPr>
              <a:t>Liquified</a:t>
            </a:r>
            <a:r>
              <a:rPr lang="en-US" sz="1100" dirty="0">
                <a:latin typeface="Times New Roman" panose="02020603050405020304" pitchFamily="18" charset="0"/>
                <a:cs typeface="Times New Roman" panose="02020603050405020304" pitchFamily="18" charset="0"/>
              </a:rPr>
              <a:t> propane, butane mixture, liquefied butane, LPG for supply to Non – Domestic Exempted Category (NDEC).</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Levy of Additional Excise Duty at the rate of 5% ad valorem on waters, including aerated waters, containing added sugar (under chapter heading “2202 10”);</a:t>
            </a:r>
          </a:p>
          <a:p>
            <a:pPr marL="342900" indent="-342900" algn="just">
              <a:lnSpc>
                <a:spcPts val="1800"/>
              </a:lnSpc>
              <a:buBlip>
                <a:blip r:embed="rId3"/>
              </a:buBlip>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Imposition of excise duty at the rate of 2% (without CENVAT) and 6% (with CENVAT) on PSF and PFY manufactured from plastic waste or scrap or plastic waste including waste PET bottles;</a:t>
            </a:r>
          </a:p>
          <a:p>
            <a:pPr marL="342900" indent="-342900" algn="just">
              <a:lnSpc>
                <a:spcPts val="1800"/>
              </a:lnSpc>
              <a:buBlip>
                <a:blip r:embed="rId3"/>
              </a:buBlip>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Rationalization of excise duty on hand operated sewing machine (2% without CENVAT / 6% with CENVAT) by levying concessional excise duty on sewing machines other than those operated with electric motors (whether in-built or attachable to the body);</a:t>
            </a:r>
          </a:p>
        </p:txBody>
      </p:sp>
    </p:spTree>
    <p:extLst>
      <p:ext uri="{BB962C8B-B14F-4D97-AF65-F5344CB8AC3E}">
        <p14:creationId xmlns:p14="http://schemas.microsoft.com/office/powerpoint/2010/main" val="40590766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202" y="1317602"/>
            <a:ext cx="8366077" cy="4878259"/>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Increase in excise duty on cigarettes by 72% for cigarettes of length not exceeding 65 mm and by 11% to 21% for cigarettes of other lengths;</a:t>
            </a:r>
          </a:p>
          <a:p>
            <a:pPr lvl="1"/>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Increase in excise duty from 12% to 16% on pan masala, from 50% to 55% on unmanufactured tobacco and from 60% to 70% on </a:t>
            </a:r>
            <a:r>
              <a:rPr lang="en-US" sz="1100" dirty="0" err="1">
                <a:latin typeface="Times New Roman" panose="02020603050405020304" pitchFamily="18" charset="0"/>
                <a:cs typeface="Times New Roman" panose="02020603050405020304" pitchFamily="18" charset="0"/>
              </a:rPr>
              <a:t>jarda</a:t>
            </a:r>
            <a:r>
              <a:rPr lang="en-US" sz="1100" dirty="0">
                <a:latin typeface="Times New Roman" panose="02020603050405020304" pitchFamily="18" charset="0"/>
                <a:cs typeface="Times New Roman" panose="02020603050405020304" pitchFamily="18" charset="0"/>
              </a:rPr>
              <a:t> scented tobacco, </a:t>
            </a:r>
            <a:r>
              <a:rPr lang="en-US" sz="1100" dirty="0" err="1">
                <a:latin typeface="Times New Roman" panose="02020603050405020304" pitchFamily="18" charset="0"/>
                <a:cs typeface="Times New Roman" panose="02020603050405020304" pitchFamily="18" charset="0"/>
              </a:rPr>
              <a:t>gutkha</a:t>
            </a:r>
            <a:r>
              <a:rPr lang="en-US" sz="1100" dirty="0">
                <a:latin typeface="Times New Roman" panose="02020603050405020304" pitchFamily="18" charset="0"/>
                <a:cs typeface="Times New Roman" panose="02020603050405020304" pitchFamily="18" charset="0"/>
              </a:rPr>
              <a:t> and chewing tobacco;</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Clean Energy </a:t>
            </a:r>
            <a:r>
              <a:rPr lang="en-US" sz="1100" dirty="0" err="1">
                <a:latin typeface="Times New Roman" panose="02020603050405020304" pitchFamily="18" charset="0"/>
                <a:cs typeface="Times New Roman" panose="02020603050405020304" pitchFamily="18" charset="0"/>
              </a:rPr>
              <a:t>Cess</a:t>
            </a:r>
            <a:r>
              <a:rPr lang="en-US" sz="1100" dirty="0">
                <a:latin typeface="Times New Roman" panose="02020603050405020304" pitchFamily="18" charset="0"/>
                <a:cs typeface="Times New Roman" panose="02020603050405020304" pitchFamily="18" charset="0"/>
              </a:rPr>
              <a:t> increased from INR 50/- per </a:t>
            </a:r>
            <a:r>
              <a:rPr lang="en-US" sz="1100" dirty="0" err="1">
                <a:latin typeface="Times New Roman" panose="02020603050405020304" pitchFamily="18" charset="0"/>
                <a:cs typeface="Times New Roman" panose="02020603050405020304" pitchFamily="18" charset="0"/>
              </a:rPr>
              <a:t>tonne</a:t>
            </a:r>
            <a:r>
              <a:rPr lang="en-US" sz="1100" dirty="0">
                <a:latin typeface="Times New Roman" panose="02020603050405020304" pitchFamily="18" charset="0"/>
                <a:cs typeface="Times New Roman" panose="02020603050405020304" pitchFamily="18" charset="0"/>
              </a:rPr>
              <a:t> to INR 100/- per </a:t>
            </a:r>
            <a:r>
              <a:rPr lang="en-US" sz="1100" dirty="0" err="1">
                <a:latin typeface="Times New Roman" panose="02020603050405020304" pitchFamily="18" charset="0"/>
                <a:cs typeface="Times New Roman" panose="02020603050405020304" pitchFamily="18" charset="0"/>
              </a:rPr>
              <a:t>tonne</a:t>
            </a:r>
            <a:r>
              <a:rPr lang="en-US" sz="1100" dirty="0">
                <a:latin typeface="Times New Roman" panose="02020603050405020304" pitchFamily="18" charset="0"/>
                <a:cs typeface="Times New Roman" panose="02020603050405020304" pitchFamily="18" charset="0"/>
              </a:rPr>
              <a:t> on coal, peat and lignite;</a:t>
            </a:r>
          </a:p>
          <a:p>
            <a:pPr marL="342900" indent="-342900" algn="just">
              <a:lnSpc>
                <a:spcPts val="1800"/>
              </a:lnSpc>
              <a:buBlip>
                <a:blip r:embed="rId3"/>
              </a:buBlip>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Excise duty on recorded smart cards is being increased to a uniform rate of 12%;</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Mandatory excise duty at the rate of 6% with CENVAT is levied on writing and printing paper for printing of educational textbooks;</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Concessional excise duty of 2% without CENVAT Credit and 6% with CENVAT Credit is being extended to gloves specially designed for use in sports;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Reduction in excise duty on branded petrol from INR 7.5/</a:t>
            </a:r>
            <a:r>
              <a:rPr lang="en-US" sz="1100" dirty="0" err="1">
                <a:latin typeface="Times New Roman" panose="02020603050405020304" pitchFamily="18" charset="0"/>
                <a:cs typeface="Times New Roman" panose="02020603050405020304" pitchFamily="18" charset="0"/>
              </a:rPr>
              <a:t>litre</a:t>
            </a:r>
            <a:r>
              <a:rPr lang="en-US" sz="1100" dirty="0">
                <a:latin typeface="Times New Roman" panose="02020603050405020304" pitchFamily="18" charset="0"/>
                <a:cs typeface="Times New Roman" panose="02020603050405020304" pitchFamily="18" charset="0"/>
              </a:rPr>
              <a:t> to INR 2.35/</a:t>
            </a:r>
            <a:r>
              <a:rPr lang="en-US" sz="1100" dirty="0" err="1">
                <a:latin typeface="Times New Roman" panose="02020603050405020304" pitchFamily="18" charset="0"/>
                <a:cs typeface="Times New Roman" panose="02020603050405020304" pitchFamily="18" charset="0"/>
              </a:rPr>
              <a:t>litre</a:t>
            </a:r>
            <a:r>
              <a:rPr lang="en-US" sz="1100" dirty="0">
                <a:latin typeface="Times New Roman" panose="02020603050405020304" pitchFamily="18" charset="0"/>
                <a:cs typeface="Times New Roman" panose="02020603050405020304" pitchFamily="18" charset="0"/>
              </a:rPr>
              <a:t>;</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Reduction in the excise duty from 12% to 6% on footwear of retail price exceeding INR 500/- but not exceeding INR 1,000/-;</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Reduction in excise duty for the preparation of meat, poultry, fruits, nuts or vegetables, and on presses, crushers and similar machinery from 10% to 6%;</a:t>
            </a:r>
            <a:endParaRPr lang="en-IN" sz="1100" dirty="0"/>
          </a:p>
        </p:txBody>
      </p:sp>
      <p:sp>
        <p:nvSpPr>
          <p:cNvPr id="8" name="Title 1"/>
          <p:cNvSpPr>
            <a:spLocks noGrp="1"/>
          </p:cNvSpPr>
          <p:nvPr>
            <p:ph type="title"/>
          </p:nvPr>
        </p:nvSpPr>
        <p:spPr>
          <a:xfrm>
            <a:off x="-19925" y="298602"/>
            <a:ext cx="6742976" cy="839656"/>
          </a:xfrm>
        </p:spPr>
        <p:txBody>
          <a:bodyPr>
            <a:normAutofit/>
          </a:bodyPr>
          <a:lstStyle/>
          <a:p>
            <a:pPr algn="l"/>
            <a:r>
              <a:rPr lang="en-US" dirty="0"/>
              <a:t>Central Excise Act, </a:t>
            </a:r>
            <a:r>
              <a:rPr lang="en-US" dirty="0" smtClean="0"/>
              <a:t>1944</a:t>
            </a:r>
            <a:r>
              <a:rPr lang="en-US" dirty="0"/>
              <a:t> </a:t>
            </a:r>
            <a:r>
              <a:rPr lang="en-US" sz="1400" dirty="0"/>
              <a:t>(</a:t>
            </a:r>
            <a:r>
              <a:rPr lang="en-US" sz="1400" dirty="0" err="1"/>
              <a:t>w.e.f</a:t>
            </a:r>
            <a:r>
              <a:rPr lang="en-US" sz="1400" dirty="0"/>
              <a:t>. 11th July, 2014)</a:t>
            </a:r>
            <a:endParaRPr lang="en-IN" sz="1600" dirty="0"/>
          </a:p>
        </p:txBody>
      </p:sp>
    </p:spTree>
    <p:extLst>
      <p:ext uri="{BB962C8B-B14F-4D97-AF65-F5344CB8AC3E}">
        <p14:creationId xmlns:p14="http://schemas.microsoft.com/office/powerpoint/2010/main" val="28492775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202" y="1317600"/>
            <a:ext cx="8161361" cy="2631490"/>
          </a:xfrm>
          <a:prstGeom prst="rect">
            <a:avLst/>
          </a:prstGeom>
          <a:noFill/>
        </p:spPr>
        <p:txBody>
          <a:bodyPr wrap="square" rtlCol="0">
            <a:spAutoFit/>
          </a:bodyPr>
          <a:lstStyle/>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Reduction of excise duty on Metal Core PCB and LED driver for use in manufacture of LED lights and fixtures and LED lamps is to 6%;</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Amendment made to the Central Excise Valuation Rules to overcome the decision of the </a:t>
            </a:r>
            <a:r>
              <a:rPr lang="en-IN" sz="1100" dirty="0" err="1">
                <a:latin typeface="Times New Roman" panose="02020603050405020304" pitchFamily="18" charset="0"/>
                <a:cs typeface="Times New Roman" panose="02020603050405020304" pitchFamily="18" charset="0"/>
              </a:rPr>
              <a:t>Hon’ble</a:t>
            </a:r>
            <a:r>
              <a:rPr lang="en-IN" sz="1100" dirty="0">
                <a:latin typeface="Times New Roman" panose="02020603050405020304" pitchFamily="18" charset="0"/>
                <a:cs typeface="Times New Roman" panose="02020603050405020304" pitchFamily="18" charset="0"/>
              </a:rPr>
              <a:t> Supreme Court in </a:t>
            </a:r>
            <a:r>
              <a:rPr lang="en-IN" sz="1100" b="1" dirty="0">
                <a:latin typeface="Times New Roman" panose="02020603050405020304" pitchFamily="18" charset="0"/>
                <a:cs typeface="Times New Roman" panose="02020603050405020304" pitchFamily="18" charset="0"/>
              </a:rPr>
              <a:t>CCE, Mumbai vs. Fiat India </a:t>
            </a:r>
            <a:r>
              <a:rPr lang="en-IN" sz="1100" b="1" dirty="0" err="1">
                <a:latin typeface="Times New Roman" panose="02020603050405020304" pitchFamily="18" charset="0"/>
                <a:cs typeface="Times New Roman" panose="02020603050405020304" pitchFamily="18" charset="0"/>
              </a:rPr>
              <a:t>Pvt.</a:t>
            </a:r>
            <a:r>
              <a:rPr lang="en-IN" sz="1100" b="1" dirty="0">
                <a:latin typeface="Times New Roman" panose="02020603050405020304" pitchFamily="18" charset="0"/>
                <a:cs typeface="Times New Roman" panose="02020603050405020304" pitchFamily="18" charset="0"/>
              </a:rPr>
              <a:t> Ltd. [2012 (283) E.L.T. 161 (S.C.)] </a:t>
            </a:r>
            <a:r>
              <a:rPr lang="en-IN" sz="1100" dirty="0">
                <a:latin typeface="Times New Roman" panose="02020603050405020304" pitchFamily="18" charset="0"/>
                <a:cs typeface="Times New Roman" panose="02020603050405020304" pitchFamily="18" charset="0"/>
              </a:rPr>
              <a:t>by providing that value for assessment of duty to be accepted as transaction value where the excisable goods are sold at a price below the manufacturing cost and profit and there is no additional consideration flowing from the buyer to the assessee directly or from a third person on behalf of the buyer;</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To fix a time limit of six months for availment of the CENVAT Credit.</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p:txBody>
      </p:sp>
      <p:sp>
        <p:nvSpPr>
          <p:cNvPr id="6" name="Title 1"/>
          <p:cNvSpPr>
            <a:spLocks noGrp="1"/>
          </p:cNvSpPr>
          <p:nvPr>
            <p:ph type="title"/>
          </p:nvPr>
        </p:nvSpPr>
        <p:spPr>
          <a:xfrm>
            <a:off x="-19925" y="298602"/>
            <a:ext cx="6742976" cy="839656"/>
          </a:xfrm>
        </p:spPr>
        <p:txBody>
          <a:bodyPr>
            <a:normAutofit/>
          </a:bodyPr>
          <a:lstStyle/>
          <a:p>
            <a:pPr algn="l"/>
            <a:r>
              <a:rPr lang="en-US" dirty="0"/>
              <a:t>Central Excise Act, </a:t>
            </a:r>
            <a:r>
              <a:rPr lang="en-US" dirty="0" smtClean="0"/>
              <a:t>1944</a:t>
            </a:r>
            <a:r>
              <a:rPr lang="en-US" dirty="0"/>
              <a:t> </a:t>
            </a:r>
            <a:r>
              <a:rPr lang="en-US" sz="1400" dirty="0"/>
              <a:t>(</a:t>
            </a:r>
            <a:r>
              <a:rPr lang="en-US" sz="1400" dirty="0" err="1"/>
              <a:t>w.e.f</a:t>
            </a:r>
            <a:r>
              <a:rPr lang="en-US" sz="1400" dirty="0"/>
              <a:t>. 11th July, 2014)</a:t>
            </a:r>
            <a:endParaRPr lang="en-IN" sz="1600" dirty="0"/>
          </a:p>
        </p:txBody>
      </p:sp>
    </p:spTree>
    <p:extLst>
      <p:ext uri="{BB962C8B-B14F-4D97-AF65-F5344CB8AC3E}">
        <p14:creationId xmlns:p14="http://schemas.microsoft.com/office/powerpoint/2010/main" val="41225069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202" y="1317602"/>
            <a:ext cx="8652681" cy="4478149"/>
          </a:xfrm>
          <a:prstGeom prst="rect">
            <a:avLst/>
          </a:prstGeom>
          <a:noFill/>
        </p:spPr>
        <p:txBody>
          <a:bodyPr wrap="square" rtlCol="0">
            <a:spAutoFit/>
          </a:bodyPr>
          <a:lstStyle/>
          <a:p>
            <a:pPr marL="342900" indent="-342900" algn="just">
              <a:lnSpc>
                <a:spcPts val="1800"/>
              </a:lnSpc>
              <a:buBlip>
                <a:blip r:embed="rId3"/>
              </a:buBlip>
            </a:pPr>
            <a:r>
              <a:rPr lang="en-US" sz="1100" dirty="0" err="1">
                <a:latin typeface="Times New Roman" panose="02020603050405020304" pitchFamily="18" charset="0"/>
                <a:cs typeface="Times New Roman" panose="02020603050405020304" pitchFamily="18" charset="0"/>
              </a:rPr>
              <a:t>Assessees</a:t>
            </a:r>
            <a:r>
              <a:rPr lang="en-US" sz="1100" dirty="0">
                <a:latin typeface="Times New Roman" panose="02020603050405020304" pitchFamily="18" charset="0"/>
                <a:cs typeface="Times New Roman" panose="02020603050405020304" pitchFamily="18" charset="0"/>
              </a:rPr>
              <a:t> or specified authorities will be required to submit an information return to stop tax evasion and better governance;</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Allow filing of applications of settlement before the Settlement Commission in cases where the applicant has not filed the returns after recording reasons for the same;</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Increase the discretionary powers of the Tribunal to refuse admission of appeal from the existing Rs.50,000 to Rs.2 lakh and constitute a committee by merely issuing an order instead of a notification;</a:t>
            </a:r>
          </a:p>
          <a:p>
            <a:pPr marL="342900" indent="-342900" algn="just">
              <a:lnSpc>
                <a:spcPts val="1800"/>
              </a:lnSpc>
              <a:buBlip>
                <a:blip r:embed="rId3"/>
              </a:buBlip>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Provide for mandatory pre - deposit of 7.5% of duty demanded or penalty imposed or both before filing an appeal in first stage and another 10% during the second stage appeal before the Tribunal subject to maximum of INR 10 crores;</a:t>
            </a:r>
          </a:p>
          <a:p>
            <a:pPr marL="342900" indent="-342900" algn="just">
              <a:lnSpc>
                <a:spcPts val="1800"/>
              </a:lnSpc>
              <a:buBlip>
                <a:blip r:embed="rId3"/>
              </a:buBlip>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Determination of disputes relating to taxability or </a:t>
            </a:r>
            <a:r>
              <a:rPr lang="en-IN" sz="1100" dirty="0" err="1">
                <a:latin typeface="Times New Roman" panose="02020603050405020304" pitchFamily="18" charset="0"/>
                <a:cs typeface="Times New Roman" panose="02020603050405020304" pitchFamily="18" charset="0"/>
              </a:rPr>
              <a:t>excisability</a:t>
            </a:r>
            <a:r>
              <a:rPr lang="en-IN" sz="1100" dirty="0">
                <a:latin typeface="Times New Roman" panose="02020603050405020304" pitchFamily="18" charset="0"/>
                <a:cs typeface="Times New Roman" panose="02020603050405020304" pitchFamily="18" charset="0"/>
              </a:rPr>
              <a:t> of goods covered under “determination of question having relation to rate of duty”;</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Prohibit transfer of credit by a Large Taxpayer Unit (LTU) from one unit to another w.e.f. 1</a:t>
            </a:r>
            <a:r>
              <a:rPr lang="en-US" sz="1100" baseline="30000" dirty="0">
                <a:latin typeface="Times New Roman" panose="02020603050405020304" pitchFamily="18" charset="0"/>
                <a:cs typeface="Times New Roman" panose="02020603050405020304" pitchFamily="18" charset="0"/>
              </a:rPr>
              <a:t>st</a:t>
            </a:r>
            <a:r>
              <a:rPr lang="en-US" sz="1100" dirty="0">
                <a:latin typeface="Times New Roman" panose="02020603050405020304" pitchFamily="18" charset="0"/>
                <a:cs typeface="Times New Roman" panose="02020603050405020304" pitchFamily="18" charset="0"/>
              </a:rPr>
              <a:t> of September 2014;</a:t>
            </a:r>
          </a:p>
          <a:p>
            <a:pPr algn="just">
              <a:lnSpc>
                <a:spcPts val="1800"/>
              </a:lnSpc>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E-payment mandatory for all assesses;</a:t>
            </a:r>
          </a:p>
          <a:p>
            <a:pPr marL="342900" indent="-342900" algn="just">
              <a:lnSpc>
                <a:spcPts val="1800"/>
              </a:lnSpc>
              <a:buBlip>
                <a:blip r:embed="rId3"/>
              </a:buBlip>
            </a:pPr>
            <a:endParaRPr lang="en-US"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US" sz="1100" dirty="0">
                <a:latin typeface="Times New Roman" panose="02020603050405020304" pitchFamily="18" charset="0"/>
                <a:cs typeface="Times New Roman" panose="02020603050405020304" pitchFamily="18" charset="0"/>
              </a:rPr>
              <a:t>Provide that in case of default in payment of duty, the assessee shall on his own pay a penalty of 1% per month on the amount of duty not paid for each month or part thereof instead.</a:t>
            </a:r>
          </a:p>
        </p:txBody>
      </p:sp>
      <p:sp>
        <p:nvSpPr>
          <p:cNvPr id="4" name="Title 1"/>
          <p:cNvSpPr txBox="1">
            <a:spLocks/>
          </p:cNvSpPr>
          <p:nvPr/>
        </p:nvSpPr>
        <p:spPr>
          <a:xfrm>
            <a:off x="-19925" y="298602"/>
            <a:ext cx="6742976" cy="839656"/>
          </a:xfrm>
          <a:prstGeom prst="rect">
            <a:avLst/>
          </a:prstGeom>
          <a:solidFill>
            <a:srgbClr val="E6AF00"/>
          </a:solidFill>
          <a:ln>
            <a:noFill/>
          </a:ln>
        </p:spPr>
        <p:txBody>
          <a:bodyPr vert="horz" lIns="91440" tIns="45720" rIns="91440" bIns="45720" rtlCol="0" anchor="ctr">
            <a:normAutofit/>
          </a:bodyPr>
          <a:lstStyle>
            <a:lvl1pPr marL="179388" indent="0" algn="just" defTabSz="457200" rtl="0" eaLnBrk="1" latinLnBrk="0" hangingPunct="1">
              <a:spcBef>
                <a:spcPct val="0"/>
              </a:spcBef>
              <a:buNone/>
              <a:defRPr sz="2800" b="1" kern="1200">
                <a:solidFill>
                  <a:schemeClr val="bg1"/>
                </a:solidFill>
                <a:latin typeface="Times New Roman" panose="02020603050405020304" pitchFamily="18" charset="0"/>
                <a:ea typeface="+mj-ea"/>
                <a:cs typeface="Times New Roman" panose="02020603050405020304" pitchFamily="18" charset="0"/>
              </a:defRPr>
            </a:lvl1pPr>
          </a:lstStyle>
          <a:p>
            <a:pPr algn="l"/>
            <a:r>
              <a:rPr lang="en-US" dirty="0"/>
              <a:t>Central Excise Act, 1944 </a:t>
            </a:r>
            <a:r>
              <a:rPr lang="en-GB" sz="1400" dirty="0"/>
              <a:t>(</a:t>
            </a:r>
            <a:r>
              <a:rPr lang="en-GB" sz="1400" dirty="0" err="1"/>
              <a:t>w.e.f</a:t>
            </a:r>
            <a:r>
              <a:rPr lang="en-GB" sz="1400" dirty="0"/>
              <a:t>. enactment of Bill)</a:t>
            </a:r>
            <a:endParaRPr lang="en-IN" sz="1600" dirty="0"/>
          </a:p>
        </p:txBody>
      </p:sp>
    </p:spTree>
    <p:extLst>
      <p:ext uri="{BB962C8B-B14F-4D97-AF65-F5344CB8AC3E}">
        <p14:creationId xmlns:p14="http://schemas.microsoft.com/office/powerpoint/2010/main" val="18482583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Service Tax</a:t>
            </a:r>
            <a:endParaRPr lang="en-IN" dirty="0"/>
          </a:p>
        </p:txBody>
      </p:sp>
      <p:sp>
        <p:nvSpPr>
          <p:cNvPr id="3" name="TextBox 2"/>
          <p:cNvSpPr txBox="1"/>
          <p:nvPr/>
        </p:nvSpPr>
        <p:spPr>
          <a:xfrm>
            <a:off x="367200" y="1317600"/>
            <a:ext cx="8202304" cy="5170646"/>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Inclusion of service provided by a Director to a </a:t>
            </a:r>
            <a:r>
              <a:rPr lang="en-IN" sz="1100" i="1" dirty="0">
                <a:latin typeface="Times New Roman" panose="02020603050405020304" pitchFamily="18" charset="0"/>
                <a:cs typeface="Times New Roman" panose="02020603050405020304" pitchFamily="18" charset="0"/>
              </a:rPr>
              <a:t>body corporate</a:t>
            </a:r>
            <a:r>
              <a:rPr lang="en-IN" sz="1100" dirty="0">
                <a:latin typeface="Times New Roman" panose="02020603050405020304" pitchFamily="18" charset="0"/>
                <a:cs typeface="Times New Roman" panose="02020603050405020304" pitchFamily="18" charset="0"/>
              </a:rPr>
              <a:t> under reverse charge mechanism;</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Inclusion of services provided by recovery agents to banks, Financial Institutions and NBFC under reverse charge mechanism;</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Withdrawal of exemption on transport of passenger by air-conditioned contract carriage including ones used for point to point travel. </a:t>
            </a:r>
            <a:r>
              <a:rPr lang="en-IN" sz="1100" dirty="0">
                <a:solidFill>
                  <a:srgbClr val="FF0000"/>
                </a:solidFill>
                <a:latin typeface="Times New Roman" panose="02020603050405020304" pitchFamily="18" charset="0"/>
                <a:cs typeface="Times New Roman" panose="02020603050405020304" pitchFamily="18" charset="0"/>
              </a:rPr>
              <a:t>Further, in order to align the same with rent-a-cab operator service, abatement of 60% has also been provided w.e.f. 01/10/2014;</a:t>
            </a:r>
          </a:p>
          <a:p>
            <a:pPr algn="just">
              <a:lnSpc>
                <a:spcPts val="1800"/>
              </a:lnSpc>
            </a:pPr>
            <a:endParaRPr lang="en-IN" sz="1100" dirty="0">
              <a:solidFill>
                <a:srgbClr val="FF0000"/>
              </a:solidFill>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Withdrawal of exemption on consultancy, designing etc. provided to Government or local authority or governmental authority for services in relation to Municipality;</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Withdrawal of exemption on technical testing or analysis of newly developed drugs on human participants by a clinical research organisation;</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Withdrawal of exemption from services in relation to renting of immovable property to educational institutions;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Rationalisation of  exemption entry ‘auxiliary education services’ (provided to educational institutions) by replacing it by specified services like transportation of students/ faculty/staff, security and reducing its wide coverage;</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on services provided by Indian tour operators to foreign tourists in relation to a tour wholly conducted outside India;</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from service tax on loading, unloading, packing, storage or warehousing, transport by vessel, rail or road, of cotton, ginned or baled;</a:t>
            </a:r>
          </a:p>
        </p:txBody>
      </p:sp>
    </p:spTree>
    <p:extLst>
      <p:ext uri="{BB962C8B-B14F-4D97-AF65-F5344CB8AC3E}">
        <p14:creationId xmlns:p14="http://schemas.microsoft.com/office/powerpoint/2010/main" val="15706168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202" y="1317602"/>
            <a:ext cx="8379725" cy="4708981"/>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from  services received by RBI from outside India in relation to management of foreign exchange reserves;</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Retrospective exemption to services provided by Employees’ State Insurance Corporation (ESIC) during the period prior to 1 July 2012;</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Advance Ruling provisions are being extended to Resident Private Limited Companies;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b="1" dirty="0">
                <a:latin typeface="Times New Roman" panose="02020603050405020304" pitchFamily="18" charset="0"/>
                <a:cs typeface="Times New Roman" panose="02020603050405020304" pitchFamily="18" charset="0"/>
              </a:rPr>
              <a:t>CENVAT Credit Rules: [Notification No.21/2014-CE (N.T.)]</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800100" lvl="1" indent="-342900">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Withdrawal of condition of payment of invoice value to the service provider for availing credit of input services under full reverse charge mechanism;</a:t>
            </a:r>
            <a:br>
              <a:rPr lang="en-IN" sz="1100" dirty="0">
                <a:latin typeface="Times New Roman" panose="02020603050405020304" pitchFamily="18" charset="0"/>
                <a:cs typeface="Times New Roman" panose="02020603050405020304" pitchFamily="18" charset="0"/>
              </a:rPr>
            </a:br>
            <a:endParaRPr lang="en-IN" sz="1100" dirty="0">
              <a:latin typeface="Times New Roman" panose="02020603050405020304" pitchFamily="18" charset="0"/>
              <a:cs typeface="Times New Roman" panose="02020603050405020304" pitchFamily="18" charset="0"/>
            </a:endParaRPr>
          </a:p>
          <a:p>
            <a:pPr marL="800100" lvl="1"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CENVAT Credit reversed on account of non-receipt of export proceeds can be taken again, if export proceeds are received within one year from the specified period;</a:t>
            </a:r>
          </a:p>
          <a:p>
            <a:pPr marL="800100" lvl="1" indent="-342900" algn="just">
              <a:lnSpc>
                <a:spcPts val="1800"/>
              </a:lnSpc>
              <a:buFont typeface="Wingdings" panose="05000000000000000000" pitchFamily="2" charset="2"/>
              <a:buChar char="q"/>
            </a:pPr>
            <a:endParaRPr lang="en-IN" sz="1100" dirty="0">
              <a:latin typeface="Times New Roman" panose="02020603050405020304" pitchFamily="18" charset="0"/>
              <a:cs typeface="Times New Roman" panose="02020603050405020304" pitchFamily="18" charset="0"/>
            </a:endParaRPr>
          </a:p>
          <a:p>
            <a:pPr marL="800100" lvl="1"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Under goods transport agency service (GTA), the condition for non - availment of CENVAT credit is required to be satisfied only by the service provider and not by the service recipient;</a:t>
            </a:r>
          </a:p>
          <a:p>
            <a:pPr marL="800100" lvl="1" indent="-342900" algn="just">
              <a:lnSpc>
                <a:spcPts val="1800"/>
              </a:lnSpc>
              <a:buFont typeface="Wingdings" panose="05000000000000000000" pitchFamily="2" charset="2"/>
              <a:buChar char="q"/>
            </a:pPr>
            <a:endParaRPr lang="en-IN" sz="1100" dirty="0">
              <a:latin typeface="Times New Roman" panose="02020603050405020304" pitchFamily="18" charset="0"/>
              <a:cs typeface="Times New Roman" panose="02020603050405020304" pitchFamily="18" charset="0"/>
            </a:endParaRPr>
          </a:p>
          <a:p>
            <a:pPr marL="800100" lvl="1"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Prohibition on transfer of credit by a Large Taxpayer Unit (LTU) from one unit to another.</a:t>
            </a:r>
          </a:p>
          <a:p>
            <a:pPr algn="just">
              <a:lnSpc>
                <a:spcPts val="1800"/>
              </a:lnSpc>
            </a:pPr>
            <a:r>
              <a:rPr lang="en-IN" sz="1100" dirty="0">
                <a:latin typeface="Times New Roman" panose="02020603050405020304" pitchFamily="18" charset="0"/>
                <a:cs typeface="Times New Roman" panose="02020603050405020304" pitchFamily="18" charset="0"/>
              </a:rPr>
              <a:t>	</a:t>
            </a:r>
          </a:p>
          <a:p>
            <a:pPr algn="just">
              <a:lnSpc>
                <a:spcPts val="1800"/>
              </a:lnSpc>
            </a:pPr>
            <a:r>
              <a:rPr lang="en-IN" sz="1100" dirty="0">
                <a:latin typeface="Times New Roman" panose="02020603050405020304" pitchFamily="18" charset="0"/>
                <a:cs typeface="Times New Roman" panose="02020603050405020304" pitchFamily="18" charset="0"/>
              </a:rPr>
              <a:t>	</a:t>
            </a:r>
          </a:p>
        </p:txBody>
      </p:sp>
      <p:sp>
        <p:nvSpPr>
          <p:cNvPr id="5" name="Title 1"/>
          <p:cNvSpPr>
            <a:spLocks noGrp="1"/>
          </p:cNvSpPr>
          <p:nvPr>
            <p:ph type="title"/>
          </p:nvPr>
        </p:nvSpPr>
        <p:spPr>
          <a:xfrm>
            <a:off x="-19925" y="298602"/>
            <a:ext cx="6742976" cy="839656"/>
          </a:xfrm>
        </p:spPr>
        <p:txBody>
          <a:bodyPr/>
          <a:lstStyle/>
          <a:p>
            <a:r>
              <a:rPr lang="en-IN" dirty="0">
                <a:solidFill>
                  <a:prstClr val="white"/>
                </a:solidFill>
              </a:rPr>
              <a:t>Service </a:t>
            </a:r>
            <a:r>
              <a:rPr lang="en-IN" dirty="0" smtClean="0">
                <a:solidFill>
                  <a:prstClr val="white"/>
                </a:solidFill>
              </a:rPr>
              <a:t>Tax</a:t>
            </a:r>
            <a:endParaRPr lang="en-IN" dirty="0"/>
          </a:p>
        </p:txBody>
      </p:sp>
    </p:spTree>
    <p:extLst>
      <p:ext uri="{BB962C8B-B14F-4D97-AF65-F5344CB8AC3E}">
        <p14:creationId xmlns:p14="http://schemas.microsoft.com/office/powerpoint/2010/main" val="9059514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25" y="298602"/>
            <a:ext cx="6742976" cy="839656"/>
          </a:xfrm>
        </p:spPr>
        <p:txBody>
          <a:bodyPr>
            <a:normAutofit/>
          </a:bodyPr>
          <a:lstStyle/>
          <a:p>
            <a:pPr algn="l"/>
            <a:r>
              <a:rPr lang="en-IN" dirty="0">
                <a:solidFill>
                  <a:prstClr val="white"/>
                </a:solidFill>
              </a:rPr>
              <a:t>Service Tax </a:t>
            </a:r>
            <a:r>
              <a:rPr lang="en-IN" sz="1400" dirty="0">
                <a:solidFill>
                  <a:prstClr val="white"/>
                </a:solidFill>
              </a:rPr>
              <a:t>(</a:t>
            </a:r>
            <a:r>
              <a:rPr lang="en-IN" sz="1400" dirty="0" err="1">
                <a:solidFill>
                  <a:prstClr val="white"/>
                </a:solidFill>
              </a:rPr>
              <a:t>w.e.f</a:t>
            </a:r>
            <a:r>
              <a:rPr lang="en-IN" sz="1400" dirty="0">
                <a:solidFill>
                  <a:prstClr val="white"/>
                </a:solidFill>
              </a:rPr>
              <a:t>. enactment of Bill)</a:t>
            </a:r>
            <a:endParaRPr lang="en-IN" dirty="0"/>
          </a:p>
        </p:txBody>
      </p:sp>
      <p:sp>
        <p:nvSpPr>
          <p:cNvPr id="3" name="TextBox 2"/>
          <p:cNvSpPr txBox="1"/>
          <p:nvPr/>
        </p:nvSpPr>
        <p:spPr>
          <a:xfrm>
            <a:off x="367202" y="1317602"/>
            <a:ext cx="8529851" cy="5109091"/>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 - payment of service tax is being made mandatory w.e.f. </a:t>
            </a:r>
            <a:r>
              <a:rPr lang="en-IN" sz="1100" dirty="0">
                <a:solidFill>
                  <a:srgbClr val="FF0000"/>
                </a:solidFill>
                <a:latin typeface="Times New Roman" panose="02020603050405020304" pitchFamily="18" charset="0"/>
                <a:cs typeface="Times New Roman" panose="02020603050405020304" pitchFamily="18" charset="0"/>
              </a:rPr>
              <a:t>1st Oct 2014</a:t>
            </a:r>
            <a:r>
              <a:rPr lang="en-IN" sz="1100" dirty="0">
                <a:latin typeface="Times New Roman" panose="02020603050405020304" pitchFamily="18" charset="0"/>
                <a:cs typeface="Times New Roman" panose="02020603050405020304" pitchFamily="18" charset="0"/>
              </a:rPr>
              <a:t> vide Notification 09/2014 – ST;</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Point of Taxation in respect of reverse charge will be the payment date or the first day that occurs immediately after a period of three months from the date of invoice, whichever is earlier;</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b="1" dirty="0">
                <a:latin typeface="Times New Roman" panose="02020603050405020304" pitchFamily="18" charset="0"/>
                <a:cs typeface="Times New Roman" panose="02020603050405020304" pitchFamily="18" charset="0"/>
              </a:rPr>
              <a:t>Place of Provision of Services Rules, 2012 :</a:t>
            </a:r>
          </a:p>
          <a:p>
            <a:pPr marL="800100" lvl="1"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The place of provision of repair services for goods imported and exported after repair without being put to any use would be based on location of service recipient;</a:t>
            </a:r>
          </a:p>
          <a:p>
            <a:pPr marL="800100" lvl="1"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 The term intermediary will include a person who arranges or facilitates supply of goods or services (currently, the  same was only applicable for services) and hence the place  of provision of the same would be the place of the service  provider.</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b="1" dirty="0">
                <a:latin typeface="Times New Roman" panose="02020603050405020304" pitchFamily="18" charset="0"/>
                <a:cs typeface="Times New Roman" panose="02020603050405020304" pitchFamily="18" charset="0"/>
              </a:rPr>
              <a:t>CENVAT Credit Rules, 2004 :</a:t>
            </a:r>
          </a:p>
          <a:p>
            <a:pPr marL="800100" lvl="2"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Credit on inputs and input services shall be availed within a period of six months from the date of issue of invoice, bill or challan</a:t>
            </a:r>
            <a:r>
              <a:rPr lang="en-IN" sz="1100" dirty="0">
                <a:solidFill>
                  <a:srgbClr val="FF0000"/>
                </a:solidFill>
                <a:latin typeface="Times New Roman" panose="02020603050405020304" pitchFamily="18" charset="0"/>
                <a:cs typeface="Times New Roman" panose="02020603050405020304" pitchFamily="18" charset="0"/>
              </a:rPr>
              <a:t> w.e.f. </a:t>
            </a:r>
            <a:r>
              <a:rPr lang="en-IN" sz="1100" i="1" dirty="0">
                <a:solidFill>
                  <a:srgbClr val="FF0000"/>
                </a:solidFill>
                <a:latin typeface="Times New Roman" panose="02020603050405020304" pitchFamily="18" charset="0"/>
                <a:cs typeface="Times New Roman" panose="02020603050405020304" pitchFamily="18" charset="0"/>
              </a:rPr>
              <a:t>1st September,2014;</a:t>
            </a:r>
          </a:p>
          <a:p>
            <a:pPr marL="800100" lvl="2" indent="-342900" algn="just">
              <a:lnSpc>
                <a:spcPts val="1800"/>
              </a:lnSpc>
              <a:buFont typeface="Wingdings" panose="05000000000000000000" pitchFamily="2" charset="2"/>
              <a:buChar char="q"/>
            </a:pPr>
            <a:r>
              <a:rPr lang="en-IN" sz="1100" dirty="0">
                <a:latin typeface="Times New Roman" panose="02020603050405020304" pitchFamily="18" charset="0"/>
                <a:cs typeface="Times New Roman" panose="02020603050405020304" pitchFamily="18" charset="0"/>
              </a:rPr>
              <a:t>Under rent-a-cab operator and tour operator services, CENVAT Credit would be available in respect of service tax paid by sub-contractor in the same line of business.</a:t>
            </a:r>
          </a:p>
          <a:p>
            <a:pPr marL="800100" lvl="2" indent="-342900" algn="just">
              <a:lnSpc>
                <a:spcPts val="1800"/>
              </a:lnSpc>
              <a:buFont typeface="Wingdings" panose="05000000000000000000" pitchFamily="2" charset="2"/>
              <a:buChar char="Ø"/>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Modification of partial reverse charge in renting of motor vehicle has been made wherein both the service provider and service receiver will be liable to pay 50% each provided the service provider does not claim abatement;</a:t>
            </a:r>
          </a:p>
          <a:p>
            <a:pPr algn="just">
              <a:lnSpc>
                <a:spcPts val="1800"/>
              </a:lnSpc>
            </a:pPr>
            <a:endParaRPr lang="en-IN" sz="1100" dirty="0"/>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Mandatory pre-deposit of 7.5% / 10% of tax demand or penalty or both for filing appeals subject to a cap of INR 10 crores;</a:t>
            </a:r>
          </a:p>
        </p:txBody>
      </p:sp>
    </p:spTree>
    <p:extLst>
      <p:ext uri="{BB962C8B-B14F-4D97-AF65-F5344CB8AC3E}">
        <p14:creationId xmlns:p14="http://schemas.microsoft.com/office/powerpoint/2010/main" val="59732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IN" dirty="0">
                <a:solidFill>
                  <a:prstClr val="white"/>
                </a:solidFill>
              </a:rPr>
              <a:t>Service Tax </a:t>
            </a:r>
            <a:r>
              <a:rPr lang="en-IN" sz="1400" dirty="0">
                <a:solidFill>
                  <a:prstClr val="white"/>
                </a:solidFill>
              </a:rPr>
              <a:t>(</a:t>
            </a:r>
            <a:r>
              <a:rPr lang="en-IN" sz="1400" dirty="0" err="1">
                <a:solidFill>
                  <a:prstClr val="white"/>
                </a:solidFill>
              </a:rPr>
              <a:t>w.e.f</a:t>
            </a:r>
            <a:r>
              <a:rPr lang="en-IN" sz="1400" dirty="0">
                <a:solidFill>
                  <a:prstClr val="white"/>
                </a:solidFill>
              </a:rPr>
              <a:t>. enactment of Bill)</a:t>
            </a:r>
            <a:endParaRPr lang="en-IN" dirty="0"/>
          </a:p>
        </p:txBody>
      </p:sp>
      <p:sp>
        <p:nvSpPr>
          <p:cNvPr id="3" name="TextBox 2"/>
          <p:cNvSpPr txBox="1"/>
          <p:nvPr/>
        </p:nvSpPr>
        <p:spPr>
          <a:xfrm>
            <a:off x="259307" y="1460309"/>
            <a:ext cx="8570794" cy="369332"/>
          </a:xfrm>
          <a:prstGeom prst="rect">
            <a:avLst/>
          </a:prstGeom>
          <a:noFill/>
        </p:spPr>
        <p:txBody>
          <a:bodyPr wrap="square" rtlCol="0">
            <a:spAutoFit/>
          </a:bodyPr>
          <a:lstStyle/>
          <a:p>
            <a:endParaRPr lang="en-IN" dirty="0"/>
          </a:p>
        </p:txBody>
      </p:sp>
      <p:sp>
        <p:nvSpPr>
          <p:cNvPr id="4" name="TextBox 3"/>
          <p:cNvSpPr txBox="1"/>
          <p:nvPr/>
        </p:nvSpPr>
        <p:spPr>
          <a:xfrm>
            <a:off x="367200" y="1317602"/>
            <a:ext cx="8284192" cy="3554819"/>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Extension of service tax on sale of space or time for advertisements to include online and mobile advertising. Sale of space for advertisements in print media would remain excluded from service tax;</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Service tax is proposed to be levied on services provided by radio taxis or radio cabs, whether or not air-conditioned at abated rates available to rent – a – cab;</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Service Tax valuation has ben proposed to be amended to remove the delineation between works contract for repair and maintenance of any goods (value of services - 70% of value) and the residual category (value of services – 60% of value) and to consider value of services as 70% in both the cases;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Variable rates of interest ranging from 18% to 30% would be applicable on delayed payment of service tax vide Notification No.12/2014-ST:	</a:t>
            </a:r>
          </a:p>
          <a:p>
            <a:pPr lvl="1" algn="just">
              <a:lnSpc>
                <a:spcPts val="1800"/>
              </a:lnSpc>
            </a:pPr>
            <a:endParaRPr lang="en-IN" sz="1100" dirty="0"/>
          </a:p>
          <a:p>
            <a:pPr algn="just">
              <a:lnSpc>
                <a:spcPts val="1800"/>
              </a:lnSpc>
            </a:pPr>
            <a:endParaRPr lang="en-IN" sz="1100" dirty="0">
              <a:latin typeface="Times New Roman" panose="02020603050405020304" pitchFamily="18" charset="0"/>
              <a:cs typeface="Times New Roman" panose="02020603050405020304" pitchFamily="18" charset="0"/>
            </a:endParaRPr>
          </a:p>
          <a:p>
            <a:pPr algn="just">
              <a:lnSpc>
                <a:spcPts val="1800"/>
              </a:lnSpc>
            </a:pPr>
            <a:endParaRPr lang="en-IN" sz="1100"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325821489"/>
              </p:ext>
            </p:extLst>
          </p:nvPr>
        </p:nvGraphicFramePr>
        <p:xfrm>
          <a:off x="1433016" y="4271371"/>
          <a:ext cx="6059607" cy="1938243"/>
        </p:xfrm>
        <a:graphic>
          <a:graphicData uri="http://schemas.openxmlformats.org/drawingml/2006/table">
            <a:tbl>
              <a:tblPr firstRow="1" bandRow="1">
                <a:tableStyleId>{93296810-A885-4BE3-A3E7-6D5BEEA58F35}</a:tableStyleId>
              </a:tblPr>
              <a:tblGrid>
                <a:gridCol w="2395182"/>
                <a:gridCol w="3664425"/>
              </a:tblGrid>
              <a:tr h="468000">
                <a:tc>
                  <a:txBody>
                    <a:bodyPr/>
                    <a:lstStyle/>
                    <a:p>
                      <a:pPr algn="ctr">
                        <a:lnSpc>
                          <a:spcPts val="1800"/>
                        </a:lnSpc>
                        <a:spcAft>
                          <a:spcPts val="0"/>
                        </a:spcAft>
                      </a:pPr>
                      <a:r>
                        <a:rPr lang="en-IN" sz="1300" dirty="0">
                          <a:effectLst/>
                          <a:latin typeface="Times New Roman" panose="02020603050405020304" pitchFamily="18" charset="0"/>
                          <a:cs typeface="Times New Roman" panose="02020603050405020304" pitchFamily="18" charset="0"/>
                        </a:rPr>
                        <a:t>Extent of </a:t>
                      </a:r>
                      <a:r>
                        <a:rPr lang="en-IN" sz="1300" dirty="0" smtClean="0">
                          <a:effectLst/>
                          <a:latin typeface="Times New Roman" panose="02020603050405020304" pitchFamily="18" charset="0"/>
                          <a:cs typeface="Times New Roman" panose="02020603050405020304" pitchFamily="18" charset="0"/>
                        </a:rPr>
                        <a:t>delay</a:t>
                      </a:r>
                      <a:endParaRPr lang="en-IN" sz="1300" dirty="0">
                        <a:effectLst/>
                        <a:latin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c>
                  <a:txBody>
                    <a:bodyPr/>
                    <a:lstStyle/>
                    <a:p>
                      <a:pPr algn="ctr">
                        <a:lnSpc>
                          <a:spcPts val="1800"/>
                        </a:lnSpc>
                        <a:spcAft>
                          <a:spcPts val="0"/>
                        </a:spcAft>
                      </a:pPr>
                      <a:r>
                        <a:rPr lang="en-IN" sz="1300" dirty="0">
                          <a:effectLst/>
                          <a:latin typeface="Times New Roman" panose="02020603050405020304" pitchFamily="18" charset="0"/>
                          <a:cs typeface="Times New Roman" panose="02020603050405020304" pitchFamily="18" charset="0"/>
                        </a:rPr>
                        <a:t>Simple interest rate per </a:t>
                      </a:r>
                      <a:r>
                        <a:rPr lang="en-IN" sz="1300" dirty="0" smtClean="0">
                          <a:effectLst/>
                          <a:latin typeface="Times New Roman" panose="02020603050405020304" pitchFamily="18" charset="0"/>
                          <a:cs typeface="Times New Roman" panose="02020603050405020304" pitchFamily="18" charset="0"/>
                        </a:rPr>
                        <a:t>annum</a:t>
                      </a:r>
                      <a:r>
                        <a:rPr lang="en-IN" sz="1300" dirty="0">
                          <a:effectLst/>
                          <a:latin typeface="Times New Roman" panose="02020603050405020304" pitchFamily="18" charset="0"/>
                          <a:cs typeface="Times New Roman" panose="02020603050405020304" pitchFamily="18" charset="0"/>
                        </a:rPr>
                        <a:t> </a:t>
                      </a:r>
                      <a:endParaRPr lang="en-IN" sz="13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50000"/>
                      </a:schemeClr>
                    </a:solidFill>
                  </a:tcPr>
                </a:tc>
              </a:tr>
              <a:tr h="370840">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Up to</a:t>
                      </a:r>
                      <a:r>
                        <a:rPr lang="en-IN" sz="1100" baseline="0" dirty="0" smtClean="0">
                          <a:latin typeface="Times New Roman" panose="02020603050405020304" pitchFamily="18" charset="0"/>
                          <a:cs typeface="Times New Roman" panose="02020603050405020304" pitchFamily="18" charset="0"/>
                        </a:rPr>
                        <a:t> six months</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800"/>
                        </a:lnSpc>
                      </a:pPr>
                      <a:r>
                        <a:rPr lang="en-IN" sz="1100" dirty="0" smtClean="0">
                          <a:latin typeface="Times New Roman" panose="02020603050405020304" pitchFamily="18" charset="0"/>
                          <a:cs typeface="Times New Roman" panose="02020603050405020304" pitchFamily="18" charset="0"/>
                        </a:rPr>
                        <a:t>18%</a:t>
                      </a:r>
                      <a:endParaRPr lang="en-IN" sz="1100" dirty="0">
                        <a:latin typeface="Times New Roman" panose="02020603050405020304" pitchFamily="18" charset="0"/>
                        <a:cs typeface="Times New Roman" panose="02020603050405020304" pitchFamily="18" charset="0"/>
                      </a:endParaRPr>
                    </a:p>
                  </a:txBody>
                  <a:tcPr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r>
              <a:tr h="550763">
                <a:tc>
                  <a:txBody>
                    <a:bodyPr/>
                    <a:lstStyle/>
                    <a:p>
                      <a:pPr algn="just">
                        <a:lnSpc>
                          <a:spcPts val="1800"/>
                        </a:lnSpc>
                        <a:spcAft>
                          <a:spcPts val="0"/>
                        </a:spcAft>
                      </a:pPr>
                      <a:r>
                        <a:rPr lang="en-IN" sz="1100" dirty="0">
                          <a:effectLst/>
                          <a:latin typeface="Times New Roman" panose="02020603050405020304" pitchFamily="18" charset="0"/>
                          <a:cs typeface="Times New Roman" panose="02020603050405020304" pitchFamily="18" charset="0"/>
                        </a:rPr>
                        <a:t>More than six months &amp; </a:t>
                      </a:r>
                      <a:r>
                        <a:rPr lang="en-IN" sz="1100" dirty="0" smtClean="0">
                          <a:effectLst/>
                          <a:latin typeface="Times New Roman" panose="02020603050405020304" pitchFamily="18" charset="0"/>
                          <a:cs typeface="Times New Roman" panose="02020603050405020304" pitchFamily="18" charset="0"/>
                        </a:rPr>
                        <a:t>up to </a:t>
                      </a:r>
                      <a:r>
                        <a:rPr lang="en-IN" sz="1100" dirty="0">
                          <a:effectLst/>
                          <a:latin typeface="Times New Roman" panose="02020603050405020304" pitchFamily="18" charset="0"/>
                          <a:cs typeface="Times New Roman" panose="02020603050405020304" pitchFamily="18" charset="0"/>
                        </a:rPr>
                        <a:t>one year</a:t>
                      </a:r>
                      <a:endParaRPr lang="en-IN"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457200" rtl="0" eaLnBrk="1" fontAlgn="auto" latinLnBrk="0" hangingPunct="1">
                        <a:lnSpc>
                          <a:spcPts val="1800"/>
                        </a:lnSpc>
                        <a:spcBef>
                          <a:spcPts val="0"/>
                        </a:spcBef>
                        <a:spcAft>
                          <a:spcPts val="0"/>
                        </a:spcAft>
                        <a:buClrTx/>
                        <a:buSzTx/>
                        <a:buFontTx/>
                        <a:buNone/>
                        <a:tabLst/>
                        <a:defRPr/>
                      </a:pPr>
                      <a:r>
                        <a:rPr lang="en-IN" sz="1100" kern="1200" dirty="0" smtClean="0">
                          <a:effectLst/>
                          <a:latin typeface="Times New Roman" panose="02020603050405020304" pitchFamily="18" charset="0"/>
                          <a:cs typeface="Times New Roman" panose="02020603050405020304" pitchFamily="18" charset="0"/>
                        </a:rPr>
                        <a:t>18% for first six months, and 24% for the period of delay beyond six months</a:t>
                      </a: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r>
              <a:tr h="370840">
                <a:tc>
                  <a:txBody>
                    <a:bodyPr/>
                    <a:lstStyle/>
                    <a:p>
                      <a:pPr marL="0" marR="0" indent="0" algn="ctr" defTabSz="457200" rtl="0" eaLnBrk="1" fontAlgn="auto" latinLnBrk="0" hangingPunct="1">
                        <a:lnSpc>
                          <a:spcPts val="1800"/>
                        </a:lnSpc>
                        <a:spcBef>
                          <a:spcPts val="0"/>
                        </a:spcBef>
                        <a:spcAft>
                          <a:spcPts val="0"/>
                        </a:spcAft>
                        <a:buClrTx/>
                        <a:buSzTx/>
                        <a:buFontTx/>
                        <a:buNone/>
                        <a:tabLst/>
                        <a:defRPr/>
                      </a:pPr>
                      <a:r>
                        <a:rPr lang="en-IN" sz="1100" kern="1200" dirty="0" smtClean="0">
                          <a:effectLst/>
                          <a:latin typeface="Times New Roman" panose="02020603050405020304" pitchFamily="18" charset="0"/>
                          <a:cs typeface="Times New Roman" panose="02020603050405020304" pitchFamily="18" charset="0"/>
                        </a:rPr>
                        <a:t>More than one year</a:t>
                      </a:r>
                    </a:p>
                    <a:p>
                      <a:pPr marL="0" algn="ctr" defTabSz="457200" rtl="0" eaLnBrk="1" latinLnBrk="0" hangingPunct="1">
                        <a:lnSpc>
                          <a:spcPts val="1800"/>
                        </a:lnSpc>
                      </a:pPr>
                      <a:endParaRPr lang="en-IN" sz="1100" kern="1200" dirty="0">
                        <a:solidFill>
                          <a:schemeClr val="dk1"/>
                        </a:solidFill>
                        <a:latin typeface="Times New Roman" panose="02020603050405020304" pitchFamily="18" charset="0"/>
                        <a:ea typeface="+mn-ea"/>
                        <a:cs typeface="Times New Roman" panose="02020603050405020304" pitchFamily="18" charset="0"/>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457200" rtl="0" eaLnBrk="1" latinLnBrk="0" hangingPunct="1">
                        <a:lnSpc>
                          <a:spcPts val="1800"/>
                        </a:lnSpc>
                      </a:pPr>
                      <a:r>
                        <a:rPr lang="en-IN" sz="1100" kern="1200" dirty="0" smtClean="0">
                          <a:effectLst/>
                          <a:latin typeface="Times New Roman" panose="02020603050405020304" pitchFamily="18" charset="0"/>
                          <a:cs typeface="Times New Roman" panose="02020603050405020304" pitchFamily="18" charset="0"/>
                        </a:rPr>
                        <a:t>18% for first six months, 24% for second six months, and 30% for the period of delay beyond one year</a:t>
                      </a:r>
                      <a:endParaRPr lang="en-IN" sz="1100" kern="1200" dirty="0">
                        <a:solidFill>
                          <a:schemeClr val="dk1"/>
                        </a:solidFill>
                        <a:latin typeface="Times New Roman" panose="02020603050405020304" pitchFamily="18" charset="0"/>
                        <a:ea typeface="+mn-ea"/>
                        <a:cs typeface="Times New Roman" panose="02020603050405020304" pitchFamily="18" charset="0"/>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2110372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IN" dirty="0" smtClean="0">
                <a:solidFill>
                  <a:prstClr val="white"/>
                </a:solidFill>
              </a:rPr>
              <a:t>Custom Act, 1962 </a:t>
            </a:r>
            <a:r>
              <a:rPr lang="en-IN" sz="1400" dirty="0">
                <a:solidFill>
                  <a:prstClr val="white"/>
                </a:solidFill>
              </a:rPr>
              <a:t>(</a:t>
            </a:r>
            <a:r>
              <a:rPr lang="en-IN" sz="1400" dirty="0" err="1">
                <a:solidFill>
                  <a:prstClr val="white"/>
                </a:solidFill>
              </a:rPr>
              <a:t>w.e.f</a:t>
            </a:r>
            <a:r>
              <a:rPr lang="en-IN" sz="1400" dirty="0">
                <a:solidFill>
                  <a:prstClr val="white"/>
                </a:solidFill>
              </a:rPr>
              <a:t>. 11</a:t>
            </a:r>
            <a:r>
              <a:rPr lang="en-IN" sz="1400" baseline="30000" dirty="0">
                <a:solidFill>
                  <a:prstClr val="white"/>
                </a:solidFill>
              </a:rPr>
              <a:t>th</a:t>
            </a:r>
            <a:r>
              <a:rPr lang="en-IN" sz="1400" dirty="0">
                <a:solidFill>
                  <a:prstClr val="white"/>
                </a:solidFill>
              </a:rPr>
              <a:t> July, 2014)</a:t>
            </a:r>
            <a:endParaRPr lang="en-IN" sz="1300" dirty="0"/>
          </a:p>
        </p:txBody>
      </p:sp>
      <p:sp>
        <p:nvSpPr>
          <p:cNvPr id="3" name="TextBox 2"/>
          <p:cNvSpPr txBox="1"/>
          <p:nvPr/>
        </p:nvSpPr>
        <p:spPr>
          <a:xfrm>
            <a:off x="367200" y="1317602"/>
            <a:ext cx="8352430" cy="4708981"/>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from BCD on specified raw materials such as crude palm oil, free fatty acid etc. used in manufacture of soaps, fatty acids and fatty alcohol;</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from BCD on e-book readers;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Full exemption from customs duty is being provided on specified HIV/AIDS drugs and diagnostic kits imported under National AIDS Control Programme (NACP) (Notification: 23/2014 – Customs);</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Full exemption from BCD is being provided to goods imported by National Technical Research Organisation (NTRO) (Notification: 20/2014 – Customs);</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from BCD on specified raw materials used in manufacture of EVA sheets or </a:t>
            </a:r>
            <a:r>
              <a:rPr lang="en-IN" sz="1100" dirty="0" err="1">
                <a:latin typeface="Times New Roman" panose="02020603050405020304" pitchFamily="18" charset="0"/>
                <a:cs typeface="Times New Roman" panose="02020603050405020304" pitchFamily="18" charset="0"/>
              </a:rPr>
              <a:t>backsheet</a:t>
            </a:r>
            <a:r>
              <a:rPr lang="en-IN" sz="1100" dirty="0">
                <a:latin typeface="Times New Roman" panose="02020603050405020304" pitchFamily="18" charset="0"/>
                <a:cs typeface="Times New Roman" panose="02020603050405020304" pitchFamily="18" charset="0"/>
              </a:rPr>
              <a:t> used in the manufacture of solar PV cells or modules;</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Withdrawal of exemption from education cess and secondary and higher education cess on specified electronic goods;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Withdrawal of the condition of certification by Ministry of Road Transport (or NHAI) for availing of Customs Duty exemption on specified goods required for construction of roads;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Scope of advance ruling expanded to include resident private limited companies from earlier PSUs;</a:t>
            </a:r>
            <a:endParaRPr lang="en-IN" dirty="0"/>
          </a:p>
        </p:txBody>
      </p:sp>
    </p:spTree>
    <p:extLst>
      <p:ext uri="{BB962C8B-B14F-4D97-AF65-F5344CB8AC3E}">
        <p14:creationId xmlns:p14="http://schemas.microsoft.com/office/powerpoint/2010/main" val="19160832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IN" dirty="0">
                <a:solidFill>
                  <a:prstClr val="white"/>
                </a:solidFill>
              </a:rPr>
              <a:t>Custom Act, 1962 </a:t>
            </a:r>
            <a:r>
              <a:rPr lang="en-IN" sz="1400" dirty="0">
                <a:solidFill>
                  <a:prstClr val="white"/>
                </a:solidFill>
              </a:rPr>
              <a:t>(</a:t>
            </a:r>
            <a:r>
              <a:rPr lang="en-IN" sz="1400" dirty="0" err="1">
                <a:solidFill>
                  <a:prstClr val="white"/>
                </a:solidFill>
              </a:rPr>
              <a:t>w.e.f</a:t>
            </a:r>
            <a:r>
              <a:rPr lang="en-IN" sz="1400" dirty="0">
                <a:solidFill>
                  <a:prstClr val="white"/>
                </a:solidFill>
              </a:rPr>
              <a:t>. 11</a:t>
            </a:r>
            <a:r>
              <a:rPr lang="en-IN" sz="1400" baseline="30000" dirty="0">
                <a:solidFill>
                  <a:prstClr val="white"/>
                </a:solidFill>
              </a:rPr>
              <a:t>th</a:t>
            </a:r>
            <a:r>
              <a:rPr lang="en-IN" sz="1400" dirty="0">
                <a:solidFill>
                  <a:prstClr val="white"/>
                </a:solidFill>
              </a:rPr>
              <a:t> July, 2014)</a:t>
            </a:r>
            <a:endParaRPr lang="en-IN" dirty="0"/>
          </a:p>
        </p:txBody>
      </p:sp>
      <p:sp>
        <p:nvSpPr>
          <p:cNvPr id="4" name="TextBox 3"/>
          <p:cNvSpPr txBox="1"/>
          <p:nvPr/>
        </p:nvSpPr>
        <p:spPr>
          <a:xfrm>
            <a:off x="367200" y="1317600"/>
            <a:ext cx="8516204" cy="4016484"/>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Alignment of various types of non – agglomerated coal like steam coal and bituminous coal by rationalising BCD at 2.5% &amp; Countervailing Duty (CVD) at 2%;</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Increase in BCD on metallurgical coke to 2.5%;</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Increase in BCD on specified stainless steel flat products to 7.5% ;</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Increase in export duty on bauxite from 10% to 20%;</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Increase in free baggage allowance for inbound travellers from INR 35,000/- to INR 45,000/-;</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Reduction in BCD &amp; CVD on machinery and instrument required for initial setting up of solar energy projects to 5% &amp; nil respectively;</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Upfront exemption from basic customs duty (BCD) to specified telecom equipment is available only if they are used in manufacturing process;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Exemption from BCD on LCD/ LED panel (below 19 inches), colour television picture tube used in the manufacture of cathode ray televisions, specified parts of LCD/ LED panels.</a:t>
            </a:r>
          </a:p>
        </p:txBody>
      </p:sp>
    </p:spTree>
    <p:extLst>
      <p:ext uri="{BB962C8B-B14F-4D97-AF65-F5344CB8AC3E}">
        <p14:creationId xmlns:p14="http://schemas.microsoft.com/office/powerpoint/2010/main" val="25178898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IN" dirty="0" smtClean="0">
                <a:solidFill>
                  <a:prstClr val="white"/>
                </a:solidFill>
              </a:rPr>
              <a:t>Custom Act, 1962 </a:t>
            </a:r>
            <a:r>
              <a:rPr lang="en-IN" sz="1400" dirty="0">
                <a:solidFill>
                  <a:prstClr val="white"/>
                </a:solidFill>
              </a:rPr>
              <a:t>(</a:t>
            </a:r>
            <a:r>
              <a:rPr lang="en-IN" sz="1400" dirty="0" err="1">
                <a:solidFill>
                  <a:prstClr val="white"/>
                </a:solidFill>
              </a:rPr>
              <a:t>w.e.f</a:t>
            </a:r>
            <a:r>
              <a:rPr lang="en-IN" sz="1400" dirty="0">
                <a:solidFill>
                  <a:prstClr val="white"/>
                </a:solidFill>
              </a:rPr>
              <a:t>. enactment of Bill)</a:t>
            </a:r>
            <a:endParaRPr lang="en-IN" dirty="0"/>
          </a:p>
        </p:txBody>
      </p:sp>
      <p:sp>
        <p:nvSpPr>
          <p:cNvPr id="3" name="TextBox 2"/>
          <p:cNvSpPr txBox="1"/>
          <p:nvPr/>
        </p:nvSpPr>
        <p:spPr>
          <a:xfrm>
            <a:off x="367202" y="1317600"/>
            <a:ext cx="8502555" cy="3785652"/>
          </a:xfrm>
          <a:prstGeom prst="rect">
            <a:avLst/>
          </a:prstGeom>
          <a:noFill/>
        </p:spPr>
        <p:txBody>
          <a:bodyPr wrap="square" rtlCol="0">
            <a:spAutoFit/>
          </a:bodyPr>
          <a:lstStyle/>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Mandatory pre-deposit of 7.5% / 10% of tax demand or penalty or both for filing appeals subject to a cap of INR 10 crores;</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Safeguard duty to be levied on inputs imported by an EOU and cleared as such into DTA or used in the manufacture of the final product and cleared in DTA;</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Non – recovery of Customs Duties on mineral oils including petroleum &amp; natural gas extracted or produced in the Continental Shelf of India or the Exclusive Economic Zone of India for the period prior to February 7, 2002. </a:t>
            </a:r>
            <a:r>
              <a:rPr lang="en-IN" sz="1100" dirty="0">
                <a:solidFill>
                  <a:srgbClr val="FF0000"/>
                </a:solidFill>
                <a:latin typeface="Times New Roman" panose="02020603050405020304" pitchFamily="18" charset="0"/>
                <a:cs typeface="Times New Roman" panose="02020603050405020304" pitchFamily="18" charset="0"/>
              </a:rPr>
              <a:t>However, where tax has already been paid, no refund will be granted;</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Permit a Bill of Entry may be presented before filing of manifest / import report for a vessel / aircraft which is expected to arrive within thirty days from the date of presentation;</a:t>
            </a:r>
          </a:p>
          <a:p>
            <a:pPr algn="just">
              <a:lnSpc>
                <a:spcPts val="1800"/>
              </a:lnSpc>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Amend the limit for exercise of discretionary powers of the Tribunal to refuse admission of appeal, from INR 50,000/- to INR 2,00,000/-;</a:t>
            </a:r>
          </a:p>
          <a:p>
            <a:pPr marL="342900" indent="-342900" algn="just">
              <a:lnSpc>
                <a:spcPts val="1800"/>
              </a:lnSpc>
              <a:buBlip>
                <a:blip r:embed="rId3"/>
              </a:buBlip>
            </a:pPr>
            <a:endParaRPr lang="en-IN" sz="1100" dirty="0">
              <a:latin typeface="Times New Roman" panose="02020603050405020304" pitchFamily="18" charset="0"/>
              <a:cs typeface="Times New Roman" panose="02020603050405020304" pitchFamily="18" charset="0"/>
            </a:endParaRPr>
          </a:p>
          <a:p>
            <a:pPr marL="342900" indent="-342900" algn="just">
              <a:lnSpc>
                <a:spcPts val="1800"/>
              </a:lnSpc>
              <a:buBlip>
                <a:blip r:embed="rId3"/>
              </a:buBlip>
            </a:pPr>
            <a:r>
              <a:rPr lang="en-IN" sz="1100" dirty="0">
                <a:latin typeface="Times New Roman" panose="02020603050405020304" pitchFamily="18" charset="0"/>
                <a:cs typeface="Times New Roman" panose="02020603050405020304" pitchFamily="18" charset="0"/>
              </a:rPr>
              <a:t>To provide for determination of rate of duty and tariff valuation for imports through a vehicle in cases where the Bill of Entry is filed prior to the filing of Import Report.</a:t>
            </a:r>
            <a:endParaRPr lang="en-IN" dirty="0"/>
          </a:p>
        </p:txBody>
      </p:sp>
    </p:spTree>
    <p:extLst>
      <p:ext uri="{BB962C8B-B14F-4D97-AF65-F5344CB8AC3E}">
        <p14:creationId xmlns:p14="http://schemas.microsoft.com/office/powerpoint/2010/main" val="22939074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REACH US</a:t>
            </a:r>
            <a:endParaRPr lang="en-US" dirty="0"/>
          </a:p>
        </p:txBody>
      </p:sp>
      <p:pic>
        <p:nvPicPr>
          <p:cNvPr id="4" name="Picture 3" descr="contact_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2" y="1307590"/>
            <a:ext cx="9163925" cy="1842011"/>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208119413"/>
              </p:ext>
            </p:extLst>
          </p:nvPr>
        </p:nvGraphicFramePr>
        <p:xfrm>
          <a:off x="628651" y="3354386"/>
          <a:ext cx="8243888" cy="2931160"/>
        </p:xfrm>
        <a:graphic>
          <a:graphicData uri="http://schemas.openxmlformats.org/drawingml/2006/table">
            <a:tbl>
              <a:tblPr firstRow="1" bandRow="1">
                <a:tableStyleId>{5C22544A-7EE6-4342-B048-85BDC9FD1C3A}</a:tableStyleId>
              </a:tblPr>
              <a:tblGrid>
                <a:gridCol w="4902915"/>
                <a:gridCol w="3340973"/>
              </a:tblGrid>
              <a:tr h="370840">
                <a:tc>
                  <a:txBody>
                    <a:bodyPr/>
                    <a:lstStyle/>
                    <a:p>
                      <a:pPr algn="just"/>
                      <a:r>
                        <a:rPr lang="en-US" sz="1800" b="1" dirty="0" smtClean="0">
                          <a:solidFill>
                            <a:schemeClr val="tx1"/>
                          </a:solidFill>
                          <a:latin typeface="Times New Roman" panose="02020603050405020304" pitchFamily="18" charset="0"/>
                          <a:cs typeface="Times New Roman" panose="02020603050405020304" pitchFamily="18" charset="0"/>
                        </a:rPr>
                        <a:t>Kolkata Office Address:</a:t>
                      </a:r>
                      <a:endParaRPr lang="en-GB"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pPr algn="just"/>
                      <a:r>
                        <a:rPr lang="en-IN" dirty="0" smtClean="0">
                          <a:solidFill>
                            <a:schemeClr val="tx1"/>
                          </a:solidFill>
                          <a:latin typeface="Times New Roman" panose="02020603050405020304" pitchFamily="18" charset="0"/>
                          <a:cs typeface="Times New Roman" panose="02020603050405020304" pitchFamily="18" charset="0"/>
                        </a:rPr>
                        <a:t>Delhi Office</a:t>
                      </a:r>
                      <a:r>
                        <a:rPr lang="en-IN" baseline="0" dirty="0" smtClean="0">
                          <a:solidFill>
                            <a:schemeClr val="tx1"/>
                          </a:solidFill>
                          <a:latin typeface="Times New Roman" panose="02020603050405020304" pitchFamily="18" charset="0"/>
                          <a:cs typeface="Times New Roman" panose="02020603050405020304" pitchFamily="18" charset="0"/>
                        </a:rPr>
                        <a:t> Address:</a:t>
                      </a:r>
                      <a:endParaRPr lang="en-GB"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r>
              <a:tr h="370840">
                <a:tc>
                  <a:txBody>
                    <a:bodyPr/>
                    <a:lstStyle/>
                    <a:p>
                      <a:pPr algn="just"/>
                      <a:r>
                        <a:rPr lang="en-US" sz="1800" dirty="0" smtClean="0">
                          <a:solidFill>
                            <a:schemeClr val="tx1"/>
                          </a:solidFill>
                          <a:latin typeface="Times New Roman" panose="02020603050405020304" pitchFamily="18" charset="0"/>
                          <a:cs typeface="Times New Roman" panose="02020603050405020304" pitchFamily="18" charset="0"/>
                        </a:rPr>
                        <a:t>ARVG &amp; Co.,</a:t>
                      </a:r>
                    </a:p>
                    <a:p>
                      <a:pPr algn="just"/>
                      <a:r>
                        <a:rPr lang="en-US" sz="1800" dirty="0" smtClean="0">
                          <a:solidFill>
                            <a:schemeClr val="tx1"/>
                          </a:solidFill>
                          <a:latin typeface="Times New Roman" panose="02020603050405020304" pitchFamily="18" charset="0"/>
                          <a:cs typeface="Times New Roman" panose="02020603050405020304" pitchFamily="18" charset="0"/>
                        </a:rPr>
                        <a:t>4</a:t>
                      </a:r>
                      <a:r>
                        <a:rPr lang="en-US" sz="1800" baseline="30000" dirty="0" smtClean="0">
                          <a:solidFill>
                            <a:schemeClr val="tx1"/>
                          </a:solidFill>
                          <a:latin typeface="Times New Roman" panose="02020603050405020304" pitchFamily="18" charset="0"/>
                          <a:cs typeface="Times New Roman" panose="02020603050405020304" pitchFamily="18" charset="0"/>
                        </a:rPr>
                        <a:t>th</a:t>
                      </a:r>
                      <a:r>
                        <a:rPr lang="en-US" sz="1800" dirty="0" smtClean="0">
                          <a:solidFill>
                            <a:schemeClr val="tx1"/>
                          </a:solidFill>
                          <a:latin typeface="Times New Roman" panose="02020603050405020304" pitchFamily="18" charset="0"/>
                          <a:cs typeface="Times New Roman" panose="02020603050405020304" pitchFamily="18" charset="0"/>
                        </a:rPr>
                        <a:t> Floor, </a:t>
                      </a:r>
                      <a:r>
                        <a:rPr lang="en-US" sz="1800" dirty="0" err="1" smtClean="0">
                          <a:solidFill>
                            <a:schemeClr val="tx1"/>
                          </a:solidFill>
                          <a:latin typeface="Times New Roman" panose="02020603050405020304" pitchFamily="18" charset="0"/>
                          <a:cs typeface="Times New Roman" panose="02020603050405020304" pitchFamily="18" charset="0"/>
                        </a:rPr>
                        <a:t>Bhandhari</a:t>
                      </a:r>
                      <a:r>
                        <a:rPr lang="en-US" sz="1800" dirty="0" smtClean="0">
                          <a:solidFill>
                            <a:schemeClr val="tx1"/>
                          </a:solidFill>
                          <a:latin typeface="Times New Roman" panose="02020603050405020304" pitchFamily="18" charset="0"/>
                          <a:cs typeface="Times New Roman" panose="02020603050405020304" pitchFamily="18" charset="0"/>
                        </a:rPr>
                        <a:t> House, </a:t>
                      </a:r>
                    </a:p>
                    <a:p>
                      <a:pPr algn="just"/>
                      <a:r>
                        <a:rPr lang="en-US" sz="1800" dirty="0" smtClean="0">
                          <a:solidFill>
                            <a:schemeClr val="tx1"/>
                          </a:solidFill>
                          <a:latin typeface="Times New Roman" panose="02020603050405020304" pitchFamily="18" charset="0"/>
                          <a:cs typeface="Times New Roman" panose="02020603050405020304" pitchFamily="18" charset="0"/>
                        </a:rPr>
                        <a:t>16, N.S. Road,</a:t>
                      </a:r>
                    </a:p>
                    <a:p>
                      <a:pPr algn="just"/>
                      <a:r>
                        <a:rPr lang="en-US" sz="1800" dirty="0" smtClean="0">
                          <a:solidFill>
                            <a:schemeClr val="tx1"/>
                          </a:solidFill>
                          <a:latin typeface="Times New Roman" panose="02020603050405020304" pitchFamily="18" charset="0"/>
                          <a:cs typeface="Times New Roman" panose="02020603050405020304" pitchFamily="18" charset="0"/>
                        </a:rPr>
                        <a:t>Kolkata – 700001.</a:t>
                      </a:r>
                    </a:p>
                    <a:p>
                      <a:pPr algn="just"/>
                      <a:endParaRPr lang="en-US" sz="1800" dirty="0" smtClean="0">
                        <a:solidFill>
                          <a:schemeClr val="tx1"/>
                        </a:solidFill>
                        <a:latin typeface="Times New Roman" panose="02020603050405020304" pitchFamily="18" charset="0"/>
                        <a:cs typeface="Times New Roman" panose="02020603050405020304" pitchFamily="18" charset="0"/>
                      </a:endParaRPr>
                    </a:p>
                    <a:p>
                      <a:pPr algn="just"/>
                      <a:r>
                        <a:rPr lang="en-US" sz="1800" dirty="0" smtClean="0">
                          <a:solidFill>
                            <a:schemeClr val="tx1"/>
                          </a:solidFill>
                          <a:latin typeface="Times New Roman" panose="02020603050405020304" pitchFamily="18" charset="0"/>
                          <a:cs typeface="Times New Roman" panose="02020603050405020304" pitchFamily="18" charset="0"/>
                        </a:rPr>
                        <a:t>Email: </a:t>
                      </a:r>
                      <a:r>
                        <a:rPr lang="en-US" sz="1800" dirty="0" smtClean="0">
                          <a:solidFill>
                            <a:schemeClr val="tx1"/>
                          </a:solidFill>
                          <a:latin typeface="Times New Roman" panose="02020603050405020304" pitchFamily="18" charset="0"/>
                          <a:cs typeface="Times New Roman" panose="02020603050405020304" pitchFamily="18" charset="0"/>
                          <a:hlinkClick r:id="rId4"/>
                        </a:rPr>
                        <a:t>info@arvg.co.in</a:t>
                      </a:r>
                      <a:r>
                        <a:rPr lang="en-US" sz="1800" dirty="0" smtClean="0">
                          <a:solidFill>
                            <a:schemeClr val="tx1"/>
                          </a:solidFill>
                          <a:latin typeface="Times New Roman" panose="02020603050405020304" pitchFamily="18" charset="0"/>
                          <a:cs typeface="Times New Roman" panose="02020603050405020304" pitchFamily="18" charset="0"/>
                        </a:rPr>
                        <a:t> </a:t>
                      </a:r>
                    </a:p>
                    <a:p>
                      <a:pPr algn="just"/>
                      <a:r>
                        <a:rPr lang="en-US" sz="1800" dirty="0" smtClean="0">
                          <a:solidFill>
                            <a:schemeClr val="tx1"/>
                          </a:solidFill>
                          <a:latin typeface="Times New Roman" panose="02020603050405020304" pitchFamily="18" charset="0"/>
                          <a:cs typeface="Times New Roman" panose="02020603050405020304" pitchFamily="18" charset="0"/>
                        </a:rPr>
                        <a:t>Tel.: +91 33 4004 6644 </a:t>
                      </a:r>
                    </a:p>
                    <a:p>
                      <a:pPr marL="541338" algn="just" defTabSz="84138">
                        <a:tabLst>
                          <a:tab pos="541338" algn="l"/>
                          <a:tab pos="627063" algn="l"/>
                        </a:tabLst>
                      </a:pPr>
                      <a:r>
                        <a:rPr lang="en-US" sz="1800" dirty="0" smtClean="0">
                          <a:solidFill>
                            <a:schemeClr val="tx1"/>
                          </a:solidFill>
                          <a:latin typeface="Times New Roman" panose="02020603050405020304" pitchFamily="18" charset="0"/>
                          <a:cs typeface="Times New Roman" panose="02020603050405020304" pitchFamily="18" charset="0"/>
                        </a:rPr>
                        <a:t>+91 33 6050 5593</a:t>
                      </a:r>
                      <a:endParaRPr lang="en-US" sz="2000" dirty="0" smtClean="0">
                        <a:solidFill>
                          <a:schemeClr val="tx1"/>
                        </a:solidFill>
                        <a:latin typeface="Times New Roman" panose="02020603050405020304" pitchFamily="18" charset="0"/>
                        <a:cs typeface="Times New Roman" panose="02020603050405020304" pitchFamily="18" charset="0"/>
                      </a:endParaRPr>
                    </a:p>
                    <a:p>
                      <a:endParaRPr lang="en-GB"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pPr algn="just"/>
                      <a:r>
                        <a:rPr lang="en-IN" dirty="0" smtClean="0">
                          <a:solidFill>
                            <a:schemeClr val="tx1"/>
                          </a:solidFill>
                          <a:latin typeface="Times New Roman" panose="02020603050405020304" pitchFamily="18" charset="0"/>
                          <a:cs typeface="Times New Roman" panose="02020603050405020304" pitchFamily="18" charset="0"/>
                        </a:rPr>
                        <a:t>Opening Shortly</a:t>
                      </a:r>
                      <a:endParaRPr lang="en-GB"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r>
            </a:tbl>
          </a:graphicData>
        </a:graphic>
      </p:graphicFrame>
    </p:spTree>
    <p:extLst>
      <p:ext uri="{BB962C8B-B14F-4D97-AF65-F5344CB8AC3E}">
        <p14:creationId xmlns:p14="http://schemas.microsoft.com/office/powerpoint/2010/main" val="14008888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handshake_26050099.jpg"/>
          <p:cNvPicPr>
            <a:picLocks noChangeAspect="1"/>
          </p:cNvPicPr>
          <p:nvPr/>
        </p:nvPicPr>
        <p:blipFill>
          <a:blip r:embed="rId3">
            <a:duotone>
              <a:schemeClr val="bg2">
                <a:shade val="45000"/>
                <a:satMod val="135000"/>
              </a:schemeClr>
              <a:prstClr val="white"/>
            </a:duotone>
          </a:blip>
          <a:srcRect/>
          <a:stretch>
            <a:fillRect/>
          </a:stretch>
        </p:blipFill>
        <p:spPr bwMode="auto">
          <a:xfrm>
            <a:off x="-6350" y="-1"/>
            <a:ext cx="9180000" cy="6858001"/>
          </a:xfrm>
          <a:prstGeom prst="rect">
            <a:avLst/>
          </a:prstGeom>
          <a:noFill/>
          <a:ln w="9525">
            <a:noFill/>
            <a:miter lim="800000"/>
            <a:headEnd/>
            <a:tailEnd/>
          </a:ln>
        </p:spPr>
      </p:pic>
      <p:sp>
        <p:nvSpPr>
          <p:cNvPr id="3" name="TextBox 2"/>
          <p:cNvSpPr txBox="1"/>
          <p:nvPr/>
        </p:nvSpPr>
        <p:spPr>
          <a:xfrm>
            <a:off x="891993" y="2473997"/>
            <a:ext cx="7640112" cy="1446550"/>
          </a:xfrm>
          <a:prstGeom prst="rect">
            <a:avLst/>
          </a:prstGeom>
          <a:noFill/>
        </p:spPr>
        <p:txBody>
          <a:bodyPr wrap="square" rtlCol="0">
            <a:spAutoFit/>
          </a:bodyPr>
          <a:lstStyle/>
          <a:p>
            <a:pPr algn="ctr"/>
            <a:r>
              <a:rPr lang="en-US" sz="4000" b="1" dirty="0">
                <a:solidFill>
                  <a:srgbClr val="0000CB"/>
                </a:solidFill>
                <a:latin typeface="Cambria"/>
                <a:cs typeface="Cambria"/>
              </a:rPr>
              <a:t>Thank You…!!!</a:t>
            </a:r>
          </a:p>
          <a:p>
            <a:pPr algn="ctr"/>
            <a:endParaRPr lang="en-US" sz="2400" b="1" dirty="0">
              <a:solidFill>
                <a:srgbClr val="0000CB"/>
              </a:solidFill>
              <a:latin typeface="Cambria"/>
              <a:cs typeface="Cambria"/>
            </a:endParaRPr>
          </a:p>
          <a:p>
            <a:pPr algn="ctr"/>
            <a:r>
              <a:rPr lang="en-US" sz="2400" b="1" dirty="0">
                <a:solidFill>
                  <a:srgbClr val="0000CB"/>
                </a:solidFill>
                <a:latin typeface="Cambria"/>
                <a:cs typeface="Cambria"/>
              </a:rPr>
              <a:t>Email us at info@arvg.co.in</a:t>
            </a:r>
            <a:endParaRPr lang="en-US" sz="4000" b="1" dirty="0">
              <a:solidFill>
                <a:srgbClr val="0000CB"/>
              </a:solidFill>
              <a:latin typeface="Cambria"/>
              <a:cs typeface="Cambria"/>
            </a:endParaRPr>
          </a:p>
        </p:txBody>
      </p:sp>
    </p:spTree>
    <p:extLst>
      <p:ext uri="{BB962C8B-B14F-4D97-AF65-F5344CB8AC3E}">
        <p14:creationId xmlns:p14="http://schemas.microsoft.com/office/powerpoint/2010/main" val="35730209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2996</TotalTime>
  <Words>5659</Words>
  <Application>Microsoft Office PowerPoint</Application>
  <PresentationFormat>On-screen Show (4:3)</PresentationFormat>
  <Paragraphs>446</Paragraphs>
  <Slides>29</Slides>
  <Notes>29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29</vt:i4>
      </vt:variant>
    </vt:vector>
  </HeadingPairs>
  <TitlesOfParts>
    <vt:vector size="36" baseType="lpstr">
      <vt:lpstr>Arial</vt:lpstr>
      <vt:lpstr>Calibri</vt:lpstr>
      <vt:lpstr>Cambria</vt:lpstr>
      <vt:lpstr>Times New Roman</vt:lpstr>
      <vt:lpstr>Wingdings</vt:lpstr>
      <vt:lpstr>Office Theme</vt:lpstr>
      <vt:lpstr>Custom Design</vt:lpstr>
      <vt:lpstr>PowerPoint Presentation</vt:lpstr>
      <vt:lpstr>PowerPoint Presentation</vt:lpstr>
      <vt:lpstr>Income from Business/Profession (w.e.f. AY 2015-16)</vt:lpstr>
      <vt:lpstr>Capital Gains (w.e.f. AY 2015-16)</vt:lpstr>
      <vt:lpstr>Business Trust (w.e.f. 01/10/2014)</vt:lpstr>
      <vt:lpstr>Charitable Trust</vt:lpstr>
      <vt:lpstr>Charitable Trust</vt:lpstr>
      <vt:lpstr>Assessment Proceedings (w.e.f. 01/10/2014)</vt:lpstr>
      <vt:lpstr>Assessment Proceedings (w.e.f. 01/10/2014)</vt:lpstr>
      <vt:lpstr>Dividend Distribution Tax (w.e.f. 01/10/2014)</vt:lpstr>
      <vt:lpstr>Tax Deduction at Source (w.e.f. 01/10/2014)</vt:lpstr>
      <vt:lpstr>Tax Rate</vt:lpstr>
      <vt:lpstr>Other (w.e.f. AY 2015-16)</vt:lpstr>
      <vt:lpstr>PowerPoint Presentation</vt:lpstr>
      <vt:lpstr>International Tax &amp; Transfer Pricing    (w.e.f. AY 2015-16)</vt:lpstr>
      <vt:lpstr>PowerPoint Presentation</vt:lpstr>
      <vt:lpstr>Central Excise Act, 1944 (w.e.f. 11th July, 2014)</vt:lpstr>
      <vt:lpstr>Central Excise Act, 1944 (w.e.f. 11th July, 2014)</vt:lpstr>
      <vt:lpstr>Central Excise Act, 1944 (w.e.f. 11th July, 2014)</vt:lpstr>
      <vt:lpstr>PowerPoint Presentation</vt:lpstr>
      <vt:lpstr>Service Tax</vt:lpstr>
      <vt:lpstr>Service Tax</vt:lpstr>
      <vt:lpstr>Service Tax (w.e.f. enactment of Bill)</vt:lpstr>
      <vt:lpstr>Service Tax (w.e.f. enactment of Bill)</vt:lpstr>
      <vt:lpstr>Custom Act, 1962 (w.e.f. 11th July, 2014)</vt:lpstr>
      <vt:lpstr>Custom Act, 1962 (w.e.f. 11th July, 2014)</vt:lpstr>
      <vt:lpstr>Custom Act, 1962 (w.e.f. enactment of Bill)</vt:lpstr>
      <vt:lpstr>REACH US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ABOUT US</dc:title>
  <dc:creator>Rahul Gupta</dc:creator>
  <cp:lastModifiedBy>Gupta Agrawal</cp:lastModifiedBy>
  <cp:revision>161</cp:revision>
  <dcterms:created xsi:type="dcterms:W3CDTF">2014-03-26T10:33:23Z</dcterms:created>
  <dcterms:modified xsi:type="dcterms:W3CDTF">2014-07-12T13:46:14Z</dcterms:modified>
</cp:coreProperties>
</file>