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71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E46D"/>
    <a:srgbClr val="FF66FF"/>
    <a:srgbClr val="21FF6B"/>
    <a:srgbClr val="FCBEFE"/>
    <a:srgbClr val="3386FF"/>
    <a:srgbClr val="FFFF61"/>
    <a:srgbClr val="0066FF"/>
    <a:srgbClr val="FFFF9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71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547746-90F1-4205-AF47-6FC7157238D4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508E0629-60A6-4F6E-B6CD-220B0240AE09}">
      <dgm:prSet phldrT="[Text]" custT="1"/>
      <dgm:spPr/>
      <dgm:t>
        <a:bodyPr/>
        <a:lstStyle/>
        <a:p>
          <a:r>
            <a:rPr lang="en-US" sz="2000" b="1" dirty="0" smtClean="0">
              <a:solidFill>
                <a:srgbClr val="21FF6B"/>
              </a:solidFill>
            </a:rPr>
            <a:t>learn</a:t>
          </a:r>
          <a:endParaRPr lang="en-US" sz="2000" b="1" dirty="0">
            <a:solidFill>
              <a:srgbClr val="21FF6B"/>
            </a:solidFill>
          </a:endParaRPr>
        </a:p>
      </dgm:t>
    </dgm:pt>
    <dgm:pt modelId="{6F3F0F6F-C52B-4ED5-9373-20A1C08F88CE}" type="parTrans" cxnId="{4DBBA87A-9054-40E3-8259-056E82CB3DEC}">
      <dgm:prSet/>
      <dgm:spPr/>
      <dgm:t>
        <a:bodyPr/>
        <a:lstStyle/>
        <a:p>
          <a:endParaRPr lang="en-US"/>
        </a:p>
      </dgm:t>
    </dgm:pt>
    <dgm:pt modelId="{8E400945-2929-4935-9EC9-C28F334563F9}" type="sibTrans" cxnId="{4DBBA87A-9054-40E3-8259-056E82CB3DEC}">
      <dgm:prSet/>
      <dgm:spPr/>
      <dgm:t>
        <a:bodyPr/>
        <a:lstStyle/>
        <a:p>
          <a:endParaRPr lang="en-US"/>
        </a:p>
      </dgm:t>
    </dgm:pt>
    <dgm:pt modelId="{2046C1AE-A582-451E-824A-981C1E91434C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4538E8"/>
              </a:solidFill>
            </a:rPr>
            <a:t>Grow</a:t>
          </a:r>
          <a:endParaRPr lang="en-US" sz="1800" b="1" dirty="0">
            <a:solidFill>
              <a:srgbClr val="4538E8"/>
            </a:solidFill>
          </a:endParaRPr>
        </a:p>
      </dgm:t>
    </dgm:pt>
    <dgm:pt modelId="{645EAC34-5A8B-460E-A09E-AFD0AE4B0C9C}" type="parTrans" cxnId="{8ADF34A1-D010-44D0-AE8D-DBC3716F5A46}">
      <dgm:prSet/>
      <dgm:spPr/>
      <dgm:t>
        <a:bodyPr/>
        <a:lstStyle/>
        <a:p>
          <a:endParaRPr lang="en-US"/>
        </a:p>
      </dgm:t>
    </dgm:pt>
    <dgm:pt modelId="{2D235ADE-342B-4504-BB96-032B568E0BF6}" type="sibTrans" cxnId="{8ADF34A1-D010-44D0-AE8D-DBC3716F5A46}">
      <dgm:prSet/>
      <dgm:spPr/>
      <dgm:t>
        <a:bodyPr/>
        <a:lstStyle/>
        <a:p>
          <a:endParaRPr lang="en-US"/>
        </a:p>
      </dgm:t>
    </dgm:pt>
    <dgm:pt modelId="{AD07ABEE-52D1-461F-9AA6-33052920AB63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70C0"/>
              </a:solidFill>
            </a:rPr>
            <a:t>Achieve</a:t>
          </a:r>
          <a:endParaRPr lang="en-US" sz="1600" b="1" dirty="0">
            <a:solidFill>
              <a:srgbClr val="0070C0"/>
            </a:solidFill>
          </a:endParaRPr>
        </a:p>
      </dgm:t>
    </dgm:pt>
    <dgm:pt modelId="{1B1B53CF-4B7C-4F01-A70E-862B9D3B4DF4}" type="parTrans" cxnId="{6E56457F-3220-487C-8FAD-6EE3EEF5DDF9}">
      <dgm:prSet/>
      <dgm:spPr/>
      <dgm:t>
        <a:bodyPr/>
        <a:lstStyle/>
        <a:p>
          <a:endParaRPr lang="en-US"/>
        </a:p>
      </dgm:t>
    </dgm:pt>
    <dgm:pt modelId="{43251C23-5B61-48DF-826B-A1A2EA4C0F31}" type="sibTrans" cxnId="{6E56457F-3220-487C-8FAD-6EE3EEF5DDF9}">
      <dgm:prSet/>
      <dgm:spPr/>
      <dgm:t>
        <a:bodyPr/>
        <a:lstStyle/>
        <a:p>
          <a:endParaRPr lang="en-US"/>
        </a:p>
      </dgm:t>
    </dgm:pt>
    <dgm:pt modelId="{ED29C15D-70EB-482D-9570-DFC2771BA261}" type="pres">
      <dgm:prSet presAssocID="{83547746-90F1-4205-AF47-6FC7157238D4}" presName="arrowDiagram" presStyleCnt="0">
        <dgm:presLayoutVars>
          <dgm:chMax val="5"/>
          <dgm:dir/>
          <dgm:resizeHandles val="exact"/>
        </dgm:presLayoutVars>
      </dgm:prSet>
      <dgm:spPr/>
    </dgm:pt>
    <dgm:pt modelId="{0C49603A-B309-4E6E-8A4F-C70C9AFC175C}" type="pres">
      <dgm:prSet presAssocID="{83547746-90F1-4205-AF47-6FC7157238D4}" presName="arrow" presStyleLbl="bgShp" presStyleIdx="0" presStyleCnt="1"/>
      <dgm:spPr>
        <a:solidFill>
          <a:srgbClr val="FFFF61"/>
        </a:solidFill>
      </dgm:spPr>
    </dgm:pt>
    <dgm:pt modelId="{9CBB55B9-5600-4E3B-AA4B-14FB31A50A83}" type="pres">
      <dgm:prSet presAssocID="{83547746-90F1-4205-AF47-6FC7157238D4}" presName="arrowDiagram3" presStyleCnt="0"/>
      <dgm:spPr/>
    </dgm:pt>
    <dgm:pt modelId="{5592DE17-C60E-4559-AA34-5C3EEB833B04}" type="pres">
      <dgm:prSet presAssocID="{508E0629-60A6-4F6E-B6CD-220B0240AE09}" presName="bullet3a" presStyleLbl="node1" presStyleIdx="0" presStyleCnt="3"/>
      <dgm:spPr/>
    </dgm:pt>
    <dgm:pt modelId="{A7C56758-2996-4B43-B226-29AADDCD27EC}" type="pres">
      <dgm:prSet presAssocID="{508E0629-60A6-4F6E-B6CD-220B0240AE09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ADD2DC-9B58-42B0-95B8-36A2A242C06D}" type="pres">
      <dgm:prSet presAssocID="{2046C1AE-A582-451E-824A-981C1E91434C}" presName="bullet3b" presStyleLbl="node1" presStyleIdx="1" presStyleCnt="3"/>
      <dgm:spPr/>
    </dgm:pt>
    <dgm:pt modelId="{AEEA3C06-D7FE-4F5C-A808-4C32FD0831FE}" type="pres">
      <dgm:prSet presAssocID="{2046C1AE-A582-451E-824A-981C1E91434C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B923AA-B438-4590-9F9D-734658E65E19}" type="pres">
      <dgm:prSet presAssocID="{AD07ABEE-52D1-461F-9AA6-33052920AB63}" presName="bullet3c" presStyleLbl="node1" presStyleIdx="2" presStyleCnt="3"/>
      <dgm:spPr/>
    </dgm:pt>
    <dgm:pt modelId="{DC68D47F-F42F-4B02-84E4-77F1F13A6CA5}" type="pres">
      <dgm:prSet presAssocID="{AD07ABEE-52D1-461F-9AA6-33052920AB63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1FCD27D-72A6-439B-B776-62C131DE7260}" type="presOf" srcId="{2046C1AE-A582-451E-824A-981C1E91434C}" destId="{AEEA3C06-D7FE-4F5C-A808-4C32FD0831FE}" srcOrd="0" destOrd="0" presId="urn:microsoft.com/office/officeart/2005/8/layout/arrow2"/>
    <dgm:cxn modelId="{8ADF34A1-D010-44D0-AE8D-DBC3716F5A46}" srcId="{83547746-90F1-4205-AF47-6FC7157238D4}" destId="{2046C1AE-A582-451E-824A-981C1E91434C}" srcOrd="1" destOrd="0" parTransId="{645EAC34-5A8B-460E-A09E-AFD0AE4B0C9C}" sibTransId="{2D235ADE-342B-4504-BB96-032B568E0BF6}"/>
    <dgm:cxn modelId="{6E56457F-3220-487C-8FAD-6EE3EEF5DDF9}" srcId="{83547746-90F1-4205-AF47-6FC7157238D4}" destId="{AD07ABEE-52D1-461F-9AA6-33052920AB63}" srcOrd="2" destOrd="0" parTransId="{1B1B53CF-4B7C-4F01-A70E-862B9D3B4DF4}" sibTransId="{43251C23-5B61-48DF-826B-A1A2EA4C0F31}"/>
    <dgm:cxn modelId="{4B0DDF77-E219-4CD3-8BEF-FEB80220CBDB}" type="presOf" srcId="{83547746-90F1-4205-AF47-6FC7157238D4}" destId="{ED29C15D-70EB-482D-9570-DFC2771BA261}" srcOrd="0" destOrd="0" presId="urn:microsoft.com/office/officeart/2005/8/layout/arrow2"/>
    <dgm:cxn modelId="{5661B194-1F47-4563-A981-DCCE6E7A38A7}" type="presOf" srcId="{508E0629-60A6-4F6E-B6CD-220B0240AE09}" destId="{A7C56758-2996-4B43-B226-29AADDCD27EC}" srcOrd="0" destOrd="0" presId="urn:microsoft.com/office/officeart/2005/8/layout/arrow2"/>
    <dgm:cxn modelId="{997B425F-39EB-4082-B034-6D40B1D91545}" type="presOf" srcId="{AD07ABEE-52D1-461F-9AA6-33052920AB63}" destId="{DC68D47F-F42F-4B02-84E4-77F1F13A6CA5}" srcOrd="0" destOrd="0" presId="urn:microsoft.com/office/officeart/2005/8/layout/arrow2"/>
    <dgm:cxn modelId="{4DBBA87A-9054-40E3-8259-056E82CB3DEC}" srcId="{83547746-90F1-4205-AF47-6FC7157238D4}" destId="{508E0629-60A6-4F6E-B6CD-220B0240AE09}" srcOrd="0" destOrd="0" parTransId="{6F3F0F6F-C52B-4ED5-9373-20A1C08F88CE}" sibTransId="{8E400945-2929-4935-9EC9-C28F334563F9}"/>
    <dgm:cxn modelId="{25F3BF95-F6F7-42AF-AFDA-73CAAD35410E}" type="presParOf" srcId="{ED29C15D-70EB-482D-9570-DFC2771BA261}" destId="{0C49603A-B309-4E6E-8A4F-C70C9AFC175C}" srcOrd="0" destOrd="0" presId="urn:microsoft.com/office/officeart/2005/8/layout/arrow2"/>
    <dgm:cxn modelId="{A0B1381B-42C4-446B-9BCB-26D0F15FD7BA}" type="presParOf" srcId="{ED29C15D-70EB-482D-9570-DFC2771BA261}" destId="{9CBB55B9-5600-4E3B-AA4B-14FB31A50A83}" srcOrd="1" destOrd="0" presId="urn:microsoft.com/office/officeart/2005/8/layout/arrow2"/>
    <dgm:cxn modelId="{95876A9B-9169-4389-B0EC-0E861E202BAB}" type="presParOf" srcId="{9CBB55B9-5600-4E3B-AA4B-14FB31A50A83}" destId="{5592DE17-C60E-4559-AA34-5C3EEB833B04}" srcOrd="0" destOrd="0" presId="urn:microsoft.com/office/officeart/2005/8/layout/arrow2"/>
    <dgm:cxn modelId="{0F0BF140-8C45-49C5-B1BA-5871665B5659}" type="presParOf" srcId="{9CBB55B9-5600-4E3B-AA4B-14FB31A50A83}" destId="{A7C56758-2996-4B43-B226-29AADDCD27EC}" srcOrd="1" destOrd="0" presId="urn:microsoft.com/office/officeart/2005/8/layout/arrow2"/>
    <dgm:cxn modelId="{103097E4-7822-4C22-A393-E63FD44784EB}" type="presParOf" srcId="{9CBB55B9-5600-4E3B-AA4B-14FB31A50A83}" destId="{21ADD2DC-9B58-42B0-95B8-36A2A242C06D}" srcOrd="2" destOrd="0" presId="urn:microsoft.com/office/officeart/2005/8/layout/arrow2"/>
    <dgm:cxn modelId="{6928DE55-7091-4255-BF2B-F42C0CBD0956}" type="presParOf" srcId="{9CBB55B9-5600-4E3B-AA4B-14FB31A50A83}" destId="{AEEA3C06-D7FE-4F5C-A808-4C32FD0831FE}" srcOrd="3" destOrd="0" presId="urn:microsoft.com/office/officeart/2005/8/layout/arrow2"/>
    <dgm:cxn modelId="{BAFB184F-A999-4A7E-91F5-07393C82BFC3}" type="presParOf" srcId="{9CBB55B9-5600-4E3B-AA4B-14FB31A50A83}" destId="{B8B923AA-B438-4590-9F9D-734658E65E19}" srcOrd="4" destOrd="0" presId="urn:microsoft.com/office/officeart/2005/8/layout/arrow2"/>
    <dgm:cxn modelId="{511CCC8C-E3F7-42ED-8542-9E36CF060D7E}" type="presParOf" srcId="{9CBB55B9-5600-4E3B-AA4B-14FB31A50A83}" destId="{DC68D47F-F42F-4B02-84E4-77F1F13A6CA5}" srcOrd="5" destOrd="0" presId="urn:microsoft.com/office/officeart/2005/8/layout/arrow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B710B8-3A7F-4B18-8D4F-B3463A7B7B70}" type="doc">
      <dgm:prSet loTypeId="urn:microsoft.com/office/officeart/2005/8/layout/vList6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53501B47-BD6C-4643-952B-28F93E0C371D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 smtClean="0"/>
            <a:t>Uses of Manufacturing Account</a:t>
          </a:r>
          <a:endParaRPr lang="en-US" dirty="0"/>
        </a:p>
      </dgm:t>
    </dgm:pt>
    <dgm:pt modelId="{14EF4D34-0277-426D-B619-1EF2EB812F3A}" type="parTrans" cxnId="{A63778B1-EEDB-4714-8B38-DB7CAE22598D}">
      <dgm:prSet/>
      <dgm:spPr/>
      <dgm:t>
        <a:bodyPr/>
        <a:lstStyle/>
        <a:p>
          <a:endParaRPr lang="en-US"/>
        </a:p>
      </dgm:t>
    </dgm:pt>
    <dgm:pt modelId="{EF34FCDB-6ACC-4DC9-8186-22C051668D07}" type="sibTrans" cxnId="{A63778B1-EEDB-4714-8B38-DB7CAE22598D}">
      <dgm:prSet/>
      <dgm:spPr/>
      <dgm:t>
        <a:bodyPr/>
        <a:lstStyle/>
        <a:p>
          <a:endParaRPr lang="en-US"/>
        </a:p>
      </dgm:t>
    </dgm:pt>
    <dgm:pt modelId="{51C7CEFB-7D00-4A7F-8395-172A5AB4A29A}">
      <dgm:prSet phldrT="[Text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200" dirty="0" smtClean="0"/>
            <a:t>It is used to ascertain P</a:t>
          </a:r>
          <a:r>
            <a:rPr lang="en-US" sz="2000" b="0" dirty="0" smtClean="0"/>
            <a:t>roduction Cost of Goods Completed</a:t>
          </a:r>
          <a:endParaRPr lang="en-US" sz="2000" b="0" dirty="0"/>
        </a:p>
      </dgm:t>
    </dgm:pt>
    <dgm:pt modelId="{FEF03CA9-357F-4A25-B2EE-AC5C28E17814}" type="parTrans" cxnId="{8DF6D450-E173-4A0F-AF87-F75AEFC82C4A}">
      <dgm:prSet/>
      <dgm:spPr/>
      <dgm:t>
        <a:bodyPr/>
        <a:lstStyle/>
        <a:p>
          <a:endParaRPr lang="en-US"/>
        </a:p>
      </dgm:t>
    </dgm:pt>
    <dgm:pt modelId="{C9B159EB-E5C3-4415-8A83-0CEA67ACE076}" type="sibTrans" cxnId="{8DF6D450-E173-4A0F-AF87-F75AEFC82C4A}">
      <dgm:prSet/>
      <dgm:spPr/>
      <dgm:t>
        <a:bodyPr/>
        <a:lstStyle/>
        <a:p>
          <a:endParaRPr lang="en-US"/>
        </a:p>
      </dgm:t>
    </dgm:pt>
    <dgm:pt modelId="{286304C2-7055-4359-A96D-4FB37C71A4DE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 smtClean="0"/>
            <a:t>Uses of Trading Account and Profit &amp; Loss A/c</a:t>
          </a:r>
          <a:endParaRPr lang="en-US" dirty="0"/>
        </a:p>
      </dgm:t>
    </dgm:pt>
    <dgm:pt modelId="{DABC9B60-F286-4370-AF53-FD1DFD075B3D}" type="parTrans" cxnId="{2D769ED5-19C4-4300-ADC9-F88383A95FA7}">
      <dgm:prSet/>
      <dgm:spPr/>
      <dgm:t>
        <a:bodyPr/>
        <a:lstStyle/>
        <a:p>
          <a:endParaRPr lang="en-US"/>
        </a:p>
      </dgm:t>
    </dgm:pt>
    <dgm:pt modelId="{A805C691-6D67-44BF-8DE7-91379B719DFB}" type="sibTrans" cxnId="{2D769ED5-19C4-4300-ADC9-F88383A95FA7}">
      <dgm:prSet/>
      <dgm:spPr/>
      <dgm:t>
        <a:bodyPr/>
        <a:lstStyle/>
        <a:p>
          <a:endParaRPr lang="en-US"/>
        </a:p>
      </dgm:t>
    </dgm:pt>
    <dgm:pt modelId="{F858E698-D829-4670-B6E6-0FB81C7BF721}">
      <dgm:prSet phldrT="[Text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400" dirty="0" smtClean="0"/>
            <a:t>It is used to ascertain Gross Profit and Net Profit.</a:t>
          </a:r>
          <a:endParaRPr lang="en-US" sz="2400" dirty="0"/>
        </a:p>
      </dgm:t>
    </dgm:pt>
    <dgm:pt modelId="{C024EC42-2350-40C7-A7C8-07968A0FFDEE}" type="parTrans" cxnId="{279ABDC4-5FE4-4D4A-AD4E-2814CBEA80DC}">
      <dgm:prSet/>
      <dgm:spPr/>
      <dgm:t>
        <a:bodyPr/>
        <a:lstStyle/>
        <a:p>
          <a:endParaRPr lang="en-US"/>
        </a:p>
      </dgm:t>
    </dgm:pt>
    <dgm:pt modelId="{7875CA18-6BDA-4067-9D5C-9898B16328A8}" type="sibTrans" cxnId="{279ABDC4-5FE4-4D4A-AD4E-2814CBEA80DC}">
      <dgm:prSet/>
      <dgm:spPr/>
      <dgm:t>
        <a:bodyPr/>
        <a:lstStyle/>
        <a:p>
          <a:endParaRPr lang="en-US"/>
        </a:p>
      </dgm:t>
    </dgm:pt>
    <dgm:pt modelId="{45536CD2-6FE6-49F5-BC8A-C9D504A935C6}" type="pres">
      <dgm:prSet presAssocID="{30B710B8-3A7F-4B18-8D4F-B3463A7B7B7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999B983-65A3-4A6D-B30E-D3E226786E98}" type="pres">
      <dgm:prSet presAssocID="{53501B47-BD6C-4643-952B-28F93E0C371D}" presName="linNode" presStyleCnt="0"/>
      <dgm:spPr/>
    </dgm:pt>
    <dgm:pt modelId="{DBD7EEF2-38E9-4BD9-AC0B-AA062934C5C3}" type="pres">
      <dgm:prSet presAssocID="{53501B47-BD6C-4643-952B-28F93E0C371D}" presName="parentShp" presStyleLbl="node1" presStyleIdx="0" presStyleCnt="2" custLinFactNeighborY="-446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ACFEEC-1E2A-4D81-9683-3648BD1132B3}" type="pres">
      <dgm:prSet presAssocID="{53501B47-BD6C-4643-952B-28F93E0C371D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A62957-8F4C-4B47-A358-A93CDAFDECCB}" type="pres">
      <dgm:prSet presAssocID="{EF34FCDB-6ACC-4DC9-8186-22C051668D07}" presName="spacing" presStyleCnt="0"/>
      <dgm:spPr/>
    </dgm:pt>
    <dgm:pt modelId="{67BEB0ED-CA75-4157-8915-10268B027C05}" type="pres">
      <dgm:prSet presAssocID="{286304C2-7055-4359-A96D-4FB37C71A4DE}" presName="linNode" presStyleCnt="0"/>
      <dgm:spPr/>
    </dgm:pt>
    <dgm:pt modelId="{A18358D4-3323-47B0-8E67-3D59CE9F1C64}" type="pres">
      <dgm:prSet presAssocID="{286304C2-7055-4359-A96D-4FB37C71A4DE}" presName="parentShp" presStyleLbl="node1" presStyleIdx="1" presStyleCnt="2" custLinFactNeighborX="-2083" custLinFactNeighborY="868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27D3F5-A976-4C09-9DE5-76F0A2572857}" type="pres">
      <dgm:prSet presAssocID="{286304C2-7055-4359-A96D-4FB37C71A4DE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086A33-98C9-482A-B1D0-63FB346ED3FD}" type="presOf" srcId="{286304C2-7055-4359-A96D-4FB37C71A4DE}" destId="{A18358D4-3323-47B0-8E67-3D59CE9F1C64}" srcOrd="0" destOrd="0" presId="urn:microsoft.com/office/officeart/2005/8/layout/vList6"/>
    <dgm:cxn modelId="{484D1795-7EE4-4D2B-B8E3-01AFFD7F9E79}" type="presOf" srcId="{F858E698-D829-4670-B6E6-0FB81C7BF721}" destId="{1727D3F5-A976-4C09-9DE5-76F0A2572857}" srcOrd="0" destOrd="0" presId="urn:microsoft.com/office/officeart/2005/8/layout/vList6"/>
    <dgm:cxn modelId="{279ABDC4-5FE4-4D4A-AD4E-2814CBEA80DC}" srcId="{286304C2-7055-4359-A96D-4FB37C71A4DE}" destId="{F858E698-D829-4670-B6E6-0FB81C7BF721}" srcOrd="0" destOrd="0" parTransId="{C024EC42-2350-40C7-A7C8-07968A0FFDEE}" sibTransId="{7875CA18-6BDA-4067-9D5C-9898B16328A8}"/>
    <dgm:cxn modelId="{A9C69B78-A352-4549-B7F2-2EBF5F4364D0}" type="presOf" srcId="{51C7CEFB-7D00-4A7F-8395-172A5AB4A29A}" destId="{03ACFEEC-1E2A-4D81-9683-3648BD1132B3}" srcOrd="0" destOrd="0" presId="urn:microsoft.com/office/officeart/2005/8/layout/vList6"/>
    <dgm:cxn modelId="{A63778B1-EEDB-4714-8B38-DB7CAE22598D}" srcId="{30B710B8-3A7F-4B18-8D4F-B3463A7B7B70}" destId="{53501B47-BD6C-4643-952B-28F93E0C371D}" srcOrd="0" destOrd="0" parTransId="{14EF4D34-0277-426D-B619-1EF2EB812F3A}" sibTransId="{EF34FCDB-6ACC-4DC9-8186-22C051668D07}"/>
    <dgm:cxn modelId="{10EBA46B-7286-4529-A209-ACE29B5BBC1D}" type="presOf" srcId="{53501B47-BD6C-4643-952B-28F93E0C371D}" destId="{DBD7EEF2-38E9-4BD9-AC0B-AA062934C5C3}" srcOrd="0" destOrd="0" presId="urn:microsoft.com/office/officeart/2005/8/layout/vList6"/>
    <dgm:cxn modelId="{2D769ED5-19C4-4300-ADC9-F88383A95FA7}" srcId="{30B710B8-3A7F-4B18-8D4F-B3463A7B7B70}" destId="{286304C2-7055-4359-A96D-4FB37C71A4DE}" srcOrd="1" destOrd="0" parTransId="{DABC9B60-F286-4370-AF53-FD1DFD075B3D}" sibTransId="{A805C691-6D67-44BF-8DE7-91379B719DFB}"/>
    <dgm:cxn modelId="{8DF6D450-E173-4A0F-AF87-F75AEFC82C4A}" srcId="{53501B47-BD6C-4643-952B-28F93E0C371D}" destId="{51C7CEFB-7D00-4A7F-8395-172A5AB4A29A}" srcOrd="0" destOrd="0" parTransId="{FEF03CA9-357F-4A25-B2EE-AC5C28E17814}" sibTransId="{C9B159EB-E5C3-4415-8A83-0CEA67ACE076}"/>
    <dgm:cxn modelId="{434B8EAA-738A-491C-BD18-85BBD3EEC289}" type="presOf" srcId="{30B710B8-3A7F-4B18-8D4F-B3463A7B7B70}" destId="{45536CD2-6FE6-49F5-BC8A-C9D504A935C6}" srcOrd="0" destOrd="0" presId="urn:microsoft.com/office/officeart/2005/8/layout/vList6"/>
    <dgm:cxn modelId="{76502676-F9ED-417B-A960-96C21C5927F6}" type="presParOf" srcId="{45536CD2-6FE6-49F5-BC8A-C9D504A935C6}" destId="{D999B983-65A3-4A6D-B30E-D3E226786E98}" srcOrd="0" destOrd="0" presId="urn:microsoft.com/office/officeart/2005/8/layout/vList6"/>
    <dgm:cxn modelId="{013C71BC-9DD3-4A54-BAE2-BACE1FB5CCF9}" type="presParOf" srcId="{D999B983-65A3-4A6D-B30E-D3E226786E98}" destId="{DBD7EEF2-38E9-4BD9-AC0B-AA062934C5C3}" srcOrd="0" destOrd="0" presId="urn:microsoft.com/office/officeart/2005/8/layout/vList6"/>
    <dgm:cxn modelId="{E9386EC9-C1BC-4465-97CD-4A7482EA5DE9}" type="presParOf" srcId="{D999B983-65A3-4A6D-B30E-D3E226786E98}" destId="{03ACFEEC-1E2A-4D81-9683-3648BD1132B3}" srcOrd="1" destOrd="0" presId="urn:microsoft.com/office/officeart/2005/8/layout/vList6"/>
    <dgm:cxn modelId="{64FFC0A4-4651-47C6-91EA-220A3BE9E26A}" type="presParOf" srcId="{45536CD2-6FE6-49F5-BC8A-C9D504A935C6}" destId="{83A62957-8F4C-4B47-A358-A93CDAFDECCB}" srcOrd="1" destOrd="0" presId="urn:microsoft.com/office/officeart/2005/8/layout/vList6"/>
    <dgm:cxn modelId="{0A8745A2-630E-436D-B8BD-06D2F0C0B5AE}" type="presParOf" srcId="{45536CD2-6FE6-49F5-BC8A-C9D504A935C6}" destId="{67BEB0ED-CA75-4157-8915-10268B027C05}" srcOrd="2" destOrd="0" presId="urn:microsoft.com/office/officeart/2005/8/layout/vList6"/>
    <dgm:cxn modelId="{BE942466-C73B-4ABB-B87C-D0E1F4F5F2DA}" type="presParOf" srcId="{67BEB0ED-CA75-4157-8915-10268B027C05}" destId="{A18358D4-3323-47B0-8E67-3D59CE9F1C64}" srcOrd="0" destOrd="0" presId="urn:microsoft.com/office/officeart/2005/8/layout/vList6"/>
    <dgm:cxn modelId="{0E662A74-CC33-4253-BC3E-5DB6C7A68CD1}" type="presParOf" srcId="{67BEB0ED-CA75-4157-8915-10268B027C05}" destId="{1727D3F5-A976-4C09-9DE5-76F0A2572857}" srcOrd="1" destOrd="0" presId="urn:microsoft.com/office/officeart/2005/8/layout/vList6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A881DC-8A78-4E5E-9B7F-9AC4DFC9B56B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80B109-33F2-436E-AF7E-36B2717AD5E0}">
      <dgm:prSet phldrT="[Text]" custT="1"/>
      <dgm:spPr>
        <a:solidFill>
          <a:schemeClr val="tx1">
            <a:lumMod val="95000"/>
            <a:lumOff val="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sz="2400" b="1" dirty="0" smtClean="0">
              <a:latin typeface="Bradley Hand ITC" pitchFamily="66" charset="0"/>
            </a:rPr>
            <a:t>Factory Expenses :</a:t>
          </a:r>
          <a:endParaRPr lang="en-US" sz="2400" b="1" dirty="0">
            <a:latin typeface="Bradley Hand ITC" pitchFamily="66" charset="0"/>
          </a:endParaRPr>
        </a:p>
      </dgm:t>
    </dgm:pt>
    <dgm:pt modelId="{AD609613-04D8-466E-969D-0E5953A98A4B}" type="parTrans" cxnId="{C9BB5C8B-84BC-4F3C-BF93-7E050A5F747D}">
      <dgm:prSet/>
      <dgm:spPr/>
      <dgm:t>
        <a:bodyPr/>
        <a:lstStyle/>
        <a:p>
          <a:endParaRPr lang="en-US"/>
        </a:p>
      </dgm:t>
    </dgm:pt>
    <dgm:pt modelId="{3D709D65-1EAD-4C0A-8F90-F3B7EB68D945}" type="sibTrans" cxnId="{C9BB5C8B-84BC-4F3C-BF93-7E050A5F747D}">
      <dgm:prSet/>
      <dgm:spPr/>
      <dgm:t>
        <a:bodyPr/>
        <a:lstStyle/>
        <a:p>
          <a:endParaRPr lang="en-US"/>
        </a:p>
      </dgm:t>
    </dgm:pt>
    <dgm:pt modelId="{E46E9BCE-D722-45F5-BB0D-1532638C925A}">
      <dgm:prSet phldrT="[Text]"/>
      <dgm:spPr>
        <a:solidFill>
          <a:schemeClr val="tx1">
            <a:lumMod val="95000"/>
            <a:lumOff val="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sz="2200" dirty="0" smtClean="0">
              <a:latin typeface="Bradley Hand ITC" pitchFamily="66" charset="0"/>
            </a:rPr>
            <a:t>Factory Rent</a:t>
          </a:r>
          <a:endParaRPr lang="en-US" sz="2200" dirty="0">
            <a:latin typeface="Bradley Hand ITC" pitchFamily="66" charset="0"/>
          </a:endParaRPr>
        </a:p>
      </dgm:t>
    </dgm:pt>
    <dgm:pt modelId="{118EB9A5-6DF5-40D8-891A-30E8503B99EB}" type="parTrans" cxnId="{64D3584A-DDBF-4CE0-816C-46DBB60DA61F}">
      <dgm:prSet/>
      <dgm:spPr/>
      <dgm:t>
        <a:bodyPr/>
        <a:lstStyle/>
        <a:p>
          <a:endParaRPr lang="en-US"/>
        </a:p>
      </dgm:t>
    </dgm:pt>
    <dgm:pt modelId="{E79B3936-BE6E-41DC-B6AD-4E66B6E8FA68}" type="sibTrans" cxnId="{64D3584A-DDBF-4CE0-816C-46DBB60DA61F}">
      <dgm:prSet/>
      <dgm:spPr/>
      <dgm:t>
        <a:bodyPr/>
        <a:lstStyle/>
        <a:p>
          <a:endParaRPr lang="en-US"/>
        </a:p>
      </dgm:t>
    </dgm:pt>
    <dgm:pt modelId="{5A8E09F9-5FBE-4CEB-B430-CB8AFBF7E285}">
      <dgm:prSet phldrT="[Text]"/>
      <dgm:spPr>
        <a:solidFill>
          <a:schemeClr val="tx1">
            <a:lumMod val="95000"/>
            <a:lumOff val="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sz="2200" dirty="0" smtClean="0">
              <a:latin typeface="Bradley Hand ITC" pitchFamily="66" charset="0"/>
            </a:rPr>
            <a:t>Fuel and Power</a:t>
          </a:r>
          <a:endParaRPr lang="en-US" sz="2200" dirty="0">
            <a:latin typeface="Bradley Hand ITC" pitchFamily="66" charset="0"/>
          </a:endParaRPr>
        </a:p>
      </dgm:t>
    </dgm:pt>
    <dgm:pt modelId="{F4BBFFB1-FDDE-4E51-B1DE-2B8EFF249E12}" type="parTrans" cxnId="{E7559EBD-8B08-4F2C-A78C-C208CDE2EE9E}">
      <dgm:prSet/>
      <dgm:spPr/>
      <dgm:t>
        <a:bodyPr/>
        <a:lstStyle/>
        <a:p>
          <a:endParaRPr lang="en-US"/>
        </a:p>
      </dgm:t>
    </dgm:pt>
    <dgm:pt modelId="{93BCD5C5-23D6-4F3F-8D65-B499839057C8}" type="sibTrans" cxnId="{E7559EBD-8B08-4F2C-A78C-C208CDE2EE9E}">
      <dgm:prSet/>
      <dgm:spPr/>
      <dgm:t>
        <a:bodyPr/>
        <a:lstStyle/>
        <a:p>
          <a:endParaRPr lang="en-US"/>
        </a:p>
      </dgm:t>
    </dgm:pt>
    <dgm:pt modelId="{C8896CF8-EB19-48C4-9CCD-E89A0AD444D9}">
      <dgm:prSet phldrT="[Text]"/>
      <dgm:spPr>
        <a:solidFill>
          <a:schemeClr val="tx1">
            <a:lumMod val="95000"/>
            <a:lumOff val="5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en-US" sz="2200" dirty="0">
            <a:latin typeface="Bradley Hand ITC" pitchFamily="66" charset="0"/>
          </a:endParaRPr>
        </a:p>
      </dgm:t>
    </dgm:pt>
    <dgm:pt modelId="{F1548115-AF54-4A24-BF3F-ED7C9359548D}" type="parTrans" cxnId="{726E78EC-AE07-4495-8B66-31120340D263}">
      <dgm:prSet/>
      <dgm:spPr/>
      <dgm:t>
        <a:bodyPr/>
        <a:lstStyle/>
        <a:p>
          <a:endParaRPr lang="en-US"/>
        </a:p>
      </dgm:t>
    </dgm:pt>
    <dgm:pt modelId="{DCCDEC4D-AEBD-496F-9B53-6A7E952E1547}" type="sibTrans" cxnId="{726E78EC-AE07-4495-8B66-31120340D263}">
      <dgm:prSet/>
      <dgm:spPr/>
      <dgm:t>
        <a:bodyPr/>
        <a:lstStyle/>
        <a:p>
          <a:endParaRPr lang="en-US"/>
        </a:p>
      </dgm:t>
    </dgm:pt>
    <dgm:pt modelId="{29D0E108-54A5-4570-80B5-E7A70EAD207A}">
      <dgm:prSet phldrT="[Text]" custT="1"/>
      <dgm:spPr>
        <a:solidFill>
          <a:schemeClr val="tx1">
            <a:lumMod val="95000"/>
            <a:lumOff val="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sz="2200" dirty="0" smtClean="0">
              <a:latin typeface="Bradley Hand ITC" pitchFamily="66" charset="0"/>
            </a:rPr>
            <a:t>Indirect Wages</a:t>
          </a:r>
          <a:endParaRPr lang="en-US" sz="2200" dirty="0">
            <a:latin typeface="Bradley Hand ITC" pitchFamily="66" charset="0"/>
          </a:endParaRPr>
        </a:p>
      </dgm:t>
    </dgm:pt>
    <dgm:pt modelId="{61AB0E05-7B35-4880-BEDA-DCF10B5EC2CD}" type="parTrans" cxnId="{1C357650-5283-4104-8421-49A73AF1D767}">
      <dgm:prSet/>
      <dgm:spPr/>
      <dgm:t>
        <a:bodyPr/>
        <a:lstStyle/>
        <a:p>
          <a:endParaRPr lang="en-US"/>
        </a:p>
      </dgm:t>
    </dgm:pt>
    <dgm:pt modelId="{EF8DB36A-7D59-47BA-95E4-F9753F8E67C9}" type="sibTrans" cxnId="{1C357650-5283-4104-8421-49A73AF1D767}">
      <dgm:prSet/>
      <dgm:spPr/>
      <dgm:t>
        <a:bodyPr/>
        <a:lstStyle/>
        <a:p>
          <a:endParaRPr lang="en-US"/>
        </a:p>
      </dgm:t>
    </dgm:pt>
    <dgm:pt modelId="{92E2C7C0-03C0-4E73-80C3-448CBE8C1245}">
      <dgm:prSet phldrT="[Text]" custT="1"/>
      <dgm:spPr>
        <a:solidFill>
          <a:schemeClr val="tx1">
            <a:lumMod val="95000"/>
            <a:lumOff val="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sz="2200" dirty="0" smtClean="0">
              <a:latin typeface="Bradley Hand ITC" pitchFamily="66" charset="0"/>
            </a:rPr>
            <a:t>Depreciation of Plant and Machinery(Used in Production only)</a:t>
          </a:r>
          <a:endParaRPr lang="en-US" sz="2200" dirty="0">
            <a:latin typeface="Bradley Hand ITC" pitchFamily="66" charset="0"/>
          </a:endParaRPr>
        </a:p>
      </dgm:t>
    </dgm:pt>
    <dgm:pt modelId="{9CF09750-2CAB-4D9D-843C-BE64F86A19D5}" type="parTrans" cxnId="{9127EB79-6D90-414D-AB3E-E1D7289B724C}">
      <dgm:prSet/>
      <dgm:spPr/>
      <dgm:t>
        <a:bodyPr/>
        <a:lstStyle/>
        <a:p>
          <a:endParaRPr lang="en-US"/>
        </a:p>
      </dgm:t>
    </dgm:pt>
    <dgm:pt modelId="{ABCD0F1F-9B77-4DAA-B8A9-8C14F2787414}" type="sibTrans" cxnId="{9127EB79-6D90-414D-AB3E-E1D7289B724C}">
      <dgm:prSet/>
      <dgm:spPr/>
      <dgm:t>
        <a:bodyPr/>
        <a:lstStyle/>
        <a:p>
          <a:endParaRPr lang="en-US"/>
        </a:p>
      </dgm:t>
    </dgm:pt>
    <dgm:pt modelId="{02E28AF9-1EA9-46C5-B482-EC267CA48E7A}" type="pres">
      <dgm:prSet presAssocID="{5DA881DC-8A78-4E5E-9B7F-9AC4DFC9B56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45B438-9840-4399-A121-D676AEE1E808}" type="pres">
      <dgm:prSet presAssocID="{B680B109-33F2-436E-AF7E-36B2717AD5E0}" presName="node" presStyleLbl="node1" presStyleIdx="0" presStyleCnt="1" custAng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C9E14F2-B42D-4E3C-9665-835235CE086F}" type="presOf" srcId="{29D0E108-54A5-4570-80B5-E7A70EAD207A}" destId="{8845B438-9840-4399-A121-D676AEE1E808}" srcOrd="0" destOrd="3" presId="urn:microsoft.com/office/officeart/2005/8/layout/hList6"/>
    <dgm:cxn modelId="{93C36643-8003-4BEE-837F-16D1F1C4E7AC}" type="presOf" srcId="{C8896CF8-EB19-48C4-9CCD-E89A0AD444D9}" destId="{8845B438-9840-4399-A121-D676AEE1E808}" srcOrd="0" destOrd="5" presId="urn:microsoft.com/office/officeart/2005/8/layout/hList6"/>
    <dgm:cxn modelId="{C9BB5C8B-84BC-4F3C-BF93-7E050A5F747D}" srcId="{5DA881DC-8A78-4E5E-9B7F-9AC4DFC9B56B}" destId="{B680B109-33F2-436E-AF7E-36B2717AD5E0}" srcOrd="0" destOrd="0" parTransId="{AD609613-04D8-466E-969D-0E5953A98A4B}" sibTransId="{3D709D65-1EAD-4C0A-8F90-F3B7EB68D945}"/>
    <dgm:cxn modelId="{E9DE2C30-A761-4F40-BD7B-2024C1DDFABD}" type="presOf" srcId="{5A8E09F9-5FBE-4CEB-B430-CB8AFBF7E285}" destId="{8845B438-9840-4399-A121-D676AEE1E808}" srcOrd="0" destOrd="2" presId="urn:microsoft.com/office/officeart/2005/8/layout/hList6"/>
    <dgm:cxn modelId="{E7559EBD-8B08-4F2C-A78C-C208CDE2EE9E}" srcId="{B680B109-33F2-436E-AF7E-36B2717AD5E0}" destId="{5A8E09F9-5FBE-4CEB-B430-CB8AFBF7E285}" srcOrd="1" destOrd="0" parTransId="{F4BBFFB1-FDDE-4E51-B1DE-2B8EFF249E12}" sibTransId="{93BCD5C5-23D6-4F3F-8D65-B499839057C8}"/>
    <dgm:cxn modelId="{9127EB79-6D90-414D-AB3E-E1D7289B724C}" srcId="{B680B109-33F2-436E-AF7E-36B2717AD5E0}" destId="{92E2C7C0-03C0-4E73-80C3-448CBE8C1245}" srcOrd="3" destOrd="0" parTransId="{9CF09750-2CAB-4D9D-843C-BE64F86A19D5}" sibTransId="{ABCD0F1F-9B77-4DAA-B8A9-8C14F2787414}"/>
    <dgm:cxn modelId="{1C357650-5283-4104-8421-49A73AF1D767}" srcId="{B680B109-33F2-436E-AF7E-36B2717AD5E0}" destId="{29D0E108-54A5-4570-80B5-E7A70EAD207A}" srcOrd="2" destOrd="0" parTransId="{61AB0E05-7B35-4880-BEDA-DCF10B5EC2CD}" sibTransId="{EF8DB36A-7D59-47BA-95E4-F9753F8E67C9}"/>
    <dgm:cxn modelId="{C27DA51F-DBCB-4929-BC5E-82D0527CF88B}" type="presOf" srcId="{92E2C7C0-03C0-4E73-80C3-448CBE8C1245}" destId="{8845B438-9840-4399-A121-D676AEE1E808}" srcOrd="0" destOrd="4" presId="urn:microsoft.com/office/officeart/2005/8/layout/hList6"/>
    <dgm:cxn modelId="{883AFF5B-A7DB-47AD-8FBE-DD045799A38D}" type="presOf" srcId="{B680B109-33F2-436E-AF7E-36B2717AD5E0}" destId="{8845B438-9840-4399-A121-D676AEE1E808}" srcOrd="0" destOrd="0" presId="urn:microsoft.com/office/officeart/2005/8/layout/hList6"/>
    <dgm:cxn modelId="{E86E966A-4CE7-4468-B917-82E321AA4380}" type="presOf" srcId="{5DA881DC-8A78-4E5E-9B7F-9AC4DFC9B56B}" destId="{02E28AF9-1EA9-46C5-B482-EC267CA48E7A}" srcOrd="0" destOrd="0" presId="urn:microsoft.com/office/officeart/2005/8/layout/hList6"/>
    <dgm:cxn modelId="{64D3584A-DDBF-4CE0-816C-46DBB60DA61F}" srcId="{B680B109-33F2-436E-AF7E-36B2717AD5E0}" destId="{E46E9BCE-D722-45F5-BB0D-1532638C925A}" srcOrd="0" destOrd="0" parTransId="{118EB9A5-6DF5-40D8-891A-30E8503B99EB}" sibTransId="{E79B3936-BE6E-41DC-B6AD-4E66B6E8FA68}"/>
    <dgm:cxn modelId="{726E78EC-AE07-4495-8B66-31120340D263}" srcId="{B680B109-33F2-436E-AF7E-36B2717AD5E0}" destId="{C8896CF8-EB19-48C4-9CCD-E89A0AD444D9}" srcOrd="4" destOrd="0" parTransId="{F1548115-AF54-4A24-BF3F-ED7C9359548D}" sibTransId="{DCCDEC4D-AEBD-496F-9B53-6A7E952E1547}"/>
    <dgm:cxn modelId="{99B0DAE4-3BB6-44A5-AA50-A601D8715FFA}" type="presOf" srcId="{E46E9BCE-D722-45F5-BB0D-1532638C925A}" destId="{8845B438-9840-4399-A121-D676AEE1E808}" srcOrd="0" destOrd="1" presId="urn:microsoft.com/office/officeart/2005/8/layout/hList6"/>
    <dgm:cxn modelId="{2BFCA9C7-937A-4695-8DB2-BE3EC02E0469}" type="presParOf" srcId="{02E28AF9-1EA9-46C5-B482-EC267CA48E7A}" destId="{8845B438-9840-4399-A121-D676AEE1E808}" srcOrd="0" destOrd="0" presId="urn:microsoft.com/office/officeart/2005/8/layout/hList6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F53CAC-3582-4E3C-953A-23DF1ECC7AF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D7D9B7-E66E-4B8D-8FD7-A56AF3B9F69A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en-US" dirty="0" smtClean="0"/>
            <a:t>PRIME COST</a:t>
          </a:r>
          <a:endParaRPr lang="en-US" dirty="0"/>
        </a:p>
      </dgm:t>
    </dgm:pt>
    <dgm:pt modelId="{BE976533-AD79-4F41-B363-A444352F3E8D}" type="parTrans" cxnId="{FF9516D5-1E87-4F1A-BCC9-2183E54D4306}">
      <dgm:prSet/>
      <dgm:spPr/>
      <dgm:t>
        <a:bodyPr/>
        <a:lstStyle/>
        <a:p>
          <a:endParaRPr lang="en-US"/>
        </a:p>
      </dgm:t>
    </dgm:pt>
    <dgm:pt modelId="{265848FF-4A9F-4F3A-B36C-DB0DD5ECC82C}" type="sibTrans" cxnId="{FF9516D5-1E87-4F1A-BCC9-2183E54D4306}">
      <dgm:prSet/>
      <dgm:spPr/>
      <dgm:t>
        <a:bodyPr/>
        <a:lstStyle/>
        <a:p>
          <a:endParaRPr lang="en-US"/>
        </a:p>
      </dgm:t>
    </dgm:pt>
    <dgm:pt modelId="{6908FBB7-0D2D-4F5C-A4DC-ED3C81722D5D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FFFF00"/>
        </a:solidFill>
      </dgm:spPr>
      <dgm:t>
        <a:bodyPr/>
        <a:lstStyle/>
        <a:p>
          <a:r>
            <a:rPr lang="en-US" dirty="0" smtClean="0"/>
            <a:t>FACTORY OVERHEADS</a:t>
          </a:r>
          <a:endParaRPr lang="en-US" dirty="0"/>
        </a:p>
      </dgm:t>
    </dgm:pt>
    <dgm:pt modelId="{301A3BE9-820F-4CF1-A21B-2279CE2D7984}" type="parTrans" cxnId="{36FA6984-FB35-4A5D-BCA8-E1BA409CF5FC}">
      <dgm:prSet/>
      <dgm:spPr/>
      <dgm:t>
        <a:bodyPr/>
        <a:lstStyle/>
        <a:p>
          <a:endParaRPr lang="en-US"/>
        </a:p>
      </dgm:t>
    </dgm:pt>
    <dgm:pt modelId="{A1BDC027-C39A-4B25-8069-2A0EC7212D6D}" type="sibTrans" cxnId="{36FA6984-FB35-4A5D-BCA8-E1BA409CF5FC}">
      <dgm:prSet/>
      <dgm:spPr/>
      <dgm:t>
        <a:bodyPr/>
        <a:lstStyle/>
        <a:p>
          <a:endParaRPr lang="en-US"/>
        </a:p>
      </dgm:t>
    </dgm:pt>
    <dgm:pt modelId="{850306ED-B882-4C0F-B447-61AF2FB21800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E81E0E"/>
        </a:solidFill>
      </dgm:spPr>
      <dgm:t>
        <a:bodyPr/>
        <a:lstStyle/>
        <a:p>
          <a:r>
            <a:rPr lang="en-US" dirty="0" smtClean="0"/>
            <a:t>WORK-IN-PROGRESS</a:t>
          </a:r>
          <a:endParaRPr lang="en-US" dirty="0"/>
        </a:p>
      </dgm:t>
    </dgm:pt>
    <dgm:pt modelId="{BD4DB209-BD49-42DF-AFDB-8CFEA30E75EC}" type="parTrans" cxnId="{5D12F02B-BF5F-4579-AA58-9526E6102D75}">
      <dgm:prSet/>
      <dgm:spPr/>
      <dgm:t>
        <a:bodyPr/>
        <a:lstStyle/>
        <a:p>
          <a:endParaRPr lang="en-US"/>
        </a:p>
      </dgm:t>
    </dgm:pt>
    <dgm:pt modelId="{FAB3A4F4-A969-4B62-929C-0C08E631AE4D}" type="sibTrans" cxnId="{5D12F02B-BF5F-4579-AA58-9526E6102D75}">
      <dgm:prSet/>
      <dgm:spPr/>
      <dgm:t>
        <a:bodyPr/>
        <a:lstStyle/>
        <a:p>
          <a:endParaRPr lang="en-US"/>
        </a:p>
      </dgm:t>
    </dgm:pt>
    <dgm:pt modelId="{401CBDF5-AEAB-47D2-A886-23773FB27759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4538E8"/>
        </a:solidFill>
      </dgm:spPr>
      <dgm:t>
        <a:bodyPr/>
        <a:lstStyle/>
        <a:p>
          <a:r>
            <a:rPr lang="en-US" dirty="0" smtClean="0">
              <a:solidFill>
                <a:srgbClr val="FFFF00"/>
              </a:solidFill>
            </a:rPr>
            <a:t>PRODUCTION COST OF GOODS COMPLETED c/d</a:t>
          </a:r>
          <a:endParaRPr lang="en-US" dirty="0">
            <a:solidFill>
              <a:srgbClr val="FFFF00"/>
            </a:solidFill>
          </a:endParaRPr>
        </a:p>
      </dgm:t>
    </dgm:pt>
    <dgm:pt modelId="{4017CD6A-97D3-4E62-B2F1-23526A88AFD4}" type="parTrans" cxnId="{2CE63213-8ACD-4C32-B563-62124599D3B2}">
      <dgm:prSet/>
      <dgm:spPr/>
      <dgm:t>
        <a:bodyPr/>
        <a:lstStyle/>
        <a:p>
          <a:endParaRPr lang="en-US"/>
        </a:p>
      </dgm:t>
    </dgm:pt>
    <dgm:pt modelId="{E87A6C71-A7A6-4B9B-8F0B-4B397B6A4878}" type="sibTrans" cxnId="{2CE63213-8ACD-4C32-B563-62124599D3B2}">
      <dgm:prSet/>
      <dgm:spPr/>
      <dgm:t>
        <a:bodyPr/>
        <a:lstStyle/>
        <a:p>
          <a:endParaRPr lang="en-US"/>
        </a:p>
      </dgm:t>
    </dgm:pt>
    <dgm:pt modelId="{69C63DD0-463A-4C62-9084-57A4549F9C15}" type="pres">
      <dgm:prSet presAssocID="{DAF53CAC-3582-4E3C-953A-23DF1ECC7AF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E55D267-09A0-4539-AEF9-B62876DCF812}" type="pres">
      <dgm:prSet presAssocID="{F6D7D9B7-E66E-4B8D-8FD7-A56AF3B9F69A}" presName="node" presStyleLbl="node1" presStyleIdx="0" presStyleCnt="4" custScaleX="75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156A57-9D66-4D38-9D05-99F4A0CEDF4D}" type="pres">
      <dgm:prSet presAssocID="{265848FF-4A9F-4F3A-B36C-DB0DD5ECC82C}" presName="sibTrans" presStyleCnt="0"/>
      <dgm:spPr/>
    </dgm:pt>
    <dgm:pt modelId="{AB9ED8A2-9504-4459-B9D4-7173E16DE75A}" type="pres">
      <dgm:prSet presAssocID="{6908FBB7-0D2D-4F5C-A4DC-ED3C81722D5D}" presName="node" presStyleLbl="node1" presStyleIdx="1" presStyleCnt="4" custScaleX="712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7B6D20-251E-429B-A25F-2C4A615F3034}" type="pres">
      <dgm:prSet presAssocID="{A1BDC027-C39A-4B25-8069-2A0EC7212D6D}" presName="sibTrans" presStyleCnt="0"/>
      <dgm:spPr/>
    </dgm:pt>
    <dgm:pt modelId="{4EDB7E32-8E94-4A26-8EFC-AAA0093F3391}" type="pres">
      <dgm:prSet presAssocID="{850306ED-B882-4C0F-B447-61AF2FB21800}" presName="node" presStyleLbl="node1" presStyleIdx="2" presStyleCnt="4" custScaleX="709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2251A5-7D6A-4952-AAF4-BC14E707CFA0}" type="pres">
      <dgm:prSet presAssocID="{FAB3A4F4-A969-4B62-929C-0C08E631AE4D}" presName="sibTrans" presStyleCnt="0"/>
      <dgm:spPr/>
    </dgm:pt>
    <dgm:pt modelId="{10C18B60-FB24-4D92-8A17-4C5E46E6D75C}" type="pres">
      <dgm:prSet presAssocID="{401CBDF5-AEAB-47D2-A886-23773FB27759}" presName="node" presStyleLbl="node1" presStyleIdx="3" presStyleCnt="4" custScaleX="1707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CE63213-8ACD-4C32-B563-62124599D3B2}" srcId="{DAF53CAC-3582-4E3C-953A-23DF1ECC7AFF}" destId="{401CBDF5-AEAB-47D2-A886-23773FB27759}" srcOrd="3" destOrd="0" parTransId="{4017CD6A-97D3-4E62-B2F1-23526A88AFD4}" sibTransId="{E87A6C71-A7A6-4B9B-8F0B-4B397B6A4878}"/>
    <dgm:cxn modelId="{8BD1E82C-F44D-4A13-9C95-0096259FC023}" type="presOf" srcId="{850306ED-B882-4C0F-B447-61AF2FB21800}" destId="{4EDB7E32-8E94-4A26-8EFC-AAA0093F3391}" srcOrd="0" destOrd="0" presId="urn:microsoft.com/office/officeart/2005/8/layout/default"/>
    <dgm:cxn modelId="{A81974BB-FF8F-41A8-9C01-5303C21F14F9}" type="presOf" srcId="{6908FBB7-0D2D-4F5C-A4DC-ED3C81722D5D}" destId="{AB9ED8A2-9504-4459-B9D4-7173E16DE75A}" srcOrd="0" destOrd="0" presId="urn:microsoft.com/office/officeart/2005/8/layout/default"/>
    <dgm:cxn modelId="{3FCAE4AF-2696-4299-B4E5-7DA0788A3A35}" type="presOf" srcId="{401CBDF5-AEAB-47D2-A886-23773FB27759}" destId="{10C18B60-FB24-4D92-8A17-4C5E46E6D75C}" srcOrd="0" destOrd="0" presId="urn:microsoft.com/office/officeart/2005/8/layout/default"/>
    <dgm:cxn modelId="{5D12F02B-BF5F-4579-AA58-9526E6102D75}" srcId="{DAF53CAC-3582-4E3C-953A-23DF1ECC7AFF}" destId="{850306ED-B882-4C0F-B447-61AF2FB21800}" srcOrd="2" destOrd="0" parTransId="{BD4DB209-BD49-42DF-AFDB-8CFEA30E75EC}" sibTransId="{FAB3A4F4-A969-4B62-929C-0C08E631AE4D}"/>
    <dgm:cxn modelId="{89E94F5F-0FD0-47AF-B7F7-2006B07980C6}" type="presOf" srcId="{F6D7D9B7-E66E-4B8D-8FD7-A56AF3B9F69A}" destId="{AE55D267-09A0-4539-AEF9-B62876DCF812}" srcOrd="0" destOrd="0" presId="urn:microsoft.com/office/officeart/2005/8/layout/default"/>
    <dgm:cxn modelId="{36FA6984-FB35-4A5D-BCA8-E1BA409CF5FC}" srcId="{DAF53CAC-3582-4E3C-953A-23DF1ECC7AFF}" destId="{6908FBB7-0D2D-4F5C-A4DC-ED3C81722D5D}" srcOrd="1" destOrd="0" parTransId="{301A3BE9-820F-4CF1-A21B-2279CE2D7984}" sibTransId="{A1BDC027-C39A-4B25-8069-2A0EC7212D6D}"/>
    <dgm:cxn modelId="{FF9516D5-1E87-4F1A-BCC9-2183E54D4306}" srcId="{DAF53CAC-3582-4E3C-953A-23DF1ECC7AFF}" destId="{F6D7D9B7-E66E-4B8D-8FD7-A56AF3B9F69A}" srcOrd="0" destOrd="0" parTransId="{BE976533-AD79-4F41-B363-A444352F3E8D}" sibTransId="{265848FF-4A9F-4F3A-B36C-DB0DD5ECC82C}"/>
    <dgm:cxn modelId="{562E7D53-026D-4541-AD49-945E99C8F201}" type="presOf" srcId="{DAF53CAC-3582-4E3C-953A-23DF1ECC7AFF}" destId="{69C63DD0-463A-4C62-9084-57A4549F9C15}" srcOrd="0" destOrd="0" presId="urn:microsoft.com/office/officeart/2005/8/layout/default"/>
    <dgm:cxn modelId="{DEB1C3B0-5751-4074-A4AA-8396FCC6ED10}" type="presParOf" srcId="{69C63DD0-463A-4C62-9084-57A4549F9C15}" destId="{AE55D267-09A0-4539-AEF9-B62876DCF812}" srcOrd="0" destOrd="0" presId="urn:microsoft.com/office/officeart/2005/8/layout/default"/>
    <dgm:cxn modelId="{8A93165C-A1B4-4BC8-B50F-F3F336ACABB6}" type="presParOf" srcId="{69C63DD0-463A-4C62-9084-57A4549F9C15}" destId="{A2156A57-9D66-4D38-9D05-99F4A0CEDF4D}" srcOrd="1" destOrd="0" presId="urn:microsoft.com/office/officeart/2005/8/layout/default"/>
    <dgm:cxn modelId="{BEAB147D-C02A-450E-AA1C-70D60DE2A87E}" type="presParOf" srcId="{69C63DD0-463A-4C62-9084-57A4549F9C15}" destId="{AB9ED8A2-9504-4459-B9D4-7173E16DE75A}" srcOrd="2" destOrd="0" presId="urn:microsoft.com/office/officeart/2005/8/layout/default"/>
    <dgm:cxn modelId="{9D741C02-B848-4536-9AA1-EFD9BD440149}" type="presParOf" srcId="{69C63DD0-463A-4C62-9084-57A4549F9C15}" destId="{627B6D20-251E-429B-A25F-2C4A615F3034}" srcOrd="3" destOrd="0" presId="urn:microsoft.com/office/officeart/2005/8/layout/default"/>
    <dgm:cxn modelId="{128EAD4A-8E78-46B7-8817-A413338E9F4F}" type="presParOf" srcId="{69C63DD0-463A-4C62-9084-57A4549F9C15}" destId="{4EDB7E32-8E94-4A26-8EFC-AAA0093F3391}" srcOrd="4" destOrd="0" presId="urn:microsoft.com/office/officeart/2005/8/layout/default"/>
    <dgm:cxn modelId="{BB1A36C1-D7BF-4F27-A4A3-51047F39073C}" type="presParOf" srcId="{69C63DD0-463A-4C62-9084-57A4549F9C15}" destId="{642251A5-7D6A-4952-AAF4-BC14E707CFA0}" srcOrd="5" destOrd="0" presId="urn:microsoft.com/office/officeart/2005/8/layout/default"/>
    <dgm:cxn modelId="{B934D0F4-67CC-4DED-8F5B-281A3AD30F47}" type="presParOf" srcId="{69C63DD0-463A-4C62-9084-57A4549F9C15}" destId="{10C18B60-FB24-4D92-8A17-4C5E46E6D75C}" srcOrd="6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C4E93F5-08A8-4869-9226-DE47F0146EA2}" type="datetimeFigureOut">
              <a:rPr lang="en-US"/>
              <a:pPr>
                <a:defRPr/>
              </a:pPr>
              <a:t>8/22/2012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F242CF2-B75A-48AE-9044-EF9919A353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753E248-EA25-4B23-8CA7-9E4685C4471E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BE75EA1-DC2C-4B31-A467-6931EC846B58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F3195-1C92-4F47-929A-807BC00A3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DBD91-BC84-4BD0-9591-7EE0B01FE6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FECF6-A198-4630-9041-D7CAE1804D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CC46F-A137-435C-A9BE-46855D83A4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52E09-FEC6-432E-AF79-83014E753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84FE5-B57F-4C95-ADD6-397D1FC395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580C5-E91E-4431-97DF-6CD3F681BE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67231-AD00-40E2-A995-9C18CD63A7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34B53-47C9-4A3B-844A-F7F8D516EC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F9848-C380-4C4E-9E01-EC2BFF0C4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313FC1-B2F0-4BA6-8EC7-CA308EE408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B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EBC5023-45BC-47B4-AA4C-31874A70C7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9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74001">
              <a:srgbClr val="38E46D"/>
            </a:gs>
            <a:gs pos="82001">
              <a:srgbClr val="99CCFF"/>
            </a:gs>
            <a:gs pos="100000">
              <a:srgbClr val="CCCC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86FF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0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 bwMode="auto">
          <a:xfrm>
            <a:off x="2064574" y="228598"/>
            <a:ext cx="5303520" cy="1676401"/>
          </a:xfrm>
          <a:prstGeom prst="roundRect">
            <a:avLst>
              <a:gd name="adj" fmla="val 15013"/>
            </a:avLst>
          </a:prstGeom>
          <a:solidFill>
            <a:srgbClr val="92D050"/>
          </a:solidFill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isometricOffAxis2Left"/>
              <a:lightRig rig="threePt" dir="t"/>
            </a:scene3d>
          </a:bodyPr>
          <a:lstStyle/>
          <a:p>
            <a:pPr algn="ctr">
              <a:defRPr/>
            </a:pPr>
            <a:r>
              <a:rPr lang="en-U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Financial </a:t>
            </a:r>
            <a:r>
              <a:rPr lang="en-U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Accounting</a:t>
            </a:r>
            <a:endParaRPr lang="en-US" sz="44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cxnSp>
        <p:nvCxnSpPr>
          <p:cNvPr id="3075" name="Straight Arrow Connector 8"/>
          <p:cNvCxnSpPr>
            <a:cxnSpLocks noChangeShapeType="1"/>
          </p:cNvCxnSpPr>
          <p:nvPr/>
        </p:nvCxnSpPr>
        <p:spPr bwMode="auto">
          <a:xfrm rot="5400000">
            <a:off x="2472532" y="1947068"/>
            <a:ext cx="2286000" cy="220186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3076" name="Straight Arrow Connector 9"/>
          <p:cNvCxnSpPr>
            <a:cxnSpLocks noChangeShapeType="1"/>
          </p:cNvCxnSpPr>
          <p:nvPr/>
        </p:nvCxnSpPr>
        <p:spPr bwMode="auto">
          <a:xfrm rot="16200000" flipH="1">
            <a:off x="3661569" y="2967831"/>
            <a:ext cx="2133600" cy="793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3077" name="Straight Arrow Connector 13"/>
          <p:cNvCxnSpPr>
            <a:cxnSpLocks noChangeShapeType="1"/>
            <a:stCxn id="7" idx="2"/>
          </p:cNvCxnSpPr>
          <p:nvPr/>
        </p:nvCxnSpPr>
        <p:spPr bwMode="auto">
          <a:xfrm rot="16200000" flipH="1">
            <a:off x="4682332" y="1939131"/>
            <a:ext cx="2286000" cy="221773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7" name="Oval 16"/>
          <p:cNvSpPr/>
          <p:nvPr/>
        </p:nvSpPr>
        <p:spPr bwMode="auto">
          <a:xfrm>
            <a:off x="838200" y="4038600"/>
            <a:ext cx="2209800" cy="1905000"/>
          </a:xfrm>
          <a:prstGeom prst="ellipse">
            <a:avLst/>
          </a:prstGeom>
          <a:solidFill>
            <a:srgbClr val="38E46D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1600" dirty="0">
                <a:solidFill>
                  <a:schemeClr val="tx1"/>
                </a:solidFill>
              </a:rPr>
              <a:t>Manufacturing and </a:t>
            </a:r>
            <a:r>
              <a:rPr lang="en-US" dirty="0">
                <a:solidFill>
                  <a:schemeClr val="tx1"/>
                </a:solidFill>
              </a:rPr>
              <a:t>Trading Accounts</a:t>
            </a:r>
          </a:p>
        </p:txBody>
      </p:sp>
      <p:sp>
        <p:nvSpPr>
          <p:cNvPr id="18" name="Oval 17"/>
          <p:cNvSpPr/>
          <p:nvPr/>
        </p:nvSpPr>
        <p:spPr bwMode="auto">
          <a:xfrm>
            <a:off x="3581400" y="4038600"/>
            <a:ext cx="2209800" cy="1905000"/>
          </a:xfrm>
          <a:prstGeom prst="ellipse">
            <a:avLst/>
          </a:prstGeom>
          <a:solidFill>
            <a:srgbClr val="0066FF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Profit and Loss account</a:t>
            </a:r>
          </a:p>
        </p:txBody>
      </p:sp>
      <p:sp>
        <p:nvSpPr>
          <p:cNvPr id="19" name="Oval 18"/>
          <p:cNvSpPr/>
          <p:nvPr/>
        </p:nvSpPr>
        <p:spPr bwMode="auto">
          <a:xfrm>
            <a:off x="6400800" y="4038600"/>
            <a:ext cx="2362200" cy="1905000"/>
          </a:xfrm>
          <a:prstGeom prst="ellipse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Balance Sheet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819FB"/>
            </a:gs>
            <a:gs pos="21001">
              <a:srgbClr val="0819FB"/>
            </a:gs>
            <a:gs pos="35001">
              <a:srgbClr val="1A8D48"/>
            </a:gs>
            <a:gs pos="52000">
              <a:srgbClr val="FCBEFE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30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371600" y="1524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B">
            <a:alpha val="6509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ocess 1"/>
          <p:cNvSpPr/>
          <p:nvPr/>
        </p:nvSpPr>
        <p:spPr bwMode="auto">
          <a:xfrm>
            <a:off x="1981200" y="457200"/>
            <a:ext cx="5181600" cy="685800"/>
          </a:xfrm>
          <a:prstGeom prst="flowChartProcess">
            <a:avLst/>
          </a:prstGeom>
          <a:solidFill>
            <a:schemeClr val="tx2">
              <a:lumMod val="95000"/>
              <a:lumOff val="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en-US" dirty="0">
                <a:solidFill>
                  <a:srgbClr val="FFFF00"/>
                </a:solidFill>
              </a:rPr>
              <a:t>Accountability  and  Forum of  Manufacturing Account</a:t>
            </a:r>
          </a:p>
        </p:txBody>
      </p:sp>
      <p:sp>
        <p:nvSpPr>
          <p:cNvPr id="5123" name="Pentagon 5"/>
          <p:cNvSpPr>
            <a:spLocks noChangeArrowheads="1"/>
          </p:cNvSpPr>
          <p:nvPr/>
        </p:nvSpPr>
        <p:spPr bwMode="auto">
          <a:xfrm>
            <a:off x="609600" y="1447800"/>
            <a:ext cx="1828800" cy="609600"/>
          </a:xfrm>
          <a:prstGeom prst="homePlate">
            <a:avLst>
              <a:gd name="adj" fmla="val 50000"/>
            </a:avLst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dirty="0"/>
              <a:t>Raw Material Accounting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2438400" y="1371600"/>
            <a:ext cx="6019800" cy="34290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dirty="0"/>
              <a:t>Opening Stock 				xxx</a:t>
            </a:r>
          </a:p>
          <a:p>
            <a:pPr>
              <a:defRPr/>
            </a:pPr>
            <a:r>
              <a:rPr lang="en-US" dirty="0"/>
              <a:t>Purchases (Raw Materials) 		xxx</a:t>
            </a:r>
          </a:p>
          <a:p>
            <a:pPr>
              <a:defRPr/>
            </a:pPr>
            <a:r>
              <a:rPr lang="en-US" dirty="0"/>
              <a:t>Add : Carriage Inwards 			xxx</a:t>
            </a:r>
          </a:p>
          <a:p>
            <a:pPr>
              <a:defRPr/>
            </a:pPr>
            <a:r>
              <a:rPr lang="en-US" dirty="0"/>
              <a:t>				</a:t>
            </a:r>
          </a:p>
          <a:p>
            <a:pPr>
              <a:defRPr/>
            </a:pPr>
            <a:r>
              <a:rPr lang="en-US" dirty="0"/>
              <a:t>					xxx</a:t>
            </a:r>
          </a:p>
          <a:p>
            <a:pPr>
              <a:defRPr/>
            </a:pPr>
            <a:r>
              <a:rPr lang="en-US" dirty="0"/>
              <a:t>Less: Return Outwards (Purchase Return)	xxx</a:t>
            </a:r>
          </a:p>
          <a:p>
            <a:pPr>
              <a:defRPr/>
            </a:pPr>
            <a:r>
              <a:rPr lang="en-US" dirty="0"/>
              <a:t>					xxx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Less: Closing Stock (Raw materials) 	(xxx)</a:t>
            </a:r>
          </a:p>
          <a:p>
            <a:pPr>
              <a:defRPr/>
            </a:pPr>
            <a:r>
              <a:rPr lang="en-US" b="1" dirty="0"/>
              <a:t>					</a:t>
            </a:r>
          </a:p>
          <a:p>
            <a:pPr>
              <a:defRPr/>
            </a:pPr>
            <a:r>
              <a:rPr lang="en-US" b="1" dirty="0"/>
              <a:t>Cost of Raw Materials Consumed 	xxx</a:t>
            </a:r>
            <a:endParaRPr lang="en-US" dirty="0"/>
          </a:p>
        </p:txBody>
      </p:sp>
      <p:cxnSp>
        <p:nvCxnSpPr>
          <p:cNvPr id="5127" name="Straight Connector 8"/>
          <p:cNvCxnSpPr>
            <a:cxnSpLocks noChangeShapeType="1"/>
          </p:cNvCxnSpPr>
          <p:nvPr/>
        </p:nvCxnSpPr>
        <p:spPr bwMode="auto">
          <a:xfrm>
            <a:off x="6781800" y="2362200"/>
            <a:ext cx="9906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128" name="Straight Connector 11"/>
          <p:cNvCxnSpPr>
            <a:cxnSpLocks noChangeShapeType="1"/>
          </p:cNvCxnSpPr>
          <p:nvPr/>
        </p:nvCxnSpPr>
        <p:spPr bwMode="auto">
          <a:xfrm>
            <a:off x="6858000" y="3048000"/>
            <a:ext cx="9144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129" name="Straight Connector 16"/>
          <p:cNvCxnSpPr>
            <a:cxnSpLocks noChangeShapeType="1"/>
          </p:cNvCxnSpPr>
          <p:nvPr/>
        </p:nvCxnSpPr>
        <p:spPr bwMode="auto">
          <a:xfrm>
            <a:off x="6781800" y="3962400"/>
            <a:ext cx="9906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130" name="Straight Connector 19"/>
          <p:cNvCxnSpPr>
            <a:cxnSpLocks noChangeShapeType="1"/>
          </p:cNvCxnSpPr>
          <p:nvPr/>
        </p:nvCxnSpPr>
        <p:spPr bwMode="auto">
          <a:xfrm>
            <a:off x="6781800" y="4572000"/>
            <a:ext cx="9906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131" name="Straight Connector 22"/>
          <p:cNvCxnSpPr>
            <a:cxnSpLocks noChangeShapeType="1"/>
          </p:cNvCxnSpPr>
          <p:nvPr/>
        </p:nvCxnSpPr>
        <p:spPr bwMode="auto">
          <a:xfrm>
            <a:off x="6781800" y="4648200"/>
            <a:ext cx="9906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3" name="Pentagon 24"/>
          <p:cNvSpPr>
            <a:spLocks noChangeArrowheads="1"/>
          </p:cNvSpPr>
          <p:nvPr/>
        </p:nvSpPr>
        <p:spPr bwMode="auto">
          <a:xfrm>
            <a:off x="762000" y="5257800"/>
            <a:ext cx="1676400" cy="609600"/>
          </a:xfrm>
          <a:prstGeom prst="homePlate">
            <a:avLst>
              <a:gd name="adj" fmla="val 49997"/>
            </a:avLst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/>
              <a:t>Direct Material</a:t>
            </a:r>
          </a:p>
        </p:txBody>
      </p:sp>
      <p:sp>
        <p:nvSpPr>
          <p:cNvPr id="4" name="Pentagon 25"/>
          <p:cNvSpPr>
            <a:spLocks noChangeArrowheads="1"/>
          </p:cNvSpPr>
          <p:nvPr/>
        </p:nvSpPr>
        <p:spPr bwMode="auto">
          <a:xfrm>
            <a:off x="762000" y="6096000"/>
            <a:ext cx="1676400" cy="609600"/>
          </a:xfrm>
          <a:prstGeom prst="homePlate">
            <a:avLst>
              <a:gd name="adj" fmla="val 49997"/>
            </a:avLst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dirty="0"/>
              <a:t>Direct Labour</a:t>
            </a:r>
          </a:p>
        </p:txBody>
      </p:sp>
      <p:sp>
        <p:nvSpPr>
          <p:cNvPr id="5132" name="Rectangle 26"/>
          <p:cNvSpPr>
            <a:spLocks noChangeArrowheads="1"/>
          </p:cNvSpPr>
          <p:nvPr/>
        </p:nvSpPr>
        <p:spPr bwMode="auto">
          <a:xfrm>
            <a:off x="2438400" y="5181600"/>
            <a:ext cx="6019800" cy="6858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/>
              <a:t>This is referred to Material which is directly Used to Production (Other than Raw Material)</a:t>
            </a:r>
          </a:p>
        </p:txBody>
      </p:sp>
      <p:sp>
        <p:nvSpPr>
          <p:cNvPr id="5133" name="Rectangle 27"/>
          <p:cNvSpPr>
            <a:spLocks noChangeArrowheads="1"/>
          </p:cNvSpPr>
          <p:nvPr/>
        </p:nvSpPr>
        <p:spPr bwMode="auto">
          <a:xfrm>
            <a:off x="2438400" y="6019800"/>
            <a:ext cx="6019800" cy="6858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dirty="0"/>
              <a:t>This is referred to labour used ( Manpower used in Production) for Production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ChangeArrowheads="1"/>
          </p:cNvSpPr>
          <p:nvPr/>
        </p:nvSpPr>
        <p:spPr bwMode="auto">
          <a:xfrm>
            <a:off x="228600" y="2743200"/>
            <a:ext cx="2286000" cy="838200"/>
          </a:xfrm>
          <a:prstGeom prst="rect">
            <a:avLst/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/>
              <a:t>Cost of Raw Materials Consumed</a:t>
            </a:r>
          </a:p>
        </p:txBody>
      </p:sp>
      <p:sp>
        <p:nvSpPr>
          <p:cNvPr id="5" name="Plus 4"/>
          <p:cNvSpPr/>
          <p:nvPr/>
        </p:nvSpPr>
        <p:spPr bwMode="auto">
          <a:xfrm>
            <a:off x="2514600" y="3048000"/>
            <a:ext cx="228600" cy="228600"/>
          </a:xfrm>
          <a:prstGeom prst="mathPlus">
            <a:avLst/>
          </a:prstGeom>
          <a:solidFill>
            <a:srgbClr val="38E46D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b="1" dirty="0"/>
          </a:p>
        </p:txBody>
      </p:sp>
      <p:sp>
        <p:nvSpPr>
          <p:cNvPr id="6" name="Plus 5"/>
          <p:cNvSpPr/>
          <p:nvPr/>
        </p:nvSpPr>
        <p:spPr bwMode="auto">
          <a:xfrm>
            <a:off x="5105400" y="3124200"/>
            <a:ext cx="228600" cy="228600"/>
          </a:xfrm>
          <a:prstGeom prst="mathPlus">
            <a:avLst/>
          </a:prstGeom>
          <a:solidFill>
            <a:srgbClr val="38E46D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5410200" y="2667000"/>
            <a:ext cx="2286000" cy="609600"/>
          </a:xfrm>
          <a:prstGeom prst="rect">
            <a:avLst/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  <a:p>
            <a:r>
              <a:rPr lang="en-US"/>
              <a:t>Direct Labour</a:t>
            </a:r>
          </a:p>
          <a:p>
            <a:endParaRPr lang="en-US"/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2819400" y="2743200"/>
            <a:ext cx="2286000" cy="838200"/>
          </a:xfrm>
          <a:prstGeom prst="rect">
            <a:avLst/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/>
              <a:t>Direct Material</a:t>
            </a:r>
          </a:p>
          <a:p>
            <a:endParaRPr lang="en-US"/>
          </a:p>
        </p:txBody>
      </p:sp>
      <p:sp>
        <p:nvSpPr>
          <p:cNvPr id="10" name="Equal 9"/>
          <p:cNvSpPr/>
          <p:nvPr/>
        </p:nvSpPr>
        <p:spPr bwMode="auto">
          <a:xfrm>
            <a:off x="7696200" y="2895600"/>
            <a:ext cx="457200" cy="304800"/>
          </a:xfrm>
          <a:prstGeom prst="mathEqua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2" name="Curved Left Arrow 10"/>
          <p:cNvSpPr>
            <a:spLocks noChangeArrowheads="1"/>
          </p:cNvSpPr>
          <p:nvPr/>
        </p:nvSpPr>
        <p:spPr bwMode="auto">
          <a:xfrm>
            <a:off x="8153400" y="2895600"/>
            <a:ext cx="838200" cy="2362200"/>
          </a:xfrm>
          <a:prstGeom prst="curvedLeftArrow">
            <a:avLst>
              <a:gd name="adj1" fmla="val 24990"/>
              <a:gd name="adj2" fmla="val 49998"/>
              <a:gd name="adj3" fmla="val 25000"/>
            </a:avLst>
          </a:prstGeom>
          <a:solidFill>
            <a:schemeClr val="tx2">
              <a:lumMod val="95000"/>
              <a:lumOff val="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Cloud 11"/>
          <p:cNvSpPr/>
          <p:nvPr/>
        </p:nvSpPr>
        <p:spPr bwMode="auto">
          <a:xfrm>
            <a:off x="838200" y="4572000"/>
            <a:ext cx="6934200" cy="1752600"/>
          </a:xfrm>
          <a:prstGeom prst="cloud">
            <a:avLst/>
          </a:prstGeom>
          <a:solidFill>
            <a:srgbClr val="38E46D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en-US" sz="4800" dirty="0"/>
              <a:t>PRIME COST</a:t>
            </a:r>
          </a:p>
        </p:txBody>
      </p:sp>
      <p:sp>
        <p:nvSpPr>
          <p:cNvPr id="6154" name="Rectangle 12"/>
          <p:cNvSpPr>
            <a:spLocks noChangeArrowheads="1"/>
          </p:cNvSpPr>
          <p:nvPr/>
        </p:nvSpPr>
        <p:spPr bwMode="auto">
          <a:xfrm>
            <a:off x="5410200" y="3276600"/>
            <a:ext cx="2286000" cy="609600"/>
          </a:xfrm>
          <a:prstGeom prst="rect">
            <a:avLst/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/>
              <a:t>Direct Expenses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990600" y="533400"/>
            <a:ext cx="6934200" cy="1295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sz="3200" b="1" i="1" u="sng" dirty="0">
                <a:solidFill>
                  <a:srgbClr val="FFFF00"/>
                </a:solidFill>
              </a:rPr>
              <a:t>Formula of PRIME COST 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447800" y="1371600"/>
          <a:ext cx="6096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171" name="Flowchart: Process 8"/>
          <p:cNvSpPr>
            <a:spLocks noChangeArrowheads="1"/>
          </p:cNvSpPr>
          <p:nvPr/>
        </p:nvSpPr>
        <p:spPr bwMode="auto">
          <a:xfrm>
            <a:off x="457200" y="304800"/>
            <a:ext cx="8001000" cy="914400"/>
          </a:xfrm>
          <a:prstGeom prst="flowChartProcess">
            <a:avLst/>
          </a:prstGeom>
          <a:solidFill>
            <a:schemeClr val="bg2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/>
              <a:t>Factory Overheads : It is the Expenses incurred due to Production and accountable to cost of production, it may Fixed or Variable Nature.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FF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838200" y="838200"/>
            <a:ext cx="7239000" cy="1295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 b="1">
                <a:solidFill>
                  <a:srgbClr val="4538E8"/>
                </a:solidFill>
              </a:rPr>
              <a:t>WORK-IN-PROGRESS</a:t>
            </a:r>
          </a:p>
          <a:p>
            <a:r>
              <a:rPr lang="en-US">
                <a:solidFill>
                  <a:srgbClr val="4538E8"/>
                </a:solidFill>
              </a:rPr>
              <a:t>Opening Work-in-Progress (1.MM.YYY )		xxx</a:t>
            </a:r>
          </a:p>
          <a:p>
            <a:r>
              <a:rPr lang="en-US">
                <a:solidFill>
                  <a:srgbClr val="4538E8"/>
                </a:solidFill>
              </a:rPr>
              <a:t>Less: Closing Work-in-Progress (31.MM.YYY)	xxx</a:t>
            </a:r>
          </a:p>
          <a:p>
            <a:r>
              <a:rPr lang="en-US">
                <a:solidFill>
                  <a:srgbClr val="4538E8"/>
                </a:solidFill>
              </a:rPr>
              <a:t>						xxx</a:t>
            </a:r>
          </a:p>
          <a:p>
            <a:r>
              <a:rPr lang="en-US">
                <a:solidFill>
                  <a:srgbClr val="4538E8"/>
                </a:solidFill>
              </a:rPr>
              <a:t>						</a:t>
            </a:r>
          </a:p>
        </p:txBody>
      </p:sp>
      <p:cxnSp>
        <p:nvCxnSpPr>
          <p:cNvPr id="8195" name="Straight Connector 6"/>
          <p:cNvCxnSpPr>
            <a:cxnSpLocks noChangeShapeType="1"/>
          </p:cNvCxnSpPr>
          <p:nvPr/>
        </p:nvCxnSpPr>
        <p:spPr bwMode="auto">
          <a:xfrm>
            <a:off x="6248400" y="1752600"/>
            <a:ext cx="7620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8196" name="Straight Connector 10"/>
          <p:cNvCxnSpPr>
            <a:cxnSpLocks noChangeShapeType="1"/>
          </p:cNvCxnSpPr>
          <p:nvPr/>
        </p:nvCxnSpPr>
        <p:spPr bwMode="auto">
          <a:xfrm>
            <a:off x="6248400" y="1981200"/>
            <a:ext cx="7620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57200" y="1600200"/>
          <a:ext cx="77724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Plus 3"/>
          <p:cNvSpPr/>
          <p:nvPr/>
        </p:nvSpPr>
        <p:spPr bwMode="auto">
          <a:xfrm>
            <a:off x="3048000" y="2362200"/>
            <a:ext cx="228600" cy="228600"/>
          </a:xfrm>
          <a:prstGeom prst="mathPl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Plus 4"/>
          <p:cNvSpPr/>
          <p:nvPr/>
        </p:nvSpPr>
        <p:spPr bwMode="auto">
          <a:xfrm>
            <a:off x="5562600" y="2362200"/>
            <a:ext cx="228600" cy="228600"/>
          </a:xfrm>
          <a:prstGeom prst="mathPl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Equal 5"/>
          <p:cNvSpPr/>
          <p:nvPr/>
        </p:nvSpPr>
        <p:spPr bwMode="auto">
          <a:xfrm>
            <a:off x="8153400" y="2286000"/>
            <a:ext cx="533400" cy="381000"/>
          </a:xfrm>
          <a:prstGeom prst="mathEqua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22" name="Bevel 6"/>
          <p:cNvSpPr>
            <a:spLocks noChangeArrowheads="1"/>
          </p:cNvSpPr>
          <p:nvPr/>
        </p:nvSpPr>
        <p:spPr bwMode="auto">
          <a:xfrm>
            <a:off x="1447800" y="228600"/>
            <a:ext cx="6324600" cy="1219200"/>
          </a:xfrm>
          <a:prstGeom prst="bevel">
            <a:avLst>
              <a:gd name="adj" fmla="val 12500"/>
            </a:avLst>
          </a:prstGeom>
          <a:solidFill>
            <a:srgbClr val="00B0F0"/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b="1" dirty="0">
                <a:solidFill>
                  <a:srgbClr val="002060"/>
                </a:solidFill>
              </a:rPr>
              <a:t>The Formula of Calculation of Production of</a:t>
            </a:r>
          </a:p>
          <a:p>
            <a:pPr algn="ctr">
              <a:defRPr/>
            </a:pPr>
            <a:r>
              <a:rPr lang="en-US" b="1" dirty="0">
                <a:solidFill>
                  <a:srgbClr val="002060"/>
                </a:solidFill>
              </a:rPr>
              <a:t> Cost of Good Completed :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8E46D"/>
            </a:gs>
            <a:gs pos="11000">
              <a:srgbClr val="38E46D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685800" y="381000"/>
            <a:ext cx="7924800" cy="990600"/>
          </a:xfrm>
          <a:prstGeom prst="rect">
            <a:avLst/>
          </a:prstGeom>
          <a:solidFill>
            <a:srgbClr val="476FE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Trading Account : </a:t>
            </a:r>
          </a:p>
          <a:p>
            <a:pPr algn="ctr"/>
            <a:r>
              <a:rPr lang="en-US" b="1">
                <a:solidFill>
                  <a:srgbClr val="21FF6B"/>
                </a:solidFill>
              </a:rPr>
              <a:t>The Trading account calculates the amount of profit earned from buying and selling goods in a particular time period.</a:t>
            </a:r>
          </a:p>
        </p:txBody>
      </p:sp>
      <p:sp>
        <p:nvSpPr>
          <p:cNvPr id="10243" name="Rectangle 10"/>
          <p:cNvSpPr>
            <a:spLocks noChangeArrowheads="1"/>
          </p:cNvSpPr>
          <p:nvPr/>
        </p:nvSpPr>
        <p:spPr bwMode="auto">
          <a:xfrm>
            <a:off x="762000" y="2057400"/>
            <a:ext cx="7848600" cy="1676400"/>
          </a:xfrm>
          <a:prstGeom prst="rect">
            <a:avLst/>
          </a:prstGeom>
          <a:solidFill>
            <a:srgbClr val="476FE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Profit and Loss Account :</a:t>
            </a:r>
          </a:p>
          <a:p>
            <a:pPr algn="ctr"/>
            <a:r>
              <a:rPr lang="en-US" b="1">
                <a:solidFill>
                  <a:srgbClr val="21FF6B"/>
                </a:solidFill>
              </a:rPr>
              <a:t>The Profit and loss accounts calculate Net Profit earned over a period of Time normally one year, may vary in nature. Dividend of company is declared based on Net profit after appropriate reserves and charging provisions.</a:t>
            </a:r>
          </a:p>
        </p:txBody>
      </p:sp>
      <p:sp>
        <p:nvSpPr>
          <p:cNvPr id="10244" name="Down Arrow Callout 11"/>
          <p:cNvSpPr>
            <a:spLocks noChangeArrowheads="1"/>
          </p:cNvSpPr>
          <p:nvPr/>
        </p:nvSpPr>
        <p:spPr bwMode="auto">
          <a:xfrm>
            <a:off x="2057400" y="4648200"/>
            <a:ext cx="5791200" cy="1676400"/>
          </a:xfrm>
          <a:prstGeom prst="downArrowCallout">
            <a:avLst>
              <a:gd name="adj1" fmla="val 25013"/>
              <a:gd name="adj2" fmla="val 24997"/>
              <a:gd name="adj3" fmla="val 25000"/>
              <a:gd name="adj4" fmla="val 64977"/>
            </a:avLst>
          </a:prstGeom>
          <a:solidFill>
            <a:srgbClr val="0066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2000" b="1">
                <a:solidFill>
                  <a:srgbClr val="FFFF00"/>
                </a:solidFill>
              </a:rPr>
              <a:t>Format of Trading Account and Profit &amp; Loss Account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52400"/>
            <a:ext cx="7108825" cy="634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1295400" y="1905000"/>
            <a:ext cx="1524000" cy="44958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auto">
          <a:xfrm>
            <a:off x="1447800" y="2743200"/>
            <a:ext cx="1371600" cy="609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r>
              <a:rPr lang="en-US" sz="1400"/>
              <a:t>Cost of Production</a:t>
            </a: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1066800" y="2209800"/>
            <a:ext cx="304800" cy="381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0" name="Rectangle 5"/>
          <p:cNvSpPr>
            <a:spLocks noChangeArrowheads="1"/>
          </p:cNvSpPr>
          <p:nvPr/>
        </p:nvSpPr>
        <p:spPr bwMode="auto">
          <a:xfrm>
            <a:off x="1066800" y="2514600"/>
            <a:ext cx="381000" cy="3048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r>
              <a:rPr lang="en-US" sz="1200" b="1"/>
              <a:t>To</a:t>
            </a:r>
          </a:p>
        </p:txBody>
      </p:sp>
      <p:sp>
        <p:nvSpPr>
          <p:cNvPr id="11271" name="Rectangle 6"/>
          <p:cNvSpPr>
            <a:spLocks noChangeArrowheads="1"/>
          </p:cNvSpPr>
          <p:nvPr/>
        </p:nvSpPr>
        <p:spPr bwMode="auto">
          <a:xfrm>
            <a:off x="1447800" y="2057400"/>
            <a:ext cx="1219200" cy="381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r>
              <a:rPr lang="en-US" sz="1400"/>
              <a:t>Opening Stock</a:t>
            </a:r>
          </a:p>
        </p:txBody>
      </p:sp>
      <p:sp>
        <p:nvSpPr>
          <p:cNvPr id="11272" name="Rounded Rectangle 7"/>
          <p:cNvSpPr>
            <a:spLocks noChangeArrowheads="1"/>
          </p:cNvSpPr>
          <p:nvPr/>
        </p:nvSpPr>
        <p:spPr bwMode="auto">
          <a:xfrm>
            <a:off x="3733800" y="1981200"/>
            <a:ext cx="457200" cy="304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3" name="Rectangle 8"/>
          <p:cNvSpPr>
            <a:spLocks noChangeArrowheads="1"/>
          </p:cNvSpPr>
          <p:nvPr/>
        </p:nvSpPr>
        <p:spPr bwMode="auto">
          <a:xfrm>
            <a:off x="990600" y="3276600"/>
            <a:ext cx="990600" cy="3276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4" name="Rectangle 9"/>
          <p:cNvSpPr>
            <a:spLocks noChangeArrowheads="1"/>
          </p:cNvSpPr>
          <p:nvPr/>
        </p:nvSpPr>
        <p:spPr bwMode="auto">
          <a:xfrm>
            <a:off x="3886200" y="3352800"/>
            <a:ext cx="533400" cy="31242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127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4800600"/>
            <a:ext cx="7086600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6" name="Rectangle 11"/>
          <p:cNvSpPr>
            <a:spLocks noChangeArrowheads="1"/>
          </p:cNvSpPr>
          <p:nvPr/>
        </p:nvSpPr>
        <p:spPr bwMode="auto">
          <a:xfrm>
            <a:off x="914400" y="4800600"/>
            <a:ext cx="1828800" cy="3048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7" name="Rectangle 12"/>
          <p:cNvSpPr>
            <a:spLocks noChangeArrowheads="1"/>
          </p:cNvSpPr>
          <p:nvPr/>
        </p:nvSpPr>
        <p:spPr bwMode="auto">
          <a:xfrm>
            <a:off x="6019800" y="457200"/>
            <a:ext cx="838200" cy="5334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r>
              <a:rPr lang="en-US" b="1"/>
              <a:t>xxx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33400"/>
            <a:ext cx="7566025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762000"/>
            <a:ext cx="7280275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228600"/>
            <a:ext cx="58959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4648200"/>
            <a:ext cx="59436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90600" y="1066800"/>
            <a:ext cx="6781800" cy="2586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B050"/>
                </a:solidFill>
              </a:rPr>
              <a:t>Balance Sheet is Prepared at the end of closure of accounting period.</a:t>
            </a:r>
          </a:p>
          <a:p>
            <a:pPr>
              <a:defRPr/>
            </a:pPr>
            <a:endParaRPr lang="en-US" b="1" dirty="0">
              <a:solidFill>
                <a:srgbClr val="00B050"/>
              </a:solidFill>
            </a:endParaRPr>
          </a:p>
          <a:p>
            <a:pPr>
              <a:defRPr/>
            </a:pPr>
            <a:endParaRPr lang="en-US" b="1" dirty="0">
              <a:solidFill>
                <a:srgbClr val="00B050"/>
              </a:solidFill>
            </a:endParaRPr>
          </a:p>
          <a:p>
            <a:pPr>
              <a:defRPr/>
            </a:pPr>
            <a:r>
              <a:rPr lang="en-US" b="1" dirty="0">
                <a:solidFill>
                  <a:srgbClr val="00B050"/>
                </a:solidFill>
              </a:rPr>
              <a:t>It is used by Stake holders – Shareholders,Creditors,Government Agencies and other Financial statement users. </a:t>
            </a:r>
          </a:p>
          <a:p>
            <a:pPr>
              <a:defRPr/>
            </a:pPr>
            <a:endParaRPr 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en-U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miley Face 2"/>
          <p:cNvSpPr>
            <a:spLocks noChangeArrowheads="1"/>
          </p:cNvSpPr>
          <p:nvPr/>
        </p:nvSpPr>
        <p:spPr bwMode="auto">
          <a:xfrm>
            <a:off x="3733800" y="990600"/>
            <a:ext cx="1600200" cy="1600200"/>
          </a:xfrm>
          <a:prstGeom prst="smileyFace">
            <a:avLst>
              <a:gd name="adj" fmla="val 4653"/>
            </a:avLst>
          </a:prstGeom>
          <a:solidFill>
            <a:srgbClr val="FF66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1524000" y="3657600"/>
            <a:ext cx="6553200" cy="1219200"/>
          </a:xfrm>
          <a:prstGeom prst="rect">
            <a:avLst/>
          </a:prstGeom>
          <a:solidFill>
            <a:srgbClr val="38E46D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7200"/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 Theme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</TotalTime>
  <Words>302</Words>
  <Application>Microsoft PowerPoint</Application>
  <PresentationFormat>On-screen Show (4:3)</PresentationFormat>
  <Paragraphs>68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gsanth</cp:lastModifiedBy>
  <cp:revision>35</cp:revision>
  <cp:lastPrinted>1601-01-01T00:00:00Z</cp:lastPrinted>
  <dcterms:created xsi:type="dcterms:W3CDTF">1601-01-01T00:00:00Z</dcterms:created>
  <dcterms:modified xsi:type="dcterms:W3CDTF">2012-08-22T13:59:42Z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_MarkAsFinal">
    <vt:bool>true</vt:bool>
  </property>
</Properties>
</file>