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68" r:id="rId1"/>
  </p:sldMasterIdLst>
  <p:sldIdLst>
    <p:sldId id="256" r:id="rId2"/>
    <p:sldId id="339" r:id="rId3"/>
    <p:sldId id="257" r:id="rId4"/>
    <p:sldId id="258" r:id="rId5"/>
    <p:sldId id="273" r:id="rId6"/>
    <p:sldId id="259" r:id="rId7"/>
    <p:sldId id="260" r:id="rId8"/>
    <p:sldId id="262" r:id="rId9"/>
    <p:sldId id="263" r:id="rId10"/>
    <p:sldId id="264" r:id="rId11"/>
    <p:sldId id="307" r:id="rId12"/>
    <p:sldId id="308" r:id="rId13"/>
    <p:sldId id="309" r:id="rId14"/>
    <p:sldId id="311" r:id="rId15"/>
    <p:sldId id="312" r:id="rId16"/>
    <p:sldId id="310" r:id="rId17"/>
    <p:sldId id="265" r:id="rId18"/>
    <p:sldId id="323" r:id="rId19"/>
    <p:sldId id="324" r:id="rId20"/>
    <p:sldId id="325" r:id="rId21"/>
    <p:sldId id="326" r:id="rId22"/>
    <p:sldId id="327" r:id="rId23"/>
    <p:sldId id="329" r:id="rId24"/>
    <p:sldId id="330" r:id="rId25"/>
    <p:sldId id="331" r:id="rId26"/>
    <p:sldId id="332" r:id="rId27"/>
    <p:sldId id="333" r:id="rId28"/>
    <p:sldId id="334" r:id="rId29"/>
    <p:sldId id="335" r:id="rId30"/>
    <p:sldId id="336" r:id="rId31"/>
    <p:sldId id="338" r:id="rId32"/>
    <p:sldId id="266" r:id="rId33"/>
    <p:sldId id="301" r:id="rId34"/>
    <p:sldId id="302" r:id="rId35"/>
    <p:sldId id="303" r:id="rId36"/>
    <p:sldId id="304" r:id="rId37"/>
    <p:sldId id="305" r:id="rId38"/>
    <p:sldId id="306" r:id="rId39"/>
    <p:sldId id="267" r:id="rId40"/>
    <p:sldId id="282" r:id="rId41"/>
    <p:sldId id="283" r:id="rId42"/>
    <p:sldId id="284" r:id="rId43"/>
    <p:sldId id="268" r:id="rId44"/>
    <p:sldId id="279" r:id="rId45"/>
    <p:sldId id="280" r:id="rId46"/>
    <p:sldId id="281" r:id="rId47"/>
    <p:sldId id="269" r:id="rId48"/>
    <p:sldId id="294" r:id="rId49"/>
    <p:sldId id="295" r:id="rId50"/>
    <p:sldId id="296" r:id="rId51"/>
    <p:sldId id="297" r:id="rId52"/>
    <p:sldId id="298" r:id="rId53"/>
    <p:sldId id="299" r:id="rId54"/>
    <p:sldId id="300" r:id="rId55"/>
    <p:sldId id="270" r:id="rId56"/>
    <p:sldId id="290" r:id="rId57"/>
    <p:sldId id="291" r:id="rId58"/>
    <p:sldId id="292" r:id="rId59"/>
    <p:sldId id="293" r:id="rId60"/>
    <p:sldId id="271" r:id="rId61"/>
    <p:sldId id="313" r:id="rId62"/>
    <p:sldId id="314" r:id="rId63"/>
    <p:sldId id="315" r:id="rId64"/>
    <p:sldId id="316" r:id="rId65"/>
    <p:sldId id="328" r:id="rId66"/>
    <p:sldId id="317" r:id="rId67"/>
    <p:sldId id="318" r:id="rId68"/>
    <p:sldId id="319" r:id="rId69"/>
    <p:sldId id="322" r:id="rId70"/>
    <p:sldId id="320" r:id="rId71"/>
    <p:sldId id="321" r:id="rId72"/>
    <p:sldId id="272" r:id="rId73"/>
    <p:sldId id="285" r:id="rId74"/>
    <p:sldId id="286" r:id="rId75"/>
    <p:sldId id="287" r:id="rId76"/>
    <p:sldId id="288" r:id="rId77"/>
    <p:sldId id="289" r:id="rId78"/>
    <p:sldId id="276" r:id="rId79"/>
    <p:sldId id="275" r:id="rId80"/>
    <p:sldId id="274" r:id="rId8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96" autoAdjust="0"/>
    <p:restoredTop sz="86357" autoAdjust="0"/>
  </p:normalViewPr>
  <p:slideViewPr>
    <p:cSldViewPr snapToGrid="0">
      <p:cViewPr varScale="1">
        <p:scale>
          <a:sx n="88" d="100"/>
          <a:sy n="88" d="100"/>
        </p:scale>
        <p:origin x="1542" y="96"/>
      </p:cViewPr>
      <p:guideLst>
        <p:guide orient="horz" pos="2160"/>
        <p:guide pos="2880"/>
      </p:guideLst>
    </p:cSldViewPr>
  </p:slideViewPr>
  <p:outlineViewPr>
    <p:cViewPr>
      <p:scale>
        <a:sx n="33" d="100"/>
        <a:sy n="33" d="100"/>
      </p:scale>
      <p:origin x="0" y="-3624"/>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Lst>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presProps" Target="presProps.xml"/></Relationships>
</file>

<file path=ppt/_rels/viewProps.xml.rels><?xml version="1.0" encoding="UTF-8" standalone="yes"?>
<Relationships xmlns="http://schemas.openxmlformats.org/package/2006/relationships"><Relationship Id="rId8" Type="http://schemas.openxmlformats.org/officeDocument/2006/relationships/slide" Target="slides/slide9.xml"/><Relationship Id="rId13" Type="http://schemas.openxmlformats.org/officeDocument/2006/relationships/slide" Target="slides/slide43.xml"/><Relationship Id="rId3" Type="http://schemas.openxmlformats.org/officeDocument/2006/relationships/slide" Target="slides/slide4.xml"/><Relationship Id="rId7" Type="http://schemas.openxmlformats.org/officeDocument/2006/relationships/slide" Target="slides/slide8.xml"/><Relationship Id="rId12" Type="http://schemas.openxmlformats.org/officeDocument/2006/relationships/slide" Target="slides/slide39.xml"/><Relationship Id="rId17" Type="http://schemas.openxmlformats.org/officeDocument/2006/relationships/slide" Target="slides/slide72.xml"/><Relationship Id="rId2" Type="http://schemas.openxmlformats.org/officeDocument/2006/relationships/slide" Target="slides/slide3.xml"/><Relationship Id="rId16" Type="http://schemas.openxmlformats.org/officeDocument/2006/relationships/slide" Target="slides/slide60.xml"/><Relationship Id="rId1" Type="http://schemas.openxmlformats.org/officeDocument/2006/relationships/slide" Target="slides/slide1.xml"/><Relationship Id="rId6" Type="http://schemas.openxmlformats.org/officeDocument/2006/relationships/slide" Target="slides/slide7.xml"/><Relationship Id="rId11" Type="http://schemas.openxmlformats.org/officeDocument/2006/relationships/slide" Target="slides/slide32.xml"/><Relationship Id="rId5" Type="http://schemas.openxmlformats.org/officeDocument/2006/relationships/slide" Target="slides/slide6.xml"/><Relationship Id="rId15" Type="http://schemas.openxmlformats.org/officeDocument/2006/relationships/slide" Target="slides/slide55.xml"/><Relationship Id="rId10" Type="http://schemas.openxmlformats.org/officeDocument/2006/relationships/slide" Target="slides/slide17.xml"/><Relationship Id="rId4" Type="http://schemas.openxmlformats.org/officeDocument/2006/relationships/slide" Target="slides/slide5.xml"/><Relationship Id="rId9" Type="http://schemas.openxmlformats.org/officeDocument/2006/relationships/slide" Target="slides/slide10.xml"/><Relationship Id="rId14" Type="http://schemas.openxmlformats.org/officeDocument/2006/relationships/slide" Target="slides/slide4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2128" b="1" i="0" u="none" strike="noStrike" kern="1200" cap="none" spc="0" normalizeH="0" baseline="0">
                <a:solidFill>
                  <a:schemeClr val="dk1">
                    <a:lumMod val="50000"/>
                    <a:lumOff val="50000"/>
                  </a:schemeClr>
                </a:solidFill>
                <a:latin typeface="+mj-lt"/>
                <a:ea typeface="+mj-ea"/>
                <a:cs typeface="+mj-cs"/>
              </a:defRPr>
            </a:pPr>
            <a:r>
              <a:rPr lang="en-GB" dirty="0">
                <a:latin typeface="+mn-lt"/>
              </a:rPr>
              <a:t>Indirect Tax Collections over the years in India</a:t>
            </a:r>
          </a:p>
        </c:rich>
      </c:tx>
      <c:overlay val="0"/>
      <c:spPr>
        <a:noFill/>
        <a:ln>
          <a:noFill/>
        </a:ln>
        <a:effectLst/>
      </c:spPr>
      <c:txPr>
        <a:bodyPr rot="0" spcFirstLastPara="1" vertOverflow="ellipsis" vert="horz" wrap="square" anchor="ctr" anchorCtr="1"/>
        <a:lstStyle/>
        <a:p>
          <a:pPr>
            <a:defRPr lang="en-US" sz="2128" b="1" i="0" u="none" strike="noStrike" kern="1200" cap="none" spc="0" normalizeH="0" baseline="0">
              <a:solidFill>
                <a:schemeClr val="dk1">
                  <a:lumMod val="50000"/>
                  <a:lumOff val="50000"/>
                </a:schemeClr>
              </a:solidFill>
              <a:latin typeface="+mj-lt"/>
              <a:ea typeface="+mj-ea"/>
              <a:cs typeface="+mj-cs"/>
            </a:defRPr>
          </a:pPr>
          <a:endParaRPr lang="en-US"/>
        </a:p>
      </c:txPr>
    </c:title>
    <c:autoTitleDeleted val="0"/>
    <c:plotArea>
      <c:layout/>
      <c:barChart>
        <c:barDir val="col"/>
        <c:grouping val="clustered"/>
        <c:varyColors val="0"/>
        <c:ser>
          <c:idx val="0"/>
          <c:order val="0"/>
          <c:tx>
            <c:strRef>
              <c:f>Sheet1!$B$1</c:f>
              <c:strCache>
                <c:ptCount val="1"/>
                <c:pt idx="0">
                  <c:v>Customs</c:v>
                </c:pt>
              </c:strCache>
            </c:strRef>
          </c:tx>
          <c:spPr>
            <a:solidFill>
              <a:schemeClr val="accent1"/>
            </a:solidFill>
            <a:ln>
              <a:noFill/>
            </a:ln>
            <a:effectLst/>
          </c:spPr>
          <c:invertIfNegative val="0"/>
          <c:cat>
            <c:strRef>
              <c:f>Sheet1!$A$2:$A$5</c:f>
              <c:strCache>
                <c:ptCount val="4"/>
                <c:pt idx="0">
                  <c:v>2011-12</c:v>
                </c:pt>
                <c:pt idx="1">
                  <c:v>2012-13 </c:v>
                </c:pt>
                <c:pt idx="2">
                  <c:v>2013-14</c:v>
                </c:pt>
                <c:pt idx="3">
                  <c:v>2014-15 </c:v>
                </c:pt>
              </c:strCache>
            </c:strRef>
          </c:cat>
          <c:val>
            <c:numRef>
              <c:f>Sheet1!$B$2:$B$5</c:f>
              <c:numCache>
                <c:formatCode>General</c:formatCode>
                <c:ptCount val="4"/>
                <c:pt idx="0">
                  <c:v>149328</c:v>
                </c:pt>
                <c:pt idx="1">
                  <c:v>165346</c:v>
                </c:pt>
                <c:pt idx="2">
                  <c:v>187308</c:v>
                </c:pt>
                <c:pt idx="3">
                  <c:v>206356</c:v>
                </c:pt>
              </c:numCache>
            </c:numRef>
          </c:val>
        </c:ser>
        <c:ser>
          <c:idx val="1"/>
          <c:order val="1"/>
          <c:tx>
            <c:strRef>
              <c:f>Sheet1!$C$1</c:f>
              <c:strCache>
                <c:ptCount val="1"/>
                <c:pt idx="0">
                  <c:v>Excise Duty</c:v>
                </c:pt>
              </c:strCache>
            </c:strRef>
          </c:tx>
          <c:spPr>
            <a:solidFill>
              <a:schemeClr val="accent2"/>
            </a:solidFill>
            <a:ln>
              <a:noFill/>
            </a:ln>
            <a:effectLst/>
          </c:spPr>
          <c:invertIfNegative val="0"/>
          <c:cat>
            <c:strRef>
              <c:f>Sheet1!$A$2:$A$5</c:f>
              <c:strCache>
                <c:ptCount val="4"/>
                <c:pt idx="0">
                  <c:v>2011-12</c:v>
                </c:pt>
                <c:pt idx="1">
                  <c:v>2012-13 </c:v>
                </c:pt>
                <c:pt idx="2">
                  <c:v>2013-14</c:v>
                </c:pt>
                <c:pt idx="3">
                  <c:v>2014-15 </c:v>
                </c:pt>
              </c:strCache>
            </c:strRef>
          </c:cat>
          <c:val>
            <c:numRef>
              <c:f>Sheet1!$C$2:$C$5</c:f>
              <c:numCache>
                <c:formatCode>General</c:formatCode>
                <c:ptCount val="4"/>
                <c:pt idx="0">
                  <c:v>144116</c:v>
                </c:pt>
                <c:pt idx="1">
                  <c:v>176535</c:v>
                </c:pt>
                <c:pt idx="2">
                  <c:v>197553</c:v>
                </c:pt>
                <c:pt idx="3">
                  <c:v>201819</c:v>
                </c:pt>
              </c:numCache>
            </c:numRef>
          </c:val>
        </c:ser>
        <c:ser>
          <c:idx val="2"/>
          <c:order val="2"/>
          <c:tx>
            <c:strRef>
              <c:f>Sheet1!$D$1</c:f>
              <c:strCache>
                <c:ptCount val="1"/>
                <c:pt idx="0">
                  <c:v>Service Tax</c:v>
                </c:pt>
              </c:strCache>
            </c:strRef>
          </c:tx>
          <c:spPr>
            <a:solidFill>
              <a:schemeClr val="accent3"/>
            </a:solidFill>
            <a:ln>
              <a:noFill/>
            </a:ln>
            <a:effectLst/>
          </c:spPr>
          <c:invertIfNegative val="0"/>
          <c:cat>
            <c:strRef>
              <c:f>Sheet1!$A$2:$A$5</c:f>
              <c:strCache>
                <c:ptCount val="4"/>
                <c:pt idx="0">
                  <c:v>2011-12</c:v>
                </c:pt>
                <c:pt idx="1">
                  <c:v>2012-13 </c:v>
                </c:pt>
                <c:pt idx="2">
                  <c:v>2013-14</c:v>
                </c:pt>
                <c:pt idx="3">
                  <c:v>2014-15 </c:v>
                </c:pt>
              </c:strCache>
            </c:strRef>
          </c:cat>
          <c:val>
            <c:numRef>
              <c:f>Sheet1!$D$2:$D$5</c:f>
              <c:numCache>
                <c:formatCode>General</c:formatCode>
                <c:ptCount val="4"/>
                <c:pt idx="0">
                  <c:v>97509</c:v>
                </c:pt>
                <c:pt idx="1">
                  <c:v>132600</c:v>
                </c:pt>
                <c:pt idx="2">
                  <c:v>180141</c:v>
                </c:pt>
                <c:pt idx="3">
                  <c:v>215973</c:v>
                </c:pt>
              </c:numCache>
            </c:numRef>
          </c:val>
        </c:ser>
        <c:dLbls>
          <c:showLegendKey val="0"/>
          <c:showVal val="0"/>
          <c:showCatName val="0"/>
          <c:showSerName val="0"/>
          <c:showPercent val="0"/>
          <c:showBubbleSize val="0"/>
        </c:dLbls>
        <c:gapWidth val="267"/>
        <c:overlap val="-43"/>
        <c:axId val="-559965664"/>
        <c:axId val="-559955328"/>
      </c:barChart>
      <c:catAx>
        <c:axId val="-559965664"/>
        <c:scaling>
          <c:orientation val="minMax"/>
        </c:scaling>
        <c:delete val="0"/>
        <c:axPos val="b"/>
        <c:majorGridlines>
          <c:spPr>
            <a:ln w="9525" cap="flat" cmpd="sng" algn="ctr">
              <a:solidFill>
                <a:schemeClr val="dk1">
                  <a:lumMod val="15000"/>
                  <a:lumOff val="85000"/>
                </a:schemeClr>
              </a:solidFill>
              <a:round/>
            </a:ln>
            <a:effectLst/>
          </c:spPr>
        </c:majorGridlines>
        <c:title>
          <c:tx>
            <c:rich>
              <a:bodyPr rot="0" spcFirstLastPara="1" vertOverflow="ellipsis" vert="horz" wrap="square" anchor="ctr" anchorCtr="1"/>
              <a:lstStyle/>
              <a:p>
                <a:pPr>
                  <a:defRPr lang="en-US" sz="1197" b="1" i="0" u="none" strike="noStrike" kern="1200" baseline="0">
                    <a:solidFill>
                      <a:schemeClr val="dk1">
                        <a:lumMod val="65000"/>
                        <a:lumOff val="35000"/>
                      </a:schemeClr>
                    </a:solidFill>
                    <a:latin typeface="+mn-lt"/>
                    <a:ea typeface="+mn-ea"/>
                    <a:cs typeface="+mn-cs"/>
                  </a:defRPr>
                </a:pPr>
                <a:r>
                  <a:rPr lang="en-GB"/>
                  <a:t>Timeline (Financial Year)</a:t>
                </a:r>
              </a:p>
            </c:rich>
          </c:tx>
          <c:layout>
            <c:manualLayout>
              <c:xMode val="edge"/>
              <c:yMode val="edge"/>
              <c:x val="0.44150936925567302"/>
              <c:y val="0.83460241502961363"/>
            </c:manualLayout>
          </c:layout>
          <c:overlay val="0"/>
          <c:spPr>
            <a:noFill/>
            <a:ln>
              <a:noFill/>
            </a:ln>
            <a:effectLst/>
          </c:spPr>
          <c:txPr>
            <a:bodyPr rot="0" spcFirstLastPara="1" vertOverflow="ellipsis" vert="horz" wrap="square" anchor="ctr" anchorCtr="1"/>
            <a:lstStyle/>
            <a:p>
              <a:pPr>
                <a:defRPr lang="en-US" sz="1197" b="1" i="0" u="none" strike="noStrike" kern="1200" baseline="0">
                  <a:solidFill>
                    <a:schemeClr val="dk1">
                      <a:lumMod val="65000"/>
                      <a:lumOff val="35000"/>
                    </a:schemeClr>
                  </a:solidFill>
                  <a:latin typeface="+mn-lt"/>
                  <a:ea typeface="+mn-ea"/>
                  <a:cs typeface="+mn-cs"/>
                </a:defRPr>
              </a:pPr>
              <a:endParaRPr lang="en-US"/>
            </a:p>
          </c:txPr>
        </c:title>
        <c:numFmt formatCode="_(&quot;£&quot;* #,##0.00_);_(&quot;£&quot;* \(#,##0.00\);_(&quot;£&quot;* &quot;-&quot;??_);_(@_)" sourceLinked="0"/>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lang="en-US" sz="1197" b="0" i="0" u="none" strike="noStrike" kern="1200" cap="none" spc="0" normalizeH="0" baseline="0">
                <a:solidFill>
                  <a:schemeClr val="dk1">
                    <a:lumMod val="65000"/>
                    <a:lumOff val="35000"/>
                  </a:schemeClr>
                </a:solidFill>
                <a:latin typeface="+mn-lt"/>
                <a:ea typeface="+mn-ea"/>
                <a:cs typeface="+mn-cs"/>
              </a:defRPr>
            </a:pPr>
            <a:endParaRPr lang="en-US"/>
          </a:p>
        </c:txPr>
        <c:crossAx val="-559955328"/>
        <c:crosses val="autoZero"/>
        <c:auto val="1"/>
        <c:lblAlgn val="ctr"/>
        <c:lblOffset val="100"/>
        <c:noMultiLvlLbl val="0"/>
      </c:catAx>
      <c:valAx>
        <c:axId val="-559955328"/>
        <c:scaling>
          <c:orientation val="minMax"/>
        </c:scaling>
        <c:delete val="0"/>
        <c:axPos val="l"/>
        <c:majorGridlines>
          <c:spPr>
            <a:ln w="9525" cap="flat" cmpd="sng" algn="ctr">
              <a:solidFill>
                <a:schemeClr val="dk1">
                  <a:lumMod val="15000"/>
                  <a:lumOff val="85000"/>
                </a:schemeClr>
              </a:solidFill>
              <a:round/>
            </a:ln>
            <a:effectLst/>
          </c:spPr>
        </c:majorGridlines>
        <c:title>
          <c:tx>
            <c:rich>
              <a:bodyPr rot="-5400000" spcFirstLastPara="1" vertOverflow="ellipsis" vert="horz" wrap="square" anchor="ctr" anchorCtr="1"/>
              <a:lstStyle/>
              <a:p>
                <a:pPr>
                  <a:defRPr lang="en-US" sz="1197" b="1" i="0" u="none" strike="noStrike" kern="1200" baseline="0">
                    <a:solidFill>
                      <a:schemeClr val="dk1">
                        <a:lumMod val="65000"/>
                        <a:lumOff val="35000"/>
                      </a:schemeClr>
                    </a:solidFill>
                    <a:latin typeface="+mn-lt"/>
                    <a:ea typeface="+mn-ea"/>
                    <a:cs typeface="+mn-cs"/>
                  </a:defRPr>
                </a:pPr>
                <a:r>
                  <a:rPr lang="en-GB"/>
                  <a:t>Money Collected (Rs. crore)</a:t>
                </a:r>
              </a:p>
            </c:rich>
          </c:tx>
          <c:overlay val="0"/>
          <c:spPr>
            <a:noFill/>
            <a:ln>
              <a:noFill/>
            </a:ln>
            <a:effectLst/>
          </c:spPr>
          <c:txPr>
            <a:bodyPr rot="-5400000" spcFirstLastPara="1" vertOverflow="ellipsis" vert="horz" wrap="square" anchor="ctr" anchorCtr="1"/>
            <a:lstStyle/>
            <a:p>
              <a:pPr>
                <a:defRPr lang="en-US" sz="1197" b="1" i="0" u="none" strike="noStrike" kern="1200" baseline="0">
                  <a:solidFill>
                    <a:schemeClr val="dk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dk1">
                    <a:lumMod val="65000"/>
                    <a:lumOff val="35000"/>
                  </a:schemeClr>
                </a:solidFill>
                <a:latin typeface="+mn-lt"/>
                <a:ea typeface="+mn-ea"/>
                <a:cs typeface="+mn-cs"/>
              </a:defRPr>
            </a:pPr>
            <a:endParaRPr lang="en-US"/>
          </a:p>
        </c:txPr>
        <c:crossAx val="-559965664"/>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lang="en-US"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24433B-3A7C-48CE-987A-F359B43FCFDF}"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3C3F8C65-3EC5-4824-BEB5-D6FBFAF5118A}">
      <dgm:prSet phldrT="[Text]"/>
      <dgm:spPr/>
      <dgm:t>
        <a:bodyPr/>
        <a:lstStyle/>
        <a:p>
          <a:r>
            <a:rPr lang="en-US" b="1" dirty="0" smtClean="0">
              <a:latin typeface="+mj-lt"/>
            </a:rPr>
            <a:t>First Level</a:t>
          </a:r>
          <a:endParaRPr lang="en-US" b="1" dirty="0">
            <a:latin typeface="+mj-lt"/>
          </a:endParaRPr>
        </a:p>
      </dgm:t>
    </dgm:pt>
    <dgm:pt modelId="{2ECA03AE-E8DC-4460-8973-F3CC0B758D24}" type="parTrans" cxnId="{316A86D2-D4B2-441F-9FF1-414AC1F5BB7B}">
      <dgm:prSet/>
      <dgm:spPr/>
      <dgm:t>
        <a:bodyPr/>
        <a:lstStyle/>
        <a:p>
          <a:endParaRPr lang="en-US"/>
        </a:p>
      </dgm:t>
    </dgm:pt>
    <dgm:pt modelId="{345D47C5-656D-40CC-BC6E-8DD8DA5ADAAA}" type="sibTrans" cxnId="{316A86D2-D4B2-441F-9FF1-414AC1F5BB7B}">
      <dgm:prSet/>
      <dgm:spPr/>
      <dgm:t>
        <a:bodyPr/>
        <a:lstStyle/>
        <a:p>
          <a:endParaRPr lang="en-US"/>
        </a:p>
      </dgm:t>
    </dgm:pt>
    <dgm:pt modelId="{6B2CB128-A7DC-4415-BE40-F7DD94579209}">
      <dgm:prSet phldrT="[Text]"/>
      <dgm:spPr/>
      <dgm:t>
        <a:bodyPr/>
        <a:lstStyle/>
        <a:p>
          <a:pPr algn="just"/>
          <a:r>
            <a:rPr lang="en-US" dirty="0" smtClean="0"/>
            <a:t>Government transfers right to use or develop the land to developer or builder (concessionaire) for a specific period. Developer/ builder will pay upfront lease amount or annual charges to Government.</a:t>
          </a:r>
          <a:endParaRPr lang="en-US" dirty="0"/>
        </a:p>
      </dgm:t>
    </dgm:pt>
    <dgm:pt modelId="{18C853CD-6DAE-4747-9735-EB0FD6F6C503}" type="parTrans" cxnId="{E37A730A-500B-463B-A06C-1070D81A2C08}">
      <dgm:prSet/>
      <dgm:spPr/>
      <dgm:t>
        <a:bodyPr/>
        <a:lstStyle/>
        <a:p>
          <a:endParaRPr lang="en-US"/>
        </a:p>
      </dgm:t>
    </dgm:pt>
    <dgm:pt modelId="{39D116DD-E060-4237-B053-D85C513D8B17}" type="sibTrans" cxnId="{E37A730A-500B-463B-A06C-1070D81A2C08}">
      <dgm:prSet/>
      <dgm:spPr/>
      <dgm:t>
        <a:bodyPr/>
        <a:lstStyle/>
        <a:p>
          <a:endParaRPr lang="en-US"/>
        </a:p>
      </dgm:t>
    </dgm:pt>
    <dgm:pt modelId="{53EEA41D-B748-4F09-9275-554F6610A3F1}">
      <dgm:prSet phldrT="[Text]"/>
      <dgm:spPr/>
      <dgm:t>
        <a:bodyPr/>
        <a:lstStyle/>
        <a:p>
          <a:r>
            <a:rPr lang="en-US" b="1" dirty="0" smtClean="0">
              <a:latin typeface="+mj-lt"/>
            </a:rPr>
            <a:t>Second Level</a:t>
          </a:r>
          <a:endParaRPr lang="en-US" b="1" dirty="0">
            <a:latin typeface="+mj-lt"/>
          </a:endParaRPr>
        </a:p>
      </dgm:t>
    </dgm:pt>
    <dgm:pt modelId="{7DD6C173-5F90-42C0-8B07-3CA74A0B7070}" type="parTrans" cxnId="{89FF665F-12AD-4BB1-99C1-562523EFBDDD}">
      <dgm:prSet/>
      <dgm:spPr/>
      <dgm:t>
        <a:bodyPr/>
        <a:lstStyle/>
        <a:p>
          <a:endParaRPr lang="en-US"/>
        </a:p>
      </dgm:t>
    </dgm:pt>
    <dgm:pt modelId="{CD905414-FDCC-47E3-B16A-E9AF32E4D600}" type="sibTrans" cxnId="{89FF665F-12AD-4BB1-99C1-562523EFBDDD}">
      <dgm:prSet/>
      <dgm:spPr/>
      <dgm:t>
        <a:bodyPr/>
        <a:lstStyle/>
        <a:p>
          <a:endParaRPr lang="en-US"/>
        </a:p>
      </dgm:t>
    </dgm:pt>
    <dgm:pt modelId="{96B39421-AF4A-46F9-866E-C15A5971640D}">
      <dgm:prSet phldrT="[Text]"/>
      <dgm:spPr/>
      <dgm:t>
        <a:bodyPr/>
        <a:lstStyle/>
        <a:p>
          <a:pPr algn="just"/>
          <a:r>
            <a:rPr lang="en-US" dirty="0" smtClean="0"/>
            <a:t>Builder or developer will begin development and construction on land given by Government. Since he works on his own, he is NOT a service provider and he remains owner of that structure for that specific period (concession period)</a:t>
          </a:r>
          <a:endParaRPr lang="en-US" dirty="0"/>
        </a:p>
      </dgm:t>
    </dgm:pt>
    <dgm:pt modelId="{CBA7683A-5ED6-41B6-9CEE-B9D631D9F360}" type="parTrans" cxnId="{30496D17-1232-4934-AB09-F1F813F314A2}">
      <dgm:prSet/>
      <dgm:spPr/>
      <dgm:t>
        <a:bodyPr/>
        <a:lstStyle/>
        <a:p>
          <a:endParaRPr lang="en-US"/>
        </a:p>
      </dgm:t>
    </dgm:pt>
    <dgm:pt modelId="{70E82456-B5B1-41D0-9A0B-A249757F778B}" type="sibTrans" cxnId="{30496D17-1232-4934-AB09-F1F813F314A2}">
      <dgm:prSet/>
      <dgm:spPr/>
      <dgm:t>
        <a:bodyPr/>
        <a:lstStyle/>
        <a:p>
          <a:endParaRPr lang="en-US"/>
        </a:p>
      </dgm:t>
    </dgm:pt>
    <dgm:pt modelId="{47EBAA70-989E-4CAA-ACEA-141E2162870A}">
      <dgm:prSet phldrT="[Text]"/>
      <dgm:spPr/>
      <dgm:t>
        <a:bodyPr/>
        <a:lstStyle/>
        <a:p>
          <a:r>
            <a:rPr lang="en-US" b="1" dirty="0" smtClean="0">
              <a:latin typeface="+mj-lt"/>
            </a:rPr>
            <a:t>Third Level</a:t>
          </a:r>
          <a:endParaRPr lang="en-US" b="1" dirty="0">
            <a:latin typeface="+mj-lt"/>
          </a:endParaRPr>
        </a:p>
      </dgm:t>
    </dgm:pt>
    <dgm:pt modelId="{4073B24B-E9F1-4F9A-8309-25E5FF456D97}" type="parTrans" cxnId="{B9A5BAE6-DA3F-40C6-BAF0-2E1B4DF98208}">
      <dgm:prSet/>
      <dgm:spPr/>
      <dgm:t>
        <a:bodyPr/>
        <a:lstStyle/>
        <a:p>
          <a:endParaRPr lang="en-US"/>
        </a:p>
      </dgm:t>
    </dgm:pt>
    <dgm:pt modelId="{E638B709-8383-46BC-B5A3-8AA19D97CB68}" type="sibTrans" cxnId="{B9A5BAE6-DA3F-40C6-BAF0-2E1B4DF98208}">
      <dgm:prSet/>
      <dgm:spPr/>
      <dgm:t>
        <a:bodyPr/>
        <a:lstStyle/>
        <a:p>
          <a:endParaRPr lang="en-US"/>
        </a:p>
      </dgm:t>
    </dgm:pt>
    <dgm:pt modelId="{148E3FDC-0163-4552-AF4A-02E6730D6EBB}">
      <dgm:prSet phldrT="[Text]"/>
      <dgm:spPr/>
      <dgm:t>
        <a:bodyPr/>
        <a:lstStyle/>
        <a:p>
          <a:r>
            <a:rPr lang="en-US" dirty="0" smtClean="0"/>
            <a:t>The concessionaire enters into agreement with several users for commercially exploiting the building developed/ constructed by him during lease period.</a:t>
          </a:r>
          <a:endParaRPr lang="en-US" dirty="0"/>
        </a:p>
      </dgm:t>
    </dgm:pt>
    <dgm:pt modelId="{D90FEEBB-0D39-41C4-A29C-15E6B3873A37}" type="parTrans" cxnId="{82DACAFA-80A1-4E10-97A1-9FB912EB5BCD}">
      <dgm:prSet/>
      <dgm:spPr/>
      <dgm:t>
        <a:bodyPr/>
        <a:lstStyle/>
        <a:p>
          <a:endParaRPr lang="en-US"/>
        </a:p>
      </dgm:t>
    </dgm:pt>
    <dgm:pt modelId="{255D67AE-797C-441D-8E87-1B2FE9C39B1E}" type="sibTrans" cxnId="{82DACAFA-80A1-4E10-97A1-9FB912EB5BCD}">
      <dgm:prSet/>
      <dgm:spPr/>
      <dgm:t>
        <a:bodyPr/>
        <a:lstStyle/>
        <a:p>
          <a:endParaRPr lang="en-US"/>
        </a:p>
      </dgm:t>
    </dgm:pt>
    <dgm:pt modelId="{A4890086-48AD-4D16-A042-673590B5546C}" type="pres">
      <dgm:prSet presAssocID="{1624433B-3A7C-48CE-987A-F359B43FCFDF}" presName="linearFlow" presStyleCnt="0">
        <dgm:presLayoutVars>
          <dgm:dir/>
          <dgm:animLvl val="lvl"/>
          <dgm:resizeHandles val="exact"/>
        </dgm:presLayoutVars>
      </dgm:prSet>
      <dgm:spPr/>
      <dgm:t>
        <a:bodyPr/>
        <a:lstStyle/>
        <a:p>
          <a:endParaRPr lang="en-US"/>
        </a:p>
      </dgm:t>
    </dgm:pt>
    <dgm:pt modelId="{AD0415A6-D641-46D8-A779-41B825B131D4}" type="pres">
      <dgm:prSet presAssocID="{3C3F8C65-3EC5-4824-BEB5-D6FBFAF5118A}" presName="composite" presStyleCnt="0"/>
      <dgm:spPr/>
    </dgm:pt>
    <dgm:pt modelId="{B538FFB7-9EE1-4F29-BD99-92EB9AA2CA5E}" type="pres">
      <dgm:prSet presAssocID="{3C3F8C65-3EC5-4824-BEB5-D6FBFAF5118A}" presName="parentText" presStyleLbl="alignNode1" presStyleIdx="0" presStyleCnt="3">
        <dgm:presLayoutVars>
          <dgm:chMax val="1"/>
          <dgm:bulletEnabled val="1"/>
        </dgm:presLayoutVars>
      </dgm:prSet>
      <dgm:spPr/>
      <dgm:t>
        <a:bodyPr/>
        <a:lstStyle/>
        <a:p>
          <a:endParaRPr lang="en-US"/>
        </a:p>
      </dgm:t>
    </dgm:pt>
    <dgm:pt modelId="{F2D84CBF-F233-499D-B85D-5DD274872947}" type="pres">
      <dgm:prSet presAssocID="{3C3F8C65-3EC5-4824-BEB5-D6FBFAF5118A}" presName="descendantText" presStyleLbl="alignAcc1" presStyleIdx="0" presStyleCnt="3">
        <dgm:presLayoutVars>
          <dgm:bulletEnabled val="1"/>
        </dgm:presLayoutVars>
      </dgm:prSet>
      <dgm:spPr/>
      <dgm:t>
        <a:bodyPr/>
        <a:lstStyle/>
        <a:p>
          <a:endParaRPr lang="en-US"/>
        </a:p>
      </dgm:t>
    </dgm:pt>
    <dgm:pt modelId="{C382CC68-4667-4297-BF3B-1BBF63216FE3}" type="pres">
      <dgm:prSet presAssocID="{345D47C5-656D-40CC-BC6E-8DD8DA5ADAAA}" presName="sp" presStyleCnt="0"/>
      <dgm:spPr/>
    </dgm:pt>
    <dgm:pt modelId="{A8B7E2AA-0CF6-4E15-98ED-C23EC4D1E3D0}" type="pres">
      <dgm:prSet presAssocID="{53EEA41D-B748-4F09-9275-554F6610A3F1}" presName="composite" presStyleCnt="0"/>
      <dgm:spPr/>
    </dgm:pt>
    <dgm:pt modelId="{BF3E02EA-D3DF-483F-83C5-9201ECEC75DF}" type="pres">
      <dgm:prSet presAssocID="{53EEA41D-B748-4F09-9275-554F6610A3F1}" presName="parentText" presStyleLbl="alignNode1" presStyleIdx="1" presStyleCnt="3">
        <dgm:presLayoutVars>
          <dgm:chMax val="1"/>
          <dgm:bulletEnabled val="1"/>
        </dgm:presLayoutVars>
      </dgm:prSet>
      <dgm:spPr/>
      <dgm:t>
        <a:bodyPr/>
        <a:lstStyle/>
        <a:p>
          <a:endParaRPr lang="en-US"/>
        </a:p>
      </dgm:t>
    </dgm:pt>
    <dgm:pt modelId="{A69B9B6E-B9A3-48EE-A509-7A14D5B1AF42}" type="pres">
      <dgm:prSet presAssocID="{53EEA41D-B748-4F09-9275-554F6610A3F1}" presName="descendantText" presStyleLbl="alignAcc1" presStyleIdx="1" presStyleCnt="3">
        <dgm:presLayoutVars>
          <dgm:bulletEnabled val="1"/>
        </dgm:presLayoutVars>
      </dgm:prSet>
      <dgm:spPr/>
      <dgm:t>
        <a:bodyPr/>
        <a:lstStyle/>
        <a:p>
          <a:endParaRPr lang="en-US"/>
        </a:p>
      </dgm:t>
    </dgm:pt>
    <dgm:pt modelId="{2285C97C-BB38-4E51-A22B-929002A5E7BF}" type="pres">
      <dgm:prSet presAssocID="{CD905414-FDCC-47E3-B16A-E9AF32E4D600}" presName="sp" presStyleCnt="0"/>
      <dgm:spPr/>
    </dgm:pt>
    <dgm:pt modelId="{CBF28847-82BB-4B15-A098-5292207C9315}" type="pres">
      <dgm:prSet presAssocID="{47EBAA70-989E-4CAA-ACEA-141E2162870A}" presName="composite" presStyleCnt="0"/>
      <dgm:spPr/>
    </dgm:pt>
    <dgm:pt modelId="{27F3B302-D08F-417C-9153-BDF3E5B5A809}" type="pres">
      <dgm:prSet presAssocID="{47EBAA70-989E-4CAA-ACEA-141E2162870A}" presName="parentText" presStyleLbl="alignNode1" presStyleIdx="2" presStyleCnt="3">
        <dgm:presLayoutVars>
          <dgm:chMax val="1"/>
          <dgm:bulletEnabled val="1"/>
        </dgm:presLayoutVars>
      </dgm:prSet>
      <dgm:spPr/>
      <dgm:t>
        <a:bodyPr/>
        <a:lstStyle/>
        <a:p>
          <a:endParaRPr lang="en-US"/>
        </a:p>
      </dgm:t>
    </dgm:pt>
    <dgm:pt modelId="{2E155575-42A5-4D88-81D7-6BD911A39F25}" type="pres">
      <dgm:prSet presAssocID="{47EBAA70-989E-4CAA-ACEA-141E2162870A}" presName="descendantText" presStyleLbl="alignAcc1" presStyleIdx="2" presStyleCnt="3">
        <dgm:presLayoutVars>
          <dgm:bulletEnabled val="1"/>
        </dgm:presLayoutVars>
      </dgm:prSet>
      <dgm:spPr/>
      <dgm:t>
        <a:bodyPr/>
        <a:lstStyle/>
        <a:p>
          <a:endParaRPr lang="en-US"/>
        </a:p>
      </dgm:t>
    </dgm:pt>
  </dgm:ptLst>
  <dgm:cxnLst>
    <dgm:cxn modelId="{E37A730A-500B-463B-A06C-1070D81A2C08}" srcId="{3C3F8C65-3EC5-4824-BEB5-D6FBFAF5118A}" destId="{6B2CB128-A7DC-4415-BE40-F7DD94579209}" srcOrd="0" destOrd="0" parTransId="{18C853CD-6DAE-4747-9735-EB0FD6F6C503}" sibTransId="{39D116DD-E060-4237-B053-D85C513D8B17}"/>
    <dgm:cxn modelId="{A31DB9E3-A4F3-488D-AC9E-F027C555B2F0}" type="presOf" srcId="{53EEA41D-B748-4F09-9275-554F6610A3F1}" destId="{BF3E02EA-D3DF-483F-83C5-9201ECEC75DF}" srcOrd="0" destOrd="0" presId="urn:microsoft.com/office/officeart/2005/8/layout/chevron2"/>
    <dgm:cxn modelId="{E19EE9DB-05D0-4830-8D37-C746DF335F5D}" type="presOf" srcId="{148E3FDC-0163-4552-AF4A-02E6730D6EBB}" destId="{2E155575-42A5-4D88-81D7-6BD911A39F25}" srcOrd="0" destOrd="0" presId="urn:microsoft.com/office/officeart/2005/8/layout/chevron2"/>
    <dgm:cxn modelId="{498F5A9A-9C3B-4BE8-BADD-90D23703BBA2}" type="presOf" srcId="{96B39421-AF4A-46F9-866E-C15A5971640D}" destId="{A69B9B6E-B9A3-48EE-A509-7A14D5B1AF42}" srcOrd="0" destOrd="0" presId="urn:microsoft.com/office/officeart/2005/8/layout/chevron2"/>
    <dgm:cxn modelId="{010D6E35-0D02-4D29-97DF-AECA6A7E80D6}" type="presOf" srcId="{3C3F8C65-3EC5-4824-BEB5-D6FBFAF5118A}" destId="{B538FFB7-9EE1-4F29-BD99-92EB9AA2CA5E}" srcOrd="0" destOrd="0" presId="urn:microsoft.com/office/officeart/2005/8/layout/chevron2"/>
    <dgm:cxn modelId="{72F373B2-797B-44B6-9964-25684913146B}" type="presOf" srcId="{47EBAA70-989E-4CAA-ACEA-141E2162870A}" destId="{27F3B302-D08F-417C-9153-BDF3E5B5A809}" srcOrd="0" destOrd="0" presId="urn:microsoft.com/office/officeart/2005/8/layout/chevron2"/>
    <dgm:cxn modelId="{FD28FCB7-B044-4280-9DFA-E61194CB01F5}" type="presOf" srcId="{1624433B-3A7C-48CE-987A-F359B43FCFDF}" destId="{A4890086-48AD-4D16-A042-673590B5546C}" srcOrd="0" destOrd="0" presId="urn:microsoft.com/office/officeart/2005/8/layout/chevron2"/>
    <dgm:cxn modelId="{30496D17-1232-4934-AB09-F1F813F314A2}" srcId="{53EEA41D-B748-4F09-9275-554F6610A3F1}" destId="{96B39421-AF4A-46F9-866E-C15A5971640D}" srcOrd="0" destOrd="0" parTransId="{CBA7683A-5ED6-41B6-9CEE-B9D631D9F360}" sibTransId="{70E82456-B5B1-41D0-9A0B-A249757F778B}"/>
    <dgm:cxn modelId="{316A86D2-D4B2-441F-9FF1-414AC1F5BB7B}" srcId="{1624433B-3A7C-48CE-987A-F359B43FCFDF}" destId="{3C3F8C65-3EC5-4824-BEB5-D6FBFAF5118A}" srcOrd="0" destOrd="0" parTransId="{2ECA03AE-E8DC-4460-8973-F3CC0B758D24}" sibTransId="{345D47C5-656D-40CC-BC6E-8DD8DA5ADAAA}"/>
    <dgm:cxn modelId="{82DACAFA-80A1-4E10-97A1-9FB912EB5BCD}" srcId="{47EBAA70-989E-4CAA-ACEA-141E2162870A}" destId="{148E3FDC-0163-4552-AF4A-02E6730D6EBB}" srcOrd="0" destOrd="0" parTransId="{D90FEEBB-0D39-41C4-A29C-15E6B3873A37}" sibTransId="{255D67AE-797C-441D-8E87-1B2FE9C39B1E}"/>
    <dgm:cxn modelId="{B9A5BAE6-DA3F-40C6-BAF0-2E1B4DF98208}" srcId="{1624433B-3A7C-48CE-987A-F359B43FCFDF}" destId="{47EBAA70-989E-4CAA-ACEA-141E2162870A}" srcOrd="2" destOrd="0" parTransId="{4073B24B-E9F1-4F9A-8309-25E5FF456D97}" sibTransId="{E638B709-8383-46BC-B5A3-8AA19D97CB68}"/>
    <dgm:cxn modelId="{89FF665F-12AD-4BB1-99C1-562523EFBDDD}" srcId="{1624433B-3A7C-48CE-987A-F359B43FCFDF}" destId="{53EEA41D-B748-4F09-9275-554F6610A3F1}" srcOrd="1" destOrd="0" parTransId="{7DD6C173-5F90-42C0-8B07-3CA74A0B7070}" sibTransId="{CD905414-FDCC-47E3-B16A-E9AF32E4D600}"/>
    <dgm:cxn modelId="{B7EA598E-DF1B-4CCE-9395-2156AC4536FB}" type="presOf" srcId="{6B2CB128-A7DC-4415-BE40-F7DD94579209}" destId="{F2D84CBF-F233-499D-B85D-5DD274872947}" srcOrd="0" destOrd="0" presId="urn:microsoft.com/office/officeart/2005/8/layout/chevron2"/>
    <dgm:cxn modelId="{ABF3D250-C314-444E-923E-1A6B7A4E6B7B}" type="presParOf" srcId="{A4890086-48AD-4D16-A042-673590B5546C}" destId="{AD0415A6-D641-46D8-A779-41B825B131D4}" srcOrd="0" destOrd="0" presId="urn:microsoft.com/office/officeart/2005/8/layout/chevron2"/>
    <dgm:cxn modelId="{CCC4BA52-4DD0-4300-BD9D-878C7DA371AF}" type="presParOf" srcId="{AD0415A6-D641-46D8-A779-41B825B131D4}" destId="{B538FFB7-9EE1-4F29-BD99-92EB9AA2CA5E}" srcOrd="0" destOrd="0" presId="urn:microsoft.com/office/officeart/2005/8/layout/chevron2"/>
    <dgm:cxn modelId="{E8D9EC95-2363-42A8-8D56-9F592D590935}" type="presParOf" srcId="{AD0415A6-D641-46D8-A779-41B825B131D4}" destId="{F2D84CBF-F233-499D-B85D-5DD274872947}" srcOrd="1" destOrd="0" presId="urn:microsoft.com/office/officeart/2005/8/layout/chevron2"/>
    <dgm:cxn modelId="{FEBFAD9E-5E7A-4E95-A3EB-BDD816BFFF1F}" type="presParOf" srcId="{A4890086-48AD-4D16-A042-673590B5546C}" destId="{C382CC68-4667-4297-BF3B-1BBF63216FE3}" srcOrd="1" destOrd="0" presId="urn:microsoft.com/office/officeart/2005/8/layout/chevron2"/>
    <dgm:cxn modelId="{0B795CED-C09A-4E3A-9B44-7C886FC5D3D8}" type="presParOf" srcId="{A4890086-48AD-4D16-A042-673590B5546C}" destId="{A8B7E2AA-0CF6-4E15-98ED-C23EC4D1E3D0}" srcOrd="2" destOrd="0" presId="urn:microsoft.com/office/officeart/2005/8/layout/chevron2"/>
    <dgm:cxn modelId="{B8D7C157-6766-4E0A-902E-C9BF3858E0A5}" type="presParOf" srcId="{A8B7E2AA-0CF6-4E15-98ED-C23EC4D1E3D0}" destId="{BF3E02EA-D3DF-483F-83C5-9201ECEC75DF}" srcOrd="0" destOrd="0" presId="urn:microsoft.com/office/officeart/2005/8/layout/chevron2"/>
    <dgm:cxn modelId="{2023EDEC-E1DB-4282-8676-79351CA6C282}" type="presParOf" srcId="{A8B7E2AA-0CF6-4E15-98ED-C23EC4D1E3D0}" destId="{A69B9B6E-B9A3-48EE-A509-7A14D5B1AF42}" srcOrd="1" destOrd="0" presId="urn:microsoft.com/office/officeart/2005/8/layout/chevron2"/>
    <dgm:cxn modelId="{36364739-1252-4AF8-B646-A931A6FD6754}" type="presParOf" srcId="{A4890086-48AD-4D16-A042-673590B5546C}" destId="{2285C97C-BB38-4E51-A22B-929002A5E7BF}" srcOrd="3" destOrd="0" presId="urn:microsoft.com/office/officeart/2005/8/layout/chevron2"/>
    <dgm:cxn modelId="{484C8B67-0CA3-4F85-B415-B88078A62154}" type="presParOf" srcId="{A4890086-48AD-4D16-A042-673590B5546C}" destId="{CBF28847-82BB-4B15-A098-5292207C9315}" srcOrd="4" destOrd="0" presId="urn:microsoft.com/office/officeart/2005/8/layout/chevron2"/>
    <dgm:cxn modelId="{466CB55C-A5FF-4C04-A40F-F22BC17894FB}" type="presParOf" srcId="{CBF28847-82BB-4B15-A098-5292207C9315}" destId="{27F3B302-D08F-417C-9153-BDF3E5B5A809}" srcOrd="0" destOrd="0" presId="urn:microsoft.com/office/officeart/2005/8/layout/chevron2"/>
    <dgm:cxn modelId="{7AAB193B-CC4F-4C4E-B490-F642B5B506CA}" type="presParOf" srcId="{CBF28847-82BB-4B15-A098-5292207C9315}" destId="{2E155575-42A5-4D88-81D7-6BD911A39F2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32F6EB49-1BBF-4893-9021-1D167EF85799}" type="datetimeFigureOut">
              <a:rPr lang="en-GB" smtClean="0"/>
              <a:pPr/>
              <a:t>27/06/2015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D6FC30-6DC9-42FC-9D58-717788F33C38}" type="slidenum">
              <a:rPr lang="en-GB" smtClean="0"/>
              <a:pPr/>
              <a:t>‹#›</a:t>
            </a:fld>
            <a:endParaRPr lang="en-GB"/>
          </a:p>
        </p:txBody>
      </p:sp>
      <p:sp>
        <p:nvSpPr>
          <p:cNvPr id="11" name="Rectangle 10"/>
          <p:cNvSpPr/>
          <p:nvPr/>
        </p:nvSpPr>
        <p:spPr>
          <a:xfrm>
            <a:off x="0" y="0"/>
            <a:ext cx="9144000" cy="4572001"/>
          </a:xfrm>
          <a:prstGeom prst="rect">
            <a:avLst/>
          </a:prstGeom>
          <a:blipFill dpi="0" rotWithShape="1">
            <a:blip r:embed="rId2">
              <a:duotone>
                <a:schemeClr val="accent2">
                  <a:shade val="45000"/>
                  <a:satMod val="135000"/>
                </a:schemeClr>
                <a:prstClr val="white"/>
              </a:duotone>
            </a:blip>
            <a:srcRect/>
            <a:tile tx="-165100" ty="-76200" sx="35000" sy="35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0030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D6FC30-6DC9-42FC-9D58-717788F33C38}" type="slidenum">
              <a:rPr lang="en-GB" smtClean="0"/>
              <a:pPr/>
              <a:t>‹#›</a:t>
            </a:fld>
            <a:endParaRPr lang="en-GB"/>
          </a:p>
        </p:txBody>
      </p:sp>
    </p:spTree>
    <p:extLst>
      <p:ext uri="{BB962C8B-B14F-4D97-AF65-F5344CB8AC3E}">
        <p14:creationId xmlns:p14="http://schemas.microsoft.com/office/powerpoint/2010/main" val="131452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D6FC30-6DC9-42FC-9D58-717788F33C38}" type="slidenum">
              <a:rPr lang="en-GB" smtClean="0"/>
              <a:pPr/>
              <a:t>‹#›</a:t>
            </a:fld>
            <a:endParaRPr lang="en-GB"/>
          </a:p>
        </p:txBody>
      </p:sp>
      <p:sp>
        <p:nvSpPr>
          <p:cNvPr id="10" name="Rectangle 9"/>
          <p:cNvSpPr/>
          <p:nvPr/>
        </p:nvSpPr>
        <p:spPr>
          <a:xfrm>
            <a:off x="0" y="0"/>
            <a:ext cx="9144000" cy="4572000"/>
          </a:xfrm>
          <a:prstGeom prst="rect">
            <a:avLst/>
          </a:prstGeom>
          <a:blipFill dpi="0" rotWithShape="1">
            <a:blip r:embed="rId2">
              <a:duotone>
                <a:schemeClr val="accent1">
                  <a:shade val="45000"/>
                  <a:satMod val="135000"/>
                </a:schemeClr>
                <a:prstClr val="white"/>
              </a:duotone>
            </a:blip>
            <a:srcRect/>
            <a:tile tx="-165100" ty="-76200" sx="35000" sy="35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5264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D6FC30-6DC9-42FC-9D58-717788F33C38}" type="slidenum">
              <a:rPr lang="en-GB" smtClean="0"/>
              <a:pPr/>
              <a:t>‹#›</a:t>
            </a:fld>
            <a:endParaRPr lang="en-GB"/>
          </a:p>
        </p:txBody>
      </p:sp>
    </p:spTree>
    <p:extLst>
      <p:ext uri="{BB962C8B-B14F-4D97-AF65-F5344CB8AC3E}">
        <p14:creationId xmlns:p14="http://schemas.microsoft.com/office/powerpoint/2010/main" val="2912348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8D6FC30-6DC9-42FC-9D58-717788F33C38}" type="slidenum">
              <a:rPr lang="en-GB" smtClean="0"/>
              <a:pPr/>
              <a:t>‹#›</a:t>
            </a:fld>
            <a:endParaRPr lang="en-GB"/>
          </a:p>
        </p:txBody>
      </p:sp>
    </p:spTree>
    <p:extLst>
      <p:ext uri="{BB962C8B-B14F-4D97-AF65-F5344CB8AC3E}">
        <p14:creationId xmlns:p14="http://schemas.microsoft.com/office/powerpoint/2010/main" val="1660608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8D6FC30-6DC9-42FC-9D58-717788F33C38}" type="slidenum">
              <a:rPr lang="en-GB" smtClean="0"/>
              <a:pPr/>
              <a:t>‹#›</a:t>
            </a:fld>
            <a:endParaRPr lang="en-GB"/>
          </a:p>
        </p:txBody>
      </p:sp>
    </p:spTree>
    <p:extLst>
      <p:ext uri="{BB962C8B-B14F-4D97-AF65-F5344CB8AC3E}">
        <p14:creationId xmlns:p14="http://schemas.microsoft.com/office/powerpoint/2010/main" val="2396341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8D6FC30-6DC9-42FC-9D58-717788F33C38}" type="slidenum">
              <a:rPr lang="en-GB" smtClean="0"/>
              <a:pPr/>
              <a:t>‹#›</a:t>
            </a:fld>
            <a:endParaRPr lang="en-GB"/>
          </a:p>
        </p:txBody>
      </p:sp>
    </p:spTree>
    <p:extLst>
      <p:ext uri="{BB962C8B-B14F-4D97-AF65-F5344CB8AC3E}">
        <p14:creationId xmlns:p14="http://schemas.microsoft.com/office/powerpoint/2010/main" val="1598242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smtClean="0"/>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D6FC30-6DC9-42FC-9D58-717788F33C38}" type="slidenum">
              <a:rPr lang="en-GB" smtClean="0"/>
              <a:pPr/>
              <a:t>‹#›</a:t>
            </a:fld>
            <a:endParaRPr lang="en-GB"/>
          </a:p>
        </p:txBody>
      </p:sp>
    </p:spTree>
    <p:extLst>
      <p:ext uri="{BB962C8B-B14F-4D97-AF65-F5344CB8AC3E}">
        <p14:creationId xmlns:p14="http://schemas.microsoft.com/office/powerpoint/2010/main" val="2955608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D6FC30-6DC9-42FC-9D58-717788F33C38}" type="slidenum">
              <a:rPr lang="en-GB" smtClean="0"/>
              <a:pPr/>
              <a:t>‹#›</a:t>
            </a:fld>
            <a:endParaRPr lang="en-GB"/>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858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D6FC30-6DC9-42FC-9D58-717788F33C38}" type="slidenum">
              <a:rPr lang="en-GB" smtClean="0"/>
              <a:pPr/>
              <a:t>‹#›</a:t>
            </a:fld>
            <a:endParaRPr lang="en-GB"/>
          </a:p>
        </p:txBody>
      </p:sp>
    </p:spTree>
    <p:extLst>
      <p:ext uri="{BB962C8B-B14F-4D97-AF65-F5344CB8AC3E}">
        <p14:creationId xmlns:p14="http://schemas.microsoft.com/office/powerpoint/2010/main" val="3283151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2F6EB49-1BBF-4893-9021-1D167EF85799}" type="datetimeFigureOut">
              <a:rPr lang="en-GB" smtClean="0"/>
              <a:pPr/>
              <a:t>27/06/2015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D6FC30-6DC9-42FC-9D58-717788F33C38}" type="slidenum">
              <a:rPr lang="en-GB" smtClean="0"/>
              <a:pPr/>
              <a:t>‹#›</a:t>
            </a:fld>
            <a:endParaRPr lang="en-GB"/>
          </a:p>
        </p:txBody>
      </p:sp>
      <p:cxnSp>
        <p:nvCxnSpPr>
          <p:cNvPr id="8" name="Straight Connector 7"/>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6556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32F6EB49-1BBF-4893-9021-1D167EF85799}" type="datetimeFigureOut">
              <a:rPr lang="en-GB" smtClean="0"/>
              <a:pPr/>
              <a:t>27/06/2015</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8D6FC30-6DC9-42FC-9D58-717788F33C38}" type="slidenum">
              <a:rPr lang="en-GB" smtClean="0"/>
              <a:pPr/>
              <a:t>‹#›</a:t>
            </a:fld>
            <a:endParaRPr lang="en-GB"/>
          </a:p>
        </p:txBody>
      </p:sp>
      <p:cxnSp>
        <p:nvCxnSpPr>
          <p:cNvPr id="8" name="Straight Connector 7"/>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1836502"/>
      </p:ext>
    </p:extLst>
  </p:cSld>
  <p:clrMap bg1="lt1" tx1="dk1" bg2="lt2" tx2="dk2" accent1="accent1" accent2="accent2" accent3="accent3" accent4="accent4" accent5="accent5" accent6="accent6" hlink="hlink" folHlink="folHlink"/>
  <p:sldLayoutIdLst>
    <p:sldLayoutId id="2147484269" r:id="rId1"/>
    <p:sldLayoutId id="2147484270" r:id="rId2"/>
    <p:sldLayoutId id="2147484271" r:id="rId3"/>
    <p:sldLayoutId id="2147484272" r:id="rId4"/>
    <p:sldLayoutId id="2147484273" r:id="rId5"/>
    <p:sldLayoutId id="2147484274" r:id="rId6"/>
    <p:sldLayoutId id="2147484275" r:id="rId7"/>
    <p:sldLayoutId id="2147484276" r:id="rId8"/>
    <p:sldLayoutId id="2147484277" r:id="rId9"/>
    <p:sldLayoutId id="2147484278" r:id="rId10"/>
    <p:sldLayoutId id="2147484279" r:id="rId11"/>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7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800" b="1" dirty="0" smtClean="0">
                <a:effectLst>
                  <a:outerShdw blurRad="38100" dist="38100" dir="2700000" algn="tl">
                    <a:srgbClr val="000000">
                      <a:alpha val="43137"/>
                    </a:srgbClr>
                  </a:outerShdw>
                </a:effectLst>
              </a:rPr>
              <a:t>Declared Services</a:t>
            </a:r>
            <a:endParaRPr lang="en-GB" sz="4800" b="1"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normAutofit/>
          </a:bodyPr>
          <a:lstStyle/>
          <a:p>
            <a:r>
              <a:rPr lang="en-GB" sz="1800" dirty="0" smtClean="0"/>
              <a:t>By Rajat Agrawal</a:t>
            </a:r>
            <a:endParaRPr lang="en-GB" sz="1800" dirty="0"/>
          </a:p>
        </p:txBody>
      </p:sp>
    </p:spTree>
    <p:extLst>
      <p:ext uri="{BB962C8B-B14F-4D97-AF65-F5344CB8AC3E}">
        <p14:creationId xmlns:p14="http://schemas.microsoft.com/office/powerpoint/2010/main" val="12180019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Disclaimer	</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174625" indent="-174625" algn="just">
              <a:buFont typeface="Wingdings" panose="05000000000000000000" pitchFamily="2" charset="2"/>
              <a:buChar char="v"/>
            </a:pPr>
            <a:r>
              <a:rPr lang="en-GB" b="1" i="1" u="sng" dirty="0" smtClean="0"/>
              <a:t>All images are for representational purposes only. All images are property of and belong to their respective owners.</a:t>
            </a:r>
          </a:p>
          <a:p>
            <a:pPr marL="174625" indent="-174625" algn="just">
              <a:buFont typeface="Wingdings" panose="05000000000000000000" pitchFamily="2" charset="2"/>
              <a:buChar char="v"/>
            </a:pPr>
            <a:r>
              <a:rPr lang="en-GB" b="1" i="1" u="sng" dirty="0" smtClean="0"/>
              <a:t>Presentation has been prepared from a speaker’s point of view for purpose of a seminar and thus it has not been described in detail.</a:t>
            </a:r>
          </a:p>
          <a:p>
            <a:pPr algn="just">
              <a:buFont typeface="Wingdings" panose="05000000000000000000" pitchFamily="2" charset="2"/>
              <a:buChar char="v"/>
            </a:pPr>
            <a:r>
              <a:rPr lang="en-GB" b="1" i="1" u="sng" dirty="0" smtClean="0"/>
              <a:t>Law updated as per Finance Act, </a:t>
            </a:r>
            <a:r>
              <a:rPr lang="en-GB" b="1" i="1" u="sng" dirty="0" smtClean="0"/>
              <a:t>2015</a:t>
            </a:r>
          </a:p>
          <a:p>
            <a:pPr algn="just">
              <a:buFont typeface="Wingdings" panose="05000000000000000000" pitchFamily="2" charset="2"/>
              <a:buChar char="v"/>
            </a:pPr>
            <a:endParaRPr lang="en-GB" b="1" i="1" u="sng" dirty="0"/>
          </a:p>
          <a:p>
            <a:pPr algn="just">
              <a:buFont typeface="Wingdings" panose="05000000000000000000" pitchFamily="2" charset="2"/>
              <a:buChar char="v"/>
            </a:pPr>
            <a:r>
              <a:rPr lang="en-GB" b="1" i="1" u="sng" dirty="0" smtClean="0"/>
              <a:t>Suggestions for improvement may be mailed </a:t>
            </a:r>
            <a:r>
              <a:rPr lang="en-GB" b="1" i="1" u="sng" smtClean="0"/>
              <a:t>to rajat.agrawal</a:t>
            </a:r>
            <a:r>
              <a:rPr lang="en-GB" b="1" i="1" u="sng" smtClean="0"/>
              <a:t>@aol.com</a:t>
            </a:r>
            <a:endParaRPr lang="en-GB" b="1" i="1" u="sng" dirty="0"/>
          </a:p>
        </p:txBody>
      </p:sp>
    </p:spTree>
    <p:extLst>
      <p:ext uri="{BB962C8B-B14F-4D97-AF65-F5344CB8AC3E}">
        <p14:creationId xmlns:p14="http://schemas.microsoft.com/office/powerpoint/2010/main" val="42631845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History of Service Tax</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marL="115888" indent="-115888" algn="just">
              <a:buFont typeface="Wingdings" pitchFamily="2" charset="2"/>
              <a:buChar char="Ø"/>
            </a:pPr>
            <a:r>
              <a:rPr lang="en-GB" dirty="0" smtClean="0"/>
              <a:t>Introduced in 1994 with 3 services, namely:- Stock Brokers Service, General Insurance Service and Telephone Services.</a:t>
            </a:r>
          </a:p>
          <a:p>
            <a:pPr marL="115888" indent="-115888" algn="just">
              <a:buFont typeface="Wingdings" pitchFamily="2" charset="2"/>
              <a:buChar char="Ø"/>
            </a:pPr>
            <a:r>
              <a:rPr lang="en-GB" dirty="0" smtClean="0"/>
              <a:t>Expanded to 120 services by 2012.</a:t>
            </a:r>
          </a:p>
          <a:p>
            <a:pPr marL="115888" indent="-115888" algn="just">
              <a:buFont typeface="Wingdings" pitchFamily="2" charset="2"/>
              <a:buChar char="Ø"/>
            </a:pPr>
            <a:r>
              <a:rPr lang="en-GB" dirty="0" smtClean="0"/>
              <a:t>Govt. brought an end to Selective Taxation Scheme and brought out Comprehensive Taxation Scheme (Negative List Regime)</a:t>
            </a:r>
          </a:p>
          <a:p>
            <a:pPr marL="115888" indent="-115888" algn="just">
              <a:buFont typeface="Wingdings" pitchFamily="2" charset="2"/>
              <a:buChar char="Ø"/>
            </a:pPr>
            <a:r>
              <a:rPr lang="en-GB" dirty="0" smtClean="0"/>
              <a:t>Brought out definition of service in 2012.</a:t>
            </a:r>
          </a:p>
          <a:p>
            <a:pPr marL="115888" indent="-115888" algn="just">
              <a:buFont typeface="Wingdings" pitchFamily="2" charset="2"/>
              <a:buChar char="Ø"/>
            </a:pPr>
            <a:r>
              <a:rPr lang="en-GB" dirty="0" smtClean="0"/>
              <a:t>Goods and Service Tax (GST) in pipeline, soon to replace existing tax laws.</a:t>
            </a:r>
            <a:endParaRPr lang="en-GB" dirty="0"/>
          </a:p>
        </p:txBody>
      </p:sp>
    </p:spTree>
    <p:extLst>
      <p:ext uri="{BB962C8B-B14F-4D97-AF65-F5344CB8AC3E}">
        <p14:creationId xmlns:p14="http://schemas.microsoft.com/office/powerpoint/2010/main" val="36969065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Need of Declared Service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itchFamily="2" charset="2"/>
              <a:buChar char="§"/>
            </a:pPr>
            <a:r>
              <a:rPr lang="en-GB" dirty="0" smtClean="0"/>
              <a:t>Overlap of services.</a:t>
            </a:r>
          </a:p>
          <a:p>
            <a:pPr algn="just">
              <a:buFont typeface="Wingdings" pitchFamily="2" charset="2"/>
              <a:buChar char="§"/>
            </a:pPr>
            <a:r>
              <a:rPr lang="en-GB" dirty="0" smtClean="0"/>
              <a:t>Validity of transactions.</a:t>
            </a:r>
          </a:p>
          <a:p>
            <a:pPr algn="just">
              <a:buFont typeface="Wingdings" pitchFamily="2" charset="2"/>
              <a:buChar char="§"/>
            </a:pPr>
            <a:r>
              <a:rPr lang="en-GB" dirty="0" smtClean="0"/>
              <a:t>Clarity to individual services.</a:t>
            </a:r>
          </a:p>
          <a:p>
            <a:pPr algn="just">
              <a:buFont typeface="Wingdings" pitchFamily="2" charset="2"/>
              <a:buChar char="§"/>
            </a:pPr>
            <a:r>
              <a:rPr lang="en-GB" dirty="0" smtClean="0"/>
              <a:t>Facilitate collection of revenue.</a:t>
            </a:r>
          </a:p>
          <a:p>
            <a:endParaRPr lang="en-GB" dirty="0"/>
          </a:p>
        </p:txBody>
      </p:sp>
    </p:spTree>
    <p:extLst>
      <p:ext uri="{BB962C8B-B14F-4D97-AF65-F5344CB8AC3E}">
        <p14:creationId xmlns:p14="http://schemas.microsoft.com/office/powerpoint/2010/main" val="16350986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effectLst>
                  <a:outerShdw blurRad="38100" dist="38100" dir="2700000" algn="tl">
                    <a:srgbClr val="000000">
                      <a:alpha val="43137"/>
                    </a:srgbClr>
                  </a:outerShdw>
                </a:effectLst>
              </a:rPr>
              <a:t>Meaning and concept of service</a:t>
            </a:r>
            <a:endParaRPr lang="en-GB" dirty="0">
              <a:effectLst>
                <a:outerShdw blurRad="38100" dist="38100" dir="2700000" algn="tl">
                  <a:srgbClr val="000000">
                    <a:alpha val="43137"/>
                  </a:srgbClr>
                </a:outerShdw>
              </a:effectLst>
            </a:endParaRPr>
          </a:p>
        </p:txBody>
      </p:sp>
      <p:pic>
        <p:nvPicPr>
          <p:cNvPr id="7" name="Picture Placeholder 6"/>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239" r="26"/>
          <a:stretch/>
        </p:blipFill>
        <p:spPr>
          <a:prstGeom prst="rect">
            <a:avLst/>
          </a:prstGeom>
          <a:ln>
            <a:noFill/>
          </a:ln>
          <a:effectLst>
            <a:outerShdw blurRad="292100" dist="139700" dir="2700000" algn="tl" rotWithShape="0">
              <a:srgbClr val="333333">
                <a:alpha val="65000"/>
              </a:srgbClr>
            </a:outerShdw>
          </a:effectLst>
        </p:spPr>
      </p:pic>
      <p:sp>
        <p:nvSpPr>
          <p:cNvPr id="6" name="Text Placeholder 5"/>
          <p:cNvSpPr>
            <a:spLocks noGrp="1"/>
          </p:cNvSpPr>
          <p:nvPr>
            <p:ph type="body" sz="half" idx="2"/>
          </p:nvPr>
        </p:nvSpPr>
        <p:spPr/>
        <p:txBody>
          <a:bodyPr/>
          <a:lstStyle/>
          <a:p>
            <a:r>
              <a:rPr lang="en-GB" dirty="0" smtClean="0"/>
              <a:t>Introduction</a:t>
            </a:r>
            <a:endParaRPr lang="en-GB" dirty="0"/>
          </a:p>
        </p:txBody>
      </p:sp>
    </p:spTree>
    <p:extLst>
      <p:ext uri="{BB962C8B-B14F-4D97-AF65-F5344CB8AC3E}">
        <p14:creationId xmlns:p14="http://schemas.microsoft.com/office/powerpoint/2010/main" val="14381888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Service - Meaning</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GB" dirty="0" smtClean="0"/>
              <a:t>Essential ingredients of the definition “service” as defined in Section 65B(44):</a:t>
            </a:r>
          </a:p>
          <a:p>
            <a:pPr algn="just">
              <a:buFont typeface="Courier New" panose="02070309020205020404" pitchFamily="49" charset="0"/>
              <a:buChar char="o"/>
            </a:pPr>
            <a:r>
              <a:rPr lang="en-GB" dirty="0" smtClean="0"/>
              <a:t> Activity</a:t>
            </a:r>
          </a:p>
          <a:p>
            <a:pPr algn="just">
              <a:buFont typeface="Courier New" panose="02070309020205020404" pitchFamily="49" charset="0"/>
              <a:buChar char="o"/>
            </a:pPr>
            <a:r>
              <a:rPr lang="en-GB" dirty="0" smtClean="0"/>
              <a:t> Carried out by a person for another</a:t>
            </a:r>
          </a:p>
          <a:p>
            <a:pPr algn="just">
              <a:buFont typeface="Courier New" panose="02070309020205020404" pitchFamily="49" charset="0"/>
              <a:buChar char="o"/>
            </a:pPr>
            <a:r>
              <a:rPr lang="en-GB" dirty="0" smtClean="0"/>
              <a:t> Consideration</a:t>
            </a:r>
          </a:p>
          <a:p>
            <a:pPr algn="just">
              <a:buFont typeface="Courier New" panose="02070309020205020404" pitchFamily="49" charset="0"/>
              <a:buChar char="o"/>
            </a:pPr>
            <a:r>
              <a:rPr lang="en-GB" dirty="0" smtClean="0"/>
              <a:t> Includes a </a:t>
            </a:r>
            <a:r>
              <a:rPr lang="en-GB" i="1" dirty="0" smtClean="0"/>
              <a:t>Declared Service</a:t>
            </a:r>
          </a:p>
          <a:p>
            <a:pPr>
              <a:buFont typeface="Courier New" panose="02070309020205020404" pitchFamily="49" charset="0"/>
              <a:buChar char="o"/>
            </a:pPr>
            <a:endParaRPr lang="en-GB" dirty="0" smtClean="0"/>
          </a:p>
          <a:p>
            <a:endParaRPr lang="en-GB" dirty="0"/>
          </a:p>
        </p:txBody>
      </p:sp>
    </p:spTree>
    <p:extLst>
      <p:ext uri="{BB962C8B-B14F-4D97-AF65-F5344CB8AC3E}">
        <p14:creationId xmlns:p14="http://schemas.microsoft.com/office/powerpoint/2010/main" val="6400313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Service – Non Inclusions</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itchFamily="2" charset="2"/>
              <a:buChar char="§"/>
            </a:pPr>
            <a:r>
              <a:rPr lang="en-GB" dirty="0" smtClean="0"/>
              <a:t>Transfer of title in goods or property by sale or gift.</a:t>
            </a:r>
          </a:p>
          <a:p>
            <a:pPr algn="just">
              <a:buFont typeface="Wingdings" pitchFamily="2" charset="2"/>
              <a:buChar char="§"/>
            </a:pPr>
            <a:r>
              <a:rPr lang="en-GB" dirty="0" smtClean="0"/>
              <a:t>Transfer, delivery or supply of any goods which is deemed to be a sale within the meaning of Clause (29A) of Article 366 of the Constitution.</a:t>
            </a:r>
          </a:p>
          <a:p>
            <a:pPr algn="just">
              <a:buFont typeface="Wingdings" pitchFamily="2" charset="2"/>
              <a:buChar char="§"/>
            </a:pPr>
            <a:r>
              <a:rPr lang="en-GB" dirty="0" smtClean="0"/>
              <a:t>Transaction in money or actionable claim.</a:t>
            </a:r>
          </a:p>
          <a:p>
            <a:pPr algn="just">
              <a:buFont typeface="Wingdings" pitchFamily="2" charset="2"/>
              <a:buChar char="§"/>
            </a:pPr>
            <a:r>
              <a:rPr lang="en-GB" dirty="0" smtClean="0"/>
              <a:t>Employment contract.</a:t>
            </a:r>
          </a:p>
          <a:p>
            <a:pPr algn="just">
              <a:buFont typeface="Wingdings" pitchFamily="2" charset="2"/>
              <a:buChar char="§"/>
            </a:pPr>
            <a:r>
              <a:rPr lang="en-GB" dirty="0" smtClean="0"/>
              <a:t>Fee taken in Court or Tribunal.</a:t>
            </a:r>
          </a:p>
          <a:p>
            <a:endParaRPr lang="en-GB" dirty="0"/>
          </a:p>
        </p:txBody>
      </p:sp>
    </p:spTree>
    <p:extLst>
      <p:ext uri="{BB962C8B-B14F-4D97-AF65-F5344CB8AC3E}">
        <p14:creationId xmlns:p14="http://schemas.microsoft.com/office/powerpoint/2010/main" val="32542528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marL="0" indent="0" algn="just">
              <a:buNone/>
            </a:pPr>
            <a:r>
              <a:rPr lang="en-GB" sz="2400" b="1" dirty="0" smtClean="0"/>
              <a:t>What is declared service?</a:t>
            </a:r>
          </a:p>
          <a:p>
            <a:pPr algn="just"/>
            <a:r>
              <a:rPr lang="en-GB" sz="2400" dirty="0" smtClean="0"/>
              <a:t>Activity carried out by one person to another for consideration.</a:t>
            </a:r>
          </a:p>
          <a:p>
            <a:pPr algn="just"/>
            <a:r>
              <a:rPr lang="en-GB" sz="2400" dirty="0" smtClean="0"/>
              <a:t>Must be specified in Section 66E of the Act.</a:t>
            </a:r>
            <a:endParaRPr lang="en-GB" sz="2400" dirty="0"/>
          </a:p>
        </p:txBody>
      </p:sp>
    </p:spTree>
    <p:extLst>
      <p:ext uri="{BB962C8B-B14F-4D97-AF65-F5344CB8AC3E}">
        <p14:creationId xmlns:p14="http://schemas.microsoft.com/office/powerpoint/2010/main" val="39087000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 - List</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14231" y="1820174"/>
            <a:ext cx="7524003" cy="4856671"/>
          </a:xfrm>
        </p:spPr>
        <p:txBody>
          <a:bodyPr>
            <a:normAutofit fontScale="85000" lnSpcReduction="20000"/>
          </a:bodyPr>
          <a:lstStyle/>
          <a:p>
            <a:pPr algn="just"/>
            <a:endParaRPr lang="en-GB" dirty="0" smtClean="0"/>
          </a:p>
          <a:p>
            <a:pPr marL="233363" indent="-233363" algn="just">
              <a:buFont typeface="+mj-lt"/>
              <a:buAutoNum type="alphaLcPeriod"/>
            </a:pPr>
            <a:r>
              <a:rPr lang="en-GB" dirty="0" smtClean="0"/>
              <a:t>Renting of Immovable Property.</a:t>
            </a:r>
          </a:p>
          <a:p>
            <a:pPr marL="233363" indent="-233363" algn="just">
              <a:buFont typeface="+mj-lt"/>
              <a:buAutoNum type="alphaLcPeriod"/>
            </a:pPr>
            <a:r>
              <a:rPr lang="en-GB" dirty="0" smtClean="0"/>
              <a:t>Construction of a complex, building, civil structure or a part thereof.</a:t>
            </a:r>
          </a:p>
          <a:p>
            <a:pPr marL="233363" indent="-233363" algn="just">
              <a:buFont typeface="+mj-lt"/>
              <a:buAutoNum type="alphaLcPeriod"/>
            </a:pPr>
            <a:r>
              <a:rPr lang="en-GB" dirty="0" smtClean="0"/>
              <a:t>Temporary transfer or permitted the use or enjoyment of any intellectual property right.</a:t>
            </a:r>
          </a:p>
          <a:p>
            <a:pPr marL="233363" indent="-233363" algn="just">
              <a:buFont typeface="+mj-lt"/>
              <a:buAutoNum type="alphaLcPeriod"/>
            </a:pPr>
            <a:r>
              <a:rPr lang="en-GB" dirty="0" smtClean="0"/>
              <a:t>Development, design, programming, customisation, adaptation, upgradation, enhancement, implementation of information technology software.</a:t>
            </a:r>
          </a:p>
          <a:p>
            <a:pPr marL="233363" indent="-233363" algn="just">
              <a:buFont typeface="+mj-lt"/>
              <a:buAutoNum type="alphaLcPeriod"/>
            </a:pPr>
            <a:r>
              <a:rPr lang="en-GB" dirty="0" smtClean="0"/>
              <a:t>Agreeing to the obligation to refrain from an act, or to tolerate an act or a situation, or to do an act.</a:t>
            </a:r>
          </a:p>
          <a:p>
            <a:pPr marL="233363" indent="-233363" algn="just">
              <a:buFont typeface="+mj-lt"/>
              <a:buAutoNum type="alphaLcPeriod"/>
            </a:pPr>
            <a:r>
              <a:rPr lang="en-GB" dirty="0" smtClean="0"/>
              <a:t>Transfer of goods by way of hiring, leasing, licensing or in any such manner without transfer of right to use such goods.</a:t>
            </a:r>
          </a:p>
          <a:p>
            <a:pPr marL="233363" indent="-233363" algn="just">
              <a:buFont typeface="+mj-lt"/>
              <a:buAutoNum type="alphaLcPeriod"/>
            </a:pPr>
            <a:r>
              <a:rPr lang="en-GB" dirty="0" smtClean="0"/>
              <a:t>Activities in relation to delivery of goods on hire purchase or any system of payment by instalments.</a:t>
            </a:r>
          </a:p>
          <a:p>
            <a:pPr marL="233363" indent="-233363" algn="just">
              <a:buFont typeface="+mj-lt"/>
              <a:buAutoNum type="alphaLcPeriod"/>
            </a:pPr>
            <a:r>
              <a:rPr lang="en-GB" dirty="0" smtClean="0"/>
              <a:t>Service portion in the execution of works contract.</a:t>
            </a:r>
          </a:p>
          <a:p>
            <a:pPr marL="233363" indent="-233363" algn="just">
              <a:buFont typeface="+mj-lt"/>
              <a:buAutoNum type="alphaLcPeriod"/>
            </a:pPr>
            <a:r>
              <a:rPr lang="en-GB" dirty="0" smtClean="0"/>
              <a:t>Service portion in an activity wherein goods, being food or any other article of human consumption or any drink (whether or not intoxicated) is supplied in any manner as a part of activity.</a:t>
            </a:r>
            <a:endParaRPr lang="en-GB" dirty="0"/>
          </a:p>
        </p:txBody>
      </p:sp>
    </p:spTree>
    <p:extLst>
      <p:ext uri="{BB962C8B-B14F-4D97-AF65-F5344CB8AC3E}">
        <p14:creationId xmlns:p14="http://schemas.microsoft.com/office/powerpoint/2010/main" val="14968445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Renting of Immovable Property</a:t>
            </a:r>
            <a:endParaRPr lang="en-GB" dirty="0">
              <a:effectLst>
                <a:outerShdw blurRad="38100" dist="38100" dir="2700000" algn="tl">
                  <a:srgbClr val="000000">
                    <a:alpha val="43137"/>
                  </a:srgbClr>
                </a:outerShdw>
              </a:effectLst>
            </a:endParaRPr>
          </a:p>
        </p:txBody>
      </p:sp>
      <p:pic>
        <p:nvPicPr>
          <p:cNvPr id="6" name="Picture Placeholder 5"/>
          <p:cNvPicPr>
            <a:picLocks noGrp="1" noChangeAspect="1"/>
          </p:cNvPicPr>
          <p:nvPr>
            <p:ph type="pic" idx="1"/>
          </p:nvPr>
        </p:nvPicPr>
        <p:blipFill>
          <a:blip r:embed="rId2">
            <a:extLst>
              <a:ext uri="{28A0092B-C50C-407E-A947-70E740481C1C}">
                <a14:useLocalDpi xmlns:a14="http://schemas.microsoft.com/office/drawing/2010/main" val="0"/>
              </a:ext>
            </a:extLst>
          </a:blip>
          <a:srcRect t="12346" b="12346"/>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a:xfrm>
            <a:off x="6405995" y="4960138"/>
            <a:ext cx="2400300" cy="1463040"/>
          </a:xfrm>
        </p:spPr>
        <p:txBody>
          <a:bodyPr/>
          <a:lstStyle/>
          <a:p>
            <a:r>
              <a:rPr lang="en-GB" dirty="0" smtClean="0"/>
              <a:t>SL. No. 1</a:t>
            </a:r>
          </a:p>
        </p:txBody>
      </p:sp>
    </p:spTree>
    <p:extLst>
      <p:ext uri="{BB962C8B-B14F-4D97-AF65-F5344CB8AC3E}">
        <p14:creationId xmlns:p14="http://schemas.microsoft.com/office/powerpoint/2010/main" val="37354679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normAutofit lnSpcReduction="10000"/>
          </a:bodyPr>
          <a:lstStyle/>
          <a:p>
            <a:pPr marL="0" indent="0" algn="just">
              <a:buNone/>
            </a:pPr>
            <a:r>
              <a:rPr lang="en-GB" dirty="0" smtClean="0"/>
              <a:t>As per Section 66E(a) of the Finance Act, ‘</a:t>
            </a:r>
            <a:r>
              <a:rPr lang="en-GB" i="1" dirty="0" smtClean="0"/>
              <a:t>Renting of Immovable Property’ </a:t>
            </a:r>
            <a:r>
              <a:rPr lang="en-GB" dirty="0" smtClean="0"/>
              <a:t>is a declared service.</a:t>
            </a:r>
          </a:p>
          <a:p>
            <a:pPr marL="0" indent="0" algn="just">
              <a:buNone/>
            </a:pPr>
            <a:r>
              <a:rPr lang="en-GB" i="1" dirty="0" smtClean="0"/>
              <a:t>“Immovable Property’ shall include land, benefits to arise out of land, and things attached to the earth, or permanently fastened to anything attached to earth.”</a:t>
            </a:r>
          </a:p>
          <a:p>
            <a:pPr marL="0" indent="0" algn="just">
              <a:buNone/>
            </a:pPr>
            <a:r>
              <a:rPr lang="en-GB" i="1" dirty="0" smtClean="0"/>
              <a:t>Renting means-</a:t>
            </a:r>
          </a:p>
          <a:p>
            <a:pPr marL="174625" indent="-174625" algn="just">
              <a:buFont typeface="Wingdings" panose="05000000000000000000" pitchFamily="2" charset="2"/>
              <a:buChar char="Ø"/>
            </a:pPr>
            <a:r>
              <a:rPr lang="en-GB" i="1" dirty="0" smtClean="0"/>
              <a:t>Allowing, permitting or granting access, entry, occupation, use or any such facility, wholly or partly, in an immovable property, </a:t>
            </a:r>
            <a:r>
              <a:rPr lang="en-GB" b="1" i="1" dirty="0" smtClean="0"/>
              <a:t>with or without the transfer of possession or control</a:t>
            </a:r>
            <a:r>
              <a:rPr lang="en-GB" i="1" dirty="0" smtClean="0"/>
              <a:t> of the said immovable property, and</a:t>
            </a:r>
          </a:p>
          <a:p>
            <a:pPr marL="174625" indent="-174625" algn="just">
              <a:buFont typeface="Wingdings" panose="05000000000000000000" pitchFamily="2" charset="2"/>
              <a:buChar char="Ø"/>
            </a:pPr>
            <a:r>
              <a:rPr lang="en-GB" i="1" dirty="0" smtClean="0"/>
              <a:t>Includes letting, leasing, licensing or other similar arrangements in respect of immovable property.</a:t>
            </a:r>
            <a:endParaRPr lang="en-GB" i="1" dirty="0"/>
          </a:p>
        </p:txBody>
      </p:sp>
    </p:spTree>
    <p:extLst>
      <p:ext uri="{BB962C8B-B14F-4D97-AF65-F5344CB8AC3E}">
        <p14:creationId xmlns:p14="http://schemas.microsoft.com/office/powerpoint/2010/main" val="29662443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Negative list aspects</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90488" indent="-90488" algn="just">
              <a:buFont typeface="Wingdings" panose="05000000000000000000" pitchFamily="2" charset="2"/>
              <a:buChar char="§"/>
            </a:pPr>
            <a:r>
              <a:rPr lang="en-GB" dirty="0" smtClean="0"/>
              <a:t>Renting or leasing of vacant land, with or without a structure incidental to use for agriculture or agricultural use.</a:t>
            </a:r>
          </a:p>
          <a:p>
            <a:pPr marL="90488" indent="-90488" algn="just">
              <a:buFont typeface="Wingdings" panose="05000000000000000000" pitchFamily="2" charset="2"/>
              <a:buChar char="§"/>
            </a:pPr>
            <a:r>
              <a:rPr lang="en-GB" dirty="0" smtClean="0"/>
              <a:t>Renting of residential dwelling for use as residence.</a:t>
            </a:r>
          </a:p>
          <a:p>
            <a:pPr marL="90488" indent="-90488" algn="just">
              <a:buFont typeface="Wingdings" panose="05000000000000000000" pitchFamily="2" charset="2"/>
              <a:buChar char="§"/>
            </a:pPr>
            <a:r>
              <a:rPr lang="en-GB" dirty="0" smtClean="0"/>
              <a:t>Renting out property to RBI.</a:t>
            </a:r>
          </a:p>
          <a:p>
            <a:pPr marL="90488" indent="-90488" algn="just">
              <a:buFont typeface="Wingdings" panose="05000000000000000000" pitchFamily="2" charset="2"/>
              <a:buChar char="§"/>
            </a:pPr>
            <a:r>
              <a:rPr lang="en-GB" dirty="0" smtClean="0"/>
              <a:t>Renting of any property by a Government or a Local Authority to a non-business entity.</a:t>
            </a:r>
            <a:endParaRPr lang="en-GB" dirty="0"/>
          </a:p>
        </p:txBody>
      </p:sp>
    </p:spTree>
    <p:extLst>
      <p:ext uri="{BB962C8B-B14F-4D97-AF65-F5344CB8AC3E}">
        <p14:creationId xmlns:p14="http://schemas.microsoft.com/office/powerpoint/2010/main" val="38719614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SCOPE </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Use of property for a temporary purpose like conduct of a marriage or any social function will be taxable.</a:t>
            </a:r>
          </a:p>
          <a:p>
            <a:pPr algn="just">
              <a:buFont typeface="Wingdings" panose="05000000000000000000" pitchFamily="2" charset="2"/>
              <a:buChar char="§"/>
            </a:pPr>
            <a:r>
              <a:rPr lang="en-GB" dirty="0" smtClean="0"/>
              <a:t>Hall rooms let out for organizing functions is taxable.</a:t>
            </a:r>
          </a:p>
          <a:p>
            <a:pPr algn="just">
              <a:buFont typeface="Wingdings" panose="05000000000000000000" pitchFamily="2" charset="2"/>
              <a:buChar char="§"/>
            </a:pPr>
            <a:r>
              <a:rPr lang="en-GB" dirty="0" smtClean="0"/>
              <a:t>Compensation received for damage caused to building will not be taxable.</a:t>
            </a:r>
          </a:p>
          <a:p>
            <a:pPr algn="just">
              <a:buFont typeface="Wingdings" panose="05000000000000000000" pitchFamily="2" charset="2"/>
              <a:buChar char="§"/>
            </a:pPr>
            <a:r>
              <a:rPr lang="en-GB" dirty="0" smtClean="0"/>
              <a:t>Renting of land or building for entertainment or sports shall be taxable.</a:t>
            </a:r>
            <a:endParaRPr lang="en-GB" dirty="0"/>
          </a:p>
        </p:txBody>
      </p:sp>
    </p:spTree>
    <p:extLst>
      <p:ext uri="{BB962C8B-B14F-4D97-AF65-F5344CB8AC3E}">
        <p14:creationId xmlns:p14="http://schemas.microsoft.com/office/powerpoint/2010/main" val="37347205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Renting of precincts of religious place.</a:t>
            </a:r>
          </a:p>
          <a:p>
            <a:pPr algn="just">
              <a:buFont typeface="Wingdings" panose="05000000000000000000" pitchFamily="2" charset="2"/>
              <a:buChar char="§"/>
            </a:pPr>
            <a:r>
              <a:rPr lang="en-GB" dirty="0" smtClean="0"/>
              <a:t>Services by hotels etc. with tariff less than Rs. 1,000 or equivalent. </a:t>
            </a:r>
            <a:endParaRPr lang="en-GB" dirty="0"/>
          </a:p>
          <a:p>
            <a:pPr algn="just">
              <a:buFont typeface="Wingdings" panose="05000000000000000000" pitchFamily="2" charset="2"/>
              <a:buChar char="§"/>
            </a:pPr>
            <a:r>
              <a:rPr lang="en-GB" dirty="0" smtClean="0"/>
              <a:t>Property taxes paid are exempted on actual basis. Interest and penalty isn’t deductible.</a:t>
            </a:r>
          </a:p>
          <a:p>
            <a:pPr algn="just">
              <a:buFont typeface="Wingdings" panose="05000000000000000000" pitchFamily="2" charset="2"/>
              <a:buChar char="§"/>
            </a:pPr>
            <a:r>
              <a:rPr lang="en-GB" strike="sngStrike" dirty="0" smtClean="0"/>
              <a:t>Renting to exempted educational institutions.</a:t>
            </a:r>
            <a:r>
              <a:rPr lang="en-GB" dirty="0" smtClean="0"/>
              <a:t> w.e.f. 11.07.2014</a:t>
            </a:r>
          </a:p>
          <a:p>
            <a:pPr algn="just">
              <a:buFont typeface="Wingdings" panose="05000000000000000000" pitchFamily="2" charset="2"/>
              <a:buChar char="§"/>
            </a:pPr>
            <a:endParaRPr lang="en-GB" dirty="0"/>
          </a:p>
        </p:txBody>
      </p:sp>
    </p:spTree>
    <p:extLst>
      <p:ext uri="{BB962C8B-B14F-4D97-AF65-F5344CB8AC3E}">
        <p14:creationId xmlns:p14="http://schemas.microsoft.com/office/powerpoint/2010/main" val="41803703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abatement</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buNone/>
            </a:pPr>
            <a:r>
              <a:rPr lang="en-GB" dirty="0" smtClean="0"/>
              <a:t>An abatement of 40% is provided in respect of renting of hotels i.e. 60% of value is liable for service tax.</a:t>
            </a:r>
          </a:p>
          <a:p>
            <a:pPr marL="0" indent="0" algn="just">
              <a:buNone/>
            </a:pPr>
            <a:r>
              <a:rPr lang="en-GB" dirty="0" smtClean="0"/>
              <a:t>There is no abatement for pandal and shamiana services. But if there exists a bundled service, (accommodation service with supply of eatables) then abatement will be applicable at 30%.</a:t>
            </a:r>
            <a:endParaRPr lang="en-GB" dirty="0"/>
          </a:p>
        </p:txBody>
      </p:sp>
    </p:spTree>
    <p:extLst>
      <p:ext uri="{BB962C8B-B14F-4D97-AF65-F5344CB8AC3E}">
        <p14:creationId xmlns:p14="http://schemas.microsoft.com/office/powerpoint/2010/main" val="21600874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FAQ</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Is service tax liable on furnished flats given on rent for temporary stay (a few days)</a:t>
            </a:r>
          </a:p>
          <a:p>
            <a:pPr algn="just">
              <a:buFont typeface="Wingdings" panose="05000000000000000000" pitchFamily="2" charset="2"/>
              <a:buChar char="§"/>
            </a:pPr>
            <a:r>
              <a:rPr lang="en-GB" dirty="0" smtClean="0"/>
              <a:t>What is the implication if renting of immovable property for use is partly for residence and partly non-residence purposes?</a:t>
            </a:r>
            <a:endParaRPr lang="en-GB" dirty="0"/>
          </a:p>
        </p:txBody>
      </p:sp>
    </p:spTree>
    <p:extLst>
      <p:ext uri="{BB962C8B-B14F-4D97-AF65-F5344CB8AC3E}">
        <p14:creationId xmlns:p14="http://schemas.microsoft.com/office/powerpoint/2010/main" val="31849898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Construction of a complex/ building</a:t>
            </a:r>
            <a:endParaRPr lang="en-GB" dirty="0">
              <a:effectLst>
                <a:outerShdw blurRad="38100" dist="38100" dir="2700000" algn="tl">
                  <a:srgbClr val="000000">
                    <a:alpha val="43137"/>
                  </a:srgbClr>
                </a:outerShdw>
              </a:effectLs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2402" b="12402"/>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p:txBody>
          <a:bodyPr/>
          <a:lstStyle/>
          <a:p>
            <a:r>
              <a:rPr lang="en-GB" dirty="0"/>
              <a:t>SL. No. </a:t>
            </a:r>
            <a:r>
              <a:rPr lang="en-GB" dirty="0" smtClean="0"/>
              <a:t>2</a:t>
            </a:r>
            <a:endParaRPr lang="en-GB" dirty="0"/>
          </a:p>
        </p:txBody>
      </p:sp>
    </p:spTree>
    <p:extLst>
      <p:ext uri="{BB962C8B-B14F-4D97-AF65-F5344CB8AC3E}">
        <p14:creationId xmlns:p14="http://schemas.microsoft.com/office/powerpoint/2010/main" val="19067494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effectLst>
                  <a:outerShdw blurRad="38100" dist="38100" dir="2700000" algn="tl">
                    <a:srgbClr val="000000">
                      <a:alpha val="43137"/>
                    </a:srgbClr>
                  </a:outerShdw>
                </a:effectLst>
              </a:rPr>
              <a:t>Declared service</a:t>
            </a:r>
            <a:endParaRPr lang="en-US"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lstStyle/>
          <a:p>
            <a:pPr marL="0" indent="0" algn="just">
              <a:buNone/>
            </a:pPr>
            <a:r>
              <a:rPr lang="en-US" dirty="0" smtClean="0"/>
              <a:t>As per Section 66E(b) of the Finance Act, 1994, </a:t>
            </a:r>
            <a:r>
              <a:rPr lang="en-US" i="1" dirty="0" smtClean="0"/>
              <a:t>construction of a complex, building, civil structure or a part thereof, including a complex or building intended for sale to a buyer, wholly or partly, except where the entire consideration is received after issuance of completion certificate by the competent authority.</a:t>
            </a:r>
          </a:p>
          <a:p>
            <a:pPr marL="0" indent="0" algn="just">
              <a:buNone/>
            </a:pPr>
            <a:endParaRPr lang="en-US" i="1" dirty="0" smtClean="0"/>
          </a:p>
          <a:p>
            <a:pPr marL="0" indent="0" algn="just">
              <a:buNone/>
            </a:pPr>
            <a:r>
              <a:rPr lang="en-US" i="1" dirty="0" smtClean="0"/>
              <a:t>Competent authority means the Government or any authority authorised to issue completion certificate.</a:t>
            </a:r>
            <a:endParaRPr lang="en-US" i="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SCOPE</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US" dirty="0" smtClean="0"/>
              <a:t>If entire consideration is received after the issuance of completion certificate, the same will be called a ‘sale’ and it is not liable to service tax. </a:t>
            </a:r>
          </a:p>
          <a:p>
            <a:pPr marL="0" indent="0" algn="just">
              <a:buNone/>
            </a:pPr>
            <a:r>
              <a:rPr lang="en-US" dirty="0" smtClean="0"/>
              <a:t>This entry covers the services provided by builders or developers or any other person, where building complexes, civil structure or part thereof are offered for sale and payment for such building or complex or part thereof is received </a:t>
            </a:r>
            <a:r>
              <a:rPr lang="en-US" b="1" i="1" dirty="0" smtClean="0"/>
              <a:t>before the issuance of completion certificate</a:t>
            </a:r>
            <a:r>
              <a:rPr lang="en-US" dirty="0" smtClean="0"/>
              <a:t>.</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Construction/ Works Contract Services provided to the Government, Local Authority or a Governmental Authority:</a:t>
            </a:r>
          </a:p>
          <a:p>
            <a:pPr lvl="1" algn="just">
              <a:buFont typeface="Wingdings" panose="05000000000000000000" pitchFamily="2" charset="2"/>
              <a:buChar char="§"/>
            </a:pPr>
            <a:r>
              <a:rPr lang="en-GB" strike="sngStrike" dirty="0" smtClean="0"/>
              <a:t>Civil Structure construction or any other works meant for use other than for commerce, business or profession.</a:t>
            </a:r>
            <a:r>
              <a:rPr lang="en-GB" dirty="0" smtClean="0"/>
              <a:t> w.e.f. 1-4-2015</a:t>
            </a:r>
            <a:endParaRPr lang="en-GB" strike="sngStrike" dirty="0" smtClean="0"/>
          </a:p>
          <a:p>
            <a:pPr lvl="1" algn="just">
              <a:buFont typeface="Wingdings" panose="05000000000000000000" pitchFamily="2" charset="2"/>
              <a:buChar char="§"/>
            </a:pPr>
            <a:r>
              <a:rPr lang="en-GB" dirty="0" smtClean="0"/>
              <a:t>Historical monument, archaeological site or remains of national importance, archaeological excavation or antiquity.</a:t>
            </a:r>
          </a:p>
          <a:p>
            <a:pPr lvl="1" algn="just">
              <a:buFont typeface="Wingdings" panose="05000000000000000000" pitchFamily="2" charset="2"/>
              <a:buChar char="§"/>
            </a:pPr>
            <a:r>
              <a:rPr lang="en-GB" strike="sngStrike" dirty="0" smtClean="0"/>
              <a:t>Structure meant for use as educational, clinical or art or cultural establishment.</a:t>
            </a:r>
            <a:r>
              <a:rPr lang="en-GB" dirty="0" smtClean="0"/>
              <a:t> w.e.f. 1-4-2015</a:t>
            </a:r>
            <a:endParaRPr lang="en-GB" strike="sngStrike" dirty="0" smtClean="0"/>
          </a:p>
          <a:p>
            <a:pPr lvl="1" algn="just">
              <a:buFont typeface="Wingdings" panose="05000000000000000000" pitchFamily="2" charset="2"/>
              <a:buChar char="§"/>
            </a:pPr>
            <a:r>
              <a:rPr lang="en-GB" dirty="0" smtClean="0"/>
              <a:t>Canal, dam or irrigation works.</a:t>
            </a:r>
          </a:p>
          <a:p>
            <a:pPr lvl="1" algn="just">
              <a:buFont typeface="Wingdings" panose="05000000000000000000" pitchFamily="2" charset="2"/>
              <a:buChar char="§"/>
            </a:pPr>
            <a:r>
              <a:rPr lang="en-GB" dirty="0" smtClean="0"/>
              <a:t>Pipeline, conduit or plant for water supply, water treatment or sewage treatment and disposal.</a:t>
            </a:r>
          </a:p>
          <a:p>
            <a:pPr lvl="1" algn="just">
              <a:buFont typeface="Wingdings" panose="05000000000000000000" pitchFamily="2" charset="2"/>
              <a:buChar char="§"/>
            </a:pPr>
            <a:r>
              <a:rPr lang="en-GB" strike="sngStrike" dirty="0" smtClean="0"/>
              <a:t>Residential complex meant for use of their employees.</a:t>
            </a:r>
            <a:r>
              <a:rPr lang="en-GB" dirty="0" smtClean="0"/>
              <a:t> w.e.f. 1-4-2015</a:t>
            </a:r>
          </a:p>
          <a:p>
            <a:pPr lvl="1" algn="just">
              <a:buFont typeface="Wingdings" panose="05000000000000000000" pitchFamily="2" charset="2"/>
              <a:buChar char="§"/>
            </a:pPr>
            <a:endParaRPr lang="en-GB" dirty="0"/>
          </a:p>
        </p:txBody>
      </p:sp>
    </p:spTree>
    <p:extLst>
      <p:ext uri="{BB962C8B-B14F-4D97-AF65-F5344CB8AC3E}">
        <p14:creationId xmlns:p14="http://schemas.microsoft.com/office/powerpoint/2010/main" val="42592233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 (contd..)	</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Construction/ Works Contract Services for construction for general public:</a:t>
            </a:r>
          </a:p>
          <a:p>
            <a:pPr lvl="1" algn="just">
              <a:buFont typeface="Wingdings" panose="05000000000000000000" pitchFamily="2" charset="2"/>
              <a:buChar char="§"/>
            </a:pPr>
            <a:r>
              <a:rPr lang="en-GB" dirty="0" smtClean="0"/>
              <a:t>Road, bridge, tunnel or terminal for road construction.</a:t>
            </a:r>
          </a:p>
          <a:p>
            <a:pPr lvl="1" algn="just">
              <a:buFont typeface="Wingdings" panose="05000000000000000000" pitchFamily="2" charset="2"/>
              <a:buChar char="§"/>
            </a:pPr>
            <a:r>
              <a:rPr lang="en-GB" dirty="0" smtClean="0"/>
              <a:t>Civil Structure under Jawaharlal Nehru National Urban Renewal Mission or Rajiv </a:t>
            </a:r>
            <a:r>
              <a:rPr lang="en-GB" dirty="0" err="1" smtClean="0"/>
              <a:t>Awaas</a:t>
            </a:r>
            <a:r>
              <a:rPr lang="en-GB" dirty="0" smtClean="0"/>
              <a:t> </a:t>
            </a:r>
            <a:r>
              <a:rPr lang="en-GB" dirty="0" err="1" smtClean="0"/>
              <a:t>Yojana</a:t>
            </a:r>
            <a:r>
              <a:rPr lang="en-GB" dirty="0" smtClean="0"/>
              <a:t>.</a:t>
            </a:r>
          </a:p>
          <a:p>
            <a:pPr lvl="1" algn="just">
              <a:buFont typeface="Wingdings" panose="05000000000000000000" pitchFamily="2" charset="2"/>
              <a:buChar char="§"/>
            </a:pPr>
            <a:r>
              <a:rPr lang="en-GB" dirty="0" smtClean="0"/>
              <a:t>Building owned by entity for charitable trust and purposes and religious use by general public.</a:t>
            </a:r>
          </a:p>
          <a:p>
            <a:pPr lvl="1" algn="just">
              <a:buFont typeface="Wingdings" panose="05000000000000000000" pitchFamily="2" charset="2"/>
              <a:buChar char="§"/>
            </a:pPr>
            <a:r>
              <a:rPr lang="en-GB" dirty="0" smtClean="0"/>
              <a:t>Pollution control or effluent treatment.</a:t>
            </a:r>
          </a:p>
          <a:p>
            <a:pPr lvl="1" algn="just">
              <a:buFont typeface="Wingdings" panose="05000000000000000000" pitchFamily="2" charset="2"/>
              <a:buChar char="§"/>
            </a:pPr>
            <a:r>
              <a:rPr lang="en-GB" dirty="0" smtClean="0"/>
              <a:t>Structure for funeral, burial or cremation.</a:t>
            </a:r>
            <a:endParaRPr lang="en-GB" dirty="0"/>
          </a:p>
        </p:txBody>
      </p:sp>
    </p:spTree>
    <p:extLst>
      <p:ext uri="{BB962C8B-B14F-4D97-AF65-F5344CB8AC3E}">
        <p14:creationId xmlns:p14="http://schemas.microsoft.com/office/powerpoint/2010/main" val="39555474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 (contd..)</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Construction/ Original work pertaining to infrastructure projects etc.</a:t>
            </a:r>
          </a:p>
          <a:p>
            <a:pPr lvl="1" algn="just">
              <a:buFont typeface="Wingdings" panose="05000000000000000000" pitchFamily="2" charset="2"/>
              <a:buChar char="§"/>
            </a:pPr>
            <a:r>
              <a:rPr lang="en-GB" strike="sngStrike" dirty="0" smtClean="0"/>
              <a:t>Airport, port or</a:t>
            </a:r>
            <a:r>
              <a:rPr lang="en-GB" dirty="0" smtClean="0"/>
              <a:t> railways, including monorail or metro (w.e.f. 1-4-2015)</a:t>
            </a:r>
          </a:p>
          <a:p>
            <a:pPr lvl="1" algn="just">
              <a:buFont typeface="Wingdings" panose="05000000000000000000" pitchFamily="2" charset="2"/>
              <a:buChar char="§"/>
            </a:pPr>
            <a:r>
              <a:rPr lang="en-GB" dirty="0" smtClean="0"/>
              <a:t>Single residential unit</a:t>
            </a:r>
          </a:p>
          <a:p>
            <a:pPr lvl="1" algn="just">
              <a:buFont typeface="Wingdings" panose="05000000000000000000" pitchFamily="2" charset="2"/>
              <a:buChar char="§"/>
            </a:pPr>
            <a:r>
              <a:rPr lang="en-GB" dirty="0" smtClean="0"/>
              <a:t>Low cost houses up to carpet area of 60 square metres per house</a:t>
            </a:r>
          </a:p>
          <a:p>
            <a:pPr lvl="1" algn="just">
              <a:buFont typeface="Wingdings" panose="05000000000000000000" pitchFamily="2" charset="2"/>
              <a:buChar char="§"/>
            </a:pPr>
            <a:r>
              <a:rPr lang="en-GB" dirty="0" smtClean="0"/>
              <a:t>Post harvest storage infrastructure for agriculture produce.</a:t>
            </a:r>
          </a:p>
          <a:p>
            <a:pPr lvl="1" algn="just">
              <a:buFont typeface="Wingdings" panose="05000000000000000000" pitchFamily="2" charset="2"/>
              <a:buChar char="§"/>
            </a:pPr>
            <a:r>
              <a:rPr lang="en-GB" dirty="0" smtClean="0"/>
              <a:t>Mechanised food grain handling system and units for processing agriculture produce excluding alcoholic beverages.</a:t>
            </a:r>
          </a:p>
          <a:p>
            <a:pPr marL="174625" lvl="1" indent="-136525" algn="just">
              <a:buFont typeface="Wingdings" panose="05000000000000000000" pitchFamily="2" charset="2"/>
              <a:buChar char="§"/>
            </a:pPr>
            <a:r>
              <a:rPr lang="en-GB" sz="2000" dirty="0" smtClean="0"/>
              <a:t>Sub- contractor services.</a:t>
            </a:r>
            <a:endParaRPr lang="en-GB" sz="2000" dirty="0"/>
          </a:p>
        </p:txBody>
      </p:sp>
    </p:spTree>
    <p:extLst>
      <p:ext uri="{BB962C8B-B14F-4D97-AF65-F5344CB8AC3E}">
        <p14:creationId xmlns:p14="http://schemas.microsoft.com/office/powerpoint/2010/main" val="2984970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aspects</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800" dirty="0" smtClean="0"/>
              <a:t>Construction of two floor houses.</a:t>
            </a:r>
          </a:p>
          <a:p>
            <a:pPr marL="457200" indent="-457200">
              <a:buFont typeface="+mj-lt"/>
              <a:buAutoNum type="arabicPeriod"/>
            </a:pPr>
            <a:r>
              <a:rPr lang="en-US" sz="2800" dirty="0" smtClean="0"/>
              <a:t>Repair, maintenance of an airport, port or railways.</a:t>
            </a:r>
            <a:endParaRPr lang="en-US" sz="2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ABATEMENT</a:t>
            </a:r>
            <a:endParaRPr lang="en-US" dirty="0">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nvPr>
        </p:nvGraphicFramePr>
        <p:xfrm>
          <a:off x="768350" y="2286000"/>
          <a:ext cx="7289799" cy="1930400"/>
        </p:xfrm>
        <a:graphic>
          <a:graphicData uri="http://schemas.openxmlformats.org/drawingml/2006/table">
            <a:tbl>
              <a:tblPr firstRow="1" bandRow="1">
                <a:tableStyleId>{5C22544A-7EE6-4342-B048-85BDC9FD1C3A}</a:tableStyleId>
              </a:tblPr>
              <a:tblGrid>
                <a:gridCol w="4045697"/>
                <a:gridCol w="1550894"/>
                <a:gridCol w="1693208"/>
              </a:tblGrid>
              <a:tr h="370840">
                <a:tc>
                  <a:txBody>
                    <a:bodyPr/>
                    <a:lstStyle/>
                    <a:p>
                      <a:pPr algn="ctr"/>
                      <a:r>
                        <a:rPr lang="en-US" i="0" dirty="0" smtClean="0"/>
                        <a:t>Particulars</a:t>
                      </a:r>
                      <a:endParaRPr lang="en-US" i="0" dirty="0"/>
                    </a:p>
                  </a:txBody>
                  <a:tcPr/>
                </a:tc>
                <a:tc>
                  <a:txBody>
                    <a:bodyPr/>
                    <a:lstStyle/>
                    <a:p>
                      <a:pPr algn="ctr"/>
                      <a:r>
                        <a:rPr lang="en-US" i="0" dirty="0" smtClean="0"/>
                        <a:t>Abated</a:t>
                      </a:r>
                      <a:r>
                        <a:rPr lang="en-US" i="0" baseline="0" dirty="0" smtClean="0"/>
                        <a:t> Value </a:t>
                      </a:r>
                      <a:endParaRPr lang="en-US" i="0" dirty="0"/>
                    </a:p>
                  </a:txBody>
                  <a:tcPr/>
                </a:tc>
                <a:tc>
                  <a:txBody>
                    <a:bodyPr/>
                    <a:lstStyle/>
                    <a:p>
                      <a:pPr algn="ctr"/>
                      <a:r>
                        <a:rPr lang="en-US" i="0" dirty="0" smtClean="0"/>
                        <a:t>Taxable Value </a:t>
                      </a:r>
                      <a:endParaRPr lang="en-US" i="0" dirty="0"/>
                    </a:p>
                  </a:txBody>
                  <a:tcPr/>
                </a:tc>
              </a:tr>
              <a:tr h="370840">
                <a:tc>
                  <a:txBody>
                    <a:bodyPr/>
                    <a:lstStyle/>
                    <a:p>
                      <a:pPr marL="400050" indent="-400050">
                        <a:buAutoNum type="romanLcParenBoth"/>
                      </a:pPr>
                      <a:r>
                        <a:rPr lang="en-US" dirty="0" smtClean="0"/>
                        <a:t>For residential unit having carpet area less than 2000 square feet</a:t>
                      </a:r>
                      <a:r>
                        <a:rPr lang="en-US" baseline="0" dirty="0" smtClean="0"/>
                        <a:t> AND</a:t>
                      </a:r>
                    </a:p>
                    <a:p>
                      <a:pPr marL="400050" indent="3175">
                        <a:buNone/>
                      </a:pPr>
                      <a:r>
                        <a:rPr lang="en-US" baseline="0" dirty="0" smtClean="0"/>
                        <a:t>where the amount charged is less than Rs. 1 </a:t>
                      </a:r>
                      <a:r>
                        <a:rPr lang="en-US" baseline="0" dirty="0" err="1" smtClean="0"/>
                        <a:t>crore</a:t>
                      </a:r>
                      <a:r>
                        <a:rPr lang="en-US" baseline="0" dirty="0" smtClean="0"/>
                        <a:t>;</a:t>
                      </a:r>
                      <a:endParaRPr lang="en-US" dirty="0"/>
                    </a:p>
                  </a:txBody>
                  <a:tcPr/>
                </a:tc>
                <a:tc>
                  <a:txBody>
                    <a:bodyPr/>
                    <a:lstStyle/>
                    <a:p>
                      <a:pPr algn="ctr"/>
                      <a:r>
                        <a:rPr lang="en-US" dirty="0" smtClean="0"/>
                        <a:t>75%</a:t>
                      </a:r>
                      <a:endParaRPr lang="en-US" dirty="0"/>
                    </a:p>
                  </a:txBody>
                  <a:tcPr/>
                </a:tc>
                <a:tc>
                  <a:txBody>
                    <a:bodyPr/>
                    <a:lstStyle/>
                    <a:p>
                      <a:pPr algn="ctr"/>
                      <a:r>
                        <a:rPr lang="en-US" dirty="0" smtClean="0"/>
                        <a:t>25%</a:t>
                      </a:r>
                      <a:endParaRPr lang="en-US" dirty="0"/>
                    </a:p>
                  </a:txBody>
                  <a:tcPr/>
                </a:tc>
              </a:tr>
              <a:tr h="370840">
                <a:tc>
                  <a:txBody>
                    <a:bodyPr/>
                    <a:lstStyle/>
                    <a:p>
                      <a:pPr marL="403225" indent="-403225"/>
                      <a:r>
                        <a:rPr lang="en-US" dirty="0" smtClean="0"/>
                        <a:t>(ii)   </a:t>
                      </a:r>
                      <a:r>
                        <a:rPr lang="en-US" baseline="0" dirty="0" smtClean="0"/>
                        <a:t>For other than the (i) above</a:t>
                      </a:r>
                      <a:endParaRPr lang="en-US" dirty="0"/>
                    </a:p>
                  </a:txBody>
                  <a:tcPr/>
                </a:tc>
                <a:tc>
                  <a:txBody>
                    <a:bodyPr/>
                    <a:lstStyle/>
                    <a:p>
                      <a:pPr algn="ctr"/>
                      <a:r>
                        <a:rPr lang="en-US" dirty="0" smtClean="0"/>
                        <a:t>70%</a:t>
                      </a:r>
                      <a:endParaRPr lang="en-US" dirty="0"/>
                    </a:p>
                  </a:txBody>
                  <a:tcPr/>
                </a:tc>
                <a:tc>
                  <a:txBody>
                    <a:bodyPr/>
                    <a:lstStyle/>
                    <a:p>
                      <a:pPr algn="ctr"/>
                      <a:r>
                        <a:rPr lang="en-US" dirty="0" smtClean="0"/>
                        <a:t>30%</a:t>
                      </a:r>
                      <a:endParaRPr lang="en-US" dirty="0"/>
                    </a:p>
                  </a:txBody>
                  <a:tcPr/>
                </a:tc>
              </a:tr>
            </a:tbl>
          </a:graphicData>
        </a:graphic>
      </p:graphicFrame>
      <p:sp>
        <p:nvSpPr>
          <p:cNvPr id="5" name="TextBox 4"/>
          <p:cNvSpPr txBox="1"/>
          <p:nvPr/>
        </p:nvSpPr>
        <p:spPr>
          <a:xfrm>
            <a:off x="788894" y="4760259"/>
            <a:ext cx="7270377" cy="1477328"/>
          </a:xfrm>
          <a:prstGeom prst="rect">
            <a:avLst/>
          </a:prstGeom>
          <a:noFill/>
        </p:spPr>
        <p:txBody>
          <a:bodyPr wrap="square" rtlCol="0">
            <a:spAutoFit/>
          </a:bodyPr>
          <a:lstStyle/>
          <a:p>
            <a:pPr algn="just"/>
            <a:r>
              <a:rPr lang="en-US" b="1" i="1" dirty="0" smtClean="0"/>
              <a:t>Notes:</a:t>
            </a:r>
          </a:p>
          <a:p>
            <a:pPr marL="342900" indent="-342900" algn="just">
              <a:buFont typeface="+mj-lt"/>
              <a:buAutoNum type="arabicParenR"/>
            </a:pPr>
            <a:r>
              <a:rPr lang="en-US" dirty="0" smtClean="0"/>
              <a:t>Notification No. 26/2012-ST had prescribed abatement of 75% of construction of all kinds of complexes (civil, industrial, residential).</a:t>
            </a:r>
          </a:p>
          <a:p>
            <a:pPr marL="342900" indent="-342900" algn="just">
              <a:buFont typeface="+mj-lt"/>
              <a:buAutoNum type="arabicParenR"/>
            </a:pPr>
            <a:r>
              <a:rPr lang="en-US" dirty="0" smtClean="0"/>
              <a:t>Notification No. 9/2013-ST replaced the word ‘OR’ to ‘AND’ (which was prescribed in Notification No. 2/2013-ST.</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ABATEMENT (contd..)</a:t>
            </a:r>
            <a:endParaRPr lang="en-US" dirty="0"/>
          </a:p>
        </p:txBody>
      </p:sp>
      <p:sp>
        <p:nvSpPr>
          <p:cNvPr id="3" name="Content Placeholder 2"/>
          <p:cNvSpPr>
            <a:spLocks noGrp="1"/>
          </p:cNvSpPr>
          <p:nvPr>
            <p:ph idx="1"/>
          </p:nvPr>
        </p:nvSpPr>
        <p:spPr/>
        <p:txBody>
          <a:bodyPr/>
          <a:lstStyle/>
          <a:p>
            <a:pPr>
              <a:buNone/>
            </a:pPr>
            <a:r>
              <a:rPr lang="en-US" i="1" u="sng" dirty="0" smtClean="0"/>
              <a:t>Conditions for abatement:</a:t>
            </a:r>
          </a:p>
          <a:p>
            <a:pPr marL="457200" indent="-457200" algn="just">
              <a:buFont typeface="+mj-lt"/>
              <a:buAutoNum type="arabicPeriod"/>
            </a:pPr>
            <a:r>
              <a:rPr lang="en-US" dirty="0" smtClean="0"/>
              <a:t>CENVAT Credit on inputs used for providing the taxable service has not been taken under the provisions of CENVAT Credit Rules, 2004.</a:t>
            </a:r>
          </a:p>
          <a:p>
            <a:pPr marL="457200" indent="-457200" algn="just">
              <a:buFont typeface="+mj-lt"/>
              <a:buAutoNum type="arabicPeriod"/>
            </a:pPr>
            <a:r>
              <a:rPr lang="en-US" dirty="0" smtClean="0"/>
              <a:t>The value of land is included in the amount charged from the service receiver.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Tripartite business model</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buNone/>
            </a:pPr>
            <a:r>
              <a:rPr lang="en-US" dirty="0" smtClean="0"/>
              <a:t>In a tripartite business model, there are 3 parties:</a:t>
            </a:r>
          </a:p>
          <a:p>
            <a:pPr marL="514350" indent="-514350">
              <a:buAutoNum type="romanLcParenBoth"/>
            </a:pPr>
            <a:r>
              <a:rPr lang="en-US" dirty="0" smtClean="0"/>
              <a:t>Landowner;</a:t>
            </a:r>
          </a:p>
          <a:p>
            <a:pPr marL="514350" indent="-514350">
              <a:buAutoNum type="romanLcParenBoth"/>
            </a:pPr>
            <a:r>
              <a:rPr lang="en-US" dirty="0" smtClean="0"/>
              <a:t>Builder or Developer;</a:t>
            </a:r>
          </a:p>
          <a:p>
            <a:pPr marL="514350" indent="-514350">
              <a:buAutoNum type="romanLcParenBoth"/>
            </a:pPr>
            <a:r>
              <a:rPr lang="en-US" dirty="0" smtClean="0"/>
              <a:t>Contractor who undertakes construction.</a:t>
            </a:r>
          </a:p>
          <a:p>
            <a:pPr marL="0" indent="0">
              <a:buNone/>
            </a:pPr>
            <a:r>
              <a:rPr lang="en-US" dirty="0" smtClean="0"/>
              <a:t>Issue: Liability to pay service tax on flats/ houses agreed to be given by builder/ developer to land owner towards the land/ development rights to other buyer and its valuation aspects.</a:t>
            </a:r>
          </a:p>
          <a:p>
            <a:pPr marL="0" indent="0">
              <a:buNone/>
            </a:pPr>
            <a:r>
              <a:rPr lang="en-US" dirty="0" smtClean="0"/>
              <a:t>Sale of land by landowner to builder is not a service.</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Redevelopment model</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US" dirty="0" smtClean="0"/>
              <a:t>In this case, land is owned by a society, comprising of members of society with each member entitled to his share by way of an apartment.</a:t>
            </a:r>
          </a:p>
          <a:p>
            <a:pPr marL="0" indent="0" algn="just">
              <a:buNone/>
            </a:pPr>
            <a:r>
              <a:rPr lang="en-US" dirty="0" smtClean="0"/>
              <a:t>Society/ individual flat owners give ‘NOC’ to builder for reconstruction.</a:t>
            </a:r>
          </a:p>
          <a:p>
            <a:pPr marL="0" indent="0" algn="just">
              <a:buNone/>
            </a:pPr>
            <a:r>
              <a:rPr lang="en-US" dirty="0" smtClean="0"/>
              <a:t>The builder makes new flats and may additionally make rental accommodation or construct additional flats for sale or pay an amount to flat owners.</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Conversion model</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US" dirty="0" smtClean="0"/>
              <a:t>It involves conversion of any untaxed part of a complex into a civil structure or a building to be used for commerce or industry.</a:t>
            </a:r>
          </a:p>
          <a:p>
            <a:pPr marL="0" indent="0" algn="just">
              <a:buNone/>
            </a:pPr>
            <a:r>
              <a:rPr lang="en-US" dirty="0" smtClean="0"/>
              <a:t>A mere change in use of building does not result into service tax implications. If the renovation activity is done on a contract basis, the same becomes chargeable to service tax under </a:t>
            </a:r>
            <a:r>
              <a:rPr lang="en-US" b="1" i="1" u="sng" dirty="0" smtClean="0"/>
              <a:t>“WORKS CONTRACT”</a:t>
            </a:r>
            <a:endParaRPr lang="en-US" b="1" i="1" u="sng"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Collaboration model</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US" dirty="0" smtClean="0"/>
              <a:t>If the landowner transfers development rights to builder, who in turn transfers developed buildings back to landowner, will the original landowner be required to pay service tax on future sale of flats?</a:t>
            </a:r>
          </a:p>
          <a:p>
            <a:pPr marL="0" indent="0" algn="just">
              <a:buNone/>
            </a:pPr>
            <a:r>
              <a:rPr lang="en-US" dirty="0" smtClean="0"/>
              <a:t>The transaction of sale of developed flats will be leviable to service tax if any consideration is received by him before receipt of completion certificate.</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Build, operate, transfer (BOT) model</a:t>
            </a:r>
            <a:endParaRPr lang="en-US" dirty="0">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nvPr>
        </p:nvGraphicFramePr>
        <p:xfrm>
          <a:off x="768350" y="2286000"/>
          <a:ext cx="72898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faq</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itchFamily="2" charset="2"/>
              <a:buChar char="§"/>
            </a:pPr>
            <a:r>
              <a:rPr lang="en-US" dirty="0" smtClean="0"/>
              <a:t>Value of “free supplies” provided by service receiver for incorporation in constructions to service provider. Would it be considered as consideration for service?</a:t>
            </a:r>
          </a:p>
          <a:p>
            <a:pPr algn="just">
              <a:buFont typeface="Wingdings" pitchFamily="2" charset="2"/>
              <a:buChar char="§"/>
            </a:pPr>
            <a:r>
              <a:rPr lang="en-US" dirty="0" smtClean="0"/>
              <a:t>Whether construction of other structures inside a residential complex viz., fountain, sculptors, car parking lot, tool-shed are liable to service tax within construction services?</a:t>
            </a:r>
          </a:p>
          <a:p>
            <a:pPr algn="just">
              <a:buFont typeface="Wingdings" pitchFamily="2" charset="2"/>
              <a:buChar char="§"/>
            </a:pPr>
            <a:r>
              <a:rPr lang="en-US" dirty="0" smtClean="0"/>
              <a:t>Whether construction of servant quarters within a residential complex liable to service tax?</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effectLst>
                  <a:outerShdw blurRad="38100" dist="38100" dir="2700000" algn="tl">
                    <a:srgbClr val="000000">
                      <a:alpha val="43137"/>
                    </a:srgbClr>
                  </a:outerShdw>
                </a:effectLst>
              </a:rPr>
              <a:t>Temporary use &amp; Transfer of ipr</a:t>
            </a:r>
            <a:endParaRPr lang="en-GB" dirty="0">
              <a:effectLst>
                <a:outerShdw blurRad="38100" dist="38100" dir="2700000" algn="tl">
                  <a:srgbClr val="000000">
                    <a:alpha val="43137"/>
                  </a:srgbClr>
                </a:outerShdw>
              </a:effectLs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9638" b="9638"/>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p:txBody>
          <a:bodyPr/>
          <a:lstStyle/>
          <a:p>
            <a:r>
              <a:rPr lang="en-GB" dirty="0"/>
              <a:t>SL. No. </a:t>
            </a:r>
            <a:r>
              <a:rPr lang="en-GB" dirty="0" smtClean="0"/>
              <a:t>3</a:t>
            </a:r>
            <a:endParaRPr lang="en-GB" dirty="0"/>
          </a:p>
        </p:txBody>
      </p:sp>
    </p:spTree>
    <p:extLst>
      <p:ext uri="{BB962C8B-B14F-4D97-AF65-F5344CB8AC3E}">
        <p14:creationId xmlns:p14="http://schemas.microsoft.com/office/powerpoint/2010/main" val="25554206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lstStyle/>
          <a:p>
            <a:pPr marL="0" indent="0" algn="just">
              <a:buNone/>
            </a:pPr>
            <a:r>
              <a:rPr lang="en-GB" dirty="0" smtClean="0"/>
              <a:t>As per Section 66E(c) of Finance Act, 1994, </a:t>
            </a:r>
            <a:r>
              <a:rPr lang="en-GB" i="1" dirty="0" smtClean="0"/>
              <a:t>‘temporary transfer of or permitting the use or enjoyment of any intellectual property right is a declared service.’</a:t>
            </a:r>
          </a:p>
          <a:p>
            <a:pPr algn="just"/>
            <a:endParaRPr lang="en-GB" i="1" dirty="0"/>
          </a:p>
          <a:p>
            <a:pPr marL="0" indent="0" algn="just">
              <a:buNone/>
            </a:pPr>
            <a:r>
              <a:rPr lang="en-GB" dirty="0" smtClean="0"/>
              <a:t>Intellectual Property Right (IPR) includes copyright, patents, trademarks, design etc. </a:t>
            </a:r>
            <a:endParaRPr lang="en-GB" dirty="0"/>
          </a:p>
        </p:txBody>
      </p:sp>
    </p:spTree>
    <p:extLst>
      <p:ext uri="{BB962C8B-B14F-4D97-AF65-F5344CB8AC3E}">
        <p14:creationId xmlns:p14="http://schemas.microsoft.com/office/powerpoint/2010/main" val="35210460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SCOPE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Exhibition of cinematograph films in places other than cinema hall or theatre is taxable.</a:t>
            </a:r>
          </a:p>
          <a:p>
            <a:pPr algn="just">
              <a:buFont typeface="Wingdings" panose="05000000000000000000" pitchFamily="2" charset="2"/>
              <a:buChar char="§"/>
            </a:pPr>
            <a:r>
              <a:rPr lang="en-GB" dirty="0" smtClean="0"/>
              <a:t>Registration of IPR outside India is also covered.</a:t>
            </a:r>
          </a:p>
          <a:p>
            <a:pPr algn="just">
              <a:buFont typeface="Wingdings" panose="05000000000000000000" pitchFamily="2" charset="2"/>
              <a:buChar char="§"/>
            </a:pPr>
            <a:r>
              <a:rPr lang="en-GB" dirty="0" smtClean="0"/>
              <a:t>Distribution of music by music company having the copyright of sound recording is taxable.</a:t>
            </a:r>
          </a:p>
          <a:p>
            <a:pPr algn="just">
              <a:buFont typeface="Wingdings" panose="05000000000000000000" pitchFamily="2" charset="2"/>
              <a:buChar char="§"/>
            </a:pPr>
            <a:r>
              <a:rPr lang="en-GB" dirty="0" smtClean="0"/>
              <a:t>Royalty for allowing the recording of song for further distribution by the composer is exempt.</a:t>
            </a:r>
          </a:p>
          <a:p>
            <a:pPr algn="just">
              <a:buFont typeface="Wingdings" panose="05000000000000000000" pitchFamily="2" charset="2"/>
              <a:buChar char="§"/>
            </a:pPr>
            <a:r>
              <a:rPr lang="en-GB" dirty="0" smtClean="0"/>
              <a:t>Arrangements entered into for screening of cinematographic films by producers/ distributors/ exhibitors is exempt.</a:t>
            </a:r>
            <a:endParaRPr lang="en-GB" dirty="0"/>
          </a:p>
        </p:txBody>
      </p:sp>
    </p:spTree>
    <p:extLst>
      <p:ext uri="{BB962C8B-B14F-4D97-AF65-F5344CB8AC3E}">
        <p14:creationId xmlns:p14="http://schemas.microsoft.com/office/powerpoint/2010/main" val="42371141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IMPORT of TECHNOLOGY</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GB" dirty="0" smtClean="0"/>
              <a:t>On import of technology, R &amp; D cess paid is exempted.</a:t>
            </a:r>
          </a:p>
          <a:p>
            <a:pPr marL="0" indent="0" algn="just">
              <a:buNone/>
            </a:pPr>
            <a:r>
              <a:rPr lang="en-GB" dirty="0" smtClean="0"/>
              <a:t>Conditions:</a:t>
            </a:r>
          </a:p>
          <a:p>
            <a:pPr marL="457200" indent="-457200" algn="just">
              <a:buFont typeface="+mj-lt"/>
              <a:buAutoNum type="arabicParenR"/>
            </a:pPr>
            <a:r>
              <a:rPr lang="en-GB" dirty="0" smtClean="0"/>
              <a:t>The R &amp; D Cess is paid within 6 months from date of invoice or in case of associated enterprises, the date of credit in books of account.</a:t>
            </a:r>
          </a:p>
          <a:p>
            <a:pPr marL="457200" indent="-457200" algn="just">
              <a:buFont typeface="+mj-lt"/>
              <a:buAutoNum type="arabicParenR"/>
            </a:pPr>
            <a:r>
              <a:rPr lang="en-GB" dirty="0" smtClean="0"/>
              <a:t>The records of R &amp; D Cess are maintained for establishing the linkage between the invoice or the credit entry as case may be.</a:t>
            </a:r>
            <a:endParaRPr lang="en-GB" dirty="0"/>
          </a:p>
        </p:txBody>
      </p:sp>
    </p:spTree>
    <p:extLst>
      <p:ext uri="{BB962C8B-B14F-4D97-AF65-F5344CB8AC3E}">
        <p14:creationId xmlns:p14="http://schemas.microsoft.com/office/powerpoint/2010/main" val="12347339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FILM Distributor and film exhibitor</a:t>
            </a:r>
            <a:endParaRPr lang="en-GB" dirty="0">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50505184"/>
              </p:ext>
            </p:extLst>
          </p:nvPr>
        </p:nvGraphicFramePr>
        <p:xfrm>
          <a:off x="768096" y="2084832"/>
          <a:ext cx="7289799" cy="3992880"/>
        </p:xfrm>
        <a:graphic>
          <a:graphicData uri="http://schemas.openxmlformats.org/drawingml/2006/table">
            <a:tbl>
              <a:tblPr firstRow="1" bandRow="1">
                <a:tableStyleId>{5C22544A-7EE6-4342-B048-85BDC9FD1C3A}</a:tableStyleId>
              </a:tblPr>
              <a:tblGrid>
                <a:gridCol w="2127504"/>
                <a:gridCol w="2732362"/>
                <a:gridCol w="2429933"/>
              </a:tblGrid>
              <a:tr h="370840">
                <a:tc>
                  <a:txBody>
                    <a:bodyPr/>
                    <a:lstStyle/>
                    <a:p>
                      <a:r>
                        <a:rPr lang="en-GB" sz="1400" dirty="0" smtClean="0"/>
                        <a:t>Type of arrangement</a:t>
                      </a:r>
                      <a:endParaRPr lang="en-GB" sz="1400" dirty="0"/>
                    </a:p>
                  </a:txBody>
                  <a:tcPr/>
                </a:tc>
                <a:tc>
                  <a:txBody>
                    <a:bodyPr/>
                    <a:lstStyle/>
                    <a:p>
                      <a:r>
                        <a:rPr lang="en-GB" sz="1400" dirty="0" smtClean="0"/>
                        <a:t>Movie</a:t>
                      </a:r>
                      <a:r>
                        <a:rPr lang="en-GB" sz="1400" baseline="0" dirty="0" smtClean="0"/>
                        <a:t> exhibited on whose account</a:t>
                      </a:r>
                      <a:endParaRPr lang="en-GB" sz="1400" dirty="0"/>
                    </a:p>
                  </a:txBody>
                  <a:tcPr/>
                </a:tc>
                <a:tc>
                  <a:txBody>
                    <a:bodyPr/>
                    <a:lstStyle/>
                    <a:p>
                      <a:r>
                        <a:rPr lang="en-GB" sz="1400" dirty="0" smtClean="0"/>
                        <a:t>Service Tax Implication</a:t>
                      </a:r>
                      <a:endParaRPr lang="en-GB" sz="1400" dirty="0"/>
                    </a:p>
                  </a:txBody>
                  <a:tcPr/>
                </a:tc>
              </a:tr>
              <a:tr h="370840">
                <a:tc rowSpan="2">
                  <a:txBody>
                    <a:bodyPr/>
                    <a:lstStyle/>
                    <a:p>
                      <a:pPr algn="just"/>
                      <a:r>
                        <a:rPr lang="en-GB" sz="1400" i="1" dirty="0" smtClean="0"/>
                        <a:t>Case I: </a:t>
                      </a:r>
                      <a:r>
                        <a:rPr lang="en-GB" sz="1400" dirty="0" smtClean="0"/>
                        <a:t>Distributor</a:t>
                      </a:r>
                      <a:r>
                        <a:rPr lang="en-GB" sz="1400" baseline="0" dirty="0" smtClean="0"/>
                        <a:t> and Exhibitor are operating on independently.</a:t>
                      </a:r>
                      <a:endParaRPr lang="en-GB" sz="1400" dirty="0"/>
                    </a:p>
                  </a:txBody>
                  <a:tcPr/>
                </a:tc>
                <a:tc>
                  <a:txBody>
                    <a:bodyPr/>
                    <a:lstStyle/>
                    <a:p>
                      <a:pPr algn="just"/>
                      <a:r>
                        <a:rPr lang="en-GB" sz="1400" dirty="0" smtClean="0"/>
                        <a:t>(a) Movie is exhibited by exhibitor on his own</a:t>
                      </a:r>
                      <a:r>
                        <a:rPr lang="en-GB" sz="1400" baseline="0" dirty="0" smtClean="0"/>
                        <a:t> account i.e. distributor has temporarily transferred copyright in films to exhibitor.</a:t>
                      </a:r>
                      <a:endParaRPr lang="en-GB" sz="1400" dirty="0"/>
                    </a:p>
                  </a:txBody>
                  <a:tcPr/>
                </a:tc>
                <a:tc>
                  <a:txBody>
                    <a:bodyPr/>
                    <a:lstStyle/>
                    <a:p>
                      <a:pPr algn="just"/>
                      <a:r>
                        <a:rPr lang="en-GB" sz="1400" dirty="0" smtClean="0"/>
                        <a:t>Temporary transfer of copyright in films is exempt from service tax.</a:t>
                      </a:r>
                      <a:endParaRPr lang="en-GB" sz="1400" dirty="0"/>
                    </a:p>
                  </a:txBody>
                  <a:tcPr/>
                </a:tc>
              </a:tr>
              <a:tr h="370840">
                <a:tc vMerge="1">
                  <a:txBody>
                    <a:bodyPr/>
                    <a:lstStyle/>
                    <a:p>
                      <a:endParaRPr lang="en-GB" dirty="0"/>
                    </a:p>
                  </a:txBody>
                  <a:tcPr/>
                </a:tc>
                <a:tc>
                  <a:txBody>
                    <a:bodyPr/>
                    <a:lstStyle/>
                    <a:p>
                      <a:pPr algn="just"/>
                      <a:r>
                        <a:rPr lang="en-GB" sz="1400" dirty="0" smtClean="0"/>
                        <a:t>(b) Movie is exhibited by exhibitor on behalf of Distributor</a:t>
                      </a:r>
                      <a:r>
                        <a:rPr lang="en-GB" sz="1400" baseline="0" dirty="0" smtClean="0"/>
                        <a:t>, i.e. no transfer of copyrights.</a:t>
                      </a:r>
                      <a:endParaRPr lang="en-GB" sz="1400" dirty="0"/>
                    </a:p>
                  </a:txBody>
                  <a:tcPr/>
                </a:tc>
                <a:tc>
                  <a:txBody>
                    <a:bodyPr/>
                    <a:lstStyle/>
                    <a:p>
                      <a:pPr algn="just"/>
                      <a:r>
                        <a:rPr lang="en-GB" sz="1400" dirty="0" smtClean="0"/>
                        <a:t>In this situation, exhibitor provides </a:t>
                      </a:r>
                      <a:r>
                        <a:rPr lang="en-GB" sz="1400" i="1" dirty="0" smtClean="0"/>
                        <a:t>renting of immovable property </a:t>
                      </a:r>
                      <a:r>
                        <a:rPr lang="en-GB" sz="1400" dirty="0" smtClean="0"/>
                        <a:t>to distributor and is liable to service tax.</a:t>
                      </a:r>
                      <a:endParaRPr lang="en-GB" sz="1400"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400" i="1" dirty="0" smtClean="0"/>
                        <a:t>Case II: </a:t>
                      </a:r>
                      <a:r>
                        <a:rPr lang="en-GB" sz="1400" i="0" dirty="0" smtClean="0"/>
                        <a:t>A</a:t>
                      </a:r>
                      <a:r>
                        <a:rPr lang="en-GB" sz="1400" dirty="0" smtClean="0"/>
                        <a:t>rrangement between Distributor and Exhibitor amounts to unincorporated </a:t>
                      </a:r>
                      <a:r>
                        <a:rPr lang="en-GB" sz="1400" baseline="0" dirty="0" smtClean="0"/>
                        <a:t>collaboration (Joint Venture).</a:t>
                      </a:r>
                      <a:endParaRPr lang="en-GB" sz="1400" dirty="0" smtClean="0"/>
                    </a:p>
                    <a:p>
                      <a:pPr algn="just"/>
                      <a:endParaRPr lang="en-GB" sz="1400" dirty="0"/>
                    </a:p>
                  </a:txBody>
                  <a:tcPr/>
                </a:tc>
                <a:tc gridSpan="2">
                  <a:txBody>
                    <a:bodyPr/>
                    <a:lstStyle/>
                    <a:p>
                      <a:pPr algn="just"/>
                      <a:r>
                        <a:rPr lang="en-GB" sz="1400" dirty="0" smtClean="0"/>
                        <a:t>Service provided</a:t>
                      </a:r>
                      <a:r>
                        <a:rPr lang="en-GB" sz="1400" baseline="0" dirty="0" smtClean="0"/>
                        <a:t> by each of the persons, i.e.- </a:t>
                      </a:r>
                    </a:p>
                    <a:p>
                      <a:pPr marL="285750" indent="-285750" algn="just">
                        <a:buFont typeface="Wingdings" panose="05000000000000000000" pitchFamily="2" charset="2"/>
                        <a:buChar char="q"/>
                      </a:pPr>
                      <a:r>
                        <a:rPr lang="en-GB" sz="1400" baseline="0" dirty="0" smtClean="0"/>
                        <a:t>The new entity/ Joint Venture</a:t>
                      </a:r>
                    </a:p>
                    <a:p>
                      <a:pPr marL="285750" indent="-285750" algn="just">
                        <a:buFont typeface="Wingdings" panose="05000000000000000000" pitchFamily="2" charset="2"/>
                        <a:buChar char="q"/>
                      </a:pPr>
                      <a:r>
                        <a:rPr lang="en-GB" sz="1400" baseline="0" dirty="0" smtClean="0"/>
                        <a:t>The Exhibitor; and</a:t>
                      </a:r>
                    </a:p>
                    <a:p>
                      <a:pPr marL="285750" indent="-285750" algn="just">
                        <a:buFont typeface="Wingdings" panose="05000000000000000000" pitchFamily="2" charset="2"/>
                        <a:buChar char="q"/>
                      </a:pPr>
                      <a:r>
                        <a:rPr lang="en-GB" sz="1400" baseline="0" dirty="0" smtClean="0"/>
                        <a:t>The Distributor or Producer</a:t>
                      </a:r>
                    </a:p>
                    <a:p>
                      <a:pPr marL="0" indent="0" algn="just">
                        <a:buFont typeface="Wingdings" panose="05000000000000000000" pitchFamily="2" charset="2"/>
                        <a:buNone/>
                      </a:pPr>
                      <a:r>
                        <a:rPr lang="en-GB" sz="1400" baseline="0" dirty="0" smtClean="0"/>
                        <a:t>Is liable to service tax under applicable service head of each person.</a:t>
                      </a:r>
                      <a:endParaRPr lang="en-GB" sz="1400" dirty="0"/>
                    </a:p>
                  </a:txBody>
                  <a:tcPr/>
                </a:tc>
                <a:tc hMerge="1">
                  <a:txBody>
                    <a:bodyPr/>
                    <a:lstStyle/>
                    <a:p>
                      <a:endParaRPr lang="en-GB" dirty="0"/>
                    </a:p>
                  </a:txBody>
                  <a:tcPr/>
                </a:tc>
              </a:tr>
            </a:tbl>
          </a:graphicData>
        </a:graphic>
      </p:graphicFrame>
    </p:spTree>
    <p:extLst>
      <p:ext uri="{BB962C8B-B14F-4D97-AF65-F5344CB8AC3E}">
        <p14:creationId xmlns:p14="http://schemas.microsoft.com/office/powerpoint/2010/main" val="19212993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ISSUES</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IPR is goods and such IPR is sold.</a:t>
            </a:r>
          </a:p>
          <a:p>
            <a:pPr algn="just">
              <a:buFont typeface="Wingdings" panose="05000000000000000000" pitchFamily="2" charset="2"/>
              <a:buChar char="§"/>
            </a:pPr>
            <a:r>
              <a:rPr lang="en-GB" dirty="0" smtClean="0"/>
              <a:t>IPR is goods and there is transfer of right to use such IPR.</a:t>
            </a:r>
          </a:p>
          <a:p>
            <a:pPr algn="just">
              <a:buFont typeface="Wingdings" panose="05000000000000000000" pitchFamily="2" charset="2"/>
              <a:buChar char="§"/>
            </a:pPr>
            <a:r>
              <a:rPr lang="en-GB" dirty="0" smtClean="0"/>
              <a:t>IPR is goods but there is no transfer of right to use such IPR.</a:t>
            </a:r>
          </a:p>
          <a:p>
            <a:pPr algn="just">
              <a:buFont typeface="Wingdings" panose="05000000000000000000" pitchFamily="2" charset="2"/>
              <a:buChar char="§"/>
            </a:pPr>
            <a:r>
              <a:rPr lang="en-GB" dirty="0" smtClean="0"/>
              <a:t>IPR is not goods.</a:t>
            </a:r>
          </a:p>
          <a:p>
            <a:pPr algn="just">
              <a:buFont typeface="Wingdings" panose="05000000000000000000" pitchFamily="2" charset="2"/>
              <a:buChar char="§"/>
            </a:pPr>
            <a:r>
              <a:rPr lang="en-GB" dirty="0" smtClean="0"/>
              <a:t>IPR is not goods and there is permanent transfer to use such IPR.</a:t>
            </a:r>
          </a:p>
          <a:p>
            <a:pPr algn="just">
              <a:buFont typeface="Wingdings" panose="05000000000000000000" pitchFamily="2" charset="2"/>
              <a:buChar char="§"/>
            </a:pPr>
            <a:r>
              <a:rPr lang="en-GB" dirty="0" smtClean="0"/>
              <a:t>IPR is not goods but there is temporary transfer to use such IPR.</a:t>
            </a:r>
            <a:endParaRPr lang="en-GB" dirty="0"/>
          </a:p>
        </p:txBody>
      </p:sp>
    </p:spTree>
    <p:extLst>
      <p:ext uri="{BB962C8B-B14F-4D97-AF65-F5344CB8AC3E}">
        <p14:creationId xmlns:p14="http://schemas.microsoft.com/office/powerpoint/2010/main" val="16545425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FAQ</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Theatre owners paying distributor entire box office collection after deducting entertainment tax and show rentals – whether it amounts to taxable value chargeable to service tax?</a:t>
            </a:r>
            <a:endParaRPr lang="en-GB" dirty="0"/>
          </a:p>
        </p:txBody>
      </p:sp>
    </p:spTree>
    <p:extLst>
      <p:ext uri="{BB962C8B-B14F-4D97-AF65-F5344CB8AC3E}">
        <p14:creationId xmlns:p14="http://schemas.microsoft.com/office/powerpoint/2010/main" val="5401082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Information technology software</a:t>
            </a:r>
            <a:endParaRPr lang="en-GB" dirty="0">
              <a:effectLst>
                <a:outerShdw blurRad="38100" dist="38100" dir="2700000" algn="tl">
                  <a:srgbClr val="000000">
                    <a:alpha val="43137"/>
                  </a:srgbClr>
                </a:outerShdw>
              </a:effectLs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4706" r="4706"/>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p:txBody>
          <a:bodyPr/>
          <a:lstStyle/>
          <a:p>
            <a:r>
              <a:rPr lang="en-GB" dirty="0"/>
              <a:t>SL. No. </a:t>
            </a:r>
            <a:r>
              <a:rPr lang="en-GB" dirty="0" smtClean="0"/>
              <a:t>4</a:t>
            </a:r>
            <a:endParaRPr lang="en-GB" dirty="0"/>
          </a:p>
        </p:txBody>
      </p:sp>
    </p:spTree>
    <p:extLst>
      <p:ext uri="{BB962C8B-B14F-4D97-AF65-F5344CB8AC3E}">
        <p14:creationId xmlns:p14="http://schemas.microsoft.com/office/powerpoint/2010/main" val="3256815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lstStyle/>
          <a:p>
            <a:pPr marL="0" indent="0" algn="just">
              <a:buNone/>
            </a:pPr>
            <a:r>
              <a:rPr lang="en-GB" dirty="0"/>
              <a:t>As per Section </a:t>
            </a:r>
            <a:r>
              <a:rPr lang="en-GB" dirty="0" smtClean="0"/>
              <a:t>66E(d) of </a:t>
            </a:r>
            <a:r>
              <a:rPr lang="en-GB" dirty="0"/>
              <a:t>the Finance Act, 1994</a:t>
            </a:r>
            <a:r>
              <a:rPr lang="en-GB" dirty="0" smtClean="0"/>
              <a:t>, </a:t>
            </a:r>
            <a:r>
              <a:rPr lang="en-GB" i="1" dirty="0" smtClean="0"/>
              <a:t>development, design, programming, customization, adaptation, upgradation, enhancement, implementation of information technology software </a:t>
            </a:r>
            <a:r>
              <a:rPr lang="en-GB" dirty="0" smtClean="0"/>
              <a:t>is a declared service.</a:t>
            </a:r>
            <a:endParaRPr lang="en-GB" dirty="0"/>
          </a:p>
        </p:txBody>
      </p:sp>
    </p:spTree>
    <p:extLst>
      <p:ext uri="{BB962C8B-B14F-4D97-AF65-F5344CB8AC3E}">
        <p14:creationId xmlns:p14="http://schemas.microsoft.com/office/powerpoint/2010/main" val="69211034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Aspects of service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Sale of pre-packaged or canned software not liable to tax.</a:t>
            </a:r>
          </a:p>
          <a:p>
            <a:pPr algn="just">
              <a:buFont typeface="Wingdings" panose="05000000000000000000" pitchFamily="2" charset="2"/>
              <a:buChar char="§"/>
            </a:pPr>
            <a:r>
              <a:rPr lang="en-GB" dirty="0" smtClean="0"/>
              <a:t>On-site development of software is liable to service tax.</a:t>
            </a:r>
          </a:p>
          <a:p>
            <a:pPr algn="just">
              <a:buFont typeface="Wingdings" panose="05000000000000000000" pitchFamily="2" charset="2"/>
              <a:buChar char="§"/>
            </a:pPr>
            <a:r>
              <a:rPr lang="en-GB" dirty="0" smtClean="0"/>
              <a:t>Advice, consultancy and assistance on matters relating to information technology is liable to service tax.</a:t>
            </a:r>
          </a:p>
          <a:p>
            <a:pPr algn="just">
              <a:buFont typeface="Wingdings" panose="05000000000000000000" pitchFamily="2" charset="2"/>
              <a:buChar char="§"/>
            </a:pPr>
            <a:r>
              <a:rPr lang="en-GB" dirty="0" smtClean="0"/>
              <a:t>Licence to use pre-packaged software is liable to service tax.</a:t>
            </a:r>
          </a:p>
          <a:p>
            <a:pPr algn="just">
              <a:buFont typeface="Wingdings" panose="05000000000000000000" pitchFamily="2" charset="2"/>
              <a:buChar char="§"/>
            </a:pPr>
            <a:r>
              <a:rPr lang="en-GB" dirty="0" smtClean="0"/>
              <a:t>Customized development of software and delivery to the client on media like a CD is liable to service tax.</a:t>
            </a:r>
          </a:p>
          <a:p>
            <a:pPr algn="just">
              <a:buFont typeface="Wingdings" panose="05000000000000000000" pitchFamily="2" charset="2"/>
              <a:buChar char="§"/>
            </a:pPr>
            <a:r>
              <a:rPr lang="en-GB" dirty="0" smtClean="0"/>
              <a:t>Software transactions can be covered under Intellectual Property Service.</a:t>
            </a:r>
          </a:p>
          <a:p>
            <a:pPr algn="just">
              <a:buFont typeface="Wingdings" panose="05000000000000000000" pitchFamily="2" charset="2"/>
              <a:buChar char="§"/>
            </a:pPr>
            <a:r>
              <a:rPr lang="en-GB" dirty="0" smtClean="0"/>
              <a:t>Software given on hire is liable to service tax u/s 66E(f).</a:t>
            </a:r>
            <a:endParaRPr lang="en-GB" dirty="0"/>
          </a:p>
        </p:txBody>
      </p:sp>
    </p:spTree>
    <p:extLst>
      <p:ext uri="{BB962C8B-B14F-4D97-AF65-F5344CB8AC3E}">
        <p14:creationId xmlns:p14="http://schemas.microsoft.com/office/powerpoint/2010/main" val="22822369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FAQ</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Does transforming blank CDs into software loaded CDs amount to manufacture or not?</a:t>
            </a:r>
          </a:p>
          <a:p>
            <a:pPr algn="just">
              <a:buFont typeface="Wingdings" panose="05000000000000000000" pitchFamily="2" charset="2"/>
              <a:buChar char="§"/>
            </a:pPr>
            <a:r>
              <a:rPr lang="en-GB" dirty="0" smtClean="0"/>
              <a:t>Will I have to pay service tax if I buy and download software from outside India?</a:t>
            </a:r>
          </a:p>
          <a:p>
            <a:pPr algn="just">
              <a:buFont typeface="Wingdings" panose="05000000000000000000" pitchFamily="2" charset="2"/>
              <a:buChar char="§"/>
            </a:pPr>
            <a:r>
              <a:rPr lang="en-GB" dirty="0" smtClean="0"/>
              <a:t>Will payment of licence and renewal of licence attract service tax?</a:t>
            </a:r>
          </a:p>
          <a:p>
            <a:pPr algn="just">
              <a:buFont typeface="Wingdings" panose="05000000000000000000" pitchFamily="2" charset="2"/>
              <a:buChar char="§"/>
            </a:pPr>
            <a:r>
              <a:rPr lang="en-GB" dirty="0" smtClean="0"/>
              <a:t>What happens if the licence and the media both come together in single box as shrink wrapped software?</a:t>
            </a:r>
            <a:endParaRPr lang="en-GB" dirty="0"/>
          </a:p>
        </p:txBody>
      </p:sp>
    </p:spTree>
    <p:extLst>
      <p:ext uri="{BB962C8B-B14F-4D97-AF65-F5344CB8AC3E}">
        <p14:creationId xmlns:p14="http://schemas.microsoft.com/office/powerpoint/2010/main" val="402785715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effectLst>
                  <a:outerShdw blurRad="38100" dist="38100" dir="2700000" algn="tl">
                    <a:srgbClr val="000000">
                      <a:alpha val="43137"/>
                    </a:srgbClr>
                  </a:outerShdw>
                </a:effectLst>
              </a:rPr>
              <a:t>Refraining acts</a:t>
            </a:r>
            <a:endParaRPr lang="en-GB" dirty="0">
              <a:effectLst>
                <a:outerShdw blurRad="38100" dist="38100" dir="2700000" algn="tl">
                  <a:srgbClr val="000000">
                    <a:alpha val="43137"/>
                  </a:srgbClr>
                </a:outerShdw>
              </a:effectLs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2479" b="12479"/>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p:txBody>
          <a:bodyPr/>
          <a:lstStyle/>
          <a:p>
            <a:r>
              <a:rPr lang="en-GB" dirty="0"/>
              <a:t>SL. No. </a:t>
            </a:r>
            <a:r>
              <a:rPr lang="en-GB" dirty="0" smtClean="0"/>
              <a:t>5</a:t>
            </a:r>
            <a:endParaRPr lang="en-GB" dirty="0"/>
          </a:p>
        </p:txBody>
      </p:sp>
    </p:spTree>
    <p:extLst>
      <p:ext uri="{BB962C8B-B14F-4D97-AF65-F5344CB8AC3E}">
        <p14:creationId xmlns:p14="http://schemas.microsoft.com/office/powerpoint/2010/main" val="37422093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lstStyle/>
          <a:p>
            <a:pPr marL="0" indent="0" algn="just">
              <a:buNone/>
            </a:pPr>
            <a:r>
              <a:rPr lang="en-GB" dirty="0" smtClean="0"/>
              <a:t>As per Section 66E(e)  of the Finance Act, 1994, </a:t>
            </a:r>
            <a:r>
              <a:rPr lang="en-GB" i="1" dirty="0" smtClean="0"/>
              <a:t>agreeing to the obligation:</a:t>
            </a:r>
          </a:p>
          <a:p>
            <a:pPr marL="514350" indent="-514350" algn="just">
              <a:buFont typeface="+mj-lt"/>
              <a:buAutoNum type="romanLcPeriod"/>
            </a:pPr>
            <a:r>
              <a:rPr lang="en-GB" i="1" dirty="0" smtClean="0"/>
              <a:t>To refrain from an act, or</a:t>
            </a:r>
          </a:p>
          <a:p>
            <a:pPr marL="514350" indent="-514350" algn="just">
              <a:buFont typeface="+mj-lt"/>
              <a:buAutoNum type="romanLcPeriod"/>
            </a:pPr>
            <a:r>
              <a:rPr lang="en-GB" i="1" dirty="0" smtClean="0"/>
              <a:t>To tolerate an act or a situation, or</a:t>
            </a:r>
          </a:p>
          <a:p>
            <a:pPr marL="514350" indent="-514350" algn="just">
              <a:buFont typeface="+mj-lt"/>
              <a:buAutoNum type="romanLcPeriod"/>
            </a:pPr>
            <a:r>
              <a:rPr lang="en-GB" i="1" dirty="0" smtClean="0"/>
              <a:t>To do an act,</a:t>
            </a:r>
          </a:p>
          <a:p>
            <a:pPr marL="0" indent="0" algn="just">
              <a:buNone/>
            </a:pPr>
            <a:r>
              <a:rPr lang="en-GB" i="1" dirty="0" smtClean="0"/>
              <a:t>Has been specified as declared service.</a:t>
            </a:r>
            <a:endParaRPr lang="en-GB" i="1" dirty="0"/>
          </a:p>
        </p:txBody>
      </p:sp>
    </p:spTree>
    <p:extLst>
      <p:ext uri="{BB962C8B-B14F-4D97-AF65-F5344CB8AC3E}">
        <p14:creationId xmlns:p14="http://schemas.microsoft.com/office/powerpoint/2010/main" val="9337594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Scope of service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GB" dirty="0" smtClean="0"/>
              <a:t>In terms of this  entry, the following activities, if carried out by a person for another for consideration would be treated as provision of service:</a:t>
            </a:r>
          </a:p>
          <a:p>
            <a:pPr marL="457200" indent="-457200" algn="just">
              <a:buFont typeface="+mj-lt"/>
              <a:buAutoNum type="alphaLcPeriod"/>
            </a:pPr>
            <a:r>
              <a:rPr lang="en-GB" dirty="0" smtClean="0"/>
              <a:t>Agreeing to the obligation to refrain from an act.</a:t>
            </a:r>
          </a:p>
          <a:p>
            <a:pPr marL="457200" indent="-457200" algn="just">
              <a:buFont typeface="+mj-lt"/>
              <a:buAutoNum type="alphaLcPeriod"/>
            </a:pPr>
            <a:r>
              <a:rPr lang="en-GB" dirty="0" smtClean="0"/>
              <a:t>Agreeing to the obligation to tolerate an act or a situation.</a:t>
            </a:r>
          </a:p>
          <a:p>
            <a:pPr marL="457200" indent="-457200" algn="just">
              <a:buFont typeface="+mj-lt"/>
              <a:buAutoNum type="alphaLcPeriod"/>
            </a:pPr>
            <a:r>
              <a:rPr lang="en-GB" dirty="0" smtClean="0"/>
              <a:t>Agreeing to the obligation to do an act.</a:t>
            </a:r>
          </a:p>
          <a:p>
            <a:pPr marL="0" indent="0">
              <a:buNone/>
            </a:pPr>
            <a:endParaRPr lang="en-GB" dirty="0"/>
          </a:p>
          <a:p>
            <a:pPr marL="0" indent="0">
              <a:buNone/>
            </a:pPr>
            <a:endParaRPr lang="en-GB" dirty="0" smtClean="0"/>
          </a:p>
        </p:txBody>
      </p:sp>
    </p:spTree>
    <p:extLst>
      <p:ext uri="{BB962C8B-B14F-4D97-AF65-F5344CB8AC3E}">
        <p14:creationId xmlns:p14="http://schemas.microsoft.com/office/powerpoint/2010/main" val="401285253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FAQ</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174625" indent="-174625" algn="just">
              <a:buFont typeface="Wingdings" panose="05000000000000000000" pitchFamily="2" charset="2"/>
              <a:buChar char="§"/>
            </a:pPr>
            <a:r>
              <a:rPr lang="en-GB" dirty="0" smtClean="0"/>
              <a:t>Would non compete agreements be considered a provision of service?</a:t>
            </a:r>
          </a:p>
          <a:p>
            <a:pPr marL="0" indent="0" algn="just">
              <a:buFont typeface="Wingdings" panose="05000000000000000000" pitchFamily="2" charset="2"/>
              <a:buChar char="§"/>
            </a:pPr>
            <a:r>
              <a:rPr lang="en-GB" dirty="0" smtClean="0"/>
              <a:t>Payment in settlement of dispute – is it consideration?</a:t>
            </a:r>
            <a:endParaRPr lang="en-GB" dirty="0"/>
          </a:p>
        </p:txBody>
      </p:sp>
    </p:spTree>
    <p:extLst>
      <p:ext uri="{BB962C8B-B14F-4D97-AF65-F5344CB8AC3E}">
        <p14:creationId xmlns:p14="http://schemas.microsoft.com/office/powerpoint/2010/main" val="120205838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hiring, leasing &amp; licensing of goods</a:t>
            </a:r>
            <a:endParaRPr lang="en-GB" dirty="0">
              <a:effectLst>
                <a:outerShdw blurRad="38100" dist="38100" dir="2700000" algn="tl">
                  <a:srgbClr val="000000">
                    <a:alpha val="43137"/>
                  </a:srgbClr>
                </a:outerShdw>
              </a:effectLs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9993" b="9993"/>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p:txBody>
          <a:bodyPr/>
          <a:lstStyle/>
          <a:p>
            <a:r>
              <a:rPr lang="en-GB" dirty="0"/>
              <a:t>SL. No. </a:t>
            </a:r>
            <a:r>
              <a:rPr lang="en-GB" dirty="0" smtClean="0"/>
              <a:t>6</a:t>
            </a:r>
            <a:endParaRPr lang="en-GB" dirty="0"/>
          </a:p>
        </p:txBody>
      </p:sp>
    </p:spTree>
    <p:extLst>
      <p:ext uri="{BB962C8B-B14F-4D97-AF65-F5344CB8AC3E}">
        <p14:creationId xmlns:p14="http://schemas.microsoft.com/office/powerpoint/2010/main" val="5871222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lstStyle/>
          <a:p>
            <a:pPr marL="0" indent="0" algn="just">
              <a:buNone/>
            </a:pPr>
            <a:r>
              <a:rPr lang="en-GB" dirty="0" smtClean="0"/>
              <a:t>As per Section 66E(f), </a:t>
            </a:r>
            <a:r>
              <a:rPr lang="en-GB" i="1" dirty="0" smtClean="0"/>
              <a:t>‘transfer of goods by way of hiring, leasing, licensing or any such manner without transfer of right to use such goods is a declared service.’</a:t>
            </a:r>
          </a:p>
          <a:p>
            <a:pPr marL="0" indent="0" algn="just">
              <a:buNone/>
            </a:pPr>
            <a:endParaRPr lang="en-GB" dirty="0"/>
          </a:p>
        </p:txBody>
      </p:sp>
    </p:spTree>
    <p:extLst>
      <p:ext uri="{BB962C8B-B14F-4D97-AF65-F5344CB8AC3E}">
        <p14:creationId xmlns:p14="http://schemas.microsoft.com/office/powerpoint/2010/main" val="37620148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Meaning of </a:t>
            </a:r>
            <a:r>
              <a:rPr lang="en-GB" i="1" dirty="0" smtClean="0">
                <a:effectLst>
                  <a:outerShdw blurRad="38100" dist="38100" dir="2700000" algn="tl">
                    <a:srgbClr val="000000">
                      <a:alpha val="43137"/>
                    </a:srgbClr>
                  </a:outerShdw>
                </a:effectLst>
              </a:rPr>
              <a:t>‘transfer of right to use such goods’.</a:t>
            </a:r>
            <a:endParaRPr lang="en-GB" i="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fontScale="92500" lnSpcReduction="20000"/>
          </a:bodyPr>
          <a:lstStyle/>
          <a:p>
            <a:pPr marL="0" indent="0" algn="just">
              <a:buNone/>
            </a:pPr>
            <a:r>
              <a:rPr lang="en-GB" dirty="0" smtClean="0"/>
              <a:t>The Hon’ble SC in BSNL v. UOI held that transfer of right to use the goods must have following attributes:</a:t>
            </a:r>
          </a:p>
          <a:p>
            <a:pPr marL="457200" indent="-457200" algn="just">
              <a:buFont typeface="+mj-lt"/>
              <a:buAutoNum type="arabicPeriod"/>
            </a:pPr>
            <a:r>
              <a:rPr lang="en-GB" dirty="0" smtClean="0"/>
              <a:t>There must be goods available for delivery.</a:t>
            </a:r>
          </a:p>
          <a:p>
            <a:pPr marL="457200" indent="-457200" algn="just">
              <a:buFont typeface="+mj-lt"/>
              <a:buAutoNum type="arabicPeriod"/>
            </a:pPr>
            <a:r>
              <a:rPr lang="en-GB" dirty="0" smtClean="0"/>
              <a:t>There must be a </a:t>
            </a:r>
            <a:r>
              <a:rPr lang="en-GB" i="1" dirty="0" smtClean="0"/>
              <a:t>consensus ad idem </a:t>
            </a:r>
            <a:r>
              <a:rPr lang="en-GB" dirty="0" smtClean="0"/>
              <a:t>as to the identity of the goods.</a:t>
            </a:r>
          </a:p>
          <a:p>
            <a:pPr marL="457200" indent="-457200" algn="just">
              <a:buFont typeface="+mj-lt"/>
              <a:buAutoNum type="arabicPeriod"/>
            </a:pPr>
            <a:r>
              <a:rPr lang="en-GB" dirty="0" smtClean="0"/>
              <a:t>It involves transfer of possession and effective control over such goods.</a:t>
            </a:r>
          </a:p>
          <a:p>
            <a:pPr marL="457200" indent="-457200" algn="just">
              <a:buFont typeface="+mj-lt"/>
              <a:buAutoNum type="arabicPeriod"/>
            </a:pPr>
            <a:r>
              <a:rPr lang="en-GB" dirty="0" smtClean="0"/>
              <a:t>Apart from transferring of possession, the transferee must be given the legal rights to use such goods and all legal consequences including any permission or licenses should be made available to transferee.</a:t>
            </a:r>
          </a:p>
          <a:p>
            <a:pPr marL="457200" indent="-457200" algn="just">
              <a:buFont typeface="+mj-lt"/>
              <a:buAutoNum type="arabicPeriod"/>
            </a:pPr>
            <a:r>
              <a:rPr lang="en-GB" dirty="0" smtClean="0"/>
              <a:t>For period during which transferee has legal rights, it has to be the exclusion of transferor.</a:t>
            </a:r>
          </a:p>
          <a:p>
            <a:pPr marL="457200" indent="-457200" algn="just">
              <a:buFont typeface="+mj-lt"/>
              <a:buAutoNum type="arabicPeriod"/>
            </a:pPr>
            <a:r>
              <a:rPr lang="en-GB" dirty="0" smtClean="0"/>
              <a:t>During the period for which the owner has transferred the right to use the goods, he cannot again transfer the same rights to others.</a:t>
            </a:r>
            <a:endParaRPr lang="en-GB" dirty="0"/>
          </a:p>
        </p:txBody>
      </p:sp>
    </p:spTree>
    <p:extLst>
      <p:ext uri="{BB962C8B-B14F-4D97-AF65-F5344CB8AC3E}">
        <p14:creationId xmlns:p14="http://schemas.microsoft.com/office/powerpoint/2010/main" val="41116867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scope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lnSpcReduction="10000"/>
          </a:bodyPr>
          <a:lstStyle/>
          <a:p>
            <a:pPr marL="0" indent="0" algn="just">
              <a:buNone/>
            </a:pPr>
            <a:r>
              <a:rPr lang="en-GB" dirty="0" smtClean="0"/>
              <a:t>Transactions not involving transfer of right to use goods:</a:t>
            </a:r>
          </a:p>
          <a:p>
            <a:pPr marL="514350" indent="-514350" algn="just">
              <a:buFont typeface="+mj-lt"/>
              <a:buAutoNum type="romanLcPeriod"/>
            </a:pPr>
            <a:r>
              <a:rPr lang="en-GB" dirty="0" smtClean="0"/>
              <a:t>A car given on hire along with driver on payment of charges per month on mileage basis.</a:t>
            </a:r>
          </a:p>
          <a:p>
            <a:pPr marL="514350" indent="-514350" algn="just">
              <a:buFont typeface="+mj-lt"/>
              <a:buAutoNum type="romanLcPeriod"/>
            </a:pPr>
            <a:r>
              <a:rPr lang="en-GB" dirty="0" smtClean="0"/>
              <a:t>Supply of dump trucks, cranes, etc. for use in particular project subject to certain terms and conditions relating to manner of use and return after specific time, maintenance and upkeep.</a:t>
            </a:r>
          </a:p>
          <a:p>
            <a:pPr marL="514350" indent="-514350" algn="just">
              <a:buFont typeface="+mj-lt"/>
              <a:buAutoNum type="romanLcPeriod"/>
            </a:pPr>
            <a:r>
              <a:rPr lang="en-GB" dirty="0" smtClean="0"/>
              <a:t>Pandal/ shamiana contract.</a:t>
            </a:r>
          </a:p>
          <a:p>
            <a:pPr marL="514350" indent="-514350" algn="just">
              <a:buFont typeface="+mj-lt"/>
              <a:buAutoNum type="romanLcPeriod"/>
            </a:pPr>
            <a:r>
              <a:rPr lang="en-GB" dirty="0" smtClean="0"/>
              <a:t>Hiring of bank lockers.</a:t>
            </a:r>
          </a:p>
          <a:p>
            <a:pPr marL="514350" indent="-514350" algn="just">
              <a:buFont typeface="+mj-lt"/>
              <a:buAutoNum type="romanLcPeriod"/>
            </a:pPr>
            <a:r>
              <a:rPr lang="en-GB" dirty="0" smtClean="0"/>
              <a:t>Hiring out of vehicles where it is the responsibility of the owner to abide by all laws relating to motor vehicles.</a:t>
            </a:r>
          </a:p>
          <a:p>
            <a:pPr marL="514350" indent="-514350" algn="just">
              <a:buFont typeface="+mj-lt"/>
              <a:buAutoNum type="romanLcPeriod"/>
            </a:pPr>
            <a:r>
              <a:rPr lang="en-GB" dirty="0" smtClean="0"/>
              <a:t>Hiring of audio-visual equipment where risk is of the owner.</a:t>
            </a:r>
          </a:p>
          <a:p>
            <a:pPr marL="514350" indent="-514350" algn="just">
              <a:buFont typeface="+mj-lt"/>
              <a:buAutoNum type="romanLcPeriod"/>
            </a:pPr>
            <a:endParaRPr lang="en-GB" dirty="0"/>
          </a:p>
        </p:txBody>
      </p:sp>
    </p:spTree>
    <p:extLst>
      <p:ext uri="{BB962C8B-B14F-4D97-AF65-F5344CB8AC3E}">
        <p14:creationId xmlns:p14="http://schemas.microsoft.com/office/powerpoint/2010/main" val="39535630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a:t>
            </a:r>
            <a:endParaRPr lang="en-GB" dirty="0">
              <a:effectLst>
                <a:outerShdw blurRad="38100" dist="38100" dir="2700000" algn="tl">
                  <a:srgbClr val="000000">
                    <a:alpha val="43137"/>
                  </a:srgbClr>
                </a:outerShdw>
              </a:effectLst>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618418843"/>
              </p:ext>
            </p:extLst>
          </p:nvPr>
        </p:nvGraphicFramePr>
        <p:xfrm>
          <a:off x="768350" y="2286000"/>
          <a:ext cx="7289800" cy="1920240"/>
        </p:xfrm>
        <a:graphic>
          <a:graphicData uri="http://schemas.openxmlformats.org/drawingml/2006/table">
            <a:tbl>
              <a:tblPr firstRow="1" bandRow="1">
                <a:tableStyleId>{5C22544A-7EE6-4342-B048-85BDC9FD1C3A}</a:tableStyleId>
              </a:tblPr>
              <a:tblGrid>
                <a:gridCol w="3644900"/>
                <a:gridCol w="3644900"/>
              </a:tblGrid>
              <a:tr h="370840">
                <a:tc>
                  <a:txBody>
                    <a:bodyPr/>
                    <a:lstStyle/>
                    <a:p>
                      <a:pPr algn="ctr"/>
                      <a:r>
                        <a:rPr lang="en-GB" dirty="0" smtClean="0"/>
                        <a:t>Services by way of giving on hire</a:t>
                      </a:r>
                      <a:endParaRPr lang="en-GB" dirty="0"/>
                    </a:p>
                  </a:txBody>
                  <a:tcPr/>
                </a:tc>
                <a:tc>
                  <a:txBody>
                    <a:bodyPr/>
                    <a:lstStyle/>
                    <a:p>
                      <a:pPr algn="l"/>
                      <a:r>
                        <a:rPr lang="en-GB" dirty="0" smtClean="0"/>
                        <a:t>Persons to whom service must be</a:t>
                      </a:r>
                      <a:r>
                        <a:rPr lang="en-GB" baseline="0" dirty="0" smtClean="0"/>
                        <a:t> rendered.</a:t>
                      </a:r>
                      <a:endParaRPr lang="en-GB" dirty="0"/>
                    </a:p>
                  </a:txBody>
                  <a:tcPr/>
                </a:tc>
              </a:tr>
              <a:tr h="370840">
                <a:tc>
                  <a:txBody>
                    <a:bodyPr/>
                    <a:lstStyle/>
                    <a:p>
                      <a:pPr marL="358775" indent="-358775" algn="just"/>
                      <a:r>
                        <a:rPr lang="en-GB" dirty="0" smtClean="0"/>
                        <a:t>(1) A</a:t>
                      </a:r>
                      <a:r>
                        <a:rPr lang="en-GB" baseline="0" dirty="0" smtClean="0"/>
                        <a:t> motor vehicle meant to carry more than 12 passengers.</a:t>
                      </a:r>
                      <a:endParaRPr lang="en-GB" dirty="0"/>
                    </a:p>
                  </a:txBody>
                  <a:tcPr/>
                </a:tc>
                <a:tc>
                  <a:txBody>
                    <a:bodyPr/>
                    <a:lstStyle/>
                    <a:p>
                      <a:pPr algn="just"/>
                      <a:r>
                        <a:rPr lang="en-GB" dirty="0" smtClean="0"/>
                        <a:t>to</a:t>
                      </a:r>
                      <a:r>
                        <a:rPr lang="en-GB" baseline="0" dirty="0" smtClean="0"/>
                        <a:t> a state transport undertaking.</a:t>
                      </a:r>
                      <a:endParaRPr lang="en-GB" dirty="0"/>
                    </a:p>
                  </a:txBody>
                  <a:tcPr/>
                </a:tc>
              </a:tr>
              <a:tr h="370840">
                <a:tc>
                  <a:txBody>
                    <a:bodyPr/>
                    <a:lstStyle/>
                    <a:p>
                      <a:pPr marL="358775" indent="-358775" algn="just"/>
                      <a:r>
                        <a:rPr lang="en-GB" dirty="0" smtClean="0"/>
                        <a:t>(2) A means of transportation of goods.</a:t>
                      </a:r>
                      <a:endParaRPr lang="en-GB" dirty="0"/>
                    </a:p>
                  </a:txBody>
                  <a:tcPr/>
                </a:tc>
                <a:tc>
                  <a:txBody>
                    <a:bodyPr/>
                    <a:lstStyle/>
                    <a:p>
                      <a:pPr algn="just"/>
                      <a:r>
                        <a:rPr lang="en-GB" dirty="0" smtClean="0"/>
                        <a:t>to goods transport agency.</a:t>
                      </a:r>
                      <a:endParaRPr lang="en-GB" dirty="0"/>
                    </a:p>
                  </a:txBody>
                  <a:tcPr/>
                </a:tc>
              </a:tr>
            </a:tbl>
          </a:graphicData>
        </a:graphic>
      </p:graphicFrame>
    </p:spTree>
    <p:extLst>
      <p:ext uri="{BB962C8B-B14F-4D97-AF65-F5344CB8AC3E}">
        <p14:creationId xmlns:p14="http://schemas.microsoft.com/office/powerpoint/2010/main" val="19474984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abatement</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In respect of motor cab – 60% abatement</a:t>
            </a:r>
          </a:p>
          <a:p>
            <a:pPr algn="just">
              <a:buFont typeface="Wingdings" panose="05000000000000000000" pitchFamily="2" charset="2"/>
              <a:buChar char="§"/>
            </a:pPr>
            <a:r>
              <a:rPr lang="en-GB" dirty="0" smtClean="0"/>
              <a:t>Condition: No CENVAT Credit on inputs and capital goods allowed. CENVAT on input services of renting of motor cab has been taken in following manner:</a:t>
            </a:r>
          </a:p>
          <a:p>
            <a:pPr lvl="1" algn="just">
              <a:buFont typeface="Arial" panose="020B0604020202020204" pitchFamily="34" charset="0"/>
              <a:buChar char="•"/>
            </a:pPr>
            <a:r>
              <a:rPr lang="en-GB" dirty="0" smtClean="0"/>
              <a:t>Full CENVAT Credit of such input service received from a person who is paying service tax on 40%.</a:t>
            </a:r>
          </a:p>
          <a:p>
            <a:pPr lvl="1" algn="just">
              <a:buFont typeface="Arial" panose="020B0604020202020204" pitchFamily="34" charset="0"/>
              <a:buChar char="•"/>
            </a:pPr>
            <a:r>
              <a:rPr lang="en-GB" dirty="0" smtClean="0"/>
              <a:t>Up to 40% of CENVAT Credit of such input credit received from a person who is paying service tax on full value.</a:t>
            </a:r>
          </a:p>
        </p:txBody>
      </p:sp>
    </p:spTree>
    <p:extLst>
      <p:ext uri="{BB962C8B-B14F-4D97-AF65-F5344CB8AC3E}">
        <p14:creationId xmlns:p14="http://schemas.microsoft.com/office/powerpoint/2010/main" val="52398368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Person liable to pay tax</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768095" y="2084832"/>
            <a:ext cx="7290055" cy="4023360"/>
          </a:xfrm>
        </p:spPr>
        <p:txBody>
          <a:bodyPr/>
          <a:lstStyle/>
          <a:p>
            <a:pPr algn="just"/>
            <a:r>
              <a:rPr lang="en-GB" b="1" dirty="0" smtClean="0"/>
              <a:t>Service Provider </a:t>
            </a:r>
            <a:r>
              <a:rPr lang="en-GB" i="1" dirty="0" smtClean="0"/>
              <a:t>located in taxable territory </a:t>
            </a:r>
            <a:r>
              <a:rPr lang="en-GB" dirty="0" smtClean="0"/>
              <a:t>must be either </a:t>
            </a:r>
            <a:r>
              <a:rPr lang="en-GB" u="sng" dirty="0" smtClean="0"/>
              <a:t>Individual, or HUF, or Partnership Firm registered or not (including LLP) or AOP</a:t>
            </a:r>
            <a:r>
              <a:rPr lang="en-GB" dirty="0" smtClean="0"/>
              <a:t>. </a:t>
            </a:r>
            <a:r>
              <a:rPr lang="en-GB" b="1" dirty="0" smtClean="0"/>
              <a:t>Service Receiver </a:t>
            </a:r>
            <a:r>
              <a:rPr lang="en-GB" i="1" dirty="0" smtClean="0"/>
              <a:t>located in taxable territory </a:t>
            </a:r>
            <a:r>
              <a:rPr lang="en-GB" dirty="0" smtClean="0"/>
              <a:t>must be a </a:t>
            </a:r>
            <a:r>
              <a:rPr lang="en-GB" u="sng" dirty="0" smtClean="0"/>
              <a:t>Body Corporate</a:t>
            </a:r>
            <a:r>
              <a:rPr lang="en-GB" dirty="0" smtClean="0"/>
              <a:t>.</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726234579"/>
              </p:ext>
            </p:extLst>
          </p:nvPr>
        </p:nvGraphicFramePr>
        <p:xfrm>
          <a:off x="903514" y="3399971"/>
          <a:ext cx="7154637" cy="2194560"/>
        </p:xfrm>
        <a:graphic>
          <a:graphicData uri="http://schemas.openxmlformats.org/drawingml/2006/table">
            <a:tbl>
              <a:tblPr firstRow="1" bandRow="1">
                <a:tableStyleId>{5C22544A-7EE6-4342-B048-85BDC9FD1C3A}</a:tableStyleId>
              </a:tblPr>
              <a:tblGrid>
                <a:gridCol w="3142275"/>
                <a:gridCol w="2006668"/>
                <a:gridCol w="2005694"/>
              </a:tblGrid>
              <a:tr h="370840">
                <a:tc>
                  <a:txBody>
                    <a:bodyPr/>
                    <a:lstStyle/>
                    <a:p>
                      <a:pPr algn="ctr"/>
                      <a:r>
                        <a:rPr lang="en-GB" dirty="0" smtClean="0"/>
                        <a:t>Description of service</a:t>
                      </a:r>
                      <a:endParaRPr lang="en-GB" dirty="0"/>
                    </a:p>
                  </a:txBody>
                  <a:tcPr anchor="ctr"/>
                </a:tc>
                <a:tc>
                  <a:txBody>
                    <a:bodyPr/>
                    <a:lstStyle/>
                    <a:p>
                      <a:pPr algn="ctr"/>
                      <a:r>
                        <a:rPr lang="en-GB" dirty="0" smtClean="0"/>
                        <a:t>% of tax</a:t>
                      </a:r>
                      <a:r>
                        <a:rPr lang="en-GB" baseline="0" dirty="0" smtClean="0"/>
                        <a:t> payable by </a:t>
                      </a:r>
                      <a:r>
                        <a:rPr lang="en-GB" b="1" u="sng" baseline="0" dirty="0" smtClean="0"/>
                        <a:t>PROVIDER</a:t>
                      </a:r>
                      <a:endParaRPr lang="en-GB" b="1" u="sng" dirty="0"/>
                    </a:p>
                  </a:txBody>
                  <a:tcPr anchor="ctr"/>
                </a:tc>
                <a:tc>
                  <a:txBody>
                    <a:bodyPr/>
                    <a:lstStyle/>
                    <a:p>
                      <a:pPr algn="ctr"/>
                      <a:r>
                        <a:rPr lang="en-GB" dirty="0" smtClean="0"/>
                        <a:t>% of tax payable by </a:t>
                      </a:r>
                      <a:r>
                        <a:rPr lang="en-GB" u="sng" dirty="0" smtClean="0"/>
                        <a:t>RECIPIENT</a:t>
                      </a:r>
                      <a:endParaRPr lang="en-GB" u="sng" dirty="0"/>
                    </a:p>
                  </a:txBody>
                  <a:tcPr anchor="ctr"/>
                </a:tc>
              </a:tr>
              <a:tr h="370840">
                <a:tc>
                  <a:txBody>
                    <a:bodyPr/>
                    <a:lstStyle/>
                    <a:p>
                      <a:r>
                        <a:rPr lang="en-GB" dirty="0" smtClean="0"/>
                        <a:t>Renting</a:t>
                      </a:r>
                      <a:r>
                        <a:rPr lang="en-GB" baseline="0" dirty="0" smtClean="0"/>
                        <a:t> of motor cab on </a:t>
                      </a:r>
                      <a:r>
                        <a:rPr lang="en-GB" b="1" baseline="0" dirty="0" smtClean="0"/>
                        <a:t>ABATED</a:t>
                      </a:r>
                      <a:r>
                        <a:rPr lang="en-GB" baseline="0" dirty="0" smtClean="0"/>
                        <a:t> Value</a:t>
                      </a:r>
                      <a:endParaRPr lang="en-GB" dirty="0"/>
                    </a:p>
                  </a:txBody>
                  <a:tcPr/>
                </a:tc>
                <a:tc>
                  <a:txBody>
                    <a:bodyPr/>
                    <a:lstStyle/>
                    <a:p>
                      <a:pPr algn="ctr"/>
                      <a:r>
                        <a:rPr lang="en-GB" dirty="0" smtClean="0"/>
                        <a:t>Nil</a:t>
                      </a:r>
                      <a:endParaRPr lang="en-GB" dirty="0"/>
                    </a:p>
                  </a:txBody>
                  <a:tcPr/>
                </a:tc>
                <a:tc>
                  <a:txBody>
                    <a:bodyPr/>
                    <a:lstStyle/>
                    <a:p>
                      <a:pPr algn="ctr"/>
                      <a:r>
                        <a:rPr lang="en-GB" dirty="0" smtClean="0"/>
                        <a:t>100%</a:t>
                      </a:r>
                      <a:endParaRPr lang="en-GB" dirty="0"/>
                    </a:p>
                  </a:txBody>
                  <a:tcPr/>
                </a:tc>
              </a:tr>
              <a:tr h="370840">
                <a:tc>
                  <a:txBody>
                    <a:bodyPr/>
                    <a:lstStyle/>
                    <a:p>
                      <a:r>
                        <a:rPr lang="en-GB" dirty="0" smtClean="0"/>
                        <a:t>Renting of motor cab on </a:t>
                      </a:r>
                      <a:r>
                        <a:rPr lang="en-GB" b="1" dirty="0" smtClean="0"/>
                        <a:t>NON-ABATED</a:t>
                      </a:r>
                      <a:r>
                        <a:rPr lang="en-GB" dirty="0" smtClean="0"/>
                        <a:t> Value</a:t>
                      </a:r>
                      <a:endParaRPr lang="en-GB" dirty="0"/>
                    </a:p>
                  </a:txBody>
                  <a:tcPr/>
                </a:tc>
                <a:tc>
                  <a:txBody>
                    <a:bodyPr/>
                    <a:lstStyle/>
                    <a:p>
                      <a:pPr algn="ctr"/>
                      <a:r>
                        <a:rPr lang="en-GB" dirty="0" smtClean="0"/>
                        <a:t>50%</a:t>
                      </a:r>
                    </a:p>
                    <a:p>
                      <a:pPr algn="l"/>
                      <a:r>
                        <a:rPr lang="en-GB" i="1" dirty="0" smtClean="0"/>
                        <a:t>(Prior</a:t>
                      </a:r>
                      <a:r>
                        <a:rPr lang="en-GB" i="1" baseline="0" dirty="0" smtClean="0"/>
                        <a:t> to 1-10-2014, it was 60%)</a:t>
                      </a:r>
                      <a:endParaRPr lang="en-GB" i="1" dirty="0"/>
                    </a:p>
                  </a:txBody>
                  <a:tcPr/>
                </a:tc>
                <a:tc>
                  <a:txBody>
                    <a:bodyPr/>
                    <a:lstStyle/>
                    <a:p>
                      <a:pPr algn="ctr"/>
                      <a:r>
                        <a:rPr lang="en-GB" dirty="0" smtClean="0"/>
                        <a:t>50%</a:t>
                      </a:r>
                    </a:p>
                    <a:p>
                      <a:pPr marL="0" marR="0" indent="0" algn="l" defTabSz="914400" rtl="0" eaLnBrk="1" fontAlgn="auto" latinLnBrk="0" hangingPunct="1">
                        <a:lnSpc>
                          <a:spcPct val="100000"/>
                        </a:lnSpc>
                        <a:spcBef>
                          <a:spcPts val="0"/>
                        </a:spcBef>
                        <a:spcAft>
                          <a:spcPts val="0"/>
                        </a:spcAft>
                        <a:buClrTx/>
                        <a:buSzTx/>
                        <a:buFontTx/>
                        <a:buNone/>
                        <a:tabLst/>
                        <a:defRPr/>
                      </a:pPr>
                      <a:r>
                        <a:rPr lang="en-GB" i="1" dirty="0" smtClean="0"/>
                        <a:t>(Prior</a:t>
                      </a:r>
                      <a:r>
                        <a:rPr lang="en-GB" i="1" baseline="0" dirty="0" smtClean="0"/>
                        <a:t> to 1-10-2014, it was 40%)</a:t>
                      </a:r>
                      <a:endParaRPr lang="en-GB" i="1" dirty="0" smtClean="0"/>
                    </a:p>
                  </a:txBody>
                  <a:tcPr/>
                </a:tc>
              </a:tr>
            </a:tbl>
          </a:graphicData>
        </a:graphic>
      </p:graphicFrame>
    </p:spTree>
    <p:extLst>
      <p:ext uri="{BB962C8B-B14F-4D97-AF65-F5344CB8AC3E}">
        <p14:creationId xmlns:p14="http://schemas.microsoft.com/office/powerpoint/2010/main" val="68048589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FAQ</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 A company ‘A Ltd.’ </a:t>
            </a:r>
            <a:r>
              <a:rPr lang="en-GB" dirty="0"/>
              <a:t>provided bus with driver and conductor for transportation of employees of </a:t>
            </a:r>
            <a:r>
              <a:rPr lang="en-GB" dirty="0" smtClean="0"/>
              <a:t>company ‘B Ltd.’ </a:t>
            </a:r>
            <a:r>
              <a:rPr lang="en-GB" dirty="0"/>
              <a:t>from residence to factory and back. Is it leviable to service tax?</a:t>
            </a:r>
          </a:p>
          <a:p>
            <a:pPr algn="just">
              <a:buFont typeface="Wingdings" panose="05000000000000000000" pitchFamily="2" charset="2"/>
              <a:buChar char="§"/>
            </a:pPr>
            <a:r>
              <a:rPr lang="en-GB" dirty="0"/>
              <a:t>Setting up pandal/ shamiana including furniture, fittings and fixtures. Is it liable to service tax?</a:t>
            </a:r>
          </a:p>
          <a:p>
            <a:endParaRPr lang="en-GB" dirty="0"/>
          </a:p>
        </p:txBody>
      </p:sp>
    </p:spTree>
    <p:extLst>
      <p:ext uri="{BB962C8B-B14F-4D97-AF65-F5344CB8AC3E}">
        <p14:creationId xmlns:p14="http://schemas.microsoft.com/office/powerpoint/2010/main" val="7460051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Delivery of Goods on Hire Purchase</a:t>
            </a:r>
            <a:endParaRPr lang="en-GB" dirty="0">
              <a:effectLst>
                <a:outerShdw blurRad="38100" dist="38100" dir="2700000" algn="tl">
                  <a:srgbClr val="000000">
                    <a:alpha val="43137"/>
                  </a:srgbClr>
                </a:outerShdw>
              </a:effectLs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2465" b="12465"/>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p:txBody>
          <a:bodyPr/>
          <a:lstStyle/>
          <a:p>
            <a:r>
              <a:rPr lang="en-GB" dirty="0"/>
              <a:t>SL. No. </a:t>
            </a:r>
            <a:r>
              <a:rPr lang="en-GB" dirty="0" smtClean="0"/>
              <a:t>7</a:t>
            </a:r>
            <a:endParaRPr lang="en-GB" dirty="0"/>
          </a:p>
        </p:txBody>
      </p:sp>
    </p:spTree>
    <p:extLst>
      <p:ext uri="{BB962C8B-B14F-4D97-AF65-F5344CB8AC3E}">
        <p14:creationId xmlns:p14="http://schemas.microsoft.com/office/powerpoint/2010/main" val="27306328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lstStyle/>
          <a:p>
            <a:pPr marL="0" indent="0" algn="just">
              <a:buNone/>
            </a:pPr>
            <a:r>
              <a:rPr lang="en-GB" dirty="0" smtClean="0"/>
              <a:t>As per Section 66E(g) of the Finance Act, 1994, </a:t>
            </a:r>
            <a:r>
              <a:rPr lang="en-GB" i="1" dirty="0" smtClean="0"/>
              <a:t>‘Activities in relation to delivery of goods on hire purchase or any system of payment by instalments’ </a:t>
            </a:r>
            <a:r>
              <a:rPr lang="en-GB" dirty="0" smtClean="0"/>
              <a:t>is a declared service.</a:t>
            </a:r>
          </a:p>
          <a:p>
            <a:pPr marL="0" indent="0" algn="just">
              <a:buNone/>
            </a:pPr>
            <a:endParaRPr lang="en-GB" dirty="0"/>
          </a:p>
          <a:p>
            <a:pPr marL="0" indent="0" algn="just">
              <a:buNone/>
            </a:pPr>
            <a:r>
              <a:rPr lang="en-GB" dirty="0"/>
              <a:t>Hire purchase </a:t>
            </a:r>
            <a:r>
              <a:rPr lang="en-GB" dirty="0" smtClean="0"/>
              <a:t>is a </a:t>
            </a:r>
            <a:r>
              <a:rPr lang="en-GB" dirty="0"/>
              <a:t>system/ agreement where goods are let out on hire and under which hirer has option to purchase them. Agreement includes terms for possession of goods on delivery by owner to person on condition that amount for it is paid in instalments, property in goods to pass on payment of last instalment and person has right to terminate the agreement any time before property passes.</a:t>
            </a:r>
          </a:p>
          <a:p>
            <a:pPr marL="0" indent="0" algn="just">
              <a:buNone/>
            </a:pPr>
            <a:endParaRPr lang="en-GB" dirty="0"/>
          </a:p>
        </p:txBody>
      </p:sp>
    </p:spTree>
    <p:extLst>
      <p:ext uri="{BB962C8B-B14F-4D97-AF65-F5344CB8AC3E}">
        <p14:creationId xmlns:p14="http://schemas.microsoft.com/office/powerpoint/2010/main" val="8433173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Scope of service </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Delivery of goods is taxable, related services isn’t.</a:t>
            </a:r>
          </a:p>
          <a:p>
            <a:pPr algn="just">
              <a:buFont typeface="Wingdings" panose="05000000000000000000" pitchFamily="2" charset="2"/>
              <a:buChar char="§"/>
            </a:pPr>
            <a:r>
              <a:rPr lang="en-GB" dirty="0" smtClean="0"/>
              <a:t>Deemed sale means transfer of possession and not just custody.</a:t>
            </a:r>
          </a:p>
          <a:p>
            <a:pPr algn="just">
              <a:buFont typeface="Wingdings" panose="05000000000000000000" pitchFamily="2" charset="2"/>
              <a:buChar char="§"/>
            </a:pPr>
            <a:r>
              <a:rPr lang="en-GB" dirty="0" smtClean="0"/>
              <a:t>Hirer has option or obligation to purchase goods in accordance with T &amp; C of agreement.</a:t>
            </a:r>
          </a:p>
          <a:p>
            <a:pPr algn="just">
              <a:buFont typeface="Wingdings" panose="05000000000000000000" pitchFamily="2" charset="2"/>
              <a:buChar char="§"/>
            </a:pPr>
            <a:r>
              <a:rPr lang="en-GB" dirty="0" smtClean="0"/>
              <a:t>Operating lease is not covered. Finance leases are covered.</a:t>
            </a:r>
          </a:p>
          <a:p>
            <a:endParaRPr lang="en-GB" dirty="0"/>
          </a:p>
        </p:txBody>
      </p:sp>
    </p:spTree>
    <p:extLst>
      <p:ext uri="{BB962C8B-B14F-4D97-AF65-F5344CB8AC3E}">
        <p14:creationId xmlns:p14="http://schemas.microsoft.com/office/powerpoint/2010/main" val="17167840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Value of taxable service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Abatement of 90% has been provided.</a:t>
            </a:r>
          </a:p>
          <a:p>
            <a:pPr algn="just">
              <a:buFont typeface="Wingdings" panose="05000000000000000000" pitchFamily="2" charset="2"/>
              <a:buChar char="§"/>
            </a:pPr>
            <a:r>
              <a:rPr lang="en-GB" dirty="0" smtClean="0"/>
              <a:t>Transfer of right to use results into taxability of VAT and not Service Tax. Service tax implications arises when right to use hasn’t been transferred. </a:t>
            </a:r>
            <a:endParaRPr lang="en-GB" dirty="0"/>
          </a:p>
        </p:txBody>
      </p:sp>
    </p:spTree>
    <p:extLst>
      <p:ext uri="{BB962C8B-B14F-4D97-AF65-F5344CB8AC3E}">
        <p14:creationId xmlns:p14="http://schemas.microsoft.com/office/powerpoint/2010/main" val="29537841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FAQ</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buFont typeface="Wingdings" panose="05000000000000000000" pitchFamily="2" charset="2"/>
              <a:buChar char="§"/>
            </a:pPr>
            <a:r>
              <a:rPr lang="en-GB" dirty="0" smtClean="0"/>
              <a:t>Is supply of electricity meter by electricity supply board to consumer is taxable?</a:t>
            </a:r>
          </a:p>
        </p:txBody>
      </p:sp>
    </p:spTree>
    <p:extLst>
      <p:ext uri="{BB962C8B-B14F-4D97-AF65-F5344CB8AC3E}">
        <p14:creationId xmlns:p14="http://schemas.microsoft.com/office/powerpoint/2010/main" val="10923141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execution of works contract</a:t>
            </a:r>
            <a:endParaRPr lang="en-GB" dirty="0">
              <a:effectLst>
                <a:outerShdw blurRad="38100" dist="38100" dir="2700000" algn="tl">
                  <a:srgbClr val="000000">
                    <a:alpha val="43137"/>
                  </a:srgbClr>
                </a:outerShdw>
              </a:effectLs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1922" b="11922"/>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p:txBody>
          <a:bodyPr/>
          <a:lstStyle/>
          <a:p>
            <a:r>
              <a:rPr lang="en-GB" dirty="0"/>
              <a:t>SL. No. </a:t>
            </a:r>
            <a:r>
              <a:rPr lang="en-GB" dirty="0" smtClean="0"/>
              <a:t>8</a:t>
            </a:r>
            <a:endParaRPr lang="en-GB" dirty="0"/>
          </a:p>
        </p:txBody>
      </p:sp>
    </p:spTree>
    <p:extLst>
      <p:ext uri="{BB962C8B-B14F-4D97-AF65-F5344CB8AC3E}">
        <p14:creationId xmlns:p14="http://schemas.microsoft.com/office/powerpoint/2010/main" val="2390738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lstStyle/>
          <a:p>
            <a:pPr marL="0" indent="0" algn="just">
              <a:buNone/>
            </a:pPr>
            <a:r>
              <a:rPr lang="en-GB" dirty="0" smtClean="0"/>
              <a:t>As per Section 66E(h) of the Finance Act, 1994, </a:t>
            </a:r>
            <a:r>
              <a:rPr lang="en-GB" i="1" dirty="0" smtClean="0"/>
              <a:t>service portion in execution of works contract </a:t>
            </a:r>
            <a:r>
              <a:rPr lang="en-GB" dirty="0" smtClean="0"/>
              <a:t>is a declared service.</a:t>
            </a:r>
          </a:p>
          <a:p>
            <a:pPr marL="0" indent="0" algn="just">
              <a:buNone/>
            </a:pPr>
            <a:r>
              <a:rPr lang="en-GB" dirty="0" smtClean="0"/>
              <a:t>Works Contract means:-</a:t>
            </a:r>
          </a:p>
          <a:p>
            <a:pPr marL="457200" indent="-457200" algn="just">
              <a:buFont typeface="+mj-lt"/>
              <a:buAutoNum type="arabicPeriod"/>
            </a:pPr>
            <a:r>
              <a:rPr lang="en-GB" i="1" dirty="0" smtClean="0"/>
              <a:t>A contract wherein transfer of property in goods involved in the execution of such contract, is leviable to tax as sale of goods.</a:t>
            </a:r>
          </a:p>
          <a:p>
            <a:pPr marL="457200" indent="-457200" algn="just">
              <a:buFont typeface="+mj-lt"/>
              <a:buAutoNum type="arabicPeriod"/>
            </a:pPr>
            <a:r>
              <a:rPr lang="en-GB" i="1" dirty="0" smtClean="0"/>
              <a:t>Such contract is for purpose of carrying out construction, erection, commissioning, installation, completion, fitting out, repair, maintenance, renovation, alteration of any movable or immovable property or for carrying out any other similar activity or a part thereof.</a:t>
            </a:r>
            <a:endParaRPr lang="en-GB" i="1" dirty="0"/>
          </a:p>
        </p:txBody>
      </p:sp>
    </p:spTree>
    <p:extLst>
      <p:ext uri="{BB962C8B-B14F-4D97-AF65-F5344CB8AC3E}">
        <p14:creationId xmlns:p14="http://schemas.microsoft.com/office/powerpoint/2010/main" val="177126919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Determination of value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GB" b="1" u="sng" dirty="0" smtClean="0"/>
              <a:t>Value of Works Contract Service [Rule 2A(</a:t>
            </a:r>
            <a:r>
              <a:rPr lang="en-GB" b="1" u="sng" dirty="0" err="1" smtClean="0"/>
              <a:t>i</a:t>
            </a:r>
            <a:r>
              <a:rPr lang="en-GB" b="1" u="sng" dirty="0" smtClean="0"/>
              <a:t>)]</a:t>
            </a:r>
          </a:p>
          <a:p>
            <a:pPr marL="0" indent="0" algn="just">
              <a:buNone/>
            </a:pPr>
            <a:r>
              <a:rPr lang="en-GB" i="1" dirty="0" smtClean="0"/>
              <a:t>Value of Works Contract Service = Gross amount charged for the works contract – Value of property in goods transferred</a:t>
            </a:r>
          </a:p>
          <a:p>
            <a:pPr marL="0" indent="0" algn="just">
              <a:buNone/>
            </a:pPr>
            <a:r>
              <a:rPr lang="en-GB" dirty="0"/>
              <a:t/>
            </a:r>
            <a:br>
              <a:rPr lang="en-GB" dirty="0"/>
            </a:br>
            <a:r>
              <a:rPr lang="en-GB" dirty="0" smtClean="0"/>
              <a:t>Gross value shall not include VAT or CST on transfer of property in goods</a:t>
            </a:r>
          </a:p>
          <a:p>
            <a:pPr marL="0" indent="0" algn="just">
              <a:buNone/>
            </a:pPr>
            <a:r>
              <a:rPr lang="en-GB" dirty="0" smtClean="0"/>
              <a:t>Sums includible are: Labour charges, amount paid to sub-contractors, architect’s fees, hire charges for machines and tools, cost of consumables, cost of establishment, other similar expenses and profit earned by service provider.</a:t>
            </a:r>
            <a:endParaRPr lang="en-GB" dirty="0"/>
          </a:p>
        </p:txBody>
      </p:sp>
    </p:spTree>
    <p:extLst>
      <p:ext uri="{BB962C8B-B14F-4D97-AF65-F5344CB8AC3E}">
        <p14:creationId xmlns:p14="http://schemas.microsoft.com/office/powerpoint/2010/main" val="83113375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effectLst>
                  <a:outerShdw blurRad="38100" dist="38100" dir="2700000" algn="tl">
                    <a:srgbClr val="000000">
                      <a:alpha val="43137"/>
                    </a:srgbClr>
                  </a:outerShdw>
                </a:effectLst>
              </a:rPr>
              <a:t>Determination of </a:t>
            </a:r>
            <a:r>
              <a:rPr lang="en-GB" dirty="0" smtClean="0">
                <a:effectLst>
                  <a:outerShdw blurRad="38100" dist="38100" dir="2700000" algn="tl">
                    <a:srgbClr val="000000">
                      <a:alpha val="43137"/>
                    </a:srgbClr>
                  </a:outerShdw>
                </a:effectLst>
              </a:rPr>
              <a:t>value (contd..)</a:t>
            </a:r>
            <a:endParaRPr lang="en-GB" dirty="0"/>
          </a:p>
        </p:txBody>
      </p:sp>
      <p:sp>
        <p:nvSpPr>
          <p:cNvPr id="3" name="Content Placeholder 2"/>
          <p:cNvSpPr>
            <a:spLocks noGrp="1"/>
          </p:cNvSpPr>
          <p:nvPr>
            <p:ph idx="1"/>
          </p:nvPr>
        </p:nvSpPr>
        <p:spPr/>
        <p:txBody>
          <a:bodyPr/>
          <a:lstStyle/>
          <a:p>
            <a:pPr marL="0" indent="0">
              <a:buNone/>
            </a:pPr>
            <a:r>
              <a:rPr lang="en-GB" b="1" u="sng" dirty="0"/>
              <a:t>Value of Works Contract Service [Rule </a:t>
            </a:r>
            <a:r>
              <a:rPr lang="en-GB" b="1" u="sng" dirty="0" smtClean="0"/>
              <a:t>2A(ii)]</a:t>
            </a:r>
          </a:p>
          <a:p>
            <a:pPr marL="0" indent="0">
              <a:buNone/>
            </a:pPr>
            <a:endParaRPr lang="en-GB" b="1" u="sng" dirty="0"/>
          </a:p>
          <a:p>
            <a:pPr marL="0" indent="0">
              <a:buNone/>
            </a:pP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4039389274"/>
              </p:ext>
            </p:extLst>
          </p:nvPr>
        </p:nvGraphicFramePr>
        <p:xfrm>
          <a:off x="768096" y="2855685"/>
          <a:ext cx="7461504" cy="1925320"/>
        </p:xfrm>
        <a:graphic>
          <a:graphicData uri="http://schemas.openxmlformats.org/drawingml/2006/table">
            <a:tbl>
              <a:tblPr firstRow="1" bandRow="1">
                <a:tableStyleId>{5C22544A-7EE6-4342-B048-85BDC9FD1C3A}</a:tableStyleId>
              </a:tblPr>
              <a:tblGrid>
                <a:gridCol w="3730752"/>
                <a:gridCol w="3730752"/>
              </a:tblGrid>
              <a:tr h="370840">
                <a:tc>
                  <a:txBody>
                    <a:bodyPr/>
                    <a:lstStyle/>
                    <a:p>
                      <a:pPr algn="ctr"/>
                      <a:r>
                        <a:rPr lang="en-GB" dirty="0" smtClean="0"/>
                        <a:t>Particulars</a:t>
                      </a:r>
                      <a:endParaRPr lang="en-GB" dirty="0"/>
                    </a:p>
                  </a:txBody>
                  <a:tcPr/>
                </a:tc>
                <a:tc>
                  <a:txBody>
                    <a:bodyPr/>
                    <a:lstStyle/>
                    <a:p>
                      <a:pPr algn="ctr"/>
                      <a:r>
                        <a:rPr lang="en-GB" dirty="0" smtClean="0"/>
                        <a:t>Value of Service Portion</a:t>
                      </a:r>
                      <a:endParaRPr lang="en-GB" dirty="0"/>
                    </a:p>
                  </a:txBody>
                  <a:tcPr/>
                </a:tc>
              </a:tr>
              <a:tr h="370840">
                <a:tc>
                  <a:txBody>
                    <a:bodyPr/>
                    <a:lstStyle/>
                    <a:p>
                      <a:r>
                        <a:rPr lang="en-GB" dirty="0" smtClean="0"/>
                        <a:t>(A) Where</a:t>
                      </a:r>
                      <a:r>
                        <a:rPr lang="en-GB" baseline="0" dirty="0" smtClean="0"/>
                        <a:t> works contract is for execution of original work.</a:t>
                      </a:r>
                      <a:endParaRPr lang="en-GB" dirty="0"/>
                    </a:p>
                  </a:txBody>
                  <a:tcPr/>
                </a:tc>
                <a:tc>
                  <a:txBody>
                    <a:bodyPr/>
                    <a:lstStyle/>
                    <a:p>
                      <a:r>
                        <a:rPr lang="en-GB" dirty="0" smtClean="0"/>
                        <a:t>40% of total amount charged.</a:t>
                      </a:r>
                    </a:p>
                  </a:txBody>
                  <a:tcPr/>
                </a:tc>
              </a:tr>
              <a:tr h="370840">
                <a:tc>
                  <a:txBody>
                    <a:bodyPr/>
                    <a:lstStyle/>
                    <a:p>
                      <a:r>
                        <a:rPr lang="en-GB" dirty="0" smtClean="0"/>
                        <a:t>(B) Works Contract for maintenance or repair or servicing of goods or immovable property.</a:t>
                      </a:r>
                      <a:endParaRPr lang="en-GB" dirty="0"/>
                    </a:p>
                  </a:txBody>
                  <a:tcPr/>
                </a:tc>
                <a:tc>
                  <a:txBody>
                    <a:bodyPr/>
                    <a:lstStyle/>
                    <a:p>
                      <a:r>
                        <a:rPr lang="en-GB" dirty="0" smtClean="0"/>
                        <a:t>70% of total amount charged. </a:t>
                      </a:r>
                      <a:r>
                        <a:rPr lang="en-GB" i="1" dirty="0" smtClean="0"/>
                        <a:t>(Prior to 1-10-2014,</a:t>
                      </a:r>
                      <a:r>
                        <a:rPr lang="en-GB" i="1" baseline="0" dirty="0" smtClean="0"/>
                        <a:t> value of service portion was 60% for immovable property).</a:t>
                      </a:r>
                      <a:endParaRPr lang="en-GB" i="1" dirty="0"/>
                    </a:p>
                  </a:txBody>
                  <a:tcPr/>
                </a:tc>
              </a:tr>
            </a:tbl>
          </a:graphicData>
        </a:graphic>
      </p:graphicFrame>
    </p:spTree>
    <p:extLst>
      <p:ext uri="{BB962C8B-B14F-4D97-AF65-F5344CB8AC3E}">
        <p14:creationId xmlns:p14="http://schemas.microsoft.com/office/powerpoint/2010/main" val="406655047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effectLst>
                  <a:outerShdw blurRad="38100" dist="38100" dir="2700000" algn="tl">
                    <a:srgbClr val="000000">
                      <a:alpha val="43137"/>
                    </a:srgbClr>
                  </a:outerShdw>
                </a:effectLst>
              </a:rPr>
              <a:t>Determination of value (contd..)</a:t>
            </a:r>
            <a:endParaRPr lang="en-GB" dirty="0"/>
          </a:p>
        </p:txBody>
      </p:sp>
      <p:sp>
        <p:nvSpPr>
          <p:cNvPr id="3" name="Content Placeholder 2"/>
          <p:cNvSpPr>
            <a:spLocks noGrp="1"/>
          </p:cNvSpPr>
          <p:nvPr>
            <p:ph idx="1"/>
          </p:nvPr>
        </p:nvSpPr>
        <p:spPr/>
        <p:txBody>
          <a:bodyPr/>
          <a:lstStyle/>
          <a:p>
            <a:pPr marL="0" indent="0">
              <a:buNone/>
            </a:pPr>
            <a:r>
              <a:rPr lang="en-GB" b="1" i="1" u="sng" dirty="0" smtClean="0"/>
              <a:t>Computation of Total Amount as per Rule 2A(ii)</a:t>
            </a:r>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521621632"/>
              </p:ext>
            </p:extLst>
          </p:nvPr>
        </p:nvGraphicFramePr>
        <p:xfrm>
          <a:off x="768096" y="2899229"/>
          <a:ext cx="7290054" cy="2123440"/>
        </p:xfrm>
        <a:graphic>
          <a:graphicData uri="http://schemas.openxmlformats.org/drawingml/2006/table">
            <a:tbl>
              <a:tblPr firstRow="1" bandRow="1">
                <a:tableStyleId>{5C22544A-7EE6-4342-B048-85BDC9FD1C3A}</a:tableStyleId>
              </a:tblPr>
              <a:tblGrid>
                <a:gridCol w="6198761"/>
                <a:gridCol w="1091293"/>
              </a:tblGrid>
              <a:tr h="370840">
                <a:tc>
                  <a:txBody>
                    <a:bodyPr/>
                    <a:lstStyle/>
                    <a:p>
                      <a:pPr algn="ctr"/>
                      <a:r>
                        <a:rPr lang="en-GB" dirty="0" smtClean="0"/>
                        <a:t>Particulars</a:t>
                      </a:r>
                      <a:endParaRPr lang="en-GB" dirty="0"/>
                    </a:p>
                  </a:txBody>
                  <a:tcPr/>
                </a:tc>
                <a:tc>
                  <a:txBody>
                    <a:bodyPr/>
                    <a:lstStyle/>
                    <a:p>
                      <a:r>
                        <a:rPr lang="en-GB" dirty="0" smtClean="0"/>
                        <a:t>Amt (Rs.)</a:t>
                      </a:r>
                      <a:endParaRPr lang="en-GB" dirty="0"/>
                    </a:p>
                  </a:txBody>
                  <a:tcPr/>
                </a:tc>
              </a:tr>
              <a:tr h="370840">
                <a:tc>
                  <a:txBody>
                    <a:bodyPr/>
                    <a:lstStyle/>
                    <a:p>
                      <a:r>
                        <a:rPr lang="en-GB" dirty="0" smtClean="0"/>
                        <a:t>Gross amount charged for the works contract</a:t>
                      </a:r>
                      <a:endParaRPr lang="en-GB" dirty="0"/>
                    </a:p>
                  </a:txBody>
                  <a:tcPr/>
                </a:tc>
                <a:tc>
                  <a:txBody>
                    <a:bodyPr/>
                    <a:lstStyle/>
                    <a:p>
                      <a:pPr algn="ctr"/>
                      <a:r>
                        <a:rPr lang="en-GB" dirty="0" smtClean="0"/>
                        <a:t>xxx</a:t>
                      </a:r>
                      <a:endParaRPr lang="en-GB" dirty="0"/>
                    </a:p>
                  </a:txBody>
                  <a:tcPr/>
                </a:tc>
              </a:tr>
              <a:tr h="370840">
                <a:tc>
                  <a:txBody>
                    <a:bodyPr/>
                    <a:lstStyle/>
                    <a:p>
                      <a:r>
                        <a:rPr lang="en-GB" i="1" dirty="0" smtClean="0"/>
                        <a:t>Add: </a:t>
                      </a:r>
                      <a:r>
                        <a:rPr lang="en-GB" dirty="0" smtClean="0"/>
                        <a:t>FMV of all goods and services </a:t>
                      </a:r>
                      <a:endParaRPr lang="en-GB" dirty="0"/>
                    </a:p>
                  </a:txBody>
                  <a:tcPr/>
                </a:tc>
                <a:tc>
                  <a:txBody>
                    <a:bodyPr/>
                    <a:lstStyle/>
                    <a:p>
                      <a:pPr algn="ctr"/>
                      <a:r>
                        <a:rPr lang="en-GB" dirty="0" smtClean="0"/>
                        <a:t>xxx</a:t>
                      </a:r>
                      <a:endParaRPr lang="en-GB" dirty="0"/>
                    </a:p>
                  </a:txBody>
                  <a:tcPr/>
                </a:tc>
              </a:tr>
              <a:tr h="370840">
                <a:tc>
                  <a:txBody>
                    <a:bodyPr/>
                    <a:lstStyle/>
                    <a:p>
                      <a:r>
                        <a:rPr lang="en-GB" i="1" dirty="0" smtClean="0"/>
                        <a:t>Less: </a:t>
                      </a:r>
                      <a:r>
                        <a:rPr lang="en-GB" dirty="0" smtClean="0"/>
                        <a:t>Amount</a:t>
                      </a:r>
                      <a:r>
                        <a:rPr lang="en-GB" baseline="0" dirty="0" smtClean="0"/>
                        <a:t> charged for such goods or services by supplier and VAT</a:t>
                      </a:r>
                      <a:endParaRPr lang="en-GB" dirty="0"/>
                    </a:p>
                  </a:txBody>
                  <a:tcPr/>
                </a:tc>
                <a:tc>
                  <a:txBody>
                    <a:bodyPr/>
                    <a:lstStyle/>
                    <a:p>
                      <a:pPr algn="ctr"/>
                      <a:r>
                        <a:rPr lang="en-GB" dirty="0" smtClean="0"/>
                        <a:t>xxx</a:t>
                      </a:r>
                      <a:endParaRPr lang="en-GB" dirty="0"/>
                    </a:p>
                  </a:txBody>
                  <a:tcPr/>
                </a:tc>
              </a:tr>
              <a:tr h="370840">
                <a:tc>
                  <a:txBody>
                    <a:bodyPr/>
                    <a:lstStyle/>
                    <a:p>
                      <a:r>
                        <a:rPr lang="en-GB" dirty="0" smtClean="0"/>
                        <a:t>Total amount charged for Valuation purposes.</a:t>
                      </a:r>
                      <a:endParaRPr lang="en-GB" dirty="0"/>
                    </a:p>
                  </a:txBody>
                  <a:tcPr/>
                </a:tc>
                <a:tc>
                  <a:txBody>
                    <a:bodyPr/>
                    <a:lstStyle/>
                    <a:p>
                      <a:pPr algn="ctr"/>
                      <a:r>
                        <a:rPr lang="en-GB" u="dbl" baseline="0" dirty="0" smtClean="0"/>
                        <a:t>xxx</a:t>
                      </a:r>
                      <a:endParaRPr lang="en-GB" u="dbl" baseline="0" dirty="0"/>
                    </a:p>
                  </a:txBody>
                  <a:tcPr/>
                </a:tc>
              </a:tr>
            </a:tbl>
          </a:graphicData>
        </a:graphic>
      </p:graphicFrame>
    </p:spTree>
    <p:extLst>
      <p:ext uri="{BB962C8B-B14F-4D97-AF65-F5344CB8AC3E}">
        <p14:creationId xmlns:p14="http://schemas.microsoft.com/office/powerpoint/2010/main" val="316976693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exemptions</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marL="0" indent="0" algn="ctr"/>
            <a:r>
              <a:rPr lang="en-US" sz="5400" i="1" dirty="0" smtClean="0"/>
              <a:t>All exemptions discussed above w.r.t Construction apply for Works Contract Services also.</a:t>
            </a:r>
            <a:endParaRPr lang="en-US" sz="5400" i="1"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Works Contract Services provided to the Government, Local Authority or a Governmental Authority:</a:t>
            </a:r>
          </a:p>
          <a:p>
            <a:pPr lvl="1" algn="just">
              <a:buFont typeface="Wingdings" panose="05000000000000000000" pitchFamily="2" charset="2"/>
              <a:buChar char="§"/>
            </a:pPr>
            <a:r>
              <a:rPr lang="en-GB" strike="sngStrike" dirty="0" smtClean="0"/>
              <a:t>Civil Structure construction or any other works meant for use other than for commerce, business or profession.</a:t>
            </a:r>
            <a:r>
              <a:rPr lang="en-GB" dirty="0" smtClean="0"/>
              <a:t> w.e.f. 1-4-2015</a:t>
            </a:r>
            <a:endParaRPr lang="en-GB" strike="sngStrike" dirty="0" smtClean="0"/>
          </a:p>
          <a:p>
            <a:pPr lvl="1" algn="just">
              <a:buFont typeface="Wingdings" panose="05000000000000000000" pitchFamily="2" charset="2"/>
              <a:buChar char="§"/>
            </a:pPr>
            <a:r>
              <a:rPr lang="en-GB" dirty="0" smtClean="0"/>
              <a:t>Historical monument, archaeological site or remains of national importance, archaeological excavation or antiquity.</a:t>
            </a:r>
          </a:p>
          <a:p>
            <a:pPr lvl="1" algn="just">
              <a:buFont typeface="Wingdings" panose="05000000000000000000" pitchFamily="2" charset="2"/>
              <a:buChar char="§"/>
            </a:pPr>
            <a:r>
              <a:rPr lang="en-GB" strike="sngStrike" dirty="0" smtClean="0"/>
              <a:t>Structure meant for use as educational, clinical or art or cultural establishment.</a:t>
            </a:r>
            <a:r>
              <a:rPr lang="en-GB" dirty="0" smtClean="0"/>
              <a:t> w.e.f. 1-4-2015</a:t>
            </a:r>
            <a:endParaRPr lang="en-GB" strike="sngStrike" dirty="0" smtClean="0"/>
          </a:p>
          <a:p>
            <a:pPr lvl="1" algn="just">
              <a:buFont typeface="Wingdings" panose="05000000000000000000" pitchFamily="2" charset="2"/>
              <a:buChar char="§"/>
            </a:pPr>
            <a:r>
              <a:rPr lang="en-GB" dirty="0" smtClean="0"/>
              <a:t>Canal, dam or irrigation works.</a:t>
            </a:r>
          </a:p>
          <a:p>
            <a:pPr lvl="1" algn="just">
              <a:buFont typeface="Wingdings" panose="05000000000000000000" pitchFamily="2" charset="2"/>
              <a:buChar char="§"/>
            </a:pPr>
            <a:r>
              <a:rPr lang="en-GB" dirty="0" smtClean="0"/>
              <a:t>Pipeline, conduit or plant for water supply, water treatment or sewage treatment and disposal.</a:t>
            </a:r>
          </a:p>
          <a:p>
            <a:pPr lvl="1" algn="just">
              <a:buFont typeface="Wingdings" panose="05000000000000000000" pitchFamily="2" charset="2"/>
              <a:buChar char="§"/>
            </a:pPr>
            <a:r>
              <a:rPr lang="en-GB" strike="sngStrike" dirty="0" smtClean="0"/>
              <a:t>Residential complex meant for use of their employees.</a:t>
            </a:r>
            <a:r>
              <a:rPr lang="en-GB" dirty="0" smtClean="0"/>
              <a:t> w.e.f. 1-4-2015</a:t>
            </a:r>
          </a:p>
          <a:p>
            <a:pPr lvl="1" algn="just">
              <a:buFont typeface="Wingdings" panose="05000000000000000000" pitchFamily="2" charset="2"/>
              <a:buChar char="§"/>
            </a:pPr>
            <a:endParaRPr lang="en-GB" dirty="0"/>
          </a:p>
        </p:txBody>
      </p:sp>
    </p:spTree>
    <p:extLst>
      <p:ext uri="{BB962C8B-B14F-4D97-AF65-F5344CB8AC3E}">
        <p14:creationId xmlns:p14="http://schemas.microsoft.com/office/powerpoint/2010/main" val="425922338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 (contd..)	</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Works Contract Services for construction for general public:</a:t>
            </a:r>
          </a:p>
          <a:p>
            <a:pPr lvl="1" algn="just">
              <a:buFont typeface="Wingdings" panose="05000000000000000000" pitchFamily="2" charset="2"/>
              <a:buChar char="§"/>
            </a:pPr>
            <a:r>
              <a:rPr lang="en-GB" dirty="0" smtClean="0"/>
              <a:t>Road, bridge, tunnel or terminal for road construction.</a:t>
            </a:r>
          </a:p>
          <a:p>
            <a:pPr lvl="1" algn="just">
              <a:buFont typeface="Wingdings" panose="05000000000000000000" pitchFamily="2" charset="2"/>
              <a:buChar char="§"/>
            </a:pPr>
            <a:r>
              <a:rPr lang="en-GB" dirty="0" smtClean="0"/>
              <a:t>Civil Structure under Jawaharlal Nehru National Urban Renewal Mission or Rajiv </a:t>
            </a:r>
            <a:r>
              <a:rPr lang="en-GB" dirty="0" err="1" smtClean="0"/>
              <a:t>Awaas</a:t>
            </a:r>
            <a:r>
              <a:rPr lang="en-GB" dirty="0" smtClean="0"/>
              <a:t> </a:t>
            </a:r>
            <a:r>
              <a:rPr lang="en-GB" dirty="0" err="1" smtClean="0"/>
              <a:t>Yojana</a:t>
            </a:r>
            <a:r>
              <a:rPr lang="en-GB" dirty="0" smtClean="0"/>
              <a:t>.</a:t>
            </a:r>
          </a:p>
          <a:p>
            <a:pPr lvl="1" algn="just">
              <a:buFont typeface="Wingdings" panose="05000000000000000000" pitchFamily="2" charset="2"/>
              <a:buChar char="§"/>
            </a:pPr>
            <a:r>
              <a:rPr lang="en-GB" dirty="0" smtClean="0"/>
              <a:t>Building owned by entity for charitable trust and purposes and religious use by general public.</a:t>
            </a:r>
          </a:p>
          <a:p>
            <a:pPr lvl="1" algn="just">
              <a:buFont typeface="Wingdings" panose="05000000000000000000" pitchFamily="2" charset="2"/>
              <a:buChar char="§"/>
            </a:pPr>
            <a:r>
              <a:rPr lang="en-GB" dirty="0" smtClean="0"/>
              <a:t>Pollution control or effluent treatment.</a:t>
            </a:r>
          </a:p>
          <a:p>
            <a:pPr lvl="1" algn="just">
              <a:buFont typeface="Wingdings" panose="05000000000000000000" pitchFamily="2" charset="2"/>
              <a:buChar char="§"/>
            </a:pPr>
            <a:r>
              <a:rPr lang="en-GB" dirty="0" smtClean="0"/>
              <a:t>Structure for funeral, burial or cremation.</a:t>
            </a:r>
            <a:endParaRPr lang="en-GB" dirty="0"/>
          </a:p>
        </p:txBody>
      </p:sp>
    </p:spTree>
    <p:extLst>
      <p:ext uri="{BB962C8B-B14F-4D97-AF65-F5344CB8AC3E}">
        <p14:creationId xmlns:p14="http://schemas.microsoft.com/office/powerpoint/2010/main" val="395554744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 (contd..)</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Original work pertaining to infrastructure projects etc.</a:t>
            </a:r>
          </a:p>
          <a:p>
            <a:pPr lvl="1" algn="just">
              <a:buFont typeface="Wingdings" panose="05000000000000000000" pitchFamily="2" charset="2"/>
              <a:buChar char="§"/>
            </a:pPr>
            <a:r>
              <a:rPr lang="en-GB" strike="sngStrike" dirty="0" smtClean="0"/>
              <a:t>Airport, port or</a:t>
            </a:r>
            <a:r>
              <a:rPr lang="en-GB" dirty="0" smtClean="0"/>
              <a:t> railways, including monorail or metro (w.e.f. 1-4-2015)</a:t>
            </a:r>
          </a:p>
          <a:p>
            <a:pPr lvl="1" algn="just">
              <a:buFont typeface="Wingdings" panose="05000000000000000000" pitchFamily="2" charset="2"/>
              <a:buChar char="§"/>
            </a:pPr>
            <a:r>
              <a:rPr lang="en-GB" dirty="0" smtClean="0"/>
              <a:t>Single residential unit</a:t>
            </a:r>
          </a:p>
          <a:p>
            <a:pPr lvl="1" algn="just">
              <a:buFont typeface="Wingdings" panose="05000000000000000000" pitchFamily="2" charset="2"/>
              <a:buChar char="§"/>
            </a:pPr>
            <a:r>
              <a:rPr lang="en-GB" dirty="0" smtClean="0"/>
              <a:t>Low cost houses up to carpet area of 60 square metres per house</a:t>
            </a:r>
          </a:p>
          <a:p>
            <a:pPr lvl="1" algn="just">
              <a:buFont typeface="Wingdings" panose="05000000000000000000" pitchFamily="2" charset="2"/>
              <a:buChar char="§"/>
            </a:pPr>
            <a:r>
              <a:rPr lang="en-GB" dirty="0" smtClean="0"/>
              <a:t>Post harvest storage infrastructure for agriculture produce.</a:t>
            </a:r>
          </a:p>
          <a:p>
            <a:pPr lvl="1" algn="just">
              <a:buFont typeface="Wingdings" panose="05000000000000000000" pitchFamily="2" charset="2"/>
              <a:buChar char="§"/>
            </a:pPr>
            <a:r>
              <a:rPr lang="en-GB" dirty="0" smtClean="0"/>
              <a:t>Mechanised food grain handling system and units for processing agriculture produce excluding alcoholic beverages.</a:t>
            </a:r>
          </a:p>
          <a:p>
            <a:pPr marL="174625" lvl="1" indent="-136525" algn="just">
              <a:buFont typeface="Wingdings" panose="05000000000000000000" pitchFamily="2" charset="2"/>
              <a:buChar char="§"/>
            </a:pPr>
            <a:r>
              <a:rPr lang="en-GB" sz="2000" dirty="0" smtClean="0"/>
              <a:t>Sub- contractor services.</a:t>
            </a:r>
            <a:endParaRPr lang="en-GB" sz="2000" dirty="0"/>
          </a:p>
        </p:txBody>
      </p:sp>
    </p:spTree>
    <p:extLst>
      <p:ext uri="{BB962C8B-B14F-4D97-AF65-F5344CB8AC3E}">
        <p14:creationId xmlns:p14="http://schemas.microsoft.com/office/powerpoint/2010/main" val="29849709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Person liable to pay tax	</a:t>
            </a: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457200" indent="-457200" algn="just">
              <a:buFont typeface="+mj-lt"/>
              <a:buAutoNum type="arabicParenR"/>
            </a:pPr>
            <a:r>
              <a:rPr lang="en-US" b="1" u="sng" dirty="0" smtClean="0"/>
              <a:t>Partial Reverse Charge mechanism:</a:t>
            </a:r>
            <a:r>
              <a:rPr lang="en-US" b="1" dirty="0" smtClean="0"/>
              <a:t> </a:t>
            </a:r>
            <a:r>
              <a:rPr lang="en-US" u="sng" dirty="0" smtClean="0"/>
              <a:t>Service Provider</a:t>
            </a:r>
            <a:r>
              <a:rPr lang="en-US" dirty="0" smtClean="0"/>
              <a:t> must be either an Individual, or HUF or Partnership Firm whether or not registered (including LLP) located in taxable territory and </a:t>
            </a:r>
            <a:r>
              <a:rPr lang="en-US" u="sng" dirty="0" smtClean="0"/>
              <a:t>Service Receiver</a:t>
            </a:r>
            <a:r>
              <a:rPr lang="en-US" dirty="0" smtClean="0"/>
              <a:t> must be a body corporate located in taxable territory.</a:t>
            </a:r>
          </a:p>
          <a:p>
            <a:pPr marL="457200" indent="-457200" algn="just">
              <a:buFont typeface="+mj-lt"/>
              <a:buAutoNum type="arabicParenR"/>
            </a:pPr>
            <a:r>
              <a:rPr lang="en-US" b="1" u="sng" dirty="0" smtClean="0"/>
              <a:t>Support Service Provided by Government:</a:t>
            </a:r>
            <a:r>
              <a:rPr lang="en-US" dirty="0" smtClean="0"/>
              <a:t> Entire service tax will be paid by </a:t>
            </a:r>
            <a:r>
              <a:rPr lang="en-US" u="sng" dirty="0" smtClean="0"/>
              <a:t>Service Recipient</a:t>
            </a:r>
            <a:r>
              <a:rPr lang="en-US" dirty="0" smtClean="0"/>
              <a:t> irrespective of constitution.</a:t>
            </a:r>
          </a:p>
          <a:p>
            <a:pPr marL="457200" indent="-457200" algn="just">
              <a:buFont typeface="+mj-lt"/>
              <a:buAutoNum type="arabicParenR"/>
            </a:pPr>
            <a:r>
              <a:rPr lang="en-US" b="1" u="sng" dirty="0" smtClean="0"/>
              <a:t>Other cases:</a:t>
            </a:r>
            <a:r>
              <a:rPr lang="en-US" dirty="0" smtClean="0"/>
              <a:t> In cases not covered in (1) and (2) above, </a:t>
            </a:r>
            <a:r>
              <a:rPr lang="en-US" u="sng" dirty="0" smtClean="0"/>
              <a:t>Service Provider</a:t>
            </a:r>
            <a:r>
              <a:rPr lang="en-US" dirty="0" smtClean="0"/>
              <a:t> will pay the entire service tax.</a:t>
            </a:r>
            <a:endParaRPr lang="en-US" b="1" u="sng" dirty="0" smtClean="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Cenvat Credit</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GB" dirty="0" smtClean="0"/>
              <a:t>CENVAT of Inputs is allowed. Credit of inputs in relation to sale portion is not available. </a:t>
            </a:r>
            <a:r>
              <a:rPr lang="en-GB" b="1" i="1" u="sng" dirty="0" smtClean="0"/>
              <a:t>For Rule 2A(</a:t>
            </a:r>
            <a:r>
              <a:rPr lang="en-GB" b="1" i="1" u="sng" dirty="0" err="1" smtClean="0"/>
              <a:t>i</a:t>
            </a:r>
            <a:r>
              <a:rPr lang="en-GB" b="1" i="1" u="sng" dirty="0" smtClean="0"/>
              <a:t>)</a:t>
            </a:r>
          </a:p>
          <a:p>
            <a:pPr marL="0" indent="0" algn="just">
              <a:buNone/>
            </a:pPr>
            <a:r>
              <a:rPr lang="en-GB" dirty="0" smtClean="0"/>
              <a:t>Service provider is not entitled for CENVAT of excise duty paid on inputs used. </a:t>
            </a:r>
            <a:r>
              <a:rPr lang="en-GB" b="1" i="1" u="sng" dirty="0" smtClean="0"/>
              <a:t>For Rule 2A(ii)</a:t>
            </a:r>
          </a:p>
          <a:p>
            <a:pPr marL="0" indent="0" algn="just">
              <a:buNone/>
            </a:pPr>
            <a:r>
              <a:rPr lang="en-GB" dirty="0" smtClean="0"/>
              <a:t>CENVAT Credit on input services and capital goods is allowable to service provider</a:t>
            </a:r>
          </a:p>
          <a:p>
            <a:pPr marL="0" indent="0">
              <a:buNone/>
            </a:pPr>
            <a:endParaRPr lang="en-GB" dirty="0"/>
          </a:p>
        </p:txBody>
      </p:sp>
    </p:spTree>
    <p:extLst>
      <p:ext uri="{BB962C8B-B14F-4D97-AF65-F5344CB8AC3E}">
        <p14:creationId xmlns:p14="http://schemas.microsoft.com/office/powerpoint/2010/main" val="12232667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effectLst>
                  <a:outerShdw blurRad="38100" dist="38100" dir="2700000" algn="tl">
                    <a:srgbClr val="000000">
                      <a:alpha val="43137"/>
                    </a:srgbClr>
                  </a:outerShdw>
                </a:effectLst>
              </a:rPr>
              <a:t>faq</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Is completion and finishing services result in ‘original works’?</a:t>
            </a:r>
            <a:endParaRPr lang="en-GB" dirty="0"/>
          </a:p>
        </p:txBody>
      </p:sp>
    </p:spTree>
    <p:extLst>
      <p:ext uri="{BB962C8B-B14F-4D97-AF65-F5344CB8AC3E}">
        <p14:creationId xmlns:p14="http://schemas.microsoft.com/office/powerpoint/2010/main" val="207060308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Restaurants, hotels and catering</a:t>
            </a:r>
            <a:endParaRPr lang="en-GB" dirty="0">
              <a:effectLst>
                <a:outerShdw blurRad="38100" dist="38100" dir="2700000" algn="tl">
                  <a:srgbClr val="000000">
                    <a:alpha val="43137"/>
                  </a:srgbClr>
                </a:outerShdw>
              </a:effectLs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9065" b="9065"/>
          <a:stretch>
            <a:fillRect/>
          </a:stretch>
        </p:blipFill>
        <p:spPr>
          <a:prstGeom prst="rect">
            <a:avLst/>
          </a:prstGeom>
          <a:ln>
            <a:noFill/>
          </a:ln>
          <a:effectLst>
            <a:outerShdw blurRad="292100" dist="139700" dir="2700000" algn="tl" rotWithShape="0">
              <a:srgbClr val="333333">
                <a:alpha val="65000"/>
              </a:srgbClr>
            </a:outerShdw>
          </a:effectLst>
        </p:spPr>
      </p:pic>
      <p:sp>
        <p:nvSpPr>
          <p:cNvPr id="4" name="Text Placeholder 3"/>
          <p:cNvSpPr>
            <a:spLocks noGrp="1"/>
          </p:cNvSpPr>
          <p:nvPr>
            <p:ph type="body" sz="half" idx="2"/>
          </p:nvPr>
        </p:nvSpPr>
        <p:spPr/>
        <p:txBody>
          <a:bodyPr/>
          <a:lstStyle/>
          <a:p>
            <a:r>
              <a:rPr lang="en-GB" dirty="0"/>
              <a:t>SL. No. </a:t>
            </a:r>
            <a:r>
              <a:rPr lang="en-GB" dirty="0" smtClean="0"/>
              <a:t>9</a:t>
            </a:r>
            <a:endParaRPr lang="en-GB" dirty="0"/>
          </a:p>
        </p:txBody>
      </p:sp>
    </p:spTree>
    <p:extLst>
      <p:ext uri="{BB962C8B-B14F-4D97-AF65-F5344CB8AC3E}">
        <p14:creationId xmlns:p14="http://schemas.microsoft.com/office/powerpoint/2010/main" val="73324529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effectLst>
                  <a:outerShdw blurRad="38100" dist="38100" dir="2700000" algn="tl">
                    <a:srgbClr val="000000">
                      <a:alpha val="43137"/>
                    </a:srgbClr>
                  </a:outerShdw>
                </a:effectLst>
              </a:rPr>
              <a:t>Declared service</a:t>
            </a:r>
            <a:endParaRPr lang="en-GB"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lstStyle/>
          <a:p>
            <a:pPr marL="0" indent="0" algn="just">
              <a:buNone/>
            </a:pPr>
            <a:r>
              <a:rPr lang="en-GB" dirty="0"/>
              <a:t>As per Section </a:t>
            </a:r>
            <a:r>
              <a:rPr lang="en-GB" dirty="0" smtClean="0"/>
              <a:t>66E(</a:t>
            </a:r>
            <a:r>
              <a:rPr lang="en-GB" dirty="0" err="1" smtClean="0"/>
              <a:t>i</a:t>
            </a:r>
            <a:r>
              <a:rPr lang="en-GB" dirty="0" smtClean="0"/>
              <a:t>)  </a:t>
            </a:r>
            <a:r>
              <a:rPr lang="en-GB" dirty="0"/>
              <a:t>of the Finance Act, 1994, </a:t>
            </a:r>
            <a:r>
              <a:rPr lang="en-GB" i="1" dirty="0" smtClean="0"/>
              <a:t>‘Service portion in an activity wherein goods, being food or any other article of human consumption or any drink (whether or not intoxicating), is supplied in any manner as a part of the activity is specified as declared service.’</a:t>
            </a:r>
            <a:endParaRPr lang="en-GB" i="1" dirty="0"/>
          </a:p>
        </p:txBody>
      </p:sp>
    </p:spTree>
    <p:extLst>
      <p:ext uri="{BB962C8B-B14F-4D97-AF65-F5344CB8AC3E}">
        <p14:creationId xmlns:p14="http://schemas.microsoft.com/office/powerpoint/2010/main" val="139886135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Scope</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just">
              <a:buNone/>
            </a:pPr>
            <a:r>
              <a:rPr lang="en-GB" dirty="0" smtClean="0"/>
              <a:t>Activities covered in this declared list entry:</a:t>
            </a:r>
          </a:p>
          <a:p>
            <a:pPr marL="457200" indent="-457200" algn="just">
              <a:buFont typeface="+mj-lt"/>
              <a:buAutoNum type="alphaLcParenR"/>
            </a:pPr>
            <a:r>
              <a:rPr lang="en-GB" dirty="0" smtClean="0"/>
              <a:t>Restaurant Service</a:t>
            </a:r>
          </a:p>
          <a:p>
            <a:pPr marL="457200" indent="-457200" algn="just">
              <a:buFont typeface="+mj-lt"/>
              <a:buAutoNum type="alphaLcParenR"/>
            </a:pPr>
            <a:r>
              <a:rPr lang="en-GB" dirty="0" smtClean="0"/>
              <a:t>Outdoor Catering</a:t>
            </a:r>
          </a:p>
          <a:p>
            <a:pPr marL="0" indent="0" algn="just">
              <a:buNone/>
            </a:pPr>
            <a:r>
              <a:rPr lang="en-GB" dirty="0" smtClean="0"/>
              <a:t>Thus both restaurant service and outdoor catering service are covered under declared service.</a:t>
            </a:r>
          </a:p>
          <a:p>
            <a:pPr marL="0" indent="0" algn="just">
              <a:buNone/>
            </a:pPr>
            <a:r>
              <a:rPr lang="en-GB" dirty="0" smtClean="0"/>
              <a:t>Deemed Sale: Supply of any goods, being food or any other article of human consumption or any drink (whether or not intoxicating), in any manner as part of a service for cash, deferred payment or other valuable consideration, is deemed to be a sale of such goods. Therefore service portion shall not include the value of goods so supplied in course of providing service.</a:t>
            </a:r>
          </a:p>
        </p:txBody>
      </p:sp>
    </p:spTree>
    <p:extLst>
      <p:ext uri="{BB962C8B-B14F-4D97-AF65-F5344CB8AC3E}">
        <p14:creationId xmlns:p14="http://schemas.microsoft.com/office/powerpoint/2010/main" val="335241723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Exemption</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Restaurants without air-conditioning or central air heating.</a:t>
            </a:r>
          </a:p>
          <a:p>
            <a:pPr algn="just">
              <a:buFont typeface="Wingdings" panose="05000000000000000000" pitchFamily="2" charset="2"/>
              <a:buChar char="§"/>
            </a:pPr>
            <a:r>
              <a:rPr lang="en-GB" dirty="0" smtClean="0"/>
              <a:t>Catering meals including mid-day meals provided to educational institutions.</a:t>
            </a:r>
          </a:p>
          <a:p>
            <a:pPr algn="just">
              <a:buFont typeface="Wingdings" panose="05000000000000000000" pitchFamily="2" charset="2"/>
              <a:buChar char="§"/>
            </a:pPr>
            <a:r>
              <a:rPr lang="en-GB" dirty="0" smtClean="0"/>
              <a:t>Services in air-conditioned/ central air-heating canteen of factory.</a:t>
            </a:r>
            <a:endParaRPr lang="en-GB" dirty="0"/>
          </a:p>
        </p:txBody>
      </p:sp>
    </p:spTree>
    <p:extLst>
      <p:ext uri="{BB962C8B-B14F-4D97-AF65-F5344CB8AC3E}">
        <p14:creationId xmlns:p14="http://schemas.microsoft.com/office/powerpoint/2010/main" val="352711703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Value of taxable service</a:t>
            </a:r>
            <a:endParaRPr lang="en-GB" dirty="0">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24032980"/>
              </p:ext>
            </p:extLst>
          </p:nvPr>
        </p:nvGraphicFramePr>
        <p:xfrm>
          <a:off x="768096" y="2223654"/>
          <a:ext cx="7289800" cy="1112520"/>
        </p:xfrm>
        <a:graphic>
          <a:graphicData uri="http://schemas.openxmlformats.org/drawingml/2006/table">
            <a:tbl>
              <a:tblPr firstRow="1" bandRow="1">
                <a:tableStyleId>{5C22544A-7EE6-4342-B048-85BDC9FD1C3A}</a:tableStyleId>
              </a:tblPr>
              <a:tblGrid>
                <a:gridCol w="5902614"/>
                <a:gridCol w="1387186"/>
              </a:tblGrid>
              <a:tr h="370840">
                <a:tc>
                  <a:txBody>
                    <a:bodyPr/>
                    <a:lstStyle/>
                    <a:p>
                      <a:pPr algn="ctr"/>
                      <a:r>
                        <a:rPr lang="en-GB" dirty="0" smtClean="0"/>
                        <a:t>Service Portion in</a:t>
                      </a:r>
                      <a:r>
                        <a:rPr lang="en-GB" baseline="0" dirty="0" smtClean="0"/>
                        <a:t> activity of supply of food and drinks</a:t>
                      </a:r>
                      <a:endParaRPr lang="en-GB" dirty="0"/>
                    </a:p>
                  </a:txBody>
                  <a:tcPr/>
                </a:tc>
                <a:tc>
                  <a:txBody>
                    <a:bodyPr/>
                    <a:lstStyle/>
                    <a:p>
                      <a:pPr algn="ctr"/>
                      <a:r>
                        <a:rPr lang="en-GB" dirty="0" smtClean="0"/>
                        <a:t>Taxable (%)</a:t>
                      </a:r>
                      <a:endParaRPr lang="en-GB" dirty="0"/>
                    </a:p>
                  </a:txBody>
                  <a:tcPr/>
                </a:tc>
              </a:tr>
              <a:tr h="370840">
                <a:tc>
                  <a:txBody>
                    <a:bodyPr/>
                    <a:lstStyle/>
                    <a:p>
                      <a:r>
                        <a:rPr lang="en-GB" dirty="0" smtClean="0"/>
                        <a:t>In a restaurant</a:t>
                      </a:r>
                      <a:endParaRPr lang="en-GB" dirty="0"/>
                    </a:p>
                  </a:txBody>
                  <a:tcPr/>
                </a:tc>
                <a:tc>
                  <a:txBody>
                    <a:bodyPr/>
                    <a:lstStyle/>
                    <a:p>
                      <a:pPr algn="ctr"/>
                      <a:r>
                        <a:rPr lang="en-GB" dirty="0" smtClean="0"/>
                        <a:t>40</a:t>
                      </a:r>
                      <a:endParaRPr lang="en-GB" dirty="0"/>
                    </a:p>
                  </a:txBody>
                  <a:tcPr/>
                </a:tc>
              </a:tr>
              <a:tr h="370840">
                <a:tc>
                  <a:txBody>
                    <a:bodyPr/>
                    <a:lstStyle/>
                    <a:p>
                      <a:r>
                        <a:rPr lang="en-GB" dirty="0" smtClean="0"/>
                        <a:t>As part of outdoor catering</a:t>
                      </a:r>
                      <a:endParaRPr lang="en-GB" dirty="0"/>
                    </a:p>
                  </a:txBody>
                  <a:tcPr/>
                </a:tc>
                <a:tc>
                  <a:txBody>
                    <a:bodyPr/>
                    <a:lstStyle/>
                    <a:p>
                      <a:pPr algn="ctr"/>
                      <a:r>
                        <a:rPr lang="en-GB" dirty="0" smtClean="0"/>
                        <a:t>60</a:t>
                      </a:r>
                      <a:endParaRPr lang="en-GB" dirty="0"/>
                    </a:p>
                  </a:txBody>
                  <a:tcPr/>
                </a:tc>
              </a:tr>
            </a:tbl>
          </a:graphicData>
        </a:graphic>
      </p:graphicFrame>
      <p:sp>
        <p:nvSpPr>
          <p:cNvPr id="5" name="TextBox 4"/>
          <p:cNvSpPr txBox="1"/>
          <p:nvPr/>
        </p:nvSpPr>
        <p:spPr>
          <a:xfrm>
            <a:off x="768096" y="3408218"/>
            <a:ext cx="7290054" cy="2308324"/>
          </a:xfrm>
          <a:prstGeom prst="rect">
            <a:avLst/>
          </a:prstGeom>
          <a:noFill/>
        </p:spPr>
        <p:txBody>
          <a:bodyPr wrap="square" rtlCol="0">
            <a:spAutoFit/>
          </a:bodyPr>
          <a:lstStyle/>
          <a:p>
            <a:pPr algn="just"/>
            <a:r>
              <a:rPr lang="en-GB" dirty="0" smtClean="0"/>
              <a:t>Total amount means gross amount charged and FMV of all goods and services supplied in or in relation to supply of food or any article of human consumption or any drink (whether or not intoxicating) after deducting the amount charged for such goods or services and VAT. </a:t>
            </a:r>
          </a:p>
          <a:p>
            <a:pPr algn="just"/>
            <a:endParaRPr lang="en-GB" dirty="0"/>
          </a:p>
          <a:p>
            <a:pPr algn="just"/>
            <a:r>
              <a:rPr lang="en-GB" dirty="0" smtClean="0"/>
              <a:t>CENVAT Credit is not allowable.</a:t>
            </a:r>
          </a:p>
          <a:p>
            <a:pPr algn="just"/>
            <a:endParaRPr lang="en-GB" dirty="0"/>
          </a:p>
          <a:p>
            <a:pPr algn="just"/>
            <a:r>
              <a:rPr lang="en-GB" dirty="0" smtClean="0"/>
              <a:t>For bundled service of renting and supply of food, the abatement is 30%.</a:t>
            </a:r>
            <a:endParaRPr lang="en-GB" dirty="0"/>
          </a:p>
        </p:txBody>
      </p:sp>
    </p:spTree>
    <p:extLst>
      <p:ext uri="{BB962C8B-B14F-4D97-AF65-F5344CB8AC3E}">
        <p14:creationId xmlns:p14="http://schemas.microsoft.com/office/powerpoint/2010/main" val="339255876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FAQ</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GB" dirty="0" smtClean="0"/>
              <a:t>In a complex, where both AC and non-AC restaurants source food from same kitchen, will service tax be applicable on both?</a:t>
            </a:r>
          </a:p>
          <a:p>
            <a:pPr algn="just">
              <a:buFont typeface="Wingdings" panose="05000000000000000000" pitchFamily="2" charset="2"/>
              <a:buChar char="§"/>
            </a:pPr>
            <a:r>
              <a:rPr lang="en-GB" dirty="0" smtClean="0"/>
              <a:t>In a hotel, if services are provided by an AC restaurant or centrally heated restaurant in other areas viz. swimming pool, will service tax arise?</a:t>
            </a:r>
          </a:p>
          <a:p>
            <a:pPr algn="just">
              <a:buFont typeface="Wingdings" panose="05000000000000000000" pitchFamily="2" charset="2"/>
              <a:buChar char="§"/>
            </a:pPr>
            <a:r>
              <a:rPr lang="en-GB" dirty="0" smtClean="0"/>
              <a:t>Will service tax be applicable on goods sold on MRP basis across the counter as part of bill or invoice?</a:t>
            </a:r>
          </a:p>
          <a:p>
            <a:pPr algn="just">
              <a:buFont typeface="Wingdings" panose="05000000000000000000" pitchFamily="2" charset="2"/>
              <a:buChar char="§"/>
            </a:pPr>
            <a:r>
              <a:rPr lang="en-GB" dirty="0" smtClean="0"/>
              <a:t>Whether supply of food and beverage served on train amount to service?</a:t>
            </a:r>
          </a:p>
        </p:txBody>
      </p:sp>
    </p:spTree>
    <p:extLst>
      <p:ext uri="{BB962C8B-B14F-4D97-AF65-F5344CB8AC3E}">
        <p14:creationId xmlns:p14="http://schemas.microsoft.com/office/powerpoint/2010/main" val="339723184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IN" dirty="0" smtClean="0">
                <a:effectLst>
                  <a:outerShdw blurRad="38100" dist="38100" dir="2700000" algn="tl">
                    <a:srgbClr val="000000">
                      <a:alpha val="43137"/>
                    </a:srgbClr>
                  </a:outerShdw>
                </a:effectLst>
              </a:rPr>
              <a:t>IMPACT OF NEGATIVE LIST REGIME OF SERVICE TAX</a:t>
            </a:r>
            <a:endParaRPr lang="en-IN" dirty="0">
              <a:effectLst>
                <a:outerShdw blurRad="38100" dist="38100" dir="2700000" algn="tl">
                  <a:srgbClr val="000000">
                    <a:alpha val="43137"/>
                  </a:srgbClr>
                </a:outerShdw>
              </a:effectLst>
            </a:endParaRPr>
          </a:p>
        </p:txBody>
      </p:sp>
      <p:pic>
        <p:nvPicPr>
          <p:cNvPr id="2" name="Picture Placeholder 1"/>
          <p:cNvPicPr>
            <a:picLocks noGrp="1" noChangeAspect="1"/>
          </p:cNvPicPr>
          <p:nvPr>
            <p:ph type="pic" idx="1"/>
          </p:nvPr>
        </p:nvPicPr>
        <p:blipFill>
          <a:blip r:embed="rId2">
            <a:extLst>
              <a:ext uri="{28A0092B-C50C-407E-A947-70E740481C1C}">
                <a14:useLocalDpi xmlns:a14="http://schemas.microsoft.com/office/drawing/2010/main" val="0"/>
              </a:ext>
            </a:extLst>
          </a:blip>
          <a:srcRect t="13229" b="13229"/>
          <a:stretch>
            <a:fillRect/>
          </a:stretch>
        </p:blipFill>
        <p:spPr>
          <a:prstGeom prst="rect">
            <a:avLst/>
          </a:prstGeom>
          <a:ln>
            <a:noFill/>
          </a:ln>
          <a:effectLst>
            <a:outerShdw blurRad="292100" dist="139700" dir="2700000" algn="tl" rotWithShape="0">
              <a:srgbClr val="333333">
                <a:alpha val="65000"/>
              </a:srgbClr>
            </a:outerShdw>
          </a:effectLst>
        </p:spPr>
      </p:pic>
      <p:sp>
        <p:nvSpPr>
          <p:cNvPr id="6" name="Text Placeholder 5"/>
          <p:cNvSpPr>
            <a:spLocks noGrp="1"/>
          </p:cNvSpPr>
          <p:nvPr>
            <p:ph type="body" sz="half" idx="2"/>
          </p:nvPr>
        </p:nvSpPr>
        <p:spPr/>
        <p:txBody>
          <a:bodyPr/>
          <a:lstStyle/>
          <a:p>
            <a:endParaRPr lang="en-IN"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7811" y="4722902"/>
            <a:ext cx="2540577" cy="1937511"/>
          </a:xfrm>
          <a:prstGeom prst="rect">
            <a:avLst/>
          </a:prstGeom>
          <a:ln>
            <a:noFill/>
          </a:ln>
          <a:effectLst>
            <a:softEdge rad="112500"/>
          </a:effectLst>
        </p:spPr>
      </p:pic>
    </p:spTree>
    <p:extLst>
      <p:ext uri="{BB962C8B-B14F-4D97-AF65-F5344CB8AC3E}">
        <p14:creationId xmlns:p14="http://schemas.microsoft.com/office/powerpoint/2010/main" val="396865935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rPr>
              <a:t>Service tax contribution</a:t>
            </a:r>
            <a:endParaRPr lang="en-GB" dirty="0">
              <a:effectLst>
                <a:outerShdw blurRad="38100" dist="38100" dir="2700000" algn="tl">
                  <a:srgbClr val="000000">
                    <a:alpha val="43137"/>
                  </a:srgbClr>
                </a:outerShdw>
              </a:effectLst>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299237503"/>
              </p:ext>
            </p:extLst>
          </p:nvPr>
        </p:nvGraphicFramePr>
        <p:xfrm>
          <a:off x="768350" y="2286000"/>
          <a:ext cx="7289800"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17395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dirty="0">
              <a:effectLst>
                <a:outerShdw blurRad="38100" dist="38100" dir="2700000" algn="tl">
                  <a:srgbClr val="000000">
                    <a:alpha val="43137"/>
                  </a:srgbClr>
                </a:outerShdw>
              </a:effectLst>
            </a:endParaRPr>
          </a:p>
        </p:txBody>
      </p:sp>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t="17630" b="17630"/>
          <a:stretch>
            <a:fillRect/>
          </a:stretch>
        </p:blipFill>
        <p:spPr>
          <a:prstGeom prst="rect">
            <a:avLst/>
          </a:prstGeom>
          <a:ln>
            <a:noFill/>
          </a:ln>
          <a:effectLst>
            <a:outerShdw blurRad="292100" dist="139700" dir="2700000" algn="tl" rotWithShape="0">
              <a:srgbClr val="333333">
                <a:alpha val="65000"/>
              </a:srgbClr>
            </a:outerShdw>
          </a:effectLst>
        </p:spPr>
      </p:pic>
      <p:sp>
        <p:nvSpPr>
          <p:cNvPr id="8" name="Text Placeholder 7"/>
          <p:cNvSpPr>
            <a:spLocks noGrp="1"/>
          </p:cNvSpPr>
          <p:nvPr>
            <p:ph type="body" sz="half" idx="2"/>
          </p:nvPr>
        </p:nvSpPr>
        <p:spPr/>
        <p:txBody>
          <a:bodyPr>
            <a:normAutofit/>
          </a:bodyPr>
          <a:lstStyle/>
          <a:p>
            <a:endParaRPr lang="en-GB" dirty="0" smtClean="0"/>
          </a:p>
          <a:p>
            <a:endParaRPr lang="en-GB" dirty="0"/>
          </a:p>
          <a:p>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1700734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C1C93EF2-4785-427F-84A5-F1666490E9CE}"/>
    </a:ext>
  </a:extLst>
</a:theme>
</file>

<file path=docProps/app.xml><?xml version="1.0" encoding="utf-8"?>
<Properties xmlns="http://schemas.openxmlformats.org/officeDocument/2006/extended-properties" xmlns:vt="http://schemas.openxmlformats.org/officeDocument/2006/docPropsVTypes">
  <Template>Integral</Template>
  <TotalTime>1129</TotalTime>
  <Words>4613</Words>
  <Application>Microsoft Office PowerPoint</Application>
  <PresentationFormat>On-screen Show (4:3)</PresentationFormat>
  <Paragraphs>403</Paragraphs>
  <Slides>80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80</vt:i4>
      </vt:variant>
    </vt:vector>
  </HeadingPairs>
  <TitlesOfParts>
    <vt:vector size="87" baseType="lpstr">
      <vt:lpstr>Arial</vt:lpstr>
      <vt:lpstr>Courier New</vt:lpstr>
      <vt:lpstr>Tw Cen MT</vt:lpstr>
      <vt:lpstr>Tw Cen MT Condensed</vt:lpstr>
      <vt:lpstr>Wingdings</vt:lpstr>
      <vt:lpstr>Wingdings 3</vt:lpstr>
      <vt:lpstr>Integral</vt:lpstr>
      <vt:lpstr>Declared Services</vt:lpstr>
      <vt:lpstr>Disclaimer </vt:lpstr>
      <vt:lpstr>History of Service Tax</vt:lpstr>
      <vt:lpstr>Need of Declared Service</vt:lpstr>
      <vt:lpstr>Meaning and concept of service</vt:lpstr>
      <vt:lpstr>Service - Meaning</vt:lpstr>
      <vt:lpstr>Service – Non Inclusions</vt:lpstr>
      <vt:lpstr>Declared Service</vt:lpstr>
      <vt:lpstr>Declared Service - List</vt:lpstr>
      <vt:lpstr>Renting of Immovable Property</vt:lpstr>
      <vt:lpstr>DECLARED SERVICE</vt:lpstr>
      <vt:lpstr>Negative list aspects</vt:lpstr>
      <vt:lpstr>SCOPE </vt:lpstr>
      <vt:lpstr>exemption</vt:lpstr>
      <vt:lpstr>abatement</vt:lpstr>
      <vt:lpstr>FAQ</vt:lpstr>
      <vt:lpstr>Construction of a complex/ building</vt:lpstr>
      <vt:lpstr>Declared service</vt:lpstr>
      <vt:lpstr>SCOPE</vt:lpstr>
      <vt:lpstr>exemption</vt:lpstr>
      <vt:lpstr>Exemption (contd..) </vt:lpstr>
      <vt:lpstr>Exemption (contd..)</vt:lpstr>
      <vt:lpstr>aspects</vt:lpstr>
      <vt:lpstr>ABATEMENT</vt:lpstr>
      <vt:lpstr>ABATEMENT (contd..)</vt:lpstr>
      <vt:lpstr>Tripartite business model</vt:lpstr>
      <vt:lpstr>Redevelopment model</vt:lpstr>
      <vt:lpstr>Conversion model</vt:lpstr>
      <vt:lpstr>Collaboration model</vt:lpstr>
      <vt:lpstr>Build, operate, transfer (BOT) model</vt:lpstr>
      <vt:lpstr>faq</vt:lpstr>
      <vt:lpstr>Temporary use &amp; Transfer of ipr</vt:lpstr>
      <vt:lpstr>Declared service</vt:lpstr>
      <vt:lpstr>SCOPE</vt:lpstr>
      <vt:lpstr>IMPORT of TECHNOLOGY</vt:lpstr>
      <vt:lpstr>FILM Distributor and film exhibitor</vt:lpstr>
      <vt:lpstr>ISSUES</vt:lpstr>
      <vt:lpstr>FAQ</vt:lpstr>
      <vt:lpstr>Information technology software</vt:lpstr>
      <vt:lpstr>Declared service</vt:lpstr>
      <vt:lpstr>Aspects of service</vt:lpstr>
      <vt:lpstr>FAQ</vt:lpstr>
      <vt:lpstr>Refraining acts</vt:lpstr>
      <vt:lpstr>DECLARED SERVICE</vt:lpstr>
      <vt:lpstr>Scope of service</vt:lpstr>
      <vt:lpstr>FAQ</vt:lpstr>
      <vt:lpstr>hiring, leasing &amp; licensing of goods</vt:lpstr>
      <vt:lpstr>Declared service</vt:lpstr>
      <vt:lpstr>Meaning of ‘transfer of right to use such goods’.</vt:lpstr>
      <vt:lpstr>scope</vt:lpstr>
      <vt:lpstr>Exemption</vt:lpstr>
      <vt:lpstr>abatement</vt:lpstr>
      <vt:lpstr>Person liable to pay tax</vt:lpstr>
      <vt:lpstr>FAQ</vt:lpstr>
      <vt:lpstr>Delivery of Goods on Hire Purchase</vt:lpstr>
      <vt:lpstr>Declared service</vt:lpstr>
      <vt:lpstr>Scope of service </vt:lpstr>
      <vt:lpstr>Value of taxable service</vt:lpstr>
      <vt:lpstr>FAQ</vt:lpstr>
      <vt:lpstr>execution of works contract</vt:lpstr>
      <vt:lpstr>Declared service</vt:lpstr>
      <vt:lpstr>Determination of value</vt:lpstr>
      <vt:lpstr>Determination of value (contd..)</vt:lpstr>
      <vt:lpstr>Determination of value (contd..)</vt:lpstr>
      <vt:lpstr>exemptions</vt:lpstr>
      <vt:lpstr>exemption</vt:lpstr>
      <vt:lpstr>Exemption (contd..) </vt:lpstr>
      <vt:lpstr>Exemption (contd..)</vt:lpstr>
      <vt:lpstr>Person liable to pay tax </vt:lpstr>
      <vt:lpstr>Cenvat Credit</vt:lpstr>
      <vt:lpstr>faq</vt:lpstr>
      <vt:lpstr>Restaurants, hotels and catering</vt:lpstr>
      <vt:lpstr>Declared service</vt:lpstr>
      <vt:lpstr>Scope</vt:lpstr>
      <vt:lpstr>Exemption</vt:lpstr>
      <vt:lpstr>Value of taxable service</vt:lpstr>
      <vt:lpstr>FAQ</vt:lpstr>
      <vt:lpstr>IMPACT OF NEGATIVE LIST REGIME OF SERVICE TAX</vt:lpstr>
      <vt:lpstr>Service tax contribution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Declared Services</dc:title>
  <dc:creator>Rajat Agrawal</dc:creator>
  <cp:lastModifiedBy>Rajat Agrawal</cp:lastModifiedBy>
  <cp:revision>577</cp:revision>
  <dcterms:created xsi:type="dcterms:W3CDTF">2015-06-24T15:17:50Z</dcterms:created>
  <dcterms:modified xsi:type="dcterms:W3CDTF">2015-06-27T13:10:03Z</dcterms:modified>
</cp:coreProperties>
</file>