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94.xml" ContentType="application/vnd.openxmlformats-officedocument.presentationml.slide+xml"/>
  <Override PartName="/ppt/slides/slide113.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s/slide102.xml" ContentType="application/vnd.openxmlformats-officedocument.presentationml.slide+xml"/>
  <Override PartName="/ppt/slides/slide120.xml" ContentType="application/vnd.openxmlformats-officedocument.presentationml.slide+xml"/>
  <Override PartName="/ppt/slides/slide131.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slides/slide90.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notesSlides/notesSlide23.xml" ContentType="application/vnd.openxmlformats-officedocument.presentationml.notesSlide+xml"/>
  <Override PartName="/ppt/slides/slide129.xml" ContentType="application/vnd.openxmlformats-officedocument.presentationml.slide+xml"/>
  <Override PartName="/ppt/notesSlides/notesSlide12.xml" ContentType="application/vnd.openxmlformats-officedocument.presentationml.notesSlide+xml"/>
  <Override PartName="/ppt/notesSlides/notesSlide30.xml" ContentType="application/vnd.openxmlformats-officedocument.presentationml.notesSlide+xml"/>
  <Override PartName="/ppt/slides/slide99.xml" ContentType="application/vnd.openxmlformats-officedocument.presentationml.slide+xml"/>
  <Override PartName="/ppt/slides/slide118.xml" ContentType="application/vnd.openxmlformats-officedocument.presentationml.slide+xml"/>
  <Override PartName="/ppt/slides/slide136.xml" ContentType="application/vnd.openxmlformats-officedocument.presentationml.slide+xml"/>
  <Override PartName="/ppt/notesSlides/notesSlide7.xml" ContentType="application/vnd.openxmlformats-officedocument.presentationml.notesSlide+xml"/>
  <Override PartName="/ppt/slides/slide9.xml" ContentType="application/vnd.openxmlformats-officedocument.presentationml.slide+xml"/>
  <Override PartName="/ppt/slides/slide59.xml" ContentType="application/vnd.openxmlformats-officedocument.presentationml.slide+xml"/>
  <Override PartName="/ppt/slides/slide77.xml" ContentType="application/vnd.openxmlformats-officedocument.presentationml.slide+xml"/>
  <Override PartName="/ppt/slides/slide88.xml" ContentType="application/vnd.openxmlformats-officedocument.presentationml.slide+xml"/>
  <Override PartName="/ppt/slides/slide107.xml" ContentType="application/vnd.openxmlformats-officedocument.presentationml.slide+xml"/>
  <Override PartName="/ppt/slides/slide125.xml" ContentType="application/vnd.openxmlformats-officedocument.presentationml.slide+xml"/>
  <Override PartName="/ppt/viewProps.xml" ContentType="application/vnd.openxmlformats-officedocument.presentationml.viewProps+xml"/>
  <Override PartName="/ppt/slides/slide5.xml" ContentType="application/vnd.openxmlformats-officedocument.presentationml.slide+xml"/>
  <Override PartName="/ppt/slides/slide19.xml" ContentType="application/vnd.openxmlformats-officedocument.presentationml.slide+xml"/>
  <Override PartName="/ppt/slides/slide48.xml" ContentType="application/vnd.openxmlformats-officedocument.presentationml.slide+xml"/>
  <Override PartName="/ppt/slides/slide66.xml" ContentType="application/vnd.openxmlformats-officedocument.presentationml.slide+xml"/>
  <Override PartName="/ppt/slides/slide95.xml" ContentType="application/vnd.openxmlformats-officedocument.presentationml.slide+xml"/>
  <Override PartName="/ppt/slides/slide103.xml" ContentType="application/vnd.openxmlformats-officedocument.presentationml.slide+xml"/>
  <Override PartName="/ppt/slides/slide114.xml" ContentType="application/vnd.openxmlformats-officedocument.presentationml.slide+xml"/>
  <Override PartName="/ppt/slides/slide132.xml" ContentType="application/vnd.openxmlformats-officedocument.presentationml.slide+xml"/>
  <Override PartName="/ppt/slideLayouts/slideLayout7.xml" ContentType="application/vnd.openxmlformats-officedocument.presentationml.slideLayout+xml"/>
  <Override PartName="/ppt/notesSlides/notesSlide3.xml" ContentType="application/vnd.openxmlformats-officedocument.presentationml.notesSlide+xml"/>
  <Override PartName="/ppt/slides/slide26.xml" ContentType="application/vnd.openxmlformats-officedocument.presentationml.slide+xml"/>
  <Override PartName="/ppt/slides/slide37.xml" ContentType="application/vnd.openxmlformats-officedocument.presentationml.slide+xml"/>
  <Override PartName="/ppt/slides/slide55.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slides/slide121.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33.xml" ContentType="application/vnd.openxmlformats-officedocument.presentationml.slide+xml"/>
  <Override PartName="/ppt/slides/slide44.xml" ContentType="application/vnd.openxmlformats-officedocument.presentationml.slide+xml"/>
  <Override PartName="/ppt/slides/slide62.xml" ContentType="application/vnd.openxmlformats-officedocument.presentationml.slide+xml"/>
  <Override PartName="/ppt/slides/slide80.xml" ContentType="application/vnd.openxmlformats-officedocument.presentationml.slide+xml"/>
  <Override PartName="/ppt/slides/slide91.xml" ContentType="application/vnd.openxmlformats-officedocument.presentationml.slide+xml"/>
  <Override PartName="/ppt/slides/slide110.xml" ContentType="application/vnd.openxmlformats-officedocument.presentationml.slide+xml"/>
  <Override PartName="/ppt/slideLayouts/slideLayout3.xml" ContentType="application/vnd.openxmlformats-officedocument.presentationml.slideLayout+xml"/>
  <Override PartName="/ppt/notesSlides/notesSlide17.xml" ContentType="application/vnd.openxmlformats-officedocument.presentationml.notesSlide+xml"/>
  <Override PartName="/ppt/notesSlides/notesSlide28.xml" ContentType="application/vnd.openxmlformats-officedocument.presentationml.notesSlide+xml"/>
  <Override PartName="/ppt/presentation.xml" ContentType="application/vnd.openxmlformats-officedocument.presentationml.presentation.main+xml"/>
  <Override PartName="/ppt/slides/slide22.xml" ContentType="application/vnd.openxmlformats-officedocument.presentationml.slide+xml"/>
  <Override PartName="/ppt/slides/slide51.xml" ContentType="application/vnd.openxmlformats-officedocument.presentationml.slide+xml"/>
  <Override PartName="/ppt/notesSlides/notesSlide24.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40.xml" ContentType="application/vnd.openxmlformats-officedocument.presentationml.slide+xml"/>
  <Override PartName="/ppt/notesSlides/notesSlide13.xml" ContentType="application/vnd.openxmlformats-officedocument.presentationml.notesSlide+xml"/>
  <Override PartName="/ppt/slides/slide119.xml" ContentType="application/vnd.openxmlformats-officedocument.presentationml.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20.xml" ContentType="application/vnd.openxmlformats-officedocument.presentationml.notesSlide+xml"/>
  <Override PartName="/ppt/slides/slide89.xml" ContentType="application/vnd.openxmlformats-officedocument.presentationml.slide+xml"/>
  <Override PartName="/ppt/slides/slide108.xml" ContentType="application/vnd.openxmlformats-officedocument.presentationml.slide+xml"/>
  <Override PartName="/ppt/slides/slide126.xml" ContentType="application/vnd.openxmlformats-officedocument.presentationml.slide+xml"/>
  <Override PartName="/ppt/slides/slide137.xml" ContentType="application/vnd.openxmlformats-officedocument.presentationml.slide+xml"/>
  <Override PartName="/ppt/slides/slide49.xml" ContentType="application/vnd.openxmlformats-officedocument.presentationml.slide+xml"/>
  <Override PartName="/ppt/slides/slide78.xml" ContentType="application/vnd.openxmlformats-officedocument.presentationml.slide+xml"/>
  <Override PartName="/ppt/slides/slide96.xml" ContentType="application/vnd.openxmlformats-officedocument.presentationml.slide+xml"/>
  <Override PartName="/ppt/slides/slide115.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s/slide104.xml" ContentType="application/vnd.openxmlformats-officedocument.presentationml.slide+xml"/>
  <Override PartName="/ppt/slides/slide122.xml" ContentType="application/vnd.openxmlformats-officedocument.presentationml.slide+xml"/>
  <Override PartName="/ppt/slides/slide133.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s/slide92.xml" ContentType="application/vnd.openxmlformats-officedocument.presentationml.slide+xml"/>
  <Override PartName="/ppt/slides/slide111.xml" ContentType="application/vnd.openxmlformats-officedocument.presentationml.slide+xml"/>
  <Override PartName="/ppt/slideLayouts/slideLayout4.xml" ContentType="application/vnd.openxmlformats-officedocument.presentationml.slideLayout+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Override PartName="/ppt/slides/slide100.xml" ContentType="application/vnd.openxmlformats-officedocument.presentationml.slide+xml"/>
  <Override PartName="/ppt/notesSlides/notesSlide18.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notesSlides/notesSlide25.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slides/slide138.xml" ContentType="application/vnd.openxmlformats-officedocument.presentationml.slide+xml"/>
  <Override PartName="/ppt/notesSlides/notesSlide9.xml" ContentType="application/vnd.openxmlformats-officedocument.presentationml.notesSlide+xml"/>
  <Override PartName="/ppt/notesSlides/notesSlide21.xml" ContentType="application/vnd.openxmlformats-officedocument.presentationml.notesSlide+xml"/>
  <Override PartName="/ppt/slides/slide79.xml" ContentType="application/vnd.openxmlformats-officedocument.presentationml.slide+xml"/>
  <Override PartName="/ppt/slides/slide109.xml" ContentType="application/vnd.openxmlformats-officedocument.presentationml.slide+xml"/>
  <Override PartName="/ppt/slides/slide127.xml" ContentType="application/vnd.openxmlformats-officedocument.presentationml.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68.xml" ContentType="application/vnd.openxmlformats-officedocument.presentationml.slide+xml"/>
  <Override PartName="/ppt/slides/slide97.xml" ContentType="application/vnd.openxmlformats-officedocument.presentationml.slide+xml"/>
  <Override PartName="/ppt/slides/slide116.xml" ContentType="application/vnd.openxmlformats-officedocument.presentationml.slide+xml"/>
  <Override PartName="/ppt/slides/slide134.xml" ContentType="application/vnd.openxmlformats-officedocument.presentationml.slide+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28.xml" ContentType="application/vnd.openxmlformats-officedocument.presentationml.slide+xml"/>
  <Override PartName="/ppt/slides/slide39.xml" ContentType="application/vnd.openxmlformats-officedocument.presentationml.slide+xml"/>
  <Override PartName="/ppt/slides/slide57.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s/slide105.xml" ContentType="application/vnd.openxmlformats-officedocument.presentationml.slide+xml"/>
  <Override PartName="/ppt/slides/slide123.xml" ContentType="application/vnd.openxmlformats-officedocument.presentationml.slide+xml"/>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46.xml" ContentType="application/vnd.openxmlformats-officedocument.presentationml.slide+xml"/>
  <Override PartName="/ppt/slides/slide64.xml" ContentType="application/vnd.openxmlformats-officedocument.presentationml.slide+xml"/>
  <Override PartName="/ppt/slides/slide93.xml" ContentType="application/vnd.openxmlformats-officedocument.presentationml.slide+xml"/>
  <Override PartName="/ppt/slides/slide101.xml" ContentType="application/vnd.openxmlformats-officedocument.presentationml.slide+xml"/>
  <Override PartName="/ppt/slides/slide112.xml" ContentType="application/vnd.openxmlformats-officedocument.presentationml.slide+xml"/>
  <Override PartName="/ppt/slides/slide130.xml" ContentType="application/vnd.openxmlformats-officedocument.presentationml.slide+xml"/>
  <Override PartName="/ppt/slideLayouts/slideLayout5.xml" ContentType="application/vnd.openxmlformats-officedocument.presentationml.slideLayout+xml"/>
  <Override PartName="/ppt/notesSlides/notesSlide19.xml" ContentType="application/vnd.openxmlformats-officedocument.presentationml.notesSlide+xml"/>
  <Override PartName="/ppt/slides/slide24.xml" ContentType="application/vnd.openxmlformats-officedocument.presentationml.slide+xml"/>
  <Override PartName="/ppt/slides/slide35.xml" ContentType="application/vnd.openxmlformats-officedocument.presentationml.slide+xml"/>
  <Override PartName="/ppt/slides/slide53.xml" ContentType="application/vnd.openxmlformats-officedocument.presentationml.slide+xml"/>
  <Override PartName="/ppt/slides/slide71.xml" ContentType="application/vnd.openxmlformats-officedocument.presentationml.slide+xml"/>
  <Override PartName="/ppt/slides/slide82.xml" ContentType="application/vnd.openxmlformats-officedocument.presentationml.slide+xml"/>
  <Default Extension="jpeg" ContentType="image/jpeg"/>
  <Override PartName="/ppt/slides/slide13.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6.xml" ContentType="application/vnd.openxmlformats-officedocument.presentationml.notesSlide+xml"/>
  <Override PartName="/ppt/slides/slide20.xml" ContentType="application/vnd.openxmlformats-officedocument.presentationml.slide+xml"/>
  <Override PartName="/ppt/notesSlides/notesSlide22.xml" ContentType="application/vnd.openxmlformats-officedocument.presentationml.notesSlide+xml"/>
  <Override PartName="/ppt/notesSlides/notesSlide11.xml" ContentType="application/vnd.openxmlformats-officedocument.presentationml.notesSlide+xml"/>
  <Override PartName="/ppt/slides/slide98.xml" ContentType="application/vnd.openxmlformats-officedocument.presentationml.slide+xml"/>
  <Override PartName="/ppt/slides/slide117.xml" ContentType="application/vnd.openxmlformats-officedocument.presentationml.slide+xml"/>
  <Override PartName="/ppt/slides/slide128.xml" ContentType="application/vnd.openxmlformats-officedocument.presentationml.slide+xml"/>
  <Override PartName="/ppt/notesSlides/notesSlide6.xml" ContentType="application/vnd.openxmlformats-officedocument.presentationml.notesSlide+xml"/>
  <Override PartName="/ppt/slides/slide8.xml" ContentType="application/vnd.openxmlformats-officedocument.presentationml.slide+xml"/>
  <Override PartName="/ppt/slides/slide69.xml" ContentType="application/vnd.openxmlformats-officedocument.presentationml.slide+xml"/>
  <Override PartName="/ppt/slides/slide87.xml" ContentType="application/vnd.openxmlformats-officedocument.presentationml.slide+xml"/>
  <Override PartName="/ppt/slides/slide106.xml" ContentType="application/vnd.openxmlformats-officedocument.presentationml.slide+xml"/>
  <Override PartName="/ppt/slides/slide124.xml" ContentType="application/vnd.openxmlformats-officedocument.presentationml.slide+xml"/>
  <Override PartName="/ppt/slides/slide135.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140"/>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2" r:id="rId58"/>
    <p:sldId id="313" r:id="rId59"/>
    <p:sldId id="314" r:id="rId60"/>
    <p:sldId id="315" r:id="rId61"/>
    <p:sldId id="316" r:id="rId62"/>
    <p:sldId id="317" r:id="rId63"/>
    <p:sldId id="318" r:id="rId64"/>
    <p:sldId id="319" r:id="rId65"/>
    <p:sldId id="320" r:id="rId66"/>
    <p:sldId id="321" r:id="rId67"/>
    <p:sldId id="322" r:id="rId68"/>
    <p:sldId id="323" r:id="rId69"/>
    <p:sldId id="324" r:id="rId70"/>
    <p:sldId id="325" r:id="rId71"/>
    <p:sldId id="326" r:id="rId72"/>
    <p:sldId id="327" r:id="rId73"/>
    <p:sldId id="328" r:id="rId74"/>
    <p:sldId id="329" r:id="rId75"/>
    <p:sldId id="330" r:id="rId76"/>
    <p:sldId id="331" r:id="rId77"/>
    <p:sldId id="332" r:id="rId78"/>
    <p:sldId id="333" r:id="rId79"/>
    <p:sldId id="334" r:id="rId80"/>
    <p:sldId id="335" r:id="rId81"/>
    <p:sldId id="336" r:id="rId82"/>
    <p:sldId id="337" r:id="rId83"/>
    <p:sldId id="338" r:id="rId84"/>
    <p:sldId id="339" r:id="rId85"/>
    <p:sldId id="340" r:id="rId86"/>
    <p:sldId id="341" r:id="rId87"/>
    <p:sldId id="342" r:id="rId88"/>
    <p:sldId id="343" r:id="rId89"/>
    <p:sldId id="344" r:id="rId90"/>
    <p:sldId id="345" r:id="rId91"/>
    <p:sldId id="346" r:id="rId92"/>
    <p:sldId id="347" r:id="rId93"/>
    <p:sldId id="348" r:id="rId94"/>
    <p:sldId id="349" r:id="rId95"/>
    <p:sldId id="350" r:id="rId96"/>
    <p:sldId id="351" r:id="rId97"/>
    <p:sldId id="352" r:id="rId98"/>
    <p:sldId id="353" r:id="rId99"/>
    <p:sldId id="354" r:id="rId100"/>
    <p:sldId id="355" r:id="rId101"/>
    <p:sldId id="356" r:id="rId102"/>
    <p:sldId id="357" r:id="rId103"/>
    <p:sldId id="358" r:id="rId104"/>
    <p:sldId id="359" r:id="rId105"/>
    <p:sldId id="360" r:id="rId106"/>
    <p:sldId id="361" r:id="rId107"/>
    <p:sldId id="362" r:id="rId108"/>
    <p:sldId id="363" r:id="rId109"/>
    <p:sldId id="364" r:id="rId110"/>
    <p:sldId id="365" r:id="rId111"/>
    <p:sldId id="366" r:id="rId112"/>
    <p:sldId id="367" r:id="rId113"/>
    <p:sldId id="368" r:id="rId114"/>
    <p:sldId id="369" r:id="rId115"/>
    <p:sldId id="370" r:id="rId116"/>
    <p:sldId id="371" r:id="rId117"/>
    <p:sldId id="372" r:id="rId118"/>
    <p:sldId id="373" r:id="rId119"/>
    <p:sldId id="374" r:id="rId120"/>
    <p:sldId id="375" r:id="rId121"/>
    <p:sldId id="376" r:id="rId122"/>
    <p:sldId id="377" r:id="rId123"/>
    <p:sldId id="378" r:id="rId124"/>
    <p:sldId id="379" r:id="rId125"/>
    <p:sldId id="380" r:id="rId126"/>
    <p:sldId id="381" r:id="rId127"/>
    <p:sldId id="382" r:id="rId128"/>
    <p:sldId id="383" r:id="rId129"/>
    <p:sldId id="384" r:id="rId130"/>
    <p:sldId id="385" r:id="rId131"/>
    <p:sldId id="386" r:id="rId132"/>
    <p:sldId id="387" r:id="rId133"/>
    <p:sldId id="388" r:id="rId134"/>
    <p:sldId id="389" r:id="rId135"/>
    <p:sldId id="390" r:id="rId136"/>
    <p:sldId id="391" r:id="rId137"/>
    <p:sldId id="392" r:id="rId138"/>
    <p:sldId id="393" r:id="rId13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ztSnU0sNKL/4MC9bmFusog" hashData="E/f+RnaPJe+QqnmrxZXqwQ319Bk"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18" d="100"/>
          <a:sy n="18" d="100"/>
        </p:scale>
        <p:origin x="-378"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38" Type="http://schemas.openxmlformats.org/officeDocument/2006/relationships/slide" Target="slides/slide137.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28" Type="http://schemas.openxmlformats.org/officeDocument/2006/relationships/slide" Target="slides/slide127.xml"/><Relationship Id="rId144" Type="http://schemas.openxmlformats.org/officeDocument/2006/relationships/tableStyles" Target="tableStyles.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slide" Target="slides/slide112.xml"/><Relationship Id="rId118" Type="http://schemas.openxmlformats.org/officeDocument/2006/relationships/slide" Target="slides/slide117.xml"/><Relationship Id="rId134" Type="http://schemas.openxmlformats.org/officeDocument/2006/relationships/slide" Target="slides/slide133.xml"/><Relationship Id="rId139" Type="http://schemas.openxmlformats.org/officeDocument/2006/relationships/slide" Target="slides/slide13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slide" Target="slides/slide102.xml"/><Relationship Id="rId108" Type="http://schemas.openxmlformats.org/officeDocument/2006/relationships/slide" Target="slides/slide107.xml"/><Relationship Id="rId116" Type="http://schemas.openxmlformats.org/officeDocument/2006/relationships/slide" Target="slides/slide115.xml"/><Relationship Id="rId124" Type="http://schemas.openxmlformats.org/officeDocument/2006/relationships/slide" Target="slides/slide123.xml"/><Relationship Id="rId129" Type="http://schemas.openxmlformats.org/officeDocument/2006/relationships/slide" Target="slides/slide128.xml"/><Relationship Id="rId137" Type="http://schemas.openxmlformats.org/officeDocument/2006/relationships/slide" Target="slides/slide13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11" Type="http://schemas.openxmlformats.org/officeDocument/2006/relationships/slide" Target="slides/slide110.xml"/><Relationship Id="rId132" Type="http://schemas.openxmlformats.org/officeDocument/2006/relationships/slide" Target="slides/slide131.xml"/><Relationship Id="rId14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slide" Target="slides/slide105.xml"/><Relationship Id="rId114" Type="http://schemas.openxmlformats.org/officeDocument/2006/relationships/slide" Target="slides/slide113.xml"/><Relationship Id="rId119" Type="http://schemas.openxmlformats.org/officeDocument/2006/relationships/slide" Target="slides/slide118.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30" Type="http://schemas.openxmlformats.org/officeDocument/2006/relationships/slide" Target="slides/slide129.xml"/><Relationship Id="rId135" Type="http://schemas.openxmlformats.org/officeDocument/2006/relationships/slide" Target="slides/slide134.xml"/><Relationship Id="rId143"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141"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slide" Target="slides/slide135.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32E4DAA-E808-42C0-8665-43F0DF2D101E}" type="datetimeFigureOut">
              <a:rPr lang="en-US" smtClean="0"/>
              <a:pPr/>
              <a:t>4/20/2009</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85A9B60-6CBE-4767-B998-5DD4A207B24E}"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1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1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1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1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1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1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1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13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13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13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13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137.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1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4" name="Rectangle 7"/>
          <p:cNvSpPr>
            <a:spLocks noGrp="1" noChangeArrowheads="1"/>
          </p:cNvSpPr>
          <p:nvPr>
            <p:ph type="sldNum" sz="quarter" idx="5"/>
          </p:nvPr>
        </p:nvSpPr>
        <p:spPr>
          <a:noFill/>
        </p:spPr>
        <p:txBody>
          <a:bodyPr/>
          <a:lstStyle/>
          <a:p>
            <a:fld id="{B08E72DF-3913-4447-AFA0-D2990694D1B9}" type="slidenum">
              <a:rPr lang="en-US"/>
              <a:pPr/>
              <a:t>1</a:t>
            </a:fld>
            <a:endParaRPr lang="en-US"/>
          </a:p>
        </p:txBody>
      </p:sp>
      <p:sp>
        <p:nvSpPr>
          <p:cNvPr id="146435" name="Rectangle 2"/>
          <p:cNvSpPr>
            <a:spLocks noGrp="1" noRot="1" noChangeAspect="1" noChangeArrowheads="1" noTextEdit="1"/>
          </p:cNvSpPr>
          <p:nvPr>
            <p:ph type="sldImg"/>
          </p:nvPr>
        </p:nvSpPr>
        <p:spPr>
          <a:ln/>
        </p:spPr>
      </p:sp>
      <p:sp>
        <p:nvSpPr>
          <p:cNvPr id="146436"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8" name="Rectangle 7"/>
          <p:cNvSpPr>
            <a:spLocks noGrp="1" noChangeArrowheads="1"/>
          </p:cNvSpPr>
          <p:nvPr>
            <p:ph type="sldNum" sz="quarter" idx="5"/>
          </p:nvPr>
        </p:nvSpPr>
        <p:spPr>
          <a:noFill/>
        </p:spPr>
        <p:txBody>
          <a:bodyPr/>
          <a:lstStyle/>
          <a:p>
            <a:fld id="{D622BA4E-0977-4848-A3B5-33E1BF73672A}" type="slidenum">
              <a:rPr lang="en-US"/>
              <a:pPr/>
              <a:t>17</a:t>
            </a:fld>
            <a:endParaRPr lang="en-US"/>
          </a:p>
        </p:txBody>
      </p:sp>
      <p:sp>
        <p:nvSpPr>
          <p:cNvPr id="147459" name="Rectangle 2"/>
          <p:cNvSpPr>
            <a:spLocks noGrp="1" noRot="1" noChangeAspect="1" noChangeArrowheads="1" noTextEdit="1"/>
          </p:cNvSpPr>
          <p:nvPr>
            <p:ph type="sldImg"/>
          </p:nvPr>
        </p:nvSpPr>
        <p:spPr>
          <a:ln/>
        </p:spPr>
      </p:sp>
      <p:sp>
        <p:nvSpPr>
          <p:cNvPr id="14746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2" name="Rectangle 7"/>
          <p:cNvSpPr>
            <a:spLocks noGrp="1" noChangeArrowheads="1"/>
          </p:cNvSpPr>
          <p:nvPr>
            <p:ph type="sldNum" sz="quarter" idx="5"/>
          </p:nvPr>
        </p:nvSpPr>
        <p:spPr>
          <a:noFill/>
        </p:spPr>
        <p:txBody>
          <a:bodyPr/>
          <a:lstStyle/>
          <a:p>
            <a:fld id="{2BDC9E99-F08B-405C-BA0B-E11025092E31}" type="slidenum">
              <a:rPr lang="en-US"/>
              <a:pPr/>
              <a:t>19</a:t>
            </a:fld>
            <a:endParaRPr lang="en-US"/>
          </a:p>
        </p:txBody>
      </p:sp>
      <p:sp>
        <p:nvSpPr>
          <p:cNvPr id="148483" name="Rectangle 2"/>
          <p:cNvSpPr>
            <a:spLocks noGrp="1" noRot="1" noChangeAspect="1" noChangeArrowheads="1" noTextEdit="1"/>
          </p:cNvSpPr>
          <p:nvPr>
            <p:ph type="sldImg"/>
          </p:nvPr>
        </p:nvSpPr>
        <p:spPr>
          <a:ln/>
        </p:spPr>
      </p:sp>
      <p:sp>
        <p:nvSpPr>
          <p:cNvPr id="148484"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06" name="Rectangle 7"/>
          <p:cNvSpPr>
            <a:spLocks noGrp="1" noChangeArrowheads="1"/>
          </p:cNvSpPr>
          <p:nvPr>
            <p:ph type="sldNum" sz="quarter" idx="5"/>
          </p:nvPr>
        </p:nvSpPr>
        <p:spPr>
          <a:noFill/>
        </p:spPr>
        <p:txBody>
          <a:bodyPr/>
          <a:lstStyle/>
          <a:p>
            <a:fld id="{615D1145-66DF-40BE-BDA7-6453B10026DF}" type="slidenum">
              <a:rPr lang="en-US"/>
              <a:pPr/>
              <a:t>21</a:t>
            </a:fld>
            <a:endParaRPr lang="en-US"/>
          </a:p>
        </p:txBody>
      </p:sp>
      <p:sp>
        <p:nvSpPr>
          <p:cNvPr id="149507" name="Rectangle 2"/>
          <p:cNvSpPr>
            <a:spLocks noGrp="1" noRot="1" noChangeAspect="1" noChangeArrowheads="1" noTextEdit="1"/>
          </p:cNvSpPr>
          <p:nvPr>
            <p:ph type="sldImg"/>
          </p:nvPr>
        </p:nvSpPr>
        <p:spPr>
          <a:ln/>
        </p:spPr>
      </p:sp>
      <p:sp>
        <p:nvSpPr>
          <p:cNvPr id="149508"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0" name="Rectangle 7"/>
          <p:cNvSpPr>
            <a:spLocks noGrp="1" noChangeArrowheads="1"/>
          </p:cNvSpPr>
          <p:nvPr>
            <p:ph type="sldNum" sz="quarter" idx="5"/>
          </p:nvPr>
        </p:nvSpPr>
        <p:spPr>
          <a:noFill/>
        </p:spPr>
        <p:txBody>
          <a:bodyPr/>
          <a:lstStyle/>
          <a:p>
            <a:fld id="{FF7C365B-C21B-44B6-8772-13773690497F}" type="slidenum">
              <a:rPr lang="en-US"/>
              <a:pPr/>
              <a:t>25</a:t>
            </a:fld>
            <a:endParaRPr lang="en-US"/>
          </a:p>
        </p:txBody>
      </p:sp>
      <p:sp>
        <p:nvSpPr>
          <p:cNvPr id="150531" name="Rectangle 2"/>
          <p:cNvSpPr>
            <a:spLocks noGrp="1" noRot="1" noChangeAspect="1" noChangeArrowheads="1" noTextEdit="1"/>
          </p:cNvSpPr>
          <p:nvPr>
            <p:ph type="sldImg"/>
          </p:nvPr>
        </p:nvSpPr>
        <p:spPr>
          <a:ln/>
        </p:spPr>
      </p:sp>
      <p:sp>
        <p:nvSpPr>
          <p:cNvPr id="15053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4" name="Rectangle 7"/>
          <p:cNvSpPr>
            <a:spLocks noGrp="1" noChangeArrowheads="1"/>
          </p:cNvSpPr>
          <p:nvPr>
            <p:ph type="sldNum" sz="quarter" idx="5"/>
          </p:nvPr>
        </p:nvSpPr>
        <p:spPr>
          <a:noFill/>
        </p:spPr>
        <p:txBody>
          <a:bodyPr/>
          <a:lstStyle/>
          <a:p>
            <a:fld id="{906C6CF1-D7CF-495E-80C1-4BE73DBDED94}" type="slidenum">
              <a:rPr lang="en-US"/>
              <a:pPr/>
              <a:t>26</a:t>
            </a:fld>
            <a:endParaRPr lang="en-US"/>
          </a:p>
        </p:txBody>
      </p:sp>
      <p:sp>
        <p:nvSpPr>
          <p:cNvPr id="151555" name="Rectangle 2"/>
          <p:cNvSpPr>
            <a:spLocks noGrp="1" noRot="1" noChangeAspect="1" noChangeArrowheads="1" noTextEdit="1"/>
          </p:cNvSpPr>
          <p:nvPr>
            <p:ph type="sldImg"/>
          </p:nvPr>
        </p:nvSpPr>
        <p:spPr>
          <a:ln/>
        </p:spPr>
      </p:sp>
      <p:sp>
        <p:nvSpPr>
          <p:cNvPr id="151556"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8" name="Rectangle 7"/>
          <p:cNvSpPr>
            <a:spLocks noGrp="1" noChangeArrowheads="1"/>
          </p:cNvSpPr>
          <p:nvPr>
            <p:ph type="sldNum" sz="quarter" idx="5"/>
          </p:nvPr>
        </p:nvSpPr>
        <p:spPr>
          <a:noFill/>
        </p:spPr>
        <p:txBody>
          <a:bodyPr/>
          <a:lstStyle/>
          <a:p>
            <a:fld id="{1628D79C-F9FC-4C46-A607-D4495529ED54}" type="slidenum">
              <a:rPr lang="en-US"/>
              <a:pPr/>
              <a:t>38</a:t>
            </a:fld>
            <a:endParaRPr lang="en-US"/>
          </a:p>
        </p:txBody>
      </p:sp>
      <p:sp>
        <p:nvSpPr>
          <p:cNvPr id="152579" name="Rectangle 2"/>
          <p:cNvSpPr>
            <a:spLocks noGrp="1" noRot="1" noChangeAspect="1" noChangeArrowheads="1" noTextEdit="1"/>
          </p:cNvSpPr>
          <p:nvPr>
            <p:ph type="sldImg"/>
          </p:nvPr>
        </p:nvSpPr>
        <p:spPr>
          <a:ln/>
        </p:spPr>
      </p:sp>
      <p:sp>
        <p:nvSpPr>
          <p:cNvPr id="152580" name="Rectangle 3"/>
          <p:cNvSpPr>
            <a:spLocks noGrp="1" noChangeArrowheads="1"/>
          </p:cNvSpPr>
          <p:nvPr>
            <p:ph type="body" idx="1"/>
          </p:nvPr>
        </p:nvSpPr>
        <p:spPr>
          <a:noFill/>
          <a:ln/>
        </p:spPr>
        <p:txBody>
          <a:bodyPr/>
          <a:lstStyle/>
          <a:p>
            <a:pPr algn="ctr" defTabSz="406400" eaLnBrk="1" hangingPunct="1"/>
            <a:r>
              <a:rPr lang="en-US" sz="1400" b="1" u="sng" smtClean="0"/>
              <a:t>NOTES</a:t>
            </a:r>
          </a:p>
          <a:p>
            <a:pPr defTabSz="406400" eaLnBrk="1" hangingPunct="1"/>
            <a:endParaRPr lang="en-US" sz="1400" smtClean="0"/>
          </a:p>
          <a:p>
            <a:pPr defTabSz="406400" eaLnBrk="1" hangingPunct="1"/>
            <a:r>
              <a:rPr lang="en-US" sz="1400" smtClean="0"/>
              <a:t>Applicable for both short term &amp; long term Capital Gains.</a:t>
            </a:r>
          </a:p>
          <a:p>
            <a:pPr defTabSz="406400" eaLnBrk="1" hangingPunct="1"/>
            <a:endParaRPr lang="en-US" sz="1400" smtClean="0"/>
          </a:p>
          <a:p>
            <a:pPr defTabSz="406400" eaLnBrk="1" hangingPunct="1"/>
            <a:r>
              <a:rPr lang="en-US" sz="1400" smtClean="0"/>
              <a:t> </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02" name="Rectangle 7"/>
          <p:cNvSpPr>
            <a:spLocks noGrp="1" noChangeArrowheads="1"/>
          </p:cNvSpPr>
          <p:nvPr>
            <p:ph type="sldNum" sz="quarter" idx="5"/>
          </p:nvPr>
        </p:nvSpPr>
        <p:spPr>
          <a:noFill/>
        </p:spPr>
        <p:txBody>
          <a:bodyPr/>
          <a:lstStyle/>
          <a:p>
            <a:fld id="{84176AB9-5A9D-4197-B462-996ECB038899}" type="slidenum">
              <a:rPr lang="en-US"/>
              <a:pPr/>
              <a:t>43</a:t>
            </a:fld>
            <a:endParaRPr lang="en-US"/>
          </a:p>
        </p:txBody>
      </p:sp>
      <p:sp>
        <p:nvSpPr>
          <p:cNvPr id="153603" name="Rectangle 2"/>
          <p:cNvSpPr>
            <a:spLocks noGrp="1" noRot="1" noChangeAspect="1" noChangeArrowheads="1" noTextEdit="1"/>
          </p:cNvSpPr>
          <p:nvPr>
            <p:ph type="sldImg"/>
          </p:nvPr>
        </p:nvSpPr>
        <p:spPr>
          <a:ln/>
        </p:spPr>
      </p:sp>
      <p:sp>
        <p:nvSpPr>
          <p:cNvPr id="153604" name="Rectangle 3"/>
          <p:cNvSpPr>
            <a:spLocks noGrp="1" noChangeArrowheads="1"/>
          </p:cNvSpPr>
          <p:nvPr>
            <p:ph type="body" idx="1"/>
          </p:nvPr>
        </p:nvSpPr>
        <p:spPr>
          <a:noFill/>
          <a:ln/>
        </p:spPr>
        <p:txBody>
          <a:bodyPr/>
          <a:lstStyle/>
          <a:p>
            <a:pPr algn="ctr" defTabSz="406400" eaLnBrk="1" hangingPunct="1"/>
            <a:endParaRPr lang="en-US" sz="1400"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Rectangle 7"/>
          <p:cNvSpPr>
            <a:spLocks noGrp="1" noChangeArrowheads="1"/>
          </p:cNvSpPr>
          <p:nvPr>
            <p:ph type="sldNum" sz="quarter" idx="5"/>
          </p:nvPr>
        </p:nvSpPr>
        <p:spPr>
          <a:noFill/>
        </p:spPr>
        <p:txBody>
          <a:bodyPr/>
          <a:lstStyle/>
          <a:p>
            <a:fld id="{756C187F-D728-4406-846E-EE7F1255D9AE}" type="slidenum">
              <a:rPr lang="en-US"/>
              <a:pPr/>
              <a:t>47</a:t>
            </a:fld>
            <a:endParaRPr lang="en-US"/>
          </a:p>
        </p:txBody>
      </p:sp>
      <p:sp>
        <p:nvSpPr>
          <p:cNvPr id="154627" name="Rectangle 2"/>
          <p:cNvSpPr>
            <a:spLocks noGrp="1" noRot="1" noChangeAspect="1" noChangeArrowheads="1" noTextEdit="1"/>
          </p:cNvSpPr>
          <p:nvPr>
            <p:ph type="sldImg"/>
          </p:nvPr>
        </p:nvSpPr>
        <p:spPr>
          <a:ln/>
        </p:spPr>
      </p:sp>
      <p:sp>
        <p:nvSpPr>
          <p:cNvPr id="154628" name="Rectangle 3"/>
          <p:cNvSpPr>
            <a:spLocks noGrp="1" noChangeArrowheads="1"/>
          </p:cNvSpPr>
          <p:nvPr>
            <p:ph type="body" idx="1"/>
          </p:nvPr>
        </p:nvSpPr>
        <p:spPr>
          <a:noFill/>
          <a:ln/>
        </p:spPr>
        <p:txBody>
          <a:bodyPr/>
          <a:lstStyle/>
          <a:p>
            <a:pPr algn="ctr" defTabSz="406400" eaLnBrk="1" hangingPunct="1"/>
            <a:r>
              <a:rPr lang="en-US" sz="1400" b="1" u="sng" smtClean="0"/>
              <a:t>NOTES</a:t>
            </a:r>
          </a:p>
          <a:p>
            <a:pPr algn="just" defTabSz="406400" eaLnBrk="1" hangingPunct="1">
              <a:spcBef>
                <a:spcPct val="40000"/>
              </a:spcBef>
            </a:pPr>
            <a:r>
              <a:rPr lang="en-US" sz="1400" smtClean="0"/>
              <a:t>Implication of section 49(1)</a:t>
            </a:r>
          </a:p>
          <a:p>
            <a:pPr defTabSz="406400" eaLnBrk="1" hangingPunct="1"/>
            <a:endParaRPr lang="en-US" sz="1400" smtClean="0"/>
          </a:p>
          <a:p>
            <a:pPr defTabSz="406400" eaLnBrk="1" hangingPunct="1"/>
            <a:r>
              <a:rPr lang="en-US" sz="1400" smtClean="0"/>
              <a:t> </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Rectangle 7"/>
          <p:cNvSpPr>
            <a:spLocks noGrp="1" noChangeArrowheads="1"/>
          </p:cNvSpPr>
          <p:nvPr>
            <p:ph type="sldNum" sz="quarter" idx="5"/>
          </p:nvPr>
        </p:nvSpPr>
        <p:spPr>
          <a:noFill/>
        </p:spPr>
        <p:txBody>
          <a:bodyPr/>
          <a:lstStyle/>
          <a:p>
            <a:fld id="{CE403959-D402-4995-AEEB-4A0ABE73B0AE}" type="slidenum">
              <a:rPr lang="en-US"/>
              <a:pPr/>
              <a:t>50</a:t>
            </a:fld>
            <a:endParaRPr lang="en-US"/>
          </a:p>
        </p:txBody>
      </p:sp>
      <p:sp>
        <p:nvSpPr>
          <p:cNvPr id="155651" name="Rectangle 2"/>
          <p:cNvSpPr>
            <a:spLocks noGrp="1" noRot="1" noChangeAspect="1" noChangeArrowheads="1" noTextEdit="1"/>
          </p:cNvSpPr>
          <p:nvPr>
            <p:ph type="sldImg"/>
          </p:nvPr>
        </p:nvSpPr>
        <p:spPr>
          <a:ln/>
        </p:spPr>
      </p:sp>
      <p:sp>
        <p:nvSpPr>
          <p:cNvPr id="155652" name="Rectangle 3"/>
          <p:cNvSpPr>
            <a:spLocks noGrp="1" noChangeArrowheads="1"/>
          </p:cNvSpPr>
          <p:nvPr>
            <p:ph type="body" idx="1"/>
          </p:nvPr>
        </p:nvSpPr>
        <p:spPr>
          <a:noFill/>
          <a:ln/>
        </p:spPr>
        <p:txBody>
          <a:bodyPr/>
          <a:lstStyle/>
          <a:p>
            <a:pPr eaLnBrk="1" hangingPunct="1"/>
            <a:r>
              <a:rPr lang="en-US" b="1" u="sng" smtClean="0"/>
              <a:t>Notes</a:t>
            </a:r>
          </a:p>
          <a:p>
            <a:pPr eaLnBrk="1" hangingPunct="1"/>
            <a:endParaRPr lang="en-U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Rectangle 7"/>
          <p:cNvSpPr>
            <a:spLocks noGrp="1" noChangeArrowheads="1"/>
          </p:cNvSpPr>
          <p:nvPr>
            <p:ph type="sldNum" sz="quarter" idx="5"/>
          </p:nvPr>
        </p:nvSpPr>
        <p:spPr>
          <a:noFill/>
        </p:spPr>
        <p:txBody>
          <a:bodyPr/>
          <a:lstStyle/>
          <a:p>
            <a:fld id="{0037FB64-040C-4447-9485-8489F6C79005}" type="slidenum">
              <a:rPr lang="en-US"/>
              <a:pPr/>
              <a:t>51</a:t>
            </a:fld>
            <a:endParaRPr lang="en-US"/>
          </a:p>
        </p:txBody>
      </p:sp>
      <p:sp>
        <p:nvSpPr>
          <p:cNvPr id="156675" name="Rectangle 2"/>
          <p:cNvSpPr>
            <a:spLocks noGrp="1" noRot="1" noChangeAspect="1" noChangeArrowheads="1" noTextEdit="1"/>
          </p:cNvSpPr>
          <p:nvPr>
            <p:ph type="sldImg"/>
          </p:nvPr>
        </p:nvSpPr>
        <p:spPr>
          <a:ln/>
        </p:spPr>
      </p:sp>
      <p:sp>
        <p:nvSpPr>
          <p:cNvPr id="156676" name="Rectangle 3"/>
          <p:cNvSpPr>
            <a:spLocks noGrp="1" noChangeArrowheads="1"/>
          </p:cNvSpPr>
          <p:nvPr>
            <p:ph type="body" idx="1"/>
          </p:nvPr>
        </p:nvSpPr>
        <p:spPr>
          <a:noFill/>
          <a:ln/>
        </p:spPr>
        <p:txBody>
          <a:bodyPr/>
          <a:lstStyle/>
          <a:p>
            <a:pPr algn="ctr" defTabSz="406400" eaLnBrk="1" hangingPunct="1"/>
            <a:endParaRPr lang="en-US" sz="1400"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698" name="Rectangle 7"/>
          <p:cNvSpPr>
            <a:spLocks noGrp="1" noChangeArrowheads="1"/>
          </p:cNvSpPr>
          <p:nvPr>
            <p:ph type="sldNum" sz="quarter" idx="5"/>
          </p:nvPr>
        </p:nvSpPr>
        <p:spPr>
          <a:noFill/>
        </p:spPr>
        <p:txBody>
          <a:bodyPr/>
          <a:lstStyle/>
          <a:p>
            <a:fld id="{5593266A-FF83-404E-9F4C-F4AC546DC308}" type="slidenum">
              <a:rPr lang="en-US"/>
              <a:pPr/>
              <a:t>53</a:t>
            </a:fld>
            <a:endParaRPr lang="en-US"/>
          </a:p>
        </p:txBody>
      </p:sp>
      <p:sp>
        <p:nvSpPr>
          <p:cNvPr id="157699" name="Rectangle 2"/>
          <p:cNvSpPr>
            <a:spLocks noGrp="1" noRot="1" noChangeAspect="1" noChangeArrowheads="1" noTextEdit="1"/>
          </p:cNvSpPr>
          <p:nvPr>
            <p:ph type="sldImg"/>
          </p:nvPr>
        </p:nvSpPr>
        <p:spPr>
          <a:ln/>
        </p:spPr>
      </p:sp>
      <p:sp>
        <p:nvSpPr>
          <p:cNvPr id="157700" name="Rectangle 3"/>
          <p:cNvSpPr>
            <a:spLocks noGrp="1" noChangeArrowheads="1"/>
          </p:cNvSpPr>
          <p:nvPr>
            <p:ph type="body" idx="1"/>
          </p:nvPr>
        </p:nvSpPr>
        <p:spPr>
          <a:noFill/>
          <a:ln/>
        </p:spPr>
        <p:txBody>
          <a:bodyPr/>
          <a:lstStyle/>
          <a:p>
            <a:pPr eaLnBrk="1" hangingPunct="1"/>
            <a:r>
              <a:rPr lang="en-US" b="1" u="sng" smtClean="0"/>
              <a:t>Notes</a:t>
            </a:r>
          </a:p>
          <a:p>
            <a:pPr eaLnBrk="1" hangingPunct="1"/>
            <a:endParaRPr lang="en-U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2" name="Rectangle 7"/>
          <p:cNvSpPr>
            <a:spLocks noGrp="1" noChangeArrowheads="1"/>
          </p:cNvSpPr>
          <p:nvPr>
            <p:ph type="sldNum" sz="quarter" idx="5"/>
          </p:nvPr>
        </p:nvSpPr>
        <p:spPr>
          <a:noFill/>
        </p:spPr>
        <p:txBody>
          <a:bodyPr/>
          <a:lstStyle/>
          <a:p>
            <a:fld id="{4ED96249-1B18-4DAC-89FF-87229D2FE0BE}" type="slidenum">
              <a:rPr lang="en-US"/>
              <a:pPr/>
              <a:t>82</a:t>
            </a:fld>
            <a:endParaRPr lang="en-US"/>
          </a:p>
        </p:txBody>
      </p:sp>
      <p:sp>
        <p:nvSpPr>
          <p:cNvPr id="158723" name="Rectangle 2"/>
          <p:cNvSpPr>
            <a:spLocks noGrp="1" noRot="1" noChangeAspect="1" noChangeArrowheads="1" noTextEdit="1"/>
          </p:cNvSpPr>
          <p:nvPr>
            <p:ph type="sldImg"/>
          </p:nvPr>
        </p:nvSpPr>
        <p:spPr>
          <a:ln/>
        </p:spPr>
      </p:sp>
      <p:sp>
        <p:nvSpPr>
          <p:cNvPr id="158724" name="Rectangle 3"/>
          <p:cNvSpPr>
            <a:spLocks noGrp="1" noChangeArrowheads="1"/>
          </p:cNvSpPr>
          <p:nvPr>
            <p:ph type="body" idx="1"/>
          </p:nvPr>
        </p:nvSpPr>
        <p:spPr>
          <a:noFill/>
          <a:ln/>
        </p:spPr>
        <p:txBody>
          <a:bodyPr/>
          <a:lstStyle/>
          <a:p>
            <a:pPr algn="ctr" defTabSz="406400" eaLnBrk="1" hangingPunct="1"/>
            <a:endParaRPr lang="en-US" sz="1400"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746" name="Rectangle 7"/>
          <p:cNvSpPr>
            <a:spLocks noGrp="1" noChangeArrowheads="1"/>
          </p:cNvSpPr>
          <p:nvPr>
            <p:ph type="sldNum" sz="quarter" idx="5"/>
          </p:nvPr>
        </p:nvSpPr>
        <p:spPr>
          <a:noFill/>
        </p:spPr>
        <p:txBody>
          <a:bodyPr/>
          <a:lstStyle/>
          <a:p>
            <a:fld id="{DB1DD961-EFEF-4FC6-A0CD-57E4CF00067B}" type="slidenum">
              <a:rPr lang="en-US"/>
              <a:pPr/>
              <a:t>91</a:t>
            </a:fld>
            <a:endParaRPr lang="en-US"/>
          </a:p>
        </p:txBody>
      </p:sp>
      <p:sp>
        <p:nvSpPr>
          <p:cNvPr id="159747" name="Rectangle 2"/>
          <p:cNvSpPr>
            <a:spLocks noGrp="1" noRot="1" noChangeAspect="1" noChangeArrowheads="1" noTextEdit="1"/>
          </p:cNvSpPr>
          <p:nvPr>
            <p:ph type="sldImg"/>
          </p:nvPr>
        </p:nvSpPr>
        <p:spPr>
          <a:ln/>
        </p:spPr>
      </p:sp>
      <p:sp>
        <p:nvSpPr>
          <p:cNvPr id="159748" name="Rectangle 3"/>
          <p:cNvSpPr>
            <a:spLocks noGrp="1" noChangeArrowheads="1"/>
          </p:cNvSpPr>
          <p:nvPr>
            <p:ph type="body" idx="1"/>
          </p:nvPr>
        </p:nvSpPr>
        <p:spPr>
          <a:noFill/>
          <a:ln/>
        </p:spPr>
        <p:txBody>
          <a:bodyPr/>
          <a:lstStyle/>
          <a:p>
            <a:pPr algn="ctr" defTabSz="406400" eaLnBrk="1" hangingPunct="1"/>
            <a:endParaRPr lang="en-US" sz="1400"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70" name="Rectangle 7"/>
          <p:cNvSpPr>
            <a:spLocks noGrp="1" noChangeArrowheads="1"/>
          </p:cNvSpPr>
          <p:nvPr>
            <p:ph type="sldNum" sz="quarter" idx="5"/>
          </p:nvPr>
        </p:nvSpPr>
        <p:spPr>
          <a:noFill/>
        </p:spPr>
        <p:txBody>
          <a:bodyPr/>
          <a:lstStyle/>
          <a:p>
            <a:fld id="{B1B68A39-852E-4F69-BE41-7FC898D272B6}" type="slidenum">
              <a:rPr lang="en-US"/>
              <a:pPr/>
              <a:t>111</a:t>
            </a:fld>
            <a:endParaRPr lang="en-US"/>
          </a:p>
        </p:txBody>
      </p:sp>
      <p:sp>
        <p:nvSpPr>
          <p:cNvPr id="160771" name="Rectangle 2"/>
          <p:cNvSpPr>
            <a:spLocks noGrp="1" noRot="1" noChangeAspect="1" noChangeArrowheads="1" noTextEdit="1"/>
          </p:cNvSpPr>
          <p:nvPr>
            <p:ph type="sldImg"/>
          </p:nvPr>
        </p:nvSpPr>
        <p:spPr>
          <a:ln/>
        </p:spPr>
      </p:sp>
      <p:sp>
        <p:nvSpPr>
          <p:cNvPr id="160772" name="Rectangle 3"/>
          <p:cNvSpPr>
            <a:spLocks noGrp="1" noChangeArrowheads="1"/>
          </p:cNvSpPr>
          <p:nvPr>
            <p:ph type="body" idx="1"/>
          </p:nvPr>
        </p:nvSpPr>
        <p:spPr>
          <a:noFill/>
          <a:ln/>
        </p:spPr>
        <p:txBody>
          <a:bodyPr/>
          <a:lstStyle/>
          <a:p>
            <a:pPr algn="ctr" defTabSz="406400" eaLnBrk="1" hangingPunct="1"/>
            <a:endParaRPr lang="en-US" sz="1400"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794" name="Rectangle 7"/>
          <p:cNvSpPr>
            <a:spLocks noGrp="1" noChangeArrowheads="1"/>
          </p:cNvSpPr>
          <p:nvPr>
            <p:ph type="sldNum" sz="quarter" idx="5"/>
          </p:nvPr>
        </p:nvSpPr>
        <p:spPr>
          <a:noFill/>
        </p:spPr>
        <p:txBody>
          <a:bodyPr/>
          <a:lstStyle/>
          <a:p>
            <a:fld id="{711078D1-F217-4D95-841A-2197AC082CF4}" type="slidenum">
              <a:rPr lang="en-US"/>
              <a:pPr/>
              <a:t>115</a:t>
            </a:fld>
            <a:endParaRPr lang="en-US"/>
          </a:p>
        </p:txBody>
      </p:sp>
      <p:sp>
        <p:nvSpPr>
          <p:cNvPr id="161795" name="Rectangle 2"/>
          <p:cNvSpPr>
            <a:spLocks noGrp="1" noRot="1" noChangeAspect="1" noChangeArrowheads="1" noTextEdit="1"/>
          </p:cNvSpPr>
          <p:nvPr>
            <p:ph type="sldImg"/>
          </p:nvPr>
        </p:nvSpPr>
        <p:spPr>
          <a:ln/>
        </p:spPr>
      </p:sp>
      <p:sp>
        <p:nvSpPr>
          <p:cNvPr id="161796" name="Rectangle 3"/>
          <p:cNvSpPr>
            <a:spLocks noGrp="1" noChangeArrowheads="1"/>
          </p:cNvSpPr>
          <p:nvPr>
            <p:ph type="body" idx="1"/>
          </p:nvPr>
        </p:nvSpPr>
        <p:spPr>
          <a:noFill/>
          <a:ln/>
        </p:spPr>
        <p:txBody>
          <a:bodyPr/>
          <a:lstStyle/>
          <a:p>
            <a:pPr algn="ctr" defTabSz="406400" eaLnBrk="1" hangingPunct="1"/>
            <a:endParaRPr lang="en-US" sz="1400"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818" name="Rectangle 7"/>
          <p:cNvSpPr>
            <a:spLocks noGrp="1" noChangeArrowheads="1"/>
          </p:cNvSpPr>
          <p:nvPr>
            <p:ph type="sldNum" sz="quarter" idx="5"/>
          </p:nvPr>
        </p:nvSpPr>
        <p:spPr>
          <a:noFill/>
        </p:spPr>
        <p:txBody>
          <a:bodyPr/>
          <a:lstStyle/>
          <a:p>
            <a:fld id="{179D428B-B73F-4AFE-883A-BD0D3F0124A8}" type="slidenum">
              <a:rPr lang="en-US"/>
              <a:pPr/>
              <a:t>118</a:t>
            </a:fld>
            <a:endParaRPr lang="en-US"/>
          </a:p>
        </p:txBody>
      </p:sp>
      <p:sp>
        <p:nvSpPr>
          <p:cNvPr id="162819" name="Rectangle 2"/>
          <p:cNvSpPr>
            <a:spLocks noGrp="1" noRot="1" noChangeAspect="1" noChangeArrowheads="1" noTextEdit="1"/>
          </p:cNvSpPr>
          <p:nvPr>
            <p:ph type="sldImg"/>
          </p:nvPr>
        </p:nvSpPr>
        <p:spPr>
          <a:ln/>
        </p:spPr>
      </p:sp>
      <p:sp>
        <p:nvSpPr>
          <p:cNvPr id="162820" name="Rectangle 3"/>
          <p:cNvSpPr>
            <a:spLocks noGrp="1" noChangeArrowheads="1"/>
          </p:cNvSpPr>
          <p:nvPr>
            <p:ph type="body" idx="1"/>
          </p:nvPr>
        </p:nvSpPr>
        <p:spPr>
          <a:noFill/>
          <a:ln/>
        </p:spPr>
        <p:txBody>
          <a:bodyPr/>
          <a:lstStyle/>
          <a:p>
            <a:pPr algn="ctr" defTabSz="406400" eaLnBrk="1" hangingPunct="1"/>
            <a:endParaRPr lang="en-US" sz="1400"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42" name="Rectangle 7"/>
          <p:cNvSpPr>
            <a:spLocks noGrp="1" noChangeArrowheads="1"/>
          </p:cNvSpPr>
          <p:nvPr>
            <p:ph type="sldNum" sz="quarter" idx="5"/>
          </p:nvPr>
        </p:nvSpPr>
        <p:spPr>
          <a:noFill/>
        </p:spPr>
        <p:txBody>
          <a:bodyPr/>
          <a:lstStyle/>
          <a:p>
            <a:fld id="{EAAF4204-7256-4EBE-9181-030A6656A7E7}" type="slidenum">
              <a:rPr lang="en-US"/>
              <a:pPr/>
              <a:t>119</a:t>
            </a:fld>
            <a:endParaRPr lang="en-US"/>
          </a:p>
        </p:txBody>
      </p:sp>
      <p:sp>
        <p:nvSpPr>
          <p:cNvPr id="163843" name="Rectangle 2"/>
          <p:cNvSpPr>
            <a:spLocks noGrp="1" noRot="1" noChangeAspect="1" noChangeArrowheads="1" noTextEdit="1"/>
          </p:cNvSpPr>
          <p:nvPr>
            <p:ph type="sldImg"/>
          </p:nvPr>
        </p:nvSpPr>
        <p:spPr>
          <a:ln/>
        </p:spPr>
      </p:sp>
      <p:sp>
        <p:nvSpPr>
          <p:cNvPr id="163844" name="Rectangle 3"/>
          <p:cNvSpPr>
            <a:spLocks noGrp="1" noChangeArrowheads="1"/>
          </p:cNvSpPr>
          <p:nvPr>
            <p:ph type="body" idx="1"/>
          </p:nvPr>
        </p:nvSpPr>
        <p:spPr>
          <a:noFill/>
          <a:ln/>
        </p:spPr>
        <p:txBody>
          <a:bodyPr/>
          <a:lstStyle/>
          <a:p>
            <a:pPr algn="ctr" defTabSz="406400" eaLnBrk="1" hangingPunct="1"/>
            <a:endParaRPr lang="en-US" sz="1400"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866" name="Rectangle 7"/>
          <p:cNvSpPr>
            <a:spLocks noGrp="1" noChangeArrowheads="1"/>
          </p:cNvSpPr>
          <p:nvPr>
            <p:ph type="sldNum" sz="quarter" idx="5"/>
          </p:nvPr>
        </p:nvSpPr>
        <p:spPr>
          <a:noFill/>
        </p:spPr>
        <p:txBody>
          <a:bodyPr/>
          <a:lstStyle/>
          <a:p>
            <a:fld id="{904AF5F9-7146-4DFA-8E7B-26ECDEED7C08}" type="slidenum">
              <a:rPr lang="en-US"/>
              <a:pPr/>
              <a:t>120</a:t>
            </a:fld>
            <a:endParaRPr lang="en-US"/>
          </a:p>
        </p:txBody>
      </p:sp>
      <p:sp>
        <p:nvSpPr>
          <p:cNvPr id="164867" name="Rectangle 2"/>
          <p:cNvSpPr>
            <a:spLocks noGrp="1" noRot="1" noChangeAspect="1" noChangeArrowheads="1" noTextEdit="1"/>
          </p:cNvSpPr>
          <p:nvPr>
            <p:ph type="sldImg"/>
          </p:nvPr>
        </p:nvSpPr>
        <p:spPr>
          <a:ln/>
        </p:spPr>
      </p:sp>
      <p:sp>
        <p:nvSpPr>
          <p:cNvPr id="164868" name="Rectangle 3"/>
          <p:cNvSpPr>
            <a:spLocks noGrp="1" noChangeArrowheads="1"/>
          </p:cNvSpPr>
          <p:nvPr>
            <p:ph type="body" idx="1"/>
          </p:nvPr>
        </p:nvSpPr>
        <p:spPr>
          <a:noFill/>
          <a:ln/>
        </p:spPr>
        <p:txBody>
          <a:bodyPr/>
          <a:lstStyle/>
          <a:p>
            <a:pPr algn="ctr" defTabSz="406400" eaLnBrk="1" hangingPunct="1"/>
            <a:endParaRPr lang="en-US" sz="1400"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890" name="Rectangle 7"/>
          <p:cNvSpPr>
            <a:spLocks noGrp="1" noChangeArrowheads="1"/>
          </p:cNvSpPr>
          <p:nvPr>
            <p:ph type="sldNum" sz="quarter" idx="5"/>
          </p:nvPr>
        </p:nvSpPr>
        <p:spPr>
          <a:noFill/>
        </p:spPr>
        <p:txBody>
          <a:bodyPr/>
          <a:lstStyle/>
          <a:p>
            <a:fld id="{EB344D6E-4ED3-4FE5-88DF-EF6058A0F3A3}" type="slidenum">
              <a:rPr lang="en-US"/>
              <a:pPr/>
              <a:t>121</a:t>
            </a:fld>
            <a:endParaRPr lang="en-US"/>
          </a:p>
        </p:txBody>
      </p:sp>
      <p:sp>
        <p:nvSpPr>
          <p:cNvPr id="165891" name="Rectangle 2"/>
          <p:cNvSpPr>
            <a:spLocks noGrp="1" noRot="1" noChangeAspect="1" noChangeArrowheads="1" noTextEdit="1"/>
          </p:cNvSpPr>
          <p:nvPr>
            <p:ph type="sldImg"/>
          </p:nvPr>
        </p:nvSpPr>
        <p:spPr>
          <a:ln/>
        </p:spPr>
      </p:sp>
      <p:sp>
        <p:nvSpPr>
          <p:cNvPr id="165892" name="Rectangle 3"/>
          <p:cNvSpPr>
            <a:spLocks noGrp="1" noChangeArrowheads="1"/>
          </p:cNvSpPr>
          <p:nvPr>
            <p:ph type="body" idx="1"/>
          </p:nvPr>
        </p:nvSpPr>
        <p:spPr>
          <a:noFill/>
          <a:ln/>
        </p:spPr>
        <p:txBody>
          <a:bodyPr/>
          <a:lstStyle/>
          <a:p>
            <a:pPr algn="ctr" defTabSz="406400" eaLnBrk="1" hangingPunct="1"/>
            <a:endParaRPr lang="en-US" sz="1400"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14" name="Rectangle 7"/>
          <p:cNvSpPr>
            <a:spLocks noGrp="1" noChangeArrowheads="1"/>
          </p:cNvSpPr>
          <p:nvPr>
            <p:ph type="sldNum" sz="quarter" idx="5"/>
          </p:nvPr>
        </p:nvSpPr>
        <p:spPr>
          <a:noFill/>
        </p:spPr>
        <p:txBody>
          <a:bodyPr/>
          <a:lstStyle/>
          <a:p>
            <a:fld id="{5AC94220-E75B-4B72-B5F5-843FC7A45C72}" type="slidenum">
              <a:rPr lang="en-US"/>
              <a:pPr/>
              <a:t>122</a:t>
            </a:fld>
            <a:endParaRPr lang="en-US"/>
          </a:p>
        </p:txBody>
      </p:sp>
      <p:sp>
        <p:nvSpPr>
          <p:cNvPr id="166915" name="Rectangle 2"/>
          <p:cNvSpPr>
            <a:spLocks noGrp="1" noRot="1" noChangeAspect="1" noChangeArrowheads="1" noTextEdit="1"/>
          </p:cNvSpPr>
          <p:nvPr>
            <p:ph type="sldImg"/>
          </p:nvPr>
        </p:nvSpPr>
        <p:spPr>
          <a:ln/>
        </p:spPr>
      </p:sp>
      <p:sp>
        <p:nvSpPr>
          <p:cNvPr id="166916" name="Rectangle 3"/>
          <p:cNvSpPr>
            <a:spLocks noGrp="1" noChangeArrowheads="1"/>
          </p:cNvSpPr>
          <p:nvPr>
            <p:ph type="body" idx="1"/>
          </p:nvPr>
        </p:nvSpPr>
        <p:spPr>
          <a:noFill/>
          <a:ln/>
        </p:spPr>
        <p:txBody>
          <a:bodyPr/>
          <a:lstStyle/>
          <a:p>
            <a:pPr algn="ctr" defTabSz="406400" eaLnBrk="1" hangingPunct="1"/>
            <a:endParaRPr lang="en-US" sz="1400"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938" name="Rectangle 7"/>
          <p:cNvSpPr>
            <a:spLocks noGrp="1" noChangeArrowheads="1"/>
          </p:cNvSpPr>
          <p:nvPr>
            <p:ph type="sldNum" sz="quarter" idx="5"/>
          </p:nvPr>
        </p:nvSpPr>
        <p:spPr>
          <a:noFill/>
        </p:spPr>
        <p:txBody>
          <a:bodyPr/>
          <a:lstStyle/>
          <a:p>
            <a:fld id="{EBBB5129-AF4F-4D55-8A57-E0BBE8EBF932}" type="slidenum">
              <a:rPr lang="en-US"/>
              <a:pPr/>
              <a:t>123</a:t>
            </a:fld>
            <a:endParaRPr lang="en-US"/>
          </a:p>
        </p:txBody>
      </p:sp>
      <p:sp>
        <p:nvSpPr>
          <p:cNvPr id="167939" name="Rectangle 2"/>
          <p:cNvSpPr>
            <a:spLocks noGrp="1" noRot="1" noChangeAspect="1" noChangeArrowheads="1" noTextEdit="1"/>
          </p:cNvSpPr>
          <p:nvPr>
            <p:ph type="sldImg"/>
          </p:nvPr>
        </p:nvSpPr>
        <p:spPr>
          <a:ln/>
        </p:spPr>
      </p:sp>
      <p:sp>
        <p:nvSpPr>
          <p:cNvPr id="167940" name="Rectangle 3"/>
          <p:cNvSpPr>
            <a:spLocks noGrp="1" noChangeArrowheads="1"/>
          </p:cNvSpPr>
          <p:nvPr>
            <p:ph type="body" idx="1"/>
          </p:nvPr>
        </p:nvSpPr>
        <p:spPr>
          <a:noFill/>
          <a:ln/>
        </p:spPr>
        <p:txBody>
          <a:bodyPr/>
          <a:lstStyle/>
          <a:p>
            <a:pPr algn="ctr" defTabSz="406400" eaLnBrk="1" hangingPunct="1"/>
            <a:endParaRPr lang="en-US" sz="1400"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2" name="Rectangle 7"/>
          <p:cNvSpPr>
            <a:spLocks noGrp="1" noChangeArrowheads="1"/>
          </p:cNvSpPr>
          <p:nvPr>
            <p:ph type="sldNum" sz="quarter" idx="5"/>
          </p:nvPr>
        </p:nvSpPr>
        <p:spPr>
          <a:noFill/>
        </p:spPr>
        <p:txBody>
          <a:bodyPr/>
          <a:lstStyle/>
          <a:p>
            <a:fld id="{171E1647-699D-41CA-B26F-6D97C715752B}" type="slidenum">
              <a:rPr lang="en-US"/>
              <a:pPr/>
              <a:t>129</a:t>
            </a:fld>
            <a:endParaRPr lang="en-US"/>
          </a:p>
        </p:txBody>
      </p:sp>
      <p:sp>
        <p:nvSpPr>
          <p:cNvPr id="168963" name="Rectangle 2"/>
          <p:cNvSpPr>
            <a:spLocks noGrp="1" noRot="1" noChangeAspect="1" noChangeArrowheads="1" noTextEdit="1"/>
          </p:cNvSpPr>
          <p:nvPr>
            <p:ph type="sldImg"/>
          </p:nvPr>
        </p:nvSpPr>
        <p:spPr>
          <a:ln/>
        </p:spPr>
      </p:sp>
      <p:sp>
        <p:nvSpPr>
          <p:cNvPr id="168964" name="Rectangle 3"/>
          <p:cNvSpPr>
            <a:spLocks noGrp="1" noChangeArrowheads="1"/>
          </p:cNvSpPr>
          <p:nvPr>
            <p:ph type="body" idx="1"/>
          </p:nvPr>
        </p:nvSpPr>
        <p:spPr>
          <a:noFill/>
          <a:ln/>
        </p:spPr>
        <p:txBody>
          <a:bodyPr/>
          <a:lstStyle/>
          <a:p>
            <a:pPr algn="ctr" defTabSz="406400" eaLnBrk="1" hangingPunct="1"/>
            <a:endParaRPr lang="en-US" sz="1400"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986" name="Rectangle 7"/>
          <p:cNvSpPr>
            <a:spLocks noGrp="1" noChangeArrowheads="1"/>
          </p:cNvSpPr>
          <p:nvPr>
            <p:ph type="sldNum" sz="quarter" idx="5"/>
          </p:nvPr>
        </p:nvSpPr>
        <p:spPr>
          <a:noFill/>
        </p:spPr>
        <p:txBody>
          <a:bodyPr/>
          <a:lstStyle/>
          <a:p>
            <a:fld id="{90EBB650-019D-401B-9F07-4C61552C2A78}" type="slidenum">
              <a:rPr lang="en-US"/>
              <a:pPr/>
              <a:t>130</a:t>
            </a:fld>
            <a:endParaRPr lang="en-US"/>
          </a:p>
        </p:txBody>
      </p:sp>
      <p:sp>
        <p:nvSpPr>
          <p:cNvPr id="169987" name="Rectangle 2"/>
          <p:cNvSpPr>
            <a:spLocks noGrp="1" noRot="1" noChangeAspect="1" noChangeArrowheads="1" noTextEdit="1"/>
          </p:cNvSpPr>
          <p:nvPr>
            <p:ph type="sldImg"/>
          </p:nvPr>
        </p:nvSpPr>
        <p:spPr>
          <a:ln/>
        </p:spPr>
      </p:sp>
      <p:sp>
        <p:nvSpPr>
          <p:cNvPr id="169988" name="Rectangle 3"/>
          <p:cNvSpPr>
            <a:spLocks noGrp="1" noChangeArrowheads="1"/>
          </p:cNvSpPr>
          <p:nvPr>
            <p:ph type="body" idx="1"/>
          </p:nvPr>
        </p:nvSpPr>
        <p:spPr>
          <a:noFill/>
          <a:ln/>
        </p:spPr>
        <p:txBody>
          <a:bodyPr/>
          <a:lstStyle/>
          <a:p>
            <a:pPr algn="ctr" defTabSz="406400" eaLnBrk="1" hangingPunct="1"/>
            <a:r>
              <a:rPr lang="en-US" sz="1400" b="1" u="sng" smtClean="0"/>
              <a:t>NOTES</a:t>
            </a:r>
          </a:p>
          <a:p>
            <a:pPr algn="just" defTabSz="406400" eaLnBrk="1" hangingPunct="1">
              <a:spcBef>
                <a:spcPct val="40000"/>
              </a:spcBef>
            </a:pPr>
            <a:r>
              <a:rPr lang="en-US" sz="1400" smtClean="0"/>
              <a:t>Implication of section 49(1)</a:t>
            </a:r>
          </a:p>
          <a:p>
            <a:pPr defTabSz="406400" eaLnBrk="1" hangingPunct="1"/>
            <a:endParaRPr lang="en-US" sz="1400" smtClean="0"/>
          </a:p>
          <a:p>
            <a:pPr defTabSz="406400" eaLnBrk="1" hangingPunct="1"/>
            <a:r>
              <a:rPr lang="en-US" sz="1400" smtClean="0"/>
              <a:t> </a:t>
            </a: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010" name="Rectangle 7"/>
          <p:cNvSpPr>
            <a:spLocks noGrp="1" noChangeArrowheads="1"/>
          </p:cNvSpPr>
          <p:nvPr>
            <p:ph type="sldNum" sz="quarter" idx="5"/>
          </p:nvPr>
        </p:nvSpPr>
        <p:spPr>
          <a:noFill/>
        </p:spPr>
        <p:txBody>
          <a:bodyPr/>
          <a:lstStyle/>
          <a:p>
            <a:fld id="{EDDD0325-A678-49BF-9642-1B9607B97B3A}" type="slidenum">
              <a:rPr lang="en-US"/>
              <a:pPr/>
              <a:t>131</a:t>
            </a:fld>
            <a:endParaRPr lang="en-US"/>
          </a:p>
        </p:txBody>
      </p:sp>
      <p:sp>
        <p:nvSpPr>
          <p:cNvPr id="171011" name="Rectangle 2"/>
          <p:cNvSpPr>
            <a:spLocks noGrp="1" noRot="1" noChangeAspect="1" noChangeArrowheads="1" noTextEdit="1"/>
          </p:cNvSpPr>
          <p:nvPr>
            <p:ph type="sldImg"/>
          </p:nvPr>
        </p:nvSpPr>
        <p:spPr>
          <a:ln/>
        </p:spPr>
      </p:sp>
      <p:sp>
        <p:nvSpPr>
          <p:cNvPr id="171012" name="Rectangle 3"/>
          <p:cNvSpPr>
            <a:spLocks noGrp="1" noChangeArrowheads="1"/>
          </p:cNvSpPr>
          <p:nvPr>
            <p:ph type="body" idx="1"/>
          </p:nvPr>
        </p:nvSpPr>
        <p:spPr>
          <a:noFill/>
          <a:ln/>
        </p:spPr>
        <p:txBody>
          <a:bodyPr/>
          <a:lstStyle/>
          <a:p>
            <a:pPr algn="ctr" defTabSz="406400" eaLnBrk="1" hangingPunct="1"/>
            <a:endParaRPr lang="en-US" sz="1400"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034" name="Rectangle 7"/>
          <p:cNvSpPr>
            <a:spLocks noGrp="1" noChangeArrowheads="1"/>
          </p:cNvSpPr>
          <p:nvPr>
            <p:ph type="sldNum" sz="quarter" idx="5"/>
          </p:nvPr>
        </p:nvSpPr>
        <p:spPr>
          <a:noFill/>
        </p:spPr>
        <p:txBody>
          <a:bodyPr/>
          <a:lstStyle/>
          <a:p>
            <a:fld id="{017DFD1A-E7AF-4423-B83F-81EAF839E307}" type="slidenum">
              <a:rPr lang="en-US"/>
              <a:pPr/>
              <a:t>132</a:t>
            </a:fld>
            <a:endParaRPr lang="en-US"/>
          </a:p>
        </p:txBody>
      </p:sp>
      <p:sp>
        <p:nvSpPr>
          <p:cNvPr id="172035" name="Rectangle 2"/>
          <p:cNvSpPr>
            <a:spLocks noGrp="1" noRot="1" noChangeAspect="1" noChangeArrowheads="1" noTextEdit="1"/>
          </p:cNvSpPr>
          <p:nvPr>
            <p:ph type="sldImg"/>
          </p:nvPr>
        </p:nvSpPr>
        <p:spPr>
          <a:ln/>
        </p:spPr>
      </p:sp>
      <p:sp>
        <p:nvSpPr>
          <p:cNvPr id="172036" name="Rectangle 3"/>
          <p:cNvSpPr>
            <a:spLocks noGrp="1" noChangeArrowheads="1"/>
          </p:cNvSpPr>
          <p:nvPr>
            <p:ph type="body" idx="1"/>
          </p:nvPr>
        </p:nvSpPr>
        <p:spPr>
          <a:noFill/>
          <a:ln/>
        </p:spPr>
        <p:txBody>
          <a:bodyPr/>
          <a:lstStyle/>
          <a:p>
            <a:pPr algn="ctr" defTabSz="406400" eaLnBrk="1" hangingPunct="1"/>
            <a:endParaRPr lang="en-US" sz="1400"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58" name="Rectangle 7"/>
          <p:cNvSpPr>
            <a:spLocks noGrp="1" noChangeArrowheads="1"/>
          </p:cNvSpPr>
          <p:nvPr>
            <p:ph type="sldNum" sz="quarter" idx="5"/>
          </p:nvPr>
        </p:nvSpPr>
        <p:spPr>
          <a:noFill/>
        </p:spPr>
        <p:txBody>
          <a:bodyPr/>
          <a:lstStyle/>
          <a:p>
            <a:fld id="{D897C028-97F2-478C-800A-B25D6CB7B5DD}" type="slidenum">
              <a:rPr lang="en-US"/>
              <a:pPr/>
              <a:t>133</a:t>
            </a:fld>
            <a:endParaRPr lang="en-US"/>
          </a:p>
        </p:txBody>
      </p:sp>
      <p:sp>
        <p:nvSpPr>
          <p:cNvPr id="173059" name="Rectangle 2"/>
          <p:cNvSpPr>
            <a:spLocks noGrp="1" noRot="1" noChangeAspect="1" noChangeArrowheads="1" noTextEdit="1"/>
          </p:cNvSpPr>
          <p:nvPr>
            <p:ph type="sldImg"/>
          </p:nvPr>
        </p:nvSpPr>
        <p:spPr>
          <a:ln/>
        </p:spPr>
      </p:sp>
      <p:sp>
        <p:nvSpPr>
          <p:cNvPr id="173060" name="Rectangle 3"/>
          <p:cNvSpPr>
            <a:spLocks noGrp="1" noChangeArrowheads="1"/>
          </p:cNvSpPr>
          <p:nvPr>
            <p:ph type="body" idx="1"/>
          </p:nvPr>
        </p:nvSpPr>
        <p:spPr>
          <a:noFill/>
          <a:ln/>
        </p:spPr>
        <p:txBody>
          <a:bodyPr/>
          <a:lstStyle/>
          <a:p>
            <a:pPr algn="ctr" defTabSz="406400" eaLnBrk="1" hangingPunct="1"/>
            <a:endParaRPr lang="en-US" sz="1400" smtClean="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82" name="Rectangle 7"/>
          <p:cNvSpPr>
            <a:spLocks noGrp="1" noChangeArrowheads="1"/>
          </p:cNvSpPr>
          <p:nvPr>
            <p:ph type="sldNum" sz="quarter" idx="5"/>
          </p:nvPr>
        </p:nvSpPr>
        <p:spPr>
          <a:noFill/>
        </p:spPr>
        <p:txBody>
          <a:bodyPr/>
          <a:lstStyle/>
          <a:p>
            <a:fld id="{DABB6070-201D-4DBF-8F7A-ECAB0E39B82E}" type="slidenum">
              <a:rPr lang="en-US"/>
              <a:pPr/>
              <a:t>134</a:t>
            </a:fld>
            <a:endParaRPr lang="en-US"/>
          </a:p>
        </p:txBody>
      </p:sp>
      <p:sp>
        <p:nvSpPr>
          <p:cNvPr id="174083" name="Rectangle 2"/>
          <p:cNvSpPr>
            <a:spLocks noGrp="1" noRot="1" noChangeAspect="1" noChangeArrowheads="1" noTextEdit="1"/>
          </p:cNvSpPr>
          <p:nvPr>
            <p:ph type="sldImg"/>
          </p:nvPr>
        </p:nvSpPr>
        <p:spPr>
          <a:ln/>
        </p:spPr>
      </p:sp>
      <p:sp>
        <p:nvSpPr>
          <p:cNvPr id="174084" name="Rectangle 3"/>
          <p:cNvSpPr>
            <a:spLocks noGrp="1" noChangeArrowheads="1"/>
          </p:cNvSpPr>
          <p:nvPr>
            <p:ph type="body" idx="1"/>
          </p:nvPr>
        </p:nvSpPr>
        <p:spPr>
          <a:noFill/>
          <a:ln/>
        </p:spPr>
        <p:txBody>
          <a:bodyPr/>
          <a:lstStyle/>
          <a:p>
            <a:pPr algn="ctr" defTabSz="406400" eaLnBrk="1" hangingPunct="1"/>
            <a:endParaRPr lang="en-US" sz="1400" smtClean="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106" name="Rectangle 7"/>
          <p:cNvSpPr>
            <a:spLocks noGrp="1" noChangeArrowheads="1"/>
          </p:cNvSpPr>
          <p:nvPr>
            <p:ph type="sldNum" sz="quarter" idx="5"/>
          </p:nvPr>
        </p:nvSpPr>
        <p:spPr>
          <a:noFill/>
        </p:spPr>
        <p:txBody>
          <a:bodyPr/>
          <a:lstStyle/>
          <a:p>
            <a:fld id="{F0DB71AC-4BA3-4F01-9EA8-F7035CD4479F}" type="slidenum">
              <a:rPr lang="en-US"/>
              <a:pPr/>
              <a:t>137</a:t>
            </a:fld>
            <a:endParaRPr lang="en-US"/>
          </a:p>
        </p:txBody>
      </p:sp>
      <p:sp>
        <p:nvSpPr>
          <p:cNvPr id="175107" name="Rectangle 2"/>
          <p:cNvSpPr>
            <a:spLocks noGrp="1" noRot="1" noChangeAspect="1" noChangeArrowheads="1" noTextEdit="1"/>
          </p:cNvSpPr>
          <p:nvPr>
            <p:ph type="sldImg"/>
          </p:nvPr>
        </p:nvSpPr>
        <p:spPr>
          <a:ln/>
        </p:spPr>
      </p:sp>
      <p:sp>
        <p:nvSpPr>
          <p:cNvPr id="175108" name="Rectangle 3"/>
          <p:cNvSpPr>
            <a:spLocks noGrp="1" noChangeArrowheads="1"/>
          </p:cNvSpPr>
          <p:nvPr>
            <p:ph type="body" idx="1"/>
          </p:nvPr>
        </p:nvSpPr>
        <p:spPr>
          <a:noFill/>
          <a:ln/>
        </p:spPr>
        <p:txBody>
          <a:bodyPr/>
          <a:lstStyle/>
          <a:p>
            <a:pPr algn="ctr" defTabSz="406400" eaLnBrk="1" hangingPunct="1"/>
            <a:endParaRPr lang="en-US" sz="1400" smtClean="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130" name="Rectangle 7"/>
          <p:cNvSpPr>
            <a:spLocks noGrp="1" noChangeArrowheads="1"/>
          </p:cNvSpPr>
          <p:nvPr>
            <p:ph type="sldNum" sz="quarter" idx="5"/>
          </p:nvPr>
        </p:nvSpPr>
        <p:spPr>
          <a:noFill/>
        </p:spPr>
        <p:txBody>
          <a:bodyPr/>
          <a:lstStyle/>
          <a:p>
            <a:fld id="{FA324173-9507-4718-85F3-7235660ADC52}" type="slidenum">
              <a:rPr lang="en-US"/>
              <a:pPr/>
              <a:t>138</a:t>
            </a:fld>
            <a:endParaRPr lang="en-US"/>
          </a:p>
        </p:txBody>
      </p:sp>
      <p:sp>
        <p:nvSpPr>
          <p:cNvPr id="176131" name="Rectangle 2"/>
          <p:cNvSpPr>
            <a:spLocks noGrp="1" noRot="1" noChangeAspect="1" noChangeArrowheads="1" noTextEdit="1"/>
          </p:cNvSpPr>
          <p:nvPr>
            <p:ph type="sldImg"/>
          </p:nvPr>
        </p:nvSpPr>
        <p:spPr>
          <a:ln/>
        </p:spPr>
      </p:sp>
      <p:sp>
        <p:nvSpPr>
          <p:cNvPr id="176132" name="Rectangle 3"/>
          <p:cNvSpPr>
            <a:spLocks noGrp="1" noChangeArrowheads="1"/>
          </p:cNvSpPr>
          <p:nvPr>
            <p:ph type="body" idx="1"/>
          </p:nvPr>
        </p:nvSpPr>
        <p:spPr>
          <a:noFill/>
          <a:ln/>
        </p:spPr>
        <p:txBody>
          <a:bodyPr/>
          <a:lstStyle/>
          <a:p>
            <a:pPr algn="ctr" defTabSz="406400" eaLnBrk="1" hangingPunct="1"/>
            <a:r>
              <a:rPr lang="en-US" sz="1400" b="1" u="sng" smtClean="0"/>
              <a:t>NOTES</a:t>
            </a:r>
          </a:p>
          <a:p>
            <a:pPr algn="just" defTabSz="406400" eaLnBrk="1" hangingPunct="1">
              <a:spcBef>
                <a:spcPct val="40000"/>
              </a:spcBef>
            </a:pPr>
            <a:r>
              <a:rPr lang="en-US" sz="1400" smtClean="0"/>
              <a:t>Implication of section 49(1)</a:t>
            </a:r>
          </a:p>
          <a:p>
            <a:pPr defTabSz="406400" eaLnBrk="1" hangingPunct="1"/>
            <a:endParaRPr lang="en-US" sz="1400" smtClean="0"/>
          </a:p>
          <a:p>
            <a:pPr defTabSz="406400" eaLnBrk="1" hangingPunct="1"/>
            <a:r>
              <a:rPr lang="en-US" sz="1400" smtClean="0"/>
              <a:t> </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6" name="Rectangle 20"/>
          <p:cNvSpPr>
            <a:spLocks noGrp="1"/>
          </p:cNvSpPr>
          <p:nvPr>
            <p:ph type="ctrTitle"/>
          </p:nvPr>
        </p:nvSpPr>
        <p:spPr>
          <a:xfrm>
            <a:off x="685800" y="990601"/>
            <a:ext cx="7772400" cy="2609850"/>
          </a:xfrm>
        </p:spPr>
        <p:txBody>
          <a:bodyPr anchor="b" anchorCtr="0">
            <a:noAutofit/>
            <a:scene3d>
              <a:camera prst="orthographicFront"/>
              <a:lightRig rig="soft" dir="t">
                <a:rot lat="0" lon="0" rev="2100000"/>
              </a:lightRig>
            </a:scene3d>
            <a:sp3d prstMaterial="matte">
              <a:bevelT w="38100" h="38100"/>
              <a:contourClr>
                <a:srgbClr val="FFFFFF"/>
              </a:contourClr>
            </a:sp3d>
          </a:bodyPr>
          <a:lstStyle>
            <a:lvl1pPr algn="ctr">
              <a:defRPr lang="en-US" sz="5800" dirty="0" smtClean="0">
                <a:ln w="9525">
                  <a:noFill/>
                </a:ln>
                <a:effectLst>
                  <a:outerShdw blurRad="50800" dist="38100" dir="8220000" algn="tl" rotWithShape="0">
                    <a:srgbClr val="000000">
                      <a:alpha val="40000"/>
                    </a:srgbClr>
                  </a:outerShdw>
                </a:effectLst>
              </a:defRPr>
            </a:lvl1pPr>
          </a:lstStyle>
          <a:p>
            <a:r>
              <a:rPr lang="en-US" smtClean="0"/>
              <a:t>Click to edit Master title style</a:t>
            </a:r>
            <a:endParaRPr lang="en-US" dirty="0"/>
          </a:p>
        </p:txBody>
      </p:sp>
      <p:sp>
        <p:nvSpPr>
          <p:cNvPr id="24" name="Rectangle 26"/>
          <p:cNvSpPr>
            <a:spLocks noGrp="1"/>
          </p:cNvSpPr>
          <p:nvPr>
            <p:ph type="subTitle" idx="1"/>
          </p:nvPr>
        </p:nvSpPr>
        <p:spPr>
          <a:xfrm>
            <a:off x="1371600" y="3657600"/>
            <a:ext cx="6400800" cy="1967089"/>
          </a:xfrm>
        </p:spPr>
        <p:txBody>
          <a:bodyPr>
            <a:normAutofit/>
          </a:bodyPr>
          <a:lstStyle>
            <a:lvl1pPr marL="0" indent="0" algn="ctr">
              <a:buNone/>
              <a:defRPr lang="en-US" sz="3000" b="0">
                <a:solidFill>
                  <a:schemeClr val="tx2"/>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smtClean="0"/>
              <a:t>Click to edit Master subtitle style</a:t>
            </a:r>
            <a:endParaRPr lang="en-US" dirty="0"/>
          </a:p>
        </p:txBody>
      </p:sp>
      <p:sp>
        <p:nvSpPr>
          <p:cNvPr id="18" name="Rectangle 6"/>
          <p:cNvSpPr>
            <a:spLocks noGrp="1"/>
          </p:cNvSpPr>
          <p:nvPr>
            <p:ph type="dt" sz="half" idx="10"/>
          </p:nvPr>
        </p:nvSpPr>
        <p:spPr/>
        <p:txBody>
          <a:bodyPr/>
          <a:lstStyle>
            <a:lvl1pPr>
              <a:defRPr lang="en-US" smtClean="0"/>
            </a:lvl1pPr>
          </a:lstStyle>
          <a:p>
            <a:fld id="{625008BA-0881-40A8-9C45-03E87623A599}" type="datetimeFigureOut">
              <a:rPr lang="en-US" smtClean="0"/>
              <a:pPr/>
              <a:t>4/20/2009</a:t>
            </a:fld>
            <a:endParaRPr lang="en-US"/>
          </a:p>
        </p:txBody>
      </p:sp>
      <p:sp>
        <p:nvSpPr>
          <p:cNvPr id="9" name="Rectangle 14"/>
          <p:cNvSpPr>
            <a:spLocks noGrp="1"/>
          </p:cNvSpPr>
          <p:nvPr>
            <p:ph type="sldNum" sz="quarter" idx="11"/>
          </p:nvPr>
        </p:nvSpPr>
        <p:spPr/>
        <p:txBody>
          <a:bodyPr/>
          <a:lstStyle>
            <a:lvl1pPr>
              <a:defRPr lang="en-US" smtClean="0"/>
            </a:lvl1pPr>
          </a:lstStyle>
          <a:p>
            <a:fld id="{0A5A26BA-A711-4AD4-BFA1-0E269ABC5AC1}" type="slidenum">
              <a:rPr lang="en-US" smtClean="0"/>
              <a:pPr/>
              <a:t>‹#›</a:t>
            </a:fld>
            <a:endParaRPr lang="en-US"/>
          </a:p>
        </p:txBody>
      </p:sp>
      <p:sp>
        <p:nvSpPr>
          <p:cNvPr id="25" name="Rectangle 27"/>
          <p:cNvSpPr>
            <a:spLocks noGrp="1"/>
          </p:cNvSpPr>
          <p:nvPr>
            <p:ph type="ftr" sz="quarter" idx="12"/>
          </p:nvPr>
        </p:nvSpPr>
        <p:spPr/>
        <p:txBody>
          <a:bodyPr/>
          <a:lstStyle>
            <a:lvl1pPr>
              <a:defRPr lang="en-US" smtClean="0"/>
            </a:lvl1pPr>
          </a:lstStyle>
          <a:p>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Rectangle 2"/>
          <p:cNvSpPr>
            <a:spLocks noGrp="1"/>
          </p:cNvSpPr>
          <p:nvPr>
            <p:ph type="title"/>
          </p:nvPr>
        </p:nvSpPr>
        <p:spPr/>
        <p:txBody>
          <a:bodyPr/>
          <a:lstStyle/>
          <a:p>
            <a:r>
              <a:rPr lang="en-US" smtClean="0"/>
              <a:t>Click to edit Master title style</a:t>
            </a:r>
            <a:endParaRPr lang="en-US"/>
          </a:p>
        </p:txBody>
      </p:sp>
      <p:sp>
        <p:nvSpPr>
          <p:cNvPr id="3" name="Rectangle 3"/>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Rectangle 4"/>
          <p:cNvSpPr>
            <a:spLocks noGrp="1"/>
          </p:cNvSpPr>
          <p:nvPr>
            <p:ph type="dt" sz="half" idx="10"/>
          </p:nvPr>
        </p:nvSpPr>
        <p:spPr/>
        <p:txBody>
          <a:bodyPr/>
          <a:lstStyle/>
          <a:p>
            <a:fld id="{625008BA-0881-40A8-9C45-03E87623A599}" type="datetimeFigureOut">
              <a:rPr lang="en-US" smtClean="0"/>
              <a:pPr/>
              <a:t>4/20/2009</a:t>
            </a:fld>
            <a:endParaRPr lang="en-US"/>
          </a:p>
        </p:txBody>
      </p:sp>
      <p:sp>
        <p:nvSpPr>
          <p:cNvPr id="5" name="Rectangle 5"/>
          <p:cNvSpPr>
            <a:spLocks noGrp="1"/>
          </p:cNvSpPr>
          <p:nvPr>
            <p:ph type="ftr" sz="quarter" idx="11"/>
          </p:nvPr>
        </p:nvSpPr>
        <p:spPr/>
        <p:txBody>
          <a:bodyPr/>
          <a:lstStyle/>
          <a:p>
            <a:endParaRPr lang="en-US"/>
          </a:p>
        </p:txBody>
      </p:sp>
      <p:sp>
        <p:nvSpPr>
          <p:cNvPr id="6" name="Rectangle 6"/>
          <p:cNvSpPr>
            <a:spLocks noGrp="1"/>
          </p:cNvSpPr>
          <p:nvPr>
            <p:ph type="sldNum" sz="quarter" idx="12"/>
          </p:nvPr>
        </p:nvSpPr>
        <p:spPr/>
        <p:txBody>
          <a:bodyPr/>
          <a:lstStyle/>
          <a:p>
            <a:fld id="{0A5A26BA-A711-4AD4-BFA1-0E269ABC5AC1}"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Rectangle 2"/>
          <p:cNvSpPr>
            <a:spLocks noGrp="1"/>
          </p:cNvSpPr>
          <p:nvPr>
            <p:ph type="title"/>
          </p:nvPr>
        </p:nvSpPr>
        <p:spPr>
          <a:xfrm>
            <a:off x="722313" y="2685391"/>
            <a:ext cx="7772400" cy="3112843"/>
          </a:xfrm>
        </p:spPr>
        <p:txBody>
          <a:bodyPr anchor="t">
            <a:normAutofit/>
          </a:bodyPr>
          <a:lstStyle>
            <a:lvl1pPr algn="ctr">
              <a:buNone/>
              <a:defRPr lang="en-US" sz="6000" b="1" dirty="0">
                <a:solidFill>
                  <a:schemeClr val="tx2">
                    <a:shade val="85000"/>
                    <a:satMod val="150000"/>
                  </a:schemeClr>
                </a:solidFill>
              </a:defRPr>
            </a:lvl1pPr>
          </a:lstStyle>
          <a:p>
            <a:r>
              <a:rPr lang="en-US" smtClean="0"/>
              <a:t>Click to edit Master title style</a:t>
            </a:r>
            <a:endParaRPr lang="en-US" dirty="0"/>
          </a:p>
        </p:txBody>
      </p:sp>
      <p:sp>
        <p:nvSpPr>
          <p:cNvPr id="3" name="Rectangle 3"/>
          <p:cNvSpPr>
            <a:spLocks noGrp="1"/>
          </p:cNvSpPr>
          <p:nvPr>
            <p:ph type="body" idx="1"/>
          </p:nvPr>
        </p:nvSpPr>
        <p:spPr>
          <a:xfrm>
            <a:off x="722313" y="1128932"/>
            <a:ext cx="7772400" cy="1509712"/>
          </a:xfrm>
        </p:spPr>
        <p:txBody>
          <a:bodyPr anchor="b">
            <a:normAutofit/>
          </a:bodyPr>
          <a:lstStyle>
            <a:lvl1pPr algn="ctr">
              <a:buNone/>
              <a:defRPr lang="en-US" sz="2400" b="0" smtClean="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smtClean="0"/>
              <a:t>Click to edit Master text styles</a:t>
            </a:r>
          </a:p>
        </p:txBody>
      </p:sp>
      <p:sp>
        <p:nvSpPr>
          <p:cNvPr id="4" name="Rectangle 4"/>
          <p:cNvSpPr>
            <a:spLocks noGrp="1"/>
          </p:cNvSpPr>
          <p:nvPr>
            <p:ph type="dt" sz="half" idx="10"/>
          </p:nvPr>
        </p:nvSpPr>
        <p:spPr/>
        <p:txBody>
          <a:bodyPr/>
          <a:lstStyle/>
          <a:p>
            <a:fld id="{625008BA-0881-40A8-9C45-03E87623A599}" type="datetimeFigureOut">
              <a:rPr lang="en-US" smtClean="0"/>
              <a:pPr/>
              <a:t>4/20/2009</a:t>
            </a:fld>
            <a:endParaRPr lang="en-US"/>
          </a:p>
        </p:txBody>
      </p:sp>
      <p:sp>
        <p:nvSpPr>
          <p:cNvPr id="5" name="Rectangle 5"/>
          <p:cNvSpPr>
            <a:spLocks noGrp="1"/>
          </p:cNvSpPr>
          <p:nvPr>
            <p:ph type="ftr" sz="quarter" idx="11"/>
          </p:nvPr>
        </p:nvSpPr>
        <p:spPr/>
        <p:txBody>
          <a:bodyPr/>
          <a:lstStyle/>
          <a:p>
            <a:endParaRPr lang="en-US"/>
          </a:p>
        </p:txBody>
      </p:sp>
      <p:sp>
        <p:nvSpPr>
          <p:cNvPr id="6" name="Rectangle 6"/>
          <p:cNvSpPr>
            <a:spLocks noGrp="1"/>
          </p:cNvSpPr>
          <p:nvPr>
            <p:ph type="sldNum" sz="quarter" idx="12"/>
          </p:nvPr>
        </p:nvSpPr>
        <p:spPr/>
        <p:txBody>
          <a:bodyPr/>
          <a:lstStyle/>
          <a:p>
            <a:fld id="{0A5A26BA-A711-4AD4-BFA1-0E269ABC5AC1}"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Rectangle 1"/>
          <p:cNvSpPr>
            <a:spLocks noGrp="1"/>
          </p:cNvSpPr>
          <p:nvPr>
            <p:ph type="title"/>
          </p:nvPr>
        </p:nvSpPr>
        <p:spPr/>
        <p:txBody>
          <a:bodyPr/>
          <a:lstStyle/>
          <a:p>
            <a:r>
              <a:rPr lang="en-US" smtClean="0"/>
              <a:t>Click to edit Master title style</a:t>
            </a:r>
            <a:endParaRPr lang="en-US"/>
          </a:p>
        </p:txBody>
      </p:sp>
      <p:sp>
        <p:nvSpPr>
          <p:cNvPr id="3" name="Rectangle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p:cNvSpPr>
          <p:nvPr>
            <p:ph type="dt" sz="half" idx="10"/>
          </p:nvPr>
        </p:nvSpPr>
        <p:spPr/>
        <p:txBody>
          <a:bodyPr/>
          <a:lstStyle/>
          <a:p>
            <a:fld id="{625008BA-0881-40A8-9C45-03E87623A599}" type="datetimeFigureOut">
              <a:rPr lang="en-US" smtClean="0"/>
              <a:pPr/>
              <a:t>4/20/2009</a:t>
            </a:fld>
            <a:endParaRPr lang="en-US"/>
          </a:p>
        </p:txBody>
      </p:sp>
      <p:sp>
        <p:nvSpPr>
          <p:cNvPr id="6" name="Rectangle 5"/>
          <p:cNvSpPr>
            <a:spLocks noGrp="1"/>
          </p:cNvSpPr>
          <p:nvPr>
            <p:ph type="ftr" sz="quarter" idx="11"/>
          </p:nvPr>
        </p:nvSpPr>
        <p:spPr/>
        <p:txBody>
          <a:bodyPr/>
          <a:lstStyle/>
          <a:p>
            <a:endParaRPr lang="en-US"/>
          </a:p>
        </p:txBody>
      </p:sp>
      <p:sp>
        <p:nvSpPr>
          <p:cNvPr id="7" name="Rectangle 6"/>
          <p:cNvSpPr>
            <a:spLocks noGrp="1"/>
          </p:cNvSpPr>
          <p:nvPr>
            <p:ph type="sldNum" sz="quarter" idx="12"/>
          </p:nvPr>
        </p:nvSpPr>
        <p:spPr/>
        <p:txBody>
          <a:bodyPr/>
          <a:lstStyle/>
          <a:p>
            <a:fld id="{0A5A26BA-A711-4AD4-BFA1-0E269ABC5AC1}"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Rectangle 1"/>
          <p:cNvSpPr>
            <a:spLocks noGrp="1"/>
          </p:cNvSpPr>
          <p:nvPr>
            <p:ph type="title"/>
          </p:nvPr>
        </p:nvSpPr>
        <p:spPr/>
        <p:txBody>
          <a:bodyPr/>
          <a:lstStyle>
            <a:lvl1pPr algn="l">
              <a:defRPr/>
            </a:lvl1pPr>
          </a:lstStyle>
          <a:p>
            <a:r>
              <a:rPr lang="en-US" smtClean="0"/>
              <a:t>Click to edit Master title style</a:t>
            </a:r>
            <a:endParaRPr lang="en-US"/>
          </a:p>
        </p:txBody>
      </p:sp>
      <p:sp>
        <p:nvSpPr>
          <p:cNvPr id="3" name="Rectangle 2"/>
          <p:cNvSpPr>
            <a:spLocks noGrp="1"/>
          </p:cNvSpPr>
          <p:nvPr>
            <p:ph type="body" idx="1"/>
          </p:nvPr>
        </p:nvSpPr>
        <p:spPr>
          <a:xfrm>
            <a:off x="457200" y="1535113"/>
            <a:ext cx="4040188" cy="639762"/>
          </a:xfrm>
        </p:spPr>
        <p:txBody>
          <a:bodyPr anchor="b">
            <a:noAutofit/>
          </a:bodyPr>
          <a:lstStyle>
            <a:lvl1pPr marL="0" indent="0" algn="l">
              <a:buNone/>
              <a:defRPr sz="2200" b="1"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Rectangle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p:cNvSpPr>
          <p:nvPr>
            <p:ph type="body" sz="quarter" idx="3"/>
          </p:nvPr>
        </p:nvSpPr>
        <p:spPr>
          <a:xfrm>
            <a:off x="4645025" y="1535113"/>
            <a:ext cx="4041775" cy="639762"/>
          </a:xfrm>
        </p:spPr>
        <p:txBody>
          <a:bodyPr anchor="b">
            <a:noAutofit/>
          </a:bodyPr>
          <a:lstStyle>
            <a:lvl1pPr marL="0" indent="0" algn="l">
              <a:buNone/>
              <a:defRPr sz="2200" b="1"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Rectangle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6"/>
          <p:cNvSpPr>
            <a:spLocks noGrp="1"/>
          </p:cNvSpPr>
          <p:nvPr>
            <p:ph type="dt" sz="half" idx="10"/>
          </p:nvPr>
        </p:nvSpPr>
        <p:spPr/>
        <p:txBody>
          <a:bodyPr/>
          <a:lstStyle/>
          <a:p>
            <a:fld id="{625008BA-0881-40A8-9C45-03E87623A599}" type="datetimeFigureOut">
              <a:rPr lang="en-US" smtClean="0"/>
              <a:pPr/>
              <a:t>4/20/2009</a:t>
            </a:fld>
            <a:endParaRPr lang="en-US"/>
          </a:p>
        </p:txBody>
      </p:sp>
      <p:sp>
        <p:nvSpPr>
          <p:cNvPr id="8" name="Rectangle 7"/>
          <p:cNvSpPr>
            <a:spLocks noGrp="1"/>
          </p:cNvSpPr>
          <p:nvPr>
            <p:ph type="ftr" sz="quarter" idx="11"/>
          </p:nvPr>
        </p:nvSpPr>
        <p:spPr/>
        <p:txBody>
          <a:bodyPr/>
          <a:lstStyle/>
          <a:p>
            <a:endParaRPr lang="en-US"/>
          </a:p>
        </p:txBody>
      </p:sp>
      <p:sp>
        <p:nvSpPr>
          <p:cNvPr id="9" name="Rectangle 8"/>
          <p:cNvSpPr>
            <a:spLocks noGrp="1"/>
          </p:cNvSpPr>
          <p:nvPr>
            <p:ph type="sldNum" sz="quarter" idx="12"/>
          </p:nvPr>
        </p:nvSpPr>
        <p:spPr/>
        <p:txBody>
          <a:bodyPr/>
          <a:lstStyle/>
          <a:p>
            <a:fld id="{0A5A26BA-A711-4AD4-BFA1-0E269ABC5AC1}"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Rectangle 2"/>
          <p:cNvSpPr>
            <a:spLocks noGrp="1"/>
          </p:cNvSpPr>
          <p:nvPr>
            <p:ph type="title"/>
          </p:nvPr>
        </p:nvSpPr>
        <p:spPr/>
        <p:txBody>
          <a:bodyPr/>
          <a:lstStyle>
            <a:lvl1pPr>
              <a:defRPr lang="en-US"/>
            </a:lvl1pPr>
          </a:lstStyle>
          <a:p>
            <a:r>
              <a:rPr lang="en-US" smtClean="0"/>
              <a:t>Click to edit Master title style</a:t>
            </a:r>
            <a:endParaRPr lang="en-US"/>
          </a:p>
        </p:txBody>
      </p:sp>
      <p:sp>
        <p:nvSpPr>
          <p:cNvPr id="3" name="Rectangle 3"/>
          <p:cNvSpPr>
            <a:spLocks noGrp="1"/>
          </p:cNvSpPr>
          <p:nvPr>
            <p:ph type="dt" sz="half" idx="10"/>
          </p:nvPr>
        </p:nvSpPr>
        <p:spPr/>
        <p:txBody>
          <a:bodyPr/>
          <a:lstStyle/>
          <a:p>
            <a:fld id="{625008BA-0881-40A8-9C45-03E87623A599}" type="datetimeFigureOut">
              <a:rPr lang="en-US" smtClean="0"/>
              <a:pPr/>
              <a:t>4/20/2009</a:t>
            </a:fld>
            <a:endParaRPr lang="en-US"/>
          </a:p>
        </p:txBody>
      </p:sp>
      <p:sp>
        <p:nvSpPr>
          <p:cNvPr id="4" name="Rectangle 4"/>
          <p:cNvSpPr>
            <a:spLocks noGrp="1"/>
          </p:cNvSpPr>
          <p:nvPr>
            <p:ph type="ftr" sz="quarter" idx="11"/>
          </p:nvPr>
        </p:nvSpPr>
        <p:spPr/>
        <p:txBody>
          <a:bodyPr/>
          <a:lstStyle/>
          <a:p>
            <a:endParaRPr lang="en-US"/>
          </a:p>
        </p:txBody>
      </p:sp>
      <p:sp>
        <p:nvSpPr>
          <p:cNvPr id="5" name="Rectangle 5"/>
          <p:cNvSpPr>
            <a:spLocks noGrp="1"/>
          </p:cNvSpPr>
          <p:nvPr>
            <p:ph type="sldNum" sz="quarter" idx="12"/>
          </p:nvPr>
        </p:nvSpPr>
        <p:spPr/>
        <p:txBody>
          <a:bodyPr/>
          <a:lstStyle/>
          <a:p>
            <a:fld id="{0A5A26BA-A711-4AD4-BFA1-0E269ABC5AC1}"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2"/>
          <p:cNvSpPr>
            <a:spLocks noGrp="1"/>
          </p:cNvSpPr>
          <p:nvPr>
            <p:ph type="dt" sz="half" idx="10"/>
          </p:nvPr>
        </p:nvSpPr>
        <p:spPr/>
        <p:txBody>
          <a:bodyPr/>
          <a:lstStyle/>
          <a:p>
            <a:fld id="{625008BA-0881-40A8-9C45-03E87623A599}" type="datetimeFigureOut">
              <a:rPr lang="en-US" smtClean="0"/>
              <a:pPr/>
              <a:t>4/20/2009</a:t>
            </a:fld>
            <a:endParaRPr lang="en-US"/>
          </a:p>
        </p:txBody>
      </p:sp>
      <p:sp>
        <p:nvSpPr>
          <p:cNvPr id="3" name="Rectangle 3"/>
          <p:cNvSpPr>
            <a:spLocks noGrp="1"/>
          </p:cNvSpPr>
          <p:nvPr>
            <p:ph type="ftr" sz="quarter" idx="11"/>
          </p:nvPr>
        </p:nvSpPr>
        <p:spPr/>
        <p:txBody>
          <a:bodyPr/>
          <a:lstStyle/>
          <a:p>
            <a:endParaRPr lang="en-US"/>
          </a:p>
        </p:txBody>
      </p:sp>
      <p:sp>
        <p:nvSpPr>
          <p:cNvPr id="4" name="Rectangle 4"/>
          <p:cNvSpPr>
            <a:spLocks noGrp="1"/>
          </p:cNvSpPr>
          <p:nvPr>
            <p:ph type="sldNum" sz="quarter" idx="12"/>
          </p:nvPr>
        </p:nvSpPr>
        <p:spPr/>
        <p:txBody>
          <a:bodyPr/>
          <a:lstStyle/>
          <a:p>
            <a:fld id="{0A5A26BA-A711-4AD4-BFA1-0E269ABC5AC1}"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Rectangle 1"/>
          <p:cNvSpPr>
            <a:spLocks noGrp="1"/>
          </p:cNvSpPr>
          <p:nvPr>
            <p:ph type="title"/>
          </p:nvPr>
        </p:nvSpPr>
        <p:spPr>
          <a:xfrm>
            <a:off x="457200" y="273050"/>
            <a:ext cx="3008313" cy="1162050"/>
          </a:xfrm>
        </p:spPr>
        <p:txBody>
          <a:bodyPr anchor="b">
            <a:normAutofit/>
          </a:bodyPr>
          <a:lstStyle>
            <a:lvl1pPr algn="ctr">
              <a:defRPr sz="2400" b="1">
                <a:solidFill>
                  <a:schemeClr val="tx2"/>
                </a:solidFill>
                <a:effectLst>
                  <a:outerShdw blurRad="38100" dist="25400" dir="8220000" algn="tr" rotWithShape="0">
                    <a:prstClr val="black">
                      <a:alpha val="35000"/>
                    </a:prstClr>
                  </a:outerShdw>
                </a:effectLst>
              </a:defRPr>
            </a:lvl1pPr>
          </a:lstStyle>
          <a:p>
            <a:r>
              <a:rPr lang="en-US" smtClean="0"/>
              <a:t>Click to edit Master title style</a:t>
            </a:r>
            <a:endParaRPr lang="en-US"/>
          </a:p>
        </p:txBody>
      </p:sp>
      <p:sp>
        <p:nvSpPr>
          <p:cNvPr id="3" name="Rectangle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3"/>
          <p:cNvSpPr>
            <a:spLocks noGrp="1"/>
          </p:cNvSpPr>
          <p:nvPr>
            <p:ph type="body" sz="half" idx="2"/>
          </p:nvPr>
        </p:nvSpPr>
        <p:spPr>
          <a:xfrm>
            <a:off x="457200" y="1435100"/>
            <a:ext cx="3008313" cy="4691063"/>
          </a:xfrm>
        </p:spPr>
        <p:txBody>
          <a:bodyPr/>
          <a:lstStyle>
            <a:lvl1pPr marL="0" indent="0" algn="ctr">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p:cNvSpPr>
          <p:nvPr>
            <p:ph type="dt" sz="half" idx="10"/>
          </p:nvPr>
        </p:nvSpPr>
        <p:spPr/>
        <p:txBody>
          <a:bodyPr/>
          <a:lstStyle/>
          <a:p>
            <a:fld id="{625008BA-0881-40A8-9C45-03E87623A599}" type="datetimeFigureOut">
              <a:rPr lang="en-US" smtClean="0"/>
              <a:pPr/>
              <a:t>4/20/2009</a:t>
            </a:fld>
            <a:endParaRPr lang="en-US"/>
          </a:p>
        </p:txBody>
      </p:sp>
      <p:sp>
        <p:nvSpPr>
          <p:cNvPr id="6" name="Rectangle 5"/>
          <p:cNvSpPr>
            <a:spLocks noGrp="1"/>
          </p:cNvSpPr>
          <p:nvPr>
            <p:ph type="ftr" sz="quarter" idx="11"/>
          </p:nvPr>
        </p:nvSpPr>
        <p:spPr/>
        <p:txBody>
          <a:bodyPr/>
          <a:lstStyle/>
          <a:p>
            <a:endParaRPr lang="en-US"/>
          </a:p>
        </p:txBody>
      </p:sp>
      <p:sp>
        <p:nvSpPr>
          <p:cNvPr id="7" name="Rectangle 6"/>
          <p:cNvSpPr>
            <a:spLocks noGrp="1"/>
          </p:cNvSpPr>
          <p:nvPr>
            <p:ph type="sldNum" sz="quarter" idx="12"/>
          </p:nvPr>
        </p:nvSpPr>
        <p:spPr/>
        <p:txBody>
          <a:bodyPr/>
          <a:lstStyle/>
          <a:p>
            <a:fld id="{0A5A26BA-A711-4AD4-BFA1-0E269ABC5AC1}"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Rectangle 7"/>
          <p:cNvSpPr/>
          <p:nvPr/>
        </p:nvSpPr>
        <p:spPr>
          <a:xfrm>
            <a:off x="727729" y="1062637"/>
            <a:ext cx="4599432" cy="3977640"/>
          </a:xfrm>
          <a:prstGeom prst="rect">
            <a:avLst/>
          </a:prstGeom>
          <a:solidFill>
            <a:schemeClr val="tx2">
              <a:shade val="15000"/>
            </a:schemeClr>
          </a:solidFill>
          <a:ln w="63500">
            <a:noFill/>
            <a:miter lim="800000"/>
          </a:ln>
          <a:effectLst>
            <a:outerShdw blurRad="63500" dist="25400" dir="7200000" algn="t" rotWithShape="0">
              <a:prstClr val="black">
                <a:alpha val="45000"/>
              </a:prstClr>
            </a:outerShdw>
          </a:effectLst>
        </p:spPr>
        <p:style>
          <a:lnRef idx="3">
            <a:schemeClr val="lt1"/>
          </a:lnRef>
          <a:fillRef idx="1">
            <a:schemeClr val="accent6"/>
          </a:fillRef>
          <a:effectRef idx="1">
            <a:schemeClr val="accent6"/>
          </a:effectRef>
          <a:fontRef idx="minor">
            <a:schemeClr val="lt1"/>
          </a:fontRef>
        </p:style>
        <p:txBody>
          <a:bodyPr lIns="45720" rIns="45720" rtlCol="0" anchor="ctr">
            <a:normAutofit/>
          </a:bodyPr>
          <a:lstStyle/>
          <a:p>
            <a:pPr marL="0" indent="-274320" algn="l">
              <a:buClr>
                <a:schemeClr val="accent1"/>
              </a:buClr>
              <a:buSzPct val="80000"/>
              <a:buFont typeface="Wingdings 2" pitchFamily="18" charset="2"/>
              <a:buNone/>
            </a:pPr>
            <a:endParaRPr lang="en-US" sz="2000">
              <a:solidFill>
                <a:schemeClr val="lt1"/>
              </a:solidFill>
              <a:latin typeface="+mn-lt"/>
              <a:ea typeface="+mn-ea"/>
              <a:cs typeface="+mn-cs"/>
            </a:endParaRPr>
          </a:p>
        </p:txBody>
      </p:sp>
      <p:sp>
        <p:nvSpPr>
          <p:cNvPr id="2" name="Rectangle 2"/>
          <p:cNvSpPr>
            <a:spLocks noGrp="1"/>
          </p:cNvSpPr>
          <p:nvPr>
            <p:ph type="title"/>
          </p:nvPr>
        </p:nvSpPr>
        <p:spPr>
          <a:xfrm>
            <a:off x="5514536" y="4343400"/>
            <a:ext cx="3048000" cy="709858"/>
          </a:xfrm>
        </p:spPr>
        <p:txBody>
          <a:bodyPr anchor="t">
            <a:noAutofit/>
          </a:bodyPr>
          <a:lstStyle>
            <a:lvl1pPr algn="l">
              <a:buNone/>
              <a:defRPr sz="2200" b="1">
                <a:solidFill>
                  <a:schemeClr val="tx2"/>
                </a:solidFill>
                <a:effectLst>
                  <a:outerShdw blurRad="38100" dist="25400" dir="8220000" algn="tr" rotWithShape="0">
                    <a:prstClr val="black">
                      <a:alpha val="35000"/>
                    </a:prstClr>
                  </a:outerShdw>
                </a:effectLst>
              </a:defRPr>
            </a:lvl1pPr>
          </a:lstStyle>
          <a:p>
            <a:r>
              <a:rPr lang="en-US" smtClean="0"/>
              <a:t>Click to edit Master title style</a:t>
            </a:r>
            <a:endParaRPr lang="en-US" dirty="0"/>
          </a:p>
        </p:txBody>
      </p:sp>
      <p:sp>
        <p:nvSpPr>
          <p:cNvPr id="3" name="Rectangle 3"/>
          <p:cNvSpPr>
            <a:spLocks noGrp="1"/>
          </p:cNvSpPr>
          <p:nvPr>
            <p:ph type="pic" idx="1"/>
          </p:nvPr>
        </p:nvSpPr>
        <p:spPr>
          <a:xfrm>
            <a:off x="739645" y="1222657"/>
            <a:ext cx="4575601" cy="3657600"/>
          </a:xfrm>
          <a:solidFill>
            <a:schemeClr val="tx2">
              <a:shade val="75000"/>
            </a:schemeClr>
          </a:solidFill>
          <a:ln w="63500">
            <a:noFill/>
            <a:miter lim="800000"/>
          </a:ln>
          <a:effectLst/>
        </p:spPr>
        <p:style>
          <a:lnRef idx="3">
            <a:schemeClr val="lt1"/>
          </a:lnRef>
          <a:fillRef idx="1">
            <a:schemeClr val="accent6"/>
          </a:fillRef>
          <a:effectRef idx="1">
            <a:schemeClr val="accent6"/>
          </a:effectRef>
          <a:fontRef idx="minor">
            <a:schemeClr val="lt1"/>
          </a:fontRef>
        </p:style>
        <p:txBody>
          <a:bodyPr/>
          <a:lstStyle>
            <a:lvl1pPr>
              <a:buNone/>
              <a:defRPr sz="3200"/>
            </a:lvl1pPr>
          </a:lstStyle>
          <a:p>
            <a:r>
              <a:rPr lang="en-US" sz="2000" smtClean="0"/>
              <a:t>Click icon to add picture</a:t>
            </a:r>
            <a:endParaRPr lang="en-US" sz="2000" dirty="0"/>
          </a:p>
        </p:txBody>
      </p:sp>
      <p:sp>
        <p:nvSpPr>
          <p:cNvPr id="4" name="Rectangle 4"/>
          <p:cNvSpPr>
            <a:spLocks noGrp="1"/>
          </p:cNvSpPr>
          <p:nvPr>
            <p:ph type="body" sz="half" idx="2"/>
          </p:nvPr>
        </p:nvSpPr>
        <p:spPr>
          <a:xfrm>
            <a:off x="5514536" y="1371600"/>
            <a:ext cx="3044952" cy="2930086"/>
          </a:xfrm>
        </p:spPr>
        <p:txBody>
          <a:bodyPr bIns="0" anchor="b">
            <a:normAutofit/>
          </a:bodyPr>
          <a:lstStyle>
            <a:lvl1pPr marL="0" marR="0" indent="0" algn="l">
              <a:buFontTx/>
              <a:buNone/>
              <a:defRPr sz="1300">
                <a:solidFill>
                  <a:schemeClr val="tx1">
                    <a:tint val="95000"/>
                  </a:schemeClr>
                </a:solidFill>
              </a:defRPr>
            </a:lvl1pPr>
            <a:lvl2pPr marL="460375" marR="0" indent="-112713">
              <a:buFontTx/>
              <a:buNone/>
              <a:defRPr sz="1200"/>
            </a:lvl2pPr>
            <a:lvl3pPr marL="914400" marR="0" indent="-117475">
              <a:buFontTx/>
              <a:buNone/>
              <a:defRPr sz="1000"/>
            </a:lvl3pPr>
            <a:lvl4pPr marL="1316038" marR="0" indent="-112713">
              <a:buFontTx/>
              <a:buNone/>
              <a:defRPr sz="900"/>
            </a:lvl4pPr>
            <a:lvl5pPr marL="1711325" marR="0" indent="-117475">
              <a:buFontTx/>
              <a:buNone/>
              <a:defRPr sz="900"/>
            </a:lvl5pPr>
          </a:lstStyle>
          <a:p>
            <a:pPr lvl="0"/>
            <a:r>
              <a:rPr lang="en-US" smtClean="0"/>
              <a:t>Click to edit Master text styles</a:t>
            </a:r>
          </a:p>
        </p:txBody>
      </p:sp>
      <p:sp>
        <p:nvSpPr>
          <p:cNvPr id="5" name="Rectangle 5"/>
          <p:cNvSpPr>
            <a:spLocks noGrp="1"/>
          </p:cNvSpPr>
          <p:nvPr>
            <p:ph type="dt" sz="half" idx="10"/>
          </p:nvPr>
        </p:nvSpPr>
        <p:spPr/>
        <p:txBody>
          <a:bodyPr/>
          <a:lstStyle/>
          <a:p>
            <a:fld id="{625008BA-0881-40A8-9C45-03E87623A599}" type="datetimeFigureOut">
              <a:rPr lang="en-US" smtClean="0"/>
              <a:pPr/>
              <a:t>4/20/2009</a:t>
            </a:fld>
            <a:endParaRPr lang="en-US"/>
          </a:p>
        </p:txBody>
      </p:sp>
      <p:sp>
        <p:nvSpPr>
          <p:cNvPr id="6" name="Rectangle 6"/>
          <p:cNvSpPr>
            <a:spLocks noGrp="1"/>
          </p:cNvSpPr>
          <p:nvPr>
            <p:ph type="ftr" sz="quarter" idx="11"/>
          </p:nvPr>
        </p:nvSpPr>
        <p:spPr/>
        <p:txBody>
          <a:bodyPr/>
          <a:lstStyle/>
          <a:p>
            <a:endParaRPr lang="en-US"/>
          </a:p>
        </p:txBody>
      </p:sp>
      <p:sp>
        <p:nvSpPr>
          <p:cNvPr id="7" name="Rectangle 7"/>
          <p:cNvSpPr>
            <a:spLocks noGrp="1"/>
          </p:cNvSpPr>
          <p:nvPr>
            <p:ph type="sldNum" sz="quarter" idx="12"/>
          </p:nvPr>
        </p:nvSpPr>
        <p:spPr/>
        <p:txBody>
          <a:bodyPr/>
          <a:lstStyle/>
          <a:p>
            <a:fld id="{0A5A26BA-A711-4AD4-BFA1-0E269ABC5AC1}"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25008BA-0881-40A8-9C45-03E87623A599}" type="datetimeFigureOut">
              <a:rPr lang="en-US" smtClean="0"/>
              <a:pPr/>
              <a:t>4/20/2009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A5A26BA-A711-4AD4-BFA1-0E269ABC5AC1}"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25008BA-0881-40A8-9C45-03E87623A599}" type="datetimeFigureOut">
              <a:rPr lang="en-US" smtClean="0"/>
              <a:pPr/>
              <a:t>4/20/2009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A5A26BA-A711-4AD4-BFA1-0E269ABC5AC1}"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Rectangle 10"/>
          <p:cNvSpPr>
            <a:spLocks noGrp="1"/>
          </p:cNvSpPr>
          <p:nvPr>
            <p:ph type="title"/>
          </p:nvPr>
        </p:nvSpPr>
        <p:spPr>
          <a:xfrm>
            <a:off x="457200" y="304800"/>
            <a:ext cx="8229600" cy="1143000"/>
          </a:xfrm>
          <a:prstGeom prst="rect">
            <a:avLst/>
          </a:prstGeom>
        </p:spPr>
        <p:txBody>
          <a:bodyPr anchor="b" anchorCtr="0">
            <a:normAutofit/>
            <a:scene3d>
              <a:camera prst="orthographicFront"/>
              <a:lightRig rig="soft" dir="t">
                <a:rot lat="0" lon="0" rev="2100000"/>
              </a:lightRig>
            </a:scene3d>
            <a:sp3d prstMaterial="matte">
              <a:bevelT w="38100" h="38100"/>
            </a:sp3d>
          </a:bodyPr>
          <a:lstStyle/>
          <a:p>
            <a:r>
              <a:rPr lang="en-US" smtClean="0"/>
              <a:t>Click to edit Master title style</a:t>
            </a:r>
            <a:endParaRPr lang="en-US" dirty="0"/>
          </a:p>
        </p:txBody>
      </p:sp>
      <p:sp>
        <p:nvSpPr>
          <p:cNvPr id="5" name="Rectangle 11"/>
          <p:cNvSpPr>
            <a:spLocks noGrp="1"/>
          </p:cNvSpPr>
          <p:nvPr>
            <p:ph type="body" idx="1"/>
          </p:nvPr>
        </p:nvSpPr>
        <p:spPr>
          <a:xfrm>
            <a:off x="457200" y="1600200"/>
            <a:ext cx="8229600" cy="4525963"/>
          </a:xfrm>
          <a:prstGeom prst="rect">
            <a:avLst/>
          </a:prstGeom>
        </p:spPr>
        <p:txBody>
          <a:bodyPr lIns="45720" rIns="4572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27" name="Rectangle 22"/>
          <p:cNvSpPr>
            <a:spLocks noGrp="1"/>
          </p:cNvSpPr>
          <p:nvPr>
            <p:ph type="dt" sz="half" idx="2"/>
          </p:nvPr>
        </p:nvSpPr>
        <p:spPr>
          <a:xfrm>
            <a:off x="457200" y="6245225"/>
            <a:ext cx="2133600" cy="476250"/>
          </a:xfrm>
          <a:prstGeom prst="rect">
            <a:avLst/>
          </a:prstGeom>
        </p:spPr>
        <p:txBody>
          <a:bodyPr anchor="b" anchorCtr="0"/>
          <a:lstStyle>
            <a:lvl1pPr>
              <a:defRPr lang="en-US" sz="1200" smtClean="0">
                <a:solidFill>
                  <a:schemeClr val="tx2"/>
                </a:solidFill>
                <a:latin typeface="+mn-lt"/>
                <a:ea typeface="+mn-lt"/>
                <a:cs typeface="+mn-lt"/>
              </a:defRPr>
            </a:lvl1pPr>
          </a:lstStyle>
          <a:p>
            <a:fld id="{625008BA-0881-40A8-9C45-03E87623A599}" type="datetimeFigureOut">
              <a:rPr lang="en-US" smtClean="0"/>
              <a:pPr/>
              <a:t>4/20/2009</a:t>
            </a:fld>
            <a:endParaRPr lang="en-US"/>
          </a:p>
        </p:txBody>
      </p:sp>
      <p:sp>
        <p:nvSpPr>
          <p:cNvPr id="18" name="Rectangle 18"/>
          <p:cNvSpPr>
            <a:spLocks noGrp="1"/>
          </p:cNvSpPr>
          <p:nvPr>
            <p:ph type="ftr" sz="quarter" idx="3"/>
          </p:nvPr>
        </p:nvSpPr>
        <p:spPr>
          <a:xfrm>
            <a:off x="3124200" y="6245225"/>
            <a:ext cx="2895600" cy="476250"/>
          </a:xfrm>
          <a:prstGeom prst="rect">
            <a:avLst/>
          </a:prstGeom>
        </p:spPr>
        <p:txBody>
          <a:bodyPr anchor="b" anchorCtr="0"/>
          <a:lstStyle>
            <a:lvl1pPr algn="ctr">
              <a:defRPr lang="en-US" sz="1200" smtClean="0">
                <a:solidFill>
                  <a:schemeClr val="tx2"/>
                </a:solidFill>
                <a:latin typeface="+mn-lt"/>
                <a:ea typeface="+mn-lt"/>
                <a:cs typeface="+mn-lt"/>
              </a:defRPr>
            </a:lvl1pPr>
          </a:lstStyle>
          <a:p>
            <a:endParaRPr lang="en-US"/>
          </a:p>
        </p:txBody>
      </p:sp>
      <p:sp>
        <p:nvSpPr>
          <p:cNvPr id="13" name="Rectangle 15"/>
          <p:cNvSpPr>
            <a:spLocks noGrp="1"/>
          </p:cNvSpPr>
          <p:nvPr>
            <p:ph type="sldNum" sz="quarter" idx="4"/>
          </p:nvPr>
        </p:nvSpPr>
        <p:spPr>
          <a:xfrm>
            <a:off x="6553200" y="6245225"/>
            <a:ext cx="2133600" cy="476250"/>
          </a:xfrm>
          <a:prstGeom prst="rect">
            <a:avLst/>
          </a:prstGeom>
        </p:spPr>
        <p:txBody>
          <a:bodyPr anchor="b" anchorCtr="0"/>
          <a:lstStyle>
            <a:lvl1pPr algn="r">
              <a:defRPr lang="en-US" sz="1200" smtClean="0">
                <a:solidFill>
                  <a:schemeClr val="tx2"/>
                </a:solidFill>
                <a:latin typeface="+mn-lt"/>
                <a:ea typeface="+mn-lt"/>
                <a:cs typeface="+mn-lt"/>
              </a:defRPr>
            </a:lvl1pPr>
          </a:lstStyle>
          <a:p>
            <a:fld id="{0A5A26BA-A711-4AD4-BFA1-0E269ABC5AC1}"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defPPr>
        <a:defRPr sz="4400">
          <a:solidFill>
            <a:schemeClr val="tx2">
              <a:shade val="85000"/>
              <a:satMod val="150000"/>
            </a:schemeClr>
          </a:solidFill>
          <a:latin typeface="+mj-lt"/>
          <a:ea typeface="+mj-ea"/>
          <a:cs typeface="+mj-cs"/>
        </a:defRPr>
      </a:defPPr>
      <a:lvl1pPr algn="ctr" eaLnBrk="1" hangingPunct="1">
        <a:buNone/>
        <a:defRPr lang="en-US" sz="4800" b="1" strike="noStrike" kern="1200" baseline="0" dirty="0" smtClean="0">
          <a:solidFill>
            <a:schemeClr val="tx2">
              <a:shade val="85000"/>
              <a:satMod val="150000"/>
            </a:schemeClr>
          </a:solidFill>
          <a:effectLst>
            <a:outerShdw blurRad="63500" dist="38100" dir="8220000" algn="tl" rotWithShape="0">
              <a:srgbClr val="000000">
                <a:alpha val="30000"/>
              </a:srgbClr>
            </a:outerShdw>
          </a:effectLst>
          <a:latin typeface="+mj-lt"/>
          <a:ea typeface="+mj-lt"/>
          <a:cs typeface="+mj-lt"/>
        </a:defRPr>
      </a:lvl1pPr>
    </p:titleStyle>
    <p:bodyStyle>
      <a:defPPr>
        <a:defRPr>
          <a:solidFill>
            <a:schemeClr val="tx1"/>
          </a:solidFill>
          <a:latin typeface="+mn-lt"/>
          <a:ea typeface="+mn-ea"/>
          <a:cs typeface="+mn-cs"/>
        </a:defRPr>
      </a:defPPr>
      <a:lvl1pPr marL="0" indent="-274320" algn="l" eaLnBrk="1" hangingPunct="1">
        <a:buClr>
          <a:schemeClr val="accent1"/>
        </a:buClr>
        <a:buSzPct val="80000"/>
        <a:buFont typeface="Wingdings 2" pitchFamily="18" charset="2"/>
        <a:buChar char=""/>
        <a:defRPr sz="2800">
          <a:solidFill>
            <a:schemeClr val="tx1"/>
          </a:solidFill>
          <a:latin typeface="+mn-lt"/>
          <a:ea typeface="+mn-lt"/>
          <a:cs typeface="+mn-lt"/>
        </a:defRPr>
      </a:lvl1pPr>
      <a:lvl2pPr marL="557784" indent="-228600" algn="l" eaLnBrk="1" hangingPunct="1">
        <a:buClr>
          <a:schemeClr val="tx2"/>
        </a:buClr>
        <a:buFont typeface="Wingdings 2" pitchFamily="18" charset="2"/>
        <a:buChar char=""/>
        <a:defRPr sz="2200">
          <a:solidFill>
            <a:schemeClr val="tx1"/>
          </a:solidFill>
          <a:latin typeface="+mn-lt"/>
          <a:ea typeface="+mn-lt"/>
          <a:cs typeface="+mn-lt"/>
        </a:defRPr>
      </a:lvl2pPr>
      <a:lvl3pPr marL="813816" indent="-228600" algn="l" eaLnBrk="1" hangingPunct="1">
        <a:buClr>
          <a:schemeClr val="accent1"/>
        </a:buClr>
        <a:buFont typeface="Wingdings 2" pitchFamily="18" charset="2"/>
        <a:buChar char=""/>
        <a:defRPr sz="2000">
          <a:solidFill>
            <a:schemeClr val="tx1"/>
          </a:solidFill>
          <a:latin typeface="+mn-lt"/>
          <a:ea typeface="+mn-lt"/>
          <a:cs typeface="+mn-lt"/>
        </a:defRPr>
      </a:lvl3pPr>
      <a:lvl4pPr marL="1069848" indent="-228600" algn="l" eaLnBrk="1" hangingPunct="1">
        <a:buClr>
          <a:schemeClr val="tx2"/>
        </a:buClr>
        <a:buFont typeface="Wingdings 2" pitchFamily="18" charset="2"/>
        <a:buChar char=""/>
        <a:defRPr sz="1800">
          <a:solidFill>
            <a:schemeClr val="tx1"/>
          </a:solidFill>
          <a:latin typeface="+mn-lt"/>
          <a:ea typeface="+mn-lt"/>
          <a:cs typeface="+mn-lt"/>
        </a:defRPr>
      </a:lvl4pPr>
      <a:lvl5pPr marL="1316736" indent="-228600" algn="l" eaLnBrk="1" hangingPunct="1">
        <a:buClr>
          <a:schemeClr val="accent1"/>
        </a:buClr>
        <a:buFont typeface="Wingdings 2" pitchFamily="18" charset="2"/>
        <a:buChar char=""/>
        <a:defRPr sz="1800">
          <a:solidFill>
            <a:schemeClr val="tx1"/>
          </a:solidFill>
          <a:latin typeface="+mn-lt"/>
          <a:ea typeface="+mn-lt"/>
          <a:cs typeface="+mn-lt"/>
        </a:defRPr>
      </a:lvl5pPr>
      <a:lvl6pPr marL="1572768" indent="-228600" algn="l" eaLnBrk="1" hangingPunct="1">
        <a:buClr>
          <a:schemeClr val="tx2"/>
        </a:buClr>
        <a:buFont typeface="Wingdings 2" pitchFamily="18" charset="2"/>
        <a:buChar char=""/>
        <a:defRPr lang="en-US" sz="1600" baseline="0" smtClean="0">
          <a:latin typeface="+mn-lt"/>
        </a:defRPr>
      </a:lvl6pPr>
      <a:lvl7pPr marL="1819656" indent="-228600" algn="l" eaLnBrk="1" hangingPunct="1">
        <a:buClr>
          <a:schemeClr val="accent1"/>
        </a:buClr>
        <a:buFont typeface="Wingdings 2" pitchFamily="18" charset="2"/>
        <a:buChar char=""/>
        <a:defRPr lang="en-US" sz="1600" baseline="0" smtClean="0">
          <a:latin typeface="+mn-lt"/>
        </a:defRPr>
      </a:lvl7pPr>
      <a:lvl8pPr marL="2066544" indent="-228600" algn="l" eaLnBrk="1" hangingPunct="1">
        <a:buClr>
          <a:schemeClr val="tx2"/>
        </a:buClr>
        <a:buFont typeface="Wingdings 2" pitchFamily="18" charset="2"/>
        <a:buChar char=""/>
        <a:defRPr sz="1600" baseline="0">
          <a:latin typeface="+mn-lt"/>
        </a:defRPr>
      </a:lvl8pPr>
      <a:lvl9pPr marL="2313432" indent="-228600" algn="l" eaLnBrk="1" hangingPunct="1">
        <a:buClr>
          <a:schemeClr val="accent1"/>
        </a:buClr>
        <a:buFont typeface="Wingdings 2" pitchFamily="18" charset="2"/>
        <a:buChar char=""/>
        <a:defRPr sz="1400" baseline="0">
          <a:latin typeface="+mn-lt"/>
        </a:defRPr>
      </a:lvl9pPr>
    </p:bodyStyle>
    <p:otherStyle>
      <a:defPPr>
        <a:defRPr>
          <a:solidFill>
            <a:schemeClr val="tx1"/>
          </a:solidFill>
          <a:latin typeface="+mn-lt"/>
          <a:ea typeface="+mn-ea"/>
          <a:cs typeface="+mn-cs"/>
        </a:defRPr>
      </a:defPPr>
      <a:lvl1pPr marL="0" eaLnBrk="1" hangingPunct="1"/>
      <a:lvl2pPr marL="457200" eaLnBrk="1" hangingPunct="1"/>
      <a:lvl3pPr marL="914400" eaLnBrk="1" hangingPunct="1"/>
      <a:lvl4pPr marL="1371600" eaLnBrk="1" hangingPunct="1"/>
      <a:lvl5pPr marL="1828800" eaLnBrk="1" hangingPunct="1"/>
      <a:lvl6pPr marL="2286000" eaLnBrk="1" hangingPunct="1"/>
      <a:lvl7pPr marL="2743200" eaLnBrk="1" hangingPunct="1"/>
      <a:lvl8pPr marL="3200400" eaLnBrk="1" hangingPunct="1"/>
      <a:lvl9pPr marL="3657600" eaLnBrk="1" hangingPunct="1"/>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manmohan.kolkata@gmail.com"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1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1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1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1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9.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130.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131.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132.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133.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134.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135.xml.rels><?xml version="1.0" encoding="UTF-8" standalone="yes"?>
<Relationships xmlns="http://schemas.openxmlformats.org/package/2006/relationships"><Relationship Id="rId2" Type="http://schemas.openxmlformats.org/officeDocument/2006/relationships/slide" Target="slide20.xml"/><Relationship Id="rId1" Type="http://schemas.openxmlformats.org/officeDocument/2006/relationships/slideLayout" Target="../slideLayouts/slideLayout2.xml"/></Relationships>
</file>

<file path=ppt/slides/_rels/slide1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7.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138.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2"/>
          <p:cNvSpPr>
            <a:spLocks noGrp="1" noRot="1" noChangeArrowheads="1"/>
          </p:cNvSpPr>
          <p:nvPr>
            <p:ph type="ctrTitle"/>
          </p:nvPr>
        </p:nvSpPr>
        <p:spPr>
          <a:xfrm>
            <a:off x="685800" y="1219200"/>
            <a:ext cx="7772400" cy="2286000"/>
          </a:xfrm>
        </p:spPr>
        <p:txBody>
          <a:bodyPr>
            <a:normAutofit fontScale="90000"/>
          </a:bodyPr>
          <a:lstStyle/>
          <a:p>
            <a:pPr eaLnBrk="1" hangingPunct="1">
              <a:defRPr/>
            </a:pPr>
            <a:r>
              <a:rPr lang="en-US" sz="9600" b="1" dirty="0" smtClean="0">
                <a:solidFill>
                  <a:srgbClr val="FFCC00"/>
                </a:solidFill>
              </a:rPr>
              <a:t>CAPITAL GAINS</a:t>
            </a:r>
            <a:endParaRPr lang="en-US" dirty="0" smtClean="0"/>
          </a:p>
        </p:txBody>
      </p:sp>
      <p:sp>
        <p:nvSpPr>
          <p:cNvPr id="99331" name="Rectangle 3"/>
          <p:cNvSpPr>
            <a:spLocks noGrp="1" noRot="1" noChangeArrowheads="1"/>
          </p:cNvSpPr>
          <p:nvPr>
            <p:ph type="subTitle" idx="1"/>
          </p:nvPr>
        </p:nvSpPr>
        <p:spPr>
          <a:xfrm>
            <a:off x="3124200" y="4800600"/>
            <a:ext cx="5688032" cy="587406"/>
          </a:xfrm>
        </p:spPr>
        <p:txBody>
          <a:bodyPr>
            <a:normAutofit/>
          </a:bodyPr>
          <a:lstStyle/>
          <a:p>
            <a:pPr algn="r" eaLnBrk="1" hangingPunct="1">
              <a:lnSpc>
                <a:spcPct val="80000"/>
              </a:lnSpc>
              <a:defRPr/>
            </a:pPr>
            <a:r>
              <a:rPr lang="en-US" sz="2800" i="1" dirty="0" smtClean="0">
                <a:solidFill>
                  <a:schemeClr val="tx1">
                    <a:lumMod val="65000"/>
                  </a:schemeClr>
                </a:solidFill>
                <a:hlinkClick r:id="rId3"/>
              </a:rPr>
              <a:t>manmohan.kolkata@gmail.com</a:t>
            </a:r>
            <a:r>
              <a:rPr lang="en-US" sz="2400" i="1" dirty="0" smtClean="0">
                <a:solidFill>
                  <a:schemeClr val="tx1">
                    <a:lumMod val="65000"/>
                  </a:schemeClr>
                </a:solidFill>
              </a:rPr>
              <a:t> </a:t>
            </a:r>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1778" name="Rectangle 2"/>
          <p:cNvSpPr>
            <a:spLocks noGrp="1" noRot="1" noChangeArrowheads="1"/>
          </p:cNvSpPr>
          <p:nvPr>
            <p:ph type="title"/>
          </p:nvPr>
        </p:nvSpPr>
        <p:spPr/>
        <p:txBody>
          <a:bodyPr>
            <a:normAutofit fontScale="90000"/>
          </a:bodyPr>
          <a:lstStyle/>
          <a:p>
            <a:pPr eaLnBrk="1" hangingPunct="1">
              <a:defRPr/>
            </a:pPr>
            <a:r>
              <a:rPr lang="en-US" smtClean="0">
                <a:solidFill>
                  <a:schemeClr val="hlink"/>
                </a:solidFill>
              </a:rPr>
              <a:t>Understatement of consideration</a:t>
            </a:r>
          </a:p>
        </p:txBody>
      </p:sp>
      <p:sp>
        <p:nvSpPr>
          <p:cNvPr id="331779" name="Rectangle 3"/>
          <p:cNvSpPr>
            <a:spLocks noGrp="1" noRot="1" noChangeArrowheads="1"/>
          </p:cNvSpPr>
          <p:nvPr>
            <p:ph idx="1"/>
          </p:nvPr>
        </p:nvSpPr>
        <p:spPr/>
        <p:txBody>
          <a:bodyPr/>
          <a:lstStyle/>
          <a:p>
            <a:pPr eaLnBrk="1" hangingPunct="1">
              <a:defRPr/>
            </a:pPr>
            <a:r>
              <a:rPr lang="en-US" smtClean="0"/>
              <a:t>What is the recourse available with the AO ?</a:t>
            </a:r>
          </a:p>
          <a:p>
            <a:pPr eaLnBrk="1" hangingPunct="1">
              <a:defRPr/>
            </a:pPr>
            <a:r>
              <a:rPr lang="en-US" smtClean="0"/>
              <a:t>Can AO refer to the Valuation Officer for ascertaining FMV of the transferred capital asset ?</a:t>
            </a:r>
          </a:p>
          <a:p>
            <a:pPr eaLnBrk="1" hangingPunct="1">
              <a:defRPr/>
            </a:pPr>
            <a:r>
              <a:rPr lang="en-US" smtClean="0"/>
              <a:t>What are the consequences if the Valuation Officer arrives at a value higher than the stated consideration ? </a:t>
            </a:r>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82" name="Rectangle 2"/>
          <p:cNvSpPr>
            <a:spLocks noGrp="1" noRot="1" noChangeArrowheads="1"/>
          </p:cNvSpPr>
          <p:nvPr>
            <p:ph type="title"/>
          </p:nvPr>
        </p:nvSpPr>
        <p:spPr/>
        <p:txBody>
          <a:bodyPr/>
          <a:lstStyle/>
          <a:p>
            <a:pPr eaLnBrk="1" hangingPunct="1">
              <a:defRPr/>
            </a:pPr>
            <a:r>
              <a:rPr lang="en-US" smtClean="0">
                <a:solidFill>
                  <a:schemeClr val="hlink"/>
                </a:solidFill>
              </a:rPr>
              <a:t>Reference to Valuation Officer</a:t>
            </a:r>
          </a:p>
        </p:txBody>
      </p:sp>
      <p:sp>
        <p:nvSpPr>
          <p:cNvPr id="276483" name="Rectangle 3"/>
          <p:cNvSpPr>
            <a:spLocks noGrp="1" noRot="1" noChangeArrowheads="1"/>
          </p:cNvSpPr>
          <p:nvPr>
            <p:ph idx="1"/>
          </p:nvPr>
        </p:nvSpPr>
        <p:spPr/>
        <p:txBody>
          <a:bodyPr/>
          <a:lstStyle/>
          <a:p>
            <a:pPr eaLnBrk="1" hangingPunct="1">
              <a:defRPr/>
            </a:pPr>
            <a:r>
              <a:rPr lang="en-US" dirty="0" smtClean="0"/>
              <a:t>Section 55A of the Income tax Act, 1961</a:t>
            </a:r>
          </a:p>
          <a:p>
            <a:pPr eaLnBrk="1" hangingPunct="1">
              <a:defRPr/>
            </a:pPr>
            <a:r>
              <a:rPr lang="en-US" dirty="0" smtClean="0"/>
              <a:t>Specific powers to the AO for referring to the Valuation Officer if in the opinion of AO the value of the asset as claimed by the assessee is less than the FMV of the asset.</a:t>
            </a:r>
          </a:p>
          <a:p>
            <a:pPr eaLnBrk="1" hangingPunct="1">
              <a:defRPr/>
            </a:pPr>
            <a:r>
              <a:rPr lang="en-US" dirty="0" smtClean="0"/>
              <a:t>Reference only for the purpose of ascertaining FMV for the purpose of </a:t>
            </a:r>
            <a:r>
              <a:rPr lang="en-US" dirty="0" err="1" smtClean="0"/>
              <a:t>ChapterIV</a:t>
            </a:r>
            <a:r>
              <a:rPr lang="en-US" dirty="0" smtClean="0"/>
              <a:t> of the Act</a:t>
            </a:r>
          </a:p>
        </p:txBody>
      </p:sp>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2802" name="Rectangle 2"/>
          <p:cNvSpPr>
            <a:spLocks noGrp="1" noRot="1" noChangeArrowheads="1"/>
          </p:cNvSpPr>
          <p:nvPr>
            <p:ph type="title"/>
          </p:nvPr>
        </p:nvSpPr>
        <p:spPr/>
        <p:txBody>
          <a:bodyPr/>
          <a:lstStyle/>
          <a:p>
            <a:pPr eaLnBrk="1" hangingPunct="1">
              <a:defRPr/>
            </a:pPr>
            <a:r>
              <a:rPr lang="en-US" smtClean="0">
                <a:solidFill>
                  <a:schemeClr val="hlink"/>
                </a:solidFill>
              </a:rPr>
              <a:t>Reference to Valuation Officer</a:t>
            </a:r>
          </a:p>
        </p:txBody>
      </p:sp>
      <p:sp>
        <p:nvSpPr>
          <p:cNvPr id="332803" name="Rectangle 3"/>
          <p:cNvSpPr>
            <a:spLocks noGrp="1" noRot="1" noChangeArrowheads="1"/>
          </p:cNvSpPr>
          <p:nvPr>
            <p:ph idx="1"/>
          </p:nvPr>
        </p:nvSpPr>
        <p:spPr/>
        <p:txBody>
          <a:bodyPr/>
          <a:lstStyle/>
          <a:p>
            <a:pPr eaLnBrk="1" hangingPunct="1">
              <a:defRPr/>
            </a:pPr>
            <a:r>
              <a:rPr lang="en-US" smtClean="0"/>
              <a:t>Reference in the case of property purchased or constructed, etc</a:t>
            </a:r>
          </a:p>
          <a:p>
            <a:pPr eaLnBrk="1" hangingPunct="1">
              <a:defRPr/>
            </a:pPr>
            <a:r>
              <a:rPr lang="en-US" smtClean="0"/>
              <a:t>Addition by the AO u/s 69, 69B, 69A of the Act which fall in Chapter VI which is outside the purview of section 55A</a:t>
            </a:r>
          </a:p>
          <a:p>
            <a:pPr eaLnBrk="1" hangingPunct="1">
              <a:defRPr/>
            </a:pPr>
            <a:r>
              <a:rPr lang="en-US" i="1" smtClean="0">
                <a:solidFill>
                  <a:srgbClr val="CC0000"/>
                </a:solidFill>
              </a:rPr>
              <a:t>Amiya Bala Paul 262 ITR 407 (SC)</a:t>
            </a:r>
          </a:p>
          <a:p>
            <a:pPr eaLnBrk="1" hangingPunct="1">
              <a:defRPr/>
            </a:pPr>
            <a:r>
              <a:rPr lang="en-US" smtClean="0"/>
              <a:t>Section 142A introduced by The Finance (No. 2)  Act, 2004 w.r.e.f. 15-11-1972</a:t>
            </a:r>
          </a:p>
        </p:txBody>
      </p:sp>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7506" name="Rectangle 2"/>
          <p:cNvSpPr>
            <a:spLocks noGrp="1" noRot="1" noChangeArrowheads="1"/>
          </p:cNvSpPr>
          <p:nvPr>
            <p:ph type="title"/>
          </p:nvPr>
        </p:nvSpPr>
        <p:spPr/>
        <p:txBody>
          <a:bodyPr/>
          <a:lstStyle/>
          <a:p>
            <a:pPr eaLnBrk="1" hangingPunct="1">
              <a:defRPr/>
            </a:pPr>
            <a:r>
              <a:rPr lang="en-US" smtClean="0">
                <a:solidFill>
                  <a:schemeClr val="hlink"/>
                </a:solidFill>
              </a:rPr>
              <a:t>Section 142A</a:t>
            </a:r>
          </a:p>
        </p:txBody>
      </p:sp>
      <p:sp>
        <p:nvSpPr>
          <p:cNvPr id="277507" name="Rectangle 3"/>
          <p:cNvSpPr>
            <a:spLocks noGrp="1" noRot="1" noChangeArrowheads="1"/>
          </p:cNvSpPr>
          <p:nvPr>
            <p:ph idx="1"/>
          </p:nvPr>
        </p:nvSpPr>
        <p:spPr/>
        <p:txBody>
          <a:bodyPr>
            <a:normAutofit/>
          </a:bodyPr>
          <a:lstStyle/>
          <a:p>
            <a:pPr eaLnBrk="1" hangingPunct="1">
              <a:lnSpc>
                <a:spcPct val="90000"/>
              </a:lnSpc>
              <a:defRPr/>
            </a:pPr>
            <a:r>
              <a:rPr lang="en-US" dirty="0" smtClean="0">
                <a:latin typeface="Book Antiqua" pitchFamily="18" charset="0"/>
              </a:rPr>
              <a:t>To estimate the value of any investment referred to in section 69, 69B, 69A of the Act</a:t>
            </a:r>
          </a:p>
          <a:p>
            <a:pPr eaLnBrk="1" hangingPunct="1">
              <a:lnSpc>
                <a:spcPct val="90000"/>
              </a:lnSpc>
              <a:defRPr/>
            </a:pPr>
            <a:r>
              <a:rPr lang="en-US" dirty="0" smtClean="0">
                <a:latin typeface="Book Antiqua" pitchFamily="18" charset="0"/>
              </a:rPr>
              <a:t>Introduced by The Finance (No. 2) Act, 2004 but made effective from 15-11-1972</a:t>
            </a:r>
          </a:p>
          <a:p>
            <a:pPr eaLnBrk="1" hangingPunct="1">
              <a:lnSpc>
                <a:spcPct val="90000"/>
              </a:lnSpc>
              <a:defRPr/>
            </a:pPr>
            <a:r>
              <a:rPr lang="en-US" dirty="0" smtClean="0">
                <a:latin typeface="Book Antiqua" pitchFamily="18" charset="0"/>
              </a:rPr>
              <a:t>Proviso to the effect that section not to apply to assessments which have become final &amp; conclusive before 30</a:t>
            </a:r>
            <a:r>
              <a:rPr lang="en-US" baseline="30000" dirty="0" smtClean="0">
                <a:latin typeface="Book Antiqua" pitchFamily="18" charset="0"/>
              </a:rPr>
              <a:t>th</a:t>
            </a:r>
            <a:r>
              <a:rPr lang="en-US" dirty="0" smtClean="0">
                <a:latin typeface="Book Antiqua" pitchFamily="18" charset="0"/>
              </a:rPr>
              <a:t> day of September, 2004</a:t>
            </a:r>
          </a:p>
          <a:p>
            <a:pPr eaLnBrk="1" hangingPunct="1">
              <a:lnSpc>
                <a:spcPct val="90000"/>
              </a:lnSpc>
              <a:defRPr/>
            </a:pPr>
            <a:r>
              <a:rPr lang="en-US" sz="2800" i="1" dirty="0" smtClean="0">
                <a:solidFill>
                  <a:srgbClr val="CC0000"/>
                </a:solidFill>
                <a:latin typeface="Book Antiqua" pitchFamily="18" charset="0"/>
              </a:rPr>
              <a:t>ACIT v. </a:t>
            </a:r>
            <a:r>
              <a:rPr lang="en-US" sz="2800" i="1" dirty="0" err="1" smtClean="0">
                <a:solidFill>
                  <a:srgbClr val="CC0000"/>
                </a:solidFill>
                <a:latin typeface="Book Antiqua" pitchFamily="18" charset="0"/>
              </a:rPr>
              <a:t>Shakti</a:t>
            </a:r>
            <a:r>
              <a:rPr lang="en-US" sz="2800" i="1" dirty="0" smtClean="0">
                <a:solidFill>
                  <a:srgbClr val="CC0000"/>
                </a:solidFill>
                <a:latin typeface="Book Antiqua" pitchFamily="18" charset="0"/>
              </a:rPr>
              <a:t> </a:t>
            </a:r>
            <a:r>
              <a:rPr lang="en-US" sz="2800" i="1" dirty="0" err="1" smtClean="0">
                <a:solidFill>
                  <a:srgbClr val="CC0000"/>
                </a:solidFill>
                <a:latin typeface="Book Antiqua" pitchFamily="18" charset="0"/>
              </a:rPr>
              <a:t>Bldrs</a:t>
            </a:r>
            <a:r>
              <a:rPr lang="en-US" sz="2800" i="1" dirty="0" smtClean="0">
                <a:solidFill>
                  <a:srgbClr val="CC0000"/>
                </a:solidFill>
                <a:latin typeface="Book Antiqua" pitchFamily="18" charset="0"/>
              </a:rPr>
              <a:t> (2005) 93 ITD269(ITAT-DEL)</a:t>
            </a:r>
          </a:p>
        </p:txBody>
      </p:sp>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8530" name="Rectangle 2"/>
          <p:cNvSpPr>
            <a:spLocks noGrp="1" noRot="1" noChangeArrowheads="1"/>
          </p:cNvSpPr>
          <p:nvPr>
            <p:ph type="title"/>
          </p:nvPr>
        </p:nvSpPr>
        <p:spPr/>
        <p:txBody>
          <a:bodyPr/>
          <a:lstStyle/>
          <a:p>
            <a:pPr eaLnBrk="1" hangingPunct="1">
              <a:defRPr/>
            </a:pPr>
            <a:r>
              <a:rPr lang="en-US" smtClean="0">
                <a:solidFill>
                  <a:schemeClr val="hlink"/>
                </a:solidFill>
              </a:rPr>
              <a:t>Questions</a:t>
            </a:r>
            <a:r>
              <a:rPr lang="en-US" smtClean="0"/>
              <a:t> </a:t>
            </a:r>
          </a:p>
        </p:txBody>
      </p:sp>
      <p:sp>
        <p:nvSpPr>
          <p:cNvPr id="278531" name="Rectangle 3"/>
          <p:cNvSpPr>
            <a:spLocks noGrp="1" noRot="1" noChangeArrowheads="1"/>
          </p:cNvSpPr>
          <p:nvPr>
            <p:ph idx="1"/>
          </p:nvPr>
        </p:nvSpPr>
        <p:spPr/>
        <p:txBody>
          <a:bodyPr/>
          <a:lstStyle/>
          <a:p>
            <a:pPr eaLnBrk="1" hangingPunct="1">
              <a:defRPr/>
            </a:pPr>
            <a:r>
              <a:rPr lang="en-US" smtClean="0"/>
              <a:t>Whether AO can refer a capital asset to the Valuation Officer for ascertaining the FMV of the asset ?</a:t>
            </a:r>
          </a:p>
          <a:p>
            <a:pPr eaLnBrk="1" hangingPunct="1">
              <a:defRPr/>
            </a:pPr>
            <a:r>
              <a:rPr lang="en-US" smtClean="0"/>
              <a:t>What are the consequences in case the Valuation Officer arrives at  a FMV higher than the stated consideration ?</a:t>
            </a:r>
          </a:p>
        </p:txBody>
      </p:sp>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9554" name="Rectangle 2"/>
          <p:cNvSpPr>
            <a:spLocks noGrp="1" noRot="1" noChangeArrowheads="1"/>
          </p:cNvSpPr>
          <p:nvPr>
            <p:ph type="title"/>
          </p:nvPr>
        </p:nvSpPr>
        <p:spPr/>
        <p:txBody>
          <a:bodyPr>
            <a:normAutofit fontScale="90000"/>
          </a:bodyPr>
          <a:lstStyle/>
          <a:p>
            <a:pPr eaLnBrk="1" hangingPunct="1">
              <a:defRPr/>
            </a:pPr>
            <a:r>
              <a:rPr lang="en-US" smtClean="0">
                <a:solidFill>
                  <a:schemeClr val="hlink"/>
                </a:solidFill>
              </a:rPr>
              <a:t>Understatement of consideration</a:t>
            </a:r>
          </a:p>
        </p:txBody>
      </p:sp>
      <p:sp>
        <p:nvSpPr>
          <p:cNvPr id="279555" name="Rectangle 3"/>
          <p:cNvSpPr>
            <a:spLocks noGrp="1" noRot="1" noChangeArrowheads="1"/>
          </p:cNvSpPr>
          <p:nvPr>
            <p:ph idx="1"/>
          </p:nvPr>
        </p:nvSpPr>
        <p:spPr/>
        <p:txBody>
          <a:bodyPr>
            <a:normAutofit/>
          </a:bodyPr>
          <a:lstStyle/>
          <a:p>
            <a:pPr eaLnBrk="1" hangingPunct="1">
              <a:lnSpc>
                <a:spcPct val="80000"/>
              </a:lnSpc>
              <a:defRPr/>
            </a:pPr>
            <a:r>
              <a:rPr lang="en-US" sz="2400" smtClean="0"/>
              <a:t>Section 52(2):</a:t>
            </a:r>
          </a:p>
          <a:p>
            <a:pPr eaLnBrk="1" hangingPunct="1">
              <a:lnSpc>
                <a:spcPct val="80000"/>
              </a:lnSpc>
              <a:buFont typeface="Wingdings" pitchFamily="2" charset="2"/>
              <a:buNone/>
              <a:defRPr/>
            </a:pPr>
            <a:r>
              <a:rPr lang="en-US" sz="2400" smtClean="0"/>
              <a:t>    FMV of the asset transferred exceeds the stated consideration by 15% than FMV be taken as the full value of consideration for the transfer.</a:t>
            </a:r>
          </a:p>
          <a:p>
            <a:pPr eaLnBrk="1" hangingPunct="1">
              <a:lnSpc>
                <a:spcPct val="80000"/>
              </a:lnSpc>
              <a:buFont typeface="Wingdings" pitchFamily="2" charset="2"/>
              <a:buNone/>
              <a:defRPr/>
            </a:pPr>
            <a:endParaRPr lang="en-US" sz="2400" smtClean="0"/>
          </a:p>
          <a:p>
            <a:pPr eaLnBrk="1" hangingPunct="1">
              <a:lnSpc>
                <a:spcPct val="80000"/>
              </a:lnSpc>
              <a:defRPr/>
            </a:pPr>
            <a:r>
              <a:rPr lang="en-US" sz="2400" smtClean="0"/>
              <a:t>K.P. Verghese V. ITO.(1981) 131 ITR 597 (SC)</a:t>
            </a:r>
          </a:p>
          <a:p>
            <a:pPr eaLnBrk="1" hangingPunct="1">
              <a:lnSpc>
                <a:spcPct val="80000"/>
              </a:lnSpc>
              <a:buFont typeface="Wingdings" pitchFamily="2" charset="2"/>
              <a:buNone/>
              <a:defRPr/>
            </a:pPr>
            <a:r>
              <a:rPr lang="en-US" sz="2400" smtClean="0"/>
              <a:t>    Onus on the revenue to show that the FMV of the asset  exceeds the stated consideration but also that the consideration had been understated and the assessee had actually received more than what was declared by him.</a:t>
            </a:r>
          </a:p>
          <a:p>
            <a:pPr eaLnBrk="1" hangingPunct="1">
              <a:lnSpc>
                <a:spcPct val="80000"/>
              </a:lnSpc>
              <a:defRPr/>
            </a:pPr>
            <a:endParaRPr lang="en-US" sz="2400" smtClean="0"/>
          </a:p>
          <a:p>
            <a:pPr eaLnBrk="1" hangingPunct="1">
              <a:lnSpc>
                <a:spcPct val="80000"/>
              </a:lnSpc>
              <a:defRPr/>
            </a:pPr>
            <a:r>
              <a:rPr lang="en-US" sz="2400" smtClean="0"/>
              <a:t>Section 52 deleted from the statute by The Finance Act,1987 </a:t>
            </a:r>
          </a:p>
        </p:txBody>
      </p:sp>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3826" name="Rectangle 2"/>
          <p:cNvSpPr>
            <a:spLocks noGrp="1" noRot="1" noChangeArrowheads="1"/>
          </p:cNvSpPr>
          <p:nvPr>
            <p:ph type="title"/>
          </p:nvPr>
        </p:nvSpPr>
        <p:spPr/>
        <p:txBody>
          <a:bodyPr/>
          <a:lstStyle/>
          <a:p>
            <a:pPr eaLnBrk="1" hangingPunct="1">
              <a:defRPr/>
            </a:pPr>
            <a:r>
              <a:rPr lang="en-US" smtClean="0">
                <a:solidFill>
                  <a:schemeClr val="hlink"/>
                </a:solidFill>
              </a:rPr>
              <a:t>Section 142A(3)</a:t>
            </a:r>
          </a:p>
        </p:txBody>
      </p:sp>
      <p:sp>
        <p:nvSpPr>
          <p:cNvPr id="333827" name="Rectangle 3"/>
          <p:cNvSpPr>
            <a:spLocks noGrp="1" noRot="1" noChangeArrowheads="1"/>
          </p:cNvSpPr>
          <p:nvPr>
            <p:ph idx="1"/>
          </p:nvPr>
        </p:nvSpPr>
        <p:spPr/>
        <p:txBody>
          <a:bodyPr/>
          <a:lstStyle/>
          <a:p>
            <a:pPr eaLnBrk="1" hangingPunct="1">
              <a:buFont typeface="Wingdings" pitchFamily="2" charset="2"/>
              <a:buNone/>
              <a:defRPr/>
            </a:pPr>
            <a:r>
              <a:rPr lang="en-US" smtClean="0"/>
              <a:t>   On receipt of the report from the Valuation Officer, the Assessing Officer may, after giving the assessee an opportunity of being heard, take into account such report in making such assessment or reassessment</a:t>
            </a:r>
          </a:p>
        </p:txBody>
      </p:sp>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5458" name="Rectangle 2"/>
          <p:cNvSpPr>
            <a:spLocks noGrp="1" noRot="1" noChangeArrowheads="1"/>
          </p:cNvSpPr>
          <p:nvPr>
            <p:ph type="title"/>
          </p:nvPr>
        </p:nvSpPr>
        <p:spPr/>
        <p:txBody>
          <a:bodyPr>
            <a:normAutofit fontScale="90000"/>
          </a:bodyPr>
          <a:lstStyle/>
          <a:p>
            <a:pPr eaLnBrk="1" hangingPunct="1">
              <a:defRPr/>
            </a:pPr>
            <a:r>
              <a:rPr lang="en-US" smtClean="0">
                <a:solidFill>
                  <a:schemeClr val="hlink"/>
                </a:solidFill>
              </a:rPr>
              <a:t>Understatement of consideration</a:t>
            </a:r>
          </a:p>
        </p:txBody>
      </p:sp>
      <p:sp>
        <p:nvSpPr>
          <p:cNvPr id="275459" name="Rectangle 3"/>
          <p:cNvSpPr>
            <a:spLocks noGrp="1" noRot="1" noChangeArrowheads="1"/>
          </p:cNvSpPr>
          <p:nvPr>
            <p:ph idx="1"/>
          </p:nvPr>
        </p:nvSpPr>
        <p:spPr/>
        <p:txBody>
          <a:bodyPr/>
          <a:lstStyle/>
          <a:p>
            <a:pPr eaLnBrk="1" hangingPunct="1">
              <a:defRPr/>
            </a:pPr>
            <a:r>
              <a:rPr lang="en-US" smtClean="0"/>
              <a:t>Whether valuation report is an evidence sufficient for making addition ?</a:t>
            </a:r>
          </a:p>
          <a:p>
            <a:pPr eaLnBrk="1" hangingPunct="1">
              <a:defRPr/>
            </a:pPr>
            <a:r>
              <a:rPr lang="en-US" smtClean="0"/>
              <a:t>Whether addition on the basis of valuation report can be made in the hands of buyer or seller ?</a:t>
            </a:r>
          </a:p>
        </p:txBody>
      </p:sp>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80578" name="Rectangle 2"/>
          <p:cNvSpPr>
            <a:spLocks noGrp="1" noRot="1" noChangeArrowheads="1"/>
          </p:cNvSpPr>
          <p:nvPr>
            <p:ph type="title"/>
          </p:nvPr>
        </p:nvSpPr>
        <p:spPr/>
        <p:txBody>
          <a:bodyPr/>
          <a:lstStyle/>
          <a:p>
            <a:pPr eaLnBrk="1" hangingPunct="1">
              <a:defRPr/>
            </a:pPr>
            <a:r>
              <a:rPr lang="en-US" smtClean="0">
                <a:solidFill>
                  <a:schemeClr val="hlink"/>
                </a:solidFill>
              </a:rPr>
              <a:t>Consequences</a:t>
            </a:r>
            <a:r>
              <a:rPr lang="en-US" smtClean="0"/>
              <a:t> </a:t>
            </a:r>
          </a:p>
        </p:txBody>
      </p:sp>
      <p:sp>
        <p:nvSpPr>
          <p:cNvPr id="280579" name="Rectangle 3"/>
          <p:cNvSpPr>
            <a:spLocks noGrp="1" noRot="1" noChangeArrowheads="1"/>
          </p:cNvSpPr>
          <p:nvPr>
            <p:ph type="body" idx="4294967295"/>
          </p:nvPr>
        </p:nvSpPr>
        <p:spPr>
          <a:xfrm>
            <a:off x="304800" y="2435225"/>
            <a:ext cx="8296275" cy="4422775"/>
          </a:xfrm>
        </p:spPr>
        <p:txBody>
          <a:bodyPr/>
          <a:lstStyle/>
          <a:p>
            <a:pPr eaLnBrk="1" hangingPunct="1">
              <a:defRPr/>
            </a:pPr>
            <a:r>
              <a:rPr lang="en-US" sz="2800" dirty="0" smtClean="0"/>
              <a:t>K.P. </a:t>
            </a:r>
            <a:r>
              <a:rPr lang="en-US" sz="2800" dirty="0" err="1" smtClean="0"/>
              <a:t>Verghese</a:t>
            </a:r>
            <a:r>
              <a:rPr lang="en-US" sz="2800" dirty="0" smtClean="0"/>
              <a:t> v. ITO (1981) 131 ITR 597 (SC)</a:t>
            </a:r>
          </a:p>
          <a:p>
            <a:pPr eaLnBrk="1" hangingPunct="1">
              <a:defRPr/>
            </a:pPr>
            <a:r>
              <a:rPr lang="en-US" sz="2800" dirty="0" smtClean="0"/>
              <a:t>CIT v. George </a:t>
            </a:r>
            <a:r>
              <a:rPr lang="en-US" sz="2800" dirty="0" err="1" smtClean="0"/>
              <a:t>Handerson</a:t>
            </a:r>
            <a:r>
              <a:rPr lang="en-US" sz="2800" dirty="0" smtClean="0"/>
              <a:t> &amp; Co. Ltd (1967) 66 ITR 622 (SC)</a:t>
            </a:r>
          </a:p>
          <a:p>
            <a:pPr eaLnBrk="1" hangingPunct="1">
              <a:defRPr/>
            </a:pPr>
            <a:r>
              <a:rPr lang="en-US" sz="2800" dirty="0" smtClean="0"/>
              <a:t>CIT v. </a:t>
            </a:r>
            <a:r>
              <a:rPr lang="en-US" sz="2800" dirty="0" err="1" smtClean="0"/>
              <a:t>Gillander</a:t>
            </a:r>
            <a:r>
              <a:rPr lang="en-US" sz="2800" dirty="0" smtClean="0"/>
              <a:t> Arbuthnot &amp; Co ( 1973) 87 ITR 407 (SC)</a:t>
            </a:r>
          </a:p>
          <a:p>
            <a:pPr eaLnBrk="1" hangingPunct="1">
              <a:defRPr/>
            </a:pPr>
            <a:r>
              <a:rPr lang="en-US" sz="2800" dirty="0" smtClean="0"/>
              <a:t>CIT v. </a:t>
            </a:r>
            <a:r>
              <a:rPr lang="en-US" sz="2800" dirty="0" err="1" smtClean="0"/>
              <a:t>Rakesh</a:t>
            </a:r>
            <a:r>
              <a:rPr lang="en-US" sz="2800" dirty="0" smtClean="0"/>
              <a:t> Kumar, SLP (civil) No. 3330 / 1982 (1988) 171 </a:t>
            </a:r>
            <a:r>
              <a:rPr lang="en-US" sz="2800" dirty="0" smtClean="0">
                <a:effectLst/>
              </a:rPr>
              <a:t>ITR (ST) 47 (SC)</a:t>
            </a:r>
            <a:endParaRPr lang="en-US" sz="2800" dirty="0" smtClean="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withEffect">
                                  <p:stCondLst>
                                    <p:cond delay="0"/>
                                  </p:stCondLst>
                                  <p:childTnLst>
                                    <p:set>
                                      <p:cBhvr>
                                        <p:cTn id="6" dur="1" fill="hold">
                                          <p:stCondLst>
                                            <p:cond delay="0"/>
                                          </p:stCondLst>
                                        </p:cTn>
                                        <p:tgtEl>
                                          <p:spTgt spid="280578"/>
                                        </p:tgtEl>
                                        <p:attrNameLst>
                                          <p:attrName>style.visibility</p:attrName>
                                        </p:attrNameLst>
                                      </p:cBhvr>
                                      <p:to>
                                        <p:strVal val="visible"/>
                                      </p:to>
                                    </p:set>
                                    <p:anim calcmode="lin" valueType="num">
                                      <p:cBhvr>
                                        <p:cTn id="7" dur="1000" fill="hold"/>
                                        <p:tgtEl>
                                          <p:spTgt spid="280578"/>
                                        </p:tgtEl>
                                        <p:attrNameLst>
                                          <p:attrName>ppt_x</p:attrName>
                                        </p:attrNameLst>
                                      </p:cBhvr>
                                      <p:tavLst>
                                        <p:tav tm="0">
                                          <p:val>
                                            <p:strVal val="#ppt_x-.2"/>
                                          </p:val>
                                        </p:tav>
                                        <p:tav tm="100000">
                                          <p:val>
                                            <p:strVal val="#ppt_x"/>
                                          </p:val>
                                        </p:tav>
                                      </p:tavLst>
                                    </p:anim>
                                    <p:anim calcmode="lin" valueType="num">
                                      <p:cBhvr>
                                        <p:cTn id="8" dur="1000" fill="hold"/>
                                        <p:tgtEl>
                                          <p:spTgt spid="280578"/>
                                        </p:tgtEl>
                                        <p:attrNameLst>
                                          <p:attrName>ppt_y</p:attrName>
                                        </p:attrNameLst>
                                      </p:cBhvr>
                                      <p:tavLst>
                                        <p:tav tm="0">
                                          <p:val>
                                            <p:strVal val="#ppt_y"/>
                                          </p:val>
                                        </p:tav>
                                        <p:tav tm="100000">
                                          <p:val>
                                            <p:strVal val="#ppt_y"/>
                                          </p:val>
                                        </p:tav>
                                      </p:tavLst>
                                    </p:anim>
                                    <p:animEffect transition="in" filter="wipe(right)" prLst="gradientSize: 0.1">
                                      <p:cBhvr>
                                        <p:cTn id="9" dur="1000"/>
                                        <p:tgtEl>
                                          <p:spTgt spid="280578"/>
                                        </p:tgtEl>
                                      </p:cBhvr>
                                    </p:animEffect>
                                  </p:childTnLst>
                                </p:cTn>
                              </p:par>
                            </p:childTnLst>
                          </p:cTn>
                        </p:par>
                      </p:childTnLst>
                    </p:cTn>
                  </p:par>
                  <p:par>
                    <p:cTn id="10" fill="hold">
                      <p:stCondLst>
                        <p:cond delay="indefinite"/>
                      </p:stCondLst>
                      <p:childTnLst>
                        <p:par>
                          <p:cTn id="11" fill="hold">
                            <p:stCondLst>
                              <p:cond delay="0"/>
                            </p:stCondLst>
                            <p:childTnLst>
                              <p:par>
                                <p:cTn id="12" presetID="44" presetClass="entr" presetSubtype="0" fill="hold" grpId="0" nodeType="clickEffect">
                                  <p:stCondLst>
                                    <p:cond delay="0"/>
                                  </p:stCondLst>
                                  <p:childTnLst>
                                    <p:set>
                                      <p:cBhvr>
                                        <p:cTn id="13" dur="1" fill="hold">
                                          <p:stCondLst>
                                            <p:cond delay="0"/>
                                          </p:stCondLst>
                                        </p:cTn>
                                        <p:tgtEl>
                                          <p:spTgt spid="280579">
                                            <p:txEl>
                                              <p:pRg st="0" end="0"/>
                                            </p:txEl>
                                          </p:spTgt>
                                        </p:tgtEl>
                                        <p:attrNameLst>
                                          <p:attrName>style.visibility</p:attrName>
                                        </p:attrNameLst>
                                      </p:cBhvr>
                                      <p:to>
                                        <p:strVal val="visible"/>
                                      </p:to>
                                    </p:set>
                                    <p:animEffect transition="in" filter="fade">
                                      <p:cBhvr>
                                        <p:cTn id="14" dur="500"/>
                                        <p:tgtEl>
                                          <p:spTgt spid="280579">
                                            <p:txEl>
                                              <p:pRg st="0" end="0"/>
                                            </p:txEl>
                                          </p:spTgt>
                                        </p:tgtEl>
                                      </p:cBhvr>
                                    </p:animEffect>
                                    <p:anim calcmode="lin" valueType="num">
                                      <p:cBhvr>
                                        <p:cTn id="15" dur="500" fill="hold"/>
                                        <p:tgtEl>
                                          <p:spTgt spid="280579">
                                            <p:txEl>
                                              <p:pRg st="0" end="0"/>
                                            </p:txEl>
                                          </p:spTgt>
                                        </p:tgtEl>
                                        <p:attrNameLst>
                                          <p:attrName>ppt_x</p:attrName>
                                        </p:attrNameLst>
                                      </p:cBhvr>
                                      <p:tavLst>
                                        <p:tav tm="0">
                                          <p:val>
                                            <p:strVal val="#ppt_x"/>
                                          </p:val>
                                        </p:tav>
                                        <p:tav tm="100000">
                                          <p:val>
                                            <p:strVal val="#ppt_x"/>
                                          </p:val>
                                        </p:tav>
                                      </p:tavLst>
                                    </p:anim>
                                    <p:anim calcmode="lin" valueType="num">
                                      <p:cBhvr>
                                        <p:cTn id="16" dur="500" fill="hold"/>
                                        <p:tgtEl>
                                          <p:spTgt spid="280579">
                                            <p:txEl>
                                              <p:pRg st="0" end="0"/>
                                            </p:txEl>
                                          </p:spTgt>
                                        </p:tgtEl>
                                        <p:attrNameLst>
                                          <p:attrName>ppt_y</p:attrName>
                                        </p:attrNameLst>
                                      </p:cBhvr>
                                      <p:tavLst>
                                        <p:tav tm="0">
                                          <p:val>
                                            <p:strVal val="#ppt_y+.05"/>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4" presetClass="entr" presetSubtype="0" fill="hold" grpId="0" nodeType="clickEffect">
                                  <p:stCondLst>
                                    <p:cond delay="0"/>
                                  </p:stCondLst>
                                  <p:childTnLst>
                                    <p:set>
                                      <p:cBhvr>
                                        <p:cTn id="20" dur="1" fill="hold">
                                          <p:stCondLst>
                                            <p:cond delay="0"/>
                                          </p:stCondLst>
                                        </p:cTn>
                                        <p:tgtEl>
                                          <p:spTgt spid="280579">
                                            <p:txEl>
                                              <p:pRg st="1" end="1"/>
                                            </p:txEl>
                                          </p:spTgt>
                                        </p:tgtEl>
                                        <p:attrNameLst>
                                          <p:attrName>style.visibility</p:attrName>
                                        </p:attrNameLst>
                                      </p:cBhvr>
                                      <p:to>
                                        <p:strVal val="visible"/>
                                      </p:to>
                                    </p:set>
                                    <p:animEffect transition="in" filter="fade">
                                      <p:cBhvr>
                                        <p:cTn id="21" dur="500"/>
                                        <p:tgtEl>
                                          <p:spTgt spid="280579">
                                            <p:txEl>
                                              <p:pRg st="1" end="1"/>
                                            </p:txEl>
                                          </p:spTgt>
                                        </p:tgtEl>
                                      </p:cBhvr>
                                    </p:animEffect>
                                    <p:anim calcmode="lin" valueType="num">
                                      <p:cBhvr>
                                        <p:cTn id="22" dur="500" fill="hold"/>
                                        <p:tgtEl>
                                          <p:spTgt spid="280579">
                                            <p:txEl>
                                              <p:pRg st="1" end="1"/>
                                            </p:txEl>
                                          </p:spTgt>
                                        </p:tgtEl>
                                        <p:attrNameLst>
                                          <p:attrName>ppt_x</p:attrName>
                                        </p:attrNameLst>
                                      </p:cBhvr>
                                      <p:tavLst>
                                        <p:tav tm="0">
                                          <p:val>
                                            <p:strVal val="#ppt_x"/>
                                          </p:val>
                                        </p:tav>
                                        <p:tav tm="100000">
                                          <p:val>
                                            <p:strVal val="#ppt_x"/>
                                          </p:val>
                                        </p:tav>
                                      </p:tavLst>
                                    </p:anim>
                                    <p:anim calcmode="lin" valueType="num">
                                      <p:cBhvr>
                                        <p:cTn id="23" dur="500" fill="hold"/>
                                        <p:tgtEl>
                                          <p:spTgt spid="280579">
                                            <p:txEl>
                                              <p:pRg st="1" end="1"/>
                                            </p:txEl>
                                          </p:spTgt>
                                        </p:tgtEl>
                                        <p:attrNameLst>
                                          <p:attrName>ppt_y</p:attrName>
                                        </p:attrNameLst>
                                      </p:cBhvr>
                                      <p:tavLst>
                                        <p:tav tm="0">
                                          <p:val>
                                            <p:strVal val="#ppt_y+.05"/>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4" presetClass="entr" presetSubtype="0" fill="hold" grpId="0" nodeType="clickEffect">
                                  <p:stCondLst>
                                    <p:cond delay="0"/>
                                  </p:stCondLst>
                                  <p:childTnLst>
                                    <p:set>
                                      <p:cBhvr>
                                        <p:cTn id="27" dur="1" fill="hold">
                                          <p:stCondLst>
                                            <p:cond delay="0"/>
                                          </p:stCondLst>
                                        </p:cTn>
                                        <p:tgtEl>
                                          <p:spTgt spid="280579">
                                            <p:txEl>
                                              <p:pRg st="2" end="2"/>
                                            </p:txEl>
                                          </p:spTgt>
                                        </p:tgtEl>
                                        <p:attrNameLst>
                                          <p:attrName>style.visibility</p:attrName>
                                        </p:attrNameLst>
                                      </p:cBhvr>
                                      <p:to>
                                        <p:strVal val="visible"/>
                                      </p:to>
                                    </p:set>
                                    <p:animEffect transition="in" filter="fade">
                                      <p:cBhvr>
                                        <p:cTn id="28" dur="500"/>
                                        <p:tgtEl>
                                          <p:spTgt spid="280579">
                                            <p:txEl>
                                              <p:pRg st="2" end="2"/>
                                            </p:txEl>
                                          </p:spTgt>
                                        </p:tgtEl>
                                      </p:cBhvr>
                                    </p:animEffect>
                                    <p:anim calcmode="lin" valueType="num">
                                      <p:cBhvr>
                                        <p:cTn id="29" dur="500" fill="hold"/>
                                        <p:tgtEl>
                                          <p:spTgt spid="280579">
                                            <p:txEl>
                                              <p:pRg st="2" end="2"/>
                                            </p:txEl>
                                          </p:spTgt>
                                        </p:tgtEl>
                                        <p:attrNameLst>
                                          <p:attrName>ppt_x</p:attrName>
                                        </p:attrNameLst>
                                      </p:cBhvr>
                                      <p:tavLst>
                                        <p:tav tm="0">
                                          <p:val>
                                            <p:strVal val="#ppt_x"/>
                                          </p:val>
                                        </p:tav>
                                        <p:tav tm="100000">
                                          <p:val>
                                            <p:strVal val="#ppt_x"/>
                                          </p:val>
                                        </p:tav>
                                      </p:tavLst>
                                    </p:anim>
                                    <p:anim calcmode="lin" valueType="num">
                                      <p:cBhvr>
                                        <p:cTn id="30" dur="500" fill="hold"/>
                                        <p:tgtEl>
                                          <p:spTgt spid="280579">
                                            <p:txEl>
                                              <p:pRg st="2" end="2"/>
                                            </p:txEl>
                                          </p:spTgt>
                                        </p:tgtEl>
                                        <p:attrNameLst>
                                          <p:attrName>ppt_y</p:attrName>
                                        </p:attrNameLst>
                                      </p:cBhvr>
                                      <p:tavLst>
                                        <p:tav tm="0">
                                          <p:val>
                                            <p:strVal val="#ppt_y+.05"/>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4" presetClass="entr" presetSubtype="0" fill="hold" grpId="0" nodeType="clickEffect">
                                  <p:stCondLst>
                                    <p:cond delay="0"/>
                                  </p:stCondLst>
                                  <p:childTnLst>
                                    <p:set>
                                      <p:cBhvr>
                                        <p:cTn id="34" dur="1" fill="hold">
                                          <p:stCondLst>
                                            <p:cond delay="0"/>
                                          </p:stCondLst>
                                        </p:cTn>
                                        <p:tgtEl>
                                          <p:spTgt spid="280579">
                                            <p:txEl>
                                              <p:pRg st="3" end="3"/>
                                            </p:txEl>
                                          </p:spTgt>
                                        </p:tgtEl>
                                        <p:attrNameLst>
                                          <p:attrName>style.visibility</p:attrName>
                                        </p:attrNameLst>
                                      </p:cBhvr>
                                      <p:to>
                                        <p:strVal val="visible"/>
                                      </p:to>
                                    </p:set>
                                    <p:animEffect transition="in" filter="fade">
                                      <p:cBhvr>
                                        <p:cTn id="35" dur="500"/>
                                        <p:tgtEl>
                                          <p:spTgt spid="280579">
                                            <p:txEl>
                                              <p:pRg st="3" end="3"/>
                                            </p:txEl>
                                          </p:spTgt>
                                        </p:tgtEl>
                                      </p:cBhvr>
                                    </p:animEffect>
                                    <p:anim calcmode="lin" valueType="num">
                                      <p:cBhvr>
                                        <p:cTn id="36" dur="500" fill="hold"/>
                                        <p:tgtEl>
                                          <p:spTgt spid="280579">
                                            <p:txEl>
                                              <p:pRg st="3" end="3"/>
                                            </p:txEl>
                                          </p:spTgt>
                                        </p:tgtEl>
                                        <p:attrNameLst>
                                          <p:attrName>ppt_x</p:attrName>
                                        </p:attrNameLst>
                                      </p:cBhvr>
                                      <p:tavLst>
                                        <p:tav tm="0">
                                          <p:val>
                                            <p:strVal val="#ppt_x"/>
                                          </p:val>
                                        </p:tav>
                                        <p:tav tm="100000">
                                          <p:val>
                                            <p:strVal val="#ppt_x"/>
                                          </p:val>
                                        </p:tav>
                                      </p:tavLst>
                                    </p:anim>
                                    <p:anim calcmode="lin" valueType="num">
                                      <p:cBhvr>
                                        <p:cTn id="37" dur="500" fill="hold"/>
                                        <p:tgtEl>
                                          <p:spTgt spid="280579">
                                            <p:txEl>
                                              <p:pRg st="3" end="3"/>
                                            </p:txEl>
                                          </p:spTgt>
                                        </p:tgtEl>
                                        <p:attrNameLst>
                                          <p:attrName>ppt_y</p:attrName>
                                        </p:attrNameLst>
                                      </p:cBhvr>
                                      <p:tavLst>
                                        <p:tav tm="0">
                                          <p:val>
                                            <p:strVal val="#ppt_y+.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0578" grpId="0"/>
      <p:bldP spid="280579"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1474" name="Rectangle 2"/>
          <p:cNvSpPr>
            <a:spLocks noGrp="1" noRot="1" noChangeArrowheads="1"/>
          </p:cNvSpPr>
          <p:nvPr>
            <p:ph type="title"/>
          </p:nvPr>
        </p:nvSpPr>
        <p:spPr/>
        <p:txBody>
          <a:bodyPr>
            <a:normAutofit fontScale="90000"/>
          </a:bodyPr>
          <a:lstStyle/>
          <a:p>
            <a:pPr eaLnBrk="1" hangingPunct="1">
              <a:defRPr/>
            </a:pPr>
            <a:r>
              <a:rPr lang="en-US" smtClean="0">
                <a:solidFill>
                  <a:schemeClr val="hlink"/>
                </a:solidFill>
              </a:rPr>
              <a:t>Understatement of consideration</a:t>
            </a:r>
          </a:p>
        </p:txBody>
      </p:sp>
      <p:sp>
        <p:nvSpPr>
          <p:cNvPr id="361475" name="Rectangle 3"/>
          <p:cNvSpPr>
            <a:spLocks noGrp="1" noRot="1" noChangeArrowheads="1"/>
          </p:cNvSpPr>
          <p:nvPr>
            <p:ph idx="1"/>
          </p:nvPr>
        </p:nvSpPr>
        <p:spPr/>
        <p:txBody>
          <a:bodyPr>
            <a:normAutofit/>
          </a:bodyPr>
          <a:lstStyle/>
          <a:p>
            <a:pPr eaLnBrk="1" hangingPunct="1">
              <a:lnSpc>
                <a:spcPct val="80000"/>
              </a:lnSpc>
              <a:defRPr/>
            </a:pPr>
            <a:r>
              <a:rPr lang="en-US" sz="2800" smtClean="0"/>
              <a:t>Expert valuer confirming the valuation as per the sale deed</a:t>
            </a:r>
          </a:p>
          <a:p>
            <a:pPr eaLnBrk="1" hangingPunct="1">
              <a:lnSpc>
                <a:spcPct val="80000"/>
              </a:lnSpc>
              <a:defRPr/>
            </a:pPr>
            <a:r>
              <a:rPr lang="en-US" sz="2800" smtClean="0"/>
              <a:t>Valuation officer of the department arrived at a higher value</a:t>
            </a:r>
          </a:p>
          <a:p>
            <a:pPr eaLnBrk="1" hangingPunct="1">
              <a:lnSpc>
                <a:spcPct val="80000"/>
              </a:lnSpc>
              <a:defRPr/>
            </a:pPr>
            <a:r>
              <a:rPr lang="en-US" sz="2800" smtClean="0"/>
              <a:t>Lordships Sabyasachi Mukherji and S.Ranganathan JJ. Dismissed departments special leave petition against the orders of the Delhi High Court holding that no understatement of value was proved</a:t>
            </a:r>
          </a:p>
          <a:p>
            <a:pPr eaLnBrk="1" hangingPunct="1">
              <a:lnSpc>
                <a:spcPct val="80000"/>
              </a:lnSpc>
              <a:defRPr/>
            </a:pPr>
            <a:r>
              <a:rPr lang="en-US" sz="2800" i="1" smtClean="0">
                <a:solidFill>
                  <a:srgbClr val="CC0000"/>
                </a:solidFill>
              </a:rPr>
              <a:t>CIT v. Rakesh Kumar 171 ITR (ST) 47 (SC)</a:t>
            </a:r>
          </a:p>
          <a:p>
            <a:pPr eaLnBrk="1" hangingPunct="1">
              <a:lnSpc>
                <a:spcPct val="80000"/>
              </a:lnSpc>
              <a:defRPr/>
            </a:pPr>
            <a:r>
              <a:rPr lang="en-US" sz="2800" i="1" smtClean="0">
                <a:solidFill>
                  <a:srgbClr val="CC0000"/>
                </a:solidFill>
              </a:rPr>
              <a:t>ACIT v. Shakti Bldrs (2005) 93 ITD269(ITAT-DEL)</a:t>
            </a:r>
          </a:p>
          <a:p>
            <a:pPr eaLnBrk="1" hangingPunct="1">
              <a:lnSpc>
                <a:spcPct val="80000"/>
              </a:lnSpc>
              <a:defRPr/>
            </a:pPr>
            <a:endParaRPr lang="en-US" sz="2800" i="1" smtClean="0">
              <a:solidFill>
                <a:srgbClr val="CC0000"/>
              </a:solidFill>
            </a:endParaRPr>
          </a:p>
        </p:txBody>
      </p:sp>
    </p:spTree>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6338" name="Rectangle 2"/>
          <p:cNvSpPr>
            <a:spLocks noGrp="1" noRot="1" noChangeArrowheads="1"/>
          </p:cNvSpPr>
          <p:nvPr>
            <p:ph type="title"/>
          </p:nvPr>
        </p:nvSpPr>
        <p:spPr/>
        <p:txBody>
          <a:bodyPr>
            <a:normAutofit fontScale="90000"/>
          </a:bodyPr>
          <a:lstStyle/>
          <a:p>
            <a:pPr eaLnBrk="1" hangingPunct="1">
              <a:defRPr/>
            </a:pPr>
            <a:r>
              <a:rPr lang="en-US" smtClean="0">
                <a:solidFill>
                  <a:srgbClr val="FFCC00"/>
                </a:solidFill>
              </a:rPr>
              <a:t>Understatement of consideration</a:t>
            </a:r>
          </a:p>
        </p:txBody>
      </p:sp>
      <p:sp>
        <p:nvSpPr>
          <p:cNvPr id="526339" name="Rectangle 3"/>
          <p:cNvSpPr>
            <a:spLocks noGrp="1" noRot="1" noChangeArrowheads="1"/>
          </p:cNvSpPr>
          <p:nvPr>
            <p:ph idx="1"/>
          </p:nvPr>
        </p:nvSpPr>
        <p:spPr/>
        <p:txBody>
          <a:bodyPr>
            <a:normAutofit/>
          </a:bodyPr>
          <a:lstStyle/>
          <a:p>
            <a:pPr eaLnBrk="1" hangingPunct="1">
              <a:defRPr/>
            </a:pPr>
            <a:r>
              <a:rPr lang="en-US" sz="2800" smtClean="0"/>
              <a:t>Agreement as well as other documents seized during the course of search stating amounts more than the sale consideration as per the sale deed</a:t>
            </a:r>
          </a:p>
          <a:p>
            <a:pPr eaLnBrk="1" hangingPunct="1">
              <a:defRPr/>
            </a:pPr>
            <a:r>
              <a:rPr lang="en-US" sz="2800" smtClean="0"/>
              <a:t>Held; The court cannot come to the conclusion that the price mentioned in the sale deed is not correct unless it is proved that the amount stated in the agreement was paid</a:t>
            </a:r>
          </a:p>
          <a:p>
            <a:pPr algn="ctr" eaLnBrk="1" hangingPunct="1">
              <a:buFont typeface="Wingdings" pitchFamily="2" charset="2"/>
              <a:buNone/>
              <a:defRPr/>
            </a:pPr>
            <a:r>
              <a:rPr lang="en-US" sz="2800" smtClean="0">
                <a:solidFill>
                  <a:srgbClr val="CC0000"/>
                </a:solidFill>
              </a:rPr>
              <a:t>CIT v. K.C. Agnes and others</a:t>
            </a:r>
          </a:p>
          <a:p>
            <a:pPr algn="ctr" eaLnBrk="1" hangingPunct="1">
              <a:buFont typeface="Wingdings" pitchFamily="2" charset="2"/>
              <a:buNone/>
              <a:defRPr/>
            </a:pPr>
            <a:r>
              <a:rPr lang="en-US" sz="2800" smtClean="0">
                <a:solidFill>
                  <a:srgbClr val="CC0000"/>
                </a:solidFill>
              </a:rPr>
              <a:t>(2003) 262 ITR 354 (Ker)</a:t>
            </a:r>
          </a:p>
        </p:txBody>
      </p:sp>
    </p:spTree>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0258" name="Rectangle 2"/>
          <p:cNvSpPr>
            <a:spLocks noGrp="1" noRot="1" noChangeArrowheads="1"/>
          </p:cNvSpPr>
          <p:nvPr>
            <p:ph type="title"/>
          </p:nvPr>
        </p:nvSpPr>
        <p:spPr/>
        <p:txBody>
          <a:bodyPr>
            <a:normAutofit fontScale="90000"/>
          </a:bodyPr>
          <a:lstStyle/>
          <a:p>
            <a:pPr eaLnBrk="1" hangingPunct="1">
              <a:defRPr/>
            </a:pPr>
            <a:r>
              <a:rPr lang="en-US" smtClean="0">
                <a:solidFill>
                  <a:srgbClr val="FFCC00"/>
                </a:solidFill>
              </a:rPr>
              <a:t>Understatement of consideration</a:t>
            </a:r>
          </a:p>
        </p:txBody>
      </p:sp>
      <p:sp>
        <p:nvSpPr>
          <p:cNvPr id="480259" name="Rectangle 3"/>
          <p:cNvSpPr>
            <a:spLocks noGrp="1" noRot="1" noChangeArrowheads="1"/>
          </p:cNvSpPr>
          <p:nvPr>
            <p:ph idx="1"/>
          </p:nvPr>
        </p:nvSpPr>
        <p:spPr/>
        <p:txBody>
          <a:bodyPr/>
          <a:lstStyle/>
          <a:p>
            <a:pPr eaLnBrk="1" hangingPunct="1">
              <a:defRPr/>
            </a:pPr>
            <a:r>
              <a:rPr lang="en-US" smtClean="0"/>
              <a:t>AO can substitute actual sale consideration in place of stated consideration, if there is evidence to show that the assessee had indeed received higher amount</a:t>
            </a:r>
          </a:p>
          <a:p>
            <a:pPr eaLnBrk="1" hangingPunct="1">
              <a:defRPr/>
            </a:pPr>
            <a:r>
              <a:rPr lang="en-US" smtClean="0">
                <a:solidFill>
                  <a:srgbClr val="CC0000"/>
                </a:solidFill>
              </a:rPr>
              <a:t>Inderpal Singh Ahuja v. CIT</a:t>
            </a:r>
          </a:p>
          <a:p>
            <a:pPr eaLnBrk="1" hangingPunct="1">
              <a:buFont typeface="Wingdings" pitchFamily="2" charset="2"/>
              <a:buNone/>
              <a:defRPr/>
            </a:pPr>
            <a:r>
              <a:rPr lang="en-US" smtClean="0">
                <a:solidFill>
                  <a:srgbClr val="CC0000"/>
                </a:solidFill>
              </a:rPr>
              <a:t>   (2006) 103 ITD 271 (ITAT-Asr)</a:t>
            </a:r>
          </a:p>
        </p:txBody>
      </p:sp>
    </p:spTree>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2626" name="Rectangle 2"/>
          <p:cNvSpPr>
            <a:spLocks noGrp="1" noRot="1" noChangeArrowheads="1"/>
          </p:cNvSpPr>
          <p:nvPr>
            <p:ph type="title"/>
          </p:nvPr>
        </p:nvSpPr>
        <p:spPr/>
        <p:txBody>
          <a:bodyPr/>
          <a:lstStyle/>
          <a:p>
            <a:pPr eaLnBrk="1" hangingPunct="1">
              <a:defRPr/>
            </a:pPr>
            <a:r>
              <a:rPr lang="en-US" smtClean="0">
                <a:solidFill>
                  <a:schemeClr val="hlink"/>
                </a:solidFill>
              </a:rPr>
              <a:t>Valuation for Stamp Duty</a:t>
            </a:r>
          </a:p>
        </p:txBody>
      </p:sp>
      <p:sp>
        <p:nvSpPr>
          <p:cNvPr id="282627" name="Rectangle 3"/>
          <p:cNvSpPr>
            <a:spLocks noGrp="1" noRot="1" noChangeArrowheads="1"/>
          </p:cNvSpPr>
          <p:nvPr>
            <p:ph idx="1"/>
          </p:nvPr>
        </p:nvSpPr>
        <p:spPr/>
        <p:txBody>
          <a:bodyPr>
            <a:normAutofit/>
          </a:bodyPr>
          <a:lstStyle/>
          <a:p>
            <a:pPr eaLnBrk="1" hangingPunct="1">
              <a:defRPr/>
            </a:pPr>
            <a:r>
              <a:rPr lang="en-US" smtClean="0"/>
              <a:t>Actual consideration &lt; Value for Stamp Duty</a:t>
            </a:r>
          </a:p>
          <a:p>
            <a:pPr eaLnBrk="1" hangingPunct="1">
              <a:defRPr/>
            </a:pPr>
            <a:r>
              <a:rPr lang="en-US" smtClean="0"/>
              <a:t>Actual consideration that passed between the parties is a question of fact to be determined in each case having regard to the facts &amp; circumstances of the case.         </a:t>
            </a:r>
            <a:r>
              <a:rPr lang="en-US" sz="2800" i="1" smtClean="0">
                <a:solidFill>
                  <a:srgbClr val="CC0000"/>
                </a:solidFill>
              </a:rPr>
              <a:t>Dinesh Kr Mittal v. ITO (1992) 193 ITR 770 (All) </a:t>
            </a:r>
          </a:p>
          <a:p>
            <a:pPr eaLnBrk="1" hangingPunct="1">
              <a:defRPr/>
            </a:pPr>
            <a:r>
              <a:rPr lang="en-US" smtClean="0"/>
              <a:t>Section 50C introduced by The Finance Act, 2002 w.e.f. 1-4-2003 </a:t>
            </a:r>
          </a:p>
        </p:txBody>
      </p:sp>
    </p:spTree>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3650" name="Rectangle 2"/>
          <p:cNvSpPr>
            <a:spLocks noGrp="1" noRot="1" noChangeArrowheads="1"/>
          </p:cNvSpPr>
          <p:nvPr>
            <p:ph type="title"/>
          </p:nvPr>
        </p:nvSpPr>
        <p:spPr/>
        <p:txBody>
          <a:bodyPr/>
          <a:lstStyle/>
          <a:p>
            <a:pPr eaLnBrk="1" hangingPunct="1">
              <a:defRPr/>
            </a:pPr>
            <a:r>
              <a:rPr lang="en-US" smtClean="0">
                <a:solidFill>
                  <a:schemeClr val="hlink"/>
                </a:solidFill>
              </a:rPr>
              <a:t>Section 50C</a:t>
            </a:r>
          </a:p>
        </p:txBody>
      </p:sp>
      <p:sp>
        <p:nvSpPr>
          <p:cNvPr id="283651" name="Rectangle 3"/>
          <p:cNvSpPr>
            <a:spLocks noGrp="1" noRot="1" noChangeArrowheads="1"/>
          </p:cNvSpPr>
          <p:nvPr>
            <p:ph idx="1"/>
          </p:nvPr>
        </p:nvSpPr>
        <p:spPr/>
        <p:txBody>
          <a:bodyPr/>
          <a:lstStyle/>
          <a:p>
            <a:pPr eaLnBrk="1" hangingPunct="1">
              <a:defRPr/>
            </a:pPr>
            <a:r>
              <a:rPr lang="en-US" smtClean="0"/>
              <a:t>Value for the purpose of stamp duty, deemed to be the full value of the consideration from transfer of the capital asset for calculating capital gains</a:t>
            </a:r>
          </a:p>
          <a:p>
            <a:pPr eaLnBrk="1" hangingPunct="1">
              <a:defRPr/>
            </a:pPr>
            <a:r>
              <a:rPr lang="en-US" smtClean="0"/>
              <a:t>In case the value is disputed before the AO and the stamp duty valuation has not been disputed; the AO may refer to a Valuation Officer for ascertaining FMV</a:t>
            </a:r>
          </a:p>
          <a:p>
            <a:pPr algn="ctr" eaLnBrk="1" hangingPunct="1">
              <a:buFont typeface="Wingdings" pitchFamily="2" charset="2"/>
              <a:buNone/>
              <a:defRPr/>
            </a:pPr>
            <a:endParaRPr lang="en-US" smtClean="0"/>
          </a:p>
        </p:txBody>
      </p:sp>
    </p:spTree>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4674" name="Rectangle 2"/>
          <p:cNvSpPr>
            <a:spLocks noGrp="1" noRot="1" noChangeArrowheads="1"/>
          </p:cNvSpPr>
          <p:nvPr>
            <p:ph type="title"/>
          </p:nvPr>
        </p:nvSpPr>
        <p:spPr/>
        <p:txBody>
          <a:bodyPr/>
          <a:lstStyle/>
          <a:p>
            <a:pPr eaLnBrk="1" hangingPunct="1">
              <a:defRPr/>
            </a:pPr>
            <a:r>
              <a:rPr lang="en-US" smtClean="0">
                <a:solidFill>
                  <a:schemeClr val="hlink"/>
                </a:solidFill>
              </a:rPr>
              <a:t>Issues in section 50C</a:t>
            </a:r>
          </a:p>
        </p:txBody>
      </p:sp>
      <p:sp>
        <p:nvSpPr>
          <p:cNvPr id="284675" name="Rectangle 3"/>
          <p:cNvSpPr>
            <a:spLocks noGrp="1" noRot="1" noChangeArrowheads="1"/>
          </p:cNvSpPr>
          <p:nvPr>
            <p:ph idx="1"/>
          </p:nvPr>
        </p:nvSpPr>
        <p:spPr/>
        <p:txBody>
          <a:bodyPr/>
          <a:lstStyle/>
          <a:p>
            <a:pPr eaLnBrk="1" hangingPunct="1">
              <a:lnSpc>
                <a:spcPct val="90000"/>
              </a:lnSpc>
              <a:defRPr/>
            </a:pPr>
            <a:r>
              <a:rPr lang="en-US" sz="2400" smtClean="0"/>
              <a:t>Consequences in case value arrived at by the Valuation Officer is:</a:t>
            </a:r>
          </a:p>
          <a:p>
            <a:pPr lvl="1" eaLnBrk="1" hangingPunct="1">
              <a:lnSpc>
                <a:spcPct val="90000"/>
              </a:lnSpc>
              <a:defRPr/>
            </a:pPr>
            <a:r>
              <a:rPr lang="en-US" sz="2000" smtClean="0"/>
              <a:t> less the than stamp duty valuation</a:t>
            </a:r>
          </a:p>
          <a:p>
            <a:pPr lvl="1" eaLnBrk="1" hangingPunct="1">
              <a:lnSpc>
                <a:spcPct val="90000"/>
              </a:lnSpc>
              <a:defRPr/>
            </a:pPr>
            <a:r>
              <a:rPr lang="en-US" sz="2000" smtClean="0"/>
              <a:t> more than the stamp duty valuation</a:t>
            </a:r>
          </a:p>
          <a:p>
            <a:pPr eaLnBrk="1" hangingPunct="1">
              <a:lnSpc>
                <a:spcPct val="90000"/>
              </a:lnSpc>
              <a:defRPr/>
            </a:pPr>
            <a:r>
              <a:rPr lang="en-US" sz="2400" smtClean="0"/>
              <a:t>In case the stamp duty valuation is disputed before the concerned authority; Section 155(15)</a:t>
            </a:r>
          </a:p>
          <a:p>
            <a:pPr eaLnBrk="1" hangingPunct="1">
              <a:lnSpc>
                <a:spcPct val="90000"/>
              </a:lnSpc>
              <a:defRPr/>
            </a:pPr>
            <a:r>
              <a:rPr lang="en-US" sz="2400" smtClean="0"/>
              <a:t>Harsh only to the seller</a:t>
            </a:r>
          </a:p>
          <a:p>
            <a:pPr eaLnBrk="1" hangingPunct="1">
              <a:lnSpc>
                <a:spcPct val="90000"/>
              </a:lnSpc>
              <a:defRPr/>
            </a:pPr>
            <a:r>
              <a:rPr lang="en-US" sz="2400" smtClean="0"/>
              <a:t>How the seller can avail benefit u/s 54/ 54EC</a:t>
            </a:r>
          </a:p>
          <a:p>
            <a:pPr eaLnBrk="1" hangingPunct="1">
              <a:lnSpc>
                <a:spcPct val="90000"/>
              </a:lnSpc>
              <a:defRPr/>
            </a:pPr>
            <a:r>
              <a:rPr lang="en-US" sz="2400" smtClean="0"/>
              <a:t>Finality as regards consequences of variation if any in the valuations </a:t>
            </a:r>
          </a:p>
          <a:p>
            <a:pPr eaLnBrk="1" hangingPunct="1">
              <a:lnSpc>
                <a:spcPct val="90000"/>
              </a:lnSpc>
              <a:defRPr/>
            </a:pPr>
            <a:r>
              <a:rPr lang="en-US" sz="2400" smtClean="0"/>
              <a:t>Provision yet to be tested in the light of decision in the case of K.P. Verghese V. ITO.(1981) 131 ITR 597 (SC)</a:t>
            </a:r>
          </a:p>
          <a:p>
            <a:pPr eaLnBrk="1" hangingPunct="1">
              <a:lnSpc>
                <a:spcPct val="90000"/>
              </a:lnSpc>
              <a:defRPr/>
            </a:pPr>
            <a:endParaRPr lang="en-US" sz="2400" smtClean="0"/>
          </a:p>
        </p:txBody>
      </p:sp>
    </p:spTree>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63874" name="Rectangle 2"/>
          <p:cNvSpPr>
            <a:spLocks noGrp="1" noRot="1" noChangeArrowheads="1"/>
          </p:cNvSpPr>
          <p:nvPr>
            <p:ph type="title"/>
          </p:nvPr>
        </p:nvSpPr>
        <p:spPr>
          <a:xfrm>
            <a:off x="381000" y="0"/>
            <a:ext cx="8382000" cy="1447800"/>
          </a:xfrm>
        </p:spPr>
        <p:txBody>
          <a:bodyPr>
            <a:normAutofit fontScale="90000"/>
          </a:bodyPr>
          <a:lstStyle/>
          <a:p>
            <a:pPr eaLnBrk="1" hangingPunct="1">
              <a:defRPr/>
            </a:pPr>
            <a:r>
              <a:rPr lang="en-US" sz="4800" b="1" u="sng" smtClean="0">
                <a:solidFill>
                  <a:srgbClr val="FFCC00"/>
                </a:solidFill>
              </a:rPr>
              <a:t>Capital Gains deemed </a:t>
            </a:r>
            <a:br>
              <a:rPr lang="en-US" sz="4800" b="1" u="sng" smtClean="0">
                <a:solidFill>
                  <a:srgbClr val="FFCC00"/>
                </a:solidFill>
              </a:rPr>
            </a:br>
            <a:r>
              <a:rPr lang="en-US" sz="4800" b="1" u="sng" smtClean="0">
                <a:solidFill>
                  <a:srgbClr val="FFCC00"/>
                </a:solidFill>
              </a:rPr>
              <a:t>to be Income</a:t>
            </a:r>
            <a:endParaRPr lang="en-US" smtClean="0"/>
          </a:p>
        </p:txBody>
      </p:sp>
      <p:sp>
        <p:nvSpPr>
          <p:cNvPr id="463875" name="Rectangle 3"/>
          <p:cNvSpPr>
            <a:spLocks noGrp="1" noRot="1" noChangeArrowheads="1"/>
          </p:cNvSpPr>
          <p:nvPr>
            <p:ph idx="1"/>
          </p:nvPr>
        </p:nvSpPr>
        <p:spPr>
          <a:xfrm>
            <a:off x="457200" y="1828800"/>
            <a:ext cx="8305800" cy="3276600"/>
          </a:xfrm>
        </p:spPr>
        <p:txBody>
          <a:bodyPr/>
          <a:lstStyle/>
          <a:p>
            <a:pPr algn="just" eaLnBrk="1" hangingPunct="1">
              <a:lnSpc>
                <a:spcPct val="80000"/>
              </a:lnSpc>
              <a:buFont typeface="Wingdings" pitchFamily="2" charset="2"/>
              <a:buNone/>
              <a:tabLst>
                <a:tab pos="2338388" algn="l"/>
              </a:tabLst>
              <a:defRPr/>
            </a:pPr>
            <a:r>
              <a:rPr lang="en-US" sz="3400" b="1" u="sng" dirty="0" smtClean="0">
                <a:solidFill>
                  <a:srgbClr val="993300"/>
                </a:solidFill>
              </a:rPr>
              <a:t>Section 45(1)</a:t>
            </a:r>
            <a:endParaRPr lang="en-US" sz="3400" dirty="0" smtClean="0"/>
          </a:p>
          <a:p>
            <a:pPr algn="just" eaLnBrk="1" hangingPunct="1">
              <a:lnSpc>
                <a:spcPct val="120000"/>
              </a:lnSpc>
              <a:spcBef>
                <a:spcPct val="5000"/>
              </a:spcBef>
              <a:buFont typeface="Wingdings" pitchFamily="2" charset="2"/>
              <a:buNone/>
              <a:tabLst>
                <a:tab pos="114300" algn="l"/>
              </a:tabLst>
              <a:defRPr/>
            </a:pPr>
            <a:r>
              <a:rPr lang="en-US" dirty="0" smtClean="0"/>
              <a:t>	Any Profit or gains arising 	from </a:t>
            </a:r>
            <a:r>
              <a:rPr lang="en-US" i="1" u="sng" dirty="0" smtClean="0"/>
              <a:t>transfer</a:t>
            </a:r>
            <a:r>
              <a:rPr lang="en-US" dirty="0" smtClean="0"/>
              <a:t> of a </a:t>
            </a:r>
            <a:r>
              <a:rPr lang="en-US" i="1" u="sng" dirty="0" smtClean="0"/>
              <a:t>Capital </a:t>
            </a:r>
            <a:r>
              <a:rPr lang="en-US" i="1" u="sng" dirty="0" err="1" smtClean="0"/>
              <a:t>Asset</a:t>
            </a:r>
            <a:r>
              <a:rPr lang="en-US" dirty="0" err="1" smtClean="0"/>
              <a:t>shall</a:t>
            </a:r>
            <a:r>
              <a:rPr lang="en-US" dirty="0" smtClean="0"/>
              <a:t> be chargeable to tax	as Capital Gains	and shall </a:t>
            </a:r>
            <a:r>
              <a:rPr lang="en-US" i="1" u="sng" dirty="0" smtClean="0"/>
              <a:t>deemed</a:t>
            </a:r>
            <a:r>
              <a:rPr lang="en-US" dirty="0" smtClean="0"/>
              <a:t> to be income	of the previous year	 in which transfer took place.</a:t>
            </a:r>
          </a:p>
          <a:p>
            <a:pPr eaLnBrk="1" hangingPunct="1">
              <a:lnSpc>
                <a:spcPct val="110000"/>
              </a:lnSpc>
              <a:spcBef>
                <a:spcPct val="5000"/>
              </a:spcBef>
              <a:buFont typeface="Wingdings" pitchFamily="2" charset="2"/>
              <a:buNone/>
              <a:tabLst>
                <a:tab pos="2338388" algn="l"/>
              </a:tabLst>
              <a:defRPr/>
            </a:pPr>
            <a:endParaRPr lang="en-US"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63874"/>
                                        </p:tgtEl>
                                        <p:attrNameLst>
                                          <p:attrName>style.visibility</p:attrName>
                                        </p:attrNameLst>
                                      </p:cBhvr>
                                      <p:to>
                                        <p:strVal val="visible"/>
                                      </p:to>
                                    </p:set>
                                    <p:anim calcmode="lin" valueType="num">
                                      <p:cBhvr additive="base">
                                        <p:cTn id="7" dur="500" fill="hold"/>
                                        <p:tgtEl>
                                          <p:spTgt spid="463874"/>
                                        </p:tgtEl>
                                        <p:attrNameLst>
                                          <p:attrName>ppt_x</p:attrName>
                                        </p:attrNameLst>
                                      </p:cBhvr>
                                      <p:tavLst>
                                        <p:tav tm="0">
                                          <p:val>
                                            <p:strVal val="0-#ppt_w/2"/>
                                          </p:val>
                                        </p:tav>
                                        <p:tav tm="100000">
                                          <p:val>
                                            <p:strVal val="#ppt_x"/>
                                          </p:val>
                                        </p:tav>
                                      </p:tavLst>
                                    </p:anim>
                                    <p:anim calcmode="lin" valueType="num">
                                      <p:cBhvr additive="base">
                                        <p:cTn id="8" dur="500" fill="hold"/>
                                        <p:tgtEl>
                                          <p:spTgt spid="46387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463875">
                                            <p:txEl>
                                              <p:pRg st="0" end="0"/>
                                            </p:txEl>
                                          </p:spTgt>
                                        </p:tgtEl>
                                        <p:attrNameLst>
                                          <p:attrName>style.visibility</p:attrName>
                                        </p:attrNameLst>
                                      </p:cBhvr>
                                      <p:to>
                                        <p:strVal val="visible"/>
                                      </p:to>
                                    </p:set>
                                    <p:anim calcmode="lin" valueType="num">
                                      <p:cBhvr additive="base">
                                        <p:cTn id="13" dur="500" fill="hold"/>
                                        <p:tgtEl>
                                          <p:spTgt spid="463875">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463875">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463875">
                                            <p:txEl>
                                              <p:pRg st="1" end="1"/>
                                            </p:txEl>
                                          </p:spTgt>
                                        </p:tgtEl>
                                        <p:attrNameLst>
                                          <p:attrName>style.visibility</p:attrName>
                                        </p:attrNameLst>
                                      </p:cBhvr>
                                      <p:to>
                                        <p:strVal val="visible"/>
                                      </p:to>
                                    </p:set>
                                    <p:anim calcmode="lin" valueType="num">
                                      <p:cBhvr additive="base">
                                        <p:cTn id="19" dur="500" fill="hold"/>
                                        <p:tgtEl>
                                          <p:spTgt spid="463875">
                                            <p:txEl>
                                              <p:pRg st="1" end="1"/>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463875">
                                            <p:txEl>
                                              <p:pRg st="1" end="1"/>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3874" grpId="0" autoUpdateAnimBg="0"/>
      <p:bldP spid="463875" grpId="0" build="p"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7746" name="Rectangle 2"/>
          <p:cNvSpPr>
            <a:spLocks noGrp="1" noRot="1" noChangeArrowheads="1"/>
          </p:cNvSpPr>
          <p:nvPr>
            <p:ph type="title"/>
          </p:nvPr>
        </p:nvSpPr>
        <p:spPr/>
        <p:txBody>
          <a:bodyPr/>
          <a:lstStyle/>
          <a:p>
            <a:pPr eaLnBrk="1" hangingPunct="1">
              <a:defRPr/>
            </a:pPr>
            <a:r>
              <a:rPr lang="en-US" smtClean="0">
                <a:solidFill>
                  <a:schemeClr val="hlink"/>
                </a:solidFill>
              </a:rPr>
              <a:t>Insurance claim</a:t>
            </a:r>
          </a:p>
        </p:txBody>
      </p:sp>
      <p:sp>
        <p:nvSpPr>
          <p:cNvPr id="287747" name="Rectangle 3"/>
          <p:cNvSpPr>
            <a:spLocks noGrp="1" noRot="1" noChangeArrowheads="1"/>
          </p:cNvSpPr>
          <p:nvPr>
            <p:ph idx="1"/>
          </p:nvPr>
        </p:nvSpPr>
        <p:spPr/>
        <p:txBody>
          <a:bodyPr/>
          <a:lstStyle/>
          <a:p>
            <a:pPr eaLnBrk="1" hangingPunct="1">
              <a:defRPr/>
            </a:pPr>
            <a:r>
              <a:rPr lang="en-US" smtClean="0"/>
              <a:t>Capital asset destroyed in fire</a:t>
            </a:r>
          </a:p>
          <a:p>
            <a:pPr eaLnBrk="1" hangingPunct="1">
              <a:defRPr/>
            </a:pPr>
            <a:r>
              <a:rPr lang="en-US" smtClean="0"/>
              <a:t>Insurance claim received against the destruction of the said asset</a:t>
            </a:r>
          </a:p>
          <a:p>
            <a:pPr eaLnBrk="1" hangingPunct="1">
              <a:defRPr/>
            </a:pPr>
            <a:r>
              <a:rPr lang="en-US" smtClean="0"/>
              <a:t>Whether insurance claim liable to tax as capital gains ?</a:t>
            </a:r>
          </a:p>
          <a:p>
            <a:pPr eaLnBrk="1" hangingPunct="1">
              <a:defRPr/>
            </a:pPr>
            <a:r>
              <a:rPr lang="en-US" i="1" smtClean="0">
                <a:solidFill>
                  <a:srgbClr val="CC0000"/>
                </a:solidFill>
              </a:rPr>
              <a:t>Vania Silk Mills (1991) 191 ITR 647 (SC)</a:t>
            </a:r>
          </a:p>
          <a:p>
            <a:pPr eaLnBrk="1" hangingPunct="1">
              <a:defRPr/>
            </a:pPr>
            <a:r>
              <a:rPr lang="en-US" smtClean="0"/>
              <a:t>Section 45(1A) inserted wef 1-4-2000</a:t>
            </a:r>
          </a:p>
        </p:txBody>
      </p:sp>
    </p:spTree>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2082" name="Rectangle 2"/>
          <p:cNvSpPr>
            <a:spLocks noGrp="1" noRot="1" noChangeArrowheads="1"/>
          </p:cNvSpPr>
          <p:nvPr>
            <p:ph type="title"/>
          </p:nvPr>
        </p:nvSpPr>
        <p:spPr>
          <a:xfrm>
            <a:off x="381000" y="0"/>
            <a:ext cx="8763000" cy="838200"/>
          </a:xfrm>
        </p:spPr>
        <p:txBody>
          <a:bodyPr/>
          <a:lstStyle/>
          <a:p>
            <a:pPr eaLnBrk="1" hangingPunct="1">
              <a:defRPr/>
            </a:pPr>
            <a:r>
              <a:rPr lang="en-US" sz="4800" b="1" u="sng" smtClean="0">
                <a:solidFill>
                  <a:srgbClr val="FFCC00"/>
                </a:solidFill>
              </a:rPr>
              <a:t>Insurance Claim</a:t>
            </a:r>
            <a:endParaRPr lang="en-US" smtClean="0"/>
          </a:p>
        </p:txBody>
      </p:sp>
      <p:sp>
        <p:nvSpPr>
          <p:cNvPr id="302083" name="Rectangle 3"/>
          <p:cNvSpPr>
            <a:spLocks noGrp="1" noRot="1" noChangeArrowheads="1"/>
          </p:cNvSpPr>
          <p:nvPr>
            <p:ph idx="1"/>
          </p:nvPr>
        </p:nvSpPr>
        <p:spPr>
          <a:xfrm>
            <a:off x="457200" y="1143000"/>
            <a:ext cx="8305800" cy="4114800"/>
          </a:xfrm>
        </p:spPr>
        <p:txBody>
          <a:bodyPr/>
          <a:lstStyle/>
          <a:p>
            <a:pPr algn="just" eaLnBrk="1" hangingPunct="1">
              <a:lnSpc>
                <a:spcPct val="80000"/>
              </a:lnSpc>
              <a:buFont typeface="Wingdings" pitchFamily="2" charset="2"/>
              <a:buNone/>
              <a:tabLst>
                <a:tab pos="2338388" algn="l"/>
              </a:tabLst>
              <a:defRPr/>
            </a:pPr>
            <a:r>
              <a:rPr lang="en-US" sz="3400" b="1" u="sng" dirty="0" smtClean="0">
                <a:solidFill>
                  <a:srgbClr val="993300"/>
                </a:solidFill>
              </a:rPr>
              <a:t>Section 45(1A)</a:t>
            </a:r>
            <a:endParaRPr lang="en-US" sz="3400" dirty="0" smtClean="0"/>
          </a:p>
          <a:p>
            <a:pPr algn="just" eaLnBrk="1" hangingPunct="1">
              <a:spcBef>
                <a:spcPct val="5000"/>
              </a:spcBef>
              <a:buFont typeface="Wingdings" pitchFamily="2" charset="2"/>
              <a:buNone/>
              <a:tabLst>
                <a:tab pos="114300" algn="l"/>
              </a:tabLst>
              <a:defRPr/>
            </a:pPr>
            <a:r>
              <a:rPr lang="en-US" dirty="0" smtClean="0"/>
              <a:t>	</a:t>
            </a:r>
            <a:r>
              <a:rPr lang="en-US" sz="2800" dirty="0" smtClean="0"/>
              <a:t>Profit or gains arising from	receipt of money or other asset	from an insurer	on account of damage or destruction	of Capital Asset	shall be deemed to be income	&amp; chargeable to tax under the head Capital Gains.	</a:t>
            </a:r>
          </a:p>
          <a:p>
            <a:pPr algn="just" eaLnBrk="1" hangingPunct="1">
              <a:spcBef>
                <a:spcPct val="5000"/>
              </a:spcBef>
              <a:buFont typeface="Wingdings" pitchFamily="2" charset="2"/>
              <a:buNone/>
              <a:tabLst>
                <a:tab pos="114300" algn="l"/>
              </a:tabLst>
              <a:defRPr/>
            </a:pPr>
            <a:r>
              <a:rPr lang="en-US" sz="2800" dirty="0" smtClean="0"/>
              <a:t>Money received or Fair Market Value of the asset received shall be treated as the Full Value of consideration in the year of receipt.</a:t>
            </a:r>
          </a:p>
          <a:p>
            <a:pPr eaLnBrk="1" hangingPunct="1">
              <a:buFont typeface="Wingdings" pitchFamily="2" charset="2"/>
              <a:buNone/>
              <a:tabLst>
                <a:tab pos="2338388" algn="l"/>
              </a:tabLst>
              <a:defRPr/>
            </a:pPr>
            <a:endParaRPr lang="en-US" sz="2800" dirty="0" smtClean="0"/>
          </a:p>
        </p:txBody>
      </p:sp>
    </p:spTree>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5922" name="Rectangle 2"/>
          <p:cNvSpPr>
            <a:spLocks noGrp="1" noRot="1" noChangeArrowheads="1"/>
          </p:cNvSpPr>
          <p:nvPr>
            <p:ph type="title"/>
          </p:nvPr>
        </p:nvSpPr>
        <p:spPr/>
        <p:txBody>
          <a:bodyPr>
            <a:normAutofit fontScale="90000"/>
          </a:bodyPr>
          <a:lstStyle/>
          <a:p>
            <a:pPr eaLnBrk="1" hangingPunct="1">
              <a:defRPr/>
            </a:pPr>
            <a:r>
              <a:rPr lang="en-US" sz="4000" smtClean="0">
                <a:solidFill>
                  <a:schemeClr val="hlink"/>
                </a:solidFill>
              </a:rPr>
              <a:t>Conversion of capital asset into stock in trade</a:t>
            </a:r>
          </a:p>
        </p:txBody>
      </p:sp>
      <p:sp>
        <p:nvSpPr>
          <p:cNvPr id="465923" name="Rectangle 3"/>
          <p:cNvSpPr>
            <a:spLocks noGrp="1" noRot="1" noChangeArrowheads="1"/>
          </p:cNvSpPr>
          <p:nvPr>
            <p:ph idx="1"/>
          </p:nvPr>
        </p:nvSpPr>
        <p:spPr>
          <a:xfrm>
            <a:off x="603250" y="1808163"/>
            <a:ext cx="8540750" cy="4422775"/>
          </a:xfrm>
        </p:spPr>
        <p:txBody>
          <a:bodyPr/>
          <a:lstStyle/>
          <a:p>
            <a:pPr eaLnBrk="1" hangingPunct="1">
              <a:defRPr/>
            </a:pPr>
            <a:r>
              <a:rPr lang="en-US" sz="2800" smtClean="0"/>
              <a:t>Shares purchased in 1985 held as investments.</a:t>
            </a:r>
          </a:p>
          <a:p>
            <a:pPr eaLnBrk="1" hangingPunct="1">
              <a:defRPr/>
            </a:pPr>
            <a:r>
              <a:rPr lang="en-US" sz="2800" smtClean="0"/>
              <a:t>In 1998 the assessee started business in shares and treated the aforesaid shares as stock in trade.</a:t>
            </a:r>
          </a:p>
          <a:p>
            <a:pPr eaLnBrk="1" hangingPunct="1">
              <a:defRPr/>
            </a:pPr>
            <a:r>
              <a:rPr lang="en-US" sz="2800" smtClean="0"/>
              <a:t>Shares sold in the year 2000.</a:t>
            </a:r>
          </a:p>
          <a:p>
            <a:pPr eaLnBrk="1" hangingPunct="1">
              <a:defRPr/>
            </a:pPr>
            <a:r>
              <a:rPr lang="en-US" sz="2800" smtClean="0"/>
              <a:t>Taxability ?</a:t>
            </a:r>
          </a:p>
          <a:p>
            <a:pPr algn="ctr" eaLnBrk="1" hangingPunct="1">
              <a:buFont typeface="Wingdings" pitchFamily="2" charset="2"/>
              <a:buNone/>
              <a:defRPr/>
            </a:pPr>
            <a:r>
              <a:rPr lang="en-US" sz="2800" i="1" smtClean="0">
                <a:solidFill>
                  <a:srgbClr val="CC0000"/>
                </a:solidFill>
              </a:rPr>
              <a:t>CIT v. Shirinbai K. Kooka 46 ITR 86 (SC)</a:t>
            </a:r>
          </a:p>
          <a:p>
            <a:pPr eaLnBrk="1" hangingPunct="1">
              <a:defRPr/>
            </a:pPr>
            <a:r>
              <a:rPr lang="en-US" sz="2800" smtClean="0">
                <a:effectLst/>
              </a:rPr>
              <a:t>Section 45(2) inserted wef 1/4/1985</a:t>
            </a:r>
          </a:p>
        </p:txBody>
      </p:sp>
    </p:spTree>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02" name="Rectangle 2"/>
          <p:cNvSpPr>
            <a:spLocks noGrp="1" noRot="1" noChangeArrowheads="1"/>
          </p:cNvSpPr>
          <p:nvPr>
            <p:ph type="title"/>
          </p:nvPr>
        </p:nvSpPr>
        <p:spPr>
          <a:xfrm>
            <a:off x="381000" y="-76200"/>
            <a:ext cx="8763000" cy="1828800"/>
          </a:xfrm>
        </p:spPr>
        <p:txBody>
          <a:bodyPr/>
          <a:lstStyle/>
          <a:p>
            <a:pPr eaLnBrk="1" hangingPunct="1">
              <a:defRPr/>
            </a:pPr>
            <a:r>
              <a:rPr lang="en-US" sz="4600" b="1" u="sng" smtClean="0">
                <a:solidFill>
                  <a:srgbClr val="FFCC00"/>
                </a:solidFill>
              </a:rPr>
              <a:t>Conversion of capital asset into stock in trade</a:t>
            </a:r>
            <a:endParaRPr lang="en-US" smtClean="0"/>
          </a:p>
        </p:txBody>
      </p:sp>
      <p:sp>
        <p:nvSpPr>
          <p:cNvPr id="460803" name="Rectangle 3"/>
          <p:cNvSpPr>
            <a:spLocks noGrp="1" noRot="1" noChangeArrowheads="1"/>
          </p:cNvSpPr>
          <p:nvPr>
            <p:ph idx="1"/>
          </p:nvPr>
        </p:nvSpPr>
        <p:spPr>
          <a:xfrm>
            <a:off x="457200" y="1752600"/>
            <a:ext cx="8305800" cy="5105400"/>
          </a:xfrm>
        </p:spPr>
        <p:txBody>
          <a:bodyPr>
            <a:normAutofit/>
          </a:bodyPr>
          <a:lstStyle/>
          <a:p>
            <a:pPr algn="just" eaLnBrk="1" hangingPunct="1">
              <a:lnSpc>
                <a:spcPct val="120000"/>
              </a:lnSpc>
              <a:buFont typeface="Wingdings" pitchFamily="2" charset="2"/>
              <a:buNone/>
              <a:tabLst>
                <a:tab pos="2338388" algn="l"/>
              </a:tabLst>
              <a:defRPr/>
            </a:pPr>
            <a:r>
              <a:rPr lang="en-US" sz="3400" b="1" u="sng" smtClean="0">
                <a:solidFill>
                  <a:srgbClr val="993300"/>
                </a:solidFill>
              </a:rPr>
              <a:t>Section 45(2)</a:t>
            </a:r>
            <a:endParaRPr lang="en-US" sz="3400" smtClean="0"/>
          </a:p>
          <a:p>
            <a:pPr algn="just" eaLnBrk="1" hangingPunct="1">
              <a:lnSpc>
                <a:spcPct val="110000"/>
              </a:lnSpc>
              <a:spcBef>
                <a:spcPct val="35000"/>
              </a:spcBef>
              <a:buFont typeface="Wingdings" pitchFamily="2" charset="2"/>
              <a:buNone/>
              <a:tabLst>
                <a:tab pos="2338388" algn="l"/>
              </a:tabLst>
              <a:defRPr/>
            </a:pPr>
            <a:r>
              <a:rPr lang="en-US" smtClean="0"/>
              <a:t>	Fair Market Value of the asset</a:t>
            </a:r>
          </a:p>
          <a:p>
            <a:pPr algn="just" eaLnBrk="1" hangingPunct="1">
              <a:lnSpc>
                <a:spcPct val="110000"/>
              </a:lnSpc>
              <a:spcBef>
                <a:spcPct val="35000"/>
              </a:spcBef>
              <a:buFont typeface="Wingdings" pitchFamily="2" charset="2"/>
              <a:buNone/>
              <a:tabLst>
                <a:tab pos="2338388" algn="l"/>
              </a:tabLst>
              <a:defRPr/>
            </a:pPr>
            <a:r>
              <a:rPr lang="en-US" smtClean="0"/>
              <a:t>	on the date of conversion</a:t>
            </a:r>
          </a:p>
          <a:p>
            <a:pPr algn="just" eaLnBrk="1" hangingPunct="1">
              <a:lnSpc>
                <a:spcPct val="110000"/>
              </a:lnSpc>
              <a:spcBef>
                <a:spcPct val="35000"/>
              </a:spcBef>
              <a:buFont typeface="Wingdings" pitchFamily="2" charset="2"/>
              <a:buNone/>
              <a:tabLst>
                <a:tab pos="2338388" algn="l"/>
              </a:tabLst>
              <a:defRPr/>
            </a:pPr>
            <a:r>
              <a:rPr lang="en-US" smtClean="0"/>
              <a:t>	to be deemed to be</a:t>
            </a:r>
          </a:p>
          <a:p>
            <a:pPr algn="just" eaLnBrk="1" hangingPunct="1">
              <a:lnSpc>
                <a:spcPct val="110000"/>
              </a:lnSpc>
              <a:spcBef>
                <a:spcPct val="35000"/>
              </a:spcBef>
              <a:buFont typeface="Wingdings" pitchFamily="2" charset="2"/>
              <a:buNone/>
              <a:tabLst>
                <a:tab pos="2338388" algn="l"/>
              </a:tabLst>
              <a:defRPr/>
            </a:pPr>
            <a:r>
              <a:rPr lang="en-US" smtClean="0"/>
              <a:t>	full value of consideration.</a:t>
            </a:r>
          </a:p>
          <a:p>
            <a:pPr algn="just" eaLnBrk="1" hangingPunct="1">
              <a:lnSpc>
                <a:spcPct val="110000"/>
              </a:lnSpc>
              <a:spcBef>
                <a:spcPct val="35000"/>
              </a:spcBef>
              <a:buFont typeface="Wingdings" pitchFamily="2" charset="2"/>
              <a:buNone/>
              <a:tabLst>
                <a:tab pos="2338388" algn="l"/>
              </a:tabLst>
              <a:defRPr/>
            </a:pPr>
            <a:r>
              <a:rPr lang="en-US" smtClean="0"/>
              <a:t>	Capital Gains deemed to be income of the year in which such stock in trade is sold.</a:t>
            </a:r>
          </a:p>
        </p:txBody>
      </p:sp>
    </p:spTree>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2850" name="Rectangle 2"/>
          <p:cNvSpPr>
            <a:spLocks noGrp="1" noRot="1" noChangeArrowheads="1"/>
          </p:cNvSpPr>
          <p:nvPr>
            <p:ph type="title"/>
          </p:nvPr>
        </p:nvSpPr>
        <p:spPr/>
        <p:txBody>
          <a:bodyPr>
            <a:normAutofit fontScale="90000"/>
          </a:bodyPr>
          <a:lstStyle/>
          <a:p>
            <a:pPr eaLnBrk="1" hangingPunct="1">
              <a:defRPr/>
            </a:pPr>
            <a:r>
              <a:rPr lang="en-US" sz="4000" smtClean="0">
                <a:solidFill>
                  <a:schemeClr val="hlink"/>
                </a:solidFill>
              </a:rPr>
              <a:t>Conversion of stock in trade into a capital asset</a:t>
            </a:r>
          </a:p>
        </p:txBody>
      </p:sp>
      <p:sp>
        <p:nvSpPr>
          <p:cNvPr id="462851" name="Rectangle 3"/>
          <p:cNvSpPr>
            <a:spLocks noGrp="1" noRot="1" noChangeArrowheads="1"/>
          </p:cNvSpPr>
          <p:nvPr>
            <p:ph idx="1"/>
          </p:nvPr>
        </p:nvSpPr>
        <p:spPr/>
        <p:txBody>
          <a:bodyPr/>
          <a:lstStyle/>
          <a:p>
            <a:pPr eaLnBrk="1" hangingPunct="1">
              <a:defRPr/>
            </a:pPr>
            <a:r>
              <a:rPr lang="en-US" smtClean="0"/>
              <a:t>How capital gains to be ascertained ?</a:t>
            </a:r>
          </a:p>
          <a:p>
            <a:pPr eaLnBrk="1" hangingPunct="1">
              <a:defRPr/>
            </a:pPr>
            <a:r>
              <a:rPr lang="en-US" smtClean="0"/>
              <a:t>How the period for which asset is held to be calculated ?</a:t>
            </a:r>
          </a:p>
          <a:p>
            <a:pPr eaLnBrk="1" hangingPunct="1">
              <a:defRPr/>
            </a:pPr>
            <a:r>
              <a:rPr lang="en-US" smtClean="0">
                <a:solidFill>
                  <a:srgbClr val="CC0000"/>
                </a:solidFill>
              </a:rPr>
              <a:t>Date on which asset was acquired will be the date of purchase of the asset</a:t>
            </a:r>
          </a:p>
          <a:p>
            <a:pPr eaLnBrk="1" hangingPunct="1">
              <a:defRPr/>
            </a:pPr>
            <a:r>
              <a:rPr lang="en-US" smtClean="0">
                <a:solidFill>
                  <a:srgbClr val="CC0000"/>
                </a:solidFill>
              </a:rPr>
              <a:t>Kalyani Exports &amp; Investments Pvt Ltd v. CIT (2001) 78 ITD 95 (Pune)</a:t>
            </a:r>
          </a:p>
        </p:txBody>
      </p:sp>
    </p:spTree>
  </p:cSld>
  <p:clrMapOvr>
    <a:masterClrMapping/>
  </p:clrMapOv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9186" name="Rectangle 2"/>
          <p:cNvSpPr>
            <a:spLocks noGrp="1" noRot="1" noChangeArrowheads="1"/>
          </p:cNvSpPr>
          <p:nvPr>
            <p:ph type="title"/>
          </p:nvPr>
        </p:nvSpPr>
        <p:spPr/>
        <p:txBody>
          <a:bodyPr/>
          <a:lstStyle/>
          <a:p>
            <a:pPr eaLnBrk="1" hangingPunct="1">
              <a:defRPr/>
            </a:pPr>
            <a:r>
              <a:rPr lang="en-US" smtClean="0">
                <a:solidFill>
                  <a:schemeClr val="hlink"/>
                </a:solidFill>
              </a:rPr>
              <a:t>Partnership firm</a:t>
            </a:r>
          </a:p>
        </p:txBody>
      </p:sp>
      <p:sp>
        <p:nvSpPr>
          <p:cNvPr id="349187" name="Rectangle 3"/>
          <p:cNvSpPr>
            <a:spLocks noGrp="1" noRot="1" noChangeArrowheads="1"/>
          </p:cNvSpPr>
          <p:nvPr>
            <p:ph idx="1"/>
          </p:nvPr>
        </p:nvSpPr>
        <p:spPr/>
        <p:txBody>
          <a:bodyPr>
            <a:normAutofit/>
          </a:bodyPr>
          <a:lstStyle/>
          <a:p>
            <a:pPr eaLnBrk="1" hangingPunct="1">
              <a:defRPr/>
            </a:pPr>
            <a:r>
              <a:rPr lang="en-US" sz="4400" dirty="0" smtClean="0"/>
              <a:t>Admission of a partner</a:t>
            </a:r>
          </a:p>
          <a:p>
            <a:pPr eaLnBrk="1" hangingPunct="1">
              <a:defRPr/>
            </a:pPr>
            <a:r>
              <a:rPr lang="en-US" sz="4400" dirty="0" smtClean="0"/>
              <a:t>Retirement of a partner</a:t>
            </a:r>
          </a:p>
          <a:p>
            <a:pPr eaLnBrk="1" hangingPunct="1">
              <a:defRPr/>
            </a:pPr>
            <a:r>
              <a:rPr lang="en-US" sz="4400" dirty="0" smtClean="0"/>
              <a:t>Dissolution of firm</a:t>
            </a:r>
          </a:p>
          <a:p>
            <a:pPr eaLnBrk="1" hangingPunct="1">
              <a:defRPr/>
            </a:pPr>
            <a:r>
              <a:rPr lang="en-US" sz="4400" dirty="0" smtClean="0"/>
              <a:t>Transfer of capital asset </a:t>
            </a:r>
          </a:p>
          <a:p>
            <a:pPr lvl="1" eaLnBrk="1" hangingPunct="1">
              <a:defRPr/>
            </a:pPr>
            <a:r>
              <a:rPr lang="en-US" sz="3600" dirty="0" smtClean="0"/>
              <a:t>By partner to firm</a:t>
            </a:r>
          </a:p>
          <a:p>
            <a:pPr lvl="1" eaLnBrk="1" hangingPunct="1">
              <a:defRPr/>
            </a:pPr>
            <a:r>
              <a:rPr lang="en-US" sz="3600" dirty="0" smtClean="0"/>
              <a:t>By firm to partner</a:t>
            </a:r>
          </a:p>
        </p:txBody>
      </p:sp>
    </p:spTree>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4546" name="Rectangle 2"/>
          <p:cNvSpPr>
            <a:spLocks noGrp="1" noRot="1" noChangeArrowheads="1"/>
          </p:cNvSpPr>
          <p:nvPr>
            <p:ph type="title"/>
          </p:nvPr>
        </p:nvSpPr>
        <p:spPr/>
        <p:txBody>
          <a:bodyPr/>
          <a:lstStyle/>
          <a:p>
            <a:pPr eaLnBrk="1" hangingPunct="1">
              <a:defRPr/>
            </a:pPr>
            <a:r>
              <a:rPr lang="en-US" smtClean="0">
                <a:solidFill>
                  <a:schemeClr val="folHlink"/>
                </a:solidFill>
              </a:rPr>
              <a:t>Transfer of capital asset</a:t>
            </a:r>
          </a:p>
        </p:txBody>
      </p:sp>
      <p:sp>
        <p:nvSpPr>
          <p:cNvPr id="364547" name="Rectangle 3"/>
          <p:cNvSpPr>
            <a:spLocks noGrp="1" noRot="1" noChangeArrowheads="1"/>
          </p:cNvSpPr>
          <p:nvPr>
            <p:ph idx="1"/>
          </p:nvPr>
        </p:nvSpPr>
        <p:spPr/>
        <p:txBody>
          <a:bodyPr>
            <a:normAutofit/>
          </a:bodyPr>
          <a:lstStyle/>
          <a:p>
            <a:pPr eaLnBrk="1" hangingPunct="1">
              <a:defRPr/>
            </a:pPr>
            <a:r>
              <a:rPr lang="en-US" sz="3600" dirty="0" smtClean="0"/>
              <a:t>By partner to firm</a:t>
            </a:r>
          </a:p>
          <a:p>
            <a:pPr eaLnBrk="1" hangingPunct="1">
              <a:defRPr/>
            </a:pPr>
            <a:r>
              <a:rPr lang="en-US" sz="3600" dirty="0" smtClean="0"/>
              <a:t>By firm to partner</a:t>
            </a:r>
          </a:p>
          <a:p>
            <a:pPr eaLnBrk="1" hangingPunct="1">
              <a:defRPr/>
            </a:pPr>
            <a:r>
              <a:rPr lang="en-US" sz="3600" i="1" dirty="0" smtClean="0">
                <a:solidFill>
                  <a:srgbClr val="CC0000"/>
                </a:solidFill>
              </a:rPr>
              <a:t>Sunil </a:t>
            </a:r>
            <a:r>
              <a:rPr lang="en-US" sz="3600" i="1" dirty="0" err="1" smtClean="0">
                <a:solidFill>
                  <a:srgbClr val="CC0000"/>
                </a:solidFill>
              </a:rPr>
              <a:t>Sidharthbhai</a:t>
            </a:r>
            <a:r>
              <a:rPr lang="en-US" sz="3600" i="1" dirty="0" smtClean="0">
                <a:solidFill>
                  <a:srgbClr val="CC0000"/>
                </a:solidFill>
              </a:rPr>
              <a:t> v. CIT (1985) 156 ITR 509 (SC)</a:t>
            </a:r>
          </a:p>
          <a:p>
            <a:pPr eaLnBrk="1" hangingPunct="1">
              <a:buFont typeface="Wingdings" pitchFamily="2" charset="2"/>
              <a:buNone/>
              <a:defRPr/>
            </a:pPr>
            <a:r>
              <a:rPr lang="en-US" sz="3600" i="1" dirty="0" smtClean="0">
                <a:solidFill>
                  <a:srgbClr val="CC0000"/>
                </a:solidFill>
              </a:rPr>
              <a:t>   CIT v. </a:t>
            </a:r>
            <a:r>
              <a:rPr lang="en-US" sz="3600" i="1" dirty="0" err="1" smtClean="0">
                <a:solidFill>
                  <a:srgbClr val="CC0000"/>
                </a:solidFill>
              </a:rPr>
              <a:t>B.C.Srinivasa</a:t>
            </a:r>
            <a:r>
              <a:rPr lang="en-US" sz="3600" i="1" dirty="0" smtClean="0">
                <a:solidFill>
                  <a:srgbClr val="CC0000"/>
                </a:solidFill>
              </a:rPr>
              <a:t> </a:t>
            </a:r>
            <a:r>
              <a:rPr lang="en-US" sz="3600" i="1" dirty="0" err="1" smtClean="0">
                <a:solidFill>
                  <a:srgbClr val="CC0000"/>
                </a:solidFill>
              </a:rPr>
              <a:t>Setty</a:t>
            </a:r>
            <a:r>
              <a:rPr lang="en-US" sz="3600" i="1" dirty="0" smtClean="0">
                <a:solidFill>
                  <a:srgbClr val="CC0000"/>
                </a:solidFill>
              </a:rPr>
              <a:t> 128 ITR 294 (SC)</a:t>
            </a:r>
          </a:p>
          <a:p>
            <a:pPr eaLnBrk="1" hangingPunct="1">
              <a:defRPr/>
            </a:pPr>
            <a:r>
              <a:rPr lang="en-US" sz="3600" dirty="0" smtClean="0"/>
              <a:t>Section 45(3) &amp; 45(4) brought into the statute by Finance Act, 1987 </a:t>
            </a:r>
            <a:r>
              <a:rPr lang="en-US" sz="3600" dirty="0" err="1" smtClean="0"/>
              <a:t>wef</a:t>
            </a:r>
            <a:r>
              <a:rPr lang="en-US" sz="3600" dirty="0" smtClean="0"/>
              <a:t> 1/4/1988</a:t>
            </a:r>
          </a:p>
        </p:txBody>
      </p:sp>
    </p:spTree>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0210" name="Rectangle 2"/>
          <p:cNvSpPr>
            <a:spLocks noGrp="1" noRot="1" noChangeArrowheads="1"/>
          </p:cNvSpPr>
          <p:nvPr>
            <p:ph type="title"/>
          </p:nvPr>
        </p:nvSpPr>
        <p:spPr>
          <a:xfrm>
            <a:off x="381000" y="0"/>
            <a:ext cx="8763000" cy="1143000"/>
          </a:xfrm>
        </p:spPr>
        <p:txBody>
          <a:bodyPr/>
          <a:lstStyle/>
          <a:p>
            <a:pPr eaLnBrk="1" hangingPunct="1">
              <a:defRPr/>
            </a:pPr>
            <a:r>
              <a:rPr lang="en-US" sz="4200" b="1" u="sng" smtClean="0">
                <a:solidFill>
                  <a:srgbClr val="FFCC00"/>
                </a:solidFill>
              </a:rPr>
              <a:t>Transfer by Partner to the Firm</a:t>
            </a:r>
            <a:endParaRPr lang="en-US" smtClean="0"/>
          </a:p>
        </p:txBody>
      </p:sp>
      <p:sp>
        <p:nvSpPr>
          <p:cNvPr id="350211" name="Rectangle 3"/>
          <p:cNvSpPr>
            <a:spLocks noGrp="1" noRot="1" noChangeArrowheads="1"/>
          </p:cNvSpPr>
          <p:nvPr>
            <p:ph idx="1"/>
          </p:nvPr>
        </p:nvSpPr>
        <p:spPr>
          <a:xfrm>
            <a:off x="457200" y="1143000"/>
            <a:ext cx="8305800" cy="5334000"/>
          </a:xfrm>
        </p:spPr>
        <p:txBody>
          <a:bodyPr>
            <a:normAutofit/>
          </a:bodyPr>
          <a:lstStyle/>
          <a:p>
            <a:pPr algn="just" eaLnBrk="1" hangingPunct="1">
              <a:lnSpc>
                <a:spcPct val="120000"/>
              </a:lnSpc>
              <a:buFont typeface="Wingdings" pitchFamily="2" charset="2"/>
              <a:buNone/>
              <a:tabLst>
                <a:tab pos="2338388" algn="l"/>
              </a:tabLst>
              <a:defRPr/>
            </a:pPr>
            <a:r>
              <a:rPr lang="en-US" sz="3400" b="1" u="sng" dirty="0" smtClean="0">
                <a:solidFill>
                  <a:srgbClr val="993300"/>
                </a:solidFill>
              </a:rPr>
              <a:t>Section 45(3)</a:t>
            </a:r>
            <a:endParaRPr lang="en-US" sz="3400" dirty="0" smtClean="0"/>
          </a:p>
          <a:p>
            <a:pPr algn="just" eaLnBrk="1" hangingPunct="1">
              <a:lnSpc>
                <a:spcPct val="110000"/>
              </a:lnSpc>
              <a:spcBef>
                <a:spcPct val="35000"/>
              </a:spcBef>
              <a:buFont typeface="Wingdings" pitchFamily="2" charset="2"/>
              <a:buNone/>
              <a:tabLst>
                <a:tab pos="914400" algn="l"/>
                <a:tab pos="2338388" algn="l"/>
              </a:tabLst>
              <a:defRPr/>
            </a:pPr>
            <a:r>
              <a:rPr lang="en-US" dirty="0" smtClean="0"/>
              <a:t>	</a:t>
            </a:r>
            <a:r>
              <a:rPr lang="en-US" sz="3200" dirty="0" smtClean="0"/>
              <a:t>Transfer of capital assets </a:t>
            </a:r>
          </a:p>
          <a:p>
            <a:pPr algn="just" eaLnBrk="1" hangingPunct="1">
              <a:lnSpc>
                <a:spcPct val="110000"/>
              </a:lnSpc>
              <a:spcBef>
                <a:spcPct val="35000"/>
              </a:spcBef>
              <a:buFont typeface="Wingdings" pitchFamily="2" charset="2"/>
              <a:buNone/>
              <a:tabLst>
                <a:tab pos="914400" algn="l"/>
                <a:tab pos="2338388" algn="l"/>
              </a:tabLst>
              <a:defRPr/>
            </a:pPr>
            <a:r>
              <a:rPr lang="en-US" sz="3200" dirty="0" smtClean="0"/>
              <a:t>	by partner to the firm</a:t>
            </a:r>
          </a:p>
          <a:p>
            <a:pPr algn="just" eaLnBrk="1" hangingPunct="1">
              <a:lnSpc>
                <a:spcPct val="110000"/>
              </a:lnSpc>
              <a:spcBef>
                <a:spcPct val="35000"/>
              </a:spcBef>
              <a:buFont typeface="Wingdings" pitchFamily="2" charset="2"/>
              <a:buNone/>
              <a:tabLst>
                <a:tab pos="914400" algn="l"/>
                <a:tab pos="2338388" algn="l"/>
              </a:tabLst>
              <a:defRPr/>
            </a:pPr>
            <a:r>
              <a:rPr lang="en-US" sz="3200" dirty="0" smtClean="0"/>
              <a:t>	as capital contribution or otherwise.</a:t>
            </a:r>
          </a:p>
          <a:p>
            <a:pPr algn="just" eaLnBrk="1" hangingPunct="1">
              <a:lnSpc>
                <a:spcPct val="110000"/>
              </a:lnSpc>
              <a:spcBef>
                <a:spcPct val="35000"/>
              </a:spcBef>
              <a:buFont typeface="Wingdings" pitchFamily="2" charset="2"/>
              <a:buNone/>
              <a:tabLst>
                <a:tab pos="914400" algn="l"/>
                <a:tab pos="2338388" algn="l"/>
              </a:tabLst>
              <a:defRPr/>
            </a:pPr>
            <a:r>
              <a:rPr lang="en-US" sz="3200" dirty="0" smtClean="0"/>
              <a:t>	Amount recorded in the books of accounts  of the firm to be treated as full value of the consideration.</a:t>
            </a:r>
          </a:p>
          <a:p>
            <a:pPr algn="just" eaLnBrk="1" hangingPunct="1">
              <a:lnSpc>
                <a:spcPct val="110000"/>
              </a:lnSpc>
              <a:spcBef>
                <a:spcPct val="35000"/>
              </a:spcBef>
              <a:buFont typeface="Wingdings" pitchFamily="2" charset="2"/>
              <a:buNone/>
              <a:tabLst>
                <a:tab pos="914400" algn="l"/>
                <a:tab pos="2338388" algn="l"/>
              </a:tabLst>
              <a:defRPr/>
            </a:pPr>
            <a:r>
              <a:rPr lang="en-US" sz="3200" dirty="0" smtClean="0"/>
              <a:t>	Capital Gains  taxable accordingly.</a:t>
            </a:r>
          </a:p>
        </p:txBody>
      </p:sp>
    </p:spTree>
  </p:cSld>
  <p:clrMapOvr>
    <a:masterClrMapping/>
  </p:clrMapOv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2258" name="Rectangle 2"/>
          <p:cNvSpPr>
            <a:spLocks noGrp="1" noRot="1" noChangeArrowheads="1"/>
          </p:cNvSpPr>
          <p:nvPr>
            <p:ph type="title"/>
          </p:nvPr>
        </p:nvSpPr>
        <p:spPr>
          <a:xfrm>
            <a:off x="381000" y="0"/>
            <a:ext cx="8763000" cy="990600"/>
          </a:xfrm>
        </p:spPr>
        <p:txBody>
          <a:bodyPr>
            <a:normAutofit/>
          </a:bodyPr>
          <a:lstStyle/>
          <a:p>
            <a:pPr eaLnBrk="1" hangingPunct="1">
              <a:defRPr/>
            </a:pPr>
            <a:r>
              <a:rPr lang="en-US" b="1" u="sng" dirty="0" smtClean="0">
                <a:solidFill>
                  <a:srgbClr val="FFCC00"/>
                </a:solidFill>
              </a:rPr>
              <a:t>Transfer by Firm to the Partner</a:t>
            </a:r>
            <a:endParaRPr lang="en-US" sz="3600" dirty="0" smtClean="0"/>
          </a:p>
        </p:txBody>
      </p:sp>
      <p:sp>
        <p:nvSpPr>
          <p:cNvPr id="352259" name="Rectangle 3"/>
          <p:cNvSpPr>
            <a:spLocks noGrp="1" noRot="1" noChangeArrowheads="1"/>
          </p:cNvSpPr>
          <p:nvPr>
            <p:ph idx="1"/>
          </p:nvPr>
        </p:nvSpPr>
        <p:spPr>
          <a:xfrm>
            <a:off x="457200" y="990600"/>
            <a:ext cx="8305800" cy="5867400"/>
          </a:xfrm>
        </p:spPr>
        <p:txBody>
          <a:bodyPr/>
          <a:lstStyle/>
          <a:p>
            <a:pPr algn="just" eaLnBrk="1" hangingPunct="1">
              <a:lnSpc>
                <a:spcPct val="120000"/>
              </a:lnSpc>
              <a:buFont typeface="Wingdings" pitchFamily="2" charset="2"/>
              <a:buNone/>
              <a:tabLst>
                <a:tab pos="2338388" algn="l"/>
              </a:tabLst>
              <a:defRPr/>
            </a:pPr>
            <a:r>
              <a:rPr lang="en-US" sz="3400" b="1" u="sng" dirty="0" smtClean="0">
                <a:solidFill>
                  <a:srgbClr val="993300"/>
                </a:solidFill>
              </a:rPr>
              <a:t>Section 45(4)</a:t>
            </a:r>
            <a:endParaRPr lang="en-US" sz="3400" dirty="0" smtClean="0"/>
          </a:p>
          <a:p>
            <a:pPr algn="just" eaLnBrk="1" hangingPunct="1">
              <a:lnSpc>
                <a:spcPct val="110000"/>
              </a:lnSpc>
              <a:spcBef>
                <a:spcPct val="35000"/>
              </a:spcBef>
              <a:buFont typeface="Wingdings" pitchFamily="2" charset="2"/>
              <a:buNone/>
              <a:tabLst>
                <a:tab pos="2338388" algn="l"/>
              </a:tabLst>
              <a:defRPr/>
            </a:pPr>
            <a:r>
              <a:rPr lang="en-US" dirty="0" smtClean="0"/>
              <a:t>	Transfer by firm to the partner</a:t>
            </a:r>
          </a:p>
          <a:p>
            <a:pPr algn="just" eaLnBrk="1" hangingPunct="1">
              <a:lnSpc>
                <a:spcPct val="110000"/>
              </a:lnSpc>
              <a:spcBef>
                <a:spcPct val="35000"/>
              </a:spcBef>
              <a:buFont typeface="Wingdings" pitchFamily="2" charset="2"/>
              <a:buNone/>
              <a:tabLst>
                <a:tab pos="2338388" algn="l"/>
              </a:tabLst>
              <a:defRPr/>
            </a:pPr>
            <a:r>
              <a:rPr lang="en-US" dirty="0" smtClean="0"/>
              <a:t> 	by way of distribution of capital asset on dissolution of firm or otherwise</a:t>
            </a:r>
          </a:p>
          <a:p>
            <a:pPr algn="just" eaLnBrk="1" hangingPunct="1">
              <a:lnSpc>
                <a:spcPct val="110000"/>
              </a:lnSpc>
              <a:spcBef>
                <a:spcPct val="35000"/>
              </a:spcBef>
              <a:buFont typeface="Wingdings" pitchFamily="2" charset="2"/>
              <a:buNone/>
              <a:tabLst>
                <a:tab pos="2338388" algn="l"/>
              </a:tabLst>
              <a:defRPr/>
            </a:pPr>
            <a:r>
              <a:rPr lang="en-US" dirty="0" smtClean="0"/>
              <a:t>	shall be chargeable to tax in the hands of the firm.</a:t>
            </a:r>
          </a:p>
          <a:p>
            <a:pPr algn="just" eaLnBrk="1" hangingPunct="1">
              <a:lnSpc>
                <a:spcPct val="110000"/>
              </a:lnSpc>
              <a:spcBef>
                <a:spcPct val="35000"/>
              </a:spcBef>
              <a:buFont typeface="Wingdings" pitchFamily="2" charset="2"/>
              <a:buNone/>
              <a:tabLst>
                <a:tab pos="2338388" algn="l"/>
              </a:tabLst>
              <a:defRPr/>
            </a:pPr>
            <a:r>
              <a:rPr lang="en-US" dirty="0" smtClean="0"/>
              <a:t>	Fair Market Value of the asset to be deemed to be the full value of consideration.</a:t>
            </a:r>
          </a:p>
        </p:txBody>
      </p:sp>
    </p:spTree>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5330" name="Rectangle 2"/>
          <p:cNvSpPr>
            <a:spLocks noGrp="1" noRot="1" noChangeArrowheads="1"/>
          </p:cNvSpPr>
          <p:nvPr>
            <p:ph type="title"/>
          </p:nvPr>
        </p:nvSpPr>
        <p:spPr/>
        <p:txBody>
          <a:bodyPr/>
          <a:lstStyle/>
          <a:p>
            <a:pPr eaLnBrk="1" hangingPunct="1">
              <a:defRPr/>
            </a:pPr>
            <a:r>
              <a:rPr lang="en-US" smtClean="0">
                <a:solidFill>
                  <a:schemeClr val="folHlink"/>
                </a:solidFill>
              </a:rPr>
              <a:t>Issues in section 45(3) &amp; (4)</a:t>
            </a:r>
          </a:p>
        </p:txBody>
      </p:sp>
      <p:sp>
        <p:nvSpPr>
          <p:cNvPr id="355331" name="Rectangle 3"/>
          <p:cNvSpPr>
            <a:spLocks noGrp="1" noRot="1" noChangeArrowheads="1"/>
          </p:cNvSpPr>
          <p:nvPr>
            <p:ph idx="1"/>
          </p:nvPr>
        </p:nvSpPr>
        <p:spPr/>
        <p:txBody>
          <a:bodyPr>
            <a:normAutofit/>
          </a:bodyPr>
          <a:lstStyle/>
          <a:p>
            <a:pPr eaLnBrk="1" hangingPunct="1">
              <a:lnSpc>
                <a:spcPct val="90000"/>
              </a:lnSpc>
              <a:defRPr/>
            </a:pPr>
            <a:r>
              <a:rPr lang="en-US" sz="2800" smtClean="0"/>
              <a:t>Transfer of capital asset by the partner to firm &amp; vice-versa</a:t>
            </a:r>
          </a:p>
          <a:p>
            <a:pPr eaLnBrk="1" hangingPunct="1">
              <a:lnSpc>
                <a:spcPct val="90000"/>
              </a:lnSpc>
              <a:defRPr/>
            </a:pPr>
            <a:r>
              <a:rPr lang="en-US" sz="2800" smtClean="0"/>
              <a:t>In case of partner to firm: Value recorded in the books of the firm</a:t>
            </a:r>
          </a:p>
          <a:p>
            <a:pPr eaLnBrk="1" hangingPunct="1">
              <a:lnSpc>
                <a:spcPct val="90000"/>
              </a:lnSpc>
              <a:defRPr/>
            </a:pPr>
            <a:r>
              <a:rPr lang="en-US" sz="2800" smtClean="0"/>
              <a:t>In case of firm to partner: FMV of the capital asset</a:t>
            </a:r>
          </a:p>
          <a:p>
            <a:pPr eaLnBrk="1" hangingPunct="1">
              <a:lnSpc>
                <a:spcPct val="90000"/>
              </a:lnSpc>
              <a:defRPr/>
            </a:pPr>
            <a:r>
              <a:rPr lang="en-US" sz="2800" smtClean="0"/>
              <a:t>Whether section 45(4) applies to retirement as well ?</a:t>
            </a:r>
          </a:p>
          <a:p>
            <a:pPr eaLnBrk="1" hangingPunct="1">
              <a:lnSpc>
                <a:spcPct val="90000"/>
              </a:lnSpc>
              <a:defRPr/>
            </a:pPr>
            <a:r>
              <a:rPr lang="en-US" sz="2800" smtClean="0"/>
              <a:t>Whether section 45(4) operative without amendment in definition of transfer in section 2(47)</a:t>
            </a:r>
          </a:p>
        </p:txBody>
      </p:sp>
    </p:spTree>
  </p:cSld>
  <p:clrMapOvr>
    <a:masterClrMapping/>
  </p:clrMapOv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9666" name="Rectangle 2"/>
          <p:cNvSpPr>
            <a:spLocks noGrp="1" noRot="1" noChangeArrowheads="1"/>
          </p:cNvSpPr>
          <p:nvPr>
            <p:ph type="title"/>
          </p:nvPr>
        </p:nvSpPr>
        <p:spPr/>
        <p:txBody>
          <a:bodyPr/>
          <a:lstStyle/>
          <a:p>
            <a:pPr eaLnBrk="1" hangingPunct="1">
              <a:defRPr/>
            </a:pPr>
            <a:r>
              <a:rPr lang="en-US" smtClean="0">
                <a:solidFill>
                  <a:schemeClr val="folHlink"/>
                </a:solidFill>
              </a:rPr>
              <a:t>Admission of a partner</a:t>
            </a:r>
          </a:p>
        </p:txBody>
      </p:sp>
      <p:sp>
        <p:nvSpPr>
          <p:cNvPr id="369667" name="Rectangle 3"/>
          <p:cNvSpPr>
            <a:spLocks noGrp="1" noRot="1" noChangeArrowheads="1"/>
          </p:cNvSpPr>
          <p:nvPr>
            <p:ph idx="1"/>
          </p:nvPr>
        </p:nvSpPr>
        <p:spPr/>
        <p:txBody>
          <a:bodyPr/>
          <a:lstStyle/>
          <a:p>
            <a:pPr eaLnBrk="1" hangingPunct="1">
              <a:defRPr/>
            </a:pPr>
            <a:r>
              <a:rPr lang="en-US" smtClean="0"/>
              <a:t>Partner transfer a capital asset to the firm</a:t>
            </a:r>
          </a:p>
          <a:p>
            <a:pPr eaLnBrk="1" hangingPunct="1">
              <a:defRPr/>
            </a:pPr>
            <a:r>
              <a:rPr lang="en-US" smtClean="0"/>
              <a:t>A new partner is admitted who brings in his capital asset into the firm</a:t>
            </a:r>
          </a:p>
          <a:p>
            <a:pPr eaLnBrk="1" hangingPunct="1">
              <a:defRPr/>
            </a:pPr>
            <a:r>
              <a:rPr lang="en-US" smtClean="0"/>
              <a:t>Proprietorship converted into partnership</a:t>
            </a:r>
          </a:p>
          <a:p>
            <a:pPr eaLnBrk="1" hangingPunct="1">
              <a:defRPr/>
            </a:pPr>
            <a:r>
              <a:rPr lang="en-US" smtClean="0"/>
              <a:t>New partner admitted in an existing firm wherein firm possesses capital asset </a:t>
            </a:r>
          </a:p>
        </p:txBody>
      </p:sp>
    </p:spTree>
  </p:cSld>
  <p:clrMapOvr>
    <a:masterClrMapping/>
  </p:clrMapOv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0818" name="Rectangle 2"/>
          <p:cNvSpPr>
            <a:spLocks noGrp="1" noRot="1" noChangeArrowheads="1"/>
          </p:cNvSpPr>
          <p:nvPr>
            <p:ph type="title"/>
          </p:nvPr>
        </p:nvSpPr>
        <p:spPr/>
        <p:txBody>
          <a:bodyPr/>
          <a:lstStyle/>
          <a:p>
            <a:pPr eaLnBrk="1" hangingPunct="1">
              <a:defRPr/>
            </a:pPr>
            <a:r>
              <a:rPr lang="en-US" smtClean="0">
                <a:solidFill>
                  <a:schemeClr val="folHlink"/>
                </a:solidFill>
              </a:rPr>
              <a:t>Admission of a new partner</a:t>
            </a:r>
          </a:p>
        </p:txBody>
      </p:sp>
      <p:sp>
        <p:nvSpPr>
          <p:cNvPr id="290819" name="Rectangle 3"/>
          <p:cNvSpPr>
            <a:spLocks noGrp="1" noRot="1" noChangeArrowheads="1"/>
          </p:cNvSpPr>
          <p:nvPr>
            <p:ph idx="1"/>
          </p:nvPr>
        </p:nvSpPr>
        <p:spPr/>
        <p:txBody>
          <a:bodyPr>
            <a:normAutofit/>
          </a:bodyPr>
          <a:lstStyle/>
          <a:p>
            <a:pPr eaLnBrk="1" hangingPunct="1">
              <a:defRPr/>
            </a:pPr>
            <a:r>
              <a:rPr lang="en-US" sz="4000" dirty="0" smtClean="0"/>
              <a:t>Firm possessing capital asset</a:t>
            </a:r>
          </a:p>
          <a:p>
            <a:pPr eaLnBrk="1" hangingPunct="1">
              <a:defRPr/>
            </a:pPr>
            <a:r>
              <a:rPr lang="en-US" sz="4000" dirty="0" smtClean="0"/>
              <a:t>A new partner is admitted</a:t>
            </a:r>
          </a:p>
          <a:p>
            <a:pPr eaLnBrk="1" hangingPunct="1">
              <a:defRPr/>
            </a:pPr>
            <a:r>
              <a:rPr lang="en-US" sz="4000" dirty="0" smtClean="0"/>
              <a:t>Whether there is any capital gain</a:t>
            </a:r>
          </a:p>
          <a:p>
            <a:pPr eaLnBrk="1" hangingPunct="1">
              <a:defRPr/>
            </a:pPr>
            <a:r>
              <a:rPr lang="en-US" sz="4000" dirty="0" smtClean="0"/>
              <a:t>Held, yes</a:t>
            </a:r>
          </a:p>
          <a:p>
            <a:pPr eaLnBrk="1" hangingPunct="1">
              <a:defRPr/>
            </a:pPr>
            <a:r>
              <a:rPr lang="en-US" sz="4000" i="1" dirty="0" smtClean="0">
                <a:solidFill>
                  <a:srgbClr val="CC0000"/>
                </a:solidFill>
              </a:rPr>
              <a:t>CIT v. </a:t>
            </a:r>
            <a:r>
              <a:rPr lang="en-US" sz="4000" i="1" dirty="0" err="1" smtClean="0">
                <a:solidFill>
                  <a:srgbClr val="CC0000"/>
                </a:solidFill>
              </a:rPr>
              <a:t>Bhanodya</a:t>
            </a:r>
            <a:r>
              <a:rPr lang="en-US" sz="4000" i="1" dirty="0" smtClean="0">
                <a:solidFill>
                  <a:srgbClr val="CC0000"/>
                </a:solidFill>
              </a:rPr>
              <a:t> Ind. (2002) 253 ITR 350 (AP)</a:t>
            </a:r>
          </a:p>
        </p:txBody>
      </p:sp>
    </p:spTree>
  </p:cSld>
  <p:clrMapOvr>
    <a:masterClrMapping/>
  </p:clrMapOv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1842" name="Rectangle 2"/>
          <p:cNvSpPr>
            <a:spLocks noGrp="1" noRot="1" noChangeArrowheads="1"/>
          </p:cNvSpPr>
          <p:nvPr>
            <p:ph type="title"/>
          </p:nvPr>
        </p:nvSpPr>
        <p:spPr/>
        <p:txBody>
          <a:bodyPr/>
          <a:lstStyle/>
          <a:p>
            <a:pPr eaLnBrk="1" hangingPunct="1">
              <a:defRPr/>
            </a:pPr>
            <a:r>
              <a:rPr lang="en-US" smtClean="0">
                <a:solidFill>
                  <a:schemeClr val="folHlink"/>
                </a:solidFill>
              </a:rPr>
              <a:t>Admission after revaluation</a:t>
            </a:r>
          </a:p>
        </p:txBody>
      </p:sp>
      <p:sp>
        <p:nvSpPr>
          <p:cNvPr id="291843" name="Rectangle 3"/>
          <p:cNvSpPr>
            <a:spLocks noGrp="1" noRot="1" noChangeArrowheads="1"/>
          </p:cNvSpPr>
          <p:nvPr>
            <p:ph idx="1"/>
          </p:nvPr>
        </p:nvSpPr>
        <p:spPr/>
        <p:txBody>
          <a:bodyPr>
            <a:normAutofit/>
          </a:bodyPr>
          <a:lstStyle/>
          <a:p>
            <a:pPr eaLnBrk="1" hangingPunct="1">
              <a:defRPr/>
            </a:pPr>
            <a:r>
              <a:rPr lang="en-US" sz="3600" dirty="0" smtClean="0"/>
              <a:t>Revaluation of assets &amp; liabilities of the firm</a:t>
            </a:r>
          </a:p>
          <a:p>
            <a:pPr eaLnBrk="1" hangingPunct="1">
              <a:defRPr/>
            </a:pPr>
            <a:r>
              <a:rPr lang="en-US" sz="3600" dirty="0" smtClean="0"/>
              <a:t>A new partner is admitted into the firm</a:t>
            </a:r>
          </a:p>
          <a:p>
            <a:pPr eaLnBrk="1" hangingPunct="1">
              <a:defRPr/>
            </a:pPr>
            <a:r>
              <a:rPr lang="en-US" sz="3600" dirty="0" smtClean="0"/>
              <a:t>Subsequently old partners retire</a:t>
            </a:r>
          </a:p>
          <a:p>
            <a:pPr eaLnBrk="1" hangingPunct="1">
              <a:defRPr/>
            </a:pPr>
            <a:r>
              <a:rPr lang="en-US" sz="3600" dirty="0" smtClean="0"/>
              <a:t>Whether any liability of capital gains</a:t>
            </a:r>
          </a:p>
          <a:p>
            <a:pPr eaLnBrk="1" hangingPunct="1">
              <a:defRPr/>
            </a:pPr>
            <a:r>
              <a:rPr lang="en-US" sz="3600" dirty="0" smtClean="0"/>
              <a:t>Held, No</a:t>
            </a:r>
          </a:p>
          <a:p>
            <a:pPr eaLnBrk="1" hangingPunct="1">
              <a:defRPr/>
            </a:pPr>
            <a:r>
              <a:rPr lang="en-US" sz="3600" i="1" dirty="0" smtClean="0">
                <a:solidFill>
                  <a:srgbClr val="CC0000"/>
                </a:solidFill>
              </a:rPr>
              <a:t>CIT v. </a:t>
            </a:r>
            <a:r>
              <a:rPr lang="en-US" sz="3600" i="1" dirty="0" err="1" smtClean="0">
                <a:solidFill>
                  <a:srgbClr val="CC0000"/>
                </a:solidFill>
              </a:rPr>
              <a:t>Kunnamkulam</a:t>
            </a:r>
            <a:r>
              <a:rPr lang="en-US" sz="3600" i="1" dirty="0" smtClean="0">
                <a:solidFill>
                  <a:srgbClr val="CC0000"/>
                </a:solidFill>
              </a:rPr>
              <a:t> Mill Board (2002) 257 ITR 544 (Ker)</a:t>
            </a:r>
          </a:p>
        </p:txBody>
      </p:sp>
    </p:spTree>
  </p:cSld>
  <p:clrMapOvr>
    <a:masterClrMapping/>
  </p:clrMapOv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5570" name="Rectangle 2"/>
          <p:cNvSpPr>
            <a:spLocks noGrp="1" noRot="1" noChangeArrowheads="1"/>
          </p:cNvSpPr>
          <p:nvPr>
            <p:ph type="title"/>
          </p:nvPr>
        </p:nvSpPr>
        <p:spPr/>
        <p:txBody>
          <a:bodyPr/>
          <a:lstStyle/>
          <a:p>
            <a:pPr eaLnBrk="1" hangingPunct="1">
              <a:defRPr/>
            </a:pPr>
            <a:r>
              <a:rPr lang="en-US" smtClean="0">
                <a:solidFill>
                  <a:schemeClr val="folHlink"/>
                </a:solidFill>
              </a:rPr>
              <a:t>Two school of thoughts</a:t>
            </a:r>
          </a:p>
        </p:txBody>
      </p:sp>
      <p:sp>
        <p:nvSpPr>
          <p:cNvPr id="365571" name="Rectangle 3"/>
          <p:cNvSpPr>
            <a:spLocks noGrp="1" noRot="1" noChangeArrowheads="1"/>
          </p:cNvSpPr>
          <p:nvPr>
            <p:ph idx="1"/>
          </p:nvPr>
        </p:nvSpPr>
        <p:spPr/>
        <p:txBody>
          <a:bodyPr/>
          <a:lstStyle/>
          <a:p>
            <a:pPr eaLnBrk="1" hangingPunct="1">
              <a:defRPr/>
            </a:pPr>
            <a:r>
              <a:rPr lang="en-US" sz="3600" dirty="0" smtClean="0"/>
              <a:t>Firm a separate entity</a:t>
            </a:r>
          </a:p>
          <a:p>
            <a:pPr eaLnBrk="1" hangingPunct="1">
              <a:defRPr/>
            </a:pPr>
            <a:r>
              <a:rPr lang="en-US" sz="3600" dirty="0" smtClean="0"/>
              <a:t>Firm not a separate entity</a:t>
            </a:r>
          </a:p>
          <a:p>
            <a:pPr eaLnBrk="1" hangingPunct="1">
              <a:defRPr/>
            </a:pPr>
            <a:r>
              <a:rPr lang="en-US" sz="3600" dirty="0" smtClean="0"/>
              <a:t>Section 4 of The Partnership Act, 1932</a:t>
            </a:r>
          </a:p>
          <a:p>
            <a:pPr algn="ctr" eaLnBrk="1" hangingPunct="1">
              <a:buFont typeface="Wingdings" pitchFamily="2" charset="2"/>
              <a:buNone/>
              <a:defRPr/>
            </a:pPr>
            <a:r>
              <a:rPr lang="en-US" dirty="0" smtClean="0">
                <a:latin typeface="Monotype Corsiva" pitchFamily="66" charset="0"/>
              </a:rPr>
              <a:t> </a:t>
            </a:r>
          </a:p>
          <a:p>
            <a:pPr algn="ctr" eaLnBrk="1" hangingPunct="1">
              <a:buFont typeface="Wingdings" pitchFamily="2" charset="2"/>
              <a:buNone/>
              <a:defRPr/>
            </a:pPr>
            <a:r>
              <a:rPr lang="en-US" dirty="0" smtClean="0">
                <a:latin typeface="Monotype Corsiva" pitchFamily="66" charset="0"/>
              </a:rPr>
              <a:t>“</a:t>
            </a:r>
            <a:r>
              <a:rPr lang="en-US" i="1" dirty="0" smtClean="0">
                <a:solidFill>
                  <a:srgbClr val="CC0000"/>
                </a:solidFill>
                <a:latin typeface="Monotype Corsiva" pitchFamily="66" charset="0"/>
              </a:rPr>
              <a:t>partnership is a relation between persons who have agreed to share the profits of the business carried on by all or any of them acting for all” </a:t>
            </a:r>
            <a:endParaRPr lang="en-US" dirty="0" smtClean="0">
              <a:latin typeface="Monotype Corsiva" pitchFamily="66" charset="0"/>
            </a:endParaRPr>
          </a:p>
        </p:txBody>
      </p:sp>
    </p:spTree>
  </p:cSld>
  <p:clrMapOvr>
    <a:masterClrMapping/>
  </p:clrMapOv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4290" name="Rectangle 2"/>
          <p:cNvSpPr>
            <a:spLocks noGrp="1" noRot="1" noChangeArrowheads="1"/>
          </p:cNvSpPr>
          <p:nvPr>
            <p:ph type="title"/>
          </p:nvPr>
        </p:nvSpPr>
        <p:spPr/>
        <p:txBody>
          <a:bodyPr>
            <a:normAutofit fontScale="90000"/>
          </a:bodyPr>
          <a:lstStyle/>
          <a:p>
            <a:pPr eaLnBrk="1" hangingPunct="1">
              <a:defRPr/>
            </a:pPr>
            <a:r>
              <a:rPr lang="en-US" smtClean="0">
                <a:solidFill>
                  <a:schemeClr val="folHlink"/>
                </a:solidFill>
              </a:rPr>
              <a:t>Retirement of partner from firm</a:t>
            </a:r>
          </a:p>
        </p:txBody>
      </p:sp>
      <p:sp>
        <p:nvSpPr>
          <p:cNvPr id="524291" name="Rectangle 3"/>
          <p:cNvSpPr>
            <a:spLocks noGrp="1" noRot="1" noChangeArrowheads="1"/>
          </p:cNvSpPr>
          <p:nvPr>
            <p:ph idx="1"/>
          </p:nvPr>
        </p:nvSpPr>
        <p:spPr>
          <a:xfrm>
            <a:off x="323850" y="1700213"/>
            <a:ext cx="8540750" cy="4422775"/>
          </a:xfrm>
        </p:spPr>
        <p:txBody>
          <a:bodyPr/>
          <a:lstStyle/>
          <a:p>
            <a:pPr eaLnBrk="1" hangingPunct="1">
              <a:lnSpc>
                <a:spcPct val="90000"/>
              </a:lnSpc>
              <a:defRPr/>
            </a:pPr>
            <a:r>
              <a:rPr lang="en-US" sz="3600" smtClean="0"/>
              <a:t>Applicability of section 45(4)</a:t>
            </a:r>
          </a:p>
          <a:p>
            <a:pPr eaLnBrk="1" hangingPunct="1">
              <a:lnSpc>
                <a:spcPct val="90000"/>
              </a:lnSpc>
              <a:defRPr/>
            </a:pPr>
            <a:r>
              <a:rPr lang="en-US" sz="3600" smtClean="0"/>
              <a:t>Partnership firm is not a separate legal entity</a:t>
            </a:r>
          </a:p>
          <a:p>
            <a:pPr eaLnBrk="1" hangingPunct="1">
              <a:lnSpc>
                <a:spcPct val="90000"/>
              </a:lnSpc>
              <a:defRPr/>
            </a:pPr>
            <a:r>
              <a:rPr lang="en-US" sz="3600" smtClean="0"/>
              <a:t>Status prior to amendment by the Finance Act, 1987</a:t>
            </a:r>
          </a:p>
          <a:p>
            <a:pPr eaLnBrk="1" hangingPunct="1">
              <a:lnSpc>
                <a:spcPct val="90000"/>
              </a:lnSpc>
              <a:defRPr/>
            </a:pPr>
            <a:r>
              <a:rPr lang="en-US" sz="2800" i="1" smtClean="0">
                <a:solidFill>
                  <a:srgbClr val="CC0000"/>
                </a:solidFill>
              </a:rPr>
              <a:t>CIT v. Banke Lal Vaidya (1971) 79 ITR 594 (SC)</a:t>
            </a:r>
          </a:p>
          <a:p>
            <a:pPr eaLnBrk="1" hangingPunct="1">
              <a:lnSpc>
                <a:spcPct val="90000"/>
              </a:lnSpc>
              <a:defRPr/>
            </a:pPr>
            <a:r>
              <a:rPr lang="en-US" sz="2800" i="1" smtClean="0">
                <a:solidFill>
                  <a:srgbClr val="CC0000"/>
                </a:solidFill>
              </a:rPr>
              <a:t>CIT v. Diwan Cine Corp. ( 1968) 68 ITR 240 (SC)</a:t>
            </a:r>
          </a:p>
          <a:p>
            <a:pPr eaLnBrk="1" hangingPunct="1">
              <a:lnSpc>
                <a:spcPct val="90000"/>
              </a:lnSpc>
              <a:defRPr/>
            </a:pPr>
            <a:r>
              <a:rPr lang="en-US" sz="2800" i="1" smtClean="0">
                <a:solidFill>
                  <a:srgbClr val="CC0000"/>
                </a:solidFill>
              </a:rPr>
              <a:t>Malabar Fisheries  v. CIT (1979) 120 ITR 49 (SC)</a:t>
            </a:r>
          </a:p>
        </p:txBody>
      </p:sp>
    </p:spTree>
  </p:cSld>
  <p:clrMapOvr>
    <a:masterClrMapping/>
  </p:clrMapOv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0434" name="Rectangle 2"/>
          <p:cNvSpPr>
            <a:spLocks noGrp="1" noRot="1" noChangeArrowheads="1"/>
          </p:cNvSpPr>
          <p:nvPr>
            <p:ph type="title"/>
          </p:nvPr>
        </p:nvSpPr>
        <p:spPr/>
        <p:txBody>
          <a:bodyPr/>
          <a:lstStyle/>
          <a:p>
            <a:pPr eaLnBrk="1" hangingPunct="1">
              <a:defRPr/>
            </a:pPr>
            <a:r>
              <a:rPr lang="en-US" smtClean="0"/>
              <a:t>Section 45 (4)</a:t>
            </a:r>
          </a:p>
        </p:txBody>
      </p:sp>
      <p:sp>
        <p:nvSpPr>
          <p:cNvPr id="530435" name="Rectangle 3"/>
          <p:cNvSpPr>
            <a:spLocks noGrp="1" noRot="1" noChangeArrowheads="1"/>
          </p:cNvSpPr>
          <p:nvPr>
            <p:ph idx="1"/>
          </p:nvPr>
        </p:nvSpPr>
        <p:spPr/>
        <p:txBody>
          <a:bodyPr/>
          <a:lstStyle/>
          <a:p>
            <a:pPr eaLnBrk="1" hangingPunct="1">
              <a:lnSpc>
                <a:spcPct val="90000"/>
              </a:lnSpc>
              <a:defRPr/>
            </a:pPr>
            <a:r>
              <a:rPr lang="en-US" smtClean="0"/>
              <a:t>Whether transfer ?</a:t>
            </a:r>
          </a:p>
          <a:p>
            <a:pPr eaLnBrk="1" hangingPunct="1">
              <a:lnSpc>
                <a:spcPct val="90000"/>
              </a:lnSpc>
              <a:defRPr/>
            </a:pPr>
            <a:r>
              <a:rPr lang="en-US" smtClean="0"/>
              <a:t>Whether retirement of a partner covered ?</a:t>
            </a:r>
          </a:p>
          <a:p>
            <a:pPr eaLnBrk="1" hangingPunct="1">
              <a:lnSpc>
                <a:spcPct val="90000"/>
              </a:lnSpc>
              <a:defRPr/>
            </a:pPr>
            <a:r>
              <a:rPr lang="en-US" i="1" smtClean="0">
                <a:solidFill>
                  <a:srgbClr val="CC0000"/>
                </a:solidFill>
              </a:rPr>
              <a:t>Held, Yes,</a:t>
            </a:r>
          </a:p>
          <a:p>
            <a:pPr eaLnBrk="1" hangingPunct="1">
              <a:lnSpc>
                <a:spcPct val="90000"/>
              </a:lnSpc>
              <a:defRPr/>
            </a:pPr>
            <a:r>
              <a:rPr lang="en-US" i="1" smtClean="0">
                <a:solidFill>
                  <a:srgbClr val="CC0000"/>
                </a:solidFill>
              </a:rPr>
              <a:t>CIT v. A.N. Naik Associates (2004) 265 ITR 346 (Bom.)</a:t>
            </a:r>
          </a:p>
          <a:p>
            <a:pPr eaLnBrk="1" hangingPunct="1">
              <a:lnSpc>
                <a:spcPct val="90000"/>
              </a:lnSpc>
              <a:defRPr/>
            </a:pPr>
            <a:r>
              <a:rPr lang="en-US" i="1" smtClean="0">
                <a:solidFill>
                  <a:srgbClr val="CC0000"/>
                </a:solidFill>
              </a:rPr>
              <a:t>Similar circumstances: Held, No</a:t>
            </a:r>
          </a:p>
          <a:p>
            <a:pPr eaLnBrk="1" hangingPunct="1">
              <a:lnSpc>
                <a:spcPct val="90000"/>
              </a:lnSpc>
              <a:defRPr/>
            </a:pPr>
            <a:r>
              <a:rPr lang="en-US" i="1" smtClean="0">
                <a:solidFill>
                  <a:srgbClr val="CC0000"/>
                </a:solidFill>
              </a:rPr>
              <a:t>CIT v. Machines &amp; Mopeds (2005) 281 ITR 52 (M.P.)</a:t>
            </a:r>
          </a:p>
        </p:txBody>
      </p:sp>
    </p:spTree>
  </p:cSld>
  <p:clrMapOvr>
    <a:masterClrMapping/>
  </p:clrMapOv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5314" name="Rectangle 2"/>
          <p:cNvSpPr>
            <a:spLocks noGrp="1" noRot="1" noChangeArrowheads="1"/>
          </p:cNvSpPr>
          <p:nvPr>
            <p:ph type="title"/>
          </p:nvPr>
        </p:nvSpPr>
        <p:spPr/>
        <p:txBody>
          <a:bodyPr>
            <a:normAutofit fontScale="90000"/>
          </a:bodyPr>
          <a:lstStyle/>
          <a:p>
            <a:pPr eaLnBrk="1" hangingPunct="1">
              <a:defRPr/>
            </a:pPr>
            <a:r>
              <a:rPr lang="en-US" smtClean="0"/>
              <a:t>Retirement of partner from firm</a:t>
            </a:r>
          </a:p>
        </p:txBody>
      </p:sp>
      <p:sp>
        <p:nvSpPr>
          <p:cNvPr id="525315" name="Rectangle 3"/>
          <p:cNvSpPr>
            <a:spLocks noGrp="1" noRot="1" noChangeArrowheads="1"/>
          </p:cNvSpPr>
          <p:nvPr>
            <p:ph idx="1"/>
          </p:nvPr>
        </p:nvSpPr>
        <p:spPr/>
        <p:txBody>
          <a:bodyPr>
            <a:normAutofit/>
          </a:bodyPr>
          <a:lstStyle/>
          <a:p>
            <a:pPr eaLnBrk="1" hangingPunct="1">
              <a:defRPr/>
            </a:pPr>
            <a:r>
              <a:rPr lang="en-US" sz="2800" smtClean="0"/>
              <a:t>Amount received in excess of capital balance on retirement from the firm.</a:t>
            </a:r>
          </a:p>
          <a:p>
            <a:pPr eaLnBrk="1" hangingPunct="1">
              <a:defRPr/>
            </a:pPr>
            <a:r>
              <a:rPr lang="en-US" sz="2800" smtClean="0"/>
              <a:t>Status prior to amendment:</a:t>
            </a:r>
          </a:p>
          <a:p>
            <a:pPr eaLnBrk="1" hangingPunct="1">
              <a:defRPr/>
            </a:pPr>
            <a:r>
              <a:rPr lang="en-US" sz="2800" smtClean="0"/>
              <a:t>Held, not taxable as it is realisation of the pre existing right</a:t>
            </a:r>
          </a:p>
          <a:p>
            <a:pPr eaLnBrk="1" hangingPunct="1">
              <a:defRPr/>
            </a:pPr>
            <a:r>
              <a:rPr lang="en-US" sz="2400" i="1" smtClean="0">
                <a:solidFill>
                  <a:srgbClr val="CC0000"/>
                </a:solidFill>
              </a:rPr>
              <a:t>CIT v. Sheshagiri Rao (1995) 213 ITR 304 (AP) </a:t>
            </a:r>
          </a:p>
          <a:p>
            <a:pPr eaLnBrk="1" hangingPunct="1">
              <a:defRPr/>
            </a:pPr>
            <a:r>
              <a:rPr lang="en-US" sz="2400" i="1" smtClean="0">
                <a:solidFill>
                  <a:srgbClr val="CC0000"/>
                </a:solidFill>
              </a:rPr>
              <a:t>CIT v. Anant Narhar Ninkar (HUF) (1997) 224 ITR 221 (Guj)</a:t>
            </a:r>
          </a:p>
          <a:p>
            <a:pPr eaLnBrk="1" hangingPunct="1">
              <a:defRPr/>
            </a:pPr>
            <a:r>
              <a:rPr lang="en-US" sz="2800" smtClean="0"/>
              <a:t>Held, taxable as resulting in transfer &amp; retirement is different form dissolution of the firm.</a:t>
            </a:r>
          </a:p>
          <a:p>
            <a:pPr eaLnBrk="1" hangingPunct="1">
              <a:defRPr/>
            </a:pPr>
            <a:r>
              <a:rPr lang="en-US" sz="2400" i="1" smtClean="0">
                <a:solidFill>
                  <a:srgbClr val="CC0000"/>
                </a:solidFill>
              </a:rPr>
              <a:t>Bishan Lal Kanodia v. CIT (2002) 257 ITR 449 Del</a:t>
            </a:r>
          </a:p>
        </p:txBody>
      </p:sp>
    </p:spTree>
  </p:cSld>
  <p:clrMapOvr>
    <a:masterClrMapping/>
  </p:clrMapOv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42" name="Rectangle 2"/>
          <p:cNvSpPr>
            <a:spLocks noGrp="1" noRot="1" noChangeArrowheads="1"/>
          </p:cNvSpPr>
          <p:nvPr>
            <p:ph type="title"/>
          </p:nvPr>
        </p:nvSpPr>
        <p:spPr/>
        <p:txBody>
          <a:bodyPr/>
          <a:lstStyle/>
          <a:p>
            <a:pPr eaLnBrk="1" hangingPunct="1">
              <a:defRPr/>
            </a:pPr>
            <a:r>
              <a:rPr lang="en-US" smtClean="0">
                <a:solidFill>
                  <a:schemeClr val="folHlink"/>
                </a:solidFill>
              </a:rPr>
              <a:t>Partnership firm</a:t>
            </a:r>
          </a:p>
        </p:txBody>
      </p:sp>
      <p:sp>
        <p:nvSpPr>
          <p:cNvPr id="368643" name="Rectangle 3"/>
          <p:cNvSpPr>
            <a:spLocks noGrp="1" noRot="1" noChangeArrowheads="1"/>
          </p:cNvSpPr>
          <p:nvPr>
            <p:ph idx="1"/>
          </p:nvPr>
        </p:nvSpPr>
        <p:spPr/>
        <p:txBody>
          <a:bodyPr/>
          <a:lstStyle/>
          <a:p>
            <a:pPr eaLnBrk="1" hangingPunct="1">
              <a:lnSpc>
                <a:spcPct val="90000"/>
              </a:lnSpc>
              <a:defRPr/>
            </a:pPr>
            <a:endParaRPr lang="en-US" sz="2400" smtClean="0"/>
          </a:p>
          <a:p>
            <a:pPr eaLnBrk="1" hangingPunct="1">
              <a:lnSpc>
                <a:spcPct val="90000"/>
              </a:lnSpc>
              <a:defRPr/>
            </a:pPr>
            <a:r>
              <a:rPr lang="en-US" sz="2400" smtClean="0"/>
              <a:t>Retirement of a partner </a:t>
            </a:r>
          </a:p>
          <a:p>
            <a:pPr lvl="1" eaLnBrk="1" hangingPunct="1">
              <a:lnSpc>
                <a:spcPct val="90000"/>
              </a:lnSpc>
              <a:defRPr/>
            </a:pPr>
            <a:r>
              <a:rPr lang="en-US" sz="2000" smtClean="0"/>
              <a:t>Capital asset taken over by the retiring partner </a:t>
            </a:r>
          </a:p>
          <a:p>
            <a:pPr lvl="1" eaLnBrk="1" hangingPunct="1">
              <a:lnSpc>
                <a:spcPct val="90000"/>
              </a:lnSpc>
              <a:defRPr/>
            </a:pPr>
            <a:r>
              <a:rPr lang="en-US" sz="2000" smtClean="0"/>
              <a:t>Resulting in conversion into proprietorship</a:t>
            </a:r>
          </a:p>
          <a:p>
            <a:pPr lvl="1" eaLnBrk="1" hangingPunct="1">
              <a:lnSpc>
                <a:spcPct val="90000"/>
              </a:lnSpc>
              <a:defRPr/>
            </a:pPr>
            <a:r>
              <a:rPr lang="en-US" sz="2000" smtClean="0"/>
              <a:t>Capital asset owned by the firm continuing with remaining partner</a:t>
            </a:r>
          </a:p>
          <a:p>
            <a:pPr lvl="1" eaLnBrk="1" hangingPunct="1">
              <a:lnSpc>
                <a:spcPct val="90000"/>
              </a:lnSpc>
              <a:defRPr/>
            </a:pPr>
            <a:r>
              <a:rPr lang="en-US" sz="2000" smtClean="0"/>
              <a:t>Retiring partner getting more than cr in his capital a/c</a:t>
            </a:r>
          </a:p>
          <a:p>
            <a:pPr lvl="1" eaLnBrk="1" hangingPunct="1">
              <a:lnSpc>
                <a:spcPct val="90000"/>
              </a:lnSpc>
              <a:defRPr/>
            </a:pPr>
            <a:r>
              <a:rPr lang="en-US" sz="2000" smtClean="0"/>
              <a:t>Retiring partner given proportionate share in the  capital asset</a:t>
            </a:r>
          </a:p>
          <a:p>
            <a:pPr eaLnBrk="1" hangingPunct="1">
              <a:lnSpc>
                <a:spcPct val="90000"/>
              </a:lnSpc>
              <a:defRPr/>
            </a:pPr>
            <a:r>
              <a:rPr lang="en-US" sz="2400" smtClean="0"/>
              <a:t>Dissolution of firm</a:t>
            </a:r>
          </a:p>
          <a:p>
            <a:pPr eaLnBrk="1" hangingPunct="1">
              <a:lnSpc>
                <a:spcPct val="90000"/>
              </a:lnSpc>
              <a:defRPr/>
            </a:pPr>
            <a:r>
              <a:rPr lang="en-US" sz="2400" smtClean="0"/>
              <a:t>Transfer of capital asset </a:t>
            </a:r>
          </a:p>
          <a:p>
            <a:pPr lvl="1" eaLnBrk="1" hangingPunct="1">
              <a:lnSpc>
                <a:spcPct val="90000"/>
              </a:lnSpc>
              <a:defRPr/>
            </a:pPr>
            <a:r>
              <a:rPr lang="en-US" sz="2000" smtClean="0"/>
              <a:t>By partner to firm</a:t>
            </a:r>
          </a:p>
          <a:p>
            <a:pPr lvl="1" eaLnBrk="1" hangingPunct="1">
              <a:lnSpc>
                <a:spcPct val="90000"/>
              </a:lnSpc>
              <a:defRPr/>
            </a:pPr>
            <a:r>
              <a:rPr lang="en-US" sz="2000" smtClean="0"/>
              <a:t>By firm to partner</a:t>
            </a:r>
          </a:p>
        </p:txBody>
      </p:sp>
    </p:spTree>
  </p:cSld>
  <p:clrMapOvr>
    <a:masterClrMapping/>
  </p:clrMapOvr>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3506" name="Rectangle 2"/>
          <p:cNvSpPr>
            <a:spLocks noGrp="1" noRot="1" noChangeArrowheads="1"/>
          </p:cNvSpPr>
          <p:nvPr>
            <p:ph type="title"/>
          </p:nvPr>
        </p:nvSpPr>
        <p:spPr/>
        <p:txBody>
          <a:bodyPr/>
          <a:lstStyle/>
          <a:p>
            <a:pPr eaLnBrk="1" hangingPunct="1">
              <a:defRPr/>
            </a:pPr>
            <a:r>
              <a:rPr lang="en-US" smtClean="0">
                <a:solidFill>
                  <a:schemeClr val="folHlink"/>
                </a:solidFill>
              </a:rPr>
              <a:t>Family arrangements</a:t>
            </a:r>
          </a:p>
        </p:txBody>
      </p:sp>
      <p:sp>
        <p:nvSpPr>
          <p:cNvPr id="533507" name="Rectangle 3"/>
          <p:cNvSpPr>
            <a:spLocks noGrp="1" noRot="1" noChangeArrowheads="1"/>
          </p:cNvSpPr>
          <p:nvPr>
            <p:ph idx="1"/>
          </p:nvPr>
        </p:nvSpPr>
        <p:spPr/>
        <p:txBody>
          <a:bodyPr/>
          <a:lstStyle/>
          <a:p>
            <a:pPr eaLnBrk="1" hangingPunct="1">
              <a:lnSpc>
                <a:spcPct val="90000"/>
              </a:lnSpc>
              <a:defRPr/>
            </a:pPr>
            <a:r>
              <a:rPr lang="en-US" smtClean="0"/>
              <a:t>Whether transfer of property in family settlement is chargeable to capital gains tax?</a:t>
            </a:r>
          </a:p>
          <a:p>
            <a:pPr eaLnBrk="1" hangingPunct="1">
              <a:lnSpc>
                <a:spcPct val="90000"/>
              </a:lnSpc>
              <a:defRPr/>
            </a:pPr>
            <a:r>
              <a:rPr lang="en-US" smtClean="0"/>
              <a:t>Family arrangements made voluntarily to resolve the disputes among members of a family did not amount to transfer.</a:t>
            </a:r>
          </a:p>
          <a:p>
            <a:pPr eaLnBrk="1" hangingPunct="1">
              <a:lnSpc>
                <a:spcPct val="90000"/>
              </a:lnSpc>
              <a:defRPr/>
            </a:pPr>
            <a:r>
              <a:rPr lang="en-US" smtClean="0"/>
              <a:t>No capital gain arises from the transaction</a:t>
            </a:r>
          </a:p>
          <a:p>
            <a:pPr eaLnBrk="1" hangingPunct="1">
              <a:lnSpc>
                <a:spcPct val="90000"/>
              </a:lnSpc>
              <a:defRPr/>
            </a:pPr>
            <a:r>
              <a:rPr lang="en-US" i="1" smtClean="0">
                <a:solidFill>
                  <a:srgbClr val="CC0000"/>
                </a:solidFill>
              </a:rPr>
              <a:t>CIT vs AL Ramanathan 245 ITR 494 (Madras)</a:t>
            </a:r>
          </a:p>
          <a:p>
            <a:pPr eaLnBrk="1" hangingPunct="1">
              <a:lnSpc>
                <a:spcPct val="90000"/>
              </a:lnSpc>
              <a:defRPr/>
            </a:pPr>
            <a:endParaRPr lang="en-US" i="1" smtClean="0">
              <a:solidFill>
                <a:srgbClr val="CC0000"/>
              </a:solidFill>
            </a:endParaRPr>
          </a:p>
        </p:txBody>
      </p:sp>
    </p:spTree>
  </p:cSld>
  <p:clrMapOvr>
    <a:masterClrMapping/>
  </p:clrMapOv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3746" name="Rectangle 2"/>
          <p:cNvSpPr>
            <a:spLocks noGrp="1" noRot="1" noChangeArrowheads="1"/>
          </p:cNvSpPr>
          <p:nvPr>
            <p:ph type="title"/>
          </p:nvPr>
        </p:nvSpPr>
        <p:spPr/>
        <p:txBody>
          <a:bodyPr/>
          <a:lstStyle/>
          <a:p>
            <a:pPr eaLnBrk="1" hangingPunct="1">
              <a:defRPr/>
            </a:pPr>
            <a:r>
              <a:rPr lang="en-US" smtClean="0"/>
              <a:t>Family Arrangements</a:t>
            </a:r>
          </a:p>
        </p:txBody>
      </p:sp>
      <p:sp>
        <p:nvSpPr>
          <p:cNvPr id="543747" name="Rectangle 3"/>
          <p:cNvSpPr>
            <a:spLocks noGrp="1" noRot="1" noChangeArrowheads="1"/>
          </p:cNvSpPr>
          <p:nvPr>
            <p:ph idx="1"/>
          </p:nvPr>
        </p:nvSpPr>
        <p:spPr/>
        <p:txBody>
          <a:bodyPr/>
          <a:lstStyle/>
          <a:p>
            <a:pPr eaLnBrk="1" hangingPunct="1">
              <a:defRPr/>
            </a:pPr>
            <a:r>
              <a:rPr lang="en-US" smtClean="0"/>
              <a:t>Cost of acquisition in the hands of the member receiving the asset after the settlement</a:t>
            </a:r>
          </a:p>
          <a:p>
            <a:pPr eaLnBrk="1" hangingPunct="1">
              <a:defRPr/>
            </a:pPr>
            <a:r>
              <a:rPr lang="en-US" smtClean="0"/>
              <a:t>Cost to the previous owner and not the amount mentioned in the family settlement deed</a:t>
            </a:r>
          </a:p>
          <a:p>
            <a:pPr eaLnBrk="1" hangingPunct="1">
              <a:buFont typeface="Wingdings" pitchFamily="2" charset="2"/>
              <a:buNone/>
              <a:defRPr/>
            </a:pPr>
            <a:r>
              <a:rPr lang="en-US" smtClean="0"/>
              <a:t>   </a:t>
            </a:r>
            <a:r>
              <a:rPr lang="en-US" smtClean="0">
                <a:solidFill>
                  <a:srgbClr val="CC0000"/>
                </a:solidFill>
              </a:rPr>
              <a:t>CIT v. Shanti Chandran (2003) 127 Taxman 475 (Mad)</a:t>
            </a:r>
            <a:endParaRPr lang="en-US" smtClean="0"/>
          </a:p>
        </p:txBody>
      </p:sp>
    </p:spTree>
  </p:cSld>
  <p:clrMapOvr>
    <a:masterClrMapping/>
  </p:clrMapOvr>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31106" name="Rectangle 2"/>
          <p:cNvSpPr>
            <a:spLocks noGrp="1" noRot="1" noChangeArrowheads="1"/>
          </p:cNvSpPr>
          <p:nvPr>
            <p:ph type="title"/>
          </p:nvPr>
        </p:nvSpPr>
        <p:spPr>
          <a:xfrm>
            <a:off x="381000" y="0"/>
            <a:ext cx="8763000" cy="1600200"/>
          </a:xfrm>
        </p:spPr>
        <p:txBody>
          <a:bodyPr/>
          <a:lstStyle/>
          <a:p>
            <a:pPr eaLnBrk="1" hangingPunct="1">
              <a:defRPr/>
            </a:pPr>
            <a:r>
              <a:rPr lang="en-US" sz="4800" b="1" u="sng" dirty="0" smtClean="0">
                <a:solidFill>
                  <a:srgbClr val="FFCC00"/>
                </a:solidFill>
              </a:rPr>
              <a:t>Mode of Computation </a:t>
            </a:r>
            <a:br>
              <a:rPr lang="en-US" sz="4800" b="1" u="sng" dirty="0" smtClean="0">
                <a:solidFill>
                  <a:srgbClr val="FFCC00"/>
                </a:solidFill>
              </a:rPr>
            </a:br>
            <a:r>
              <a:rPr lang="en-US" sz="4800" b="1" u="sng" dirty="0" smtClean="0">
                <a:solidFill>
                  <a:srgbClr val="FFCC00"/>
                </a:solidFill>
              </a:rPr>
              <a:t>of Capital Gains</a:t>
            </a:r>
            <a:endParaRPr lang="en-US" dirty="0" smtClean="0"/>
          </a:p>
        </p:txBody>
      </p:sp>
      <p:sp>
        <p:nvSpPr>
          <p:cNvPr id="431107" name="Rectangle 3"/>
          <p:cNvSpPr>
            <a:spLocks noGrp="1" noRot="1" noChangeArrowheads="1"/>
          </p:cNvSpPr>
          <p:nvPr>
            <p:ph idx="1"/>
          </p:nvPr>
        </p:nvSpPr>
        <p:spPr>
          <a:xfrm>
            <a:off x="457200" y="1524000"/>
            <a:ext cx="8686800" cy="4572000"/>
          </a:xfrm>
        </p:spPr>
        <p:txBody>
          <a:bodyPr>
            <a:normAutofit fontScale="40000" lnSpcReduction="20000"/>
          </a:bodyPr>
          <a:lstStyle/>
          <a:p>
            <a:pPr marL="808038" indent="-808038" algn="just" eaLnBrk="1" hangingPunct="1">
              <a:lnSpc>
                <a:spcPct val="120000"/>
              </a:lnSpc>
              <a:buFont typeface="Wingdings" pitchFamily="2" charset="2"/>
              <a:buNone/>
              <a:tabLst>
                <a:tab pos="750888" algn="l"/>
              </a:tabLst>
              <a:defRPr/>
            </a:pPr>
            <a:r>
              <a:rPr lang="en-US" sz="10000" b="1" u="sng" dirty="0" smtClean="0">
                <a:solidFill>
                  <a:srgbClr val="993300"/>
                </a:solidFill>
                <a:latin typeface="Activa-Italic" pitchFamily="2" charset="0"/>
              </a:rPr>
              <a:t>Section 48</a:t>
            </a:r>
            <a:endParaRPr lang="en-US" sz="10000" dirty="0" smtClean="0">
              <a:latin typeface="Activa-Italic" pitchFamily="2" charset="0"/>
            </a:endParaRPr>
          </a:p>
          <a:p>
            <a:pPr marL="1443038" indent="-692150" algn="just">
              <a:spcBef>
                <a:spcPct val="20000"/>
              </a:spcBef>
              <a:buClr>
                <a:schemeClr val="hlink"/>
              </a:buClr>
              <a:buFont typeface="Wingdings" pitchFamily="2" charset="2"/>
              <a:buNone/>
              <a:tabLst>
                <a:tab pos="1471613" algn="l"/>
              </a:tabLst>
              <a:defRPr/>
            </a:pPr>
            <a:r>
              <a:rPr lang="en-US" dirty="0" smtClean="0"/>
              <a:t>	</a:t>
            </a:r>
            <a:r>
              <a:rPr lang="en-US" sz="9000" dirty="0" smtClean="0"/>
              <a:t>Full value of the consideration received or accruing as a result of transfer of capital asset less.</a:t>
            </a:r>
          </a:p>
          <a:p>
            <a:pPr marL="1031875" indent="-1031875" algn="just">
              <a:spcBef>
                <a:spcPct val="20000"/>
              </a:spcBef>
              <a:buClr>
                <a:schemeClr val="hlink"/>
              </a:buClr>
              <a:buFont typeface="Wingdings" pitchFamily="2" charset="2"/>
              <a:buNone/>
              <a:tabLst>
                <a:tab pos="685800" algn="l"/>
                <a:tab pos="982663" algn="l"/>
              </a:tabLst>
              <a:defRPr/>
            </a:pPr>
            <a:r>
              <a:rPr lang="en-US" sz="9000" dirty="0" smtClean="0">
                <a:effectLst>
                  <a:outerShdw blurRad="38100" dist="38100" dir="2700000" algn="tl">
                    <a:srgbClr val="000000"/>
                  </a:outerShdw>
                </a:effectLst>
              </a:rPr>
              <a:t> (</a:t>
            </a:r>
            <a:r>
              <a:rPr lang="en-US" sz="9000" dirty="0" err="1" smtClean="0">
                <a:effectLst>
                  <a:outerShdw blurRad="38100" dist="38100" dir="2700000" algn="tl">
                    <a:srgbClr val="000000"/>
                  </a:outerShdw>
                </a:effectLst>
              </a:rPr>
              <a:t>i</a:t>
            </a:r>
            <a:r>
              <a:rPr lang="en-US" sz="9000" dirty="0" smtClean="0">
                <a:effectLst>
                  <a:outerShdw blurRad="38100" dist="38100" dir="2700000" algn="tl">
                    <a:srgbClr val="000000"/>
                  </a:outerShdw>
                </a:effectLst>
              </a:rPr>
              <a:t>)	expenditure incurred </a:t>
            </a:r>
            <a:r>
              <a:rPr lang="en-US" sz="9000" dirty="0" smtClean="0">
                <a:solidFill>
                  <a:srgbClr val="FF0000"/>
                </a:solidFill>
                <a:effectLst>
                  <a:outerShdw blurRad="38100" dist="38100" dir="2700000" algn="tl">
                    <a:srgbClr val="000000"/>
                  </a:outerShdw>
                </a:effectLst>
              </a:rPr>
              <a:t>wholly &amp;  exclusively in connection with such transfer.</a:t>
            </a:r>
          </a:p>
          <a:p>
            <a:pPr marL="1031875" indent="-1031875" algn="just">
              <a:spcBef>
                <a:spcPct val="20000"/>
              </a:spcBef>
              <a:buClr>
                <a:schemeClr val="hlink"/>
              </a:buClr>
              <a:buFont typeface="Wingdings" pitchFamily="2" charset="2"/>
              <a:buNone/>
              <a:tabLst>
                <a:tab pos="685800" algn="l"/>
                <a:tab pos="982663" algn="l"/>
              </a:tabLst>
              <a:defRPr/>
            </a:pPr>
            <a:r>
              <a:rPr lang="en-US" sz="9000" dirty="0" smtClean="0">
                <a:effectLst>
                  <a:outerShdw blurRad="38100" dist="38100" dir="2700000" algn="tl">
                    <a:srgbClr val="000000"/>
                  </a:outerShdw>
                </a:effectLst>
              </a:rPr>
              <a:t>(ii)	the </a:t>
            </a:r>
            <a:r>
              <a:rPr lang="en-US" sz="9000" dirty="0" smtClean="0">
                <a:solidFill>
                  <a:srgbClr val="993300"/>
                </a:solidFill>
                <a:effectLst>
                  <a:outerShdw blurRad="38100" dist="38100" dir="2700000" algn="tl">
                    <a:srgbClr val="000000"/>
                  </a:outerShdw>
                </a:effectLst>
              </a:rPr>
              <a:t>cost of acquisition of the asset</a:t>
            </a:r>
            <a:r>
              <a:rPr lang="en-US" sz="9000" dirty="0" smtClean="0">
                <a:effectLst>
                  <a:outerShdw blurRad="38100" dist="38100" dir="2700000" algn="tl">
                    <a:srgbClr val="000000"/>
                  </a:outerShdw>
                </a:effectLst>
              </a:rPr>
              <a:t> &amp; the </a:t>
            </a:r>
            <a:r>
              <a:rPr lang="en-US" sz="9000" dirty="0" smtClean="0">
                <a:solidFill>
                  <a:srgbClr val="993300"/>
                </a:solidFill>
                <a:effectLst>
                  <a:outerShdw blurRad="38100" dist="38100" dir="2700000" algn="tl">
                    <a:srgbClr val="000000"/>
                  </a:outerShdw>
                </a:effectLst>
              </a:rPr>
              <a:t>cost of improvement</a:t>
            </a:r>
            <a:r>
              <a:rPr lang="en-US" sz="9000" dirty="0" smtClean="0">
                <a:effectLst>
                  <a:outerShdw blurRad="38100" dist="38100" dir="2700000" algn="tl">
                    <a:srgbClr val="000000"/>
                  </a:outerShdw>
                </a:effectLst>
              </a:rPr>
              <a:t> there to.</a:t>
            </a:r>
            <a:endParaRPr lang="en-US"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31106"/>
                                        </p:tgtEl>
                                        <p:attrNameLst>
                                          <p:attrName>style.visibility</p:attrName>
                                        </p:attrNameLst>
                                      </p:cBhvr>
                                      <p:to>
                                        <p:strVal val="visible"/>
                                      </p:to>
                                    </p:set>
                                    <p:anim calcmode="lin" valueType="num">
                                      <p:cBhvr additive="base">
                                        <p:cTn id="7" dur="500" fill="hold"/>
                                        <p:tgtEl>
                                          <p:spTgt spid="431106"/>
                                        </p:tgtEl>
                                        <p:attrNameLst>
                                          <p:attrName>ppt_x</p:attrName>
                                        </p:attrNameLst>
                                      </p:cBhvr>
                                      <p:tavLst>
                                        <p:tav tm="0">
                                          <p:val>
                                            <p:strVal val="0-#ppt_w/2"/>
                                          </p:val>
                                        </p:tav>
                                        <p:tav tm="100000">
                                          <p:val>
                                            <p:strVal val="#ppt_x"/>
                                          </p:val>
                                        </p:tav>
                                      </p:tavLst>
                                    </p:anim>
                                    <p:anim calcmode="lin" valueType="num">
                                      <p:cBhvr additive="base">
                                        <p:cTn id="8" dur="500" fill="hold"/>
                                        <p:tgtEl>
                                          <p:spTgt spid="431106"/>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431107">
                                            <p:txEl>
                                              <p:pRg st="0" end="0"/>
                                            </p:txEl>
                                          </p:spTgt>
                                        </p:tgtEl>
                                        <p:attrNameLst>
                                          <p:attrName>style.visibility</p:attrName>
                                        </p:attrNameLst>
                                      </p:cBhvr>
                                      <p:to>
                                        <p:strVal val="visible"/>
                                      </p:to>
                                    </p:set>
                                    <p:anim calcmode="lin" valueType="num">
                                      <p:cBhvr additive="base">
                                        <p:cTn id="13" dur="500" fill="hold"/>
                                        <p:tgtEl>
                                          <p:spTgt spid="431107">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431107">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431107">
                                            <p:txEl>
                                              <p:pRg st="1" end="1"/>
                                            </p:txEl>
                                          </p:spTgt>
                                        </p:tgtEl>
                                        <p:attrNameLst>
                                          <p:attrName>style.visibility</p:attrName>
                                        </p:attrNameLst>
                                      </p:cBhvr>
                                      <p:to>
                                        <p:strVal val="visible"/>
                                      </p:to>
                                    </p:set>
                                    <p:anim calcmode="lin" valueType="num">
                                      <p:cBhvr additive="base">
                                        <p:cTn id="19" dur="500" fill="hold"/>
                                        <p:tgtEl>
                                          <p:spTgt spid="431107">
                                            <p:txEl>
                                              <p:pRg st="1" end="1"/>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431107">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431107">
                                            <p:txEl>
                                              <p:pRg st="2" end="2"/>
                                            </p:txEl>
                                          </p:spTgt>
                                        </p:tgtEl>
                                        <p:attrNameLst>
                                          <p:attrName>style.visibility</p:attrName>
                                        </p:attrNameLst>
                                      </p:cBhvr>
                                      <p:to>
                                        <p:strVal val="visible"/>
                                      </p:to>
                                    </p:set>
                                    <p:anim calcmode="lin" valueType="num">
                                      <p:cBhvr additive="base">
                                        <p:cTn id="25" dur="500" fill="hold"/>
                                        <p:tgtEl>
                                          <p:spTgt spid="431107">
                                            <p:txEl>
                                              <p:pRg st="2" end="2"/>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431107">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431107">
                                            <p:txEl>
                                              <p:pRg st="3" end="3"/>
                                            </p:txEl>
                                          </p:spTgt>
                                        </p:tgtEl>
                                        <p:attrNameLst>
                                          <p:attrName>style.visibility</p:attrName>
                                        </p:attrNameLst>
                                      </p:cBhvr>
                                      <p:to>
                                        <p:strVal val="visible"/>
                                      </p:to>
                                    </p:set>
                                    <p:anim calcmode="lin" valueType="num">
                                      <p:cBhvr additive="base">
                                        <p:cTn id="31" dur="500" fill="hold"/>
                                        <p:tgtEl>
                                          <p:spTgt spid="431107">
                                            <p:txEl>
                                              <p:pRg st="3" end="3"/>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431107">
                                            <p:txEl>
                                              <p:pRg st="3" end="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1106" grpId="0" autoUpdateAnimBg="0"/>
      <p:bldP spid="431107" grpId="0" build="p" autoUpdateAnimBg="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6706" name="Rectangle 2"/>
          <p:cNvSpPr>
            <a:spLocks noGrp="1" noRot="1" noChangeArrowheads="1"/>
          </p:cNvSpPr>
          <p:nvPr>
            <p:ph type="title"/>
          </p:nvPr>
        </p:nvSpPr>
        <p:spPr/>
        <p:txBody>
          <a:bodyPr>
            <a:normAutofit fontScale="90000"/>
          </a:bodyPr>
          <a:lstStyle/>
          <a:p>
            <a:pPr eaLnBrk="1" hangingPunct="1">
              <a:defRPr/>
            </a:pPr>
            <a:r>
              <a:rPr lang="en-US" sz="4000" smtClean="0">
                <a:solidFill>
                  <a:schemeClr val="folHlink"/>
                </a:solidFill>
              </a:rPr>
              <a:t>Expenditure in connection with transfer</a:t>
            </a:r>
          </a:p>
        </p:txBody>
      </p:sp>
      <p:sp>
        <p:nvSpPr>
          <p:cNvPr id="456707" name="Rectangle 3"/>
          <p:cNvSpPr>
            <a:spLocks noGrp="1" noRot="1" noChangeArrowheads="1"/>
          </p:cNvSpPr>
          <p:nvPr>
            <p:ph idx="1"/>
          </p:nvPr>
        </p:nvSpPr>
        <p:spPr/>
        <p:txBody>
          <a:bodyPr/>
          <a:lstStyle/>
          <a:p>
            <a:pPr eaLnBrk="1" hangingPunct="1">
              <a:defRPr/>
            </a:pPr>
            <a:r>
              <a:rPr lang="en-US" smtClean="0"/>
              <a:t>Expenditure which is necessary to effect the transfer</a:t>
            </a:r>
          </a:p>
          <a:p>
            <a:pPr eaLnBrk="1" hangingPunct="1">
              <a:defRPr/>
            </a:pPr>
            <a:r>
              <a:rPr lang="en-US" smtClean="0"/>
              <a:t>Every expenditure which has nexus with the transfer does not qualify for deduction</a:t>
            </a:r>
          </a:p>
          <a:p>
            <a:pPr algn="ctr" eaLnBrk="1" hangingPunct="1">
              <a:buFont typeface="Wingdings" pitchFamily="2" charset="2"/>
              <a:buNone/>
              <a:defRPr/>
            </a:pPr>
            <a:r>
              <a:rPr lang="en-US" sz="2800" i="1" smtClean="0">
                <a:solidFill>
                  <a:srgbClr val="CC0000"/>
                </a:solidFill>
              </a:rPr>
              <a:t>Sita Nanda v. CIT 119 Taxman 227 (Delhi)</a:t>
            </a:r>
          </a:p>
          <a:p>
            <a:pPr eaLnBrk="1" hangingPunct="1">
              <a:defRPr/>
            </a:pPr>
            <a:r>
              <a:rPr lang="en-US" smtClean="0"/>
              <a:t>Amount paid to tenant to get the property vacated</a:t>
            </a:r>
          </a:p>
          <a:p>
            <a:pPr algn="ctr" eaLnBrk="1" hangingPunct="1">
              <a:buFont typeface="Wingdings" pitchFamily="2" charset="2"/>
              <a:buNone/>
              <a:defRPr/>
            </a:pPr>
            <a:r>
              <a:rPr lang="en-US" sz="2800" i="1" smtClean="0">
                <a:solidFill>
                  <a:srgbClr val="CC0000"/>
                </a:solidFill>
              </a:rPr>
              <a:t>CIT v. A.Venkataraman (1982) 137 ITR 846 (Mad.)</a:t>
            </a:r>
          </a:p>
          <a:p>
            <a:pPr eaLnBrk="1" hangingPunct="1">
              <a:buFont typeface="Wingdings" pitchFamily="2" charset="2"/>
              <a:buNone/>
              <a:defRPr/>
            </a:pPr>
            <a:endParaRPr lang="en-US" sz="2800" i="1" smtClean="0">
              <a:solidFill>
                <a:srgbClr val="CC0000"/>
              </a:solidFill>
            </a:endParaRPr>
          </a:p>
        </p:txBody>
      </p:sp>
    </p:spTree>
  </p:cSld>
  <p:clrMapOvr>
    <a:masterClrMapping/>
  </p:clrMapOvr>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7730" name="Rectangle 2"/>
          <p:cNvSpPr>
            <a:spLocks noGrp="1" noRot="1" noChangeArrowheads="1"/>
          </p:cNvSpPr>
          <p:nvPr>
            <p:ph type="title"/>
          </p:nvPr>
        </p:nvSpPr>
        <p:spPr/>
        <p:txBody>
          <a:bodyPr/>
          <a:lstStyle/>
          <a:p>
            <a:pPr eaLnBrk="1" hangingPunct="1">
              <a:defRPr/>
            </a:pPr>
            <a:r>
              <a:rPr lang="en-US" smtClean="0">
                <a:solidFill>
                  <a:schemeClr val="folHlink"/>
                </a:solidFill>
              </a:rPr>
              <a:t>Discharge of mortgage</a:t>
            </a:r>
          </a:p>
        </p:txBody>
      </p:sp>
      <p:sp>
        <p:nvSpPr>
          <p:cNvPr id="457731" name="Rectangle 3"/>
          <p:cNvSpPr>
            <a:spLocks noGrp="1" noRot="1" noChangeArrowheads="1"/>
          </p:cNvSpPr>
          <p:nvPr>
            <p:ph idx="1"/>
          </p:nvPr>
        </p:nvSpPr>
        <p:spPr/>
        <p:txBody>
          <a:bodyPr/>
          <a:lstStyle/>
          <a:p>
            <a:pPr eaLnBrk="1" hangingPunct="1">
              <a:lnSpc>
                <a:spcPct val="90000"/>
              </a:lnSpc>
              <a:defRPr/>
            </a:pPr>
            <a:r>
              <a:rPr lang="en-US" sz="2400" smtClean="0"/>
              <a:t>Repayment of loan taken by the assessee / discharge of mortgage created by the assessee cannot be regarded as expenditure in connection with the transfer</a:t>
            </a:r>
          </a:p>
          <a:p>
            <a:pPr algn="ctr" eaLnBrk="1" hangingPunct="1">
              <a:lnSpc>
                <a:spcPct val="90000"/>
              </a:lnSpc>
              <a:buFont typeface="Wingdings" pitchFamily="2" charset="2"/>
              <a:buNone/>
              <a:defRPr/>
            </a:pPr>
            <a:r>
              <a:rPr lang="en-US" sz="2400" i="1" smtClean="0">
                <a:solidFill>
                  <a:srgbClr val="CC0000"/>
                </a:solidFill>
              </a:rPr>
              <a:t>CIT v. SRV publications pvt ltd 107 Taxman 458 (Ker)</a:t>
            </a:r>
          </a:p>
          <a:p>
            <a:pPr algn="ctr" eaLnBrk="1" hangingPunct="1">
              <a:lnSpc>
                <a:spcPct val="90000"/>
              </a:lnSpc>
              <a:buFont typeface="Wingdings" pitchFamily="2" charset="2"/>
              <a:buNone/>
              <a:defRPr/>
            </a:pPr>
            <a:r>
              <a:rPr lang="en-US" sz="2400" i="1" smtClean="0">
                <a:solidFill>
                  <a:srgbClr val="CC0000"/>
                </a:solidFill>
              </a:rPr>
              <a:t>CIT v. Attili N Rao 119 Taxman 1030 (SC)</a:t>
            </a:r>
          </a:p>
          <a:p>
            <a:pPr algn="ctr" eaLnBrk="1" hangingPunct="1">
              <a:lnSpc>
                <a:spcPct val="90000"/>
              </a:lnSpc>
              <a:buFont typeface="Wingdings" pitchFamily="2" charset="2"/>
              <a:buNone/>
              <a:defRPr/>
            </a:pPr>
            <a:r>
              <a:rPr lang="en-US" sz="2400" i="1" smtClean="0">
                <a:solidFill>
                  <a:srgbClr val="CC0000"/>
                </a:solidFill>
              </a:rPr>
              <a:t>CIT v. Roshanbabu M.H. Merchant 144 Taxman 720 (Bom.)</a:t>
            </a:r>
          </a:p>
          <a:p>
            <a:pPr eaLnBrk="1" hangingPunct="1">
              <a:lnSpc>
                <a:spcPct val="90000"/>
              </a:lnSpc>
              <a:defRPr/>
            </a:pPr>
            <a:r>
              <a:rPr lang="en-US" sz="2400" smtClean="0"/>
              <a:t>Mortgage created by the previous owner, property inherited/ acquired subject to mortgage. Amount paid to clear the mortgage is a part of cost of acquisition.</a:t>
            </a:r>
          </a:p>
          <a:p>
            <a:pPr algn="ctr" eaLnBrk="1" hangingPunct="1">
              <a:lnSpc>
                <a:spcPct val="90000"/>
              </a:lnSpc>
              <a:buFont typeface="Wingdings" pitchFamily="2" charset="2"/>
              <a:buNone/>
              <a:defRPr/>
            </a:pPr>
            <a:r>
              <a:rPr lang="en-US" sz="2400" i="1" smtClean="0">
                <a:solidFill>
                  <a:srgbClr val="CC0000"/>
                </a:solidFill>
              </a:rPr>
              <a:t>VSMR Jagdish Chandran v. CIT 93 Taxman 389 (SC)</a:t>
            </a:r>
          </a:p>
        </p:txBody>
      </p:sp>
    </p:spTree>
  </p:cSld>
  <p:clrMapOvr>
    <a:masterClrMapping/>
  </p:clrMapOvr>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3154" name="Rectangle 2"/>
          <p:cNvSpPr>
            <a:spLocks noGrp="1" noRot="1" noChangeArrowheads="1"/>
          </p:cNvSpPr>
          <p:nvPr>
            <p:ph type="title"/>
          </p:nvPr>
        </p:nvSpPr>
        <p:spPr/>
        <p:txBody>
          <a:bodyPr/>
          <a:lstStyle/>
          <a:p>
            <a:pPr eaLnBrk="1" hangingPunct="1">
              <a:defRPr/>
            </a:pPr>
            <a:r>
              <a:rPr lang="en-US" smtClean="0">
                <a:solidFill>
                  <a:schemeClr val="folHlink"/>
                </a:solidFill>
              </a:rPr>
              <a:t>Interest on borrowings</a:t>
            </a:r>
          </a:p>
        </p:txBody>
      </p:sp>
      <p:sp>
        <p:nvSpPr>
          <p:cNvPr id="433155" name="Rectangle 3"/>
          <p:cNvSpPr>
            <a:spLocks noGrp="1" noRot="1" noChangeArrowheads="1"/>
          </p:cNvSpPr>
          <p:nvPr>
            <p:ph idx="1"/>
          </p:nvPr>
        </p:nvSpPr>
        <p:spPr/>
        <p:txBody>
          <a:bodyPr/>
          <a:lstStyle/>
          <a:p>
            <a:pPr eaLnBrk="1" hangingPunct="1">
              <a:defRPr/>
            </a:pPr>
            <a:r>
              <a:rPr lang="en-US" smtClean="0"/>
              <a:t>Revenue expenditure</a:t>
            </a:r>
          </a:p>
          <a:p>
            <a:pPr eaLnBrk="1" hangingPunct="1">
              <a:defRPr/>
            </a:pPr>
            <a:r>
              <a:rPr lang="en-US" smtClean="0"/>
              <a:t>Allowable u/s 57 or u/s 24 of the Act</a:t>
            </a:r>
          </a:p>
          <a:p>
            <a:pPr eaLnBrk="1" hangingPunct="1">
              <a:defRPr/>
            </a:pPr>
            <a:r>
              <a:rPr lang="en-US" smtClean="0"/>
              <a:t>Balance interest can be taken as allowable deduction for calculation of capital gains</a:t>
            </a:r>
          </a:p>
          <a:p>
            <a:pPr eaLnBrk="1" hangingPunct="1">
              <a:defRPr/>
            </a:pPr>
            <a:r>
              <a:rPr lang="en-US" sz="2800" i="1" smtClean="0">
                <a:solidFill>
                  <a:srgbClr val="CC0000"/>
                </a:solidFill>
              </a:rPr>
              <a:t>CIT v. Mithlesh Kumari (1973) 92 ITR 9 (Del)          Addl CIT v. K.S.Gupta (1979) 119 ITR 372              CIT v. Mithreyi Rai (1989) 152 ITR 247 (Ker)          Vasanji Sons &amp; co Pvt Ltd (1975) 99 ITR 148 (Del)</a:t>
            </a:r>
          </a:p>
        </p:txBody>
      </p:sp>
    </p:spTree>
  </p:cSld>
  <p:clrMapOvr>
    <a:masterClrMapping/>
  </p:clrMapOvr>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4178" name="Rectangle 2"/>
          <p:cNvSpPr>
            <a:spLocks noGrp="1" noRot="1" noChangeArrowheads="1"/>
          </p:cNvSpPr>
          <p:nvPr>
            <p:ph type="title"/>
          </p:nvPr>
        </p:nvSpPr>
        <p:spPr/>
        <p:txBody>
          <a:bodyPr/>
          <a:lstStyle/>
          <a:p>
            <a:pPr eaLnBrk="1" hangingPunct="1">
              <a:defRPr/>
            </a:pPr>
            <a:r>
              <a:rPr lang="en-US" smtClean="0">
                <a:solidFill>
                  <a:schemeClr val="folHlink"/>
                </a:solidFill>
              </a:rPr>
              <a:t>Short term / Long term</a:t>
            </a:r>
          </a:p>
        </p:txBody>
      </p:sp>
      <p:sp>
        <p:nvSpPr>
          <p:cNvPr id="434179" name="Rectangle 3"/>
          <p:cNvSpPr>
            <a:spLocks noGrp="1" noRot="1" noChangeArrowheads="1"/>
          </p:cNvSpPr>
          <p:nvPr>
            <p:ph idx="1"/>
          </p:nvPr>
        </p:nvSpPr>
        <p:spPr/>
        <p:txBody>
          <a:bodyPr/>
          <a:lstStyle/>
          <a:p>
            <a:pPr eaLnBrk="1" hangingPunct="1">
              <a:defRPr/>
            </a:pPr>
            <a:r>
              <a:rPr lang="en-US" sz="2800" smtClean="0"/>
              <a:t>Long term capital asset: section 2(29A)</a:t>
            </a:r>
          </a:p>
          <a:p>
            <a:pPr lvl="1" eaLnBrk="1" hangingPunct="1">
              <a:defRPr/>
            </a:pPr>
            <a:r>
              <a:rPr lang="en-US" sz="2400" smtClean="0"/>
              <a:t>Cost of acquisition to be indexed as per second proviso to section 48</a:t>
            </a:r>
          </a:p>
          <a:p>
            <a:pPr lvl="1" eaLnBrk="1" hangingPunct="1">
              <a:defRPr/>
            </a:pPr>
            <a:r>
              <a:rPr lang="en-US" sz="2400" smtClean="0"/>
              <a:t>Flat rate of tax u/s 112</a:t>
            </a:r>
          </a:p>
          <a:p>
            <a:pPr lvl="1" eaLnBrk="1" hangingPunct="1">
              <a:defRPr/>
            </a:pPr>
            <a:r>
              <a:rPr lang="en-US" sz="2400" smtClean="0"/>
              <a:t>Various exemptions </a:t>
            </a:r>
          </a:p>
          <a:p>
            <a:pPr eaLnBrk="1" hangingPunct="1">
              <a:defRPr/>
            </a:pPr>
            <a:r>
              <a:rPr lang="en-US" sz="2800" smtClean="0"/>
              <a:t>Short term capital asset: section 2(42A)</a:t>
            </a:r>
          </a:p>
          <a:p>
            <a:pPr lvl="1" eaLnBrk="1" hangingPunct="1">
              <a:defRPr/>
            </a:pPr>
            <a:r>
              <a:rPr lang="en-US" sz="2400" smtClean="0"/>
              <a:t>No indexation</a:t>
            </a:r>
          </a:p>
          <a:p>
            <a:pPr lvl="1" eaLnBrk="1" hangingPunct="1">
              <a:defRPr/>
            </a:pPr>
            <a:r>
              <a:rPr lang="en-US" sz="2400" smtClean="0"/>
              <a:t>Flat rate of tax u/s 111A only on equity shares transfer of which is subject to STT </a:t>
            </a:r>
          </a:p>
          <a:p>
            <a:pPr lvl="1" eaLnBrk="1" hangingPunct="1">
              <a:defRPr/>
            </a:pPr>
            <a:r>
              <a:rPr lang="en-US" sz="2400" smtClean="0"/>
              <a:t>Exemption only u/s 54B, 54D &amp; 54G</a:t>
            </a:r>
          </a:p>
          <a:p>
            <a:pPr lvl="1" eaLnBrk="1" hangingPunct="1">
              <a:buFontTx/>
              <a:buNone/>
              <a:defRPr/>
            </a:pPr>
            <a:endParaRPr lang="en-US" sz="2400" smtClean="0"/>
          </a:p>
          <a:p>
            <a:pPr lvl="1" eaLnBrk="1" hangingPunct="1">
              <a:defRPr/>
            </a:pPr>
            <a:endParaRPr lang="en-US" sz="2400" smtClean="0"/>
          </a:p>
          <a:p>
            <a:pPr eaLnBrk="1" hangingPunct="1">
              <a:defRPr/>
            </a:pPr>
            <a:endParaRPr lang="en-US" sz="2800" smtClean="0"/>
          </a:p>
        </p:txBody>
      </p:sp>
    </p:spTree>
  </p:cSld>
  <p:clrMapOvr>
    <a:masterClrMapping/>
  </p:clrMapOvr>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8226" name="Rectangle 2"/>
          <p:cNvSpPr>
            <a:spLocks noGrp="1" noRot="1" noChangeArrowheads="1"/>
          </p:cNvSpPr>
          <p:nvPr>
            <p:ph type="title"/>
          </p:nvPr>
        </p:nvSpPr>
        <p:spPr>
          <a:xfrm>
            <a:off x="381000" y="381000"/>
            <a:ext cx="8763000" cy="381000"/>
          </a:xfrm>
        </p:spPr>
        <p:txBody>
          <a:bodyPr>
            <a:normAutofit fontScale="90000"/>
          </a:bodyPr>
          <a:lstStyle/>
          <a:p>
            <a:pPr eaLnBrk="1" hangingPunct="1">
              <a:defRPr/>
            </a:pPr>
            <a:r>
              <a:rPr lang="en-US" sz="3600" b="1" u="sng" smtClean="0">
                <a:solidFill>
                  <a:srgbClr val="FFCC00"/>
                </a:solidFill>
              </a:rPr>
              <a:t>Depreciable Assets</a:t>
            </a:r>
            <a:r>
              <a:rPr lang="en-US" sz="3400" b="1" u="sng" smtClean="0">
                <a:solidFill>
                  <a:srgbClr val="FFCC00"/>
                </a:solidFill>
              </a:rPr>
              <a:t/>
            </a:r>
            <a:br>
              <a:rPr lang="en-US" sz="3400" b="1" u="sng" smtClean="0">
                <a:solidFill>
                  <a:srgbClr val="FFCC00"/>
                </a:solidFill>
              </a:rPr>
            </a:br>
            <a:endParaRPr lang="en-US" sz="3400" smtClean="0"/>
          </a:p>
        </p:txBody>
      </p:sp>
      <p:sp>
        <p:nvSpPr>
          <p:cNvPr id="308227" name="Rectangle 3"/>
          <p:cNvSpPr>
            <a:spLocks noGrp="1" noRot="1" noChangeArrowheads="1"/>
          </p:cNvSpPr>
          <p:nvPr>
            <p:ph idx="1"/>
          </p:nvPr>
        </p:nvSpPr>
        <p:spPr>
          <a:xfrm>
            <a:off x="381000" y="609600"/>
            <a:ext cx="8534400" cy="6248400"/>
          </a:xfrm>
        </p:spPr>
        <p:txBody>
          <a:bodyPr/>
          <a:lstStyle/>
          <a:p>
            <a:pPr marL="746125" indent="-746125" algn="just" defTabSz="920750" eaLnBrk="1" hangingPunct="1">
              <a:lnSpc>
                <a:spcPct val="80000"/>
              </a:lnSpc>
              <a:spcBef>
                <a:spcPct val="0"/>
              </a:spcBef>
              <a:spcAft>
                <a:spcPct val="50000"/>
              </a:spcAft>
              <a:buFont typeface="Wingdings" pitchFamily="2" charset="2"/>
              <a:buNone/>
              <a:tabLst>
                <a:tab pos="1263650" algn="l"/>
                <a:tab pos="2008188" algn="l"/>
                <a:tab pos="2566988" algn="l"/>
              </a:tabLst>
              <a:defRPr/>
            </a:pPr>
            <a:r>
              <a:rPr lang="en-US" sz="2400" b="1" u="sng" smtClean="0">
                <a:solidFill>
                  <a:srgbClr val="993300"/>
                </a:solidFill>
              </a:rPr>
              <a:t>Section 50</a:t>
            </a:r>
          </a:p>
          <a:p>
            <a:pPr marL="746125" indent="-746125" algn="just" defTabSz="920750" eaLnBrk="1" hangingPunct="1">
              <a:lnSpc>
                <a:spcPct val="80000"/>
              </a:lnSpc>
              <a:spcBef>
                <a:spcPct val="0"/>
              </a:spcBef>
              <a:spcAft>
                <a:spcPct val="15000"/>
              </a:spcAft>
              <a:buFontTx/>
              <a:buChar char="-"/>
              <a:tabLst>
                <a:tab pos="1263650" algn="l"/>
                <a:tab pos="2008188" algn="l"/>
                <a:tab pos="2566988" algn="l"/>
              </a:tabLst>
              <a:defRPr/>
            </a:pPr>
            <a:r>
              <a:rPr lang="en-US" sz="2400" smtClean="0"/>
              <a:t>Not with standing section 2(42A)</a:t>
            </a:r>
          </a:p>
          <a:p>
            <a:pPr marL="746125" indent="-746125" algn="just" defTabSz="920750" eaLnBrk="1" hangingPunct="1">
              <a:lnSpc>
                <a:spcPct val="80000"/>
              </a:lnSpc>
              <a:spcBef>
                <a:spcPct val="0"/>
              </a:spcBef>
              <a:spcAft>
                <a:spcPct val="15000"/>
              </a:spcAft>
              <a:buFontTx/>
              <a:buChar char="-"/>
              <a:tabLst>
                <a:tab pos="1263650" algn="l"/>
                <a:tab pos="2008188" algn="l"/>
                <a:tab pos="2566988" algn="l"/>
              </a:tabLst>
              <a:defRPr/>
            </a:pPr>
            <a:r>
              <a:rPr lang="en-US" sz="2400" smtClean="0"/>
              <a:t>Capital assets forming part of block of assets</a:t>
            </a:r>
          </a:p>
          <a:p>
            <a:pPr marL="746125" indent="-746125" algn="just" defTabSz="920750" eaLnBrk="1" hangingPunct="1">
              <a:lnSpc>
                <a:spcPct val="80000"/>
              </a:lnSpc>
              <a:spcBef>
                <a:spcPct val="0"/>
              </a:spcBef>
              <a:spcAft>
                <a:spcPct val="15000"/>
              </a:spcAft>
              <a:buFontTx/>
              <a:buChar char="-"/>
              <a:tabLst>
                <a:tab pos="1263650" algn="l"/>
                <a:tab pos="2008188" algn="l"/>
                <a:tab pos="2566988" algn="l"/>
              </a:tabLst>
              <a:defRPr/>
            </a:pPr>
            <a:r>
              <a:rPr lang="en-US" sz="2400" smtClean="0"/>
              <a:t>Depreciation has been allowed</a:t>
            </a:r>
          </a:p>
          <a:p>
            <a:pPr marL="746125" indent="-746125" algn="just" defTabSz="920750" eaLnBrk="1" hangingPunct="1">
              <a:lnSpc>
                <a:spcPct val="80000"/>
              </a:lnSpc>
              <a:spcBef>
                <a:spcPct val="0"/>
              </a:spcBef>
              <a:spcAft>
                <a:spcPct val="15000"/>
              </a:spcAft>
              <a:buFontTx/>
              <a:buChar char="-"/>
              <a:tabLst>
                <a:tab pos="1263650" algn="l"/>
                <a:tab pos="2008188" algn="l"/>
                <a:tab pos="2566988" algn="l"/>
              </a:tabLst>
              <a:defRPr/>
            </a:pPr>
            <a:r>
              <a:rPr lang="en-US" sz="2400" u="sng" smtClean="0"/>
              <a:t>Mode of computation</a:t>
            </a:r>
          </a:p>
          <a:p>
            <a:pPr marL="746125" indent="-746125" algn="just" defTabSz="920750" eaLnBrk="1" hangingPunct="1">
              <a:lnSpc>
                <a:spcPct val="80000"/>
              </a:lnSpc>
              <a:spcBef>
                <a:spcPct val="0"/>
              </a:spcBef>
              <a:spcAft>
                <a:spcPct val="15000"/>
              </a:spcAft>
              <a:buFontTx/>
              <a:buNone/>
              <a:tabLst>
                <a:tab pos="1263650" algn="l"/>
                <a:tab pos="2008188" algn="l"/>
                <a:tab pos="2566988" algn="l"/>
              </a:tabLst>
              <a:defRPr/>
            </a:pPr>
            <a:r>
              <a:rPr lang="en-US" sz="2400" smtClean="0"/>
              <a:t>	1.	Full value of consideration on transfer of asset</a:t>
            </a:r>
          </a:p>
          <a:p>
            <a:pPr marL="746125" indent="-746125" algn="just" defTabSz="920750" eaLnBrk="1" hangingPunct="1">
              <a:lnSpc>
                <a:spcPct val="80000"/>
              </a:lnSpc>
              <a:spcBef>
                <a:spcPct val="0"/>
              </a:spcBef>
              <a:spcAft>
                <a:spcPct val="15000"/>
              </a:spcAft>
              <a:buFontTx/>
              <a:buNone/>
              <a:tabLst>
                <a:tab pos="1263650" algn="l"/>
                <a:tab pos="2008188" algn="l"/>
                <a:tab pos="2566988" algn="l"/>
              </a:tabLst>
              <a:defRPr/>
            </a:pPr>
            <a:r>
              <a:rPr lang="en-US" sz="2400" smtClean="0"/>
              <a:t>		Less	-  	expense incurred wholly &amp; exclusively on 				such transfer.</a:t>
            </a:r>
          </a:p>
          <a:p>
            <a:pPr marL="746125" indent="-746125" algn="just" defTabSz="920750" eaLnBrk="1" hangingPunct="1">
              <a:lnSpc>
                <a:spcPct val="80000"/>
              </a:lnSpc>
              <a:spcBef>
                <a:spcPct val="0"/>
              </a:spcBef>
              <a:spcAft>
                <a:spcPct val="15000"/>
              </a:spcAft>
              <a:buFontTx/>
              <a:buNone/>
              <a:tabLst>
                <a:tab pos="1263650" algn="l"/>
                <a:tab pos="2008188" algn="l"/>
                <a:tab pos="2566988" algn="l"/>
              </a:tabLst>
              <a:defRPr/>
            </a:pPr>
            <a:r>
              <a:rPr lang="en-US" sz="2400" smtClean="0"/>
              <a:t>			-	WDV of the block</a:t>
            </a:r>
          </a:p>
          <a:p>
            <a:pPr marL="746125" indent="-746125" algn="just" defTabSz="920750" eaLnBrk="1" hangingPunct="1">
              <a:lnSpc>
                <a:spcPct val="80000"/>
              </a:lnSpc>
              <a:spcBef>
                <a:spcPct val="0"/>
              </a:spcBef>
              <a:spcAft>
                <a:spcPct val="15000"/>
              </a:spcAft>
              <a:buFontTx/>
              <a:buNone/>
              <a:tabLst>
                <a:tab pos="1263650" algn="l"/>
                <a:tab pos="2008188" algn="l"/>
                <a:tab pos="2566988" algn="l"/>
              </a:tabLst>
              <a:defRPr/>
            </a:pPr>
            <a:r>
              <a:rPr lang="en-US" sz="2400" smtClean="0"/>
              <a:t>  			-	Addition to the block</a:t>
            </a:r>
          </a:p>
          <a:p>
            <a:pPr marL="746125" indent="-746125" algn="just" defTabSz="920750" eaLnBrk="1" hangingPunct="1">
              <a:lnSpc>
                <a:spcPct val="80000"/>
              </a:lnSpc>
              <a:spcBef>
                <a:spcPct val="0"/>
              </a:spcBef>
              <a:spcAft>
                <a:spcPct val="15000"/>
              </a:spcAft>
              <a:buFontTx/>
              <a:buNone/>
              <a:tabLst>
                <a:tab pos="1263650" algn="l"/>
                <a:tab pos="2008188" algn="l"/>
                <a:tab pos="2566988" algn="l"/>
              </a:tabLst>
              <a:defRPr/>
            </a:pPr>
            <a:r>
              <a:rPr lang="en-US" sz="2400" smtClean="0"/>
              <a:t>			       during the previous year</a:t>
            </a:r>
          </a:p>
          <a:p>
            <a:pPr marL="746125" indent="-746125" algn="just" defTabSz="920750" eaLnBrk="1" hangingPunct="1">
              <a:lnSpc>
                <a:spcPct val="80000"/>
              </a:lnSpc>
              <a:spcBef>
                <a:spcPct val="0"/>
              </a:spcBef>
              <a:spcAft>
                <a:spcPct val="15000"/>
              </a:spcAft>
              <a:buFontTx/>
              <a:buNone/>
              <a:tabLst>
                <a:tab pos="1263650" algn="l"/>
                <a:tab pos="2008188" algn="l"/>
                <a:tab pos="2566988" algn="l"/>
              </a:tabLst>
              <a:defRPr/>
            </a:pPr>
            <a:r>
              <a:rPr lang="en-US" sz="2400" smtClean="0"/>
              <a:t>		Excess deemed to be short term capital gain</a:t>
            </a:r>
          </a:p>
          <a:p>
            <a:pPr marL="746125" indent="-746125" algn="just" defTabSz="920750" eaLnBrk="1" hangingPunct="1">
              <a:lnSpc>
                <a:spcPct val="80000"/>
              </a:lnSpc>
              <a:spcBef>
                <a:spcPct val="0"/>
              </a:spcBef>
              <a:spcAft>
                <a:spcPct val="15000"/>
              </a:spcAft>
              <a:buFontTx/>
              <a:buNone/>
              <a:tabLst>
                <a:tab pos="1263650" algn="l"/>
                <a:tab pos="2008188" algn="l"/>
                <a:tab pos="2566988" algn="l"/>
              </a:tabLst>
              <a:defRPr/>
            </a:pPr>
            <a:r>
              <a:rPr lang="en-US" sz="2400" smtClean="0"/>
              <a:t> 	2.	</a:t>
            </a:r>
            <a:r>
              <a:rPr lang="en-US" sz="2400" u="sng" smtClean="0"/>
              <a:t>Income from transfer of  assets of a block</a:t>
            </a:r>
          </a:p>
          <a:p>
            <a:pPr marL="746125" indent="-746125" algn="just" defTabSz="920750" eaLnBrk="1" hangingPunct="1">
              <a:lnSpc>
                <a:spcPct val="80000"/>
              </a:lnSpc>
              <a:spcBef>
                <a:spcPct val="0"/>
              </a:spcBef>
              <a:spcAft>
                <a:spcPct val="15000"/>
              </a:spcAft>
              <a:buFont typeface="Wingdings" pitchFamily="2" charset="2"/>
              <a:buNone/>
              <a:tabLst>
                <a:tab pos="1263650" algn="l"/>
                <a:tab pos="2008188" algn="l"/>
                <a:tab pos="2566988" algn="l"/>
              </a:tabLst>
              <a:defRPr/>
            </a:pPr>
            <a:r>
              <a:rPr lang="en-US" sz="2400" smtClean="0"/>
              <a:t>		Less	-	WDV</a:t>
            </a:r>
          </a:p>
          <a:p>
            <a:pPr marL="746125" indent="-746125" algn="just" defTabSz="920750" eaLnBrk="1" hangingPunct="1">
              <a:lnSpc>
                <a:spcPct val="80000"/>
              </a:lnSpc>
              <a:spcBef>
                <a:spcPct val="0"/>
              </a:spcBef>
              <a:spcAft>
                <a:spcPct val="15000"/>
              </a:spcAft>
              <a:buFontTx/>
              <a:buNone/>
              <a:tabLst>
                <a:tab pos="1263650" algn="l"/>
                <a:tab pos="2008188" algn="l"/>
                <a:tab pos="2566988" algn="l"/>
              </a:tabLst>
              <a:defRPr/>
            </a:pPr>
            <a:r>
              <a:rPr lang="en-US" sz="2400" smtClean="0"/>
              <a:t>			-	Addition during the year</a:t>
            </a:r>
          </a:p>
          <a:p>
            <a:pPr marL="746125" indent="-746125" algn="just" defTabSz="920750" eaLnBrk="1" hangingPunct="1">
              <a:lnSpc>
                <a:spcPct val="80000"/>
              </a:lnSpc>
              <a:spcBef>
                <a:spcPct val="0"/>
              </a:spcBef>
              <a:spcAft>
                <a:spcPct val="15000"/>
              </a:spcAft>
              <a:buFontTx/>
              <a:buNone/>
              <a:tabLst>
                <a:tab pos="1263650" algn="l"/>
                <a:tab pos="2008188" algn="l"/>
                <a:tab pos="2566988" algn="l"/>
              </a:tabLst>
              <a:defRPr/>
            </a:pPr>
            <a:r>
              <a:rPr lang="en-US" sz="2400" smtClean="0"/>
              <a:t>		Deemed to be short term capital gains</a:t>
            </a:r>
          </a:p>
        </p:txBody>
      </p:sp>
    </p:spTree>
  </p:cSld>
  <p:clrMapOvr>
    <a:masterClrMapping/>
  </p:clrMapOvr>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0274" name="Rectangle 2"/>
          <p:cNvSpPr>
            <a:spLocks noGrp="1" noRot="1" noChangeArrowheads="1"/>
          </p:cNvSpPr>
          <p:nvPr>
            <p:ph type="title"/>
          </p:nvPr>
        </p:nvSpPr>
        <p:spPr/>
        <p:txBody>
          <a:bodyPr/>
          <a:lstStyle/>
          <a:p>
            <a:pPr eaLnBrk="1" hangingPunct="1">
              <a:defRPr/>
            </a:pPr>
            <a:r>
              <a:rPr lang="en-US" smtClean="0">
                <a:solidFill>
                  <a:schemeClr val="folHlink"/>
                </a:solidFill>
              </a:rPr>
              <a:t>Consequences</a:t>
            </a:r>
            <a:r>
              <a:rPr lang="en-US" smtClean="0"/>
              <a:t> </a:t>
            </a:r>
          </a:p>
        </p:txBody>
      </p:sp>
      <p:sp>
        <p:nvSpPr>
          <p:cNvPr id="310275" name="Rectangle 3"/>
          <p:cNvSpPr>
            <a:spLocks noGrp="1" noRot="1" noChangeArrowheads="1"/>
          </p:cNvSpPr>
          <p:nvPr>
            <p:ph idx="1"/>
          </p:nvPr>
        </p:nvSpPr>
        <p:spPr/>
        <p:txBody>
          <a:bodyPr/>
          <a:lstStyle/>
          <a:p>
            <a:pPr eaLnBrk="1" hangingPunct="1">
              <a:lnSpc>
                <a:spcPct val="90000"/>
              </a:lnSpc>
              <a:defRPr/>
            </a:pPr>
            <a:r>
              <a:rPr lang="en-US" sz="2400" smtClean="0"/>
              <a:t>Capital gains/ loss is always short term.</a:t>
            </a:r>
          </a:p>
          <a:p>
            <a:pPr eaLnBrk="1" hangingPunct="1">
              <a:lnSpc>
                <a:spcPct val="90000"/>
              </a:lnSpc>
              <a:defRPr/>
            </a:pPr>
            <a:r>
              <a:rPr lang="en-US" sz="2400" smtClean="0"/>
              <a:t>Indexation whether available ?</a:t>
            </a:r>
          </a:p>
          <a:p>
            <a:pPr eaLnBrk="1" hangingPunct="1">
              <a:lnSpc>
                <a:spcPct val="90000"/>
              </a:lnSpc>
              <a:defRPr/>
            </a:pPr>
            <a:r>
              <a:rPr lang="en-US" sz="2400" smtClean="0"/>
              <a:t>Whether FMV as on 1-4-1981 can be adopted?</a:t>
            </a:r>
          </a:p>
          <a:p>
            <a:pPr eaLnBrk="1" hangingPunct="1">
              <a:lnSpc>
                <a:spcPct val="90000"/>
              </a:lnSpc>
              <a:defRPr/>
            </a:pPr>
            <a:r>
              <a:rPr lang="en-US" sz="2400" smtClean="0"/>
              <a:t>Whether benefit u/s 54F \ 54EC available ?</a:t>
            </a:r>
          </a:p>
          <a:p>
            <a:pPr eaLnBrk="1" hangingPunct="1">
              <a:lnSpc>
                <a:spcPct val="90000"/>
              </a:lnSpc>
              <a:defRPr/>
            </a:pPr>
            <a:r>
              <a:rPr lang="en-US" sz="2400" smtClean="0"/>
              <a:t>Depreciable asset can be treated as long term or short term depending on the period of holding</a:t>
            </a:r>
          </a:p>
          <a:p>
            <a:pPr eaLnBrk="1" hangingPunct="1">
              <a:lnSpc>
                <a:spcPct val="90000"/>
              </a:lnSpc>
              <a:defRPr/>
            </a:pPr>
            <a:r>
              <a:rPr lang="en-US" sz="2400" i="1" smtClean="0">
                <a:solidFill>
                  <a:srgbClr val="CC0000"/>
                </a:solidFill>
              </a:rPr>
              <a:t>Assam Petroleum Industries Pvt Ltd 262 ITR 587 (Guwhati)  </a:t>
            </a:r>
          </a:p>
          <a:p>
            <a:pPr eaLnBrk="1" hangingPunct="1">
              <a:lnSpc>
                <a:spcPct val="90000"/>
              </a:lnSpc>
              <a:buFont typeface="Wingdings" pitchFamily="2" charset="2"/>
              <a:buNone/>
              <a:defRPr/>
            </a:pPr>
            <a:r>
              <a:rPr lang="en-US" sz="2400" i="1" smtClean="0">
                <a:solidFill>
                  <a:srgbClr val="CC0000"/>
                </a:solidFill>
              </a:rPr>
              <a:t>    CIT vs Ace Builders Pvt Ltd 144 Taxmann 855 (Bombay)</a:t>
            </a:r>
          </a:p>
          <a:p>
            <a:pPr eaLnBrk="1" hangingPunct="1">
              <a:lnSpc>
                <a:spcPct val="90000"/>
              </a:lnSpc>
              <a:defRPr/>
            </a:pPr>
            <a:r>
              <a:rPr lang="en-US" sz="2400" smtClean="0"/>
              <a:t>Set off of b/f loss u/s 72</a:t>
            </a:r>
          </a:p>
          <a:p>
            <a:pPr eaLnBrk="1" hangingPunct="1">
              <a:lnSpc>
                <a:spcPct val="90000"/>
              </a:lnSpc>
              <a:defRPr/>
            </a:pPr>
            <a:r>
              <a:rPr lang="en-US" sz="2400" smtClean="0"/>
              <a:t>Unabsorbed depreciation?</a:t>
            </a:r>
          </a:p>
          <a:p>
            <a:pPr eaLnBrk="1" hangingPunct="1">
              <a:lnSpc>
                <a:spcPct val="90000"/>
              </a:lnSpc>
              <a:defRPr/>
            </a:pPr>
            <a:r>
              <a:rPr lang="en-US" sz="2400" smtClean="0"/>
              <a:t>Taxability u/s 115JB</a:t>
            </a:r>
          </a:p>
          <a:p>
            <a:pPr eaLnBrk="1" hangingPunct="1">
              <a:lnSpc>
                <a:spcPct val="90000"/>
              </a:lnSpc>
              <a:defRPr/>
            </a:pPr>
            <a:endParaRPr lang="en-US" sz="2400" smtClean="0"/>
          </a:p>
        </p:txBody>
      </p:sp>
    </p:spTree>
  </p:cSld>
  <p:clrMapOvr>
    <a:masterClrMapping/>
  </p:clrMapOvr>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6770" name="Rectangle 2"/>
          <p:cNvSpPr>
            <a:spLocks noGrp="1" noRot="1" noChangeArrowheads="1"/>
          </p:cNvSpPr>
          <p:nvPr>
            <p:ph type="title"/>
          </p:nvPr>
        </p:nvSpPr>
        <p:spPr/>
        <p:txBody>
          <a:bodyPr/>
          <a:lstStyle/>
          <a:p>
            <a:pPr eaLnBrk="1" hangingPunct="1">
              <a:defRPr/>
            </a:pPr>
            <a:r>
              <a:rPr lang="en-US" smtClean="0">
                <a:solidFill>
                  <a:schemeClr val="folHlink"/>
                </a:solidFill>
              </a:rPr>
              <a:t>Treatment of Land &amp; Building</a:t>
            </a:r>
          </a:p>
        </p:txBody>
      </p:sp>
      <p:sp>
        <p:nvSpPr>
          <p:cNvPr id="416771" name="Rectangle 3"/>
          <p:cNvSpPr>
            <a:spLocks noGrp="1" noRot="1" noChangeArrowheads="1"/>
          </p:cNvSpPr>
          <p:nvPr>
            <p:ph idx="1"/>
          </p:nvPr>
        </p:nvSpPr>
        <p:spPr/>
        <p:txBody>
          <a:bodyPr/>
          <a:lstStyle/>
          <a:p>
            <a:pPr eaLnBrk="1" hangingPunct="1">
              <a:defRPr/>
            </a:pPr>
            <a:r>
              <a:rPr lang="en-US" smtClean="0"/>
              <a:t>Land separate from building for calculating capital gains</a:t>
            </a:r>
          </a:p>
          <a:p>
            <a:pPr eaLnBrk="1" hangingPunct="1">
              <a:defRPr/>
            </a:pPr>
            <a:r>
              <a:rPr lang="en-US" smtClean="0"/>
              <a:t>Land on which building constructed is long term capital asset even if building is a depreciable asset as per section 50</a:t>
            </a:r>
          </a:p>
          <a:p>
            <a:pPr eaLnBrk="1" hangingPunct="1">
              <a:defRPr/>
            </a:pPr>
            <a:r>
              <a:rPr lang="en-US" i="1" smtClean="0">
                <a:solidFill>
                  <a:srgbClr val="CC0000"/>
                </a:solidFill>
              </a:rPr>
              <a:t>CIT vs Citibank N.A. 261 ITR 570 (Bombay)</a:t>
            </a:r>
          </a:p>
        </p:txBody>
      </p:sp>
    </p:spTree>
  </p:cSld>
  <p:clrMapOvr>
    <a:masterClrMapping/>
  </p:clrMapOvr>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1298" name="Rectangle 2"/>
          <p:cNvSpPr>
            <a:spLocks noGrp="1" noRot="1" noChangeArrowheads="1"/>
          </p:cNvSpPr>
          <p:nvPr>
            <p:ph type="title"/>
          </p:nvPr>
        </p:nvSpPr>
        <p:spPr/>
        <p:txBody>
          <a:bodyPr/>
          <a:lstStyle/>
          <a:p>
            <a:pPr eaLnBrk="1" hangingPunct="1">
              <a:defRPr/>
            </a:pPr>
            <a:r>
              <a:rPr lang="en-US" smtClean="0">
                <a:solidFill>
                  <a:schemeClr val="folHlink"/>
                </a:solidFill>
              </a:rPr>
              <a:t>Forfeiture of earnest money</a:t>
            </a:r>
          </a:p>
        </p:txBody>
      </p:sp>
      <p:sp>
        <p:nvSpPr>
          <p:cNvPr id="311299" name="Rectangle 3"/>
          <p:cNvSpPr>
            <a:spLocks noGrp="1" noRot="1" noChangeArrowheads="1"/>
          </p:cNvSpPr>
          <p:nvPr>
            <p:ph idx="1"/>
          </p:nvPr>
        </p:nvSpPr>
        <p:spPr/>
        <p:txBody>
          <a:bodyPr/>
          <a:lstStyle/>
          <a:p>
            <a:pPr eaLnBrk="1" hangingPunct="1">
              <a:lnSpc>
                <a:spcPct val="90000"/>
              </a:lnSpc>
              <a:defRPr/>
            </a:pPr>
            <a:r>
              <a:rPr lang="en-US" smtClean="0"/>
              <a:t>Capital asset acquired in FY 1995-96 for Rs.10 Lacs</a:t>
            </a:r>
          </a:p>
          <a:p>
            <a:pPr eaLnBrk="1" hangingPunct="1">
              <a:lnSpc>
                <a:spcPct val="90000"/>
              </a:lnSpc>
              <a:defRPr/>
            </a:pPr>
            <a:r>
              <a:rPr lang="en-US" smtClean="0"/>
              <a:t>Advance of Rs.3 lacs received during FY 2005-06 against sale of the said property for Rs.25 lacs</a:t>
            </a:r>
          </a:p>
          <a:p>
            <a:pPr eaLnBrk="1" hangingPunct="1">
              <a:lnSpc>
                <a:spcPct val="90000"/>
              </a:lnSpc>
              <a:defRPr/>
            </a:pPr>
            <a:r>
              <a:rPr lang="en-US" smtClean="0"/>
              <a:t>Buyer could not make the payment of balance amount and the earnest money is forfeited.</a:t>
            </a:r>
          </a:p>
          <a:p>
            <a:pPr eaLnBrk="1" hangingPunct="1">
              <a:lnSpc>
                <a:spcPct val="90000"/>
              </a:lnSpc>
              <a:defRPr/>
            </a:pPr>
            <a:r>
              <a:rPr lang="en-US" smtClean="0"/>
              <a:t>Treatment ?</a:t>
            </a:r>
          </a:p>
        </p:txBody>
      </p:sp>
    </p:spTree>
  </p:cSld>
  <p:clrMapOvr>
    <a:masterClrMapping/>
  </p:clrMapOvr>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2322" name="Rectangle 2"/>
          <p:cNvSpPr>
            <a:spLocks noGrp="1" noRot="1" noChangeArrowheads="1"/>
          </p:cNvSpPr>
          <p:nvPr>
            <p:ph type="title"/>
          </p:nvPr>
        </p:nvSpPr>
        <p:spPr>
          <a:xfrm>
            <a:off x="381000" y="0"/>
            <a:ext cx="8763000" cy="1219200"/>
          </a:xfrm>
        </p:spPr>
        <p:txBody>
          <a:bodyPr/>
          <a:lstStyle/>
          <a:p>
            <a:pPr eaLnBrk="1" hangingPunct="1">
              <a:defRPr/>
            </a:pPr>
            <a:r>
              <a:rPr lang="en-US" sz="4800" b="1" u="sng" smtClean="0">
                <a:solidFill>
                  <a:srgbClr val="FFCC00"/>
                </a:solidFill>
              </a:rPr>
              <a:t>Advance money received</a:t>
            </a:r>
            <a:endParaRPr lang="en-US" smtClean="0"/>
          </a:p>
        </p:txBody>
      </p:sp>
      <p:sp>
        <p:nvSpPr>
          <p:cNvPr id="312323" name="Rectangle 3"/>
          <p:cNvSpPr>
            <a:spLocks noGrp="1" noRot="1" noChangeArrowheads="1"/>
          </p:cNvSpPr>
          <p:nvPr>
            <p:ph idx="1"/>
          </p:nvPr>
        </p:nvSpPr>
        <p:spPr>
          <a:xfrm>
            <a:off x="457200" y="1447800"/>
            <a:ext cx="8305800" cy="5410200"/>
          </a:xfrm>
        </p:spPr>
        <p:txBody>
          <a:bodyPr/>
          <a:lstStyle/>
          <a:p>
            <a:pPr marL="808038" indent="-808038" algn="just" eaLnBrk="1" hangingPunct="1">
              <a:lnSpc>
                <a:spcPct val="120000"/>
              </a:lnSpc>
              <a:spcAft>
                <a:spcPct val="70000"/>
              </a:spcAft>
              <a:buFont typeface="Wingdings" pitchFamily="2" charset="2"/>
              <a:buNone/>
              <a:tabLst>
                <a:tab pos="750888" algn="l"/>
              </a:tabLst>
              <a:defRPr/>
            </a:pPr>
            <a:r>
              <a:rPr lang="en-US" sz="3400" u="sng" smtClean="0">
                <a:solidFill>
                  <a:srgbClr val="993300"/>
                </a:solidFill>
              </a:rPr>
              <a:t>Section 51</a:t>
            </a:r>
            <a:endParaRPr lang="en-US" sz="3400" b="1" u="sng" smtClean="0">
              <a:solidFill>
                <a:srgbClr val="993300"/>
              </a:solidFill>
            </a:endParaRPr>
          </a:p>
          <a:p>
            <a:pPr marL="808038" indent="-808038" algn="just" eaLnBrk="1" hangingPunct="1">
              <a:lnSpc>
                <a:spcPct val="120000"/>
              </a:lnSpc>
              <a:spcBef>
                <a:spcPct val="5000"/>
              </a:spcBef>
              <a:spcAft>
                <a:spcPct val="70000"/>
              </a:spcAft>
              <a:buFontTx/>
              <a:buChar char="-"/>
              <a:tabLst>
                <a:tab pos="750888" algn="l"/>
              </a:tabLst>
              <a:defRPr/>
            </a:pPr>
            <a:r>
              <a:rPr lang="en-US" smtClean="0"/>
              <a:t>Advance money received &amp; retained</a:t>
            </a:r>
          </a:p>
          <a:p>
            <a:pPr marL="808038" indent="-808038" algn="just" eaLnBrk="1" hangingPunct="1">
              <a:lnSpc>
                <a:spcPct val="120000"/>
              </a:lnSpc>
              <a:spcBef>
                <a:spcPct val="5000"/>
              </a:spcBef>
              <a:spcAft>
                <a:spcPct val="70000"/>
              </a:spcAft>
              <a:buFontTx/>
              <a:buChar char="-"/>
              <a:tabLst>
                <a:tab pos="750888" algn="l"/>
              </a:tabLst>
              <a:defRPr/>
            </a:pPr>
            <a:r>
              <a:rPr lang="en-US" smtClean="0"/>
              <a:t>To be deducted from the cost or FMV in computing cost of acquisition</a:t>
            </a:r>
          </a:p>
        </p:txBody>
      </p:sp>
    </p:spTree>
  </p:cSld>
  <p:clrMapOvr>
    <a:masterClrMapping/>
  </p:clrMapOvr>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4370" name="Rectangle 2"/>
          <p:cNvSpPr>
            <a:spLocks noGrp="1" noRot="1" noChangeArrowheads="1"/>
          </p:cNvSpPr>
          <p:nvPr>
            <p:ph type="title"/>
          </p:nvPr>
        </p:nvSpPr>
        <p:spPr/>
        <p:txBody>
          <a:bodyPr/>
          <a:lstStyle/>
          <a:p>
            <a:pPr eaLnBrk="1" hangingPunct="1">
              <a:defRPr/>
            </a:pPr>
            <a:r>
              <a:rPr lang="en-US" smtClean="0">
                <a:solidFill>
                  <a:schemeClr val="folHlink"/>
                </a:solidFill>
              </a:rPr>
              <a:t>Issue</a:t>
            </a:r>
            <a:r>
              <a:rPr lang="en-US" smtClean="0"/>
              <a:t> </a:t>
            </a:r>
          </a:p>
        </p:txBody>
      </p:sp>
      <p:sp>
        <p:nvSpPr>
          <p:cNvPr id="314371" name="Rectangle 3"/>
          <p:cNvSpPr>
            <a:spLocks noGrp="1" noRot="1" noChangeArrowheads="1"/>
          </p:cNvSpPr>
          <p:nvPr>
            <p:ph idx="1"/>
          </p:nvPr>
        </p:nvSpPr>
        <p:spPr/>
        <p:txBody>
          <a:bodyPr/>
          <a:lstStyle/>
          <a:p>
            <a:pPr eaLnBrk="1" hangingPunct="1">
              <a:defRPr/>
            </a:pPr>
            <a:r>
              <a:rPr lang="en-US" smtClean="0"/>
              <a:t>Whether advance money received &amp; retained is to be deducted from cost of acquisition or indexed cost of acquisition</a:t>
            </a:r>
          </a:p>
          <a:p>
            <a:pPr eaLnBrk="1" hangingPunct="1">
              <a:defRPr/>
            </a:pPr>
            <a:r>
              <a:rPr lang="en-US" smtClean="0"/>
              <a:t>Section 48 amended wef 1-4-1993 consequential amendment to section 51 not done</a:t>
            </a:r>
          </a:p>
          <a:p>
            <a:pPr eaLnBrk="1" hangingPunct="1">
              <a:defRPr/>
            </a:pPr>
            <a:r>
              <a:rPr lang="en-US" smtClean="0"/>
              <a:t>Advance received more than cost of acquisition </a:t>
            </a:r>
          </a:p>
        </p:txBody>
      </p:sp>
    </p:spTree>
  </p:cSld>
  <p:clrMapOvr>
    <a:masterClrMapping/>
  </p:clrMapOvr>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82" name="Rectangle 2"/>
          <p:cNvSpPr>
            <a:spLocks noGrp="1" noRot="1" noChangeArrowheads="1"/>
          </p:cNvSpPr>
          <p:nvPr>
            <p:ph type="title"/>
          </p:nvPr>
        </p:nvSpPr>
        <p:spPr/>
        <p:txBody>
          <a:bodyPr/>
          <a:lstStyle/>
          <a:p>
            <a:pPr eaLnBrk="1" hangingPunct="1">
              <a:defRPr/>
            </a:pPr>
            <a:r>
              <a:rPr lang="en-US" smtClean="0">
                <a:solidFill>
                  <a:schemeClr val="folHlink"/>
                </a:solidFill>
              </a:rPr>
              <a:t>Treatment of advance</a:t>
            </a:r>
          </a:p>
        </p:txBody>
      </p:sp>
      <p:sp>
        <p:nvSpPr>
          <p:cNvPr id="378883" name="Rectangle 3"/>
          <p:cNvSpPr>
            <a:spLocks noGrp="1" noRot="1" noChangeArrowheads="1"/>
          </p:cNvSpPr>
          <p:nvPr>
            <p:ph idx="1"/>
          </p:nvPr>
        </p:nvSpPr>
        <p:spPr/>
        <p:txBody>
          <a:bodyPr/>
          <a:lstStyle/>
          <a:p>
            <a:pPr eaLnBrk="1" hangingPunct="1">
              <a:defRPr/>
            </a:pPr>
            <a:r>
              <a:rPr lang="en-US" sz="2800" smtClean="0"/>
              <a:t>Cost of acquisition : Rs.5 lacs</a:t>
            </a:r>
          </a:p>
          <a:p>
            <a:pPr eaLnBrk="1" hangingPunct="1">
              <a:defRPr/>
            </a:pPr>
            <a:r>
              <a:rPr lang="en-US" sz="2800" smtClean="0"/>
              <a:t>Advance forfeited  : Rs.25 lacs</a:t>
            </a:r>
          </a:p>
          <a:p>
            <a:pPr eaLnBrk="1" hangingPunct="1">
              <a:defRPr/>
            </a:pPr>
            <a:r>
              <a:rPr lang="en-US" sz="2800" smtClean="0"/>
              <a:t>Treatment ?</a:t>
            </a:r>
          </a:p>
          <a:p>
            <a:pPr eaLnBrk="1" hangingPunct="1">
              <a:defRPr/>
            </a:pPr>
            <a:r>
              <a:rPr lang="en-US" sz="2800" smtClean="0"/>
              <a:t>Excess over cost of acquisition is a capital receipt</a:t>
            </a:r>
          </a:p>
          <a:p>
            <a:pPr eaLnBrk="1" hangingPunct="1">
              <a:defRPr/>
            </a:pPr>
            <a:r>
              <a:rPr lang="en-US" sz="2400" i="1" smtClean="0">
                <a:solidFill>
                  <a:srgbClr val="CC0000"/>
                </a:solidFill>
              </a:rPr>
              <a:t>Travancore Rubber &amp; Tea Co. Ltd. 243 ITR 158 (SC)</a:t>
            </a:r>
          </a:p>
          <a:p>
            <a:pPr eaLnBrk="1" hangingPunct="1">
              <a:defRPr/>
            </a:pPr>
            <a:r>
              <a:rPr lang="en-US" sz="2800" smtClean="0"/>
              <a:t>Subsequent sale whether cost of acquisition to be NIL or negative figure?</a:t>
            </a:r>
          </a:p>
          <a:p>
            <a:pPr eaLnBrk="1" hangingPunct="1">
              <a:defRPr/>
            </a:pPr>
            <a:r>
              <a:rPr lang="en-US" sz="2400" i="1" smtClean="0">
                <a:solidFill>
                  <a:srgbClr val="CC0000"/>
                </a:solidFill>
              </a:rPr>
              <a:t>Held: NIL Smt Sunita N. Shah (2005) 94 ITD 492 (Mum)</a:t>
            </a:r>
            <a:r>
              <a:rPr lang="en-US" sz="2800" smtClean="0"/>
              <a:t> </a:t>
            </a:r>
          </a:p>
        </p:txBody>
      </p:sp>
    </p:spTree>
  </p:cSld>
  <p:clrMapOvr>
    <a:masterClrMapping/>
  </p:clrMapOvr>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6418" name="Rectangle 2"/>
          <p:cNvSpPr>
            <a:spLocks noGrp="1" noRot="1" noChangeArrowheads="1"/>
          </p:cNvSpPr>
          <p:nvPr>
            <p:ph type="title"/>
          </p:nvPr>
        </p:nvSpPr>
        <p:spPr>
          <a:xfrm>
            <a:off x="304800" y="0"/>
            <a:ext cx="8382000" cy="457200"/>
          </a:xfrm>
        </p:spPr>
        <p:txBody>
          <a:bodyPr>
            <a:normAutofit fontScale="90000"/>
          </a:bodyPr>
          <a:lstStyle/>
          <a:p>
            <a:pPr eaLnBrk="1" hangingPunct="1">
              <a:defRPr/>
            </a:pPr>
            <a:r>
              <a:rPr lang="en-US" sz="3600" b="1" u="sng" dirty="0" smtClean="0">
                <a:solidFill>
                  <a:srgbClr val="FFCC00"/>
                </a:solidFill>
              </a:rPr>
              <a:t>Profit on sale of property used for Residence </a:t>
            </a:r>
            <a:endParaRPr lang="en-US" dirty="0" smtClean="0"/>
          </a:p>
        </p:txBody>
      </p:sp>
      <p:sp>
        <p:nvSpPr>
          <p:cNvPr id="316419" name="Rectangle 3"/>
          <p:cNvSpPr>
            <a:spLocks noGrp="1" noRot="1" noChangeArrowheads="1"/>
          </p:cNvSpPr>
          <p:nvPr>
            <p:ph idx="1"/>
          </p:nvPr>
        </p:nvSpPr>
        <p:spPr>
          <a:xfrm>
            <a:off x="0" y="381000"/>
            <a:ext cx="9144000" cy="6477000"/>
          </a:xfrm>
        </p:spPr>
        <p:txBody>
          <a:bodyPr>
            <a:noAutofit/>
          </a:bodyPr>
          <a:lstStyle/>
          <a:p>
            <a:pPr algn="just" eaLnBrk="1" hangingPunct="1">
              <a:lnSpc>
                <a:spcPct val="80000"/>
              </a:lnSpc>
              <a:buFont typeface="Wingdings" pitchFamily="2" charset="2"/>
              <a:buNone/>
              <a:tabLst>
                <a:tab pos="1096963" algn="l"/>
              </a:tabLst>
              <a:defRPr/>
            </a:pPr>
            <a:r>
              <a:rPr lang="en-US" sz="2400" b="1" u="sng" dirty="0" smtClean="0">
                <a:solidFill>
                  <a:srgbClr val="993300"/>
                </a:solidFill>
              </a:rPr>
              <a:t>Section 54</a:t>
            </a:r>
          </a:p>
          <a:p>
            <a:pPr algn="just" eaLnBrk="1" hangingPunct="1">
              <a:spcBef>
                <a:spcPct val="0"/>
              </a:spcBef>
              <a:buFont typeface="Wingdings" pitchFamily="2" charset="2"/>
              <a:buNone/>
              <a:tabLst>
                <a:tab pos="1096963" algn="l"/>
              </a:tabLst>
              <a:defRPr/>
            </a:pPr>
            <a:r>
              <a:rPr lang="en-US" sz="2400" b="1" u="sng" dirty="0" smtClean="0"/>
              <a:t>Basic Conditions</a:t>
            </a:r>
            <a:endParaRPr lang="en-US" sz="2400" u="sng" dirty="0" smtClean="0"/>
          </a:p>
          <a:p>
            <a:pPr algn="just" eaLnBrk="1" hangingPunct="1">
              <a:spcBef>
                <a:spcPct val="0"/>
              </a:spcBef>
              <a:buFont typeface="Wingdings" pitchFamily="2" charset="2"/>
              <a:buNone/>
              <a:tabLst>
                <a:tab pos="1096963" algn="l"/>
              </a:tabLst>
              <a:defRPr/>
            </a:pPr>
            <a:r>
              <a:rPr lang="en-US" sz="2400" dirty="0" smtClean="0"/>
              <a:t>-	Individual or HUF</a:t>
            </a:r>
          </a:p>
          <a:p>
            <a:pPr algn="just" eaLnBrk="1" hangingPunct="1">
              <a:spcBef>
                <a:spcPct val="0"/>
              </a:spcBef>
              <a:buFont typeface="Wingdings" pitchFamily="2" charset="2"/>
              <a:buNone/>
              <a:tabLst>
                <a:tab pos="1096963" algn="l"/>
              </a:tabLst>
              <a:defRPr/>
            </a:pPr>
            <a:r>
              <a:rPr lang="en-US" sz="2400" dirty="0" smtClean="0"/>
              <a:t>-	Transfer of long term capital asset</a:t>
            </a:r>
          </a:p>
          <a:p>
            <a:pPr algn="just" eaLnBrk="1" hangingPunct="1">
              <a:spcBef>
                <a:spcPct val="0"/>
              </a:spcBef>
              <a:buFont typeface="Wingdings" pitchFamily="2" charset="2"/>
              <a:buNone/>
              <a:tabLst>
                <a:tab pos="1096963" algn="l"/>
              </a:tabLst>
              <a:defRPr/>
            </a:pPr>
            <a:r>
              <a:rPr lang="en-US" sz="2400" dirty="0" smtClean="0"/>
              <a:t>-	buildings or lands appurtenant thereto</a:t>
            </a:r>
          </a:p>
          <a:p>
            <a:pPr algn="just" eaLnBrk="1" hangingPunct="1">
              <a:spcBef>
                <a:spcPct val="0"/>
              </a:spcBef>
              <a:buFont typeface="Wingdings" pitchFamily="2" charset="2"/>
              <a:buNone/>
              <a:tabLst>
                <a:tab pos="1096963" algn="l"/>
              </a:tabLst>
              <a:defRPr/>
            </a:pPr>
            <a:r>
              <a:rPr lang="en-US" sz="2400" dirty="0" smtClean="0"/>
              <a:t>-	Residential house</a:t>
            </a:r>
          </a:p>
          <a:p>
            <a:pPr algn="just" eaLnBrk="1" hangingPunct="1">
              <a:spcBef>
                <a:spcPct val="0"/>
              </a:spcBef>
              <a:buFontTx/>
              <a:buChar char="-"/>
              <a:tabLst>
                <a:tab pos="1096963" algn="l"/>
              </a:tabLst>
              <a:defRPr/>
            </a:pPr>
            <a:r>
              <a:rPr lang="en-US" sz="2400" dirty="0" smtClean="0"/>
              <a:t>The income of which is chargeable under the head “income from house property”</a:t>
            </a:r>
          </a:p>
          <a:p>
            <a:pPr eaLnBrk="1" hangingPunct="1">
              <a:spcBef>
                <a:spcPct val="0"/>
              </a:spcBef>
              <a:buFontTx/>
              <a:buChar char="-"/>
              <a:tabLst>
                <a:tab pos="1096963" algn="l"/>
              </a:tabLst>
              <a:defRPr/>
            </a:pPr>
            <a:r>
              <a:rPr lang="en-US" sz="2400" b="1" u="sng" dirty="0" smtClean="0"/>
              <a:t>Compliance for exemption</a:t>
            </a:r>
            <a:endParaRPr lang="en-US" sz="2400" u="sng" dirty="0" smtClean="0"/>
          </a:p>
          <a:p>
            <a:pPr eaLnBrk="1" hangingPunct="1">
              <a:spcBef>
                <a:spcPct val="0"/>
              </a:spcBef>
              <a:buFont typeface="Wingdings" pitchFamily="2" charset="2"/>
              <a:buNone/>
              <a:tabLst>
                <a:tab pos="1096963" algn="l"/>
              </a:tabLst>
              <a:defRPr/>
            </a:pPr>
            <a:r>
              <a:rPr lang="en-US" sz="2400" dirty="0" smtClean="0"/>
              <a:t>-	Purchase a residential house</a:t>
            </a:r>
          </a:p>
          <a:p>
            <a:pPr eaLnBrk="1" hangingPunct="1">
              <a:spcBef>
                <a:spcPct val="0"/>
              </a:spcBef>
              <a:buFont typeface="Wingdings" pitchFamily="2" charset="2"/>
              <a:buNone/>
              <a:tabLst>
                <a:tab pos="1096963" algn="l"/>
              </a:tabLst>
              <a:defRPr/>
            </a:pPr>
            <a:r>
              <a:rPr lang="en-US" sz="2400" dirty="0" smtClean="0"/>
              <a:t>		-  one year before</a:t>
            </a:r>
          </a:p>
          <a:p>
            <a:pPr eaLnBrk="1" hangingPunct="1">
              <a:spcBef>
                <a:spcPct val="0"/>
              </a:spcBef>
              <a:buFont typeface="Wingdings" pitchFamily="2" charset="2"/>
              <a:buNone/>
              <a:tabLst>
                <a:tab pos="1096963" algn="l"/>
              </a:tabLst>
              <a:defRPr/>
            </a:pPr>
            <a:r>
              <a:rPr lang="en-US" sz="2400" dirty="0" smtClean="0"/>
              <a:t>		-  two year after</a:t>
            </a:r>
          </a:p>
          <a:p>
            <a:pPr eaLnBrk="1" hangingPunct="1">
              <a:spcBef>
                <a:spcPct val="0"/>
              </a:spcBef>
              <a:buFont typeface="Wingdings" pitchFamily="2" charset="2"/>
              <a:buNone/>
              <a:tabLst>
                <a:tab pos="1096963" algn="l"/>
              </a:tabLst>
              <a:defRPr/>
            </a:pPr>
            <a:r>
              <a:rPr lang="en-US" sz="2400" dirty="0" smtClean="0"/>
              <a:t>	the date of transfer</a:t>
            </a:r>
          </a:p>
          <a:p>
            <a:pPr eaLnBrk="1" hangingPunct="1">
              <a:spcBef>
                <a:spcPct val="0"/>
              </a:spcBef>
              <a:buFont typeface="Wingdings" pitchFamily="2" charset="2"/>
              <a:buNone/>
              <a:tabLst>
                <a:tab pos="1096963" algn="l"/>
              </a:tabLst>
              <a:defRPr/>
            </a:pPr>
            <a:r>
              <a:rPr lang="en-US" sz="2400" dirty="0" smtClean="0"/>
              <a:t>-	constructed a residential house</a:t>
            </a:r>
          </a:p>
          <a:p>
            <a:pPr eaLnBrk="1" hangingPunct="1">
              <a:spcBef>
                <a:spcPct val="0"/>
              </a:spcBef>
              <a:buFont typeface="Wingdings" pitchFamily="2" charset="2"/>
              <a:buNone/>
              <a:tabLst>
                <a:tab pos="1096963" algn="l"/>
              </a:tabLst>
              <a:defRPr/>
            </a:pPr>
            <a:r>
              <a:rPr lang="en-US" sz="2400" dirty="0" smtClean="0"/>
              <a:t>		-  with in period of 3 year</a:t>
            </a:r>
          </a:p>
          <a:p>
            <a:pPr eaLnBrk="1" hangingPunct="1">
              <a:spcBef>
                <a:spcPct val="0"/>
              </a:spcBef>
              <a:buFont typeface="Wingdings" pitchFamily="2" charset="2"/>
              <a:buNone/>
              <a:tabLst>
                <a:tab pos="1096963" algn="l"/>
              </a:tabLst>
              <a:defRPr/>
            </a:pPr>
            <a:r>
              <a:rPr lang="en-US" sz="2400" dirty="0" smtClean="0"/>
              <a:t>	after the date of transfer</a:t>
            </a:r>
          </a:p>
          <a:p>
            <a:pPr eaLnBrk="1" hangingPunct="1">
              <a:spcBef>
                <a:spcPct val="0"/>
              </a:spcBef>
              <a:buFont typeface="Wingdings" pitchFamily="2" charset="2"/>
              <a:buNone/>
              <a:tabLst>
                <a:tab pos="1096963" algn="l"/>
              </a:tabLst>
              <a:defRPr/>
            </a:pPr>
            <a:r>
              <a:rPr lang="en-US" sz="2400" dirty="0" smtClean="0"/>
              <a:t>-	Restriction on transfer of new asset</a:t>
            </a:r>
          </a:p>
        </p:txBody>
      </p:sp>
    </p:spTree>
  </p:cSld>
  <p:clrMapOvr>
    <a:masterClrMapping/>
  </p:clrMapOvr>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8466" name="Rectangle 2"/>
          <p:cNvSpPr>
            <a:spLocks noGrp="1" noRot="1" noChangeArrowheads="1"/>
          </p:cNvSpPr>
          <p:nvPr>
            <p:ph type="title"/>
          </p:nvPr>
        </p:nvSpPr>
        <p:spPr>
          <a:xfrm>
            <a:off x="381000" y="0"/>
            <a:ext cx="8763000" cy="1219200"/>
          </a:xfrm>
        </p:spPr>
        <p:txBody>
          <a:bodyPr/>
          <a:lstStyle/>
          <a:p>
            <a:pPr eaLnBrk="1" hangingPunct="1">
              <a:defRPr/>
            </a:pPr>
            <a:r>
              <a:rPr lang="en-US" sz="4800" b="1" u="sng" smtClean="0">
                <a:solidFill>
                  <a:srgbClr val="FFCC00"/>
                </a:solidFill>
              </a:rPr>
              <a:t>New Asset</a:t>
            </a:r>
            <a:endParaRPr lang="en-US" smtClean="0"/>
          </a:p>
        </p:txBody>
      </p:sp>
      <p:sp>
        <p:nvSpPr>
          <p:cNvPr id="318467" name="Rectangle 3"/>
          <p:cNvSpPr>
            <a:spLocks noGrp="1" noRot="1" noChangeArrowheads="1"/>
          </p:cNvSpPr>
          <p:nvPr>
            <p:ph idx="1"/>
          </p:nvPr>
        </p:nvSpPr>
        <p:spPr>
          <a:xfrm>
            <a:off x="457200" y="1371600"/>
            <a:ext cx="7772400" cy="5486400"/>
          </a:xfrm>
        </p:spPr>
        <p:txBody>
          <a:bodyPr/>
          <a:lstStyle/>
          <a:p>
            <a:pPr marL="461963" indent="-461963" algn="just" defTabSz="920750" eaLnBrk="1" hangingPunct="1">
              <a:lnSpc>
                <a:spcPct val="115000"/>
              </a:lnSpc>
              <a:spcBef>
                <a:spcPct val="5000"/>
              </a:spcBef>
              <a:spcAft>
                <a:spcPct val="20000"/>
              </a:spcAft>
              <a:buFont typeface="Wingdings" pitchFamily="2" charset="2"/>
              <a:buNone/>
              <a:defRPr/>
            </a:pPr>
            <a:r>
              <a:rPr lang="en-US" sz="2600" smtClean="0"/>
              <a:t>-	Not to be transferred with in a period of 3 years of its purchase or construction as the case may be</a:t>
            </a:r>
          </a:p>
          <a:p>
            <a:pPr marL="461963" indent="-461963" algn="just" defTabSz="920750" eaLnBrk="1" hangingPunct="1">
              <a:lnSpc>
                <a:spcPct val="115000"/>
              </a:lnSpc>
              <a:spcBef>
                <a:spcPct val="5000"/>
              </a:spcBef>
              <a:spcAft>
                <a:spcPct val="20000"/>
              </a:spcAft>
              <a:buFontTx/>
              <a:buChar char="-"/>
              <a:defRPr/>
            </a:pPr>
            <a:r>
              <a:rPr lang="en-US" sz="2600" smtClean="0"/>
              <a:t>In case transferred:</a:t>
            </a:r>
          </a:p>
          <a:p>
            <a:pPr marL="461963" indent="-461963" algn="just" defTabSz="920750" eaLnBrk="1" hangingPunct="1">
              <a:lnSpc>
                <a:spcPct val="115000"/>
              </a:lnSpc>
              <a:spcBef>
                <a:spcPct val="5000"/>
              </a:spcBef>
              <a:spcAft>
                <a:spcPct val="20000"/>
              </a:spcAft>
              <a:buFontTx/>
              <a:buNone/>
              <a:defRPr/>
            </a:pPr>
            <a:r>
              <a:rPr lang="en-US" sz="2600" smtClean="0"/>
              <a:t>     Gain to be short term capital gain</a:t>
            </a:r>
          </a:p>
          <a:p>
            <a:pPr marL="461963" indent="-461963" algn="just" defTabSz="920750" eaLnBrk="1" hangingPunct="1">
              <a:lnSpc>
                <a:spcPct val="115000"/>
              </a:lnSpc>
              <a:spcBef>
                <a:spcPct val="5000"/>
              </a:spcBef>
              <a:spcAft>
                <a:spcPct val="20000"/>
              </a:spcAft>
              <a:buFont typeface="Wingdings" pitchFamily="2" charset="2"/>
              <a:buNone/>
              <a:defRPr/>
            </a:pPr>
            <a:r>
              <a:rPr lang="en-US" sz="2600" smtClean="0"/>
              <a:t>	Cost of acquisition depends upon extent of exemption availed at the time of its acquisition</a:t>
            </a:r>
          </a:p>
          <a:p>
            <a:pPr marL="461963" indent="-461963" algn="just" defTabSz="920750" eaLnBrk="1" hangingPunct="1">
              <a:lnSpc>
                <a:spcPct val="115000"/>
              </a:lnSpc>
              <a:spcBef>
                <a:spcPct val="5000"/>
              </a:spcBef>
              <a:spcAft>
                <a:spcPct val="20000"/>
              </a:spcAft>
              <a:buFont typeface="Wingdings" pitchFamily="2" charset="2"/>
              <a:buNone/>
              <a:defRPr/>
            </a:pPr>
            <a:r>
              <a:rPr lang="en-US" sz="2600" smtClean="0"/>
              <a:t>	-	if fully exhausted   -  Nil</a:t>
            </a:r>
          </a:p>
          <a:p>
            <a:pPr marL="461963" indent="-461963" algn="just" defTabSz="920750" eaLnBrk="1" hangingPunct="1">
              <a:lnSpc>
                <a:spcPct val="115000"/>
              </a:lnSpc>
              <a:spcBef>
                <a:spcPct val="5000"/>
              </a:spcBef>
              <a:spcAft>
                <a:spcPct val="20000"/>
              </a:spcAft>
              <a:buFont typeface="Wingdings" pitchFamily="2" charset="2"/>
              <a:buNone/>
              <a:defRPr/>
            </a:pPr>
            <a:r>
              <a:rPr lang="en-US" sz="2600" smtClean="0"/>
              <a:t>	-	Otherwise 		    -  Balance</a:t>
            </a:r>
            <a:r>
              <a:rPr lang="en-US" sz="2400" smtClean="0"/>
              <a:t> </a:t>
            </a:r>
          </a:p>
        </p:txBody>
      </p:sp>
    </p:spTree>
  </p:cSld>
  <p:clrMapOvr>
    <a:masterClrMapping/>
  </p:clrMapOvr>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0514" name="Rectangle 2"/>
          <p:cNvSpPr>
            <a:spLocks noGrp="1" noRot="1" noChangeArrowheads="1"/>
          </p:cNvSpPr>
          <p:nvPr>
            <p:ph type="title"/>
          </p:nvPr>
        </p:nvSpPr>
        <p:spPr>
          <a:xfrm>
            <a:off x="381000" y="0"/>
            <a:ext cx="8763000" cy="1219200"/>
          </a:xfrm>
        </p:spPr>
        <p:txBody>
          <a:bodyPr/>
          <a:lstStyle/>
          <a:p>
            <a:pPr eaLnBrk="1" hangingPunct="1">
              <a:defRPr/>
            </a:pPr>
            <a:r>
              <a:rPr lang="en-US" sz="4800" b="1" u="sng" smtClean="0">
                <a:solidFill>
                  <a:srgbClr val="FFCC00"/>
                </a:solidFill>
              </a:rPr>
              <a:t>Exemption U/s 54</a:t>
            </a:r>
            <a:endParaRPr lang="en-US" smtClean="0"/>
          </a:p>
        </p:txBody>
      </p:sp>
      <p:sp>
        <p:nvSpPr>
          <p:cNvPr id="320515" name="Rectangle 3"/>
          <p:cNvSpPr>
            <a:spLocks noGrp="1" noRot="1" noChangeArrowheads="1"/>
          </p:cNvSpPr>
          <p:nvPr>
            <p:ph idx="1"/>
          </p:nvPr>
        </p:nvSpPr>
        <p:spPr>
          <a:xfrm>
            <a:off x="457200" y="1371600"/>
            <a:ext cx="7772400" cy="5486400"/>
          </a:xfrm>
        </p:spPr>
        <p:txBody>
          <a:bodyPr/>
          <a:lstStyle/>
          <a:p>
            <a:pPr marL="0" indent="0" algn="just" defTabSz="920750" eaLnBrk="1" hangingPunct="1">
              <a:spcBef>
                <a:spcPct val="0"/>
              </a:spcBef>
              <a:spcAft>
                <a:spcPct val="20000"/>
              </a:spcAft>
              <a:buFont typeface="Wingdings" pitchFamily="2" charset="2"/>
              <a:buNone/>
              <a:defRPr/>
            </a:pPr>
            <a:r>
              <a:rPr lang="en-US" smtClean="0"/>
              <a:t>Capital Gains   &gt;   Cost of the new</a:t>
            </a:r>
          </a:p>
          <a:p>
            <a:pPr marL="0" indent="0" algn="just" defTabSz="920750" eaLnBrk="1" hangingPunct="1">
              <a:spcBef>
                <a:spcPct val="0"/>
              </a:spcBef>
              <a:spcAft>
                <a:spcPct val="20000"/>
              </a:spcAft>
              <a:buFont typeface="Wingdings" pitchFamily="2" charset="2"/>
              <a:buNone/>
              <a:defRPr/>
            </a:pPr>
            <a:r>
              <a:rPr lang="en-US" smtClean="0"/>
              <a:t>			     residential house</a:t>
            </a:r>
          </a:p>
          <a:p>
            <a:pPr marL="0" indent="0" algn="just" defTabSz="920750" eaLnBrk="1" hangingPunct="1">
              <a:spcBef>
                <a:spcPct val="25000"/>
              </a:spcBef>
              <a:spcAft>
                <a:spcPct val="20000"/>
              </a:spcAft>
              <a:buFont typeface="Wingdings" pitchFamily="2" charset="2"/>
              <a:buNone/>
              <a:defRPr/>
            </a:pPr>
            <a:r>
              <a:rPr lang="en-US" smtClean="0"/>
              <a:t>- diff liable to tax u/s 45.</a:t>
            </a:r>
          </a:p>
          <a:p>
            <a:pPr marL="0" indent="0" defTabSz="920750" eaLnBrk="1" hangingPunct="1">
              <a:spcBef>
                <a:spcPct val="0"/>
              </a:spcBef>
              <a:spcAft>
                <a:spcPct val="20000"/>
              </a:spcAft>
              <a:buFont typeface="Wingdings" pitchFamily="2" charset="2"/>
              <a:buNone/>
              <a:defRPr/>
            </a:pPr>
            <a:endParaRPr lang="en-US" smtClean="0"/>
          </a:p>
          <a:p>
            <a:pPr marL="0" indent="0" defTabSz="920750" eaLnBrk="1" hangingPunct="1">
              <a:spcBef>
                <a:spcPct val="0"/>
              </a:spcBef>
              <a:spcAft>
                <a:spcPct val="20000"/>
              </a:spcAft>
              <a:buFont typeface="Wingdings" pitchFamily="2" charset="2"/>
              <a:buNone/>
              <a:defRPr/>
            </a:pPr>
            <a:r>
              <a:rPr lang="en-US" smtClean="0"/>
              <a:t>Capital Gains   &lt;   Cost of the new</a:t>
            </a:r>
          </a:p>
          <a:p>
            <a:pPr marL="0" indent="0" defTabSz="920750" eaLnBrk="1" hangingPunct="1">
              <a:spcBef>
                <a:spcPct val="0"/>
              </a:spcBef>
              <a:spcAft>
                <a:spcPct val="20000"/>
              </a:spcAft>
              <a:buFont typeface="Wingdings" pitchFamily="2" charset="2"/>
              <a:buNone/>
              <a:defRPr/>
            </a:pPr>
            <a:r>
              <a:rPr lang="en-US" smtClean="0"/>
              <a:t>			     residential house</a:t>
            </a:r>
          </a:p>
          <a:p>
            <a:pPr marL="0" indent="0" defTabSz="920750" eaLnBrk="1" hangingPunct="1">
              <a:spcBef>
                <a:spcPct val="25000"/>
              </a:spcBef>
              <a:spcAft>
                <a:spcPct val="20000"/>
              </a:spcAft>
              <a:buFont typeface="Wingdings" pitchFamily="2" charset="2"/>
              <a:buNone/>
              <a:defRPr/>
            </a:pPr>
            <a:r>
              <a:rPr lang="en-US" smtClean="0"/>
              <a:t>- No taxability u/s 45.</a:t>
            </a:r>
          </a:p>
          <a:p>
            <a:pPr marL="0" indent="0" algn="just" defTabSz="920750" eaLnBrk="1" hangingPunct="1">
              <a:spcBef>
                <a:spcPct val="25000"/>
              </a:spcBef>
              <a:spcAft>
                <a:spcPct val="20000"/>
              </a:spcAft>
              <a:buFont typeface="Wingdings" pitchFamily="2" charset="2"/>
              <a:buNone/>
              <a:defRPr/>
            </a:pPr>
            <a:endParaRPr lang="en-US" smtClean="0"/>
          </a:p>
        </p:txBody>
      </p:sp>
      <p:sp>
        <p:nvSpPr>
          <p:cNvPr id="55300" name="Line 4"/>
          <p:cNvSpPr>
            <a:spLocks noChangeShapeType="1"/>
          </p:cNvSpPr>
          <p:nvPr/>
        </p:nvSpPr>
        <p:spPr bwMode="auto">
          <a:xfrm>
            <a:off x="3200400" y="4267200"/>
            <a:ext cx="304800" cy="76200"/>
          </a:xfrm>
          <a:prstGeom prst="line">
            <a:avLst/>
          </a:prstGeom>
          <a:noFill/>
          <a:ln w="28575">
            <a:solidFill>
              <a:schemeClr val="tx1"/>
            </a:solidFill>
            <a:round/>
            <a:headEnd/>
            <a:tailEnd/>
          </a:ln>
        </p:spPr>
        <p:txBody>
          <a:bodyPr wrap="none" anchor="ctr"/>
          <a:lstStyle/>
          <a:p>
            <a:endParaRPr lang="en-US"/>
          </a:p>
        </p:txBody>
      </p:sp>
    </p:spTree>
  </p:cSld>
  <p:clrMapOvr>
    <a:masterClrMapping/>
  </p:clrMapOvr>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2562" name="Rectangle 2"/>
          <p:cNvSpPr>
            <a:spLocks noGrp="1" noRot="1" noChangeArrowheads="1"/>
          </p:cNvSpPr>
          <p:nvPr>
            <p:ph type="title"/>
          </p:nvPr>
        </p:nvSpPr>
        <p:spPr>
          <a:xfrm>
            <a:off x="381000" y="0"/>
            <a:ext cx="8382000" cy="990600"/>
          </a:xfrm>
        </p:spPr>
        <p:txBody>
          <a:bodyPr>
            <a:normAutofit fontScale="90000"/>
          </a:bodyPr>
          <a:lstStyle/>
          <a:p>
            <a:pPr eaLnBrk="1" hangingPunct="1">
              <a:defRPr/>
            </a:pPr>
            <a:r>
              <a:rPr lang="en-US" sz="3600" b="1" u="sng" smtClean="0">
                <a:solidFill>
                  <a:srgbClr val="FFCC00"/>
                </a:solidFill>
              </a:rPr>
              <a:t>Profit on sale of capital asset other than residential house </a:t>
            </a:r>
            <a:endParaRPr lang="en-US" smtClean="0"/>
          </a:p>
        </p:txBody>
      </p:sp>
      <p:sp>
        <p:nvSpPr>
          <p:cNvPr id="322563" name="Rectangle 3"/>
          <p:cNvSpPr>
            <a:spLocks noGrp="1" noRot="1" noChangeArrowheads="1"/>
          </p:cNvSpPr>
          <p:nvPr>
            <p:ph idx="1"/>
          </p:nvPr>
        </p:nvSpPr>
        <p:spPr>
          <a:xfrm>
            <a:off x="457200" y="1143000"/>
            <a:ext cx="8686800" cy="5334000"/>
          </a:xfrm>
        </p:spPr>
        <p:txBody>
          <a:bodyPr>
            <a:normAutofit/>
          </a:bodyPr>
          <a:lstStyle/>
          <a:p>
            <a:pPr algn="just" eaLnBrk="1" hangingPunct="1">
              <a:lnSpc>
                <a:spcPct val="80000"/>
              </a:lnSpc>
              <a:buFont typeface="Wingdings" pitchFamily="2" charset="2"/>
              <a:buNone/>
              <a:tabLst>
                <a:tab pos="1096963" algn="l"/>
              </a:tabLst>
              <a:defRPr/>
            </a:pPr>
            <a:r>
              <a:rPr lang="en-US" sz="3000" b="1" u="sng" dirty="0" smtClean="0">
                <a:solidFill>
                  <a:srgbClr val="993300"/>
                </a:solidFill>
              </a:rPr>
              <a:t>Section 54F</a:t>
            </a:r>
          </a:p>
          <a:p>
            <a:pPr algn="just" eaLnBrk="1" hangingPunct="1">
              <a:spcBef>
                <a:spcPct val="0"/>
              </a:spcBef>
              <a:buFont typeface="Wingdings" pitchFamily="2" charset="2"/>
              <a:buNone/>
              <a:tabLst>
                <a:tab pos="1096963" algn="l"/>
              </a:tabLst>
              <a:defRPr/>
            </a:pPr>
            <a:r>
              <a:rPr lang="en-US" sz="2200" u="sng" dirty="0" smtClean="0"/>
              <a:t>		</a:t>
            </a:r>
            <a:r>
              <a:rPr lang="en-US" sz="2200" b="1" u="sng" dirty="0" smtClean="0"/>
              <a:t>Basic Conditions</a:t>
            </a:r>
            <a:endParaRPr lang="en-US" sz="2200" u="sng" dirty="0" smtClean="0"/>
          </a:p>
          <a:p>
            <a:pPr algn="just" eaLnBrk="1" hangingPunct="1">
              <a:spcBef>
                <a:spcPct val="0"/>
              </a:spcBef>
              <a:buFont typeface="Wingdings" pitchFamily="2" charset="2"/>
              <a:buNone/>
              <a:tabLst>
                <a:tab pos="1096963" algn="l"/>
              </a:tabLst>
              <a:defRPr/>
            </a:pPr>
            <a:r>
              <a:rPr lang="en-US" sz="2200" dirty="0" smtClean="0"/>
              <a:t>-	Individual or HUF</a:t>
            </a:r>
          </a:p>
          <a:p>
            <a:pPr algn="just" eaLnBrk="1" hangingPunct="1">
              <a:spcBef>
                <a:spcPct val="0"/>
              </a:spcBef>
              <a:buFont typeface="Wingdings" pitchFamily="2" charset="2"/>
              <a:buNone/>
              <a:tabLst>
                <a:tab pos="1096963" algn="l"/>
              </a:tabLst>
              <a:defRPr/>
            </a:pPr>
            <a:r>
              <a:rPr lang="en-US" sz="2200" dirty="0" smtClean="0"/>
              <a:t>-	Transfer of long term capital asset</a:t>
            </a:r>
          </a:p>
          <a:p>
            <a:pPr algn="just" eaLnBrk="1" hangingPunct="1">
              <a:spcBef>
                <a:spcPct val="0"/>
              </a:spcBef>
              <a:buFontTx/>
              <a:buChar char="-"/>
              <a:tabLst>
                <a:tab pos="1096963" algn="l"/>
              </a:tabLst>
              <a:defRPr/>
            </a:pPr>
            <a:r>
              <a:rPr lang="en-US" sz="2200" dirty="0" smtClean="0"/>
              <a:t>Other than residential house</a:t>
            </a:r>
          </a:p>
          <a:p>
            <a:pPr eaLnBrk="1" hangingPunct="1">
              <a:spcBef>
                <a:spcPct val="0"/>
              </a:spcBef>
              <a:buFont typeface="Wingdings" pitchFamily="2" charset="2"/>
              <a:buNone/>
              <a:tabLst>
                <a:tab pos="1096963" algn="l"/>
              </a:tabLst>
              <a:defRPr/>
            </a:pPr>
            <a:r>
              <a:rPr lang="en-US" sz="2200" u="sng" dirty="0" smtClean="0"/>
              <a:t>		</a:t>
            </a:r>
            <a:r>
              <a:rPr lang="en-US" sz="2200" b="1" u="sng" dirty="0" smtClean="0"/>
              <a:t>Compliance for exemption</a:t>
            </a:r>
            <a:endParaRPr lang="en-US" sz="2200" u="sng" dirty="0" smtClean="0"/>
          </a:p>
          <a:p>
            <a:pPr eaLnBrk="1" hangingPunct="1">
              <a:spcBef>
                <a:spcPct val="0"/>
              </a:spcBef>
              <a:buFont typeface="Wingdings" pitchFamily="2" charset="2"/>
              <a:buNone/>
              <a:tabLst>
                <a:tab pos="1096963" algn="l"/>
              </a:tabLst>
              <a:defRPr/>
            </a:pPr>
            <a:r>
              <a:rPr lang="en-US" sz="2200" dirty="0" smtClean="0"/>
              <a:t>-	Purchase a residential house</a:t>
            </a:r>
          </a:p>
          <a:p>
            <a:pPr eaLnBrk="1" hangingPunct="1">
              <a:spcBef>
                <a:spcPct val="0"/>
              </a:spcBef>
              <a:buFont typeface="Wingdings" pitchFamily="2" charset="2"/>
              <a:buNone/>
              <a:tabLst>
                <a:tab pos="1096963" algn="l"/>
              </a:tabLst>
              <a:defRPr/>
            </a:pPr>
            <a:r>
              <a:rPr lang="en-US" sz="2200" dirty="0" smtClean="0"/>
              <a:t>		-  one year before or</a:t>
            </a:r>
          </a:p>
          <a:p>
            <a:pPr eaLnBrk="1" hangingPunct="1">
              <a:spcBef>
                <a:spcPct val="0"/>
              </a:spcBef>
              <a:buFont typeface="Wingdings" pitchFamily="2" charset="2"/>
              <a:buNone/>
              <a:tabLst>
                <a:tab pos="1096963" algn="l"/>
              </a:tabLst>
              <a:defRPr/>
            </a:pPr>
            <a:r>
              <a:rPr lang="en-US" sz="2200" dirty="0" smtClean="0"/>
              <a:t>		-  two year after</a:t>
            </a:r>
          </a:p>
          <a:p>
            <a:pPr eaLnBrk="1" hangingPunct="1">
              <a:spcBef>
                <a:spcPct val="0"/>
              </a:spcBef>
              <a:buFont typeface="Wingdings" pitchFamily="2" charset="2"/>
              <a:buNone/>
              <a:tabLst>
                <a:tab pos="1096963" algn="l"/>
              </a:tabLst>
              <a:defRPr/>
            </a:pPr>
            <a:r>
              <a:rPr lang="en-US" sz="2200" dirty="0" smtClean="0"/>
              <a:t>	the date of transfer or</a:t>
            </a:r>
          </a:p>
          <a:p>
            <a:pPr eaLnBrk="1" hangingPunct="1">
              <a:spcBef>
                <a:spcPct val="0"/>
              </a:spcBef>
              <a:buFont typeface="Wingdings" pitchFamily="2" charset="2"/>
              <a:buNone/>
              <a:tabLst>
                <a:tab pos="1096963" algn="l"/>
              </a:tabLst>
              <a:defRPr/>
            </a:pPr>
            <a:r>
              <a:rPr lang="en-US" sz="2200" dirty="0" smtClean="0"/>
              <a:t>-	constructed a residential house</a:t>
            </a:r>
          </a:p>
          <a:p>
            <a:pPr eaLnBrk="1" hangingPunct="1">
              <a:spcBef>
                <a:spcPct val="0"/>
              </a:spcBef>
              <a:buFont typeface="Wingdings" pitchFamily="2" charset="2"/>
              <a:buNone/>
              <a:tabLst>
                <a:tab pos="1096963" algn="l"/>
              </a:tabLst>
              <a:defRPr/>
            </a:pPr>
            <a:r>
              <a:rPr lang="en-US" sz="2200" dirty="0" smtClean="0"/>
              <a:t>		-  with in period of 3 year</a:t>
            </a:r>
          </a:p>
          <a:p>
            <a:pPr eaLnBrk="1" hangingPunct="1">
              <a:spcBef>
                <a:spcPct val="0"/>
              </a:spcBef>
              <a:buFont typeface="Wingdings" pitchFamily="2" charset="2"/>
              <a:buNone/>
              <a:tabLst>
                <a:tab pos="1096963" algn="l"/>
              </a:tabLst>
              <a:defRPr/>
            </a:pPr>
            <a:r>
              <a:rPr lang="en-US" sz="2200" dirty="0" smtClean="0"/>
              <a:t>	after the date of transfer</a:t>
            </a:r>
          </a:p>
          <a:p>
            <a:pPr eaLnBrk="1" hangingPunct="1">
              <a:spcBef>
                <a:spcPct val="0"/>
              </a:spcBef>
              <a:buFont typeface="Wingdings" pitchFamily="2" charset="2"/>
              <a:buNone/>
              <a:tabLst>
                <a:tab pos="1096963" algn="l"/>
              </a:tabLst>
              <a:defRPr/>
            </a:pPr>
            <a:r>
              <a:rPr lang="en-US" sz="2200" dirty="0" smtClean="0"/>
              <a:t>-	Eligibility as well as other conditions to be fulfilled</a:t>
            </a:r>
            <a:endParaRPr lang="en-US" sz="2400" dirty="0" smtClean="0"/>
          </a:p>
        </p:txBody>
      </p:sp>
    </p:spTree>
  </p:cSld>
  <p:clrMapOvr>
    <a:masterClrMapping/>
  </p:clrMapOvr>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4610" name="Rectangle 2"/>
          <p:cNvSpPr>
            <a:spLocks noGrp="1" noRot="1" noChangeArrowheads="1"/>
          </p:cNvSpPr>
          <p:nvPr>
            <p:ph type="title"/>
          </p:nvPr>
        </p:nvSpPr>
        <p:spPr/>
        <p:txBody>
          <a:bodyPr/>
          <a:lstStyle/>
          <a:p>
            <a:pPr eaLnBrk="1" hangingPunct="1">
              <a:defRPr/>
            </a:pPr>
            <a:r>
              <a:rPr lang="en-US" smtClean="0">
                <a:solidFill>
                  <a:schemeClr val="folHlink"/>
                </a:solidFill>
              </a:rPr>
              <a:t>Conditions for section 54F</a:t>
            </a:r>
          </a:p>
        </p:txBody>
      </p:sp>
      <p:sp>
        <p:nvSpPr>
          <p:cNvPr id="324611" name="Rectangle 3"/>
          <p:cNvSpPr>
            <a:spLocks noGrp="1" noRot="1" noChangeArrowheads="1"/>
          </p:cNvSpPr>
          <p:nvPr>
            <p:ph idx="1"/>
          </p:nvPr>
        </p:nvSpPr>
        <p:spPr/>
        <p:txBody>
          <a:bodyPr/>
          <a:lstStyle/>
          <a:p>
            <a:pPr eaLnBrk="1" hangingPunct="1">
              <a:lnSpc>
                <a:spcPct val="90000"/>
              </a:lnSpc>
              <a:defRPr/>
            </a:pPr>
            <a:r>
              <a:rPr lang="en-US" sz="2800" smtClean="0"/>
              <a:t>Assessee should not own more than one residential house other than the new asset on the date of transfer of the original asset</a:t>
            </a:r>
          </a:p>
          <a:p>
            <a:pPr eaLnBrk="1" hangingPunct="1">
              <a:lnSpc>
                <a:spcPct val="90000"/>
              </a:lnSpc>
              <a:defRPr/>
            </a:pPr>
            <a:r>
              <a:rPr lang="en-US" sz="2800" smtClean="0"/>
              <a:t>Should not purchase/ construct any other residential house within two years / three years respectively of the transfer of the original asset</a:t>
            </a:r>
          </a:p>
          <a:p>
            <a:pPr eaLnBrk="1" hangingPunct="1">
              <a:lnSpc>
                <a:spcPct val="90000"/>
              </a:lnSpc>
              <a:defRPr/>
            </a:pPr>
            <a:r>
              <a:rPr lang="en-US" sz="2800" smtClean="0"/>
              <a:t>New asset not to be transferred before three years from the date of its purchase/ construction, in case transferred LTCG exempted earlier to be taxed in the year of sale</a:t>
            </a:r>
          </a:p>
        </p:txBody>
      </p:sp>
    </p:spTree>
  </p:cSld>
  <p:clrMapOvr>
    <a:masterClrMapping/>
  </p:clrMapOvr>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5634" name="Rectangle 2"/>
          <p:cNvSpPr>
            <a:spLocks noGrp="1" noRot="1" noChangeArrowheads="1"/>
          </p:cNvSpPr>
          <p:nvPr>
            <p:ph type="title"/>
          </p:nvPr>
        </p:nvSpPr>
        <p:spPr>
          <a:xfrm>
            <a:off x="381000" y="0"/>
            <a:ext cx="8763000" cy="1219200"/>
          </a:xfrm>
        </p:spPr>
        <p:txBody>
          <a:bodyPr/>
          <a:lstStyle/>
          <a:p>
            <a:pPr eaLnBrk="1" hangingPunct="1">
              <a:defRPr/>
            </a:pPr>
            <a:r>
              <a:rPr lang="en-US" sz="4800" b="1" u="sng" smtClean="0">
                <a:solidFill>
                  <a:srgbClr val="FFCC00"/>
                </a:solidFill>
              </a:rPr>
              <a:t>Exemption U/s 54F</a:t>
            </a:r>
            <a:endParaRPr lang="en-US" smtClean="0"/>
          </a:p>
        </p:txBody>
      </p:sp>
      <p:sp>
        <p:nvSpPr>
          <p:cNvPr id="325635" name="Rectangle 3"/>
          <p:cNvSpPr>
            <a:spLocks noGrp="1" noRot="1" noChangeArrowheads="1"/>
          </p:cNvSpPr>
          <p:nvPr>
            <p:ph idx="1"/>
          </p:nvPr>
        </p:nvSpPr>
        <p:spPr>
          <a:xfrm>
            <a:off x="457200" y="1371600"/>
            <a:ext cx="7772400" cy="5486400"/>
          </a:xfrm>
        </p:spPr>
        <p:txBody>
          <a:bodyPr/>
          <a:lstStyle/>
          <a:p>
            <a:pPr marL="0" indent="0" algn="just" defTabSz="920750" eaLnBrk="1" hangingPunct="1">
              <a:spcBef>
                <a:spcPct val="0"/>
              </a:spcBef>
              <a:spcAft>
                <a:spcPct val="20000"/>
              </a:spcAft>
              <a:buFont typeface="Wingdings" pitchFamily="2" charset="2"/>
              <a:buNone/>
              <a:defRPr/>
            </a:pPr>
            <a:r>
              <a:rPr lang="en-US" smtClean="0"/>
              <a:t>Net consideration   &gt;   Cost of the new</a:t>
            </a:r>
          </a:p>
          <a:p>
            <a:pPr marL="0" indent="0" algn="just" defTabSz="920750" eaLnBrk="1" hangingPunct="1">
              <a:spcBef>
                <a:spcPct val="0"/>
              </a:spcBef>
              <a:spcAft>
                <a:spcPct val="20000"/>
              </a:spcAft>
              <a:buFont typeface="Wingdings" pitchFamily="2" charset="2"/>
              <a:buNone/>
              <a:defRPr/>
            </a:pPr>
            <a:r>
              <a:rPr lang="en-US" smtClean="0"/>
              <a:t>			            residential house</a:t>
            </a:r>
          </a:p>
          <a:p>
            <a:pPr marL="0" indent="0" algn="just" defTabSz="920750" eaLnBrk="1" hangingPunct="1">
              <a:spcBef>
                <a:spcPct val="25000"/>
              </a:spcBef>
              <a:spcAft>
                <a:spcPct val="20000"/>
              </a:spcAft>
              <a:buFont typeface="Wingdings" pitchFamily="2" charset="2"/>
              <a:buNone/>
              <a:defRPr/>
            </a:pPr>
            <a:r>
              <a:rPr lang="en-US" smtClean="0"/>
              <a:t>- diff liable to tax u/s 45.</a:t>
            </a:r>
          </a:p>
          <a:p>
            <a:pPr marL="0" indent="0" defTabSz="920750" eaLnBrk="1" hangingPunct="1">
              <a:spcBef>
                <a:spcPct val="0"/>
              </a:spcBef>
              <a:spcAft>
                <a:spcPct val="20000"/>
              </a:spcAft>
              <a:buFont typeface="Wingdings" pitchFamily="2" charset="2"/>
              <a:buNone/>
              <a:defRPr/>
            </a:pPr>
            <a:endParaRPr lang="en-US" smtClean="0"/>
          </a:p>
          <a:p>
            <a:pPr marL="0" indent="0" defTabSz="920750" eaLnBrk="1" hangingPunct="1">
              <a:spcBef>
                <a:spcPct val="0"/>
              </a:spcBef>
              <a:spcAft>
                <a:spcPct val="20000"/>
              </a:spcAft>
              <a:buFont typeface="Wingdings" pitchFamily="2" charset="2"/>
              <a:buNone/>
              <a:defRPr/>
            </a:pPr>
            <a:r>
              <a:rPr lang="en-US" smtClean="0"/>
              <a:t>Net consideration   &lt;   Cost of the new</a:t>
            </a:r>
          </a:p>
          <a:p>
            <a:pPr marL="0" indent="0" defTabSz="920750" eaLnBrk="1" hangingPunct="1">
              <a:spcBef>
                <a:spcPct val="0"/>
              </a:spcBef>
              <a:spcAft>
                <a:spcPct val="20000"/>
              </a:spcAft>
              <a:buFont typeface="Wingdings" pitchFamily="2" charset="2"/>
              <a:buNone/>
              <a:defRPr/>
            </a:pPr>
            <a:r>
              <a:rPr lang="en-US" smtClean="0"/>
              <a:t>			            residential house</a:t>
            </a:r>
          </a:p>
          <a:p>
            <a:pPr marL="0" indent="0" defTabSz="920750" eaLnBrk="1" hangingPunct="1">
              <a:spcBef>
                <a:spcPct val="25000"/>
              </a:spcBef>
              <a:spcAft>
                <a:spcPct val="20000"/>
              </a:spcAft>
              <a:buFont typeface="Wingdings" pitchFamily="2" charset="2"/>
              <a:buNone/>
              <a:defRPr/>
            </a:pPr>
            <a:r>
              <a:rPr lang="en-US" smtClean="0"/>
              <a:t>- No taxability u/s 45.</a:t>
            </a:r>
          </a:p>
          <a:p>
            <a:pPr marL="0" indent="0" algn="just" defTabSz="920750" eaLnBrk="1" hangingPunct="1">
              <a:spcBef>
                <a:spcPct val="25000"/>
              </a:spcBef>
              <a:spcAft>
                <a:spcPct val="20000"/>
              </a:spcAft>
              <a:buFont typeface="Wingdings" pitchFamily="2" charset="2"/>
              <a:buNone/>
              <a:defRPr/>
            </a:pPr>
            <a:endParaRPr lang="en-US" smtClean="0"/>
          </a:p>
        </p:txBody>
      </p:sp>
      <p:sp>
        <p:nvSpPr>
          <p:cNvPr id="58372" name="Line 4"/>
          <p:cNvSpPr>
            <a:spLocks noChangeShapeType="1"/>
          </p:cNvSpPr>
          <p:nvPr/>
        </p:nvSpPr>
        <p:spPr bwMode="auto">
          <a:xfrm>
            <a:off x="3200400" y="4267200"/>
            <a:ext cx="304800" cy="76200"/>
          </a:xfrm>
          <a:prstGeom prst="line">
            <a:avLst/>
          </a:prstGeom>
          <a:noFill/>
          <a:ln w="28575">
            <a:solidFill>
              <a:schemeClr val="tx1"/>
            </a:solidFill>
            <a:round/>
            <a:headEnd/>
            <a:tailEnd/>
          </a:ln>
        </p:spPr>
        <p:txBody>
          <a:bodyPr wrap="none" anchor="ctr"/>
          <a:lstStyle/>
          <a:p>
            <a:endParaRPr lang="en-US"/>
          </a:p>
        </p:txBody>
      </p:sp>
    </p:spTree>
  </p:cSld>
  <p:clrMapOvr>
    <a:masterClrMapping/>
  </p:clrMapOvr>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2434" name="Rectangle 2"/>
          <p:cNvSpPr>
            <a:spLocks noGrp="1" noRot="1" noChangeArrowheads="1"/>
          </p:cNvSpPr>
          <p:nvPr>
            <p:ph type="title"/>
          </p:nvPr>
        </p:nvSpPr>
        <p:spPr/>
        <p:txBody>
          <a:bodyPr/>
          <a:lstStyle/>
          <a:p>
            <a:pPr eaLnBrk="1" hangingPunct="1">
              <a:defRPr/>
            </a:pPr>
            <a:r>
              <a:rPr lang="en-US" smtClean="0">
                <a:solidFill>
                  <a:schemeClr val="folHlink"/>
                </a:solidFill>
              </a:rPr>
              <a:t>Diff between 54 &amp; 54F</a:t>
            </a:r>
          </a:p>
        </p:txBody>
      </p:sp>
      <p:sp>
        <p:nvSpPr>
          <p:cNvPr id="402435" name="Rectangle 3"/>
          <p:cNvSpPr>
            <a:spLocks noGrp="1" noRot="1" noChangeArrowheads="1"/>
          </p:cNvSpPr>
          <p:nvPr>
            <p:ph idx="1"/>
          </p:nvPr>
        </p:nvSpPr>
        <p:spPr/>
        <p:txBody>
          <a:bodyPr/>
          <a:lstStyle/>
          <a:p>
            <a:pPr eaLnBrk="1" hangingPunct="1">
              <a:lnSpc>
                <a:spcPct val="90000"/>
              </a:lnSpc>
              <a:defRPr/>
            </a:pPr>
            <a:r>
              <a:rPr lang="en-US" sz="2400" smtClean="0"/>
              <a:t>Transfer of residential house ; any other capital asset</a:t>
            </a:r>
          </a:p>
          <a:p>
            <a:pPr eaLnBrk="1" hangingPunct="1">
              <a:lnSpc>
                <a:spcPct val="90000"/>
              </a:lnSpc>
              <a:defRPr/>
            </a:pPr>
            <a:r>
              <a:rPr lang="en-US" sz="2400" smtClean="0"/>
              <a:t>Restriction on ownership of one residential house at the time of transfer u/s 54F</a:t>
            </a:r>
          </a:p>
          <a:p>
            <a:pPr eaLnBrk="1" hangingPunct="1">
              <a:lnSpc>
                <a:spcPct val="90000"/>
              </a:lnSpc>
              <a:defRPr/>
            </a:pPr>
            <a:r>
              <a:rPr lang="en-US" sz="2400" smtClean="0"/>
              <a:t>Net sale consideration to be invested for exemption u/s 54F</a:t>
            </a:r>
          </a:p>
          <a:p>
            <a:pPr eaLnBrk="1" hangingPunct="1">
              <a:lnSpc>
                <a:spcPct val="90000"/>
              </a:lnSpc>
              <a:defRPr/>
            </a:pPr>
            <a:r>
              <a:rPr lang="en-US" sz="2400" smtClean="0"/>
              <a:t>Restriction on purchase within 2yrs / construction within 3yrs of any other  residential house u/s 54F</a:t>
            </a:r>
          </a:p>
          <a:p>
            <a:pPr eaLnBrk="1" hangingPunct="1">
              <a:lnSpc>
                <a:spcPct val="90000"/>
              </a:lnSpc>
              <a:defRPr/>
            </a:pPr>
            <a:r>
              <a:rPr lang="en-US" sz="2400" smtClean="0"/>
              <a:t>In case sale of new asset within 3 yrs:</a:t>
            </a:r>
          </a:p>
          <a:p>
            <a:pPr lvl="1" eaLnBrk="1" hangingPunct="1">
              <a:lnSpc>
                <a:spcPct val="90000"/>
              </a:lnSpc>
              <a:defRPr/>
            </a:pPr>
            <a:r>
              <a:rPr lang="en-US" sz="2000" smtClean="0"/>
              <a:t>Section 54: Cost of acquisition of the asset to be adjusted with the amount of exemption availed</a:t>
            </a:r>
          </a:p>
          <a:p>
            <a:pPr lvl="1" eaLnBrk="1" hangingPunct="1">
              <a:lnSpc>
                <a:spcPct val="90000"/>
              </a:lnSpc>
              <a:defRPr/>
            </a:pPr>
            <a:r>
              <a:rPr lang="en-US" sz="2000" smtClean="0"/>
              <a:t>Section 54F: LTCG taxable in the year of sale of the new asset </a:t>
            </a:r>
          </a:p>
          <a:p>
            <a:pPr eaLnBrk="1" hangingPunct="1">
              <a:lnSpc>
                <a:spcPct val="90000"/>
              </a:lnSpc>
              <a:defRPr/>
            </a:pPr>
            <a:endParaRPr lang="en-US" sz="2400" smtClean="0"/>
          </a:p>
        </p:txBody>
      </p:sp>
    </p:spTree>
  </p:cSld>
  <p:clrMapOvr>
    <a:masterClrMapping/>
  </p:clrMapOvr>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6658" name="Rectangle 2"/>
          <p:cNvSpPr>
            <a:spLocks noGrp="1" noRot="1" noChangeArrowheads="1"/>
          </p:cNvSpPr>
          <p:nvPr>
            <p:ph type="title"/>
          </p:nvPr>
        </p:nvSpPr>
        <p:spPr/>
        <p:txBody>
          <a:bodyPr/>
          <a:lstStyle/>
          <a:p>
            <a:pPr eaLnBrk="1" hangingPunct="1">
              <a:defRPr/>
            </a:pPr>
            <a:r>
              <a:rPr lang="en-US" smtClean="0">
                <a:solidFill>
                  <a:schemeClr val="folHlink"/>
                </a:solidFill>
              </a:rPr>
              <a:t>Cost of plot</a:t>
            </a:r>
          </a:p>
        </p:txBody>
      </p:sp>
      <p:sp>
        <p:nvSpPr>
          <p:cNvPr id="326659" name="Rectangle 3"/>
          <p:cNvSpPr>
            <a:spLocks noGrp="1" noRot="1" noChangeArrowheads="1"/>
          </p:cNvSpPr>
          <p:nvPr>
            <p:ph idx="1"/>
          </p:nvPr>
        </p:nvSpPr>
        <p:spPr/>
        <p:txBody>
          <a:bodyPr/>
          <a:lstStyle/>
          <a:p>
            <a:pPr eaLnBrk="1" hangingPunct="1">
              <a:defRPr/>
            </a:pPr>
            <a:r>
              <a:rPr lang="en-US" smtClean="0"/>
              <a:t>Whether cost of plot for the purpose of construction of residential house is considered for benefit u/s 54/ 54F ?</a:t>
            </a:r>
          </a:p>
          <a:p>
            <a:pPr eaLnBrk="1" hangingPunct="1">
              <a:defRPr/>
            </a:pPr>
            <a:r>
              <a:rPr lang="en-US" smtClean="0"/>
              <a:t>Cost of land is the integral part of the cost of residential house</a:t>
            </a:r>
          </a:p>
          <a:p>
            <a:pPr eaLnBrk="1" hangingPunct="1">
              <a:defRPr/>
            </a:pPr>
            <a:r>
              <a:rPr lang="en-US" i="1" smtClean="0">
                <a:solidFill>
                  <a:srgbClr val="CC0000"/>
                </a:solidFill>
              </a:rPr>
              <a:t>Circular No. 667 dt 18/10/1993</a:t>
            </a:r>
          </a:p>
        </p:txBody>
      </p:sp>
    </p:spTree>
  </p:cSld>
  <p:clrMapOvr>
    <a:masterClrMapping/>
  </p:clrMapOvr>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82" name="Rectangle 2"/>
          <p:cNvSpPr>
            <a:spLocks noGrp="1" noRot="1" noChangeArrowheads="1"/>
          </p:cNvSpPr>
          <p:nvPr>
            <p:ph type="title"/>
          </p:nvPr>
        </p:nvSpPr>
        <p:spPr/>
        <p:txBody>
          <a:bodyPr/>
          <a:lstStyle/>
          <a:p>
            <a:pPr eaLnBrk="1" hangingPunct="1">
              <a:defRPr/>
            </a:pPr>
            <a:r>
              <a:rPr lang="en-US" smtClean="0">
                <a:solidFill>
                  <a:schemeClr val="folHlink"/>
                </a:solidFill>
              </a:rPr>
              <a:t>Issues in section 54/ 54F</a:t>
            </a:r>
          </a:p>
        </p:txBody>
      </p:sp>
      <p:sp>
        <p:nvSpPr>
          <p:cNvPr id="327683" name="Rectangle 3"/>
          <p:cNvSpPr>
            <a:spLocks noGrp="1" noRot="1" noChangeArrowheads="1"/>
          </p:cNvSpPr>
          <p:nvPr>
            <p:ph idx="1"/>
          </p:nvPr>
        </p:nvSpPr>
        <p:spPr/>
        <p:txBody>
          <a:bodyPr/>
          <a:lstStyle/>
          <a:p>
            <a:pPr eaLnBrk="1" hangingPunct="1">
              <a:defRPr/>
            </a:pPr>
            <a:r>
              <a:rPr lang="en-US" smtClean="0"/>
              <a:t>Benefit restricted for either purchase or construction of  a residential house or both can be considered jointly ?</a:t>
            </a:r>
          </a:p>
          <a:p>
            <a:pPr eaLnBrk="1" hangingPunct="1">
              <a:defRPr/>
            </a:pPr>
            <a:r>
              <a:rPr lang="en-US" smtClean="0"/>
              <a:t>Benefit available for both jointly</a:t>
            </a:r>
          </a:p>
          <a:p>
            <a:pPr eaLnBrk="1" hangingPunct="1">
              <a:defRPr/>
            </a:pPr>
            <a:r>
              <a:rPr lang="en-US" sz="2800" i="1" smtClean="0">
                <a:solidFill>
                  <a:srgbClr val="CC0000"/>
                </a:solidFill>
              </a:rPr>
              <a:t>BB Sarkar v. CIT 132 ITR 150 (cal)</a:t>
            </a:r>
            <a:r>
              <a:rPr lang="en-US" smtClean="0"/>
              <a:t> </a:t>
            </a:r>
          </a:p>
        </p:txBody>
      </p:sp>
    </p:spTree>
  </p:cSld>
  <p:clrMapOvr>
    <a:masterClrMapping/>
  </p:clrMapOvr>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8706" name="Rectangle 2"/>
          <p:cNvSpPr>
            <a:spLocks noGrp="1" noRot="1" noChangeArrowheads="1"/>
          </p:cNvSpPr>
          <p:nvPr>
            <p:ph type="title"/>
          </p:nvPr>
        </p:nvSpPr>
        <p:spPr/>
        <p:txBody>
          <a:bodyPr/>
          <a:lstStyle/>
          <a:p>
            <a:pPr eaLnBrk="1" hangingPunct="1">
              <a:defRPr/>
            </a:pPr>
            <a:r>
              <a:rPr lang="en-US" sz="4000" smtClean="0">
                <a:solidFill>
                  <a:schemeClr val="folHlink"/>
                </a:solidFill>
              </a:rPr>
              <a:t>Purchase of more than one house</a:t>
            </a:r>
          </a:p>
        </p:txBody>
      </p:sp>
      <p:sp>
        <p:nvSpPr>
          <p:cNvPr id="328707" name="Rectangle 3"/>
          <p:cNvSpPr>
            <a:spLocks noGrp="1" noRot="1" noChangeArrowheads="1"/>
          </p:cNvSpPr>
          <p:nvPr>
            <p:ph idx="1"/>
          </p:nvPr>
        </p:nvSpPr>
        <p:spPr/>
        <p:txBody>
          <a:bodyPr/>
          <a:lstStyle/>
          <a:p>
            <a:pPr eaLnBrk="1" hangingPunct="1">
              <a:defRPr/>
            </a:pPr>
            <a:r>
              <a:rPr lang="en-US" smtClean="0"/>
              <a:t>Whether benefit u/s 54 is available for purchase of more than one house ?</a:t>
            </a:r>
          </a:p>
          <a:p>
            <a:pPr eaLnBrk="1" hangingPunct="1">
              <a:defRPr/>
            </a:pPr>
            <a:r>
              <a:rPr lang="en-US" smtClean="0"/>
              <a:t>Section 54/54F :   “a residential house”</a:t>
            </a:r>
          </a:p>
          <a:p>
            <a:pPr eaLnBrk="1" hangingPunct="1">
              <a:defRPr/>
            </a:pPr>
            <a:r>
              <a:rPr lang="en-US" smtClean="0"/>
              <a:t>Whether “a” here denotes “one”</a:t>
            </a:r>
          </a:p>
        </p:txBody>
      </p:sp>
    </p:spTree>
  </p:cSld>
  <p:clrMapOvr>
    <a:masterClrMapping/>
  </p:clrMapOvr>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2498" name="Rectangle 2"/>
          <p:cNvSpPr>
            <a:spLocks noGrp="1" noRot="1" noChangeArrowheads="1"/>
          </p:cNvSpPr>
          <p:nvPr>
            <p:ph type="title"/>
          </p:nvPr>
        </p:nvSpPr>
        <p:spPr/>
        <p:txBody>
          <a:bodyPr/>
          <a:lstStyle/>
          <a:p>
            <a:pPr eaLnBrk="1" hangingPunct="1">
              <a:defRPr/>
            </a:pPr>
            <a:r>
              <a:rPr lang="en-US" sz="4000" smtClean="0">
                <a:solidFill>
                  <a:schemeClr val="folHlink"/>
                </a:solidFill>
              </a:rPr>
              <a:t>Purchase of more than one house</a:t>
            </a:r>
          </a:p>
        </p:txBody>
      </p:sp>
      <p:sp>
        <p:nvSpPr>
          <p:cNvPr id="362499" name="Rectangle 3"/>
          <p:cNvSpPr>
            <a:spLocks noGrp="1" noRot="1" noChangeArrowheads="1"/>
          </p:cNvSpPr>
          <p:nvPr>
            <p:ph idx="1"/>
          </p:nvPr>
        </p:nvSpPr>
        <p:spPr/>
        <p:txBody>
          <a:bodyPr/>
          <a:lstStyle/>
          <a:p>
            <a:pPr eaLnBrk="1" hangingPunct="1">
              <a:lnSpc>
                <a:spcPct val="90000"/>
              </a:lnSpc>
              <a:defRPr/>
            </a:pPr>
            <a:r>
              <a:rPr lang="en-US" sz="2800" i="1" smtClean="0">
                <a:solidFill>
                  <a:srgbClr val="CC0000"/>
                </a:solidFill>
              </a:rPr>
              <a:t>Benefit restricted to only one house                     KC Kaushik v. ITO (1990) 185 ITR 499 (Bom)</a:t>
            </a:r>
          </a:p>
          <a:p>
            <a:pPr eaLnBrk="1" hangingPunct="1">
              <a:lnSpc>
                <a:spcPct val="90000"/>
              </a:lnSpc>
              <a:defRPr/>
            </a:pPr>
            <a:r>
              <a:rPr lang="en-US" sz="2800" i="1" smtClean="0">
                <a:solidFill>
                  <a:srgbClr val="CC0000"/>
                </a:solidFill>
              </a:rPr>
              <a:t>KG vyas v. ITO 16 ITD 195 ( ITAT- Mum)</a:t>
            </a:r>
          </a:p>
          <a:p>
            <a:pPr eaLnBrk="1" hangingPunct="1">
              <a:lnSpc>
                <a:spcPct val="90000"/>
              </a:lnSpc>
              <a:defRPr/>
            </a:pPr>
            <a:r>
              <a:rPr lang="en-US" smtClean="0"/>
              <a:t>The controversy and the judicial precedents above was on section as it stood before amendment by The Finance Act, 1982 where benefit was restricted to “a house property for the purpose of his own residence”</a:t>
            </a:r>
            <a:r>
              <a:rPr lang="en-US" sz="2800" i="1" smtClean="0">
                <a:solidFill>
                  <a:srgbClr val="CC0000"/>
                </a:solidFill>
              </a:rPr>
              <a:t>                   </a:t>
            </a:r>
          </a:p>
        </p:txBody>
      </p:sp>
    </p:spTree>
  </p:cSld>
  <p:clrMapOvr>
    <a:masterClrMapping/>
  </p:clrMapOvr>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3522" name="Rectangle 2"/>
          <p:cNvSpPr>
            <a:spLocks noGrp="1" noRot="1" noChangeArrowheads="1"/>
          </p:cNvSpPr>
          <p:nvPr>
            <p:ph type="title"/>
          </p:nvPr>
        </p:nvSpPr>
        <p:spPr/>
        <p:txBody>
          <a:bodyPr/>
          <a:lstStyle/>
          <a:p>
            <a:pPr eaLnBrk="1" hangingPunct="1">
              <a:defRPr/>
            </a:pPr>
            <a:r>
              <a:rPr lang="en-US" sz="4000" smtClean="0">
                <a:solidFill>
                  <a:schemeClr val="folHlink"/>
                </a:solidFill>
              </a:rPr>
              <a:t>Purchase of more than one house</a:t>
            </a:r>
          </a:p>
        </p:txBody>
      </p:sp>
      <p:sp>
        <p:nvSpPr>
          <p:cNvPr id="363523" name="Rectangle 3"/>
          <p:cNvSpPr>
            <a:spLocks noGrp="1" noRot="1" noChangeArrowheads="1"/>
          </p:cNvSpPr>
          <p:nvPr>
            <p:ph idx="1"/>
          </p:nvPr>
        </p:nvSpPr>
        <p:spPr/>
        <p:txBody>
          <a:bodyPr/>
          <a:lstStyle/>
          <a:p>
            <a:pPr eaLnBrk="1" hangingPunct="1">
              <a:lnSpc>
                <a:spcPct val="80000"/>
              </a:lnSpc>
              <a:defRPr/>
            </a:pPr>
            <a:r>
              <a:rPr lang="en-US" sz="2800" smtClean="0"/>
              <a:t>The General Clauses Act, 1897:</a:t>
            </a:r>
          </a:p>
          <a:p>
            <a:pPr eaLnBrk="1" hangingPunct="1">
              <a:lnSpc>
                <a:spcPct val="80000"/>
              </a:lnSpc>
              <a:buFont typeface="Wingdings" pitchFamily="2" charset="2"/>
              <a:buNone/>
              <a:defRPr/>
            </a:pPr>
            <a:r>
              <a:rPr lang="en-US" sz="2800" smtClean="0"/>
              <a:t>   Section 13(2): “words in the singular shall include the plural, and </a:t>
            </a:r>
            <a:r>
              <a:rPr lang="en-US" sz="2800" i="1" smtClean="0"/>
              <a:t>vice versa”</a:t>
            </a:r>
          </a:p>
          <a:p>
            <a:pPr eaLnBrk="1" hangingPunct="1">
              <a:lnSpc>
                <a:spcPct val="80000"/>
              </a:lnSpc>
              <a:defRPr/>
            </a:pPr>
            <a:r>
              <a:rPr lang="en-US" sz="2800" smtClean="0"/>
              <a:t>The article “a” is not necessarily a singular term. It is often used in the sense of any, and when so used it may be applied to more than one individual object- National Union Bank v. Copeland 4NE 794</a:t>
            </a:r>
          </a:p>
          <a:p>
            <a:pPr eaLnBrk="1" hangingPunct="1">
              <a:lnSpc>
                <a:spcPct val="80000"/>
              </a:lnSpc>
              <a:defRPr/>
            </a:pPr>
            <a:r>
              <a:rPr lang="en-US" sz="2800" i="1" smtClean="0">
                <a:solidFill>
                  <a:srgbClr val="CC0000"/>
                </a:solidFill>
              </a:rPr>
              <a:t>Two adjacent flats; Held allowable; D. Anand Basappa v. ITO (2004) 91 ITD 53 (Bang.)</a:t>
            </a:r>
          </a:p>
          <a:p>
            <a:pPr eaLnBrk="1" hangingPunct="1">
              <a:lnSpc>
                <a:spcPct val="80000"/>
              </a:lnSpc>
              <a:defRPr/>
            </a:pPr>
            <a:r>
              <a:rPr lang="en-US" sz="2800" i="1" smtClean="0">
                <a:solidFill>
                  <a:srgbClr val="CC0000"/>
                </a:solidFill>
              </a:rPr>
              <a:t>Held allowed only for one flat; Gubhanbanoo R. Mukhi v. JCIT (2002) 83 ITD 649 (ITAT- Mum)</a:t>
            </a:r>
          </a:p>
        </p:txBody>
      </p:sp>
    </p:spTree>
  </p:cSld>
  <p:clrMapOvr>
    <a:masterClrMapping/>
  </p:clrMapOvr>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62" name="Rectangle 2"/>
          <p:cNvSpPr>
            <a:spLocks noGrp="1" noRot="1" noChangeArrowheads="1"/>
          </p:cNvSpPr>
          <p:nvPr>
            <p:ph type="title"/>
          </p:nvPr>
        </p:nvSpPr>
        <p:spPr/>
        <p:txBody>
          <a:bodyPr/>
          <a:lstStyle/>
          <a:p>
            <a:pPr eaLnBrk="1" hangingPunct="1">
              <a:defRPr/>
            </a:pPr>
            <a:r>
              <a:rPr lang="en-US" smtClean="0">
                <a:solidFill>
                  <a:schemeClr val="folHlink"/>
                </a:solidFill>
              </a:rPr>
              <a:t>Land &amp; building</a:t>
            </a:r>
          </a:p>
        </p:txBody>
      </p:sp>
      <p:sp>
        <p:nvSpPr>
          <p:cNvPr id="348163" name="Rectangle 3"/>
          <p:cNvSpPr>
            <a:spLocks noGrp="1" noRot="1" noChangeArrowheads="1"/>
          </p:cNvSpPr>
          <p:nvPr>
            <p:ph idx="1"/>
          </p:nvPr>
        </p:nvSpPr>
        <p:spPr/>
        <p:txBody>
          <a:bodyPr/>
          <a:lstStyle/>
          <a:p>
            <a:pPr eaLnBrk="1" hangingPunct="1">
              <a:defRPr/>
            </a:pPr>
            <a:r>
              <a:rPr lang="en-US" smtClean="0"/>
              <a:t>Land purchased in 1991</a:t>
            </a:r>
          </a:p>
          <a:p>
            <a:pPr eaLnBrk="1" hangingPunct="1">
              <a:defRPr/>
            </a:pPr>
            <a:r>
              <a:rPr lang="en-US" smtClean="0"/>
              <a:t>Residential house constructed thereon in 1995</a:t>
            </a:r>
          </a:p>
          <a:p>
            <a:pPr eaLnBrk="1" hangingPunct="1">
              <a:defRPr/>
            </a:pPr>
            <a:r>
              <a:rPr lang="en-US" smtClean="0"/>
              <a:t>Sold in 1996</a:t>
            </a:r>
          </a:p>
          <a:p>
            <a:pPr eaLnBrk="1" hangingPunct="1">
              <a:defRPr/>
            </a:pPr>
            <a:r>
              <a:rPr lang="en-US" smtClean="0"/>
              <a:t>Whether gain is short term or long term</a:t>
            </a:r>
          </a:p>
          <a:p>
            <a:pPr eaLnBrk="1" hangingPunct="1">
              <a:defRPr/>
            </a:pPr>
            <a:r>
              <a:rPr lang="en-US" sz="2800" i="1" smtClean="0">
                <a:solidFill>
                  <a:srgbClr val="CC0000"/>
                </a:solidFill>
              </a:rPr>
              <a:t>CIT v. lakshmi b Menon (2003) 184 CTR 52 (Ker)</a:t>
            </a:r>
          </a:p>
          <a:p>
            <a:pPr eaLnBrk="1" hangingPunct="1">
              <a:defRPr/>
            </a:pPr>
            <a:r>
              <a:rPr lang="en-US" sz="2800" i="1" smtClean="0">
                <a:solidFill>
                  <a:srgbClr val="CC0000"/>
                </a:solidFill>
              </a:rPr>
              <a:t>Capital gains to be determined seperately</a:t>
            </a:r>
          </a:p>
        </p:txBody>
      </p:sp>
    </p:spTree>
  </p:cSld>
  <p:clrMapOvr>
    <a:masterClrMapping/>
  </p:clrMapOvr>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9730" name="Rectangle 2"/>
          <p:cNvSpPr>
            <a:spLocks noGrp="1" noRot="1" noChangeArrowheads="1"/>
          </p:cNvSpPr>
          <p:nvPr>
            <p:ph type="title"/>
          </p:nvPr>
        </p:nvSpPr>
        <p:spPr/>
        <p:txBody>
          <a:bodyPr/>
          <a:lstStyle/>
          <a:p>
            <a:pPr eaLnBrk="1" hangingPunct="1">
              <a:defRPr/>
            </a:pPr>
            <a:r>
              <a:rPr lang="en-US" smtClean="0">
                <a:solidFill>
                  <a:schemeClr val="folHlink"/>
                </a:solidFill>
              </a:rPr>
              <a:t>Execution of sale deed</a:t>
            </a:r>
          </a:p>
        </p:txBody>
      </p:sp>
      <p:sp>
        <p:nvSpPr>
          <p:cNvPr id="329731" name="Rectangle 3"/>
          <p:cNvSpPr>
            <a:spLocks noGrp="1" noRot="1" noChangeArrowheads="1"/>
          </p:cNvSpPr>
          <p:nvPr>
            <p:ph idx="1"/>
          </p:nvPr>
        </p:nvSpPr>
        <p:spPr/>
        <p:txBody>
          <a:bodyPr/>
          <a:lstStyle/>
          <a:p>
            <a:pPr eaLnBrk="1" hangingPunct="1">
              <a:defRPr/>
            </a:pPr>
            <a:r>
              <a:rPr lang="en-US" smtClean="0"/>
              <a:t>Payment made but sale deed could not be executed with in 2yrs; whether assessee is entitled to benefit u/s 54 ?</a:t>
            </a:r>
          </a:p>
          <a:p>
            <a:pPr eaLnBrk="1" hangingPunct="1">
              <a:defRPr/>
            </a:pPr>
            <a:r>
              <a:rPr lang="en-US" smtClean="0"/>
              <a:t>Legal transfer not mandatory, payment of consideration coupled with taking over of possession is more important</a:t>
            </a:r>
          </a:p>
          <a:p>
            <a:pPr eaLnBrk="1" hangingPunct="1">
              <a:defRPr/>
            </a:pPr>
            <a:r>
              <a:rPr lang="en-US" sz="2800" i="1" smtClean="0">
                <a:solidFill>
                  <a:srgbClr val="CC0000"/>
                </a:solidFill>
              </a:rPr>
              <a:t>CIT v. Dr Laxmichand (1995) 211 ITR 804 (Bom)</a:t>
            </a:r>
          </a:p>
          <a:p>
            <a:pPr eaLnBrk="1" hangingPunct="1">
              <a:defRPr/>
            </a:pPr>
            <a:r>
              <a:rPr lang="en-US" sz="2800" i="1" smtClean="0">
                <a:solidFill>
                  <a:srgbClr val="CC0000"/>
                </a:solidFill>
              </a:rPr>
              <a:t>CIT v. Shahzada Begum (1988) 175 ITR 397(AP)</a:t>
            </a:r>
            <a:r>
              <a:rPr lang="en-US" smtClean="0"/>
              <a:t>  </a:t>
            </a:r>
          </a:p>
        </p:txBody>
      </p:sp>
    </p:spTree>
  </p:cSld>
  <p:clrMapOvr>
    <a:masterClrMapping/>
  </p:clrMapOvr>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4770" name="Rectangle 2"/>
          <p:cNvSpPr>
            <a:spLocks noGrp="1" noRot="1" noChangeArrowheads="1"/>
          </p:cNvSpPr>
          <p:nvPr>
            <p:ph type="title"/>
          </p:nvPr>
        </p:nvSpPr>
        <p:spPr/>
        <p:txBody>
          <a:bodyPr/>
          <a:lstStyle/>
          <a:p>
            <a:pPr eaLnBrk="1" hangingPunct="1">
              <a:defRPr/>
            </a:pPr>
            <a:r>
              <a:rPr lang="en-US" smtClean="0"/>
              <a:t>New house in wife’s name</a:t>
            </a:r>
          </a:p>
        </p:txBody>
      </p:sp>
      <p:sp>
        <p:nvSpPr>
          <p:cNvPr id="544771" name="Rectangle 3"/>
          <p:cNvSpPr>
            <a:spLocks noGrp="1" noRot="1" noChangeArrowheads="1"/>
          </p:cNvSpPr>
          <p:nvPr>
            <p:ph idx="1"/>
          </p:nvPr>
        </p:nvSpPr>
        <p:spPr/>
        <p:txBody>
          <a:bodyPr/>
          <a:lstStyle/>
          <a:p>
            <a:pPr eaLnBrk="1" hangingPunct="1">
              <a:defRPr/>
            </a:pPr>
            <a:r>
              <a:rPr lang="en-US" smtClean="0"/>
              <a:t>Capital gains from sale of residential house property in the name of husband</a:t>
            </a:r>
          </a:p>
          <a:p>
            <a:pPr eaLnBrk="1" hangingPunct="1">
              <a:defRPr/>
            </a:pPr>
            <a:r>
              <a:rPr lang="en-US" smtClean="0"/>
              <a:t>New residential house purchased in the name of wife</a:t>
            </a:r>
          </a:p>
          <a:p>
            <a:pPr eaLnBrk="1" hangingPunct="1">
              <a:defRPr/>
            </a:pPr>
            <a:r>
              <a:rPr lang="en-US" smtClean="0"/>
              <a:t>Exemption u/s 54 allowable</a:t>
            </a:r>
          </a:p>
          <a:p>
            <a:pPr eaLnBrk="1" hangingPunct="1">
              <a:buFont typeface="Wingdings" pitchFamily="2" charset="2"/>
              <a:buNone/>
              <a:defRPr/>
            </a:pPr>
            <a:r>
              <a:rPr lang="en-US" smtClean="0"/>
              <a:t>   </a:t>
            </a:r>
            <a:r>
              <a:rPr lang="en-US" i="1" smtClean="0">
                <a:solidFill>
                  <a:srgbClr val="CC0000"/>
                </a:solidFill>
              </a:rPr>
              <a:t>CIT v. Natrajan (2006) 287 ITR 271 (Mad)</a:t>
            </a:r>
            <a:endParaRPr lang="en-US" smtClean="0"/>
          </a:p>
        </p:txBody>
      </p:sp>
    </p:spTree>
  </p:cSld>
  <p:clrMapOvr>
    <a:masterClrMapping/>
  </p:clrMapOvr>
  <p:transition/>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8818" name="Rectangle 2"/>
          <p:cNvSpPr>
            <a:spLocks noGrp="1" noRot="1" noChangeArrowheads="1"/>
          </p:cNvSpPr>
          <p:nvPr>
            <p:ph type="title"/>
          </p:nvPr>
        </p:nvSpPr>
        <p:spPr/>
        <p:txBody>
          <a:bodyPr/>
          <a:lstStyle/>
          <a:p>
            <a:pPr eaLnBrk="1" hangingPunct="1">
              <a:defRPr/>
            </a:pPr>
            <a:r>
              <a:rPr lang="en-US" smtClean="0"/>
              <a:t>Section 54F</a:t>
            </a:r>
          </a:p>
        </p:txBody>
      </p:sp>
      <p:sp>
        <p:nvSpPr>
          <p:cNvPr id="418819" name="Rectangle 3"/>
          <p:cNvSpPr>
            <a:spLocks noGrp="1" noRot="1" noChangeArrowheads="1"/>
          </p:cNvSpPr>
          <p:nvPr>
            <p:ph idx="1"/>
          </p:nvPr>
        </p:nvSpPr>
        <p:spPr/>
        <p:txBody>
          <a:bodyPr>
            <a:normAutofit/>
          </a:bodyPr>
          <a:lstStyle/>
          <a:p>
            <a:pPr eaLnBrk="1" hangingPunct="1">
              <a:defRPr/>
            </a:pPr>
            <a:r>
              <a:rPr lang="en-US" sz="2800" smtClean="0"/>
              <a:t>Pre condition that assessee should not own more than 1 residential house</a:t>
            </a:r>
          </a:p>
          <a:p>
            <a:pPr eaLnBrk="1" hangingPunct="1">
              <a:defRPr/>
            </a:pPr>
            <a:r>
              <a:rPr lang="en-US" sz="2800" smtClean="0"/>
              <a:t>Share in a joint property is ‘owned wholly or partly’ whereas in section 54F the word is ‘owned’</a:t>
            </a:r>
          </a:p>
          <a:p>
            <a:pPr eaLnBrk="1" hangingPunct="1">
              <a:defRPr/>
            </a:pPr>
            <a:r>
              <a:rPr lang="en-US" sz="2800" smtClean="0"/>
              <a:t>For denial of exemption u/s 54F the assessee should own a complete residential house and does not include shared interest in a residential house</a:t>
            </a:r>
          </a:p>
          <a:p>
            <a:pPr eaLnBrk="1" hangingPunct="1">
              <a:defRPr/>
            </a:pPr>
            <a:r>
              <a:rPr lang="en-US" sz="2800" i="1" smtClean="0">
                <a:solidFill>
                  <a:srgbClr val="CC0000"/>
                </a:solidFill>
              </a:rPr>
              <a:t>ITO vs Rasik Lal N Satra (2006) 98 ITD 335 (Mum)</a:t>
            </a:r>
            <a:r>
              <a:rPr lang="en-US" sz="2800" smtClean="0"/>
              <a:t>  </a:t>
            </a:r>
          </a:p>
        </p:txBody>
      </p:sp>
    </p:spTree>
  </p:cSld>
  <p:clrMapOvr>
    <a:masterClrMapping/>
  </p:clrMapOvr>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42" name="Rectangle 2"/>
          <p:cNvSpPr>
            <a:spLocks noGrp="1" noRot="1" noChangeArrowheads="1"/>
          </p:cNvSpPr>
          <p:nvPr>
            <p:ph type="title"/>
          </p:nvPr>
        </p:nvSpPr>
        <p:spPr/>
        <p:txBody>
          <a:bodyPr>
            <a:normAutofit fontScale="90000"/>
          </a:bodyPr>
          <a:lstStyle/>
          <a:p>
            <a:pPr eaLnBrk="1" hangingPunct="1">
              <a:defRPr/>
            </a:pPr>
            <a:r>
              <a:rPr lang="en-US" smtClean="0"/>
              <a:t>Acquisition of share in property</a:t>
            </a:r>
          </a:p>
        </p:txBody>
      </p:sp>
      <p:sp>
        <p:nvSpPr>
          <p:cNvPr id="419843" name="Rectangle 3"/>
          <p:cNvSpPr>
            <a:spLocks noGrp="1" noRot="1" noChangeArrowheads="1"/>
          </p:cNvSpPr>
          <p:nvPr>
            <p:ph idx="1"/>
          </p:nvPr>
        </p:nvSpPr>
        <p:spPr/>
        <p:txBody>
          <a:bodyPr/>
          <a:lstStyle/>
          <a:p>
            <a:pPr eaLnBrk="1" hangingPunct="1">
              <a:defRPr/>
            </a:pPr>
            <a:r>
              <a:rPr lang="en-US" smtClean="0"/>
              <a:t>Assessee purchases 15% share in the residential house property in which he was already staying</a:t>
            </a:r>
          </a:p>
          <a:p>
            <a:pPr eaLnBrk="1" hangingPunct="1">
              <a:defRPr/>
            </a:pPr>
            <a:r>
              <a:rPr lang="en-US" smtClean="0"/>
              <a:t>Exemption u/s 54 cannot be denied </a:t>
            </a:r>
          </a:p>
          <a:p>
            <a:pPr eaLnBrk="1" hangingPunct="1">
              <a:defRPr/>
            </a:pPr>
            <a:r>
              <a:rPr lang="en-US" sz="2800" i="1" smtClean="0">
                <a:solidFill>
                  <a:srgbClr val="CC0000"/>
                </a:solidFill>
              </a:rPr>
              <a:t>CIT vs Chandan ben Magan Lal (2000) 245 ITR 182 ( Guj)</a:t>
            </a:r>
          </a:p>
          <a:p>
            <a:pPr eaLnBrk="1" hangingPunct="1">
              <a:buFont typeface="Wingdings" pitchFamily="2" charset="2"/>
              <a:buNone/>
              <a:defRPr/>
            </a:pPr>
            <a:r>
              <a:rPr lang="en-US" sz="2800" i="1" smtClean="0">
                <a:solidFill>
                  <a:srgbClr val="CC0000"/>
                </a:solidFill>
              </a:rPr>
              <a:t>    CIT vs TN Arvinda Reddy (1979) 120 ITR 46 (SC)   </a:t>
            </a:r>
          </a:p>
        </p:txBody>
      </p:sp>
    </p:spTree>
  </p:cSld>
  <p:clrMapOvr>
    <a:masterClrMapping/>
  </p:clrMapOvr>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0866" name="Rectangle 2"/>
          <p:cNvSpPr>
            <a:spLocks noGrp="1" noRot="1" noChangeArrowheads="1"/>
          </p:cNvSpPr>
          <p:nvPr>
            <p:ph type="title"/>
          </p:nvPr>
        </p:nvSpPr>
        <p:spPr/>
        <p:txBody>
          <a:bodyPr/>
          <a:lstStyle/>
          <a:p>
            <a:pPr eaLnBrk="1" hangingPunct="1">
              <a:defRPr/>
            </a:pPr>
            <a:r>
              <a:rPr lang="en-US" smtClean="0"/>
              <a:t>Non residential use of house</a:t>
            </a:r>
          </a:p>
        </p:txBody>
      </p:sp>
      <p:sp>
        <p:nvSpPr>
          <p:cNvPr id="420867" name="Rectangle 3"/>
          <p:cNvSpPr>
            <a:spLocks noGrp="1" noRot="1" noChangeArrowheads="1"/>
          </p:cNvSpPr>
          <p:nvPr>
            <p:ph idx="1"/>
          </p:nvPr>
        </p:nvSpPr>
        <p:spPr/>
        <p:txBody>
          <a:bodyPr/>
          <a:lstStyle/>
          <a:p>
            <a:pPr eaLnBrk="1" hangingPunct="1">
              <a:defRPr/>
            </a:pPr>
            <a:r>
              <a:rPr lang="en-US" sz="2800" smtClean="0"/>
              <a:t>House purchased / sold u/s 54 / 54F although being a residential house is being utilized for non-residential purposes</a:t>
            </a:r>
          </a:p>
          <a:p>
            <a:pPr eaLnBrk="1" hangingPunct="1">
              <a:defRPr/>
            </a:pPr>
            <a:r>
              <a:rPr lang="en-US" sz="2800" smtClean="0"/>
              <a:t>Mere non-residential use of residential house would not render property ineligible for benefit u/s 54/ 54F</a:t>
            </a:r>
          </a:p>
          <a:p>
            <a:pPr eaLnBrk="1" hangingPunct="1">
              <a:defRPr/>
            </a:pPr>
            <a:r>
              <a:rPr lang="en-US" sz="2800" i="1" smtClean="0">
                <a:solidFill>
                  <a:srgbClr val="CC0000"/>
                </a:solidFill>
              </a:rPr>
              <a:t>Mahavir Prasad Gupta (2006) 5 SOT 353 (Del)</a:t>
            </a:r>
          </a:p>
          <a:p>
            <a:pPr eaLnBrk="1" hangingPunct="1">
              <a:defRPr/>
            </a:pPr>
            <a:r>
              <a:rPr lang="en-US" sz="2800" i="1" smtClean="0">
                <a:solidFill>
                  <a:srgbClr val="CC0000"/>
                </a:solidFill>
              </a:rPr>
              <a:t>Amit Gupta v. DCIT (2006) 6 SOT 403 (Delhi)</a:t>
            </a:r>
          </a:p>
        </p:txBody>
      </p:sp>
    </p:spTree>
  </p:cSld>
  <p:clrMapOvr>
    <a:masterClrMapping/>
  </p:clrMapOvr>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82" name="Rectangle 2"/>
          <p:cNvSpPr>
            <a:spLocks noGrp="1" noRot="1" noChangeArrowheads="1"/>
          </p:cNvSpPr>
          <p:nvPr>
            <p:ph type="title"/>
          </p:nvPr>
        </p:nvSpPr>
        <p:spPr/>
        <p:txBody>
          <a:bodyPr>
            <a:normAutofit fontScale="90000"/>
          </a:bodyPr>
          <a:lstStyle/>
          <a:p>
            <a:pPr eaLnBrk="1" hangingPunct="1">
              <a:defRPr/>
            </a:pPr>
            <a:r>
              <a:rPr lang="en-US" sz="4000" smtClean="0"/>
              <a:t>Purchase of residential house outside India</a:t>
            </a:r>
          </a:p>
        </p:txBody>
      </p:sp>
      <p:sp>
        <p:nvSpPr>
          <p:cNvPr id="430083" name="Rectangle 3"/>
          <p:cNvSpPr>
            <a:spLocks noGrp="1" noRot="1" noChangeArrowheads="1"/>
          </p:cNvSpPr>
          <p:nvPr>
            <p:ph idx="1"/>
          </p:nvPr>
        </p:nvSpPr>
        <p:spPr/>
        <p:txBody>
          <a:bodyPr/>
          <a:lstStyle/>
          <a:p>
            <a:pPr eaLnBrk="1" hangingPunct="1">
              <a:defRPr/>
            </a:pPr>
            <a:r>
              <a:rPr lang="en-US" smtClean="0"/>
              <a:t>Whether assessee entitled to exemption u/s 54/ 54F</a:t>
            </a:r>
          </a:p>
          <a:p>
            <a:pPr eaLnBrk="1" hangingPunct="1">
              <a:defRPr/>
            </a:pPr>
            <a:r>
              <a:rPr lang="en-US" smtClean="0"/>
              <a:t>Held: No, Income Tax Act, 1961 applies only to India </a:t>
            </a:r>
          </a:p>
          <a:p>
            <a:pPr eaLnBrk="1" hangingPunct="1">
              <a:defRPr/>
            </a:pPr>
            <a:r>
              <a:rPr lang="en-US" sz="2800" i="1" smtClean="0">
                <a:solidFill>
                  <a:srgbClr val="CC0000"/>
                </a:solidFill>
              </a:rPr>
              <a:t>Leena J Shah v. ACIT (2006) 6 SOT 721 (Ahd)</a:t>
            </a:r>
          </a:p>
          <a:p>
            <a:pPr eaLnBrk="1" hangingPunct="1">
              <a:defRPr/>
            </a:pPr>
            <a:r>
              <a:rPr lang="en-US" sz="2800" smtClean="0"/>
              <a:t>Held: Yes, section 54 does not impose any bar on acquisition outside India</a:t>
            </a:r>
          </a:p>
          <a:p>
            <a:pPr eaLnBrk="1" hangingPunct="1">
              <a:defRPr/>
            </a:pPr>
            <a:r>
              <a:rPr lang="en-US" sz="2800" i="1" smtClean="0">
                <a:solidFill>
                  <a:srgbClr val="CC0000"/>
                </a:solidFill>
              </a:rPr>
              <a:t>Prema P Shah v. ITO 282 ITR (ITAT) (Mum.)</a:t>
            </a:r>
          </a:p>
        </p:txBody>
      </p:sp>
    </p:spTree>
  </p:cSld>
  <p:clrMapOvr>
    <a:masterClrMapping/>
  </p:clrMapOvr>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0754" name="Rectangle 2"/>
          <p:cNvSpPr>
            <a:spLocks noGrp="1" noRot="1" noChangeArrowheads="1"/>
          </p:cNvSpPr>
          <p:nvPr>
            <p:ph type="title"/>
          </p:nvPr>
        </p:nvSpPr>
        <p:spPr/>
        <p:txBody>
          <a:bodyPr/>
          <a:lstStyle/>
          <a:p>
            <a:pPr eaLnBrk="1" hangingPunct="1">
              <a:defRPr/>
            </a:pPr>
            <a:r>
              <a:rPr lang="en-US" smtClean="0"/>
              <a:t>Collaboration agreement</a:t>
            </a:r>
          </a:p>
        </p:txBody>
      </p:sp>
      <p:sp>
        <p:nvSpPr>
          <p:cNvPr id="330755" name="Rectangle 3"/>
          <p:cNvSpPr>
            <a:spLocks noGrp="1" noRot="1" noChangeArrowheads="1"/>
          </p:cNvSpPr>
          <p:nvPr>
            <p:ph idx="1"/>
          </p:nvPr>
        </p:nvSpPr>
        <p:spPr/>
        <p:txBody>
          <a:bodyPr/>
          <a:lstStyle/>
          <a:p>
            <a:pPr eaLnBrk="1" hangingPunct="1">
              <a:defRPr/>
            </a:pPr>
            <a:r>
              <a:rPr lang="en-US" smtClean="0"/>
              <a:t>Whether repurchase of a part of the property sold will entitle assessee to claim benefit u/s 54</a:t>
            </a:r>
          </a:p>
          <a:p>
            <a:pPr eaLnBrk="1" hangingPunct="1">
              <a:defRPr/>
            </a:pPr>
            <a:r>
              <a:rPr lang="en-US" smtClean="0"/>
              <a:t>Held, yes</a:t>
            </a:r>
          </a:p>
          <a:p>
            <a:pPr eaLnBrk="1" hangingPunct="1">
              <a:defRPr/>
            </a:pPr>
            <a:r>
              <a:rPr lang="en-US" sz="2800" i="1" smtClean="0">
                <a:solidFill>
                  <a:srgbClr val="CC0000"/>
                </a:solidFill>
              </a:rPr>
              <a:t>CIT v. Phiroze H. Patel (1994) 205 ITR 377 (Bom)</a:t>
            </a:r>
          </a:p>
        </p:txBody>
      </p:sp>
    </p:spTree>
  </p:cSld>
  <p:clrMapOvr>
    <a:masterClrMapping/>
  </p:clrMapOvr>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0994" name="Rectangle 2"/>
          <p:cNvSpPr>
            <a:spLocks noGrp="1" noRot="1" noChangeArrowheads="1"/>
          </p:cNvSpPr>
          <p:nvPr>
            <p:ph type="title"/>
          </p:nvPr>
        </p:nvSpPr>
        <p:spPr/>
        <p:txBody>
          <a:bodyPr>
            <a:normAutofit fontScale="90000"/>
          </a:bodyPr>
          <a:lstStyle/>
          <a:p>
            <a:pPr eaLnBrk="1" hangingPunct="1">
              <a:defRPr/>
            </a:pPr>
            <a:r>
              <a:rPr lang="en-US" sz="4000" smtClean="0"/>
              <a:t>Construction whether before or after the date of transfer</a:t>
            </a:r>
          </a:p>
        </p:txBody>
      </p:sp>
      <p:sp>
        <p:nvSpPr>
          <p:cNvPr id="340995" name="Rectangle 3"/>
          <p:cNvSpPr>
            <a:spLocks noGrp="1" noRot="1" noChangeArrowheads="1"/>
          </p:cNvSpPr>
          <p:nvPr>
            <p:ph idx="1"/>
          </p:nvPr>
        </p:nvSpPr>
        <p:spPr/>
        <p:txBody>
          <a:bodyPr/>
          <a:lstStyle/>
          <a:p>
            <a:pPr eaLnBrk="1" hangingPunct="1">
              <a:lnSpc>
                <a:spcPct val="90000"/>
              </a:lnSpc>
              <a:defRPr/>
            </a:pPr>
            <a:r>
              <a:rPr lang="en-US" sz="2800" smtClean="0"/>
              <a:t>Whether construction of house property can be completed before the date of transfer of the original asset</a:t>
            </a:r>
          </a:p>
          <a:p>
            <a:pPr eaLnBrk="1" hangingPunct="1">
              <a:lnSpc>
                <a:spcPct val="90000"/>
              </a:lnSpc>
              <a:defRPr/>
            </a:pPr>
            <a:r>
              <a:rPr lang="en-US" sz="2800" smtClean="0"/>
              <a:t>Held, No</a:t>
            </a:r>
          </a:p>
          <a:p>
            <a:pPr eaLnBrk="1" hangingPunct="1">
              <a:lnSpc>
                <a:spcPct val="90000"/>
              </a:lnSpc>
              <a:defRPr/>
            </a:pPr>
            <a:r>
              <a:rPr lang="en-US" sz="2400" i="1" smtClean="0">
                <a:solidFill>
                  <a:srgbClr val="CC0000"/>
                </a:solidFill>
              </a:rPr>
              <a:t>Smt Shantaben P. Gandhi (1981) 129 ITR 218 (Guj)</a:t>
            </a:r>
          </a:p>
          <a:p>
            <a:pPr eaLnBrk="1" hangingPunct="1">
              <a:lnSpc>
                <a:spcPct val="90000"/>
              </a:lnSpc>
              <a:defRPr/>
            </a:pPr>
            <a:r>
              <a:rPr lang="en-US" sz="2400" i="1" smtClean="0">
                <a:solidFill>
                  <a:srgbClr val="CC0000"/>
                </a:solidFill>
              </a:rPr>
              <a:t>CIT v. JR Subramanya Bhat (1987) 165 ITR 571 </a:t>
            </a:r>
            <a:endParaRPr lang="en-US" sz="2800" smtClean="0"/>
          </a:p>
          <a:p>
            <a:pPr eaLnBrk="1" hangingPunct="1">
              <a:lnSpc>
                <a:spcPct val="90000"/>
              </a:lnSpc>
              <a:defRPr/>
            </a:pPr>
            <a:r>
              <a:rPr lang="en-US" sz="2800" smtClean="0"/>
              <a:t>Whether it can be started before the date of transfer</a:t>
            </a:r>
          </a:p>
          <a:p>
            <a:pPr eaLnBrk="1" hangingPunct="1">
              <a:lnSpc>
                <a:spcPct val="90000"/>
              </a:lnSpc>
              <a:defRPr/>
            </a:pPr>
            <a:r>
              <a:rPr lang="en-US" sz="2800" smtClean="0"/>
              <a:t>Held, Yes</a:t>
            </a:r>
          </a:p>
          <a:p>
            <a:pPr eaLnBrk="1" hangingPunct="1">
              <a:lnSpc>
                <a:spcPct val="90000"/>
              </a:lnSpc>
              <a:defRPr/>
            </a:pPr>
            <a:r>
              <a:rPr lang="en-US" sz="2400" i="1" smtClean="0">
                <a:solidFill>
                  <a:srgbClr val="CC0000"/>
                </a:solidFill>
              </a:rPr>
              <a:t>CIT v. HK Kapoor  (1998) 150 CTR 128 (All)             </a:t>
            </a:r>
          </a:p>
        </p:txBody>
      </p:sp>
    </p:spTree>
  </p:cSld>
  <p:clrMapOvr>
    <a:masterClrMapping/>
  </p:clrMapOvr>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1890" name="Rectangle 2"/>
          <p:cNvSpPr>
            <a:spLocks noGrp="1" noRot="1" noChangeArrowheads="1"/>
          </p:cNvSpPr>
          <p:nvPr>
            <p:ph type="title"/>
          </p:nvPr>
        </p:nvSpPr>
        <p:spPr/>
        <p:txBody>
          <a:bodyPr/>
          <a:lstStyle/>
          <a:p>
            <a:pPr eaLnBrk="1" hangingPunct="1">
              <a:defRPr/>
            </a:pPr>
            <a:r>
              <a:rPr lang="en-US" smtClean="0"/>
              <a:t>Construction with in 3 years</a:t>
            </a:r>
          </a:p>
        </p:txBody>
      </p:sp>
      <p:sp>
        <p:nvSpPr>
          <p:cNvPr id="421891" name="Rectangle 3"/>
          <p:cNvSpPr>
            <a:spLocks noGrp="1" noRot="1" noChangeArrowheads="1"/>
          </p:cNvSpPr>
          <p:nvPr>
            <p:ph idx="1"/>
          </p:nvPr>
        </p:nvSpPr>
        <p:spPr/>
        <p:txBody>
          <a:bodyPr/>
          <a:lstStyle/>
          <a:p>
            <a:pPr eaLnBrk="1" hangingPunct="1">
              <a:defRPr/>
            </a:pPr>
            <a:r>
              <a:rPr lang="en-US" smtClean="0"/>
              <a:t>Assessee has made payments out of the capital gains with in the stipulated time </a:t>
            </a:r>
          </a:p>
          <a:p>
            <a:pPr eaLnBrk="1" hangingPunct="1">
              <a:defRPr/>
            </a:pPr>
            <a:r>
              <a:rPr lang="en-US" smtClean="0"/>
              <a:t>Builder failed to hand over the property with in the prescribed time </a:t>
            </a:r>
          </a:p>
          <a:p>
            <a:pPr eaLnBrk="1" hangingPunct="1">
              <a:defRPr/>
            </a:pPr>
            <a:r>
              <a:rPr lang="en-US" smtClean="0"/>
              <a:t>Exemption u/s 54/ 54F cannot be denied</a:t>
            </a:r>
          </a:p>
          <a:p>
            <a:pPr eaLnBrk="1" hangingPunct="1">
              <a:defRPr/>
            </a:pPr>
            <a:r>
              <a:rPr lang="en-US" sz="2800" i="1" smtClean="0">
                <a:solidFill>
                  <a:srgbClr val="CC0000"/>
                </a:solidFill>
              </a:rPr>
              <a:t>CIT vs RC Sood (2000) 108 Taxman 227 (Del)</a:t>
            </a:r>
          </a:p>
          <a:p>
            <a:pPr eaLnBrk="1" hangingPunct="1">
              <a:buFont typeface="Wingdings" pitchFamily="2" charset="2"/>
              <a:buNone/>
              <a:defRPr/>
            </a:pPr>
            <a:r>
              <a:rPr lang="en-US" sz="2800" i="1" smtClean="0">
                <a:solidFill>
                  <a:srgbClr val="CC0000"/>
                </a:solidFill>
              </a:rPr>
              <a:t>   CIT vs Ms Hille JB Wadia (1995) 216 ITR </a:t>
            </a:r>
          </a:p>
        </p:txBody>
      </p:sp>
    </p:spTree>
  </p:cSld>
  <p:clrMapOvr>
    <a:masterClrMapping/>
  </p:clrMapOvr>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4066" name="Rectangle 2"/>
          <p:cNvSpPr>
            <a:spLocks noGrp="1" noRot="1" noChangeArrowheads="1"/>
          </p:cNvSpPr>
          <p:nvPr>
            <p:ph type="title"/>
          </p:nvPr>
        </p:nvSpPr>
        <p:spPr/>
        <p:txBody>
          <a:bodyPr/>
          <a:lstStyle/>
          <a:p>
            <a:pPr eaLnBrk="1" hangingPunct="1">
              <a:defRPr/>
            </a:pPr>
            <a:r>
              <a:rPr lang="en-US" smtClean="0"/>
              <a:t>Payment for SFS/ CGHS flat </a:t>
            </a:r>
          </a:p>
        </p:txBody>
      </p:sp>
      <p:sp>
        <p:nvSpPr>
          <p:cNvPr id="344067" name="Rectangle 3"/>
          <p:cNvSpPr>
            <a:spLocks noGrp="1" noRot="1" noChangeArrowheads="1"/>
          </p:cNvSpPr>
          <p:nvPr>
            <p:ph idx="1"/>
          </p:nvPr>
        </p:nvSpPr>
        <p:spPr/>
        <p:txBody>
          <a:bodyPr/>
          <a:lstStyle/>
          <a:p>
            <a:pPr eaLnBrk="1" hangingPunct="1">
              <a:defRPr/>
            </a:pPr>
            <a:r>
              <a:rPr lang="en-US" smtClean="0"/>
              <a:t>Whether to be taken as construction or purchase of residential house</a:t>
            </a:r>
          </a:p>
          <a:p>
            <a:pPr eaLnBrk="1" hangingPunct="1">
              <a:defRPr/>
            </a:pPr>
            <a:r>
              <a:rPr lang="en-US" smtClean="0"/>
              <a:t>To qualify for construction</a:t>
            </a:r>
          </a:p>
          <a:p>
            <a:pPr eaLnBrk="1" hangingPunct="1">
              <a:defRPr/>
            </a:pPr>
            <a:r>
              <a:rPr lang="en-US" i="1" smtClean="0">
                <a:solidFill>
                  <a:srgbClr val="CC0000"/>
                </a:solidFill>
              </a:rPr>
              <a:t>Circular No. 471 dt 19-10-1986</a:t>
            </a:r>
          </a:p>
          <a:p>
            <a:pPr eaLnBrk="1" hangingPunct="1">
              <a:defRPr/>
            </a:pPr>
            <a:r>
              <a:rPr lang="en-US" i="1" smtClean="0">
                <a:solidFill>
                  <a:srgbClr val="CC0000"/>
                </a:solidFill>
              </a:rPr>
              <a:t>Circular No. 672 dt 16-12-1993</a:t>
            </a:r>
          </a:p>
        </p:txBody>
      </p:sp>
    </p:spTree>
  </p:cSld>
  <p:clrMapOvr>
    <a:masterClrMapping/>
  </p:clrMapOvr>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5986" name="Rectangle 2"/>
          <p:cNvSpPr>
            <a:spLocks noGrp="1" noRot="1" noChangeArrowheads="1"/>
          </p:cNvSpPr>
          <p:nvPr>
            <p:ph type="title"/>
          </p:nvPr>
        </p:nvSpPr>
        <p:spPr/>
        <p:txBody>
          <a:bodyPr/>
          <a:lstStyle/>
          <a:p>
            <a:pPr eaLnBrk="1" hangingPunct="1">
              <a:defRPr/>
            </a:pPr>
            <a:r>
              <a:rPr lang="en-US" smtClean="0"/>
              <a:t>Purchase/ construction</a:t>
            </a:r>
          </a:p>
        </p:txBody>
      </p:sp>
      <p:sp>
        <p:nvSpPr>
          <p:cNvPr id="425987" name="Rectangle 3"/>
          <p:cNvSpPr>
            <a:spLocks noGrp="1" noRot="1" noChangeArrowheads="1"/>
          </p:cNvSpPr>
          <p:nvPr>
            <p:ph idx="1"/>
          </p:nvPr>
        </p:nvSpPr>
        <p:spPr/>
        <p:txBody>
          <a:bodyPr/>
          <a:lstStyle/>
          <a:p>
            <a:pPr eaLnBrk="1" hangingPunct="1">
              <a:lnSpc>
                <a:spcPct val="90000"/>
              </a:lnSpc>
              <a:defRPr/>
            </a:pPr>
            <a:r>
              <a:rPr lang="en-US" sz="2800" smtClean="0"/>
              <a:t>Property being developed by the builder under collaboration agreement</a:t>
            </a:r>
          </a:p>
          <a:p>
            <a:pPr eaLnBrk="1" hangingPunct="1">
              <a:lnSpc>
                <a:spcPct val="90000"/>
              </a:lnSpc>
              <a:defRPr/>
            </a:pPr>
            <a:r>
              <a:rPr lang="en-US" sz="2800" smtClean="0"/>
              <a:t>Assessee to get some portion of the dwelling unit</a:t>
            </a:r>
          </a:p>
          <a:p>
            <a:pPr eaLnBrk="1" hangingPunct="1">
              <a:lnSpc>
                <a:spcPct val="90000"/>
              </a:lnSpc>
              <a:defRPr/>
            </a:pPr>
            <a:r>
              <a:rPr lang="en-US" sz="2800" smtClean="0"/>
              <a:t>Whether time limit of 2 yrs or 3 yrs would apply ?</a:t>
            </a:r>
          </a:p>
          <a:p>
            <a:pPr eaLnBrk="1" hangingPunct="1">
              <a:lnSpc>
                <a:spcPct val="90000"/>
              </a:lnSpc>
              <a:defRPr/>
            </a:pPr>
            <a:r>
              <a:rPr lang="en-US" sz="2800" smtClean="0"/>
              <a:t>The case would fall under purchase of property by way of construction</a:t>
            </a:r>
          </a:p>
          <a:p>
            <a:pPr eaLnBrk="1" hangingPunct="1">
              <a:lnSpc>
                <a:spcPct val="90000"/>
              </a:lnSpc>
              <a:defRPr/>
            </a:pPr>
            <a:r>
              <a:rPr lang="en-US" sz="2800" i="1" smtClean="0">
                <a:solidFill>
                  <a:srgbClr val="CC0000"/>
                </a:solidFill>
              </a:rPr>
              <a:t>ITO v. Abbas Ali Shiraz (2006) 5 SOT 422 (Bang.)</a:t>
            </a:r>
          </a:p>
          <a:p>
            <a:pPr eaLnBrk="1" hangingPunct="1">
              <a:lnSpc>
                <a:spcPct val="90000"/>
              </a:lnSpc>
              <a:defRPr/>
            </a:pPr>
            <a:r>
              <a:rPr lang="en-US" sz="2800" smtClean="0"/>
              <a:t>Construction may be by a third party</a:t>
            </a:r>
          </a:p>
          <a:p>
            <a:pPr eaLnBrk="1" hangingPunct="1">
              <a:lnSpc>
                <a:spcPct val="90000"/>
              </a:lnSpc>
              <a:defRPr/>
            </a:pPr>
            <a:r>
              <a:rPr lang="en-US" sz="2800" i="1" smtClean="0">
                <a:solidFill>
                  <a:srgbClr val="CC0000"/>
                </a:solidFill>
              </a:rPr>
              <a:t>CIT v. Uma Budhia (2004) 141 Taxman 39 (Kol.)</a:t>
            </a:r>
            <a:r>
              <a:rPr lang="en-US" sz="2800" smtClean="0"/>
              <a:t> </a:t>
            </a:r>
          </a:p>
        </p:txBody>
      </p:sp>
    </p:spTree>
  </p:cSld>
  <p:clrMapOvr>
    <a:masterClrMapping/>
  </p:clrMapOvr>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9234" name="Rectangle 2"/>
          <p:cNvSpPr>
            <a:spLocks noGrp="1" noRot="1" noChangeArrowheads="1"/>
          </p:cNvSpPr>
          <p:nvPr>
            <p:ph type="title"/>
          </p:nvPr>
        </p:nvSpPr>
        <p:spPr/>
        <p:txBody>
          <a:bodyPr/>
          <a:lstStyle/>
          <a:p>
            <a:pPr eaLnBrk="1" hangingPunct="1">
              <a:defRPr/>
            </a:pPr>
            <a:r>
              <a:rPr lang="en-US" smtClean="0">
                <a:solidFill>
                  <a:srgbClr val="FFCC00"/>
                </a:solidFill>
              </a:rPr>
              <a:t>Incomplete house</a:t>
            </a:r>
          </a:p>
        </p:txBody>
      </p:sp>
      <p:sp>
        <p:nvSpPr>
          <p:cNvPr id="479235" name="Rectangle 3"/>
          <p:cNvSpPr>
            <a:spLocks noGrp="1" noRot="1" noChangeArrowheads="1"/>
          </p:cNvSpPr>
          <p:nvPr>
            <p:ph idx="1"/>
          </p:nvPr>
        </p:nvSpPr>
        <p:spPr/>
        <p:txBody>
          <a:bodyPr/>
          <a:lstStyle/>
          <a:p>
            <a:pPr eaLnBrk="1" hangingPunct="1">
              <a:defRPr/>
            </a:pPr>
            <a:r>
              <a:rPr lang="en-US" smtClean="0"/>
              <a:t>Capital gains invested in construction of residential house with in the stipulated time</a:t>
            </a:r>
          </a:p>
          <a:p>
            <a:pPr eaLnBrk="1" hangingPunct="1">
              <a:defRPr/>
            </a:pPr>
            <a:r>
              <a:rPr lang="en-US" smtClean="0"/>
              <a:t>More funds required to complete the construction in a particular manner</a:t>
            </a:r>
          </a:p>
          <a:p>
            <a:pPr eaLnBrk="1" hangingPunct="1">
              <a:defRPr/>
            </a:pPr>
            <a:r>
              <a:rPr lang="en-US" smtClean="0"/>
              <a:t>Assessee entitled to exemption as the utilization of the capital gains is complete</a:t>
            </a:r>
          </a:p>
          <a:p>
            <a:pPr eaLnBrk="1" hangingPunct="1">
              <a:defRPr/>
            </a:pPr>
            <a:r>
              <a:rPr lang="en-US" smtClean="0">
                <a:solidFill>
                  <a:srgbClr val="CC0000"/>
                </a:solidFill>
              </a:rPr>
              <a:t>Ajay Goyal v. ITO (ITA No 493 of 2004 dt 9-5-2005)</a:t>
            </a:r>
          </a:p>
        </p:txBody>
      </p:sp>
    </p:spTree>
  </p:cSld>
  <p:clrMapOvr>
    <a:masterClrMapping/>
  </p:clrMapOvr>
  <p:transition/>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0146" name="Rectangle 2"/>
          <p:cNvSpPr>
            <a:spLocks noGrp="1" noRot="1" noChangeArrowheads="1"/>
          </p:cNvSpPr>
          <p:nvPr>
            <p:ph type="title"/>
          </p:nvPr>
        </p:nvSpPr>
        <p:spPr/>
        <p:txBody>
          <a:bodyPr/>
          <a:lstStyle/>
          <a:p>
            <a:pPr eaLnBrk="1" hangingPunct="1">
              <a:defRPr/>
            </a:pPr>
            <a:r>
              <a:rPr lang="en-US" smtClean="0"/>
              <a:t>Transformation of an asset</a:t>
            </a:r>
          </a:p>
        </p:txBody>
      </p:sp>
      <p:sp>
        <p:nvSpPr>
          <p:cNvPr id="390147" name="Rectangle 3"/>
          <p:cNvSpPr>
            <a:spLocks noGrp="1" noRot="1" noChangeArrowheads="1"/>
          </p:cNvSpPr>
          <p:nvPr>
            <p:ph idx="1"/>
          </p:nvPr>
        </p:nvSpPr>
        <p:spPr/>
        <p:txBody>
          <a:bodyPr/>
          <a:lstStyle/>
          <a:p>
            <a:pPr eaLnBrk="1" hangingPunct="1">
              <a:lnSpc>
                <a:spcPct val="90000"/>
              </a:lnSpc>
              <a:defRPr/>
            </a:pPr>
            <a:r>
              <a:rPr lang="en-US" sz="2800" smtClean="0"/>
              <a:t>Assessee books a flat with DDA/ becomes member of a CGHS in 2001</a:t>
            </a:r>
          </a:p>
          <a:p>
            <a:pPr eaLnBrk="1" hangingPunct="1">
              <a:lnSpc>
                <a:spcPct val="90000"/>
              </a:lnSpc>
              <a:defRPr/>
            </a:pPr>
            <a:r>
              <a:rPr lang="en-US" sz="2800" smtClean="0"/>
              <a:t>Possession of the flat is given to the assessee in 2003</a:t>
            </a:r>
          </a:p>
          <a:p>
            <a:pPr eaLnBrk="1" hangingPunct="1">
              <a:lnSpc>
                <a:spcPct val="90000"/>
              </a:lnSpc>
              <a:defRPr/>
            </a:pPr>
            <a:r>
              <a:rPr lang="en-US" sz="2800" smtClean="0"/>
              <a:t>Flat sold in 2005</a:t>
            </a:r>
          </a:p>
          <a:p>
            <a:pPr eaLnBrk="1" hangingPunct="1">
              <a:lnSpc>
                <a:spcPct val="90000"/>
              </a:lnSpc>
              <a:defRPr/>
            </a:pPr>
            <a:r>
              <a:rPr lang="en-US" sz="2800" smtClean="0"/>
              <a:t>Capital gain; whether long term or short term</a:t>
            </a:r>
          </a:p>
          <a:p>
            <a:pPr eaLnBrk="1" hangingPunct="1">
              <a:lnSpc>
                <a:spcPct val="90000"/>
              </a:lnSpc>
              <a:defRPr/>
            </a:pPr>
            <a:r>
              <a:rPr lang="en-US" sz="2800" i="1" smtClean="0">
                <a:solidFill>
                  <a:srgbClr val="CC0000"/>
                </a:solidFill>
              </a:rPr>
              <a:t>Flat is only an incidental right flowing from the shareholding in the CGHS</a:t>
            </a:r>
          </a:p>
          <a:p>
            <a:pPr eaLnBrk="1" hangingPunct="1">
              <a:lnSpc>
                <a:spcPct val="90000"/>
              </a:lnSpc>
              <a:defRPr/>
            </a:pPr>
            <a:r>
              <a:rPr lang="en-US" sz="2800" i="1" smtClean="0">
                <a:solidFill>
                  <a:srgbClr val="CC0000"/>
                </a:solidFill>
              </a:rPr>
              <a:t>CIT vs Jindas Parchand Gandhi (2005) 279 ITR 552 (Guj)</a:t>
            </a:r>
          </a:p>
        </p:txBody>
      </p:sp>
    </p:spTree>
  </p:cSld>
  <p:clrMapOvr>
    <a:masterClrMapping/>
  </p:clrMapOvr>
  <p:transition/>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4114" name="Rectangle 2"/>
          <p:cNvSpPr>
            <a:spLocks noGrp="1" noRot="1" noChangeArrowheads="1"/>
          </p:cNvSpPr>
          <p:nvPr>
            <p:ph type="title"/>
          </p:nvPr>
        </p:nvSpPr>
        <p:spPr/>
        <p:txBody>
          <a:bodyPr>
            <a:normAutofit/>
          </a:bodyPr>
          <a:lstStyle/>
          <a:p>
            <a:pPr eaLnBrk="1" hangingPunct="1">
              <a:defRPr/>
            </a:pPr>
            <a:r>
              <a:rPr lang="en-US" smtClean="0"/>
              <a:t>Link capital gain &amp; investment</a:t>
            </a:r>
          </a:p>
        </p:txBody>
      </p:sp>
      <p:sp>
        <p:nvSpPr>
          <p:cNvPr id="474115" name="Rectangle 3"/>
          <p:cNvSpPr>
            <a:spLocks noGrp="1" noRot="1" noChangeArrowheads="1"/>
          </p:cNvSpPr>
          <p:nvPr>
            <p:ph idx="1"/>
          </p:nvPr>
        </p:nvSpPr>
        <p:spPr/>
        <p:txBody>
          <a:bodyPr/>
          <a:lstStyle/>
          <a:p>
            <a:pPr eaLnBrk="1" hangingPunct="1">
              <a:defRPr/>
            </a:pPr>
            <a:r>
              <a:rPr lang="en-US" sz="2800" smtClean="0"/>
              <a:t>Capital asset sold resulting in long term capital gains and sale proceeds utilized for business.</a:t>
            </a:r>
          </a:p>
          <a:p>
            <a:pPr eaLnBrk="1" hangingPunct="1">
              <a:defRPr/>
            </a:pPr>
            <a:r>
              <a:rPr lang="en-US" sz="2800" smtClean="0"/>
              <a:t>New residential house property purchased after getting the same financed from bank</a:t>
            </a:r>
          </a:p>
          <a:p>
            <a:pPr eaLnBrk="1" hangingPunct="1">
              <a:defRPr/>
            </a:pPr>
            <a:r>
              <a:rPr lang="en-US" sz="2800" smtClean="0"/>
              <a:t>Other stipulations for exemption complied</a:t>
            </a:r>
          </a:p>
          <a:p>
            <a:pPr eaLnBrk="1" hangingPunct="1">
              <a:defRPr/>
            </a:pPr>
            <a:r>
              <a:rPr lang="en-US" sz="2800" smtClean="0"/>
              <a:t>Whether assessee entitled to deduction u/s 54</a:t>
            </a:r>
          </a:p>
          <a:p>
            <a:pPr eaLnBrk="1" hangingPunct="1">
              <a:defRPr/>
            </a:pPr>
            <a:r>
              <a:rPr lang="en-US" sz="2800" smtClean="0">
                <a:solidFill>
                  <a:srgbClr val="FF0000"/>
                </a:solidFill>
              </a:rPr>
              <a:t>Ajit Vaswani v. (2001) CIT 117 Taxman 123 (Delhi) (Mag.)</a:t>
            </a:r>
          </a:p>
        </p:txBody>
      </p:sp>
    </p:spTree>
  </p:cSld>
  <p:clrMapOvr>
    <a:masterClrMapping/>
  </p:clrMapOvr>
  <p:transition/>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2914" name="Rectangle 2"/>
          <p:cNvSpPr>
            <a:spLocks noGrp="1" noRot="1" noChangeArrowheads="1"/>
          </p:cNvSpPr>
          <p:nvPr>
            <p:ph type="title"/>
          </p:nvPr>
        </p:nvSpPr>
        <p:spPr/>
        <p:txBody>
          <a:bodyPr/>
          <a:lstStyle/>
          <a:p>
            <a:pPr eaLnBrk="1" hangingPunct="1">
              <a:defRPr/>
            </a:pPr>
            <a:r>
              <a:rPr lang="en-US" smtClean="0"/>
              <a:t>Death of the assessee</a:t>
            </a:r>
          </a:p>
        </p:txBody>
      </p:sp>
      <p:sp>
        <p:nvSpPr>
          <p:cNvPr id="422915" name="Rectangle 3"/>
          <p:cNvSpPr>
            <a:spLocks noGrp="1" noRot="1" noChangeArrowheads="1"/>
          </p:cNvSpPr>
          <p:nvPr>
            <p:ph idx="1"/>
          </p:nvPr>
        </p:nvSpPr>
        <p:spPr/>
        <p:txBody>
          <a:bodyPr/>
          <a:lstStyle/>
          <a:p>
            <a:pPr eaLnBrk="1" hangingPunct="1">
              <a:lnSpc>
                <a:spcPct val="80000"/>
              </a:lnSpc>
              <a:defRPr/>
            </a:pPr>
            <a:r>
              <a:rPr lang="en-US" smtClean="0"/>
              <a:t>Legal heirs entitled to exemption if conditions satisfied</a:t>
            </a:r>
          </a:p>
          <a:p>
            <a:pPr eaLnBrk="1" hangingPunct="1">
              <a:lnSpc>
                <a:spcPct val="80000"/>
              </a:lnSpc>
              <a:defRPr/>
            </a:pPr>
            <a:r>
              <a:rPr lang="en-US" sz="2800" i="1" smtClean="0">
                <a:solidFill>
                  <a:srgbClr val="CC0000"/>
                </a:solidFill>
              </a:rPr>
              <a:t>CV Ramanathan (1980) 155  ITR 191 (Madras)</a:t>
            </a:r>
          </a:p>
          <a:p>
            <a:pPr eaLnBrk="1" hangingPunct="1">
              <a:lnSpc>
                <a:spcPct val="80000"/>
              </a:lnSpc>
              <a:buFont typeface="Wingdings" pitchFamily="2" charset="2"/>
              <a:buNone/>
              <a:defRPr/>
            </a:pPr>
            <a:r>
              <a:rPr lang="en-US" sz="2800" i="1" smtClean="0">
                <a:solidFill>
                  <a:srgbClr val="CC0000"/>
                </a:solidFill>
              </a:rPr>
              <a:t>   Mir Ghulam Ali Khan (1987)165 ITR 228 (AP) </a:t>
            </a:r>
          </a:p>
          <a:p>
            <a:pPr eaLnBrk="1" hangingPunct="1">
              <a:lnSpc>
                <a:spcPct val="80000"/>
              </a:lnSpc>
              <a:defRPr/>
            </a:pPr>
            <a:r>
              <a:rPr lang="en-US" sz="2800" smtClean="0"/>
              <a:t>Deposit in Capital Gains Scheme A/C inherited by the legal heirs</a:t>
            </a:r>
          </a:p>
          <a:p>
            <a:pPr eaLnBrk="1" hangingPunct="1">
              <a:lnSpc>
                <a:spcPct val="80000"/>
              </a:lnSpc>
              <a:defRPr/>
            </a:pPr>
            <a:r>
              <a:rPr lang="en-US" sz="2800" smtClean="0"/>
              <a:t>No obligation to utilize the same for purchase or construction of the residential house because the same is not income but estate devolving upon the legal heirs. </a:t>
            </a:r>
          </a:p>
          <a:p>
            <a:pPr eaLnBrk="1" hangingPunct="1">
              <a:lnSpc>
                <a:spcPct val="80000"/>
              </a:lnSpc>
              <a:defRPr/>
            </a:pPr>
            <a:r>
              <a:rPr lang="en-US" sz="2800" i="1" smtClean="0">
                <a:solidFill>
                  <a:srgbClr val="CC0000"/>
                </a:solidFill>
              </a:rPr>
              <a:t>Circular No. 743, dt 13-7-1989</a:t>
            </a:r>
          </a:p>
        </p:txBody>
      </p:sp>
    </p:spTree>
  </p:cSld>
  <p:clrMapOvr>
    <a:masterClrMapping/>
  </p:clrMapOvr>
  <p:transition/>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5090" name="Rectangle 2"/>
          <p:cNvSpPr>
            <a:spLocks noGrp="1" noRot="1" noChangeArrowheads="1"/>
          </p:cNvSpPr>
          <p:nvPr>
            <p:ph type="title"/>
          </p:nvPr>
        </p:nvSpPr>
        <p:spPr/>
        <p:txBody>
          <a:bodyPr/>
          <a:lstStyle/>
          <a:p>
            <a:pPr eaLnBrk="1" hangingPunct="1">
              <a:defRPr/>
            </a:pPr>
            <a:r>
              <a:rPr lang="en-US" smtClean="0"/>
              <a:t>Benefit u/s 54/ 54F</a:t>
            </a:r>
          </a:p>
        </p:txBody>
      </p:sp>
      <p:sp>
        <p:nvSpPr>
          <p:cNvPr id="345091" name="Rectangle 3"/>
          <p:cNvSpPr>
            <a:spLocks noGrp="1" noRot="1" noChangeArrowheads="1"/>
          </p:cNvSpPr>
          <p:nvPr>
            <p:ph idx="1"/>
          </p:nvPr>
        </p:nvSpPr>
        <p:spPr/>
        <p:txBody>
          <a:bodyPr/>
          <a:lstStyle/>
          <a:p>
            <a:pPr eaLnBrk="1" hangingPunct="1">
              <a:defRPr/>
            </a:pPr>
            <a:r>
              <a:rPr lang="en-US" sz="2800" smtClean="0"/>
              <a:t>Benefit only for new construction or for remodeling &amp; renovation also covered</a:t>
            </a:r>
          </a:p>
          <a:p>
            <a:pPr eaLnBrk="1" hangingPunct="1">
              <a:defRPr/>
            </a:pPr>
            <a:r>
              <a:rPr lang="en-US" sz="2800" smtClean="0"/>
              <a:t>Benefit not restricted to new construction alone</a:t>
            </a:r>
          </a:p>
          <a:p>
            <a:pPr eaLnBrk="1" hangingPunct="1">
              <a:defRPr/>
            </a:pPr>
            <a:r>
              <a:rPr lang="en-US" sz="2400" i="1" smtClean="0">
                <a:solidFill>
                  <a:srgbClr val="CC0000"/>
                </a:solidFill>
              </a:rPr>
              <a:t>CIT v. ar Mathavan pillai (1996) 219 ITR 696 (Ker)</a:t>
            </a:r>
          </a:p>
          <a:p>
            <a:pPr eaLnBrk="1" hangingPunct="1">
              <a:defRPr/>
            </a:pPr>
            <a:r>
              <a:rPr lang="en-US" sz="2400" i="1" smtClean="0">
                <a:solidFill>
                  <a:srgbClr val="CC0000"/>
                </a:solidFill>
              </a:rPr>
              <a:t>CIT v. Narsimhan PV (1990) 181 ITR 101(Mad)</a:t>
            </a:r>
          </a:p>
          <a:p>
            <a:pPr eaLnBrk="1" hangingPunct="1">
              <a:defRPr/>
            </a:pPr>
            <a:r>
              <a:rPr lang="en-US" sz="2800" smtClean="0"/>
              <a:t>Mere extension of old existing house would not mean construction. The construction must be real one and not a symbolic construction.</a:t>
            </a:r>
          </a:p>
          <a:p>
            <a:pPr eaLnBrk="1" hangingPunct="1">
              <a:defRPr/>
            </a:pPr>
            <a:r>
              <a:rPr lang="en-US" sz="2400" i="1" smtClean="0">
                <a:solidFill>
                  <a:srgbClr val="CC0000"/>
                </a:solidFill>
              </a:rPr>
              <a:t>CIT v. Pradeep Kumar (2006) 153 Taxman 138 (Madras)</a:t>
            </a:r>
          </a:p>
        </p:txBody>
      </p:sp>
    </p:spTree>
  </p:cSld>
  <p:clrMapOvr>
    <a:masterClrMapping/>
  </p:clrMapOvr>
  <p:transition/>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7794" name="Rectangle 2"/>
          <p:cNvSpPr>
            <a:spLocks noGrp="1" noRot="1" noChangeArrowheads="1"/>
          </p:cNvSpPr>
          <p:nvPr>
            <p:ph type="title"/>
          </p:nvPr>
        </p:nvSpPr>
        <p:spPr>
          <a:xfrm>
            <a:off x="179388" y="266700"/>
            <a:ext cx="8509000" cy="1325563"/>
          </a:xfrm>
        </p:spPr>
        <p:txBody>
          <a:bodyPr/>
          <a:lstStyle/>
          <a:p>
            <a:pPr eaLnBrk="1" hangingPunct="1">
              <a:defRPr/>
            </a:pPr>
            <a:r>
              <a:rPr lang="en-US" smtClean="0"/>
              <a:t>Farm House</a:t>
            </a:r>
          </a:p>
        </p:txBody>
      </p:sp>
      <p:sp>
        <p:nvSpPr>
          <p:cNvPr id="417795" name="Rectangle 3"/>
          <p:cNvSpPr>
            <a:spLocks noGrp="1" noRot="1" noChangeArrowheads="1"/>
          </p:cNvSpPr>
          <p:nvPr>
            <p:ph idx="1"/>
          </p:nvPr>
        </p:nvSpPr>
        <p:spPr/>
        <p:txBody>
          <a:bodyPr/>
          <a:lstStyle/>
          <a:p>
            <a:pPr eaLnBrk="1" hangingPunct="1">
              <a:lnSpc>
                <a:spcPct val="90000"/>
              </a:lnSpc>
              <a:defRPr/>
            </a:pPr>
            <a:r>
              <a:rPr lang="en-US" sz="2400" smtClean="0"/>
              <a:t>Whether a farm house can be considered as a residential house for the purposes of section 54/ 54F</a:t>
            </a:r>
          </a:p>
          <a:p>
            <a:pPr eaLnBrk="1" hangingPunct="1">
              <a:lnSpc>
                <a:spcPct val="90000"/>
              </a:lnSpc>
              <a:defRPr/>
            </a:pPr>
            <a:r>
              <a:rPr lang="en-US" sz="2400" smtClean="0"/>
              <a:t>Land appurtenant to a building is a question of fact</a:t>
            </a:r>
          </a:p>
          <a:p>
            <a:pPr eaLnBrk="1" hangingPunct="1">
              <a:lnSpc>
                <a:spcPct val="90000"/>
              </a:lnSpc>
              <a:defRPr/>
            </a:pPr>
            <a:r>
              <a:rPr lang="en-US" sz="2400" smtClean="0"/>
              <a:t>Land appurtenant thereto implies lands which are necessary for the effective enjoyment of the building as a residential house</a:t>
            </a:r>
          </a:p>
          <a:p>
            <a:pPr eaLnBrk="1" hangingPunct="1">
              <a:lnSpc>
                <a:spcPct val="90000"/>
              </a:lnSpc>
              <a:defRPr/>
            </a:pPr>
            <a:r>
              <a:rPr lang="en-US" sz="2400" smtClean="0"/>
              <a:t>Tests as per judicial precedents</a:t>
            </a:r>
          </a:p>
          <a:p>
            <a:pPr eaLnBrk="1" hangingPunct="1">
              <a:lnSpc>
                <a:spcPct val="90000"/>
              </a:lnSpc>
              <a:defRPr/>
            </a:pPr>
            <a:r>
              <a:rPr lang="en-US" sz="2400" i="1" smtClean="0">
                <a:solidFill>
                  <a:srgbClr val="CC0000"/>
                </a:solidFill>
              </a:rPr>
              <a:t>S Radha Krishnan vs CIT (1984) 145 ITR 170 (Madras)</a:t>
            </a:r>
          </a:p>
          <a:p>
            <a:pPr eaLnBrk="1" hangingPunct="1">
              <a:lnSpc>
                <a:spcPct val="90000"/>
              </a:lnSpc>
              <a:buFont typeface="Wingdings" pitchFamily="2" charset="2"/>
              <a:buNone/>
              <a:defRPr/>
            </a:pPr>
            <a:r>
              <a:rPr lang="en-US" sz="2400" i="1" smtClean="0">
                <a:solidFill>
                  <a:srgbClr val="CC0000"/>
                </a:solidFill>
              </a:rPr>
              <a:t>    CIT vs M Kalpagam (1997) 227 ITR 733 (Madras)</a:t>
            </a:r>
          </a:p>
          <a:p>
            <a:pPr eaLnBrk="1" hangingPunct="1">
              <a:lnSpc>
                <a:spcPct val="90000"/>
              </a:lnSpc>
              <a:buFont typeface="Wingdings" pitchFamily="2" charset="2"/>
              <a:buNone/>
              <a:defRPr/>
            </a:pPr>
            <a:r>
              <a:rPr lang="en-US" sz="2400" i="1" smtClean="0">
                <a:solidFill>
                  <a:srgbClr val="CC0000"/>
                </a:solidFill>
              </a:rPr>
              <a:t>    CIT vs Zaibunisa Begum (1985) 151 ITR 320 (AP)</a:t>
            </a:r>
          </a:p>
          <a:p>
            <a:pPr eaLnBrk="1" hangingPunct="1">
              <a:lnSpc>
                <a:spcPct val="90000"/>
              </a:lnSpc>
              <a:buFont typeface="Wingdings" pitchFamily="2" charset="2"/>
              <a:buNone/>
              <a:defRPr/>
            </a:pPr>
            <a:r>
              <a:rPr lang="en-US" sz="2400" i="1" smtClean="0">
                <a:solidFill>
                  <a:srgbClr val="CC0000"/>
                </a:solidFill>
              </a:rPr>
              <a:t>    L &amp; T vs Trustees (1988) 4 SCC 260</a:t>
            </a:r>
          </a:p>
        </p:txBody>
      </p:sp>
    </p:spTree>
  </p:cSld>
  <p:clrMapOvr>
    <a:masterClrMapping/>
  </p:clrMapOvr>
  <p:transition/>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626" name="Rectangle 2"/>
          <p:cNvSpPr>
            <a:spLocks noGrp="1" noRot="1" noChangeArrowheads="1"/>
          </p:cNvSpPr>
          <p:nvPr>
            <p:ph type="title"/>
          </p:nvPr>
        </p:nvSpPr>
        <p:spPr/>
        <p:txBody>
          <a:bodyPr/>
          <a:lstStyle/>
          <a:p>
            <a:pPr eaLnBrk="1" hangingPunct="1">
              <a:defRPr/>
            </a:pPr>
            <a:r>
              <a:rPr lang="en-US" smtClean="0"/>
              <a:t>Indexation </a:t>
            </a:r>
          </a:p>
        </p:txBody>
      </p:sp>
      <p:sp>
        <p:nvSpPr>
          <p:cNvPr id="410627" name="Rectangle 3"/>
          <p:cNvSpPr>
            <a:spLocks noGrp="1" noRot="1" noChangeArrowheads="1"/>
          </p:cNvSpPr>
          <p:nvPr>
            <p:ph idx="1"/>
          </p:nvPr>
        </p:nvSpPr>
        <p:spPr/>
        <p:txBody>
          <a:bodyPr/>
          <a:lstStyle/>
          <a:p>
            <a:pPr eaLnBrk="1" hangingPunct="1">
              <a:lnSpc>
                <a:spcPct val="80000"/>
              </a:lnSpc>
              <a:defRPr/>
            </a:pPr>
            <a:r>
              <a:rPr lang="en-US" sz="2400" smtClean="0"/>
              <a:t>Father purchased house property for Rs1.16 lac in the year 1983. </a:t>
            </a:r>
          </a:p>
          <a:p>
            <a:pPr eaLnBrk="1" hangingPunct="1">
              <a:lnSpc>
                <a:spcPct val="80000"/>
              </a:lnSpc>
              <a:defRPr/>
            </a:pPr>
            <a:r>
              <a:rPr lang="en-US" sz="2400" smtClean="0"/>
              <a:t>Father died in the year 2004 and  son Mr. X inherits the property.</a:t>
            </a:r>
          </a:p>
          <a:p>
            <a:pPr eaLnBrk="1" hangingPunct="1">
              <a:lnSpc>
                <a:spcPct val="80000"/>
              </a:lnSpc>
              <a:defRPr/>
            </a:pPr>
            <a:r>
              <a:rPr lang="en-US" sz="2400" smtClean="0"/>
              <a:t>Mr. X sells the property in Nov,05 for Rs5.00 lacs.</a:t>
            </a:r>
          </a:p>
          <a:p>
            <a:pPr eaLnBrk="1" hangingPunct="1">
              <a:lnSpc>
                <a:spcPct val="80000"/>
              </a:lnSpc>
              <a:defRPr/>
            </a:pPr>
            <a:r>
              <a:rPr lang="en-US" sz="2400" smtClean="0"/>
              <a:t>Cost Inflation Index:</a:t>
            </a:r>
          </a:p>
          <a:p>
            <a:pPr lvl="1" eaLnBrk="1" hangingPunct="1">
              <a:lnSpc>
                <a:spcPct val="80000"/>
              </a:lnSpc>
              <a:defRPr/>
            </a:pPr>
            <a:r>
              <a:rPr lang="en-US" sz="2000" smtClean="0"/>
              <a:t>1983-84:    116</a:t>
            </a:r>
          </a:p>
          <a:p>
            <a:pPr lvl="1" eaLnBrk="1" hangingPunct="1">
              <a:lnSpc>
                <a:spcPct val="80000"/>
              </a:lnSpc>
              <a:defRPr/>
            </a:pPr>
            <a:r>
              <a:rPr lang="en-US" sz="2000" smtClean="0"/>
              <a:t>2004-05:    480</a:t>
            </a:r>
          </a:p>
          <a:p>
            <a:pPr lvl="1" eaLnBrk="1" hangingPunct="1">
              <a:lnSpc>
                <a:spcPct val="80000"/>
              </a:lnSpc>
              <a:defRPr/>
            </a:pPr>
            <a:r>
              <a:rPr lang="en-US" sz="2000" smtClean="0"/>
              <a:t>2005-06:    497</a:t>
            </a:r>
          </a:p>
          <a:p>
            <a:pPr eaLnBrk="1" hangingPunct="1">
              <a:lnSpc>
                <a:spcPct val="80000"/>
              </a:lnSpc>
              <a:defRPr/>
            </a:pPr>
            <a:r>
              <a:rPr lang="en-US" sz="2400" smtClean="0"/>
              <a:t>Taxability under the head capital gains:</a:t>
            </a:r>
          </a:p>
          <a:p>
            <a:pPr lvl="1" eaLnBrk="1" hangingPunct="1">
              <a:lnSpc>
                <a:spcPct val="80000"/>
              </a:lnSpc>
              <a:defRPr/>
            </a:pPr>
            <a:r>
              <a:rPr lang="en-US" sz="2000" smtClean="0"/>
              <a:t>Short term/ long term</a:t>
            </a:r>
          </a:p>
          <a:p>
            <a:pPr lvl="1" eaLnBrk="1" hangingPunct="1">
              <a:lnSpc>
                <a:spcPct val="80000"/>
              </a:lnSpc>
              <a:defRPr/>
            </a:pPr>
            <a:r>
              <a:rPr lang="en-US" sz="2000" smtClean="0"/>
              <a:t>Cost of acquisition</a:t>
            </a:r>
          </a:p>
          <a:p>
            <a:pPr lvl="1" eaLnBrk="1" hangingPunct="1">
              <a:lnSpc>
                <a:spcPct val="80000"/>
              </a:lnSpc>
              <a:defRPr/>
            </a:pPr>
            <a:r>
              <a:rPr lang="en-US" sz="2000" smtClean="0"/>
              <a:t>indexation</a:t>
            </a:r>
          </a:p>
          <a:p>
            <a:pPr lvl="1" eaLnBrk="1" hangingPunct="1">
              <a:lnSpc>
                <a:spcPct val="80000"/>
              </a:lnSpc>
              <a:buFontTx/>
              <a:buNone/>
              <a:defRPr/>
            </a:pPr>
            <a:endParaRPr lang="en-US" sz="2000" smtClean="0"/>
          </a:p>
        </p:txBody>
      </p:sp>
    </p:spTree>
  </p:cSld>
  <p:clrMapOvr>
    <a:masterClrMapping/>
  </p:clrMapOvr>
  <p:transition/>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1650" name="Rectangle 2"/>
          <p:cNvSpPr>
            <a:spLocks noGrp="1" noRot="1" noChangeArrowheads="1"/>
          </p:cNvSpPr>
          <p:nvPr>
            <p:ph type="title"/>
          </p:nvPr>
        </p:nvSpPr>
        <p:spPr/>
        <p:txBody>
          <a:bodyPr/>
          <a:lstStyle/>
          <a:p>
            <a:pPr eaLnBrk="1" hangingPunct="1">
              <a:defRPr/>
            </a:pPr>
            <a:r>
              <a:rPr lang="en-US" smtClean="0"/>
              <a:t>Capital asset acquired u/s 49</a:t>
            </a:r>
          </a:p>
        </p:txBody>
      </p:sp>
      <p:sp>
        <p:nvSpPr>
          <p:cNvPr id="411651" name="Rectangle 3"/>
          <p:cNvSpPr>
            <a:spLocks noGrp="1" noRot="1" noChangeArrowheads="1"/>
          </p:cNvSpPr>
          <p:nvPr>
            <p:ph idx="1"/>
          </p:nvPr>
        </p:nvSpPr>
        <p:spPr/>
        <p:txBody>
          <a:bodyPr>
            <a:normAutofit/>
          </a:bodyPr>
          <a:lstStyle/>
          <a:p>
            <a:pPr eaLnBrk="1" hangingPunct="1">
              <a:defRPr/>
            </a:pPr>
            <a:r>
              <a:rPr lang="en-US" sz="2800" dirty="0" smtClean="0"/>
              <a:t>Explanation (iii) to Section 48:</a:t>
            </a:r>
          </a:p>
          <a:p>
            <a:pPr eaLnBrk="1" hangingPunct="1">
              <a:buFont typeface="Wingdings" pitchFamily="2" charset="2"/>
              <a:buNone/>
              <a:defRPr/>
            </a:pPr>
            <a:r>
              <a:rPr lang="en-US" sz="2800" dirty="0" smtClean="0"/>
              <a:t>   Indexed cost of acquisition means an amount which bears to the cost  of acquisition the same proportion as Cost Inflation Index for the year in which the asset is transferred bears to the Cost Inflation Index for the first year in which the asset was held by the assessee or for the year </a:t>
            </a:r>
            <a:r>
              <a:rPr lang="en-US" sz="2800" dirty="0" err="1" smtClean="0"/>
              <a:t>begining</a:t>
            </a:r>
            <a:r>
              <a:rPr lang="en-US" sz="2800" dirty="0" smtClean="0"/>
              <a:t> on the 1-4-81 which ever is later.</a:t>
            </a:r>
          </a:p>
          <a:p>
            <a:pPr eaLnBrk="1" hangingPunct="1">
              <a:defRPr/>
            </a:pPr>
            <a:r>
              <a:rPr lang="en-US" sz="2800" dirty="0" smtClean="0"/>
              <a:t>Whether benefit of indexation available ?</a:t>
            </a:r>
          </a:p>
        </p:txBody>
      </p:sp>
    </p:spTree>
  </p:cSld>
  <p:clrMapOvr>
    <a:masterClrMapping/>
  </p:clrMapOvr>
  <p:transition/>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2674" name="Rectangle 2"/>
          <p:cNvSpPr>
            <a:spLocks noGrp="1" noRot="1" noChangeArrowheads="1"/>
          </p:cNvSpPr>
          <p:nvPr>
            <p:ph type="title"/>
          </p:nvPr>
        </p:nvSpPr>
        <p:spPr>
          <a:xfrm>
            <a:off x="381000" y="0"/>
            <a:ext cx="8763000" cy="762000"/>
          </a:xfrm>
        </p:spPr>
        <p:txBody>
          <a:bodyPr>
            <a:normAutofit fontScale="90000"/>
          </a:bodyPr>
          <a:lstStyle/>
          <a:p>
            <a:pPr eaLnBrk="1" hangingPunct="1">
              <a:defRPr/>
            </a:pPr>
            <a:r>
              <a:rPr lang="en-US" sz="4800" b="1" u="sng" smtClean="0">
                <a:solidFill>
                  <a:srgbClr val="FFCC00"/>
                </a:solidFill>
              </a:rPr>
              <a:t>Capital Gains Tax Scheme</a:t>
            </a:r>
            <a:endParaRPr lang="en-US" smtClean="0"/>
          </a:p>
        </p:txBody>
      </p:sp>
      <p:sp>
        <p:nvSpPr>
          <p:cNvPr id="412675" name="Rectangle 3"/>
          <p:cNvSpPr>
            <a:spLocks noGrp="1" noRot="1" noChangeArrowheads="1"/>
          </p:cNvSpPr>
          <p:nvPr>
            <p:ph idx="1"/>
          </p:nvPr>
        </p:nvSpPr>
        <p:spPr>
          <a:xfrm>
            <a:off x="457200" y="762000"/>
            <a:ext cx="8686800" cy="6096000"/>
          </a:xfrm>
        </p:spPr>
        <p:txBody>
          <a:bodyPr/>
          <a:lstStyle/>
          <a:p>
            <a:pPr marL="461963" indent="-461963" algn="just" defTabSz="920750" eaLnBrk="1" hangingPunct="1">
              <a:lnSpc>
                <a:spcPct val="90000"/>
              </a:lnSpc>
              <a:spcBef>
                <a:spcPct val="5000"/>
              </a:spcBef>
              <a:spcAft>
                <a:spcPct val="20000"/>
              </a:spcAft>
              <a:buFont typeface="Wingdings" pitchFamily="2" charset="2"/>
              <a:buNone/>
              <a:defRPr/>
            </a:pPr>
            <a:r>
              <a:rPr lang="en-US" sz="2800" u="sng" smtClean="0">
                <a:solidFill>
                  <a:srgbClr val="993300"/>
                </a:solidFill>
              </a:rPr>
              <a:t>Section 54(2)</a:t>
            </a:r>
          </a:p>
          <a:p>
            <a:pPr marL="461963" indent="-461963" algn="just" defTabSz="920750" eaLnBrk="1" hangingPunct="1">
              <a:lnSpc>
                <a:spcPct val="90000"/>
              </a:lnSpc>
              <a:spcBef>
                <a:spcPct val="0"/>
              </a:spcBef>
              <a:buFont typeface="Wingdings" pitchFamily="2" charset="2"/>
              <a:buNone/>
              <a:defRPr/>
            </a:pPr>
            <a:r>
              <a:rPr lang="en-US" sz="2800" smtClean="0"/>
              <a:t>-	unutilized amount of capital gains</a:t>
            </a:r>
          </a:p>
          <a:p>
            <a:pPr marL="461963" indent="-461963" algn="just" defTabSz="920750" eaLnBrk="1" hangingPunct="1">
              <a:lnSpc>
                <a:spcPct val="90000"/>
              </a:lnSpc>
              <a:spcBef>
                <a:spcPct val="0"/>
              </a:spcBef>
              <a:buFont typeface="Wingdings" pitchFamily="2" charset="2"/>
              <a:buNone/>
              <a:defRPr/>
            </a:pPr>
            <a:r>
              <a:rPr lang="en-US" sz="2800" smtClean="0"/>
              <a:t>-	Deposit in an account</a:t>
            </a:r>
          </a:p>
          <a:p>
            <a:pPr marL="461963" indent="-461963" algn="just" defTabSz="920750" eaLnBrk="1" hangingPunct="1">
              <a:lnSpc>
                <a:spcPct val="90000"/>
              </a:lnSpc>
              <a:spcBef>
                <a:spcPct val="0"/>
              </a:spcBef>
              <a:buFont typeface="Wingdings" pitchFamily="2" charset="2"/>
              <a:buNone/>
              <a:defRPr/>
            </a:pPr>
            <a:r>
              <a:rPr lang="en-US" sz="2800" smtClean="0"/>
              <a:t>-	With any specified bank or institution</a:t>
            </a:r>
          </a:p>
          <a:p>
            <a:pPr marL="461963" indent="-461963" algn="just" defTabSz="920750" eaLnBrk="1" hangingPunct="1">
              <a:lnSpc>
                <a:spcPct val="90000"/>
              </a:lnSpc>
              <a:spcBef>
                <a:spcPct val="0"/>
              </a:spcBef>
              <a:buFont typeface="Wingdings" pitchFamily="2" charset="2"/>
              <a:buNone/>
              <a:defRPr/>
            </a:pPr>
            <a:r>
              <a:rPr lang="en-US" sz="2800" smtClean="0"/>
              <a:t>-	Scheme notified in official gazette by Central Government</a:t>
            </a:r>
          </a:p>
          <a:p>
            <a:pPr marL="461963" indent="-461963" algn="just" defTabSz="920750" eaLnBrk="1" hangingPunct="1">
              <a:lnSpc>
                <a:spcPct val="90000"/>
              </a:lnSpc>
              <a:spcBef>
                <a:spcPct val="0"/>
              </a:spcBef>
              <a:buFont typeface="Wingdings" pitchFamily="2" charset="2"/>
              <a:buNone/>
              <a:defRPr/>
            </a:pPr>
            <a:r>
              <a:rPr lang="en-US" sz="2800" smtClean="0"/>
              <a:t>-	Before the date of furnishing ITR u/s 139(1)</a:t>
            </a:r>
          </a:p>
          <a:p>
            <a:pPr marL="461963" indent="-461963" algn="just" defTabSz="920750" eaLnBrk="1" hangingPunct="1">
              <a:lnSpc>
                <a:spcPct val="90000"/>
              </a:lnSpc>
              <a:spcBef>
                <a:spcPct val="0"/>
              </a:spcBef>
              <a:buFont typeface="Wingdings" pitchFamily="2" charset="2"/>
              <a:buNone/>
              <a:defRPr/>
            </a:pPr>
            <a:r>
              <a:rPr lang="en-US" sz="2800" smtClean="0"/>
              <a:t>-	Proof of such deposit to be furnished alongwith the ITR.</a:t>
            </a:r>
          </a:p>
          <a:p>
            <a:pPr marL="461963" indent="-461963" algn="just" defTabSz="920750" eaLnBrk="1" hangingPunct="1">
              <a:lnSpc>
                <a:spcPct val="90000"/>
              </a:lnSpc>
              <a:spcBef>
                <a:spcPct val="0"/>
              </a:spcBef>
              <a:buFont typeface="Wingdings" pitchFamily="2" charset="2"/>
              <a:buNone/>
              <a:defRPr/>
            </a:pPr>
            <a:r>
              <a:rPr lang="en-US" sz="2800" smtClean="0"/>
              <a:t>-	Withdrawal for purchase/construction of new house.</a:t>
            </a:r>
          </a:p>
          <a:p>
            <a:pPr marL="461963" indent="-461963" algn="just" defTabSz="920750" eaLnBrk="1" hangingPunct="1">
              <a:lnSpc>
                <a:spcPct val="90000"/>
              </a:lnSpc>
              <a:spcBef>
                <a:spcPct val="0"/>
              </a:spcBef>
              <a:buFont typeface="Wingdings" pitchFamily="2" charset="2"/>
              <a:buNone/>
              <a:defRPr/>
            </a:pPr>
            <a:r>
              <a:rPr lang="en-US" sz="2800" smtClean="0"/>
              <a:t>-	Unutilized amount chargeable to tax as the income of the previous year in which the period of three years expires.</a:t>
            </a:r>
          </a:p>
        </p:txBody>
      </p:sp>
    </p:spTree>
  </p:cSld>
  <p:clrMapOvr>
    <a:masterClrMapping/>
  </p:clrMapOvr>
  <p:transition/>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4722" name="Rectangle 2"/>
          <p:cNvSpPr>
            <a:spLocks noGrp="1" noRot="1" noChangeArrowheads="1"/>
          </p:cNvSpPr>
          <p:nvPr>
            <p:ph type="title"/>
          </p:nvPr>
        </p:nvSpPr>
        <p:spPr/>
        <p:txBody>
          <a:bodyPr/>
          <a:lstStyle/>
          <a:p>
            <a:pPr eaLnBrk="1" hangingPunct="1">
              <a:defRPr/>
            </a:pPr>
            <a:r>
              <a:rPr lang="en-US" smtClean="0"/>
              <a:t>Capital Gains Scheme</a:t>
            </a:r>
          </a:p>
        </p:txBody>
      </p:sp>
      <p:sp>
        <p:nvSpPr>
          <p:cNvPr id="414723" name="Rectangle 3"/>
          <p:cNvSpPr>
            <a:spLocks noGrp="1" noRot="1" noChangeArrowheads="1"/>
          </p:cNvSpPr>
          <p:nvPr>
            <p:ph idx="1"/>
          </p:nvPr>
        </p:nvSpPr>
        <p:spPr/>
        <p:txBody>
          <a:bodyPr>
            <a:normAutofit/>
          </a:bodyPr>
          <a:lstStyle/>
          <a:p>
            <a:pPr eaLnBrk="1" hangingPunct="1">
              <a:lnSpc>
                <a:spcPct val="90000"/>
              </a:lnSpc>
              <a:defRPr/>
            </a:pPr>
            <a:r>
              <a:rPr lang="en-US" sz="2800" smtClean="0"/>
              <a:t>Funds given as advance instead of depositing in the Capital Gains Scheme</a:t>
            </a:r>
          </a:p>
          <a:p>
            <a:pPr eaLnBrk="1" hangingPunct="1">
              <a:lnSpc>
                <a:spcPct val="90000"/>
              </a:lnSpc>
              <a:defRPr/>
            </a:pPr>
            <a:r>
              <a:rPr lang="en-US" sz="2800" smtClean="0"/>
              <a:t>Later received back</a:t>
            </a:r>
          </a:p>
          <a:p>
            <a:pPr eaLnBrk="1" hangingPunct="1">
              <a:lnSpc>
                <a:spcPct val="90000"/>
              </a:lnSpc>
              <a:defRPr/>
            </a:pPr>
            <a:r>
              <a:rPr lang="en-US" sz="2800" smtClean="0"/>
              <a:t>Property purchased during the stipulated time</a:t>
            </a:r>
          </a:p>
          <a:p>
            <a:pPr eaLnBrk="1" hangingPunct="1">
              <a:lnSpc>
                <a:spcPct val="90000"/>
              </a:lnSpc>
              <a:defRPr/>
            </a:pPr>
            <a:r>
              <a:rPr lang="en-US" sz="2800" smtClean="0"/>
              <a:t>Whether benefit u/s 54 or 54F will be available to the assessee</a:t>
            </a:r>
          </a:p>
          <a:p>
            <a:pPr eaLnBrk="1" hangingPunct="1">
              <a:lnSpc>
                <a:spcPct val="90000"/>
              </a:lnSpc>
              <a:defRPr/>
            </a:pPr>
            <a:r>
              <a:rPr lang="en-US" sz="2800" i="1" smtClean="0">
                <a:solidFill>
                  <a:srgbClr val="CC0000"/>
                </a:solidFill>
              </a:rPr>
              <a:t>“Deminimus non curat lex”</a:t>
            </a:r>
          </a:p>
          <a:p>
            <a:pPr eaLnBrk="1" hangingPunct="1">
              <a:lnSpc>
                <a:spcPct val="90000"/>
              </a:lnSpc>
              <a:buFont typeface="Wingdings" pitchFamily="2" charset="2"/>
              <a:buNone/>
              <a:defRPr/>
            </a:pPr>
            <a:r>
              <a:rPr lang="en-US" sz="2400" i="1" smtClean="0">
                <a:solidFill>
                  <a:srgbClr val="CC0000"/>
                </a:solidFill>
              </a:rPr>
              <a:t>    Rupali R Desai v. ACIT (2005) 273 ITR 109 (ITAT- MUM)</a:t>
            </a:r>
          </a:p>
          <a:p>
            <a:pPr eaLnBrk="1" hangingPunct="1">
              <a:lnSpc>
                <a:spcPct val="90000"/>
              </a:lnSpc>
              <a:defRPr/>
            </a:pPr>
            <a:r>
              <a:rPr lang="en-US" sz="2400" i="1" smtClean="0">
                <a:solidFill>
                  <a:srgbClr val="CC0000"/>
                </a:solidFill>
              </a:rPr>
              <a:t>Exemption u/s 54F not available</a:t>
            </a:r>
          </a:p>
          <a:p>
            <a:pPr eaLnBrk="1" hangingPunct="1">
              <a:lnSpc>
                <a:spcPct val="90000"/>
              </a:lnSpc>
              <a:buFont typeface="Wingdings" pitchFamily="2" charset="2"/>
              <a:buNone/>
              <a:defRPr/>
            </a:pPr>
            <a:r>
              <a:rPr lang="en-US" sz="2400" i="1" smtClean="0">
                <a:solidFill>
                  <a:srgbClr val="CC0000"/>
                </a:solidFill>
              </a:rPr>
              <a:t>    Taranbir Singh Sahni v DCIT(2006)5 SOT 417 (Delhi)</a:t>
            </a:r>
          </a:p>
        </p:txBody>
      </p:sp>
    </p:spTree>
  </p:cSld>
  <p:clrMapOvr>
    <a:masterClrMapping/>
  </p:clrMapOvr>
  <p:transition/>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3938" name="Rectangle 2"/>
          <p:cNvSpPr>
            <a:spLocks noGrp="1" noRot="1" noChangeArrowheads="1"/>
          </p:cNvSpPr>
          <p:nvPr>
            <p:ph type="title"/>
          </p:nvPr>
        </p:nvSpPr>
        <p:spPr/>
        <p:txBody>
          <a:bodyPr/>
          <a:lstStyle/>
          <a:p>
            <a:pPr eaLnBrk="1" hangingPunct="1">
              <a:defRPr/>
            </a:pPr>
            <a:r>
              <a:rPr lang="en-US" smtClean="0"/>
              <a:t>Section 54EC</a:t>
            </a:r>
          </a:p>
        </p:txBody>
      </p:sp>
      <p:sp>
        <p:nvSpPr>
          <p:cNvPr id="423939" name="Rectangle 3"/>
          <p:cNvSpPr>
            <a:spLocks noGrp="1" noRot="1" noChangeArrowheads="1"/>
          </p:cNvSpPr>
          <p:nvPr>
            <p:ph idx="1"/>
          </p:nvPr>
        </p:nvSpPr>
        <p:spPr/>
        <p:txBody>
          <a:bodyPr>
            <a:normAutofit/>
          </a:bodyPr>
          <a:lstStyle/>
          <a:p>
            <a:pPr eaLnBrk="1" hangingPunct="1">
              <a:lnSpc>
                <a:spcPct val="80000"/>
              </a:lnSpc>
              <a:defRPr/>
            </a:pPr>
            <a:r>
              <a:rPr lang="en-US" sz="2800" smtClean="0"/>
              <a:t>Long term capital gains not to be charged on investment in certain bonds at any time within a period of 6 months from the date of transfer</a:t>
            </a:r>
          </a:p>
          <a:p>
            <a:pPr eaLnBrk="1" hangingPunct="1">
              <a:lnSpc>
                <a:spcPct val="80000"/>
              </a:lnSpc>
              <a:defRPr/>
            </a:pPr>
            <a:r>
              <a:rPr lang="en-US" sz="2800" smtClean="0"/>
              <a:t>Specified asset wef 1/4/2006:</a:t>
            </a:r>
          </a:p>
          <a:p>
            <a:pPr lvl="1" eaLnBrk="1" hangingPunct="1">
              <a:lnSpc>
                <a:spcPct val="80000"/>
              </a:lnSpc>
              <a:defRPr/>
            </a:pPr>
            <a:r>
              <a:rPr lang="en-US" sz="2400" smtClean="0"/>
              <a:t>National Highway Authority of India</a:t>
            </a:r>
          </a:p>
          <a:p>
            <a:pPr lvl="1" eaLnBrk="1" hangingPunct="1">
              <a:lnSpc>
                <a:spcPct val="80000"/>
              </a:lnSpc>
              <a:defRPr/>
            </a:pPr>
            <a:r>
              <a:rPr lang="en-US" sz="2400" smtClean="0"/>
              <a:t>Rural Electrification Corporation Limited </a:t>
            </a:r>
          </a:p>
          <a:p>
            <a:pPr eaLnBrk="1" hangingPunct="1">
              <a:lnSpc>
                <a:spcPct val="80000"/>
              </a:lnSpc>
              <a:defRPr/>
            </a:pPr>
            <a:r>
              <a:rPr lang="en-US" sz="2800" smtClean="0"/>
              <a:t>Advance invested in specified bonds, while transfer takes place subsequently</a:t>
            </a:r>
          </a:p>
          <a:p>
            <a:pPr lvl="1" eaLnBrk="1" hangingPunct="1">
              <a:lnSpc>
                <a:spcPct val="80000"/>
              </a:lnSpc>
              <a:defRPr/>
            </a:pPr>
            <a:r>
              <a:rPr lang="en-US" sz="2400" smtClean="0"/>
              <a:t>Whether assessee entitled to benefit u/s 54EC</a:t>
            </a:r>
          </a:p>
          <a:p>
            <a:pPr lvl="1" eaLnBrk="1" hangingPunct="1">
              <a:lnSpc>
                <a:spcPct val="80000"/>
              </a:lnSpc>
              <a:defRPr/>
            </a:pPr>
            <a:r>
              <a:rPr lang="en-US" sz="2400" i="1" smtClean="0">
                <a:solidFill>
                  <a:srgbClr val="CC0000"/>
                </a:solidFill>
              </a:rPr>
              <a:t>Circular No. 359 dt 10-5-1983</a:t>
            </a:r>
          </a:p>
          <a:p>
            <a:pPr eaLnBrk="1" hangingPunct="1">
              <a:lnSpc>
                <a:spcPct val="80000"/>
              </a:lnSpc>
              <a:defRPr/>
            </a:pPr>
            <a:r>
              <a:rPr lang="en-US" sz="2800" smtClean="0"/>
              <a:t>Bonds transferred / security for loan with in 3 yrs</a:t>
            </a:r>
          </a:p>
        </p:txBody>
      </p:sp>
    </p:spTree>
  </p:cSld>
  <p:clrMapOvr>
    <a:masterClrMapping/>
  </p:clrMapOvr>
  <p:transition/>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1458" name="Rectangle 2"/>
          <p:cNvSpPr>
            <a:spLocks noGrp="1" noRot="1" noChangeArrowheads="1"/>
          </p:cNvSpPr>
          <p:nvPr>
            <p:ph type="title"/>
          </p:nvPr>
        </p:nvSpPr>
        <p:spPr/>
        <p:txBody>
          <a:bodyPr/>
          <a:lstStyle/>
          <a:p>
            <a:pPr eaLnBrk="1" hangingPunct="1">
              <a:defRPr/>
            </a:pPr>
            <a:r>
              <a:rPr lang="en-US" smtClean="0"/>
              <a:t>Section 54GA</a:t>
            </a:r>
          </a:p>
        </p:txBody>
      </p:sp>
      <p:sp>
        <p:nvSpPr>
          <p:cNvPr id="531459" name="Rectangle 3"/>
          <p:cNvSpPr>
            <a:spLocks noGrp="1" noRot="1" noChangeArrowheads="1"/>
          </p:cNvSpPr>
          <p:nvPr>
            <p:ph idx="1"/>
          </p:nvPr>
        </p:nvSpPr>
        <p:spPr/>
        <p:txBody>
          <a:bodyPr>
            <a:normAutofit/>
          </a:bodyPr>
          <a:lstStyle/>
          <a:p>
            <a:pPr eaLnBrk="1" hangingPunct="1">
              <a:lnSpc>
                <a:spcPct val="80000"/>
              </a:lnSpc>
              <a:defRPr/>
            </a:pPr>
            <a:r>
              <a:rPr lang="en-US" sz="2800" smtClean="0"/>
              <a:t>Shifting from urban area to any SEZ</a:t>
            </a:r>
          </a:p>
          <a:p>
            <a:pPr eaLnBrk="1" hangingPunct="1">
              <a:lnSpc>
                <a:spcPct val="80000"/>
              </a:lnSpc>
              <a:defRPr/>
            </a:pPr>
            <a:r>
              <a:rPr lang="en-US" sz="2800" smtClean="0"/>
              <a:t>Capital gains arising from transfer of land &amp; building, plant &amp; machinery exempt from tax in case utilised for establishment of undertaking in SEZ</a:t>
            </a:r>
          </a:p>
          <a:p>
            <a:pPr eaLnBrk="1" hangingPunct="1">
              <a:lnSpc>
                <a:spcPct val="80000"/>
              </a:lnSpc>
              <a:defRPr/>
            </a:pPr>
            <a:r>
              <a:rPr lang="en-US" sz="2800" smtClean="0"/>
              <a:t>The capital gains to be utilised within 1 yr before or 3 yrs after the date of transfer for: </a:t>
            </a:r>
          </a:p>
          <a:p>
            <a:pPr lvl="1" eaLnBrk="1" hangingPunct="1">
              <a:lnSpc>
                <a:spcPct val="80000"/>
              </a:lnSpc>
              <a:defRPr/>
            </a:pPr>
            <a:r>
              <a:rPr lang="en-US" sz="2400" smtClean="0"/>
              <a:t>Purchased plant &amp; machinery</a:t>
            </a:r>
          </a:p>
          <a:p>
            <a:pPr lvl="1" eaLnBrk="1" hangingPunct="1">
              <a:lnSpc>
                <a:spcPct val="80000"/>
              </a:lnSpc>
              <a:defRPr/>
            </a:pPr>
            <a:r>
              <a:rPr lang="en-US" sz="2400" smtClean="0"/>
              <a:t>Land &amp; building</a:t>
            </a:r>
          </a:p>
          <a:p>
            <a:pPr lvl="1" eaLnBrk="1" hangingPunct="1">
              <a:lnSpc>
                <a:spcPct val="80000"/>
              </a:lnSpc>
              <a:defRPr/>
            </a:pPr>
            <a:r>
              <a:rPr lang="en-US" sz="2400" smtClean="0"/>
              <a:t>Other expenses as may be specified by the CG</a:t>
            </a:r>
          </a:p>
          <a:p>
            <a:pPr eaLnBrk="1" hangingPunct="1">
              <a:lnSpc>
                <a:spcPct val="80000"/>
              </a:lnSpc>
              <a:defRPr/>
            </a:pPr>
            <a:r>
              <a:rPr lang="en-US" sz="2800" smtClean="0"/>
              <a:t>SEZ may be in an urban area or any other area</a:t>
            </a:r>
          </a:p>
          <a:p>
            <a:pPr lvl="1" eaLnBrk="1" hangingPunct="1">
              <a:lnSpc>
                <a:spcPct val="80000"/>
              </a:lnSpc>
              <a:defRPr/>
            </a:pPr>
            <a:endParaRPr lang="en-US" sz="2400" smtClean="0"/>
          </a:p>
          <a:p>
            <a:pPr eaLnBrk="1" hangingPunct="1">
              <a:lnSpc>
                <a:spcPct val="80000"/>
              </a:lnSpc>
              <a:defRPr/>
            </a:pPr>
            <a:endParaRPr lang="en-US" sz="2800" smtClean="0"/>
          </a:p>
        </p:txBody>
      </p:sp>
    </p:spTree>
  </p:cSld>
  <p:clrMapOvr>
    <a:masterClrMapping/>
  </p:clrMapOvr>
  <p:transition/>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82" name="Rectangle 2"/>
          <p:cNvSpPr>
            <a:spLocks noGrp="1" noRot="1" noChangeArrowheads="1"/>
          </p:cNvSpPr>
          <p:nvPr>
            <p:ph type="title"/>
          </p:nvPr>
        </p:nvSpPr>
        <p:spPr/>
        <p:txBody>
          <a:bodyPr/>
          <a:lstStyle/>
          <a:p>
            <a:pPr eaLnBrk="1" hangingPunct="1">
              <a:defRPr/>
            </a:pPr>
            <a:r>
              <a:rPr lang="en-US" smtClean="0"/>
              <a:t>SEZ</a:t>
            </a:r>
          </a:p>
        </p:txBody>
      </p:sp>
      <p:sp>
        <p:nvSpPr>
          <p:cNvPr id="532483" name="Rectangle 3"/>
          <p:cNvSpPr>
            <a:spLocks noGrp="1" noRot="1" noChangeArrowheads="1"/>
          </p:cNvSpPr>
          <p:nvPr>
            <p:ph idx="1"/>
          </p:nvPr>
        </p:nvSpPr>
        <p:spPr/>
        <p:txBody>
          <a:bodyPr/>
          <a:lstStyle/>
          <a:p>
            <a:pPr eaLnBrk="1" hangingPunct="1">
              <a:lnSpc>
                <a:spcPct val="90000"/>
              </a:lnSpc>
              <a:defRPr/>
            </a:pPr>
            <a:r>
              <a:rPr lang="en-US" smtClean="0"/>
              <a:t>Section 54GA inserted by the Special Economic Zones Act, 2005 wef 10/2/2006</a:t>
            </a:r>
          </a:p>
          <a:p>
            <a:pPr eaLnBrk="1" hangingPunct="1">
              <a:lnSpc>
                <a:spcPct val="90000"/>
              </a:lnSpc>
              <a:defRPr/>
            </a:pPr>
            <a:r>
              <a:rPr lang="en-US" smtClean="0"/>
              <a:t>Unprecedented privileges: </a:t>
            </a:r>
          </a:p>
          <a:p>
            <a:pPr lvl="1" eaLnBrk="1" hangingPunct="1">
              <a:lnSpc>
                <a:spcPct val="90000"/>
              </a:lnSpc>
              <a:defRPr/>
            </a:pPr>
            <a:r>
              <a:rPr lang="en-US" smtClean="0"/>
              <a:t>Section 10AA</a:t>
            </a:r>
          </a:p>
          <a:p>
            <a:pPr lvl="1" eaLnBrk="1" hangingPunct="1">
              <a:lnSpc>
                <a:spcPct val="90000"/>
              </a:lnSpc>
              <a:defRPr/>
            </a:pPr>
            <a:r>
              <a:rPr lang="en-US" smtClean="0"/>
              <a:t>Section 115JB(6)</a:t>
            </a:r>
          </a:p>
          <a:p>
            <a:pPr lvl="1" eaLnBrk="1" hangingPunct="1">
              <a:lnSpc>
                <a:spcPct val="90000"/>
              </a:lnSpc>
              <a:defRPr/>
            </a:pPr>
            <a:r>
              <a:rPr lang="en-US" smtClean="0"/>
              <a:t>Section 115-O</a:t>
            </a:r>
          </a:p>
          <a:p>
            <a:pPr eaLnBrk="1" hangingPunct="1">
              <a:lnSpc>
                <a:spcPct val="90000"/>
              </a:lnSpc>
              <a:defRPr/>
            </a:pPr>
            <a:r>
              <a:rPr lang="en-US" smtClean="0"/>
              <a:t>Section 10AA amended wref 10/2/2006 by substituting sub-section 4 by Finance Act, 2007</a:t>
            </a:r>
          </a:p>
        </p:txBody>
      </p:sp>
    </p:spTree>
  </p:cSld>
  <p:clrMapOvr>
    <a:masterClrMapping/>
  </p:clrMapOvr>
  <p:transition/>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7362" name="Rectangle 2"/>
          <p:cNvSpPr>
            <a:spLocks noGrp="1" noRot="1" noChangeArrowheads="1"/>
          </p:cNvSpPr>
          <p:nvPr>
            <p:ph type="title"/>
          </p:nvPr>
        </p:nvSpPr>
        <p:spPr/>
        <p:txBody>
          <a:bodyPr/>
          <a:lstStyle/>
          <a:p>
            <a:pPr eaLnBrk="1" hangingPunct="1">
              <a:defRPr/>
            </a:pPr>
            <a:r>
              <a:rPr lang="en-US" smtClean="0"/>
              <a:t>Agricultural Land </a:t>
            </a:r>
          </a:p>
        </p:txBody>
      </p:sp>
      <p:sp>
        <p:nvSpPr>
          <p:cNvPr id="527363" name="Rectangle 3"/>
          <p:cNvSpPr>
            <a:spLocks noGrp="1" noRot="1" noChangeArrowheads="1"/>
          </p:cNvSpPr>
          <p:nvPr>
            <p:ph idx="1"/>
          </p:nvPr>
        </p:nvSpPr>
        <p:spPr/>
        <p:txBody>
          <a:bodyPr/>
          <a:lstStyle/>
          <a:p>
            <a:pPr eaLnBrk="1" hangingPunct="1">
              <a:defRPr/>
            </a:pPr>
            <a:r>
              <a:rPr lang="en-US" smtClean="0"/>
              <a:t>What is agricultural land?</a:t>
            </a:r>
          </a:p>
          <a:p>
            <a:pPr lvl="1" eaLnBrk="1" hangingPunct="1">
              <a:defRPr/>
            </a:pPr>
            <a:r>
              <a:rPr lang="en-US" smtClean="0"/>
              <a:t>Whether agricultural or not is essentially one of fact &amp; circumstances of each case;   Sarifabib Mohamed Ibrahim v. CIT (1993) 204 ITR 631 (SC)</a:t>
            </a:r>
          </a:p>
          <a:p>
            <a:pPr lvl="1" eaLnBrk="1" hangingPunct="1">
              <a:defRPr/>
            </a:pPr>
            <a:r>
              <a:rPr lang="en-US" smtClean="0"/>
              <a:t>Determining factors; CIT v. Siddharth J. Desai (1983) 139 ITR 628 (Guj)</a:t>
            </a:r>
          </a:p>
          <a:p>
            <a:pPr lvl="1" eaLnBrk="1" hangingPunct="1">
              <a:defRPr/>
            </a:pPr>
            <a:r>
              <a:rPr lang="en-US" smtClean="0"/>
              <a:t>Forest land; Kalpetta Estates Ltd v. CIT (1990) 185 ITR 318 (Ker)</a:t>
            </a:r>
          </a:p>
        </p:txBody>
      </p:sp>
    </p:spTree>
  </p:cSld>
  <p:clrMapOvr>
    <a:masterClrMapping/>
  </p:clrMapOvr>
  <p:transition/>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9410" name="Rectangle 2"/>
          <p:cNvSpPr>
            <a:spLocks noGrp="1" noRot="1" noChangeArrowheads="1"/>
          </p:cNvSpPr>
          <p:nvPr>
            <p:ph type="title"/>
          </p:nvPr>
        </p:nvSpPr>
        <p:spPr/>
        <p:txBody>
          <a:bodyPr/>
          <a:lstStyle/>
          <a:p>
            <a:pPr eaLnBrk="1" hangingPunct="1">
              <a:defRPr/>
            </a:pPr>
            <a:r>
              <a:rPr lang="en-US" smtClean="0"/>
              <a:t>Agricultural Land</a:t>
            </a:r>
          </a:p>
        </p:txBody>
      </p:sp>
      <p:sp>
        <p:nvSpPr>
          <p:cNvPr id="529411" name="Rectangle 3"/>
          <p:cNvSpPr>
            <a:spLocks noGrp="1" noRot="1" noChangeArrowheads="1"/>
          </p:cNvSpPr>
          <p:nvPr>
            <p:ph idx="1"/>
          </p:nvPr>
        </p:nvSpPr>
        <p:spPr/>
        <p:txBody>
          <a:bodyPr/>
          <a:lstStyle/>
          <a:p>
            <a:pPr eaLnBrk="1" hangingPunct="1">
              <a:defRPr/>
            </a:pPr>
            <a:r>
              <a:rPr lang="en-US" smtClean="0"/>
              <a:t>Capital asset (Section 2 (14))</a:t>
            </a:r>
          </a:p>
          <a:p>
            <a:pPr lvl="1" eaLnBrk="1" hangingPunct="1">
              <a:defRPr/>
            </a:pPr>
            <a:r>
              <a:rPr lang="en-US" smtClean="0"/>
              <a:t>Municipality having population of 10k or more</a:t>
            </a:r>
          </a:p>
          <a:p>
            <a:pPr lvl="1" eaLnBrk="1" hangingPunct="1">
              <a:defRPr/>
            </a:pPr>
            <a:r>
              <a:rPr lang="en-US" smtClean="0"/>
              <a:t>Within the notified area (not being more than 8 KM from local limits)</a:t>
            </a:r>
          </a:p>
          <a:p>
            <a:pPr eaLnBrk="1" hangingPunct="1">
              <a:defRPr/>
            </a:pPr>
            <a:r>
              <a:rPr lang="en-US" smtClean="0"/>
              <a:t>Notification No. SO 10(E) dt 6/1/1994 as amended by Notification No. SO 1302 dt 28/12/1999</a:t>
            </a:r>
          </a:p>
          <a:p>
            <a:pPr eaLnBrk="1" hangingPunct="1">
              <a:defRPr/>
            </a:pPr>
            <a:endParaRPr lang="en-US" smtClean="0"/>
          </a:p>
        </p:txBody>
      </p:sp>
    </p:spTree>
  </p:cSld>
  <p:clrMapOvr>
    <a:masterClrMapping/>
  </p:clrMapOvr>
  <p:transition/>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1170" name="Rectangle 2"/>
          <p:cNvSpPr>
            <a:spLocks noGrp="1" noRot="1" noChangeArrowheads="1"/>
          </p:cNvSpPr>
          <p:nvPr>
            <p:ph type="title"/>
          </p:nvPr>
        </p:nvSpPr>
        <p:spPr/>
        <p:txBody>
          <a:bodyPr/>
          <a:lstStyle/>
          <a:p>
            <a:pPr eaLnBrk="1" hangingPunct="1">
              <a:defRPr/>
            </a:pPr>
            <a:r>
              <a:rPr lang="en-US" smtClean="0"/>
              <a:t>Agricultural land</a:t>
            </a:r>
          </a:p>
        </p:txBody>
      </p:sp>
      <p:sp>
        <p:nvSpPr>
          <p:cNvPr id="391171" name="Rectangle 3"/>
          <p:cNvSpPr>
            <a:spLocks noGrp="1" noRot="1" noChangeArrowheads="1"/>
          </p:cNvSpPr>
          <p:nvPr>
            <p:ph idx="1"/>
          </p:nvPr>
        </p:nvSpPr>
        <p:spPr>
          <a:xfrm>
            <a:off x="179388" y="2024063"/>
            <a:ext cx="8540750" cy="4422775"/>
          </a:xfrm>
        </p:spPr>
        <p:txBody>
          <a:bodyPr/>
          <a:lstStyle/>
          <a:p>
            <a:pPr eaLnBrk="1" hangingPunct="1">
              <a:defRPr/>
            </a:pPr>
            <a:r>
              <a:rPr lang="en-US" smtClean="0"/>
              <a:t>Rural agricultural land not a capital asset u/s 2(14)</a:t>
            </a:r>
          </a:p>
          <a:p>
            <a:pPr eaLnBrk="1" hangingPunct="1">
              <a:defRPr/>
            </a:pPr>
            <a:r>
              <a:rPr lang="en-US" smtClean="0"/>
              <a:t>Compulsory acquisition not liable to tax u/s 10(37)</a:t>
            </a:r>
          </a:p>
          <a:p>
            <a:pPr eaLnBrk="1" hangingPunct="1">
              <a:defRPr/>
            </a:pPr>
            <a:r>
              <a:rPr lang="en-US" smtClean="0"/>
              <a:t>Exemption of capital gains from sale of land in case other agricultural land purchased with in 2 yrs </a:t>
            </a:r>
          </a:p>
        </p:txBody>
      </p:sp>
    </p:spTree>
  </p:cSld>
  <p:clrMapOvr>
    <a:masterClrMapping/>
  </p:clrMapOvr>
  <p:transition/>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2194" name="Rectangle 2"/>
          <p:cNvSpPr>
            <a:spLocks noGrp="1" noRot="1" noChangeArrowheads="1"/>
          </p:cNvSpPr>
          <p:nvPr>
            <p:ph type="title"/>
          </p:nvPr>
        </p:nvSpPr>
        <p:spPr/>
        <p:txBody>
          <a:bodyPr/>
          <a:lstStyle/>
          <a:p>
            <a:pPr eaLnBrk="1" hangingPunct="1">
              <a:defRPr/>
            </a:pPr>
            <a:r>
              <a:rPr lang="en-US" smtClean="0">
                <a:solidFill>
                  <a:srgbClr val="FFFF00"/>
                </a:solidFill>
              </a:rPr>
              <a:t>Agricultural land</a:t>
            </a:r>
          </a:p>
        </p:txBody>
      </p:sp>
      <p:sp>
        <p:nvSpPr>
          <p:cNvPr id="392195" name="Rectangle 3"/>
          <p:cNvSpPr>
            <a:spLocks noGrp="1" noRot="1" noChangeArrowheads="1"/>
          </p:cNvSpPr>
          <p:nvPr>
            <p:ph idx="1"/>
          </p:nvPr>
        </p:nvSpPr>
        <p:spPr/>
        <p:txBody>
          <a:bodyPr/>
          <a:lstStyle/>
          <a:p>
            <a:pPr eaLnBrk="1" hangingPunct="1">
              <a:lnSpc>
                <a:spcPct val="80000"/>
              </a:lnSpc>
              <a:buFont typeface="Wingdings" pitchFamily="2" charset="2"/>
              <a:buNone/>
              <a:defRPr/>
            </a:pPr>
            <a:r>
              <a:rPr lang="en-US" sz="2800" u="sng" smtClean="0">
                <a:solidFill>
                  <a:srgbClr val="CC0000"/>
                </a:solidFill>
              </a:rPr>
              <a:t>Section 10(37)</a:t>
            </a:r>
          </a:p>
          <a:p>
            <a:pPr eaLnBrk="1" hangingPunct="1">
              <a:lnSpc>
                <a:spcPct val="80000"/>
              </a:lnSpc>
              <a:defRPr/>
            </a:pPr>
            <a:r>
              <a:rPr lang="en-US" sz="2800" smtClean="0"/>
              <a:t>Compulsory acquisition under any law </a:t>
            </a:r>
            <a:r>
              <a:rPr lang="en-US" sz="2800" smtClean="0">
                <a:solidFill>
                  <a:srgbClr val="CC0000"/>
                </a:solidFill>
              </a:rPr>
              <a:t>or</a:t>
            </a:r>
          </a:p>
          <a:p>
            <a:pPr eaLnBrk="1" hangingPunct="1">
              <a:lnSpc>
                <a:spcPct val="80000"/>
              </a:lnSpc>
              <a:defRPr/>
            </a:pPr>
            <a:r>
              <a:rPr lang="en-US" sz="2800" smtClean="0"/>
              <a:t>The consideration for transfer is determined/ approved by C.Govt./ RBI</a:t>
            </a:r>
          </a:p>
          <a:p>
            <a:pPr eaLnBrk="1" hangingPunct="1">
              <a:lnSpc>
                <a:spcPct val="80000"/>
              </a:lnSpc>
              <a:defRPr/>
            </a:pPr>
            <a:r>
              <a:rPr lang="en-US" sz="2800" smtClean="0"/>
              <a:t>Agricultural land belongs to Indvl/ HUF</a:t>
            </a:r>
          </a:p>
          <a:p>
            <a:pPr eaLnBrk="1" hangingPunct="1">
              <a:lnSpc>
                <a:spcPct val="80000"/>
              </a:lnSpc>
              <a:defRPr/>
            </a:pPr>
            <a:r>
              <a:rPr lang="en-US" sz="2800" smtClean="0"/>
              <a:t>Land used for agriculture for the past 2 yrs by the assessee or his parents</a:t>
            </a:r>
          </a:p>
          <a:p>
            <a:pPr eaLnBrk="1" hangingPunct="1">
              <a:lnSpc>
                <a:spcPct val="80000"/>
              </a:lnSpc>
              <a:defRPr/>
            </a:pPr>
            <a:r>
              <a:rPr lang="en-US" sz="2800" smtClean="0"/>
              <a:t>Consideration / compensation is received on or after 1/4/2004</a:t>
            </a:r>
          </a:p>
          <a:p>
            <a:pPr eaLnBrk="1" hangingPunct="1">
              <a:lnSpc>
                <a:spcPct val="80000"/>
              </a:lnSpc>
              <a:defRPr/>
            </a:pPr>
            <a:r>
              <a:rPr lang="en-US" sz="2800" smtClean="0"/>
              <a:t>Asset may be short term or long term capital asset</a:t>
            </a:r>
          </a:p>
          <a:p>
            <a:pPr eaLnBrk="1" hangingPunct="1">
              <a:lnSpc>
                <a:spcPct val="80000"/>
              </a:lnSpc>
              <a:defRPr/>
            </a:pPr>
            <a:endParaRPr lang="en-US" sz="2800" smtClean="0"/>
          </a:p>
        </p:txBody>
      </p:sp>
    </p:spTree>
  </p:cSld>
  <p:clrMapOvr>
    <a:masterClrMapping/>
  </p:clrMapOvr>
  <p:transition/>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86050" name="Rectangle 2"/>
          <p:cNvSpPr>
            <a:spLocks noGrp="1" noRot="1" noChangeArrowheads="1"/>
          </p:cNvSpPr>
          <p:nvPr>
            <p:ph type="title"/>
          </p:nvPr>
        </p:nvSpPr>
        <p:spPr>
          <a:xfrm>
            <a:off x="381000" y="0"/>
            <a:ext cx="8763000" cy="1219200"/>
          </a:xfrm>
        </p:spPr>
        <p:txBody>
          <a:bodyPr/>
          <a:lstStyle/>
          <a:p>
            <a:pPr eaLnBrk="1" hangingPunct="1">
              <a:defRPr/>
            </a:pPr>
            <a:r>
              <a:rPr lang="en-US" sz="3400" b="1" u="sng" smtClean="0">
                <a:solidFill>
                  <a:srgbClr val="FFCC00"/>
                </a:solidFill>
              </a:rPr>
              <a:t>Exemption of capital gains on land used for Agricultural  purposes</a:t>
            </a:r>
            <a:endParaRPr lang="en-US" sz="3400" smtClean="0"/>
          </a:p>
        </p:txBody>
      </p:sp>
      <p:sp>
        <p:nvSpPr>
          <p:cNvPr id="386051" name="Rectangle 3"/>
          <p:cNvSpPr>
            <a:spLocks noGrp="1" noRot="1" noChangeArrowheads="1"/>
          </p:cNvSpPr>
          <p:nvPr>
            <p:ph idx="1"/>
          </p:nvPr>
        </p:nvSpPr>
        <p:spPr>
          <a:xfrm>
            <a:off x="381000" y="1524000"/>
            <a:ext cx="8534400" cy="5334000"/>
          </a:xfrm>
        </p:spPr>
        <p:txBody>
          <a:bodyPr/>
          <a:lstStyle/>
          <a:p>
            <a:pPr marL="746125" indent="-746125" algn="just" defTabSz="920750" eaLnBrk="1" hangingPunct="1">
              <a:spcBef>
                <a:spcPct val="0"/>
              </a:spcBef>
              <a:spcAft>
                <a:spcPct val="30000"/>
              </a:spcAft>
              <a:buFont typeface="Wingdings" pitchFamily="2" charset="2"/>
              <a:buNone/>
              <a:tabLst>
                <a:tab pos="1263650" algn="l"/>
                <a:tab pos="2008188" algn="l"/>
                <a:tab pos="2566988" algn="l"/>
              </a:tabLst>
              <a:defRPr/>
            </a:pPr>
            <a:r>
              <a:rPr lang="en-US" sz="2800" b="1" u="sng" smtClean="0">
                <a:solidFill>
                  <a:srgbClr val="993300"/>
                </a:solidFill>
              </a:rPr>
              <a:t>Section 54B</a:t>
            </a:r>
          </a:p>
          <a:p>
            <a:pPr marL="746125" indent="-746125" algn="just" defTabSz="920750" eaLnBrk="1" hangingPunct="1">
              <a:spcBef>
                <a:spcPct val="0"/>
              </a:spcBef>
              <a:spcAft>
                <a:spcPct val="30000"/>
              </a:spcAft>
              <a:buFontTx/>
              <a:buAutoNum type="arabicPeriod"/>
              <a:tabLst>
                <a:tab pos="1263650" algn="l"/>
                <a:tab pos="2008188" algn="l"/>
                <a:tab pos="2566988" algn="l"/>
              </a:tabLst>
              <a:defRPr/>
            </a:pPr>
            <a:r>
              <a:rPr lang="en-US" sz="2400" smtClean="0"/>
              <a:t>Land used for agricultural purposes for the last 2 years by assessee or his parents.</a:t>
            </a:r>
          </a:p>
          <a:p>
            <a:pPr marL="746125" indent="-746125" algn="just" defTabSz="920750" eaLnBrk="1" hangingPunct="1">
              <a:spcBef>
                <a:spcPct val="0"/>
              </a:spcBef>
              <a:spcAft>
                <a:spcPct val="30000"/>
              </a:spcAft>
              <a:buFontTx/>
              <a:buAutoNum type="arabicPeriod"/>
              <a:tabLst>
                <a:tab pos="1263650" algn="l"/>
                <a:tab pos="2008188" algn="l"/>
                <a:tab pos="2566988" algn="l"/>
              </a:tabLst>
              <a:defRPr/>
            </a:pPr>
            <a:r>
              <a:rPr lang="en-US" sz="2400" smtClean="0"/>
              <a:t>Land purchased  for agricultural purposes with in a period of 2 years from transfer.</a:t>
            </a:r>
          </a:p>
          <a:p>
            <a:pPr marL="746125" indent="-746125" algn="just" defTabSz="920750" eaLnBrk="1" hangingPunct="1">
              <a:spcBef>
                <a:spcPct val="0"/>
              </a:spcBef>
              <a:spcAft>
                <a:spcPct val="30000"/>
              </a:spcAft>
              <a:buFontTx/>
              <a:buAutoNum type="arabicPeriod"/>
              <a:tabLst>
                <a:tab pos="1263650" algn="l"/>
                <a:tab pos="2008188" algn="l"/>
                <a:tab pos="2566988" algn="l"/>
              </a:tabLst>
              <a:defRPr/>
            </a:pPr>
            <a:r>
              <a:rPr lang="en-US" sz="2400" smtClean="0"/>
              <a:t>Capital gains to the extent utilized for the new asset exempt.</a:t>
            </a:r>
          </a:p>
          <a:p>
            <a:pPr marL="746125" indent="-746125" algn="just" defTabSz="920750" eaLnBrk="1" hangingPunct="1">
              <a:spcBef>
                <a:spcPct val="0"/>
              </a:spcBef>
              <a:spcAft>
                <a:spcPct val="30000"/>
              </a:spcAft>
              <a:buFontTx/>
              <a:buAutoNum type="arabicPeriod"/>
              <a:tabLst>
                <a:tab pos="1263650" algn="l"/>
                <a:tab pos="2008188" algn="l"/>
                <a:tab pos="2566988" algn="l"/>
              </a:tabLst>
              <a:defRPr/>
            </a:pPr>
            <a:r>
              <a:rPr lang="en-US" sz="2400" smtClean="0"/>
              <a:t>New asset not to be transferred for a period of 3 years </a:t>
            </a:r>
          </a:p>
          <a:p>
            <a:pPr marL="746125" indent="-746125" algn="just" defTabSz="920750" eaLnBrk="1" hangingPunct="1">
              <a:spcBef>
                <a:spcPct val="0"/>
              </a:spcBef>
              <a:spcAft>
                <a:spcPct val="30000"/>
              </a:spcAft>
              <a:buFontTx/>
              <a:buAutoNum type="arabicPeriod"/>
              <a:tabLst>
                <a:tab pos="1263650" algn="l"/>
                <a:tab pos="2008188" algn="l"/>
                <a:tab pos="2566988" algn="l"/>
              </a:tabLst>
              <a:defRPr/>
            </a:pPr>
            <a:r>
              <a:rPr lang="en-US" sz="2400" smtClean="0"/>
              <a:t>In case transferred cost of acquisition to be after adjusting capital gains exemption availed</a:t>
            </a:r>
          </a:p>
          <a:p>
            <a:pPr marL="746125" indent="-746125" algn="just" defTabSz="920750" eaLnBrk="1" hangingPunct="1">
              <a:spcBef>
                <a:spcPct val="0"/>
              </a:spcBef>
              <a:spcAft>
                <a:spcPct val="30000"/>
              </a:spcAft>
              <a:buFontTx/>
              <a:buAutoNum type="arabicPeriod"/>
              <a:tabLst>
                <a:tab pos="1263650" algn="l"/>
                <a:tab pos="2008188" algn="l"/>
                <a:tab pos="2566988" algn="l"/>
              </a:tabLst>
              <a:defRPr/>
            </a:pPr>
            <a:r>
              <a:rPr lang="en-US" sz="2400" smtClean="0"/>
              <a:t>Unutilized amount to be deposited in the capital gains scheme a/c</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386050"/>
                                        </p:tgtEl>
                                        <p:attrNameLst>
                                          <p:attrName>style.visibility</p:attrName>
                                        </p:attrNameLst>
                                      </p:cBhvr>
                                      <p:to>
                                        <p:strVal val="visible"/>
                                      </p:to>
                                    </p:set>
                                    <p:anim calcmode="lin" valueType="num">
                                      <p:cBhvr additive="base">
                                        <p:cTn id="7" dur="500" fill="hold"/>
                                        <p:tgtEl>
                                          <p:spTgt spid="386050"/>
                                        </p:tgtEl>
                                        <p:attrNameLst>
                                          <p:attrName>ppt_x</p:attrName>
                                        </p:attrNameLst>
                                      </p:cBhvr>
                                      <p:tavLst>
                                        <p:tav tm="0">
                                          <p:val>
                                            <p:strVal val="0-#ppt_w/2"/>
                                          </p:val>
                                        </p:tav>
                                        <p:tav tm="100000">
                                          <p:val>
                                            <p:strVal val="#ppt_x"/>
                                          </p:val>
                                        </p:tav>
                                      </p:tavLst>
                                    </p:anim>
                                    <p:anim calcmode="lin" valueType="num">
                                      <p:cBhvr additive="base">
                                        <p:cTn id="8" dur="500" fill="hold"/>
                                        <p:tgtEl>
                                          <p:spTgt spid="386050"/>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86051">
                                            <p:txEl>
                                              <p:pRg st="0" end="0"/>
                                            </p:txEl>
                                          </p:spTgt>
                                        </p:tgtEl>
                                        <p:attrNameLst>
                                          <p:attrName>style.visibility</p:attrName>
                                        </p:attrNameLst>
                                      </p:cBhvr>
                                      <p:to>
                                        <p:strVal val="visible"/>
                                      </p:to>
                                    </p:set>
                                    <p:anim calcmode="lin" valueType="num">
                                      <p:cBhvr additive="base">
                                        <p:cTn id="13" dur="500" fill="hold"/>
                                        <p:tgtEl>
                                          <p:spTgt spid="386051">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86051">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386051">
                                            <p:txEl>
                                              <p:pRg st="1" end="1"/>
                                            </p:txEl>
                                          </p:spTgt>
                                        </p:tgtEl>
                                        <p:attrNameLst>
                                          <p:attrName>style.visibility</p:attrName>
                                        </p:attrNameLst>
                                      </p:cBhvr>
                                      <p:to>
                                        <p:strVal val="visible"/>
                                      </p:to>
                                    </p:set>
                                    <p:anim calcmode="lin" valueType="num">
                                      <p:cBhvr additive="base">
                                        <p:cTn id="19" dur="500" fill="hold"/>
                                        <p:tgtEl>
                                          <p:spTgt spid="386051">
                                            <p:txEl>
                                              <p:pRg st="1" end="1"/>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386051">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386051">
                                            <p:txEl>
                                              <p:pRg st="2" end="2"/>
                                            </p:txEl>
                                          </p:spTgt>
                                        </p:tgtEl>
                                        <p:attrNameLst>
                                          <p:attrName>style.visibility</p:attrName>
                                        </p:attrNameLst>
                                      </p:cBhvr>
                                      <p:to>
                                        <p:strVal val="visible"/>
                                      </p:to>
                                    </p:set>
                                    <p:anim calcmode="lin" valueType="num">
                                      <p:cBhvr additive="base">
                                        <p:cTn id="25" dur="500" fill="hold"/>
                                        <p:tgtEl>
                                          <p:spTgt spid="386051">
                                            <p:txEl>
                                              <p:pRg st="2" end="2"/>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386051">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386051">
                                            <p:txEl>
                                              <p:pRg st="3" end="3"/>
                                            </p:txEl>
                                          </p:spTgt>
                                        </p:tgtEl>
                                        <p:attrNameLst>
                                          <p:attrName>style.visibility</p:attrName>
                                        </p:attrNameLst>
                                      </p:cBhvr>
                                      <p:to>
                                        <p:strVal val="visible"/>
                                      </p:to>
                                    </p:set>
                                    <p:anim calcmode="lin" valueType="num">
                                      <p:cBhvr additive="base">
                                        <p:cTn id="31" dur="500" fill="hold"/>
                                        <p:tgtEl>
                                          <p:spTgt spid="386051">
                                            <p:txEl>
                                              <p:pRg st="3" end="3"/>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386051">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386051">
                                            <p:txEl>
                                              <p:pRg st="4" end="4"/>
                                            </p:txEl>
                                          </p:spTgt>
                                        </p:tgtEl>
                                        <p:attrNameLst>
                                          <p:attrName>style.visibility</p:attrName>
                                        </p:attrNameLst>
                                      </p:cBhvr>
                                      <p:to>
                                        <p:strVal val="visible"/>
                                      </p:to>
                                    </p:set>
                                    <p:anim calcmode="lin" valueType="num">
                                      <p:cBhvr additive="base">
                                        <p:cTn id="37" dur="500" fill="hold"/>
                                        <p:tgtEl>
                                          <p:spTgt spid="386051">
                                            <p:txEl>
                                              <p:pRg st="4" end="4"/>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386051">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386051">
                                            <p:txEl>
                                              <p:pRg st="5" end="5"/>
                                            </p:txEl>
                                          </p:spTgt>
                                        </p:tgtEl>
                                        <p:attrNameLst>
                                          <p:attrName>style.visibility</p:attrName>
                                        </p:attrNameLst>
                                      </p:cBhvr>
                                      <p:to>
                                        <p:strVal val="visible"/>
                                      </p:to>
                                    </p:set>
                                    <p:anim calcmode="lin" valueType="num">
                                      <p:cBhvr additive="base">
                                        <p:cTn id="43" dur="500" fill="hold"/>
                                        <p:tgtEl>
                                          <p:spTgt spid="386051">
                                            <p:txEl>
                                              <p:pRg st="5" end="5"/>
                                            </p:tx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386051">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8" fill="hold" grpId="0" nodeType="clickEffect">
                                  <p:stCondLst>
                                    <p:cond delay="0"/>
                                  </p:stCondLst>
                                  <p:childTnLst>
                                    <p:set>
                                      <p:cBhvr>
                                        <p:cTn id="48" dur="1" fill="hold">
                                          <p:stCondLst>
                                            <p:cond delay="0"/>
                                          </p:stCondLst>
                                        </p:cTn>
                                        <p:tgtEl>
                                          <p:spTgt spid="386051">
                                            <p:txEl>
                                              <p:pRg st="6" end="6"/>
                                            </p:txEl>
                                          </p:spTgt>
                                        </p:tgtEl>
                                        <p:attrNameLst>
                                          <p:attrName>style.visibility</p:attrName>
                                        </p:attrNameLst>
                                      </p:cBhvr>
                                      <p:to>
                                        <p:strVal val="visible"/>
                                      </p:to>
                                    </p:set>
                                    <p:anim calcmode="lin" valueType="num">
                                      <p:cBhvr additive="base">
                                        <p:cTn id="49" dur="500" fill="hold"/>
                                        <p:tgtEl>
                                          <p:spTgt spid="386051">
                                            <p:txEl>
                                              <p:pRg st="6" end="6"/>
                                            </p:txEl>
                                          </p:spTgt>
                                        </p:tgtEl>
                                        <p:attrNameLst>
                                          <p:attrName>ppt_x</p:attrName>
                                        </p:attrNameLst>
                                      </p:cBhvr>
                                      <p:tavLst>
                                        <p:tav tm="0">
                                          <p:val>
                                            <p:strVal val="0-#ppt_w/2"/>
                                          </p:val>
                                        </p:tav>
                                        <p:tav tm="100000">
                                          <p:val>
                                            <p:strVal val="#ppt_x"/>
                                          </p:val>
                                        </p:tav>
                                      </p:tavLst>
                                    </p:anim>
                                    <p:anim calcmode="lin" valueType="num">
                                      <p:cBhvr additive="base">
                                        <p:cTn id="50" dur="500" fill="hold"/>
                                        <p:tgtEl>
                                          <p:spTgt spid="386051">
                                            <p:txEl>
                                              <p:pRg st="6" end="6"/>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6050" grpId="0" autoUpdateAnimBg="0"/>
      <p:bldP spid="386051" grpId="0" build="p" autoUpdateAnimBg="0"/>
    </p:bld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0018" name="Rectangle 2"/>
          <p:cNvSpPr>
            <a:spLocks noGrp="1" noRot="1" noChangeArrowheads="1"/>
          </p:cNvSpPr>
          <p:nvPr>
            <p:ph type="title"/>
          </p:nvPr>
        </p:nvSpPr>
        <p:spPr/>
        <p:txBody>
          <a:bodyPr/>
          <a:lstStyle/>
          <a:p>
            <a:pPr eaLnBrk="1" hangingPunct="1">
              <a:defRPr/>
            </a:pPr>
            <a:r>
              <a:rPr lang="en-US" smtClean="0"/>
              <a:t>Issues</a:t>
            </a:r>
          </a:p>
        </p:txBody>
      </p:sp>
      <p:sp>
        <p:nvSpPr>
          <p:cNvPr id="470019" name="Rectangle 3"/>
          <p:cNvSpPr>
            <a:spLocks noGrp="1" noRot="1" noChangeArrowheads="1"/>
          </p:cNvSpPr>
          <p:nvPr>
            <p:ph idx="1"/>
          </p:nvPr>
        </p:nvSpPr>
        <p:spPr/>
        <p:txBody>
          <a:bodyPr/>
          <a:lstStyle/>
          <a:p>
            <a:pPr eaLnBrk="1" hangingPunct="1">
              <a:buFont typeface="Wingdings" pitchFamily="2" charset="2"/>
              <a:buNone/>
              <a:defRPr/>
            </a:pPr>
            <a:r>
              <a:rPr lang="en-US" u="sng" smtClean="0">
                <a:solidFill>
                  <a:srgbClr val="CC0000"/>
                </a:solidFill>
              </a:rPr>
              <a:t>Section 54B</a:t>
            </a:r>
          </a:p>
          <a:p>
            <a:pPr eaLnBrk="1" hangingPunct="1">
              <a:defRPr/>
            </a:pPr>
            <a:r>
              <a:rPr lang="en-US" smtClean="0"/>
              <a:t>Exemption only to individual</a:t>
            </a:r>
          </a:p>
          <a:p>
            <a:pPr eaLnBrk="1" hangingPunct="1">
              <a:defRPr/>
            </a:pPr>
            <a:r>
              <a:rPr lang="en-US" smtClean="0"/>
              <a:t>The asset may be short term or long term</a:t>
            </a:r>
          </a:p>
          <a:p>
            <a:pPr eaLnBrk="1" hangingPunct="1">
              <a:defRPr/>
            </a:pPr>
            <a:r>
              <a:rPr lang="en-US" smtClean="0"/>
              <a:t>Land may be in urban area</a:t>
            </a:r>
          </a:p>
        </p:txBody>
      </p:sp>
    </p:spTree>
  </p:cSld>
  <p:clrMapOvr>
    <a:masterClrMapping/>
  </p:clrMapOvr>
  <p:transition/>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3218" name="Rectangle 2"/>
          <p:cNvSpPr>
            <a:spLocks noGrp="1" noRot="1" noChangeArrowheads="1"/>
          </p:cNvSpPr>
          <p:nvPr>
            <p:ph type="title"/>
          </p:nvPr>
        </p:nvSpPr>
        <p:spPr/>
        <p:txBody>
          <a:bodyPr/>
          <a:lstStyle/>
          <a:p>
            <a:pPr eaLnBrk="1" hangingPunct="1">
              <a:defRPr/>
            </a:pPr>
            <a:r>
              <a:rPr lang="en-US" smtClean="0"/>
              <a:t>Shares </a:t>
            </a:r>
          </a:p>
        </p:txBody>
      </p:sp>
      <p:sp>
        <p:nvSpPr>
          <p:cNvPr id="393219" name="Rectangle 3"/>
          <p:cNvSpPr>
            <a:spLocks noGrp="1" noRot="1" noChangeArrowheads="1"/>
          </p:cNvSpPr>
          <p:nvPr>
            <p:ph idx="1"/>
          </p:nvPr>
        </p:nvSpPr>
        <p:spPr/>
        <p:txBody>
          <a:bodyPr/>
          <a:lstStyle/>
          <a:p>
            <a:pPr eaLnBrk="1" hangingPunct="1">
              <a:defRPr/>
            </a:pPr>
            <a:r>
              <a:rPr lang="en-US" smtClean="0"/>
              <a:t>Whether business income or capital gains</a:t>
            </a:r>
          </a:p>
          <a:p>
            <a:pPr eaLnBrk="1" hangingPunct="1">
              <a:defRPr/>
            </a:pPr>
            <a:r>
              <a:rPr lang="en-US" smtClean="0"/>
              <a:t>Period of holding</a:t>
            </a:r>
          </a:p>
          <a:p>
            <a:pPr eaLnBrk="1" hangingPunct="1">
              <a:defRPr/>
            </a:pPr>
            <a:r>
              <a:rPr lang="en-US" smtClean="0"/>
              <a:t>Exemptions </a:t>
            </a:r>
          </a:p>
          <a:p>
            <a:pPr eaLnBrk="1" hangingPunct="1">
              <a:defRPr/>
            </a:pPr>
            <a:r>
              <a:rPr lang="en-US" smtClean="0"/>
              <a:t>Rates of taxes</a:t>
            </a:r>
          </a:p>
          <a:p>
            <a:pPr eaLnBrk="1" hangingPunct="1">
              <a:defRPr/>
            </a:pPr>
            <a:r>
              <a:rPr lang="en-US" smtClean="0"/>
              <a:t>Special provisions</a:t>
            </a:r>
          </a:p>
        </p:txBody>
      </p:sp>
    </p:spTree>
  </p:cSld>
  <p:clrMapOvr>
    <a:masterClrMapping/>
  </p:clrMapOvr>
  <p:transition/>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1698" name="Rectangle 2"/>
          <p:cNvSpPr>
            <a:spLocks noGrp="1" noRot="1" noChangeArrowheads="1"/>
          </p:cNvSpPr>
          <p:nvPr>
            <p:ph type="title"/>
          </p:nvPr>
        </p:nvSpPr>
        <p:spPr/>
        <p:txBody>
          <a:bodyPr/>
          <a:lstStyle/>
          <a:p>
            <a:pPr eaLnBrk="1" hangingPunct="1">
              <a:defRPr/>
            </a:pPr>
            <a:r>
              <a:rPr lang="en-US" smtClean="0"/>
              <a:t>Circular No.4/ 2007</a:t>
            </a:r>
          </a:p>
        </p:txBody>
      </p:sp>
      <p:sp>
        <p:nvSpPr>
          <p:cNvPr id="541699" name="Rectangle 3"/>
          <p:cNvSpPr>
            <a:spLocks noGrp="1" noRot="1" noChangeArrowheads="1"/>
          </p:cNvSpPr>
          <p:nvPr>
            <p:ph idx="1"/>
          </p:nvPr>
        </p:nvSpPr>
        <p:spPr/>
        <p:txBody>
          <a:bodyPr/>
          <a:lstStyle/>
          <a:p>
            <a:pPr eaLnBrk="1" hangingPunct="1">
              <a:lnSpc>
                <a:spcPct val="80000"/>
              </a:lnSpc>
              <a:defRPr/>
            </a:pPr>
            <a:r>
              <a:rPr lang="en-US" sz="2000" smtClean="0"/>
              <a:t>Associated Industrial Development Company 82 ITR 586 (SC)</a:t>
            </a:r>
          </a:p>
          <a:p>
            <a:pPr eaLnBrk="1" hangingPunct="1">
              <a:lnSpc>
                <a:spcPct val="80000"/>
              </a:lnSpc>
              <a:buFont typeface="Wingdings" pitchFamily="2" charset="2"/>
              <a:buNone/>
              <a:defRPr/>
            </a:pPr>
            <a:r>
              <a:rPr lang="en-US" sz="2000" smtClean="0"/>
              <a:t>  </a:t>
            </a:r>
          </a:p>
          <a:p>
            <a:pPr eaLnBrk="1" hangingPunct="1">
              <a:lnSpc>
                <a:spcPct val="80000"/>
              </a:lnSpc>
              <a:buFont typeface="Wingdings" pitchFamily="2" charset="2"/>
              <a:buNone/>
              <a:defRPr/>
            </a:pPr>
            <a:r>
              <a:rPr lang="en-US" sz="2000" smtClean="0"/>
              <a:t>    Whether a particular holding of shares is by way of investment or forms part of the stock-in-trade is a matter which is within the knowledge of the assessee who holds the shares and it should, in normal circumstances, be in a position to produce evidence from its records as to whether it has maintained any distinction between those shares which are its stock-in-trade and those which are held by way of investment. </a:t>
            </a:r>
          </a:p>
          <a:p>
            <a:pPr eaLnBrk="1" hangingPunct="1">
              <a:lnSpc>
                <a:spcPct val="80000"/>
              </a:lnSpc>
              <a:defRPr/>
            </a:pPr>
            <a:endParaRPr lang="en-US" sz="2000" smtClean="0"/>
          </a:p>
          <a:p>
            <a:pPr eaLnBrk="1" hangingPunct="1">
              <a:lnSpc>
                <a:spcPct val="80000"/>
              </a:lnSpc>
              <a:defRPr/>
            </a:pPr>
            <a:r>
              <a:rPr lang="en-US" sz="2000" smtClean="0"/>
              <a:t>H.Holck Larsen 160 ITR 67 (SC)</a:t>
            </a:r>
          </a:p>
          <a:p>
            <a:pPr eaLnBrk="1" hangingPunct="1">
              <a:lnSpc>
                <a:spcPct val="80000"/>
              </a:lnSpc>
              <a:defRPr/>
            </a:pPr>
            <a:endParaRPr lang="en-US" sz="2000" smtClean="0"/>
          </a:p>
          <a:p>
            <a:pPr eaLnBrk="1" hangingPunct="1">
              <a:lnSpc>
                <a:spcPct val="80000"/>
              </a:lnSpc>
              <a:defRPr/>
            </a:pPr>
            <a:r>
              <a:rPr lang="en-US" sz="2000" smtClean="0"/>
              <a:t>Fidelity Northstar Fund and Others</a:t>
            </a:r>
          </a:p>
          <a:p>
            <a:pPr eaLnBrk="1" hangingPunct="1">
              <a:lnSpc>
                <a:spcPct val="80000"/>
              </a:lnSpc>
              <a:buFont typeface="Wingdings" pitchFamily="2" charset="2"/>
              <a:buNone/>
              <a:defRPr/>
            </a:pPr>
            <a:r>
              <a:rPr lang="en-US" sz="2000" smtClean="0"/>
              <a:t>     </a:t>
            </a:r>
            <a:r>
              <a:rPr lang="en-US" sz="1800" smtClean="0"/>
              <a:t>288 ITR 641 (AAR)</a:t>
            </a:r>
            <a:endParaRPr lang="en-US" sz="2000" smtClean="0"/>
          </a:p>
          <a:p>
            <a:pPr eaLnBrk="1" hangingPunct="1">
              <a:lnSpc>
                <a:spcPct val="80000"/>
              </a:lnSpc>
              <a:defRPr/>
            </a:pPr>
            <a:endParaRPr lang="en-US" sz="2000" smtClean="0"/>
          </a:p>
          <a:p>
            <a:pPr eaLnBrk="1" hangingPunct="1">
              <a:lnSpc>
                <a:spcPct val="80000"/>
              </a:lnSpc>
              <a:defRPr/>
            </a:pPr>
            <a:endParaRPr lang="en-US" sz="2000" smtClean="0"/>
          </a:p>
        </p:txBody>
      </p:sp>
    </p:spTree>
  </p:cSld>
  <p:clrMapOvr>
    <a:masterClrMapping/>
  </p:clrMapOvr>
  <p:transition/>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0674" name="Rectangle 2"/>
          <p:cNvSpPr>
            <a:spLocks noGrp="1" noRot="1" noChangeArrowheads="1"/>
          </p:cNvSpPr>
          <p:nvPr>
            <p:ph type="title"/>
          </p:nvPr>
        </p:nvSpPr>
        <p:spPr/>
        <p:txBody>
          <a:bodyPr/>
          <a:lstStyle/>
          <a:p>
            <a:pPr eaLnBrk="1" hangingPunct="1">
              <a:defRPr/>
            </a:pPr>
            <a:r>
              <a:rPr lang="en-US" smtClean="0"/>
              <a:t>Authority for Advanced Rulings</a:t>
            </a:r>
          </a:p>
        </p:txBody>
      </p:sp>
      <p:sp>
        <p:nvSpPr>
          <p:cNvPr id="540675" name="Rectangle 3"/>
          <p:cNvSpPr>
            <a:spLocks noGrp="1" noRot="1" noChangeArrowheads="1"/>
          </p:cNvSpPr>
          <p:nvPr>
            <p:ph idx="1"/>
          </p:nvPr>
        </p:nvSpPr>
        <p:spPr/>
        <p:txBody>
          <a:bodyPr/>
          <a:lstStyle/>
          <a:p>
            <a:pPr eaLnBrk="1" hangingPunct="1">
              <a:lnSpc>
                <a:spcPct val="90000"/>
              </a:lnSpc>
              <a:defRPr/>
            </a:pPr>
            <a:r>
              <a:rPr lang="en-US" smtClean="0"/>
              <a:t>Fidelity Northstar Fund and Others</a:t>
            </a:r>
          </a:p>
          <a:p>
            <a:pPr eaLnBrk="1" hangingPunct="1">
              <a:lnSpc>
                <a:spcPct val="90000"/>
              </a:lnSpc>
              <a:buFont typeface="Wingdings" pitchFamily="2" charset="2"/>
              <a:buNone/>
              <a:defRPr/>
            </a:pPr>
            <a:r>
              <a:rPr lang="en-US" smtClean="0"/>
              <a:t>   </a:t>
            </a:r>
            <a:r>
              <a:rPr lang="en-US" sz="2800" smtClean="0"/>
              <a:t>288 ITR 641 (AAR)</a:t>
            </a:r>
            <a:endParaRPr lang="en-US" smtClean="0"/>
          </a:p>
          <a:p>
            <a:pPr eaLnBrk="1" hangingPunct="1">
              <a:lnSpc>
                <a:spcPct val="90000"/>
              </a:lnSpc>
              <a:defRPr/>
            </a:pPr>
            <a:r>
              <a:rPr lang="en-US" smtClean="0"/>
              <a:t>3 principles:</a:t>
            </a:r>
          </a:p>
          <a:p>
            <a:pPr lvl="1" eaLnBrk="1" hangingPunct="1">
              <a:lnSpc>
                <a:spcPct val="90000"/>
              </a:lnSpc>
              <a:defRPr/>
            </a:pPr>
            <a:r>
              <a:rPr lang="en-US" smtClean="0"/>
              <a:t>How shares valued/ held in the books </a:t>
            </a:r>
          </a:p>
          <a:p>
            <a:pPr lvl="1" eaLnBrk="1" hangingPunct="1">
              <a:lnSpc>
                <a:spcPct val="90000"/>
              </a:lnSpc>
              <a:defRPr/>
            </a:pPr>
            <a:r>
              <a:rPr lang="en-US" smtClean="0"/>
              <a:t>Magnitude, etc; finding ratio between purchase &amp; sales</a:t>
            </a:r>
          </a:p>
          <a:p>
            <a:pPr lvl="1" eaLnBrk="1" hangingPunct="1">
              <a:lnSpc>
                <a:spcPct val="90000"/>
              </a:lnSpc>
              <a:defRPr/>
            </a:pPr>
            <a:r>
              <a:rPr lang="en-US" smtClean="0"/>
              <a:t>Intention to derive income by way of dividends</a:t>
            </a:r>
          </a:p>
          <a:p>
            <a:pPr eaLnBrk="1" hangingPunct="1">
              <a:lnSpc>
                <a:spcPct val="90000"/>
              </a:lnSpc>
              <a:defRPr/>
            </a:pPr>
            <a:endParaRPr lang="en-US" smtClean="0"/>
          </a:p>
        </p:txBody>
      </p:sp>
    </p:spTree>
  </p:cSld>
  <p:clrMapOvr>
    <a:masterClrMapping/>
  </p:clrMapOvr>
  <p:transition/>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9650" name="Rectangle 2"/>
          <p:cNvSpPr>
            <a:spLocks noGrp="1" noRot="1" noChangeArrowheads="1"/>
          </p:cNvSpPr>
          <p:nvPr>
            <p:ph type="title"/>
          </p:nvPr>
        </p:nvSpPr>
        <p:spPr/>
        <p:txBody>
          <a:bodyPr/>
          <a:lstStyle/>
          <a:p>
            <a:pPr eaLnBrk="1" hangingPunct="1">
              <a:defRPr/>
            </a:pPr>
            <a:r>
              <a:rPr lang="en-US" smtClean="0"/>
              <a:t>Supreme Court</a:t>
            </a:r>
          </a:p>
        </p:txBody>
      </p:sp>
      <p:sp>
        <p:nvSpPr>
          <p:cNvPr id="539651" name="Rectangle 3"/>
          <p:cNvSpPr>
            <a:spLocks noGrp="1" noRot="1" noChangeArrowheads="1"/>
          </p:cNvSpPr>
          <p:nvPr>
            <p:ph idx="1"/>
          </p:nvPr>
        </p:nvSpPr>
        <p:spPr/>
        <p:txBody>
          <a:bodyPr/>
          <a:lstStyle/>
          <a:p>
            <a:pPr eaLnBrk="1" hangingPunct="1">
              <a:lnSpc>
                <a:spcPct val="80000"/>
              </a:lnSpc>
              <a:defRPr/>
            </a:pPr>
            <a:r>
              <a:rPr lang="en-US" sz="2000" smtClean="0"/>
              <a:t>G.Venkataswamy Naidu &amp; Co v. CIT</a:t>
            </a:r>
          </a:p>
          <a:p>
            <a:pPr eaLnBrk="1" hangingPunct="1">
              <a:lnSpc>
                <a:spcPct val="80000"/>
              </a:lnSpc>
              <a:buFont typeface="Wingdings" pitchFamily="2" charset="2"/>
              <a:buNone/>
              <a:defRPr/>
            </a:pPr>
            <a:r>
              <a:rPr lang="en-US" sz="2000" smtClean="0"/>
              <a:t>   (1959) 35 ITR 594 (SC)</a:t>
            </a:r>
          </a:p>
          <a:p>
            <a:pPr eaLnBrk="1" hangingPunct="1">
              <a:lnSpc>
                <a:spcPct val="80000"/>
              </a:lnSpc>
              <a:buFont typeface="Wingdings" pitchFamily="2" charset="2"/>
              <a:buNone/>
              <a:defRPr/>
            </a:pPr>
            <a:endParaRPr lang="en-US" sz="2000" smtClean="0"/>
          </a:p>
          <a:p>
            <a:pPr eaLnBrk="1" hangingPunct="1">
              <a:lnSpc>
                <a:spcPct val="80000"/>
              </a:lnSpc>
              <a:buFont typeface="Wingdings" pitchFamily="2" charset="2"/>
              <a:buNone/>
              <a:defRPr/>
            </a:pPr>
            <a:r>
              <a:rPr lang="en-US" sz="2000" smtClean="0"/>
              <a:t>    Criteria to ascertain nature of income:</a:t>
            </a:r>
          </a:p>
          <a:p>
            <a:pPr eaLnBrk="1" hangingPunct="1">
              <a:lnSpc>
                <a:spcPct val="80000"/>
              </a:lnSpc>
              <a:buFont typeface="Wingdings" pitchFamily="2" charset="2"/>
              <a:buNone/>
              <a:defRPr/>
            </a:pPr>
            <a:endParaRPr lang="en-US" sz="2000" smtClean="0"/>
          </a:p>
          <a:p>
            <a:pPr eaLnBrk="1" hangingPunct="1">
              <a:lnSpc>
                <a:spcPct val="80000"/>
              </a:lnSpc>
              <a:defRPr/>
            </a:pPr>
            <a:r>
              <a:rPr lang="en-US" sz="2000" smtClean="0"/>
              <a:t>Purchase/Sale allied to or incidental to his usual trade.</a:t>
            </a:r>
          </a:p>
          <a:p>
            <a:pPr eaLnBrk="1" hangingPunct="1">
              <a:lnSpc>
                <a:spcPct val="80000"/>
              </a:lnSpc>
              <a:defRPr/>
            </a:pPr>
            <a:r>
              <a:rPr lang="en-US" sz="2000" smtClean="0"/>
              <a:t>Nature &amp; quantity of purchase and sales</a:t>
            </a:r>
          </a:p>
          <a:p>
            <a:pPr eaLnBrk="1" hangingPunct="1">
              <a:lnSpc>
                <a:spcPct val="80000"/>
              </a:lnSpc>
              <a:defRPr/>
            </a:pPr>
            <a:r>
              <a:rPr lang="en-US" sz="2000" smtClean="0"/>
              <a:t>Repetition of the transaction</a:t>
            </a:r>
          </a:p>
          <a:p>
            <a:pPr eaLnBrk="1" hangingPunct="1">
              <a:lnSpc>
                <a:spcPct val="80000"/>
              </a:lnSpc>
              <a:defRPr/>
            </a:pPr>
            <a:r>
              <a:rPr lang="en-US" sz="2000" smtClean="0"/>
              <a:t>Test of intention;-only for resale</a:t>
            </a:r>
          </a:p>
          <a:p>
            <a:pPr eaLnBrk="1" hangingPunct="1">
              <a:lnSpc>
                <a:spcPct val="80000"/>
              </a:lnSpc>
              <a:buFont typeface="Wingdings" pitchFamily="2" charset="2"/>
              <a:buNone/>
              <a:defRPr/>
            </a:pPr>
            <a:r>
              <a:rPr lang="en-US" sz="2000" smtClean="0"/>
              <a:t>                                -no intentions for holding the property for    			                    himself or enjoying or using it.</a:t>
            </a:r>
          </a:p>
          <a:p>
            <a:pPr eaLnBrk="1" hangingPunct="1">
              <a:lnSpc>
                <a:spcPct val="80000"/>
              </a:lnSpc>
              <a:defRPr/>
            </a:pPr>
            <a:r>
              <a:rPr lang="en-US" sz="2000" smtClean="0"/>
              <a:t>Total effect of all the relevant factors &amp; circumstances</a:t>
            </a:r>
          </a:p>
          <a:p>
            <a:pPr eaLnBrk="1" hangingPunct="1">
              <a:lnSpc>
                <a:spcPct val="80000"/>
              </a:lnSpc>
              <a:buFont typeface="Wingdings" pitchFamily="2" charset="2"/>
              <a:buNone/>
              <a:defRPr/>
            </a:pPr>
            <a:endParaRPr lang="en-US" sz="2000" smtClean="0"/>
          </a:p>
        </p:txBody>
      </p:sp>
    </p:spTree>
  </p:cSld>
  <p:clrMapOvr>
    <a:masterClrMapping/>
  </p:clrMapOvr>
  <p:transition/>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8626" name="Rectangle 2"/>
          <p:cNvSpPr>
            <a:spLocks noGrp="1" noRot="1" noChangeArrowheads="1"/>
          </p:cNvSpPr>
          <p:nvPr>
            <p:ph type="title"/>
          </p:nvPr>
        </p:nvSpPr>
        <p:spPr/>
        <p:txBody>
          <a:bodyPr/>
          <a:lstStyle/>
          <a:p>
            <a:pPr eaLnBrk="1" hangingPunct="1">
              <a:defRPr/>
            </a:pPr>
            <a:r>
              <a:rPr lang="en-US" smtClean="0"/>
              <a:t>Draft Instructions dt 16/5/2006</a:t>
            </a:r>
          </a:p>
        </p:txBody>
      </p:sp>
      <p:sp>
        <p:nvSpPr>
          <p:cNvPr id="538627" name="Rectangle 3"/>
          <p:cNvSpPr>
            <a:spLocks noGrp="1" noRot="1" noChangeArrowheads="1"/>
          </p:cNvSpPr>
          <p:nvPr>
            <p:ph idx="1"/>
          </p:nvPr>
        </p:nvSpPr>
        <p:spPr/>
        <p:txBody>
          <a:bodyPr/>
          <a:lstStyle/>
          <a:p>
            <a:pPr eaLnBrk="1" hangingPunct="1">
              <a:lnSpc>
                <a:spcPct val="80000"/>
              </a:lnSpc>
              <a:defRPr/>
            </a:pPr>
            <a:endParaRPr lang="en-US" sz="2000" smtClean="0"/>
          </a:p>
          <a:p>
            <a:pPr eaLnBrk="1" hangingPunct="1">
              <a:lnSpc>
                <a:spcPct val="80000"/>
              </a:lnSpc>
              <a:defRPr/>
            </a:pPr>
            <a:r>
              <a:rPr lang="en-US" sz="2000" smtClean="0"/>
              <a:t>Whether the purchase and sale of securities was allied to his usual trade or business/was incidental to it or was an occasional independent activity.</a:t>
            </a:r>
          </a:p>
          <a:p>
            <a:pPr eaLnBrk="1" hangingPunct="1">
              <a:lnSpc>
                <a:spcPct val="80000"/>
              </a:lnSpc>
              <a:defRPr/>
            </a:pPr>
            <a:r>
              <a:rPr lang="en-US" sz="2000" smtClean="0"/>
              <a:t>Whether the purchase is solely with the intention of resale at a profit or for long term appreciation and/or for earning dividends and interest.</a:t>
            </a:r>
          </a:p>
          <a:p>
            <a:pPr eaLnBrk="1" hangingPunct="1">
              <a:lnSpc>
                <a:spcPct val="80000"/>
              </a:lnSpc>
              <a:defRPr/>
            </a:pPr>
            <a:r>
              <a:rPr lang="en-US" sz="2000" smtClean="0"/>
              <a:t>Whether scale of activity is substantial.</a:t>
            </a:r>
          </a:p>
          <a:p>
            <a:pPr eaLnBrk="1" hangingPunct="1">
              <a:lnSpc>
                <a:spcPct val="80000"/>
              </a:lnSpc>
              <a:defRPr/>
            </a:pPr>
            <a:r>
              <a:rPr lang="en-US" sz="2000" smtClean="0"/>
              <a:t>Whether transactions were entered into continuously and regularly during the assessment year.</a:t>
            </a:r>
          </a:p>
          <a:p>
            <a:pPr eaLnBrk="1" hangingPunct="1">
              <a:lnSpc>
                <a:spcPct val="80000"/>
              </a:lnSpc>
              <a:defRPr/>
            </a:pPr>
            <a:r>
              <a:rPr lang="en-US" sz="2000" smtClean="0"/>
              <a:t>Whether purchases are made out of own funds or borrowings.</a:t>
            </a:r>
          </a:p>
          <a:p>
            <a:pPr eaLnBrk="1" hangingPunct="1">
              <a:lnSpc>
                <a:spcPct val="80000"/>
              </a:lnSpc>
              <a:defRPr/>
            </a:pPr>
            <a:r>
              <a:rPr lang="en-US" sz="2000" smtClean="0"/>
              <a:t>The stated objects in the Memorandum and Articles of Association in the case of a corporate assessee.</a:t>
            </a:r>
          </a:p>
          <a:p>
            <a:pPr eaLnBrk="1" hangingPunct="1">
              <a:lnSpc>
                <a:spcPct val="80000"/>
              </a:lnSpc>
              <a:defRPr/>
            </a:pPr>
            <a:r>
              <a:rPr lang="en-US" sz="2000" smtClean="0"/>
              <a:t>Typical holding period for securities bought and sold.</a:t>
            </a:r>
          </a:p>
          <a:p>
            <a:pPr eaLnBrk="1" hangingPunct="1">
              <a:lnSpc>
                <a:spcPct val="80000"/>
              </a:lnSpc>
              <a:defRPr/>
            </a:pPr>
            <a:endParaRPr lang="en-US" sz="2000" smtClean="0"/>
          </a:p>
        </p:txBody>
      </p:sp>
    </p:spTree>
  </p:cSld>
  <p:clrMapOvr>
    <a:masterClrMapping/>
  </p:clrMapOvr>
  <p:transition/>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7602" name="Rectangle 2"/>
          <p:cNvSpPr>
            <a:spLocks noGrp="1" noRot="1" noChangeArrowheads="1"/>
          </p:cNvSpPr>
          <p:nvPr>
            <p:ph type="title"/>
          </p:nvPr>
        </p:nvSpPr>
        <p:spPr/>
        <p:txBody>
          <a:bodyPr/>
          <a:lstStyle/>
          <a:p>
            <a:pPr eaLnBrk="1" hangingPunct="1">
              <a:defRPr/>
            </a:pPr>
            <a:r>
              <a:rPr lang="en-US" smtClean="0"/>
              <a:t>Draft Instructions dt 16/5/2006</a:t>
            </a:r>
          </a:p>
        </p:txBody>
      </p:sp>
      <p:sp>
        <p:nvSpPr>
          <p:cNvPr id="537603" name="Rectangle 3"/>
          <p:cNvSpPr>
            <a:spLocks noGrp="1" noRot="1" noChangeArrowheads="1"/>
          </p:cNvSpPr>
          <p:nvPr>
            <p:ph idx="1"/>
          </p:nvPr>
        </p:nvSpPr>
        <p:spPr/>
        <p:txBody>
          <a:bodyPr/>
          <a:lstStyle/>
          <a:p>
            <a:pPr eaLnBrk="1" hangingPunct="1">
              <a:lnSpc>
                <a:spcPct val="80000"/>
              </a:lnSpc>
              <a:defRPr/>
            </a:pPr>
            <a:endParaRPr lang="en-US" sz="2000" smtClean="0"/>
          </a:p>
          <a:p>
            <a:pPr eaLnBrk="1" hangingPunct="1">
              <a:lnSpc>
                <a:spcPct val="80000"/>
              </a:lnSpc>
              <a:defRPr/>
            </a:pPr>
            <a:r>
              <a:rPr lang="en-US" sz="2000" smtClean="0"/>
              <a:t>Ratio of sales to purchases and holding.</a:t>
            </a:r>
          </a:p>
          <a:p>
            <a:pPr eaLnBrk="1" hangingPunct="1">
              <a:lnSpc>
                <a:spcPct val="80000"/>
              </a:lnSpc>
              <a:defRPr/>
            </a:pPr>
            <a:r>
              <a:rPr lang="en-US" sz="2000" smtClean="0"/>
              <a:t>The time devoted to the activity and the extent to which it is the means of livelihood.</a:t>
            </a:r>
          </a:p>
          <a:p>
            <a:pPr eaLnBrk="1" hangingPunct="1">
              <a:lnSpc>
                <a:spcPct val="80000"/>
              </a:lnSpc>
              <a:defRPr/>
            </a:pPr>
            <a:r>
              <a:rPr lang="en-US" sz="2000" smtClean="0"/>
              <a:t>The characterization of securities in the books of account and in the balance sheet as stock in trade or investments.</a:t>
            </a:r>
          </a:p>
          <a:p>
            <a:pPr eaLnBrk="1" hangingPunct="1">
              <a:lnSpc>
                <a:spcPct val="80000"/>
              </a:lnSpc>
              <a:defRPr/>
            </a:pPr>
            <a:r>
              <a:rPr lang="en-US" sz="2000" smtClean="0"/>
              <a:t>Whether the securities purchased or sold are listed or unlisted.</a:t>
            </a:r>
          </a:p>
          <a:p>
            <a:pPr eaLnBrk="1" hangingPunct="1">
              <a:lnSpc>
                <a:spcPct val="80000"/>
              </a:lnSpc>
              <a:defRPr/>
            </a:pPr>
            <a:r>
              <a:rPr lang="en-US" sz="2000" smtClean="0"/>
              <a:t>Whether investment is in sister/related concerns or independent companies.</a:t>
            </a:r>
          </a:p>
          <a:p>
            <a:pPr eaLnBrk="1" hangingPunct="1">
              <a:lnSpc>
                <a:spcPct val="80000"/>
              </a:lnSpc>
              <a:defRPr/>
            </a:pPr>
            <a:r>
              <a:rPr lang="en-US" sz="2000" smtClean="0"/>
              <a:t>Whether transaction is by promoters of the company.</a:t>
            </a:r>
          </a:p>
          <a:p>
            <a:pPr eaLnBrk="1" hangingPunct="1">
              <a:lnSpc>
                <a:spcPct val="80000"/>
              </a:lnSpc>
              <a:defRPr/>
            </a:pPr>
            <a:r>
              <a:rPr lang="en-US" sz="2000" smtClean="0"/>
              <a:t>Total number of stocks dealt in.</a:t>
            </a:r>
          </a:p>
          <a:p>
            <a:pPr eaLnBrk="1" hangingPunct="1">
              <a:lnSpc>
                <a:spcPct val="80000"/>
              </a:lnSpc>
              <a:defRPr/>
            </a:pPr>
            <a:r>
              <a:rPr lang="en-US" sz="2000" smtClean="0"/>
              <a:t>Whether money has been paid or received or whether these are only book entries.</a:t>
            </a:r>
          </a:p>
          <a:p>
            <a:pPr eaLnBrk="1" hangingPunct="1">
              <a:lnSpc>
                <a:spcPct val="80000"/>
              </a:lnSpc>
              <a:buFont typeface="Wingdings" pitchFamily="2" charset="2"/>
              <a:buNone/>
              <a:defRPr/>
            </a:pPr>
            <a:endParaRPr lang="en-US" sz="2000" smtClean="0"/>
          </a:p>
        </p:txBody>
      </p:sp>
    </p:spTree>
  </p:cSld>
  <p:clrMapOvr>
    <a:masterClrMapping/>
  </p:clrMapOvr>
  <p:transition/>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6578" name="Rectangle 2"/>
          <p:cNvSpPr>
            <a:spLocks noGrp="1" noRot="1" noChangeArrowheads="1"/>
          </p:cNvSpPr>
          <p:nvPr>
            <p:ph type="title"/>
          </p:nvPr>
        </p:nvSpPr>
        <p:spPr/>
        <p:txBody>
          <a:bodyPr/>
          <a:lstStyle/>
          <a:p>
            <a:pPr eaLnBrk="1" hangingPunct="1">
              <a:defRPr/>
            </a:pPr>
            <a:r>
              <a:rPr lang="en-US" smtClean="0"/>
              <a:t>Principle of Consistency</a:t>
            </a:r>
          </a:p>
        </p:txBody>
      </p:sp>
      <p:sp>
        <p:nvSpPr>
          <p:cNvPr id="536579" name="Rectangle 3"/>
          <p:cNvSpPr>
            <a:spLocks noGrp="1" noRot="1" noChangeArrowheads="1"/>
          </p:cNvSpPr>
          <p:nvPr>
            <p:ph idx="1"/>
          </p:nvPr>
        </p:nvSpPr>
        <p:spPr/>
        <p:txBody>
          <a:bodyPr/>
          <a:lstStyle/>
          <a:p>
            <a:pPr eaLnBrk="1" hangingPunct="1">
              <a:lnSpc>
                <a:spcPct val="80000"/>
              </a:lnSpc>
              <a:defRPr/>
            </a:pPr>
            <a:r>
              <a:rPr lang="en-US" sz="2400" smtClean="0"/>
              <a:t>Janak S. Rangamala v. ACIT </a:t>
            </a:r>
          </a:p>
          <a:p>
            <a:pPr eaLnBrk="1" hangingPunct="1">
              <a:lnSpc>
                <a:spcPct val="80000"/>
              </a:lnSpc>
              <a:buFont typeface="Wingdings" pitchFamily="2" charset="2"/>
              <a:buNone/>
              <a:defRPr/>
            </a:pPr>
            <a:r>
              <a:rPr lang="en-US" sz="2400" smtClean="0"/>
              <a:t>   </a:t>
            </a:r>
            <a:r>
              <a:rPr lang="en-US" sz="2000" smtClean="0"/>
              <a:t>(2007) 11 SOT 627 (Mum)</a:t>
            </a:r>
          </a:p>
          <a:p>
            <a:pPr lvl="1" eaLnBrk="1" hangingPunct="1">
              <a:lnSpc>
                <a:spcPct val="80000"/>
              </a:lnSpc>
              <a:defRPr/>
            </a:pPr>
            <a:r>
              <a:rPr lang="en-US" sz="2000" smtClean="0"/>
              <a:t>Magnitude of transactions alone not relevant</a:t>
            </a:r>
          </a:p>
          <a:p>
            <a:pPr lvl="1" eaLnBrk="1" hangingPunct="1">
              <a:lnSpc>
                <a:spcPct val="80000"/>
              </a:lnSpc>
              <a:defRPr/>
            </a:pPr>
            <a:r>
              <a:rPr lang="en-US" sz="2000" smtClean="0"/>
              <a:t>Determination on the basis of books of accounts</a:t>
            </a:r>
          </a:p>
          <a:p>
            <a:pPr lvl="1" eaLnBrk="1" hangingPunct="1">
              <a:lnSpc>
                <a:spcPct val="80000"/>
              </a:lnSpc>
              <a:defRPr/>
            </a:pPr>
            <a:r>
              <a:rPr lang="en-US" sz="2000" smtClean="0"/>
              <a:t>Intention to be the decisive factor</a:t>
            </a:r>
          </a:p>
          <a:p>
            <a:pPr lvl="1" eaLnBrk="1" hangingPunct="1">
              <a:lnSpc>
                <a:spcPct val="80000"/>
              </a:lnSpc>
              <a:defRPr/>
            </a:pPr>
            <a:r>
              <a:rPr lang="en-US" sz="2000" smtClean="0"/>
              <a:t>Unless material change; principle of consistency to be applied</a:t>
            </a:r>
          </a:p>
          <a:p>
            <a:pPr eaLnBrk="1" hangingPunct="1">
              <a:lnSpc>
                <a:spcPct val="80000"/>
              </a:lnSpc>
              <a:defRPr/>
            </a:pPr>
            <a:r>
              <a:rPr lang="en-US" sz="2400" smtClean="0"/>
              <a:t>Tribunal cannot give different decisions for different years</a:t>
            </a:r>
          </a:p>
          <a:p>
            <a:pPr eaLnBrk="1" hangingPunct="1">
              <a:lnSpc>
                <a:spcPct val="80000"/>
              </a:lnSpc>
              <a:buFont typeface="Wingdings" pitchFamily="2" charset="2"/>
              <a:buNone/>
              <a:defRPr/>
            </a:pPr>
            <a:r>
              <a:rPr lang="en-US" sz="2400" smtClean="0"/>
              <a:t>   </a:t>
            </a:r>
            <a:r>
              <a:rPr lang="en-US" sz="2000" smtClean="0"/>
              <a:t>Arihant Builders &amp; Developers 277 ITR 239 (MP)</a:t>
            </a:r>
          </a:p>
          <a:p>
            <a:pPr eaLnBrk="1" hangingPunct="1">
              <a:lnSpc>
                <a:spcPct val="80000"/>
              </a:lnSpc>
              <a:defRPr/>
            </a:pPr>
            <a:r>
              <a:rPr lang="en-US" sz="2400" smtClean="0"/>
              <a:t>Revenue did not challenge decisions in earlier years</a:t>
            </a:r>
          </a:p>
          <a:p>
            <a:pPr eaLnBrk="1" hangingPunct="1">
              <a:lnSpc>
                <a:spcPct val="80000"/>
              </a:lnSpc>
              <a:buFont typeface="Wingdings" pitchFamily="2" charset="2"/>
              <a:buNone/>
              <a:defRPr/>
            </a:pPr>
            <a:r>
              <a:rPr lang="en-US" sz="2000" smtClean="0"/>
              <a:t>    CIT v. Vikas Chemicals (India) 196 CTR 12 (P&amp;H)</a:t>
            </a:r>
          </a:p>
          <a:p>
            <a:pPr lvl="1" eaLnBrk="1" hangingPunct="1">
              <a:lnSpc>
                <a:spcPct val="80000"/>
              </a:lnSpc>
              <a:defRPr/>
            </a:pPr>
            <a:endParaRPr lang="en-US" sz="2000" smtClean="0"/>
          </a:p>
          <a:p>
            <a:pPr eaLnBrk="1" hangingPunct="1">
              <a:lnSpc>
                <a:spcPct val="80000"/>
              </a:lnSpc>
              <a:defRPr/>
            </a:pPr>
            <a:endParaRPr lang="en-US" sz="2400" smtClean="0"/>
          </a:p>
        </p:txBody>
      </p:sp>
    </p:spTree>
  </p:cSld>
  <p:clrMapOvr>
    <a:masterClrMapping/>
  </p:clrMapOvr>
  <p:transition/>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5554" name="Rectangle 2"/>
          <p:cNvSpPr>
            <a:spLocks noGrp="1" noRot="1" noChangeArrowheads="1"/>
          </p:cNvSpPr>
          <p:nvPr>
            <p:ph type="title"/>
          </p:nvPr>
        </p:nvSpPr>
        <p:spPr/>
        <p:txBody>
          <a:bodyPr/>
          <a:lstStyle/>
          <a:p>
            <a:pPr eaLnBrk="1" hangingPunct="1">
              <a:defRPr/>
            </a:pPr>
            <a:r>
              <a:rPr lang="en-US" smtClean="0"/>
              <a:t>Final outcome</a:t>
            </a:r>
          </a:p>
        </p:txBody>
      </p:sp>
      <p:sp>
        <p:nvSpPr>
          <p:cNvPr id="535555" name="Rectangle 3"/>
          <p:cNvSpPr>
            <a:spLocks noGrp="1" noRot="1" noChangeArrowheads="1"/>
          </p:cNvSpPr>
          <p:nvPr>
            <p:ph idx="1"/>
          </p:nvPr>
        </p:nvSpPr>
        <p:spPr/>
        <p:txBody>
          <a:bodyPr/>
          <a:lstStyle/>
          <a:p>
            <a:pPr eaLnBrk="1" hangingPunct="1">
              <a:lnSpc>
                <a:spcPct val="80000"/>
              </a:lnSpc>
              <a:defRPr/>
            </a:pPr>
            <a:r>
              <a:rPr lang="en-US" sz="2800" smtClean="0"/>
              <a:t>Circular does not come up with any thing substantial except a categorical assertion that a taxpayer can have two portfolios</a:t>
            </a:r>
          </a:p>
          <a:p>
            <a:pPr eaLnBrk="1" hangingPunct="1">
              <a:lnSpc>
                <a:spcPct val="80000"/>
              </a:lnSpc>
              <a:buFont typeface="Wingdings" pitchFamily="2" charset="2"/>
              <a:buNone/>
              <a:defRPr/>
            </a:pPr>
            <a:r>
              <a:rPr lang="en-US" sz="2800" smtClean="0"/>
              <a:t>    </a:t>
            </a:r>
            <a:r>
              <a:rPr lang="en-US" sz="2400" smtClean="0">
                <a:solidFill>
                  <a:srgbClr val="CC0000"/>
                </a:solidFill>
              </a:rPr>
              <a:t>CIT v. NSS Investment 158 Taxman 13 (Mad)</a:t>
            </a:r>
          </a:p>
          <a:p>
            <a:pPr eaLnBrk="1" hangingPunct="1">
              <a:lnSpc>
                <a:spcPct val="80000"/>
              </a:lnSpc>
              <a:defRPr/>
            </a:pPr>
            <a:r>
              <a:rPr lang="en-US" sz="2800" smtClean="0"/>
              <a:t>Intention and the treatment in accounts are two important factors for determining the nature of income</a:t>
            </a:r>
          </a:p>
          <a:p>
            <a:pPr eaLnBrk="1" hangingPunct="1">
              <a:lnSpc>
                <a:spcPct val="80000"/>
              </a:lnSpc>
              <a:defRPr/>
            </a:pPr>
            <a:r>
              <a:rPr lang="en-US" sz="2800" smtClean="0"/>
              <a:t>Principle of consistency </a:t>
            </a:r>
          </a:p>
          <a:p>
            <a:pPr eaLnBrk="1" hangingPunct="1">
              <a:lnSpc>
                <a:spcPct val="80000"/>
              </a:lnSpc>
              <a:defRPr/>
            </a:pPr>
            <a:r>
              <a:rPr lang="en-US" sz="2800" smtClean="0"/>
              <a:t>No single criterion is decisive, total effect of the facts and circumstances of each case to be considered to determine the nature of income.</a:t>
            </a:r>
          </a:p>
        </p:txBody>
      </p:sp>
    </p:spTree>
  </p:cSld>
  <p:clrMapOvr>
    <a:masterClrMapping/>
  </p:clrMapOvr>
  <p:transition/>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4242" name="Rectangle 2"/>
          <p:cNvSpPr>
            <a:spLocks noGrp="1" noRot="1" noChangeArrowheads="1"/>
          </p:cNvSpPr>
          <p:nvPr>
            <p:ph type="title"/>
          </p:nvPr>
        </p:nvSpPr>
        <p:spPr/>
        <p:txBody>
          <a:bodyPr/>
          <a:lstStyle/>
          <a:p>
            <a:pPr eaLnBrk="1" hangingPunct="1">
              <a:defRPr/>
            </a:pPr>
            <a:r>
              <a:rPr lang="en-US" smtClean="0"/>
              <a:t>Long term capital asset</a:t>
            </a:r>
          </a:p>
        </p:txBody>
      </p:sp>
      <p:sp>
        <p:nvSpPr>
          <p:cNvPr id="394243" name="Rectangle 3"/>
          <p:cNvSpPr>
            <a:spLocks noGrp="1" noRot="1" noChangeArrowheads="1"/>
          </p:cNvSpPr>
          <p:nvPr>
            <p:ph idx="1"/>
          </p:nvPr>
        </p:nvSpPr>
        <p:spPr/>
        <p:txBody>
          <a:bodyPr/>
          <a:lstStyle/>
          <a:p>
            <a:pPr eaLnBrk="1" hangingPunct="1">
              <a:lnSpc>
                <a:spcPct val="80000"/>
              </a:lnSpc>
              <a:defRPr/>
            </a:pPr>
            <a:r>
              <a:rPr lang="en-US" sz="2800" smtClean="0"/>
              <a:t>Held for more than 12 months in the case of:</a:t>
            </a:r>
          </a:p>
          <a:p>
            <a:pPr lvl="1" eaLnBrk="1" hangingPunct="1">
              <a:lnSpc>
                <a:spcPct val="80000"/>
              </a:lnSpc>
              <a:defRPr/>
            </a:pPr>
            <a:r>
              <a:rPr lang="en-US" sz="2400" smtClean="0"/>
              <a:t>Shares held in a company</a:t>
            </a:r>
          </a:p>
          <a:p>
            <a:pPr lvl="1" eaLnBrk="1" hangingPunct="1">
              <a:lnSpc>
                <a:spcPct val="80000"/>
              </a:lnSpc>
              <a:defRPr/>
            </a:pPr>
            <a:r>
              <a:rPr lang="en-US" sz="2400" smtClean="0"/>
              <a:t>Securities listed in a recognised stock exchange in India </a:t>
            </a:r>
          </a:p>
          <a:p>
            <a:pPr lvl="1" eaLnBrk="1" hangingPunct="1">
              <a:lnSpc>
                <a:spcPct val="80000"/>
              </a:lnSpc>
              <a:defRPr/>
            </a:pPr>
            <a:r>
              <a:rPr lang="en-US" sz="2400" smtClean="0"/>
              <a:t>Units of UTI</a:t>
            </a:r>
          </a:p>
          <a:p>
            <a:pPr lvl="1" eaLnBrk="1" hangingPunct="1">
              <a:lnSpc>
                <a:spcPct val="80000"/>
              </a:lnSpc>
              <a:defRPr/>
            </a:pPr>
            <a:r>
              <a:rPr lang="en-US" sz="2400" smtClean="0"/>
              <a:t>Units of a mutual fund specified u/s 10(23D)</a:t>
            </a:r>
          </a:p>
          <a:p>
            <a:pPr lvl="1" eaLnBrk="1" hangingPunct="1">
              <a:lnSpc>
                <a:spcPct val="80000"/>
              </a:lnSpc>
              <a:defRPr/>
            </a:pPr>
            <a:r>
              <a:rPr lang="en-US" sz="2400" smtClean="0"/>
              <a:t>Zero coupon bonds</a:t>
            </a:r>
          </a:p>
          <a:p>
            <a:pPr eaLnBrk="1" hangingPunct="1">
              <a:lnSpc>
                <a:spcPct val="80000"/>
              </a:lnSpc>
              <a:defRPr/>
            </a:pPr>
            <a:r>
              <a:rPr lang="en-US" sz="2800" smtClean="0"/>
              <a:t>Period to be considered from date of allotment for:</a:t>
            </a:r>
          </a:p>
          <a:p>
            <a:pPr lvl="1" eaLnBrk="1" hangingPunct="1">
              <a:lnSpc>
                <a:spcPct val="80000"/>
              </a:lnSpc>
              <a:defRPr/>
            </a:pPr>
            <a:r>
              <a:rPr lang="en-US" sz="2400" smtClean="0"/>
              <a:t>Shares </a:t>
            </a:r>
          </a:p>
          <a:p>
            <a:pPr lvl="1" eaLnBrk="1" hangingPunct="1">
              <a:lnSpc>
                <a:spcPct val="80000"/>
              </a:lnSpc>
              <a:defRPr/>
            </a:pPr>
            <a:r>
              <a:rPr lang="en-US" sz="2400" smtClean="0"/>
              <a:t>Rights issue</a:t>
            </a:r>
          </a:p>
          <a:p>
            <a:pPr lvl="1" eaLnBrk="1" hangingPunct="1">
              <a:lnSpc>
                <a:spcPct val="80000"/>
              </a:lnSpc>
              <a:defRPr/>
            </a:pPr>
            <a:r>
              <a:rPr lang="en-US" sz="2400" smtClean="0"/>
              <a:t>Bonus shares</a:t>
            </a:r>
          </a:p>
          <a:p>
            <a:pPr eaLnBrk="1" hangingPunct="1">
              <a:lnSpc>
                <a:spcPct val="80000"/>
              </a:lnSpc>
              <a:defRPr/>
            </a:pPr>
            <a:r>
              <a:rPr lang="en-US" sz="2800" smtClean="0"/>
              <a:t>For right to subscribe from the date of offer </a:t>
            </a:r>
          </a:p>
          <a:p>
            <a:pPr eaLnBrk="1" hangingPunct="1">
              <a:lnSpc>
                <a:spcPct val="80000"/>
              </a:lnSpc>
              <a:defRPr/>
            </a:pPr>
            <a:endParaRPr lang="en-US" sz="2800" smtClean="0"/>
          </a:p>
        </p:txBody>
      </p:sp>
    </p:spTree>
  </p:cSld>
  <p:clrMapOvr>
    <a:masterClrMapping/>
  </p:clrMapOvr>
  <p:transition/>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4658" name="Rectangle 2"/>
          <p:cNvSpPr>
            <a:spLocks noGrp="1" noRot="1" noChangeArrowheads="1"/>
          </p:cNvSpPr>
          <p:nvPr>
            <p:ph type="title"/>
          </p:nvPr>
        </p:nvSpPr>
        <p:spPr/>
        <p:txBody>
          <a:bodyPr/>
          <a:lstStyle/>
          <a:p>
            <a:pPr eaLnBrk="1" hangingPunct="1">
              <a:defRPr/>
            </a:pPr>
            <a:r>
              <a:rPr lang="en-US" smtClean="0"/>
              <a:t>Equity shares</a:t>
            </a:r>
          </a:p>
        </p:txBody>
      </p:sp>
      <p:sp>
        <p:nvSpPr>
          <p:cNvPr id="454659" name="Rectangle 3"/>
          <p:cNvSpPr>
            <a:spLocks noGrp="1" noRot="1" noChangeArrowheads="1"/>
          </p:cNvSpPr>
          <p:nvPr>
            <p:ph idx="1"/>
          </p:nvPr>
        </p:nvSpPr>
        <p:spPr/>
        <p:txBody>
          <a:bodyPr/>
          <a:lstStyle/>
          <a:p>
            <a:pPr eaLnBrk="1" hangingPunct="1">
              <a:buFont typeface="Wingdings" pitchFamily="2" charset="2"/>
              <a:buNone/>
              <a:defRPr/>
            </a:pPr>
            <a:r>
              <a:rPr lang="en-US" sz="2800" u="sng" smtClean="0">
                <a:solidFill>
                  <a:srgbClr val="CC0000"/>
                </a:solidFill>
              </a:rPr>
              <a:t>Section 10 (36)</a:t>
            </a:r>
          </a:p>
          <a:p>
            <a:pPr eaLnBrk="1" hangingPunct="1">
              <a:defRPr/>
            </a:pPr>
            <a:r>
              <a:rPr lang="en-US" sz="2800" smtClean="0"/>
              <a:t>BSE 500 index</a:t>
            </a:r>
          </a:p>
          <a:p>
            <a:pPr eaLnBrk="1" hangingPunct="1">
              <a:defRPr/>
            </a:pPr>
            <a:r>
              <a:rPr lang="en-US" sz="2800" smtClean="0"/>
              <a:t>Shares acquired between 1-3-2003    &amp;                             29-2-2004</a:t>
            </a:r>
          </a:p>
          <a:p>
            <a:pPr eaLnBrk="1" hangingPunct="1">
              <a:defRPr/>
            </a:pPr>
            <a:r>
              <a:rPr lang="en-US" sz="2800" smtClean="0"/>
              <a:t>Transferred after 12 months through a recognised stock exchange</a:t>
            </a:r>
          </a:p>
          <a:p>
            <a:pPr eaLnBrk="1" hangingPunct="1">
              <a:defRPr/>
            </a:pPr>
            <a:r>
              <a:rPr lang="en-US" sz="2800" smtClean="0"/>
              <a:t>Capital gains not chargeable to tax</a:t>
            </a:r>
          </a:p>
          <a:p>
            <a:pPr eaLnBrk="1" hangingPunct="1">
              <a:defRPr/>
            </a:pPr>
            <a:r>
              <a:rPr lang="en-US" sz="2800" smtClean="0"/>
              <a:t>Exemption has become redundant after introduction of section 10 (38)</a:t>
            </a:r>
          </a:p>
          <a:p>
            <a:pPr eaLnBrk="1" hangingPunct="1">
              <a:defRPr/>
            </a:pPr>
            <a:endParaRPr lang="en-US" sz="2800" smtClean="0"/>
          </a:p>
          <a:p>
            <a:pPr eaLnBrk="1" hangingPunct="1">
              <a:defRPr/>
            </a:pPr>
            <a:endParaRPr lang="en-US" sz="2800" smtClean="0"/>
          </a:p>
        </p:txBody>
      </p:sp>
    </p:spTree>
  </p:cSld>
  <p:clrMapOvr>
    <a:masterClrMapping/>
  </p:clrMapOvr>
  <p:transition/>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5266" name="Rectangle 2"/>
          <p:cNvSpPr>
            <a:spLocks noGrp="1" noRot="1" noChangeArrowheads="1"/>
          </p:cNvSpPr>
          <p:nvPr>
            <p:ph type="title"/>
          </p:nvPr>
        </p:nvSpPr>
        <p:spPr/>
        <p:txBody>
          <a:bodyPr/>
          <a:lstStyle/>
          <a:p>
            <a:pPr eaLnBrk="1" hangingPunct="1">
              <a:defRPr/>
            </a:pPr>
            <a:r>
              <a:rPr lang="en-US" smtClean="0"/>
              <a:t>Equity shares</a:t>
            </a:r>
          </a:p>
        </p:txBody>
      </p:sp>
      <p:sp>
        <p:nvSpPr>
          <p:cNvPr id="395267" name="Rectangle 3"/>
          <p:cNvSpPr>
            <a:spLocks noGrp="1" noRot="1" noChangeArrowheads="1"/>
          </p:cNvSpPr>
          <p:nvPr>
            <p:ph idx="1"/>
          </p:nvPr>
        </p:nvSpPr>
        <p:spPr/>
        <p:txBody>
          <a:bodyPr/>
          <a:lstStyle/>
          <a:p>
            <a:pPr eaLnBrk="1" hangingPunct="1">
              <a:lnSpc>
                <a:spcPct val="80000"/>
              </a:lnSpc>
              <a:defRPr/>
            </a:pPr>
            <a:r>
              <a:rPr lang="en-US" sz="2800" smtClean="0"/>
              <a:t>Long term capital gains arising from:</a:t>
            </a:r>
          </a:p>
          <a:p>
            <a:pPr lvl="1" eaLnBrk="1" hangingPunct="1">
              <a:lnSpc>
                <a:spcPct val="80000"/>
              </a:lnSpc>
              <a:defRPr/>
            </a:pPr>
            <a:r>
              <a:rPr lang="en-US" sz="2400" smtClean="0"/>
              <a:t>Equity shares in a company</a:t>
            </a:r>
          </a:p>
          <a:p>
            <a:pPr lvl="1" eaLnBrk="1" hangingPunct="1">
              <a:lnSpc>
                <a:spcPct val="80000"/>
              </a:lnSpc>
              <a:defRPr/>
            </a:pPr>
            <a:r>
              <a:rPr lang="en-US" sz="2400" smtClean="0"/>
              <a:t>Units of an equity oriented fund</a:t>
            </a:r>
          </a:p>
          <a:p>
            <a:pPr eaLnBrk="1" hangingPunct="1">
              <a:lnSpc>
                <a:spcPct val="80000"/>
              </a:lnSpc>
              <a:defRPr/>
            </a:pPr>
            <a:r>
              <a:rPr lang="en-US" sz="2800" smtClean="0"/>
              <a:t>Exempt from tax u/s 10(38), provided transaction of sale is entered into after the date of application of chapter VII. </a:t>
            </a:r>
            <a:r>
              <a:rPr lang="en-US" sz="2800" smtClean="0">
                <a:solidFill>
                  <a:srgbClr val="CC0000"/>
                </a:solidFill>
              </a:rPr>
              <a:t>(1-10-2004)</a:t>
            </a:r>
          </a:p>
          <a:p>
            <a:pPr eaLnBrk="1" hangingPunct="1">
              <a:lnSpc>
                <a:spcPct val="80000"/>
              </a:lnSpc>
              <a:defRPr/>
            </a:pPr>
            <a:r>
              <a:rPr lang="en-US" sz="2800" smtClean="0"/>
              <a:t>STT has been paid on the said transaction</a:t>
            </a:r>
          </a:p>
          <a:p>
            <a:pPr eaLnBrk="1" hangingPunct="1">
              <a:lnSpc>
                <a:spcPct val="80000"/>
              </a:lnSpc>
              <a:defRPr/>
            </a:pPr>
            <a:r>
              <a:rPr lang="en-US" sz="2800" smtClean="0"/>
              <a:t>Exemption available to all assessee</a:t>
            </a:r>
          </a:p>
          <a:p>
            <a:pPr eaLnBrk="1" hangingPunct="1">
              <a:lnSpc>
                <a:spcPct val="80000"/>
              </a:lnSpc>
              <a:defRPr/>
            </a:pPr>
            <a:r>
              <a:rPr lang="en-US" sz="2800" smtClean="0"/>
              <a:t>Long term capital asset</a:t>
            </a:r>
          </a:p>
          <a:p>
            <a:pPr eaLnBrk="1" hangingPunct="1">
              <a:lnSpc>
                <a:spcPct val="80000"/>
              </a:lnSpc>
              <a:defRPr/>
            </a:pPr>
            <a:r>
              <a:rPr lang="en-US" sz="2800" smtClean="0"/>
              <a:t>Similar conditions for short term capital assets for reduced rate of tax of 10% u/s 111A</a:t>
            </a:r>
          </a:p>
          <a:p>
            <a:pPr eaLnBrk="1" hangingPunct="1">
              <a:lnSpc>
                <a:spcPct val="80000"/>
              </a:lnSpc>
              <a:defRPr/>
            </a:pPr>
            <a:endParaRPr lang="en-US" sz="2800" smtClean="0"/>
          </a:p>
        </p:txBody>
      </p:sp>
    </p:spTree>
  </p:cSld>
  <p:clrMapOvr>
    <a:masterClrMapping/>
  </p:clrMapOvr>
  <p:transition/>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3634" name="Rectangle 2"/>
          <p:cNvSpPr>
            <a:spLocks noGrp="1" noRot="1" noChangeArrowheads="1"/>
          </p:cNvSpPr>
          <p:nvPr>
            <p:ph type="title"/>
          </p:nvPr>
        </p:nvSpPr>
        <p:spPr/>
        <p:txBody>
          <a:bodyPr/>
          <a:lstStyle/>
          <a:p>
            <a:pPr eaLnBrk="1" hangingPunct="1">
              <a:defRPr/>
            </a:pPr>
            <a:r>
              <a:rPr lang="en-US" smtClean="0"/>
              <a:t>Capital gains exempt from tax</a:t>
            </a:r>
          </a:p>
        </p:txBody>
      </p:sp>
      <p:sp>
        <p:nvSpPr>
          <p:cNvPr id="453635" name="Rectangle 3"/>
          <p:cNvSpPr>
            <a:spLocks noGrp="1" noRot="1" noChangeArrowheads="1"/>
          </p:cNvSpPr>
          <p:nvPr>
            <p:ph idx="1"/>
          </p:nvPr>
        </p:nvSpPr>
        <p:spPr/>
        <p:txBody>
          <a:bodyPr/>
          <a:lstStyle/>
          <a:p>
            <a:pPr eaLnBrk="1" hangingPunct="1">
              <a:defRPr/>
            </a:pPr>
            <a:r>
              <a:rPr lang="en-US" smtClean="0"/>
              <a:t>Capital gains not chargeable to tax by virtue of section 10 of the Act. In case assets are transferred at a loss?</a:t>
            </a:r>
          </a:p>
          <a:p>
            <a:pPr algn="ctr" eaLnBrk="1" hangingPunct="1">
              <a:buFont typeface="Wingdings" pitchFamily="2" charset="2"/>
              <a:buNone/>
              <a:defRPr/>
            </a:pPr>
            <a:r>
              <a:rPr lang="en-US" i="1" smtClean="0">
                <a:solidFill>
                  <a:srgbClr val="CC0000"/>
                </a:solidFill>
              </a:rPr>
              <a:t>CIT v. S.S. Thiagarjan 129 ITR 115 (Mad.)</a:t>
            </a:r>
          </a:p>
          <a:p>
            <a:pPr algn="ctr" eaLnBrk="1" hangingPunct="1">
              <a:buFont typeface="Wingdings" pitchFamily="2" charset="2"/>
              <a:buNone/>
              <a:defRPr/>
            </a:pPr>
            <a:r>
              <a:rPr lang="en-US" i="1" smtClean="0">
                <a:solidFill>
                  <a:srgbClr val="CC0000"/>
                </a:solidFill>
              </a:rPr>
              <a:t>Ramjilal Rais v. CIT 58 ITR 181 (All.)</a:t>
            </a:r>
          </a:p>
        </p:txBody>
      </p:sp>
    </p:spTree>
  </p:cSld>
  <p:clrMapOvr>
    <a:masterClrMapping/>
  </p:clrMapOvr>
  <p:transition/>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7314" name="Rectangle 2"/>
          <p:cNvSpPr>
            <a:spLocks noGrp="1" noRot="1" noChangeArrowheads="1"/>
          </p:cNvSpPr>
          <p:nvPr>
            <p:ph type="title"/>
          </p:nvPr>
        </p:nvSpPr>
        <p:spPr/>
        <p:txBody>
          <a:bodyPr/>
          <a:lstStyle/>
          <a:p>
            <a:pPr eaLnBrk="1" hangingPunct="1">
              <a:defRPr/>
            </a:pPr>
            <a:r>
              <a:rPr lang="en-US" smtClean="0"/>
              <a:t>Rate of tax on LTCG</a:t>
            </a:r>
          </a:p>
        </p:txBody>
      </p:sp>
      <p:sp>
        <p:nvSpPr>
          <p:cNvPr id="397315" name="Rectangle 3"/>
          <p:cNvSpPr>
            <a:spLocks noGrp="1" noRot="1" noChangeArrowheads="1"/>
          </p:cNvSpPr>
          <p:nvPr>
            <p:ph idx="1"/>
          </p:nvPr>
        </p:nvSpPr>
        <p:spPr/>
        <p:txBody>
          <a:bodyPr/>
          <a:lstStyle/>
          <a:p>
            <a:pPr eaLnBrk="1" hangingPunct="1">
              <a:buFont typeface="Wingdings" pitchFamily="2" charset="2"/>
              <a:buNone/>
              <a:defRPr/>
            </a:pPr>
            <a:r>
              <a:rPr lang="en-US" sz="2800" u="sng" smtClean="0">
                <a:solidFill>
                  <a:srgbClr val="CC0000"/>
                </a:solidFill>
              </a:rPr>
              <a:t>Section 112</a:t>
            </a:r>
          </a:p>
          <a:p>
            <a:pPr eaLnBrk="1" hangingPunct="1">
              <a:defRPr/>
            </a:pPr>
            <a:r>
              <a:rPr lang="en-US" sz="2800" smtClean="0"/>
              <a:t>Tax @ 20%</a:t>
            </a:r>
          </a:p>
          <a:p>
            <a:pPr eaLnBrk="1" hangingPunct="1">
              <a:defRPr/>
            </a:pPr>
            <a:r>
              <a:rPr lang="en-US" sz="2800" smtClean="0"/>
              <a:t>Proviso for tax to be restricted to 10% without indexation benefit in case of listed securities, etc</a:t>
            </a:r>
          </a:p>
          <a:p>
            <a:pPr eaLnBrk="1" hangingPunct="1">
              <a:defRPr/>
            </a:pPr>
            <a:r>
              <a:rPr lang="en-US" sz="2800" smtClean="0"/>
              <a:t>Unutilised exemption limit can be availed</a:t>
            </a:r>
          </a:p>
          <a:p>
            <a:pPr eaLnBrk="1" hangingPunct="1">
              <a:defRPr/>
            </a:pPr>
            <a:r>
              <a:rPr lang="en-US" sz="2800" smtClean="0"/>
              <a:t>No deduction under Chapter VIA</a:t>
            </a:r>
          </a:p>
          <a:p>
            <a:pPr eaLnBrk="1" hangingPunct="1">
              <a:defRPr/>
            </a:pPr>
            <a:r>
              <a:rPr lang="en-US" sz="2800" smtClean="0"/>
              <a:t>No rebate u/s 88</a:t>
            </a:r>
          </a:p>
          <a:p>
            <a:pPr eaLnBrk="1" hangingPunct="1">
              <a:defRPr/>
            </a:pPr>
            <a:r>
              <a:rPr lang="en-US" sz="2800" smtClean="0"/>
              <a:t>Rebate u/s 88B &amp; 88C are allowed from the tax</a:t>
            </a:r>
          </a:p>
        </p:txBody>
      </p:sp>
    </p:spTree>
  </p:cSld>
  <p:clrMapOvr>
    <a:masterClrMapping/>
  </p:clrMapOvr>
  <p:transition/>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8338" name="Rectangle 2"/>
          <p:cNvSpPr>
            <a:spLocks noGrp="1" noRot="1" noChangeArrowheads="1"/>
          </p:cNvSpPr>
          <p:nvPr>
            <p:ph type="title"/>
          </p:nvPr>
        </p:nvSpPr>
        <p:spPr/>
        <p:txBody>
          <a:bodyPr/>
          <a:lstStyle/>
          <a:p>
            <a:pPr eaLnBrk="1" hangingPunct="1">
              <a:defRPr/>
            </a:pPr>
            <a:r>
              <a:rPr lang="en-US" sz="4000" smtClean="0"/>
              <a:t>Tax on short term capital gains from shares, etc</a:t>
            </a:r>
          </a:p>
        </p:txBody>
      </p:sp>
      <p:sp>
        <p:nvSpPr>
          <p:cNvPr id="398339" name="Rectangle 3"/>
          <p:cNvSpPr>
            <a:spLocks noGrp="1" noRot="1" noChangeArrowheads="1"/>
          </p:cNvSpPr>
          <p:nvPr>
            <p:ph idx="1"/>
          </p:nvPr>
        </p:nvSpPr>
        <p:spPr/>
        <p:txBody>
          <a:bodyPr/>
          <a:lstStyle/>
          <a:p>
            <a:pPr eaLnBrk="1" hangingPunct="1">
              <a:lnSpc>
                <a:spcPct val="80000"/>
              </a:lnSpc>
              <a:buFont typeface="Wingdings" pitchFamily="2" charset="2"/>
              <a:buNone/>
              <a:defRPr/>
            </a:pPr>
            <a:r>
              <a:rPr lang="en-US" sz="2800" u="sng" smtClean="0">
                <a:solidFill>
                  <a:srgbClr val="CC0000"/>
                </a:solidFill>
              </a:rPr>
              <a:t>Section 111A</a:t>
            </a:r>
          </a:p>
          <a:p>
            <a:pPr eaLnBrk="1" hangingPunct="1">
              <a:lnSpc>
                <a:spcPct val="80000"/>
              </a:lnSpc>
              <a:defRPr/>
            </a:pPr>
            <a:r>
              <a:rPr lang="en-US" sz="2800" smtClean="0"/>
              <a:t>Tax @ 10% on short term capital gains of:</a:t>
            </a:r>
          </a:p>
          <a:p>
            <a:pPr lvl="1" eaLnBrk="1" hangingPunct="1">
              <a:lnSpc>
                <a:spcPct val="80000"/>
              </a:lnSpc>
              <a:defRPr/>
            </a:pPr>
            <a:r>
              <a:rPr lang="en-US" sz="2400" smtClean="0"/>
              <a:t>Equity shares</a:t>
            </a:r>
          </a:p>
          <a:p>
            <a:pPr lvl="1" eaLnBrk="1" hangingPunct="1">
              <a:lnSpc>
                <a:spcPct val="80000"/>
              </a:lnSpc>
              <a:defRPr/>
            </a:pPr>
            <a:r>
              <a:rPr lang="en-US" sz="2400" smtClean="0"/>
              <a:t>Units of an equity oriented funds</a:t>
            </a:r>
          </a:p>
          <a:p>
            <a:pPr eaLnBrk="1" hangingPunct="1">
              <a:lnSpc>
                <a:spcPct val="80000"/>
              </a:lnSpc>
              <a:defRPr/>
            </a:pPr>
            <a:r>
              <a:rPr lang="en-US" sz="2800" smtClean="0"/>
              <a:t>Reduced rate only in case STT paid on the trf of such shares</a:t>
            </a:r>
          </a:p>
          <a:p>
            <a:pPr eaLnBrk="1" hangingPunct="1">
              <a:lnSpc>
                <a:spcPct val="80000"/>
              </a:lnSpc>
              <a:defRPr/>
            </a:pPr>
            <a:r>
              <a:rPr lang="en-US" sz="2800" smtClean="0"/>
              <a:t>Unutilised basic exemption limit can be availed</a:t>
            </a:r>
          </a:p>
          <a:p>
            <a:pPr eaLnBrk="1" hangingPunct="1">
              <a:lnSpc>
                <a:spcPct val="80000"/>
              </a:lnSpc>
              <a:defRPr/>
            </a:pPr>
            <a:r>
              <a:rPr lang="en-US" sz="2800" smtClean="0"/>
              <a:t>No deduction under Chapter VIA</a:t>
            </a:r>
          </a:p>
          <a:p>
            <a:pPr eaLnBrk="1" hangingPunct="1">
              <a:lnSpc>
                <a:spcPct val="80000"/>
              </a:lnSpc>
              <a:defRPr/>
            </a:pPr>
            <a:r>
              <a:rPr lang="en-US" sz="2800" smtClean="0"/>
              <a:t>No rebate u/s 88</a:t>
            </a:r>
          </a:p>
          <a:p>
            <a:pPr eaLnBrk="1" hangingPunct="1">
              <a:lnSpc>
                <a:spcPct val="80000"/>
              </a:lnSpc>
              <a:defRPr/>
            </a:pPr>
            <a:r>
              <a:rPr lang="en-US" sz="2800" smtClean="0"/>
              <a:t>Rebate u/s 88B &amp; 88C are allowed from the tax</a:t>
            </a:r>
          </a:p>
        </p:txBody>
      </p:sp>
    </p:spTree>
  </p:cSld>
  <p:clrMapOvr>
    <a:masterClrMapping/>
  </p:clrMapOvr>
  <p:transition/>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62" name="Rectangle 2"/>
          <p:cNvSpPr>
            <a:spLocks noGrp="1" noRot="1" noChangeArrowheads="1"/>
          </p:cNvSpPr>
          <p:nvPr>
            <p:ph type="title"/>
          </p:nvPr>
        </p:nvSpPr>
        <p:spPr/>
        <p:txBody>
          <a:bodyPr/>
          <a:lstStyle/>
          <a:p>
            <a:pPr eaLnBrk="1" hangingPunct="1">
              <a:defRPr/>
            </a:pPr>
            <a:r>
              <a:rPr lang="en-US" smtClean="0"/>
              <a:t>Special provisions</a:t>
            </a:r>
          </a:p>
        </p:txBody>
      </p:sp>
      <p:sp>
        <p:nvSpPr>
          <p:cNvPr id="399363" name="Rectangle 3"/>
          <p:cNvSpPr>
            <a:spLocks noGrp="1" noRot="1" noChangeArrowheads="1"/>
          </p:cNvSpPr>
          <p:nvPr>
            <p:ph idx="1"/>
          </p:nvPr>
        </p:nvSpPr>
        <p:spPr/>
        <p:txBody>
          <a:bodyPr/>
          <a:lstStyle/>
          <a:p>
            <a:pPr eaLnBrk="1" hangingPunct="1">
              <a:lnSpc>
                <a:spcPct val="80000"/>
              </a:lnSpc>
              <a:defRPr/>
            </a:pPr>
            <a:r>
              <a:rPr lang="en-US" sz="2800" smtClean="0"/>
              <a:t>Cost of acquisition of shares:</a:t>
            </a:r>
          </a:p>
          <a:p>
            <a:pPr lvl="1" eaLnBrk="1" hangingPunct="1">
              <a:lnSpc>
                <a:spcPct val="80000"/>
              </a:lnSpc>
              <a:defRPr/>
            </a:pPr>
            <a:r>
              <a:rPr lang="en-US" sz="2400" smtClean="0"/>
              <a:t>Rights issue</a:t>
            </a:r>
          </a:p>
          <a:p>
            <a:pPr lvl="1" eaLnBrk="1" hangingPunct="1">
              <a:lnSpc>
                <a:spcPct val="80000"/>
              </a:lnSpc>
              <a:defRPr/>
            </a:pPr>
            <a:r>
              <a:rPr lang="en-US" sz="2400" smtClean="0"/>
              <a:t>Bonus shares</a:t>
            </a:r>
          </a:p>
          <a:p>
            <a:pPr lvl="1" eaLnBrk="1" hangingPunct="1">
              <a:lnSpc>
                <a:spcPct val="80000"/>
              </a:lnSpc>
              <a:defRPr/>
            </a:pPr>
            <a:r>
              <a:rPr lang="en-US" sz="2400" smtClean="0"/>
              <a:t>Rights renounced</a:t>
            </a:r>
          </a:p>
          <a:p>
            <a:pPr eaLnBrk="1" hangingPunct="1">
              <a:lnSpc>
                <a:spcPct val="80000"/>
              </a:lnSpc>
              <a:defRPr/>
            </a:pPr>
            <a:r>
              <a:rPr lang="en-US" sz="2800" smtClean="0"/>
              <a:t>Provisions to curb tax avoidance</a:t>
            </a:r>
          </a:p>
          <a:p>
            <a:pPr lvl="1" eaLnBrk="1" hangingPunct="1">
              <a:lnSpc>
                <a:spcPct val="80000"/>
              </a:lnSpc>
              <a:defRPr/>
            </a:pPr>
            <a:r>
              <a:rPr lang="en-US" sz="2400" smtClean="0"/>
              <a:t>Securities sold and then repurchased</a:t>
            </a:r>
          </a:p>
          <a:p>
            <a:pPr lvl="1" eaLnBrk="1" hangingPunct="1">
              <a:lnSpc>
                <a:spcPct val="80000"/>
              </a:lnSpc>
              <a:defRPr/>
            </a:pPr>
            <a:r>
              <a:rPr lang="en-US" sz="2400" smtClean="0"/>
              <a:t>Beneficial interest transferred during the yr</a:t>
            </a:r>
          </a:p>
          <a:p>
            <a:pPr lvl="1" eaLnBrk="1" hangingPunct="1">
              <a:lnSpc>
                <a:spcPct val="80000"/>
              </a:lnSpc>
              <a:defRPr/>
            </a:pPr>
            <a:r>
              <a:rPr lang="en-US" sz="2400" smtClean="0"/>
              <a:t>Loss not allowed in dividend striping cases</a:t>
            </a:r>
          </a:p>
          <a:p>
            <a:pPr lvl="1" eaLnBrk="1" hangingPunct="1">
              <a:lnSpc>
                <a:spcPct val="80000"/>
              </a:lnSpc>
              <a:defRPr/>
            </a:pPr>
            <a:r>
              <a:rPr lang="en-US" sz="2400" smtClean="0"/>
              <a:t>Loss not allowed to be set off in case of bonus shares cases.</a:t>
            </a:r>
          </a:p>
          <a:p>
            <a:pPr eaLnBrk="1" hangingPunct="1">
              <a:lnSpc>
                <a:spcPct val="80000"/>
              </a:lnSpc>
              <a:defRPr/>
            </a:pPr>
            <a:r>
              <a:rPr lang="en-US" sz="2800" smtClean="0"/>
              <a:t>Whether business or capital gains</a:t>
            </a:r>
          </a:p>
          <a:p>
            <a:pPr lvl="1" eaLnBrk="1" hangingPunct="1">
              <a:lnSpc>
                <a:spcPct val="80000"/>
              </a:lnSpc>
              <a:defRPr/>
            </a:pPr>
            <a:endParaRPr lang="en-US" sz="2400" smtClean="0"/>
          </a:p>
        </p:txBody>
      </p:sp>
    </p:spTree>
  </p:cSld>
  <p:clrMapOvr>
    <a:masterClrMapping/>
  </p:clrMapOvr>
  <p:transition/>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5138" name="Rectangle 2"/>
          <p:cNvSpPr>
            <a:spLocks noGrp="1" noRot="1" noChangeArrowheads="1"/>
          </p:cNvSpPr>
          <p:nvPr>
            <p:ph type="title"/>
          </p:nvPr>
        </p:nvSpPr>
        <p:spPr/>
        <p:txBody>
          <a:bodyPr/>
          <a:lstStyle/>
          <a:p>
            <a:pPr eaLnBrk="1" hangingPunct="1">
              <a:defRPr/>
            </a:pPr>
            <a:r>
              <a:rPr lang="en-US" smtClean="0"/>
              <a:t>Implication </a:t>
            </a:r>
          </a:p>
        </p:txBody>
      </p:sp>
      <p:sp>
        <p:nvSpPr>
          <p:cNvPr id="475139" name="Rectangle 3"/>
          <p:cNvSpPr>
            <a:spLocks noGrp="1" noRot="1" noChangeArrowheads="1"/>
          </p:cNvSpPr>
          <p:nvPr>
            <p:ph idx="1"/>
          </p:nvPr>
        </p:nvSpPr>
        <p:spPr/>
        <p:txBody>
          <a:bodyPr/>
          <a:lstStyle/>
          <a:p>
            <a:pPr eaLnBrk="1" hangingPunct="1">
              <a:lnSpc>
                <a:spcPct val="90000"/>
              </a:lnSpc>
              <a:defRPr/>
            </a:pPr>
            <a:r>
              <a:rPr lang="en-US" sz="2800" smtClean="0"/>
              <a:t>1000 Shares purchased @ Rs 30 each for Rs 30,000/= in Feb, 2005. </a:t>
            </a:r>
          </a:p>
          <a:p>
            <a:pPr eaLnBrk="1" hangingPunct="1">
              <a:lnSpc>
                <a:spcPct val="90000"/>
              </a:lnSpc>
              <a:defRPr/>
            </a:pPr>
            <a:r>
              <a:rPr lang="en-US" sz="2800" smtClean="0"/>
              <a:t>In April, 2006 company issues bonus shares in the ratio of 1:1</a:t>
            </a:r>
          </a:p>
          <a:p>
            <a:pPr eaLnBrk="1" hangingPunct="1">
              <a:lnSpc>
                <a:spcPct val="90000"/>
              </a:lnSpc>
              <a:defRPr/>
            </a:pPr>
            <a:r>
              <a:rPr lang="en-US" sz="2800" smtClean="0"/>
              <a:t>In June, 2006 the entire 2000 shares are sold @ Rs 15 each for Rs 30,000</a:t>
            </a:r>
          </a:p>
          <a:p>
            <a:pPr eaLnBrk="1" hangingPunct="1">
              <a:lnSpc>
                <a:spcPct val="90000"/>
              </a:lnSpc>
              <a:defRPr/>
            </a:pPr>
            <a:r>
              <a:rPr lang="en-US" sz="2800" smtClean="0"/>
              <a:t>Calculation of capital gain/ loss:</a:t>
            </a:r>
          </a:p>
          <a:p>
            <a:pPr lvl="1" eaLnBrk="1" hangingPunct="1">
              <a:lnSpc>
                <a:spcPct val="90000"/>
              </a:lnSpc>
              <a:defRPr/>
            </a:pPr>
            <a:r>
              <a:rPr lang="en-US" sz="2400" smtClean="0"/>
              <a:t>Long term capital loss   :  Rs 15,000/=</a:t>
            </a:r>
          </a:p>
          <a:p>
            <a:pPr lvl="1" eaLnBrk="1" hangingPunct="1">
              <a:lnSpc>
                <a:spcPct val="90000"/>
              </a:lnSpc>
              <a:defRPr/>
            </a:pPr>
            <a:r>
              <a:rPr lang="en-US" sz="2400" smtClean="0"/>
              <a:t>Short term capital gain  :  Rs 15,000/=</a:t>
            </a:r>
          </a:p>
          <a:p>
            <a:pPr eaLnBrk="1" hangingPunct="1">
              <a:lnSpc>
                <a:spcPct val="90000"/>
              </a:lnSpc>
              <a:buFont typeface="Wingdings" pitchFamily="2" charset="2"/>
              <a:buNone/>
              <a:defRPr/>
            </a:pPr>
            <a:r>
              <a:rPr lang="en-US" sz="2800" smtClean="0"/>
              <a:t> </a:t>
            </a:r>
          </a:p>
        </p:txBody>
      </p:sp>
    </p:spTree>
  </p:cSld>
  <p:clrMapOvr>
    <a:masterClrMapping/>
  </p:clrMapOvr>
  <p:transition/>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6162" name="Rectangle 2"/>
          <p:cNvSpPr>
            <a:spLocks noGrp="1" noRot="1" noChangeArrowheads="1"/>
          </p:cNvSpPr>
          <p:nvPr>
            <p:ph type="title"/>
          </p:nvPr>
        </p:nvSpPr>
        <p:spPr/>
        <p:txBody>
          <a:bodyPr/>
          <a:lstStyle/>
          <a:p>
            <a:pPr eaLnBrk="1" hangingPunct="1">
              <a:defRPr/>
            </a:pPr>
            <a:r>
              <a:rPr lang="en-US" smtClean="0"/>
              <a:t>Short term capital gains</a:t>
            </a:r>
          </a:p>
        </p:txBody>
      </p:sp>
      <p:sp>
        <p:nvSpPr>
          <p:cNvPr id="476163" name="Rectangle 3"/>
          <p:cNvSpPr>
            <a:spLocks noGrp="1" noRot="1" noChangeArrowheads="1"/>
          </p:cNvSpPr>
          <p:nvPr>
            <p:ph idx="1"/>
          </p:nvPr>
        </p:nvSpPr>
        <p:spPr/>
        <p:txBody>
          <a:bodyPr/>
          <a:lstStyle/>
          <a:p>
            <a:pPr eaLnBrk="1" hangingPunct="1">
              <a:lnSpc>
                <a:spcPct val="90000"/>
              </a:lnSpc>
              <a:defRPr/>
            </a:pPr>
            <a:r>
              <a:rPr lang="en-US" sz="2400" smtClean="0"/>
              <a:t> The assessee sells a plot of land for Rs 1.4 Cr which was acquired for Rs 1.0 Cr resulting in short term capital gains from sale of property Rs 40 lacs.</a:t>
            </a:r>
          </a:p>
          <a:p>
            <a:pPr eaLnBrk="1" hangingPunct="1">
              <a:lnSpc>
                <a:spcPct val="90000"/>
              </a:lnSpc>
              <a:defRPr/>
            </a:pPr>
            <a:r>
              <a:rPr lang="en-US" sz="2400" smtClean="0"/>
              <a:t>1 lac shares of Rs 10 each subscribed in a pvt ltd company at a premium of Rs 50 each</a:t>
            </a:r>
          </a:p>
          <a:p>
            <a:pPr eaLnBrk="1" hangingPunct="1">
              <a:lnSpc>
                <a:spcPct val="90000"/>
              </a:lnSpc>
              <a:defRPr/>
            </a:pPr>
            <a:r>
              <a:rPr lang="en-US" sz="2400" smtClean="0"/>
              <a:t>The said pvt ltd company issues bonus shares 1:5</a:t>
            </a:r>
          </a:p>
          <a:p>
            <a:pPr eaLnBrk="1" hangingPunct="1">
              <a:lnSpc>
                <a:spcPct val="90000"/>
              </a:lnSpc>
              <a:defRPr/>
            </a:pPr>
            <a:r>
              <a:rPr lang="en-US" sz="2400" smtClean="0"/>
              <a:t>Original 1 lac shares are now sold for Rs 10 each resulting in short term capital loss of Rs 50 lacs </a:t>
            </a:r>
          </a:p>
          <a:p>
            <a:pPr eaLnBrk="1" hangingPunct="1">
              <a:lnSpc>
                <a:spcPct val="90000"/>
              </a:lnSpc>
              <a:defRPr/>
            </a:pPr>
            <a:r>
              <a:rPr lang="en-US" sz="2400" smtClean="0"/>
              <a:t>Whether gain of Rs 40 lacs above be offset against loss of Rs 50 lacs</a:t>
            </a:r>
          </a:p>
          <a:p>
            <a:pPr eaLnBrk="1" hangingPunct="1">
              <a:lnSpc>
                <a:spcPct val="90000"/>
              </a:lnSpc>
              <a:defRPr/>
            </a:pPr>
            <a:r>
              <a:rPr lang="en-US" sz="2400" smtClean="0"/>
              <a:t>Ensure to be out of section 94(8)</a:t>
            </a:r>
          </a:p>
        </p:txBody>
      </p:sp>
    </p:spTree>
  </p:cSld>
  <p:clrMapOvr>
    <a:masterClrMapping/>
  </p:clrMapOvr>
  <p:transition/>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22" name="Rectangle 2"/>
          <p:cNvSpPr>
            <a:spLocks noGrp="1" noRot="1" noChangeArrowheads="1"/>
          </p:cNvSpPr>
          <p:nvPr>
            <p:ph type="title"/>
          </p:nvPr>
        </p:nvSpPr>
        <p:spPr/>
        <p:txBody>
          <a:bodyPr/>
          <a:lstStyle/>
          <a:p>
            <a:pPr eaLnBrk="1" hangingPunct="1">
              <a:defRPr/>
            </a:pPr>
            <a:endParaRPr lang="en-US" smtClean="0"/>
          </a:p>
        </p:txBody>
      </p:sp>
      <p:sp>
        <p:nvSpPr>
          <p:cNvPr id="542723" name="Rectangle 3"/>
          <p:cNvSpPr>
            <a:spLocks noGrp="1" noRot="1" noChangeArrowheads="1"/>
          </p:cNvSpPr>
          <p:nvPr>
            <p:ph idx="1"/>
          </p:nvPr>
        </p:nvSpPr>
        <p:spPr/>
        <p:txBody>
          <a:bodyPr/>
          <a:lstStyle/>
          <a:p>
            <a:pPr eaLnBrk="1" hangingPunct="1">
              <a:buFont typeface="Wingdings" pitchFamily="2" charset="2"/>
              <a:buNone/>
              <a:defRPr/>
            </a:pPr>
            <a:endParaRPr lang="en-US" smtClean="0"/>
          </a:p>
        </p:txBody>
      </p:sp>
      <p:sp>
        <p:nvSpPr>
          <p:cNvPr id="114692" name="WordArt 4"/>
          <p:cNvSpPr>
            <a:spLocks noChangeArrowheads="1" noChangeShapeType="1" noTextEdit="1"/>
          </p:cNvSpPr>
          <p:nvPr/>
        </p:nvSpPr>
        <p:spPr bwMode="auto">
          <a:xfrm>
            <a:off x="2557463" y="2420938"/>
            <a:ext cx="3816350" cy="2952750"/>
          </a:xfrm>
          <a:prstGeom prst="rect">
            <a:avLst/>
          </a:prstGeom>
        </p:spPr>
        <p:txBody>
          <a:bodyPr wrap="none" fromWordArt="1">
            <a:prstTxWarp prst="textPlain">
              <a:avLst>
                <a:gd name="adj" fmla="val 50000"/>
              </a:avLst>
            </a:prstTxWarp>
          </a:bodyPr>
          <a:lstStyle/>
          <a:p>
            <a:pPr algn="ctr"/>
            <a:r>
              <a:rPr lang="en-US" sz="4000" kern="10">
                <a:ln w="19050">
                  <a:solidFill>
                    <a:srgbClr val="99CCFF"/>
                  </a:solidFill>
                  <a:round/>
                  <a:headEnd/>
                  <a:tailEnd/>
                </a:ln>
                <a:solidFill>
                  <a:srgbClr val="0066CC"/>
                </a:solidFill>
                <a:effectLst>
                  <a:outerShdw dist="35921" dir="2700000" algn="ctr" rotWithShape="0">
                    <a:srgbClr val="990000"/>
                  </a:outerShdw>
                </a:effectLst>
                <a:latin typeface="Monotype Corsiva"/>
              </a:rPr>
              <a:t>Thank you</a:t>
            </a:r>
          </a:p>
        </p:txBody>
      </p:sp>
    </p:spTree>
  </p:cSld>
  <p:clrMapOvr>
    <a:masterClrMapping/>
  </p:clrMapOvr>
  <p:transition/>
  <p:timing>
    <p:tnLst>
      <p:par>
        <p:cTn id="1" dur="indefinite" restart="never" nodeType="tmRoot"/>
      </p:par>
    </p:tnLst>
  </p:timing>
</p:sld>
</file>

<file path=ppt/slides/slide1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88098" name="Rectangle 2"/>
          <p:cNvSpPr>
            <a:spLocks noGrp="1" noRot="1" noChangeArrowheads="1"/>
          </p:cNvSpPr>
          <p:nvPr>
            <p:ph type="title"/>
          </p:nvPr>
        </p:nvSpPr>
        <p:spPr>
          <a:xfrm>
            <a:off x="381000" y="0"/>
            <a:ext cx="8763000" cy="1371600"/>
          </a:xfrm>
        </p:spPr>
        <p:txBody>
          <a:bodyPr/>
          <a:lstStyle/>
          <a:p>
            <a:pPr eaLnBrk="1" hangingPunct="1">
              <a:lnSpc>
                <a:spcPct val="95000"/>
              </a:lnSpc>
              <a:defRPr/>
            </a:pPr>
            <a:r>
              <a:rPr lang="en-US" sz="3200" b="1" smtClean="0">
                <a:solidFill>
                  <a:srgbClr val="FFCC00"/>
                </a:solidFill>
              </a:rPr>
              <a:t>Exemption from capital gains from compulsory  acquisition of land &amp; building</a:t>
            </a:r>
            <a:r>
              <a:rPr lang="en-US" sz="3200" b="1" u="sng" smtClean="0">
                <a:solidFill>
                  <a:srgbClr val="FFCC00"/>
                </a:solidFill>
              </a:rPr>
              <a:t> forming part of an industrial undertaking</a:t>
            </a:r>
            <a:endParaRPr lang="en-US" sz="3200" smtClean="0"/>
          </a:p>
        </p:txBody>
      </p:sp>
      <p:sp>
        <p:nvSpPr>
          <p:cNvPr id="388099" name="Rectangle 3"/>
          <p:cNvSpPr>
            <a:spLocks noGrp="1" noRot="1" noChangeArrowheads="1"/>
          </p:cNvSpPr>
          <p:nvPr>
            <p:ph idx="1"/>
          </p:nvPr>
        </p:nvSpPr>
        <p:spPr>
          <a:xfrm>
            <a:off x="304800" y="1371600"/>
            <a:ext cx="8839200" cy="5486400"/>
          </a:xfrm>
        </p:spPr>
        <p:txBody>
          <a:bodyPr/>
          <a:lstStyle/>
          <a:p>
            <a:pPr marL="517525" indent="-517525" algn="just" defTabSz="920750" eaLnBrk="1" hangingPunct="1">
              <a:lnSpc>
                <a:spcPct val="90000"/>
              </a:lnSpc>
              <a:spcBef>
                <a:spcPct val="0"/>
              </a:spcBef>
              <a:spcAft>
                <a:spcPct val="30000"/>
              </a:spcAft>
              <a:buFont typeface="Wingdings" pitchFamily="2" charset="2"/>
              <a:buNone/>
              <a:tabLst>
                <a:tab pos="1263650" algn="l"/>
                <a:tab pos="2008188" algn="l"/>
                <a:tab pos="2566988" algn="l"/>
              </a:tabLst>
              <a:defRPr/>
            </a:pPr>
            <a:r>
              <a:rPr lang="en-US" sz="2800" b="1" u="sng" smtClean="0">
                <a:solidFill>
                  <a:srgbClr val="993300"/>
                </a:solidFill>
              </a:rPr>
              <a:t>Section 54D</a:t>
            </a:r>
          </a:p>
          <a:p>
            <a:pPr marL="517525" indent="-517525" algn="just" defTabSz="920750" eaLnBrk="1" hangingPunct="1">
              <a:lnSpc>
                <a:spcPct val="95000"/>
              </a:lnSpc>
              <a:spcBef>
                <a:spcPct val="0"/>
              </a:spcBef>
              <a:buFontTx/>
              <a:buAutoNum type="arabicPeriod"/>
              <a:tabLst>
                <a:tab pos="1263650" algn="l"/>
                <a:tab pos="2008188" algn="l"/>
                <a:tab pos="2566988" algn="l"/>
              </a:tabLst>
              <a:defRPr/>
            </a:pPr>
            <a:r>
              <a:rPr lang="en-US" sz="2400" smtClean="0"/>
              <a:t>Transfer by way of compulsory acquisition</a:t>
            </a:r>
          </a:p>
          <a:p>
            <a:pPr marL="517525" indent="-517525" algn="just" defTabSz="920750" eaLnBrk="1" hangingPunct="1">
              <a:lnSpc>
                <a:spcPct val="95000"/>
              </a:lnSpc>
              <a:spcBef>
                <a:spcPct val="0"/>
              </a:spcBef>
              <a:buFontTx/>
              <a:buAutoNum type="arabicPeriod"/>
              <a:tabLst>
                <a:tab pos="1263650" algn="l"/>
                <a:tab pos="2008188" algn="l"/>
                <a:tab pos="2566988" algn="l"/>
              </a:tabLst>
              <a:defRPr/>
            </a:pPr>
            <a:r>
              <a:rPr lang="en-US" sz="2400" smtClean="0"/>
              <a:t>Capital asset being land &amp; building</a:t>
            </a:r>
          </a:p>
          <a:p>
            <a:pPr marL="517525" indent="-517525" algn="just" defTabSz="920750" eaLnBrk="1" hangingPunct="1">
              <a:lnSpc>
                <a:spcPct val="95000"/>
              </a:lnSpc>
              <a:spcBef>
                <a:spcPct val="0"/>
              </a:spcBef>
              <a:buFontTx/>
              <a:buAutoNum type="arabicPeriod"/>
              <a:tabLst>
                <a:tab pos="1263650" algn="l"/>
                <a:tab pos="2008188" algn="l"/>
                <a:tab pos="2566988" algn="l"/>
              </a:tabLst>
              <a:defRPr/>
            </a:pPr>
            <a:r>
              <a:rPr lang="en-US" sz="2400" smtClean="0"/>
              <a:t>For the last 2 years being used for the purposes of and forming part of industrial undertaking</a:t>
            </a:r>
          </a:p>
          <a:p>
            <a:pPr marL="517525" indent="-517525" algn="just" defTabSz="920750" eaLnBrk="1" hangingPunct="1">
              <a:lnSpc>
                <a:spcPct val="95000"/>
              </a:lnSpc>
              <a:spcBef>
                <a:spcPct val="0"/>
              </a:spcBef>
              <a:buFontTx/>
              <a:buAutoNum type="arabicPeriod"/>
              <a:tabLst>
                <a:tab pos="1263650" algn="l"/>
                <a:tab pos="2008188" algn="l"/>
                <a:tab pos="2566988" algn="l"/>
              </a:tabLst>
              <a:defRPr/>
            </a:pPr>
            <a:r>
              <a:rPr lang="en-US" sz="2400" smtClean="0"/>
              <a:t>Capital gains exempt if utilized for purchase of any other land or building or construction of building with in 3 years.</a:t>
            </a:r>
          </a:p>
          <a:p>
            <a:pPr marL="517525" indent="-517525" algn="just" defTabSz="920750" eaLnBrk="1" hangingPunct="1">
              <a:lnSpc>
                <a:spcPct val="95000"/>
              </a:lnSpc>
              <a:spcBef>
                <a:spcPct val="0"/>
              </a:spcBef>
              <a:buFontTx/>
              <a:buAutoNum type="arabicPeriod"/>
              <a:tabLst>
                <a:tab pos="1263650" algn="l"/>
                <a:tab pos="2008188" algn="l"/>
                <a:tab pos="2566988" algn="l"/>
              </a:tabLst>
              <a:defRPr/>
            </a:pPr>
            <a:r>
              <a:rPr lang="en-US" sz="2400" smtClean="0"/>
              <a:t>For the purpose of shifting or re-establishing or setting up industrial undertaking.   </a:t>
            </a:r>
          </a:p>
          <a:p>
            <a:pPr marL="517525" indent="-517525" algn="just" defTabSz="920750" eaLnBrk="1" hangingPunct="1">
              <a:lnSpc>
                <a:spcPct val="95000"/>
              </a:lnSpc>
              <a:spcBef>
                <a:spcPct val="0"/>
              </a:spcBef>
              <a:buFontTx/>
              <a:buAutoNum type="arabicPeriod"/>
              <a:tabLst>
                <a:tab pos="1263650" algn="l"/>
                <a:tab pos="2008188" algn="l"/>
                <a:tab pos="2566988" algn="l"/>
              </a:tabLst>
              <a:defRPr/>
            </a:pPr>
            <a:r>
              <a:rPr lang="en-US" sz="2400" smtClean="0"/>
              <a:t>Capital gains to be extent utilised for the new asset exempt.</a:t>
            </a:r>
          </a:p>
          <a:p>
            <a:pPr marL="517525" indent="-517525" algn="just" defTabSz="920750" eaLnBrk="1" hangingPunct="1">
              <a:lnSpc>
                <a:spcPct val="95000"/>
              </a:lnSpc>
              <a:spcBef>
                <a:spcPct val="0"/>
              </a:spcBef>
              <a:buFontTx/>
              <a:buAutoNum type="arabicPeriod"/>
              <a:tabLst>
                <a:tab pos="1263650" algn="l"/>
                <a:tab pos="2008188" algn="l"/>
                <a:tab pos="2566988" algn="l"/>
              </a:tabLst>
              <a:defRPr/>
            </a:pPr>
            <a:r>
              <a:rPr lang="en-US" sz="2400" smtClean="0"/>
              <a:t>New asset not to be transferred for a period of 3 years </a:t>
            </a:r>
          </a:p>
          <a:p>
            <a:pPr marL="517525" indent="-517525" algn="just" defTabSz="920750" eaLnBrk="1" hangingPunct="1">
              <a:lnSpc>
                <a:spcPct val="95000"/>
              </a:lnSpc>
              <a:spcBef>
                <a:spcPct val="0"/>
              </a:spcBef>
              <a:buFontTx/>
              <a:buAutoNum type="arabicPeriod"/>
              <a:tabLst>
                <a:tab pos="1263650" algn="l"/>
                <a:tab pos="2008188" algn="l"/>
                <a:tab pos="2566988" algn="l"/>
              </a:tabLst>
              <a:defRPr/>
            </a:pPr>
            <a:r>
              <a:rPr lang="en-US" sz="2400" smtClean="0"/>
              <a:t>In case transferred cost of acquisition to be after adjuring capital gains exemption availed</a:t>
            </a:r>
          </a:p>
          <a:p>
            <a:pPr marL="517525" indent="-517525" algn="just" defTabSz="920750" eaLnBrk="1" hangingPunct="1">
              <a:lnSpc>
                <a:spcPct val="95000"/>
              </a:lnSpc>
              <a:spcBef>
                <a:spcPct val="0"/>
              </a:spcBef>
              <a:buFontTx/>
              <a:buAutoNum type="arabicPeriod"/>
              <a:tabLst>
                <a:tab pos="1263650" algn="l"/>
                <a:tab pos="2008188" algn="l"/>
                <a:tab pos="2566988" algn="l"/>
              </a:tabLst>
              <a:defRPr/>
            </a:pPr>
            <a:r>
              <a:rPr lang="en-US" sz="2400" smtClean="0"/>
              <a:t>Unutilised amount to be deposited in the capital gains scheme A/c</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388098"/>
                                        </p:tgtEl>
                                        <p:attrNameLst>
                                          <p:attrName>style.visibility</p:attrName>
                                        </p:attrNameLst>
                                      </p:cBhvr>
                                      <p:to>
                                        <p:strVal val="visible"/>
                                      </p:to>
                                    </p:set>
                                    <p:anim calcmode="lin" valueType="num">
                                      <p:cBhvr additive="base">
                                        <p:cTn id="7" dur="500" fill="hold"/>
                                        <p:tgtEl>
                                          <p:spTgt spid="388098"/>
                                        </p:tgtEl>
                                        <p:attrNameLst>
                                          <p:attrName>ppt_x</p:attrName>
                                        </p:attrNameLst>
                                      </p:cBhvr>
                                      <p:tavLst>
                                        <p:tav tm="0">
                                          <p:val>
                                            <p:strVal val="0-#ppt_w/2"/>
                                          </p:val>
                                        </p:tav>
                                        <p:tav tm="100000">
                                          <p:val>
                                            <p:strVal val="#ppt_x"/>
                                          </p:val>
                                        </p:tav>
                                      </p:tavLst>
                                    </p:anim>
                                    <p:anim calcmode="lin" valueType="num">
                                      <p:cBhvr additive="base">
                                        <p:cTn id="8" dur="500" fill="hold"/>
                                        <p:tgtEl>
                                          <p:spTgt spid="388098"/>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88099">
                                            <p:txEl>
                                              <p:pRg st="0" end="0"/>
                                            </p:txEl>
                                          </p:spTgt>
                                        </p:tgtEl>
                                        <p:attrNameLst>
                                          <p:attrName>style.visibility</p:attrName>
                                        </p:attrNameLst>
                                      </p:cBhvr>
                                      <p:to>
                                        <p:strVal val="visible"/>
                                      </p:to>
                                    </p:set>
                                    <p:anim calcmode="lin" valueType="num">
                                      <p:cBhvr additive="base">
                                        <p:cTn id="13" dur="500" fill="hold"/>
                                        <p:tgtEl>
                                          <p:spTgt spid="388099">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88099">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388099">
                                            <p:txEl>
                                              <p:pRg st="1" end="1"/>
                                            </p:txEl>
                                          </p:spTgt>
                                        </p:tgtEl>
                                        <p:attrNameLst>
                                          <p:attrName>style.visibility</p:attrName>
                                        </p:attrNameLst>
                                      </p:cBhvr>
                                      <p:to>
                                        <p:strVal val="visible"/>
                                      </p:to>
                                    </p:set>
                                    <p:anim calcmode="lin" valueType="num">
                                      <p:cBhvr additive="base">
                                        <p:cTn id="19" dur="500" fill="hold"/>
                                        <p:tgtEl>
                                          <p:spTgt spid="388099">
                                            <p:txEl>
                                              <p:pRg st="1" end="1"/>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388099">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388099">
                                            <p:txEl>
                                              <p:pRg st="2" end="2"/>
                                            </p:txEl>
                                          </p:spTgt>
                                        </p:tgtEl>
                                        <p:attrNameLst>
                                          <p:attrName>style.visibility</p:attrName>
                                        </p:attrNameLst>
                                      </p:cBhvr>
                                      <p:to>
                                        <p:strVal val="visible"/>
                                      </p:to>
                                    </p:set>
                                    <p:anim calcmode="lin" valueType="num">
                                      <p:cBhvr additive="base">
                                        <p:cTn id="25" dur="500" fill="hold"/>
                                        <p:tgtEl>
                                          <p:spTgt spid="388099">
                                            <p:txEl>
                                              <p:pRg st="2" end="2"/>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388099">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388099">
                                            <p:txEl>
                                              <p:pRg st="3" end="3"/>
                                            </p:txEl>
                                          </p:spTgt>
                                        </p:tgtEl>
                                        <p:attrNameLst>
                                          <p:attrName>style.visibility</p:attrName>
                                        </p:attrNameLst>
                                      </p:cBhvr>
                                      <p:to>
                                        <p:strVal val="visible"/>
                                      </p:to>
                                    </p:set>
                                    <p:anim calcmode="lin" valueType="num">
                                      <p:cBhvr additive="base">
                                        <p:cTn id="31" dur="500" fill="hold"/>
                                        <p:tgtEl>
                                          <p:spTgt spid="388099">
                                            <p:txEl>
                                              <p:pRg st="3" end="3"/>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388099">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388099">
                                            <p:txEl>
                                              <p:pRg st="4" end="4"/>
                                            </p:txEl>
                                          </p:spTgt>
                                        </p:tgtEl>
                                        <p:attrNameLst>
                                          <p:attrName>style.visibility</p:attrName>
                                        </p:attrNameLst>
                                      </p:cBhvr>
                                      <p:to>
                                        <p:strVal val="visible"/>
                                      </p:to>
                                    </p:set>
                                    <p:anim calcmode="lin" valueType="num">
                                      <p:cBhvr additive="base">
                                        <p:cTn id="37" dur="500" fill="hold"/>
                                        <p:tgtEl>
                                          <p:spTgt spid="388099">
                                            <p:txEl>
                                              <p:pRg st="4" end="4"/>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388099">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388099">
                                            <p:txEl>
                                              <p:pRg st="5" end="5"/>
                                            </p:txEl>
                                          </p:spTgt>
                                        </p:tgtEl>
                                        <p:attrNameLst>
                                          <p:attrName>style.visibility</p:attrName>
                                        </p:attrNameLst>
                                      </p:cBhvr>
                                      <p:to>
                                        <p:strVal val="visible"/>
                                      </p:to>
                                    </p:set>
                                    <p:anim calcmode="lin" valueType="num">
                                      <p:cBhvr additive="base">
                                        <p:cTn id="43" dur="500" fill="hold"/>
                                        <p:tgtEl>
                                          <p:spTgt spid="388099">
                                            <p:txEl>
                                              <p:pRg st="5" end="5"/>
                                            </p:tx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388099">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8" fill="hold" grpId="0" nodeType="clickEffect">
                                  <p:stCondLst>
                                    <p:cond delay="0"/>
                                  </p:stCondLst>
                                  <p:childTnLst>
                                    <p:set>
                                      <p:cBhvr>
                                        <p:cTn id="48" dur="1" fill="hold">
                                          <p:stCondLst>
                                            <p:cond delay="0"/>
                                          </p:stCondLst>
                                        </p:cTn>
                                        <p:tgtEl>
                                          <p:spTgt spid="388099">
                                            <p:txEl>
                                              <p:pRg st="6" end="6"/>
                                            </p:txEl>
                                          </p:spTgt>
                                        </p:tgtEl>
                                        <p:attrNameLst>
                                          <p:attrName>style.visibility</p:attrName>
                                        </p:attrNameLst>
                                      </p:cBhvr>
                                      <p:to>
                                        <p:strVal val="visible"/>
                                      </p:to>
                                    </p:set>
                                    <p:anim calcmode="lin" valueType="num">
                                      <p:cBhvr additive="base">
                                        <p:cTn id="49" dur="500" fill="hold"/>
                                        <p:tgtEl>
                                          <p:spTgt spid="388099">
                                            <p:txEl>
                                              <p:pRg st="6" end="6"/>
                                            </p:txEl>
                                          </p:spTgt>
                                        </p:tgtEl>
                                        <p:attrNameLst>
                                          <p:attrName>ppt_x</p:attrName>
                                        </p:attrNameLst>
                                      </p:cBhvr>
                                      <p:tavLst>
                                        <p:tav tm="0">
                                          <p:val>
                                            <p:strVal val="0-#ppt_w/2"/>
                                          </p:val>
                                        </p:tav>
                                        <p:tav tm="100000">
                                          <p:val>
                                            <p:strVal val="#ppt_x"/>
                                          </p:val>
                                        </p:tav>
                                      </p:tavLst>
                                    </p:anim>
                                    <p:anim calcmode="lin" valueType="num">
                                      <p:cBhvr additive="base">
                                        <p:cTn id="50" dur="500" fill="hold"/>
                                        <p:tgtEl>
                                          <p:spTgt spid="388099">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8" fill="hold" grpId="0" nodeType="clickEffect">
                                  <p:stCondLst>
                                    <p:cond delay="0"/>
                                  </p:stCondLst>
                                  <p:childTnLst>
                                    <p:set>
                                      <p:cBhvr>
                                        <p:cTn id="54" dur="1" fill="hold">
                                          <p:stCondLst>
                                            <p:cond delay="0"/>
                                          </p:stCondLst>
                                        </p:cTn>
                                        <p:tgtEl>
                                          <p:spTgt spid="388099">
                                            <p:txEl>
                                              <p:pRg st="7" end="7"/>
                                            </p:txEl>
                                          </p:spTgt>
                                        </p:tgtEl>
                                        <p:attrNameLst>
                                          <p:attrName>style.visibility</p:attrName>
                                        </p:attrNameLst>
                                      </p:cBhvr>
                                      <p:to>
                                        <p:strVal val="visible"/>
                                      </p:to>
                                    </p:set>
                                    <p:anim calcmode="lin" valueType="num">
                                      <p:cBhvr additive="base">
                                        <p:cTn id="55" dur="500" fill="hold"/>
                                        <p:tgtEl>
                                          <p:spTgt spid="388099">
                                            <p:txEl>
                                              <p:pRg st="7" end="7"/>
                                            </p:txEl>
                                          </p:spTgt>
                                        </p:tgtEl>
                                        <p:attrNameLst>
                                          <p:attrName>ppt_x</p:attrName>
                                        </p:attrNameLst>
                                      </p:cBhvr>
                                      <p:tavLst>
                                        <p:tav tm="0">
                                          <p:val>
                                            <p:strVal val="0-#ppt_w/2"/>
                                          </p:val>
                                        </p:tav>
                                        <p:tav tm="100000">
                                          <p:val>
                                            <p:strVal val="#ppt_x"/>
                                          </p:val>
                                        </p:tav>
                                      </p:tavLst>
                                    </p:anim>
                                    <p:anim calcmode="lin" valueType="num">
                                      <p:cBhvr additive="base">
                                        <p:cTn id="56" dur="500" fill="hold"/>
                                        <p:tgtEl>
                                          <p:spTgt spid="388099">
                                            <p:txEl>
                                              <p:pRg st="7" end="7"/>
                                            </p:txEl>
                                          </p:spTgt>
                                        </p:tgtEl>
                                        <p:attrNameLst>
                                          <p:attrName>ppt_y</p:attrName>
                                        </p:attrNameLst>
                                      </p:cBhvr>
                                      <p:tavLst>
                                        <p:tav tm="0">
                                          <p:val>
                                            <p:strVal val="#ppt_y"/>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8" fill="hold" grpId="0" nodeType="clickEffect">
                                  <p:stCondLst>
                                    <p:cond delay="0"/>
                                  </p:stCondLst>
                                  <p:childTnLst>
                                    <p:set>
                                      <p:cBhvr>
                                        <p:cTn id="60" dur="1" fill="hold">
                                          <p:stCondLst>
                                            <p:cond delay="0"/>
                                          </p:stCondLst>
                                        </p:cTn>
                                        <p:tgtEl>
                                          <p:spTgt spid="388099">
                                            <p:txEl>
                                              <p:pRg st="8" end="8"/>
                                            </p:txEl>
                                          </p:spTgt>
                                        </p:tgtEl>
                                        <p:attrNameLst>
                                          <p:attrName>style.visibility</p:attrName>
                                        </p:attrNameLst>
                                      </p:cBhvr>
                                      <p:to>
                                        <p:strVal val="visible"/>
                                      </p:to>
                                    </p:set>
                                    <p:anim calcmode="lin" valueType="num">
                                      <p:cBhvr additive="base">
                                        <p:cTn id="61" dur="500" fill="hold"/>
                                        <p:tgtEl>
                                          <p:spTgt spid="388099">
                                            <p:txEl>
                                              <p:pRg st="8" end="8"/>
                                            </p:txEl>
                                          </p:spTgt>
                                        </p:tgtEl>
                                        <p:attrNameLst>
                                          <p:attrName>ppt_x</p:attrName>
                                        </p:attrNameLst>
                                      </p:cBhvr>
                                      <p:tavLst>
                                        <p:tav tm="0">
                                          <p:val>
                                            <p:strVal val="0-#ppt_w/2"/>
                                          </p:val>
                                        </p:tav>
                                        <p:tav tm="100000">
                                          <p:val>
                                            <p:strVal val="#ppt_x"/>
                                          </p:val>
                                        </p:tav>
                                      </p:tavLst>
                                    </p:anim>
                                    <p:anim calcmode="lin" valueType="num">
                                      <p:cBhvr additive="base">
                                        <p:cTn id="62" dur="500" fill="hold"/>
                                        <p:tgtEl>
                                          <p:spTgt spid="388099">
                                            <p:txEl>
                                              <p:pRg st="8" end="8"/>
                                            </p:txEl>
                                          </p:spTgt>
                                        </p:tgtEl>
                                        <p:attrNameLst>
                                          <p:attrName>ppt_y</p:attrName>
                                        </p:attrNameLst>
                                      </p:cBhvr>
                                      <p:tavLst>
                                        <p:tav tm="0">
                                          <p:val>
                                            <p:strVal val="#ppt_y"/>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8" fill="hold" grpId="0" nodeType="clickEffect">
                                  <p:stCondLst>
                                    <p:cond delay="0"/>
                                  </p:stCondLst>
                                  <p:childTnLst>
                                    <p:set>
                                      <p:cBhvr>
                                        <p:cTn id="66" dur="1" fill="hold">
                                          <p:stCondLst>
                                            <p:cond delay="0"/>
                                          </p:stCondLst>
                                        </p:cTn>
                                        <p:tgtEl>
                                          <p:spTgt spid="388099">
                                            <p:txEl>
                                              <p:pRg st="9" end="9"/>
                                            </p:txEl>
                                          </p:spTgt>
                                        </p:tgtEl>
                                        <p:attrNameLst>
                                          <p:attrName>style.visibility</p:attrName>
                                        </p:attrNameLst>
                                      </p:cBhvr>
                                      <p:to>
                                        <p:strVal val="visible"/>
                                      </p:to>
                                    </p:set>
                                    <p:anim calcmode="lin" valueType="num">
                                      <p:cBhvr additive="base">
                                        <p:cTn id="67" dur="500" fill="hold"/>
                                        <p:tgtEl>
                                          <p:spTgt spid="388099">
                                            <p:txEl>
                                              <p:pRg st="9" end="9"/>
                                            </p:txEl>
                                          </p:spTgt>
                                        </p:tgtEl>
                                        <p:attrNameLst>
                                          <p:attrName>ppt_x</p:attrName>
                                        </p:attrNameLst>
                                      </p:cBhvr>
                                      <p:tavLst>
                                        <p:tav tm="0">
                                          <p:val>
                                            <p:strVal val="0-#ppt_w/2"/>
                                          </p:val>
                                        </p:tav>
                                        <p:tav tm="100000">
                                          <p:val>
                                            <p:strVal val="#ppt_x"/>
                                          </p:val>
                                        </p:tav>
                                      </p:tavLst>
                                    </p:anim>
                                    <p:anim calcmode="lin" valueType="num">
                                      <p:cBhvr additive="base">
                                        <p:cTn id="68" dur="500" fill="hold"/>
                                        <p:tgtEl>
                                          <p:spTgt spid="388099">
                                            <p:txEl>
                                              <p:pRg st="9" end="9"/>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8098" grpId="0" autoUpdateAnimBg="0"/>
      <p:bldP spid="388099" grpId="0" build="p" autoUpdateAnimBg="0"/>
    </p:bld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42" name="Rectangle 2"/>
          <p:cNvSpPr>
            <a:spLocks noGrp="1" noRot="1" noChangeArrowheads="1"/>
          </p:cNvSpPr>
          <p:nvPr>
            <p:ph type="title"/>
          </p:nvPr>
        </p:nvSpPr>
        <p:spPr/>
        <p:txBody>
          <a:bodyPr/>
          <a:lstStyle/>
          <a:p>
            <a:pPr eaLnBrk="1" hangingPunct="1">
              <a:defRPr/>
            </a:pPr>
            <a:r>
              <a:rPr lang="en-US" smtClean="0">
                <a:solidFill>
                  <a:schemeClr val="hlink"/>
                </a:solidFill>
              </a:rPr>
              <a:t>issues</a:t>
            </a:r>
          </a:p>
        </p:txBody>
      </p:sp>
      <p:sp>
        <p:nvSpPr>
          <p:cNvPr id="471043" name="Rectangle 3"/>
          <p:cNvSpPr>
            <a:spLocks noGrp="1" noRot="1" noChangeArrowheads="1"/>
          </p:cNvSpPr>
          <p:nvPr>
            <p:ph idx="1"/>
          </p:nvPr>
        </p:nvSpPr>
        <p:spPr/>
        <p:txBody>
          <a:bodyPr/>
          <a:lstStyle/>
          <a:p>
            <a:pPr eaLnBrk="1" hangingPunct="1">
              <a:buFont typeface="Wingdings" pitchFamily="2" charset="2"/>
              <a:buNone/>
              <a:defRPr/>
            </a:pPr>
            <a:r>
              <a:rPr lang="en-US" u="sng" smtClean="0">
                <a:solidFill>
                  <a:srgbClr val="CC0000"/>
                </a:solidFill>
              </a:rPr>
              <a:t>Section 54D</a:t>
            </a:r>
          </a:p>
          <a:p>
            <a:pPr eaLnBrk="1" hangingPunct="1">
              <a:defRPr/>
            </a:pPr>
            <a:r>
              <a:rPr lang="en-US" smtClean="0"/>
              <a:t>All assessee</a:t>
            </a:r>
          </a:p>
          <a:p>
            <a:pPr eaLnBrk="1" hangingPunct="1">
              <a:defRPr/>
            </a:pPr>
            <a:r>
              <a:rPr lang="en-US" smtClean="0"/>
              <a:t>Exemption even for short term capital assets</a:t>
            </a:r>
          </a:p>
          <a:p>
            <a:pPr eaLnBrk="1" hangingPunct="1">
              <a:defRPr/>
            </a:pPr>
            <a:r>
              <a:rPr lang="en-US" smtClean="0"/>
              <a:t>Applicable only for compulsory acquisition</a:t>
            </a:r>
          </a:p>
          <a:p>
            <a:pPr eaLnBrk="1" hangingPunct="1">
              <a:defRPr/>
            </a:pPr>
            <a:r>
              <a:rPr lang="en-US" smtClean="0"/>
              <a:t>New asset- land building for industrial purpose</a:t>
            </a:r>
          </a:p>
          <a:p>
            <a:pPr eaLnBrk="1" hangingPunct="1">
              <a:defRPr/>
            </a:pPr>
            <a:endParaRPr lang="en-US" smtClean="0"/>
          </a:p>
          <a:p>
            <a:pPr eaLnBrk="1" hangingPunct="1">
              <a:defRPr/>
            </a:pPr>
            <a:endParaRPr lang="en-US" smtClean="0"/>
          </a:p>
        </p:txBody>
      </p:sp>
    </p:spTree>
  </p:cSld>
  <p:clrMapOvr>
    <a:masterClrMapping/>
  </p:clrMapOvr>
  <p:transition/>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6834" name="Rectangle 2"/>
          <p:cNvSpPr>
            <a:spLocks noGrp="1" noRot="1" noChangeArrowheads="1"/>
          </p:cNvSpPr>
          <p:nvPr>
            <p:ph type="title"/>
          </p:nvPr>
        </p:nvSpPr>
        <p:spPr/>
        <p:txBody>
          <a:bodyPr/>
          <a:lstStyle/>
          <a:p>
            <a:pPr eaLnBrk="1" hangingPunct="1">
              <a:defRPr/>
            </a:pPr>
            <a:r>
              <a:rPr lang="en-US" sz="4000" smtClean="0"/>
              <a:t>Taxability of goodwill/ tenancy rights </a:t>
            </a:r>
          </a:p>
        </p:txBody>
      </p:sp>
      <p:sp>
        <p:nvSpPr>
          <p:cNvPr id="376835" name="Rectangle 3"/>
          <p:cNvSpPr>
            <a:spLocks noGrp="1" noRot="1" noChangeArrowheads="1"/>
          </p:cNvSpPr>
          <p:nvPr>
            <p:ph idx="1"/>
          </p:nvPr>
        </p:nvSpPr>
        <p:spPr/>
        <p:txBody>
          <a:bodyPr/>
          <a:lstStyle/>
          <a:p>
            <a:pPr eaLnBrk="1" hangingPunct="1">
              <a:lnSpc>
                <a:spcPct val="90000"/>
              </a:lnSpc>
              <a:defRPr/>
            </a:pPr>
            <a:r>
              <a:rPr lang="en-US" sz="2800" smtClean="0"/>
              <a:t>Whether taxable if self generated?</a:t>
            </a:r>
          </a:p>
          <a:p>
            <a:pPr eaLnBrk="1" hangingPunct="1">
              <a:lnSpc>
                <a:spcPct val="90000"/>
              </a:lnSpc>
              <a:defRPr/>
            </a:pPr>
            <a:r>
              <a:rPr lang="en-US" sz="2800" smtClean="0"/>
              <a:t>What is the cost of acquisition?</a:t>
            </a:r>
          </a:p>
          <a:p>
            <a:pPr eaLnBrk="1" hangingPunct="1">
              <a:lnSpc>
                <a:spcPct val="90000"/>
              </a:lnSpc>
              <a:defRPr/>
            </a:pPr>
            <a:r>
              <a:rPr lang="en-US" sz="2400" i="1" smtClean="0">
                <a:solidFill>
                  <a:srgbClr val="CC0000"/>
                </a:solidFill>
              </a:rPr>
              <a:t>CIT v. B.C.Srinivasa Setty 128 ITR 294 (SC)</a:t>
            </a:r>
          </a:p>
          <a:p>
            <a:pPr eaLnBrk="1" hangingPunct="1">
              <a:lnSpc>
                <a:spcPct val="90000"/>
              </a:lnSpc>
              <a:defRPr/>
            </a:pPr>
            <a:r>
              <a:rPr lang="en-US" sz="2400" i="1" smtClean="0">
                <a:solidFill>
                  <a:srgbClr val="CC0000"/>
                </a:solidFill>
              </a:rPr>
              <a:t>Assessee did not incur any cost to acquire the rights and that if at all any cost has been incurred it was incapable of being ascertained. As capital gains cannot be calculated, the same was not exigible to tax.</a:t>
            </a:r>
          </a:p>
          <a:p>
            <a:pPr eaLnBrk="1" hangingPunct="1">
              <a:lnSpc>
                <a:spcPct val="90000"/>
              </a:lnSpc>
              <a:defRPr/>
            </a:pPr>
            <a:r>
              <a:rPr lang="en-US" sz="2800" smtClean="0"/>
              <a:t>Section 55(2) amended to define cost of acquisition of various intangible assets by Finance Act, 1994 and various other subsequent amendments</a:t>
            </a:r>
          </a:p>
          <a:p>
            <a:pPr eaLnBrk="1" hangingPunct="1">
              <a:lnSpc>
                <a:spcPct val="90000"/>
              </a:lnSpc>
              <a:defRPr/>
            </a:pPr>
            <a:endParaRPr lang="en-US" sz="2800" smtClean="0">
              <a:solidFill>
                <a:srgbClr val="CC0000"/>
              </a:solidFill>
            </a:endParaRPr>
          </a:p>
        </p:txBody>
      </p:sp>
    </p:spTree>
  </p:cSld>
  <p:clrMapOvr>
    <a:masterClrMapping/>
  </p:clrMapOvr>
  <p:transition/>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7858" name="Rectangle 2"/>
          <p:cNvSpPr>
            <a:spLocks noGrp="1" noRot="1" noChangeArrowheads="1"/>
          </p:cNvSpPr>
          <p:nvPr>
            <p:ph type="title"/>
          </p:nvPr>
        </p:nvSpPr>
        <p:spPr/>
        <p:txBody>
          <a:bodyPr/>
          <a:lstStyle/>
          <a:p>
            <a:pPr eaLnBrk="1" hangingPunct="1">
              <a:defRPr/>
            </a:pPr>
            <a:r>
              <a:rPr lang="en-US" smtClean="0"/>
              <a:t>Section 55(2)</a:t>
            </a:r>
          </a:p>
        </p:txBody>
      </p:sp>
      <p:sp>
        <p:nvSpPr>
          <p:cNvPr id="377859" name="Rectangle 3"/>
          <p:cNvSpPr>
            <a:spLocks noGrp="1" noRot="1" noChangeArrowheads="1"/>
          </p:cNvSpPr>
          <p:nvPr>
            <p:ph idx="1"/>
          </p:nvPr>
        </p:nvSpPr>
        <p:spPr/>
        <p:txBody>
          <a:bodyPr/>
          <a:lstStyle/>
          <a:p>
            <a:pPr marL="609600" indent="-609600" eaLnBrk="1" hangingPunct="1">
              <a:lnSpc>
                <a:spcPct val="80000"/>
              </a:lnSpc>
              <a:defRPr/>
            </a:pPr>
            <a:r>
              <a:rPr lang="en-US" sz="2800" smtClean="0"/>
              <a:t>Cost of acquisition in relation to a capital asset being:</a:t>
            </a:r>
          </a:p>
          <a:p>
            <a:pPr marL="990600" lvl="1" indent="-533400" eaLnBrk="1" hangingPunct="1">
              <a:lnSpc>
                <a:spcPct val="80000"/>
              </a:lnSpc>
              <a:defRPr/>
            </a:pPr>
            <a:r>
              <a:rPr lang="en-US" sz="2400" smtClean="0"/>
              <a:t>Goodwill</a:t>
            </a:r>
          </a:p>
          <a:p>
            <a:pPr marL="990600" lvl="1" indent="-533400" eaLnBrk="1" hangingPunct="1">
              <a:lnSpc>
                <a:spcPct val="80000"/>
              </a:lnSpc>
              <a:defRPr/>
            </a:pPr>
            <a:r>
              <a:rPr lang="en-US" sz="2400" smtClean="0"/>
              <a:t>Trade mark/ brand name</a:t>
            </a:r>
          </a:p>
          <a:p>
            <a:pPr marL="990600" lvl="1" indent="-533400" eaLnBrk="1" hangingPunct="1">
              <a:lnSpc>
                <a:spcPct val="80000"/>
              </a:lnSpc>
              <a:defRPr/>
            </a:pPr>
            <a:r>
              <a:rPr lang="en-US" sz="2400" smtClean="0"/>
              <a:t>Tenancy rights, etc</a:t>
            </a:r>
          </a:p>
          <a:p>
            <a:pPr marL="1371600" lvl="2" indent="-457200" eaLnBrk="1" hangingPunct="1">
              <a:lnSpc>
                <a:spcPct val="80000"/>
              </a:lnSpc>
              <a:defRPr/>
            </a:pPr>
            <a:r>
              <a:rPr lang="en-US" sz="2000" smtClean="0"/>
              <a:t>Acquired from outside: </a:t>
            </a:r>
            <a:r>
              <a:rPr lang="en-US" sz="2000" smtClean="0">
                <a:solidFill>
                  <a:srgbClr val="CC0000"/>
                </a:solidFill>
              </a:rPr>
              <a:t>Purchase price</a:t>
            </a:r>
          </a:p>
          <a:p>
            <a:pPr marL="1371600" lvl="2" indent="-457200" eaLnBrk="1" hangingPunct="1">
              <a:lnSpc>
                <a:spcPct val="80000"/>
              </a:lnSpc>
              <a:defRPr/>
            </a:pPr>
            <a:r>
              <a:rPr lang="en-US" sz="2000" smtClean="0"/>
              <a:t>Self developed           : </a:t>
            </a:r>
            <a:r>
              <a:rPr lang="en-US" sz="2000" smtClean="0">
                <a:solidFill>
                  <a:srgbClr val="CC0000"/>
                </a:solidFill>
              </a:rPr>
              <a:t>Nil</a:t>
            </a:r>
          </a:p>
          <a:p>
            <a:pPr marL="609600" indent="-609600" eaLnBrk="1" hangingPunct="1">
              <a:lnSpc>
                <a:spcPct val="80000"/>
              </a:lnSpc>
              <a:defRPr/>
            </a:pPr>
            <a:r>
              <a:rPr lang="en-US" sz="2800" smtClean="0"/>
              <a:t>Capital asset became property of the assessee before 1-4-1981</a:t>
            </a:r>
          </a:p>
          <a:p>
            <a:pPr marL="990600" lvl="1" indent="-533400" eaLnBrk="1" hangingPunct="1">
              <a:lnSpc>
                <a:spcPct val="80000"/>
              </a:lnSpc>
              <a:defRPr/>
            </a:pPr>
            <a:r>
              <a:rPr lang="en-US" sz="2400" smtClean="0"/>
              <a:t>Actual cost or FMV as on 1-4-1981</a:t>
            </a:r>
          </a:p>
          <a:p>
            <a:pPr marL="990600" lvl="1" indent="-533400" eaLnBrk="1" hangingPunct="1">
              <a:lnSpc>
                <a:spcPct val="80000"/>
              </a:lnSpc>
              <a:defRPr/>
            </a:pPr>
            <a:r>
              <a:rPr lang="en-US" sz="2400" smtClean="0"/>
              <a:t>Option not available on depreciable assets</a:t>
            </a:r>
          </a:p>
          <a:p>
            <a:pPr marL="990600" lvl="1" indent="-533400" eaLnBrk="1" hangingPunct="1">
              <a:lnSpc>
                <a:spcPct val="80000"/>
              </a:lnSpc>
              <a:defRPr/>
            </a:pPr>
            <a:r>
              <a:rPr lang="en-US" sz="2400" smtClean="0"/>
              <a:t>Bonus shares allotted prior to 1-4-1981</a:t>
            </a:r>
          </a:p>
        </p:txBody>
      </p:sp>
    </p:spTree>
  </p:cSld>
  <p:clrMapOvr>
    <a:masterClrMapping/>
  </p:clrMapOvr>
  <p:transition/>
</p:sld>
</file>

<file path=ppt/slides/slide1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36226" name="Rectangle 2"/>
          <p:cNvSpPr>
            <a:spLocks noGrp="1" noRot="1" noChangeArrowheads="1"/>
          </p:cNvSpPr>
          <p:nvPr>
            <p:ph type="title"/>
          </p:nvPr>
        </p:nvSpPr>
        <p:spPr>
          <a:xfrm>
            <a:off x="381000" y="0"/>
            <a:ext cx="8763000" cy="1143000"/>
          </a:xfrm>
        </p:spPr>
        <p:txBody>
          <a:bodyPr/>
          <a:lstStyle/>
          <a:p>
            <a:pPr eaLnBrk="1" hangingPunct="1">
              <a:defRPr/>
            </a:pPr>
            <a:r>
              <a:rPr lang="en-US" sz="4800" b="1" u="sng" smtClean="0">
                <a:solidFill>
                  <a:srgbClr val="FFCC00"/>
                </a:solidFill>
              </a:rPr>
              <a:t>What is Transfer</a:t>
            </a:r>
            <a:endParaRPr lang="en-US" smtClean="0"/>
          </a:p>
        </p:txBody>
      </p:sp>
      <p:sp>
        <p:nvSpPr>
          <p:cNvPr id="436227" name="Rectangle 3"/>
          <p:cNvSpPr>
            <a:spLocks noGrp="1" noRot="1" noChangeArrowheads="1"/>
          </p:cNvSpPr>
          <p:nvPr>
            <p:ph idx="1"/>
          </p:nvPr>
        </p:nvSpPr>
        <p:spPr>
          <a:xfrm>
            <a:off x="381000" y="1143000"/>
            <a:ext cx="8534400" cy="5715000"/>
          </a:xfrm>
        </p:spPr>
        <p:txBody>
          <a:bodyPr/>
          <a:lstStyle/>
          <a:p>
            <a:pPr marL="577850" indent="-577850" algn="just" defTabSz="920750" eaLnBrk="1" hangingPunct="1">
              <a:spcBef>
                <a:spcPct val="0"/>
              </a:spcBef>
              <a:spcAft>
                <a:spcPct val="20000"/>
              </a:spcAft>
              <a:buFont typeface="Wingdings" pitchFamily="2" charset="2"/>
              <a:buNone/>
              <a:defRPr/>
            </a:pPr>
            <a:r>
              <a:rPr lang="en-US" sz="2400" smtClean="0"/>
              <a:t>“transfer”, in relation to a capital asset, includes,-</a:t>
            </a:r>
          </a:p>
          <a:p>
            <a:pPr marL="577850" indent="-577850" algn="just" defTabSz="920750" eaLnBrk="1" hangingPunct="1">
              <a:spcBef>
                <a:spcPct val="0"/>
              </a:spcBef>
              <a:spcAft>
                <a:spcPct val="20000"/>
              </a:spcAft>
              <a:buFontTx/>
              <a:buAutoNum type="romanLcParenBoth"/>
              <a:defRPr/>
            </a:pPr>
            <a:r>
              <a:rPr lang="en-US" sz="2000" smtClean="0"/>
              <a:t>the sale, exchange or relinquishment of the asset; or</a:t>
            </a:r>
          </a:p>
          <a:p>
            <a:pPr marL="577850" indent="-577850" algn="just" defTabSz="920750" eaLnBrk="1" hangingPunct="1">
              <a:spcBef>
                <a:spcPct val="0"/>
              </a:spcBef>
              <a:spcAft>
                <a:spcPct val="20000"/>
              </a:spcAft>
              <a:buFontTx/>
              <a:buAutoNum type="romanLcParenBoth"/>
              <a:defRPr/>
            </a:pPr>
            <a:r>
              <a:rPr lang="en-US" sz="2000" smtClean="0"/>
              <a:t>the extinguishment of any rights therein; or</a:t>
            </a:r>
          </a:p>
          <a:p>
            <a:pPr marL="577850" indent="-577850" algn="just" defTabSz="920750" eaLnBrk="1" hangingPunct="1">
              <a:spcBef>
                <a:spcPct val="0"/>
              </a:spcBef>
              <a:spcAft>
                <a:spcPct val="20000"/>
              </a:spcAft>
              <a:buFontTx/>
              <a:buAutoNum type="romanLcParenBoth"/>
              <a:defRPr/>
            </a:pPr>
            <a:r>
              <a:rPr lang="en-US" sz="2000" smtClean="0"/>
              <a:t>the compulsory acquisition thereof under any law; or</a:t>
            </a:r>
          </a:p>
          <a:p>
            <a:pPr marL="577850" indent="-577850" algn="just" defTabSz="920750" eaLnBrk="1" hangingPunct="1">
              <a:spcBef>
                <a:spcPct val="0"/>
              </a:spcBef>
              <a:spcAft>
                <a:spcPct val="20000"/>
              </a:spcAft>
              <a:buFontTx/>
              <a:buAutoNum type="romanLcParenBoth"/>
              <a:defRPr/>
            </a:pPr>
            <a:r>
              <a:rPr lang="en-US" sz="2000" smtClean="0"/>
              <a:t>in a case where the asset is converted by the owner thereof into, or is treated by him as, stock-in-trade of a business carried on by him, such conversion or treatment; or</a:t>
            </a:r>
          </a:p>
          <a:p>
            <a:pPr marL="577850" indent="-577850" algn="just" defTabSz="920750" eaLnBrk="1" hangingPunct="1">
              <a:spcBef>
                <a:spcPct val="0"/>
              </a:spcBef>
              <a:spcAft>
                <a:spcPct val="20000"/>
              </a:spcAft>
              <a:buFontTx/>
              <a:buAutoNum type="romanLcParenBoth"/>
              <a:defRPr/>
            </a:pPr>
            <a:r>
              <a:rPr lang="en-US" sz="2000" smtClean="0"/>
              <a:t>any transaction involving the allowing of the possession of any immovable property to be taken or retained in part performance of a contract of the nature referred to in section 53A of the Transfer of Property Act, 1882 (4 of 1882); or</a:t>
            </a:r>
          </a:p>
          <a:p>
            <a:pPr marL="577850" indent="-577850" algn="just" defTabSz="920750" eaLnBrk="1" hangingPunct="1">
              <a:spcBef>
                <a:spcPct val="0"/>
              </a:spcBef>
              <a:spcAft>
                <a:spcPct val="20000"/>
              </a:spcAft>
              <a:buFontTx/>
              <a:buAutoNum type="romanLcParenBoth"/>
              <a:defRPr/>
            </a:pPr>
            <a:r>
              <a:rPr lang="en-US" sz="2000" smtClean="0"/>
              <a:t>any transaction (whether by way of becoming a member of, or acquiring shares in, a co-operative society, company or other association of persons or by way of any agreement or any arrangement or in any other manner whatsoever) which has the effect of transferring, or enabling the enjoyment of, any immovable property.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36226"/>
                                        </p:tgtEl>
                                        <p:attrNameLst>
                                          <p:attrName>style.visibility</p:attrName>
                                        </p:attrNameLst>
                                      </p:cBhvr>
                                      <p:to>
                                        <p:strVal val="visible"/>
                                      </p:to>
                                    </p:set>
                                    <p:anim calcmode="lin" valueType="num">
                                      <p:cBhvr additive="base">
                                        <p:cTn id="7" dur="500" fill="hold"/>
                                        <p:tgtEl>
                                          <p:spTgt spid="436226"/>
                                        </p:tgtEl>
                                        <p:attrNameLst>
                                          <p:attrName>ppt_x</p:attrName>
                                        </p:attrNameLst>
                                      </p:cBhvr>
                                      <p:tavLst>
                                        <p:tav tm="0">
                                          <p:val>
                                            <p:strVal val="0-#ppt_w/2"/>
                                          </p:val>
                                        </p:tav>
                                        <p:tav tm="100000">
                                          <p:val>
                                            <p:strVal val="#ppt_x"/>
                                          </p:val>
                                        </p:tav>
                                      </p:tavLst>
                                    </p:anim>
                                    <p:anim calcmode="lin" valueType="num">
                                      <p:cBhvr additive="base">
                                        <p:cTn id="8" dur="500" fill="hold"/>
                                        <p:tgtEl>
                                          <p:spTgt spid="436226"/>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436227">
                                            <p:txEl>
                                              <p:pRg st="0" end="0"/>
                                            </p:txEl>
                                          </p:spTgt>
                                        </p:tgtEl>
                                        <p:attrNameLst>
                                          <p:attrName>style.visibility</p:attrName>
                                        </p:attrNameLst>
                                      </p:cBhvr>
                                      <p:to>
                                        <p:strVal val="visible"/>
                                      </p:to>
                                    </p:set>
                                    <p:anim calcmode="lin" valueType="num">
                                      <p:cBhvr additive="base">
                                        <p:cTn id="13" dur="500" fill="hold"/>
                                        <p:tgtEl>
                                          <p:spTgt spid="436227">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436227">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436227">
                                            <p:txEl>
                                              <p:pRg st="1" end="1"/>
                                            </p:txEl>
                                          </p:spTgt>
                                        </p:tgtEl>
                                        <p:attrNameLst>
                                          <p:attrName>style.visibility</p:attrName>
                                        </p:attrNameLst>
                                      </p:cBhvr>
                                      <p:to>
                                        <p:strVal val="visible"/>
                                      </p:to>
                                    </p:set>
                                    <p:anim calcmode="lin" valueType="num">
                                      <p:cBhvr additive="base">
                                        <p:cTn id="19" dur="500" fill="hold"/>
                                        <p:tgtEl>
                                          <p:spTgt spid="436227">
                                            <p:txEl>
                                              <p:pRg st="1" end="1"/>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436227">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436227">
                                            <p:txEl>
                                              <p:pRg st="2" end="2"/>
                                            </p:txEl>
                                          </p:spTgt>
                                        </p:tgtEl>
                                        <p:attrNameLst>
                                          <p:attrName>style.visibility</p:attrName>
                                        </p:attrNameLst>
                                      </p:cBhvr>
                                      <p:to>
                                        <p:strVal val="visible"/>
                                      </p:to>
                                    </p:set>
                                    <p:anim calcmode="lin" valueType="num">
                                      <p:cBhvr additive="base">
                                        <p:cTn id="25" dur="500" fill="hold"/>
                                        <p:tgtEl>
                                          <p:spTgt spid="436227">
                                            <p:txEl>
                                              <p:pRg st="2" end="2"/>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436227">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436227">
                                            <p:txEl>
                                              <p:pRg st="3" end="3"/>
                                            </p:txEl>
                                          </p:spTgt>
                                        </p:tgtEl>
                                        <p:attrNameLst>
                                          <p:attrName>style.visibility</p:attrName>
                                        </p:attrNameLst>
                                      </p:cBhvr>
                                      <p:to>
                                        <p:strVal val="visible"/>
                                      </p:to>
                                    </p:set>
                                    <p:anim calcmode="lin" valueType="num">
                                      <p:cBhvr additive="base">
                                        <p:cTn id="31" dur="500" fill="hold"/>
                                        <p:tgtEl>
                                          <p:spTgt spid="436227">
                                            <p:txEl>
                                              <p:pRg st="3" end="3"/>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436227">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436227">
                                            <p:txEl>
                                              <p:pRg st="4" end="4"/>
                                            </p:txEl>
                                          </p:spTgt>
                                        </p:tgtEl>
                                        <p:attrNameLst>
                                          <p:attrName>style.visibility</p:attrName>
                                        </p:attrNameLst>
                                      </p:cBhvr>
                                      <p:to>
                                        <p:strVal val="visible"/>
                                      </p:to>
                                    </p:set>
                                    <p:anim calcmode="lin" valueType="num">
                                      <p:cBhvr additive="base">
                                        <p:cTn id="37" dur="500" fill="hold"/>
                                        <p:tgtEl>
                                          <p:spTgt spid="436227">
                                            <p:txEl>
                                              <p:pRg st="4" end="4"/>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436227">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436227">
                                            <p:txEl>
                                              <p:pRg st="5" end="5"/>
                                            </p:txEl>
                                          </p:spTgt>
                                        </p:tgtEl>
                                        <p:attrNameLst>
                                          <p:attrName>style.visibility</p:attrName>
                                        </p:attrNameLst>
                                      </p:cBhvr>
                                      <p:to>
                                        <p:strVal val="visible"/>
                                      </p:to>
                                    </p:set>
                                    <p:anim calcmode="lin" valueType="num">
                                      <p:cBhvr additive="base">
                                        <p:cTn id="43" dur="500" fill="hold"/>
                                        <p:tgtEl>
                                          <p:spTgt spid="436227">
                                            <p:txEl>
                                              <p:pRg st="5" end="5"/>
                                            </p:tx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436227">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8" fill="hold" grpId="0" nodeType="clickEffect">
                                  <p:stCondLst>
                                    <p:cond delay="0"/>
                                  </p:stCondLst>
                                  <p:childTnLst>
                                    <p:set>
                                      <p:cBhvr>
                                        <p:cTn id="48" dur="1" fill="hold">
                                          <p:stCondLst>
                                            <p:cond delay="0"/>
                                          </p:stCondLst>
                                        </p:cTn>
                                        <p:tgtEl>
                                          <p:spTgt spid="436227">
                                            <p:txEl>
                                              <p:pRg st="6" end="6"/>
                                            </p:txEl>
                                          </p:spTgt>
                                        </p:tgtEl>
                                        <p:attrNameLst>
                                          <p:attrName>style.visibility</p:attrName>
                                        </p:attrNameLst>
                                      </p:cBhvr>
                                      <p:to>
                                        <p:strVal val="visible"/>
                                      </p:to>
                                    </p:set>
                                    <p:anim calcmode="lin" valueType="num">
                                      <p:cBhvr additive="base">
                                        <p:cTn id="49" dur="500" fill="hold"/>
                                        <p:tgtEl>
                                          <p:spTgt spid="436227">
                                            <p:txEl>
                                              <p:pRg st="6" end="6"/>
                                            </p:txEl>
                                          </p:spTgt>
                                        </p:tgtEl>
                                        <p:attrNameLst>
                                          <p:attrName>ppt_x</p:attrName>
                                        </p:attrNameLst>
                                      </p:cBhvr>
                                      <p:tavLst>
                                        <p:tav tm="0">
                                          <p:val>
                                            <p:strVal val="0-#ppt_w/2"/>
                                          </p:val>
                                        </p:tav>
                                        <p:tav tm="100000">
                                          <p:val>
                                            <p:strVal val="#ppt_x"/>
                                          </p:val>
                                        </p:tav>
                                      </p:tavLst>
                                    </p:anim>
                                    <p:anim calcmode="lin" valueType="num">
                                      <p:cBhvr additive="base">
                                        <p:cTn id="50" dur="500" fill="hold"/>
                                        <p:tgtEl>
                                          <p:spTgt spid="436227">
                                            <p:txEl>
                                              <p:pRg st="6" end="6"/>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6226" grpId="0" autoUpdateAnimBg="0"/>
      <p:bldP spid="436227" grpId="0" build="p" autoUpdateAnimBg="0"/>
    </p:bld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8274" name="Rectangle 2"/>
          <p:cNvSpPr>
            <a:spLocks noGrp="1" noRot="1" noChangeArrowheads="1"/>
          </p:cNvSpPr>
          <p:nvPr>
            <p:ph type="title"/>
          </p:nvPr>
        </p:nvSpPr>
        <p:spPr/>
        <p:txBody>
          <a:bodyPr/>
          <a:lstStyle/>
          <a:p>
            <a:pPr eaLnBrk="1" hangingPunct="1">
              <a:defRPr/>
            </a:pPr>
            <a:r>
              <a:rPr lang="en-US" smtClean="0">
                <a:solidFill>
                  <a:schemeClr val="folHlink"/>
                </a:solidFill>
              </a:rPr>
              <a:t>Transfer</a:t>
            </a:r>
          </a:p>
        </p:txBody>
      </p:sp>
      <p:sp>
        <p:nvSpPr>
          <p:cNvPr id="438275" name="Rectangle 3"/>
          <p:cNvSpPr>
            <a:spLocks noGrp="1" noRot="1" noChangeArrowheads="1"/>
          </p:cNvSpPr>
          <p:nvPr>
            <p:ph idx="1"/>
          </p:nvPr>
        </p:nvSpPr>
        <p:spPr/>
        <p:txBody>
          <a:bodyPr/>
          <a:lstStyle/>
          <a:p>
            <a:pPr marL="609600" indent="-609600" eaLnBrk="1" hangingPunct="1">
              <a:lnSpc>
                <a:spcPct val="90000"/>
              </a:lnSpc>
              <a:defRPr/>
            </a:pPr>
            <a:r>
              <a:rPr lang="en-US" sz="2400" smtClean="0"/>
              <a:t>Conversion of preference shares into ordinary shares is a transaction of the nature of “exchange”</a:t>
            </a:r>
          </a:p>
          <a:p>
            <a:pPr marL="609600" indent="-609600" algn="ctr" eaLnBrk="1" hangingPunct="1">
              <a:lnSpc>
                <a:spcPct val="90000"/>
              </a:lnSpc>
              <a:buFont typeface="Wingdings" pitchFamily="2" charset="2"/>
              <a:buNone/>
              <a:defRPr/>
            </a:pPr>
            <a:r>
              <a:rPr lang="en-US" sz="2400" i="1" smtClean="0">
                <a:solidFill>
                  <a:srgbClr val="CC0000"/>
                </a:solidFill>
              </a:rPr>
              <a:t>CIT v. Trustees of H.E.H. the Nizam Trust</a:t>
            </a:r>
          </a:p>
          <a:p>
            <a:pPr marL="609600" indent="-609600" algn="ctr" eaLnBrk="1" hangingPunct="1">
              <a:lnSpc>
                <a:spcPct val="90000"/>
              </a:lnSpc>
              <a:buFont typeface="Wingdings" pitchFamily="2" charset="2"/>
              <a:buNone/>
              <a:defRPr/>
            </a:pPr>
            <a:r>
              <a:rPr lang="en-US" sz="2400" i="1" smtClean="0">
                <a:solidFill>
                  <a:srgbClr val="CC0000"/>
                </a:solidFill>
              </a:rPr>
              <a:t>(1976) 102 ITR 248 (AP)</a:t>
            </a:r>
          </a:p>
          <a:p>
            <a:pPr marL="609600" indent="-609600" eaLnBrk="1" hangingPunct="1">
              <a:lnSpc>
                <a:spcPct val="90000"/>
              </a:lnSpc>
              <a:defRPr/>
            </a:pPr>
            <a:r>
              <a:rPr lang="en-US" sz="2400" smtClean="0"/>
              <a:t>Redemption of preference shares by the company comes under relinquishment of asset.</a:t>
            </a:r>
          </a:p>
          <a:p>
            <a:pPr marL="609600" indent="-609600" algn="ctr" eaLnBrk="1" hangingPunct="1">
              <a:lnSpc>
                <a:spcPct val="90000"/>
              </a:lnSpc>
              <a:buFont typeface="Wingdings" pitchFamily="2" charset="2"/>
              <a:buNone/>
              <a:defRPr/>
            </a:pPr>
            <a:r>
              <a:rPr lang="en-US" sz="2400" i="1" smtClean="0">
                <a:solidFill>
                  <a:srgbClr val="CC0000"/>
                </a:solidFill>
              </a:rPr>
              <a:t>Anarkali Sarabhai v. CIT 90 Taxman 509 (SC)</a:t>
            </a:r>
          </a:p>
          <a:p>
            <a:pPr marL="609600" indent="-609600" eaLnBrk="1" hangingPunct="1">
              <a:lnSpc>
                <a:spcPct val="90000"/>
              </a:lnSpc>
              <a:defRPr/>
            </a:pPr>
            <a:r>
              <a:rPr lang="en-US" sz="2400" smtClean="0"/>
              <a:t>Reduction of share capital is chargeable in the hands of shareholders.</a:t>
            </a:r>
          </a:p>
          <a:p>
            <a:pPr marL="609600" indent="-609600" algn="ctr" eaLnBrk="1" hangingPunct="1">
              <a:lnSpc>
                <a:spcPct val="90000"/>
              </a:lnSpc>
              <a:buFont typeface="Wingdings" pitchFamily="2" charset="2"/>
              <a:buNone/>
              <a:defRPr/>
            </a:pPr>
            <a:r>
              <a:rPr lang="en-US" sz="2400" i="1" smtClean="0">
                <a:solidFill>
                  <a:srgbClr val="CC0000"/>
                </a:solidFill>
              </a:rPr>
              <a:t>Kartikeya V. Sarabhai v. CIT 94 Taxman 164 (SC)</a:t>
            </a:r>
          </a:p>
          <a:p>
            <a:pPr marL="609600" indent="-609600" algn="ctr" eaLnBrk="1" hangingPunct="1">
              <a:lnSpc>
                <a:spcPct val="90000"/>
              </a:lnSpc>
              <a:buFont typeface="Wingdings" pitchFamily="2" charset="2"/>
              <a:buNone/>
              <a:defRPr/>
            </a:pPr>
            <a:r>
              <a:rPr lang="en-US" sz="2400" i="1" smtClean="0">
                <a:solidFill>
                  <a:srgbClr val="CC0000"/>
                </a:solidFill>
              </a:rPr>
              <a:t>CIT v. G. Narsimhan (1999) 102 Taxman 66 (SC)</a:t>
            </a:r>
          </a:p>
        </p:txBody>
      </p:sp>
    </p:spTree>
  </p:cSld>
  <p:clrMapOvr>
    <a:masterClrMapping/>
  </p:clrMapOvr>
  <p:transition/>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9298" name="Rectangle 2"/>
          <p:cNvSpPr>
            <a:spLocks noGrp="1" noRot="1" noChangeArrowheads="1"/>
          </p:cNvSpPr>
          <p:nvPr>
            <p:ph type="title"/>
          </p:nvPr>
        </p:nvSpPr>
        <p:spPr/>
        <p:txBody>
          <a:bodyPr/>
          <a:lstStyle/>
          <a:p>
            <a:pPr eaLnBrk="1" hangingPunct="1">
              <a:defRPr/>
            </a:pPr>
            <a:r>
              <a:rPr lang="en-US" smtClean="0">
                <a:solidFill>
                  <a:schemeClr val="folHlink"/>
                </a:solidFill>
              </a:rPr>
              <a:t>Capital Gains</a:t>
            </a:r>
          </a:p>
        </p:txBody>
      </p:sp>
      <p:sp>
        <p:nvSpPr>
          <p:cNvPr id="439299" name="Rectangle 3"/>
          <p:cNvSpPr>
            <a:spLocks noGrp="1" noRot="1" noChangeArrowheads="1"/>
          </p:cNvSpPr>
          <p:nvPr>
            <p:ph idx="1"/>
          </p:nvPr>
        </p:nvSpPr>
        <p:spPr/>
        <p:txBody>
          <a:bodyPr/>
          <a:lstStyle/>
          <a:p>
            <a:pPr eaLnBrk="1" hangingPunct="1">
              <a:lnSpc>
                <a:spcPct val="80000"/>
              </a:lnSpc>
              <a:defRPr/>
            </a:pPr>
            <a:r>
              <a:rPr lang="en-US" sz="2400" smtClean="0"/>
              <a:t>Tenancy rights</a:t>
            </a:r>
          </a:p>
          <a:p>
            <a:pPr algn="ctr" eaLnBrk="1" hangingPunct="1">
              <a:lnSpc>
                <a:spcPct val="80000"/>
              </a:lnSpc>
              <a:buFont typeface="Wingdings" pitchFamily="2" charset="2"/>
              <a:buNone/>
              <a:defRPr/>
            </a:pPr>
            <a:r>
              <a:rPr lang="en-US" sz="2400" i="1" smtClean="0">
                <a:solidFill>
                  <a:srgbClr val="CC0000"/>
                </a:solidFill>
              </a:rPr>
              <a:t>A.Gasper v. CIT (1979) 117 ITR 581 (Cal.)</a:t>
            </a:r>
          </a:p>
          <a:p>
            <a:pPr eaLnBrk="1" hangingPunct="1">
              <a:lnSpc>
                <a:spcPct val="80000"/>
              </a:lnSpc>
              <a:defRPr/>
            </a:pPr>
            <a:r>
              <a:rPr lang="en-US" sz="2400" smtClean="0"/>
              <a:t>Advance paid for purchase of property, compensation received on cancellation.</a:t>
            </a:r>
          </a:p>
          <a:p>
            <a:pPr algn="ctr" eaLnBrk="1" hangingPunct="1">
              <a:lnSpc>
                <a:spcPct val="80000"/>
              </a:lnSpc>
              <a:buFont typeface="Wingdings" pitchFamily="2" charset="2"/>
              <a:buNone/>
              <a:defRPr/>
            </a:pPr>
            <a:r>
              <a:rPr lang="en-US" sz="2400" i="1" smtClean="0">
                <a:solidFill>
                  <a:srgbClr val="CC0000"/>
                </a:solidFill>
              </a:rPr>
              <a:t>K.R. Srinath v. CIT (2002) 80 ITD 193 (Mad.)</a:t>
            </a:r>
          </a:p>
          <a:p>
            <a:pPr eaLnBrk="1" hangingPunct="1">
              <a:lnSpc>
                <a:spcPct val="80000"/>
              </a:lnSpc>
              <a:defRPr/>
            </a:pPr>
            <a:r>
              <a:rPr lang="en-US" sz="2400" smtClean="0"/>
              <a:t>Amount paid as earnest money subsequently right surrendered in a tripartite agreement. Held to be capital gains</a:t>
            </a:r>
          </a:p>
          <a:p>
            <a:pPr algn="ctr" eaLnBrk="1" hangingPunct="1">
              <a:lnSpc>
                <a:spcPct val="80000"/>
              </a:lnSpc>
              <a:buFont typeface="Wingdings" pitchFamily="2" charset="2"/>
              <a:buNone/>
              <a:defRPr/>
            </a:pPr>
            <a:r>
              <a:rPr lang="en-US" sz="2400" i="1" smtClean="0">
                <a:solidFill>
                  <a:srgbClr val="CC0000"/>
                </a:solidFill>
              </a:rPr>
              <a:t>CIT v. Tata Services Ltd 122 ITR 594 (Bom.)</a:t>
            </a:r>
          </a:p>
          <a:p>
            <a:pPr eaLnBrk="1" hangingPunct="1">
              <a:lnSpc>
                <a:spcPct val="80000"/>
              </a:lnSpc>
              <a:defRPr/>
            </a:pPr>
            <a:r>
              <a:rPr lang="en-US" sz="2400" smtClean="0"/>
              <a:t>Realignment of interest in property by effecting family arrangements.</a:t>
            </a:r>
          </a:p>
          <a:p>
            <a:pPr algn="ctr" eaLnBrk="1" hangingPunct="1">
              <a:lnSpc>
                <a:spcPct val="80000"/>
              </a:lnSpc>
              <a:buFont typeface="Wingdings" pitchFamily="2" charset="2"/>
              <a:buNone/>
              <a:defRPr/>
            </a:pPr>
            <a:r>
              <a:rPr lang="en-US" sz="2400" i="1" smtClean="0">
                <a:solidFill>
                  <a:srgbClr val="CC0000"/>
                </a:solidFill>
              </a:rPr>
              <a:t>CIT v. Al. Ramanathan (2000) 245 ITR 494 (Mad.)</a:t>
            </a:r>
          </a:p>
        </p:txBody>
      </p:sp>
    </p:spTree>
  </p:cSld>
  <p:clrMapOvr>
    <a:masterClrMapping/>
  </p:clrMapOvr>
  <p:transition/>
  <p:timing>
    <p:tnLst>
      <p:par>
        <p:cTn id="1" dur="indefinite" restart="never" nodeType="tmRoot"/>
      </p:par>
    </p:tnLst>
  </p:timing>
</p:sld>
</file>

<file path=ppt/slides/slide1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40322" name="Rectangle 2"/>
          <p:cNvSpPr>
            <a:spLocks noGrp="1" noRot="1" noChangeArrowheads="1"/>
          </p:cNvSpPr>
          <p:nvPr>
            <p:ph type="title"/>
          </p:nvPr>
        </p:nvSpPr>
        <p:spPr>
          <a:xfrm>
            <a:off x="381000" y="0"/>
            <a:ext cx="8763000" cy="762000"/>
          </a:xfrm>
        </p:spPr>
        <p:txBody>
          <a:bodyPr/>
          <a:lstStyle/>
          <a:p>
            <a:pPr eaLnBrk="1" hangingPunct="1">
              <a:defRPr/>
            </a:pPr>
            <a:r>
              <a:rPr lang="en-US" sz="3400" b="1" u="sng" smtClean="0">
                <a:solidFill>
                  <a:srgbClr val="FFCC00"/>
                </a:solidFill>
              </a:rPr>
              <a:t>Transactions not regarded as transfer</a:t>
            </a:r>
            <a:endParaRPr lang="en-US" sz="3400" smtClean="0"/>
          </a:p>
        </p:txBody>
      </p:sp>
      <p:sp>
        <p:nvSpPr>
          <p:cNvPr id="440323" name="Rectangle 3"/>
          <p:cNvSpPr>
            <a:spLocks noGrp="1" noRot="1" noChangeArrowheads="1"/>
          </p:cNvSpPr>
          <p:nvPr>
            <p:ph idx="1"/>
          </p:nvPr>
        </p:nvSpPr>
        <p:spPr>
          <a:xfrm>
            <a:off x="381000" y="990600"/>
            <a:ext cx="8534400" cy="5867400"/>
          </a:xfrm>
        </p:spPr>
        <p:txBody>
          <a:bodyPr/>
          <a:lstStyle/>
          <a:p>
            <a:pPr marL="746125" indent="-746125" algn="just" defTabSz="920750" eaLnBrk="1" hangingPunct="1">
              <a:spcBef>
                <a:spcPct val="0"/>
              </a:spcBef>
              <a:spcAft>
                <a:spcPct val="20000"/>
              </a:spcAft>
              <a:buFont typeface="Wingdings" pitchFamily="2" charset="2"/>
              <a:buNone/>
              <a:tabLst>
                <a:tab pos="1263650" algn="l"/>
                <a:tab pos="2008188" algn="l"/>
                <a:tab pos="2566988" algn="l"/>
              </a:tabLst>
              <a:defRPr/>
            </a:pPr>
            <a:r>
              <a:rPr lang="en-US" sz="2800" b="1" u="sng" smtClean="0">
                <a:solidFill>
                  <a:srgbClr val="993300"/>
                </a:solidFill>
              </a:rPr>
              <a:t>Section 47</a:t>
            </a:r>
          </a:p>
          <a:p>
            <a:pPr marL="746125" indent="-746125" algn="just" defTabSz="920750" eaLnBrk="1" hangingPunct="1">
              <a:spcBef>
                <a:spcPct val="0"/>
              </a:spcBef>
              <a:spcAft>
                <a:spcPct val="20000"/>
              </a:spcAft>
              <a:buFontTx/>
              <a:buAutoNum type="romanLcParenBoth"/>
              <a:tabLst>
                <a:tab pos="1263650" algn="l"/>
                <a:tab pos="2008188" algn="l"/>
                <a:tab pos="2566988" algn="l"/>
              </a:tabLst>
              <a:defRPr/>
            </a:pPr>
            <a:r>
              <a:rPr lang="en-US" sz="2400" smtClean="0"/>
              <a:t>total or partial partition of HUF</a:t>
            </a:r>
          </a:p>
          <a:p>
            <a:pPr marL="746125" indent="-746125" algn="just" defTabSz="920750" eaLnBrk="1" hangingPunct="1">
              <a:spcBef>
                <a:spcPct val="0"/>
              </a:spcBef>
              <a:spcAft>
                <a:spcPct val="20000"/>
              </a:spcAft>
              <a:buFontTx/>
              <a:buAutoNum type="romanLcParenBoth" startAt="3"/>
              <a:tabLst>
                <a:tab pos="1263650" algn="l"/>
                <a:tab pos="2008188" algn="l"/>
                <a:tab pos="2566988" algn="l"/>
              </a:tabLst>
              <a:defRPr/>
            </a:pPr>
            <a:r>
              <a:rPr lang="en-US" sz="2400" smtClean="0"/>
              <a:t>Gift, will or an irrecoverable trust</a:t>
            </a:r>
          </a:p>
          <a:p>
            <a:pPr marL="746125" indent="-746125" algn="just" defTabSz="920750" eaLnBrk="1" hangingPunct="1">
              <a:spcBef>
                <a:spcPct val="0"/>
              </a:spcBef>
              <a:spcAft>
                <a:spcPct val="20000"/>
              </a:spcAft>
              <a:buFontTx/>
              <a:buNone/>
              <a:tabLst>
                <a:tab pos="1263650" algn="l"/>
                <a:tab pos="2008188" algn="l"/>
                <a:tab pos="2566988" algn="l"/>
              </a:tabLst>
              <a:defRPr/>
            </a:pPr>
            <a:r>
              <a:rPr lang="en-US" sz="2400" smtClean="0"/>
              <a:t>	except - ESOP</a:t>
            </a:r>
          </a:p>
          <a:p>
            <a:pPr marL="746125" indent="-746125" algn="just" defTabSz="920750" eaLnBrk="1" hangingPunct="1">
              <a:spcBef>
                <a:spcPct val="0"/>
              </a:spcBef>
              <a:spcAft>
                <a:spcPct val="20000"/>
              </a:spcAft>
              <a:buFontTx/>
              <a:buAutoNum type="romanLcParenBoth" startAt="4"/>
              <a:tabLst>
                <a:tab pos="1263650" algn="l"/>
                <a:tab pos="2008188" algn="l"/>
                <a:tab pos="2566988" algn="l"/>
              </a:tabLst>
              <a:defRPr/>
            </a:pPr>
            <a:r>
              <a:rPr lang="en-US" sz="2400" smtClean="0"/>
              <a:t>transfer to a subsidiary company</a:t>
            </a:r>
          </a:p>
          <a:p>
            <a:pPr marL="746125" indent="-746125" algn="just" defTabSz="920750" eaLnBrk="1" hangingPunct="1">
              <a:spcBef>
                <a:spcPct val="0"/>
              </a:spcBef>
              <a:spcAft>
                <a:spcPct val="20000"/>
              </a:spcAft>
              <a:buFont typeface="Wingdings" pitchFamily="2" charset="2"/>
              <a:buNone/>
              <a:tabLst>
                <a:tab pos="1263650" algn="l"/>
                <a:tab pos="2008188" algn="l"/>
                <a:tab pos="2566988" algn="l"/>
              </a:tabLst>
              <a:defRPr/>
            </a:pPr>
            <a:r>
              <a:rPr lang="en-US" sz="2400" smtClean="0"/>
              <a:t>	-	whole of the share capital</a:t>
            </a:r>
          </a:p>
          <a:p>
            <a:pPr marL="746125" indent="-746125" algn="just" defTabSz="920750" eaLnBrk="1" hangingPunct="1">
              <a:spcBef>
                <a:spcPct val="0"/>
              </a:spcBef>
              <a:spcAft>
                <a:spcPct val="20000"/>
              </a:spcAft>
              <a:buFont typeface="Wingdings" pitchFamily="2" charset="2"/>
              <a:buNone/>
              <a:tabLst>
                <a:tab pos="1263650" algn="l"/>
                <a:tab pos="2008188" algn="l"/>
                <a:tab pos="2566988" algn="l"/>
              </a:tabLst>
              <a:defRPr/>
            </a:pPr>
            <a:r>
              <a:rPr lang="en-US" sz="2400" smtClean="0"/>
              <a:t>	-	subsidiary company to be Indian company  </a:t>
            </a:r>
          </a:p>
          <a:p>
            <a:pPr marL="746125" indent="-746125" algn="just" defTabSz="920750" eaLnBrk="1" hangingPunct="1">
              <a:spcBef>
                <a:spcPct val="0"/>
              </a:spcBef>
              <a:spcAft>
                <a:spcPct val="20000"/>
              </a:spcAft>
              <a:buFontTx/>
              <a:buAutoNum type="romanLcParenBoth" startAt="5"/>
              <a:tabLst>
                <a:tab pos="1263650" algn="l"/>
                <a:tab pos="2008188" algn="l"/>
                <a:tab pos="2566988" algn="l"/>
              </a:tabLst>
              <a:defRPr/>
            </a:pPr>
            <a:r>
              <a:rPr lang="en-US" sz="2400" smtClean="0"/>
              <a:t>transfer to a holding company</a:t>
            </a:r>
          </a:p>
          <a:p>
            <a:pPr marL="746125" indent="-746125" algn="just" defTabSz="920750" eaLnBrk="1" hangingPunct="1">
              <a:spcBef>
                <a:spcPct val="0"/>
              </a:spcBef>
              <a:spcAft>
                <a:spcPct val="20000"/>
              </a:spcAft>
              <a:buFont typeface="Wingdings" pitchFamily="2" charset="2"/>
              <a:buNone/>
              <a:tabLst>
                <a:tab pos="1263650" algn="l"/>
                <a:tab pos="2008188" algn="l"/>
                <a:tab pos="2566988" algn="l"/>
              </a:tabLst>
              <a:defRPr/>
            </a:pPr>
            <a:r>
              <a:rPr lang="en-US" sz="2400" smtClean="0"/>
              <a:t>	-	wholly held share capital</a:t>
            </a:r>
          </a:p>
          <a:p>
            <a:pPr marL="746125" indent="-746125" algn="just" defTabSz="920750" eaLnBrk="1" hangingPunct="1">
              <a:spcBef>
                <a:spcPct val="0"/>
              </a:spcBef>
              <a:spcAft>
                <a:spcPct val="20000"/>
              </a:spcAft>
              <a:buFont typeface="Wingdings" pitchFamily="2" charset="2"/>
              <a:buNone/>
              <a:tabLst>
                <a:tab pos="1263650" algn="l"/>
                <a:tab pos="2008188" algn="l"/>
                <a:tab pos="2566988" algn="l"/>
              </a:tabLst>
              <a:defRPr/>
            </a:pPr>
            <a:r>
              <a:rPr lang="en-US" sz="2400" smtClean="0"/>
              <a:t>	-	Holding company is a Indian company</a:t>
            </a:r>
          </a:p>
          <a:p>
            <a:pPr marL="746125" indent="-746125" algn="just" defTabSz="920750" eaLnBrk="1" hangingPunct="1">
              <a:spcBef>
                <a:spcPct val="0"/>
              </a:spcBef>
              <a:spcAft>
                <a:spcPct val="20000"/>
              </a:spcAft>
              <a:buFont typeface="Wingdings" pitchFamily="2" charset="2"/>
              <a:buNone/>
              <a:tabLst>
                <a:tab pos="1263650" algn="l"/>
                <a:tab pos="2008188" algn="l"/>
                <a:tab pos="2566988" algn="l"/>
              </a:tabLst>
              <a:defRPr/>
            </a:pPr>
            <a:r>
              <a:rPr lang="en-US" sz="2400" smtClean="0"/>
              <a:t>	-	clause (iv) &amp; (v) not applicable to</a:t>
            </a:r>
          </a:p>
          <a:p>
            <a:pPr marL="746125" indent="-746125" algn="just" defTabSz="920750" eaLnBrk="1" hangingPunct="1">
              <a:spcBef>
                <a:spcPct val="0"/>
              </a:spcBef>
              <a:spcAft>
                <a:spcPct val="20000"/>
              </a:spcAft>
              <a:buFont typeface="Wingdings" pitchFamily="2" charset="2"/>
              <a:buNone/>
              <a:tabLst>
                <a:tab pos="1263650" algn="l"/>
                <a:tab pos="2008188" algn="l"/>
                <a:tab pos="2566988" algn="l"/>
              </a:tabLst>
              <a:defRPr/>
            </a:pPr>
            <a:r>
              <a:rPr lang="en-US" sz="2400" smtClean="0"/>
              <a:t>	Provisio	-&gt;  transfer of capital asset after 29/2/1998</a:t>
            </a:r>
          </a:p>
          <a:p>
            <a:pPr marL="746125" indent="-746125" algn="just" defTabSz="920750" eaLnBrk="1" hangingPunct="1">
              <a:spcBef>
                <a:spcPct val="0"/>
              </a:spcBef>
              <a:spcAft>
                <a:spcPct val="20000"/>
              </a:spcAft>
              <a:buFont typeface="Wingdings" pitchFamily="2" charset="2"/>
              <a:buNone/>
              <a:tabLst>
                <a:tab pos="1263650" algn="l"/>
                <a:tab pos="2008188" algn="l"/>
                <a:tab pos="2566988" algn="l"/>
              </a:tabLst>
              <a:defRPr/>
            </a:pPr>
            <a:r>
              <a:rPr lang="en-US" sz="2400" smtClean="0"/>
              <a:t>			-&gt;  as stock in trade	 	</a:t>
            </a:r>
          </a:p>
          <a:p>
            <a:pPr marL="746125" indent="-746125" algn="just" defTabSz="920750" eaLnBrk="1" hangingPunct="1">
              <a:spcBef>
                <a:spcPct val="0"/>
              </a:spcBef>
              <a:spcAft>
                <a:spcPct val="20000"/>
              </a:spcAft>
              <a:buFont typeface="Wingdings" pitchFamily="2" charset="2"/>
              <a:buNone/>
              <a:tabLst>
                <a:tab pos="1263650" algn="l"/>
                <a:tab pos="2008188" algn="l"/>
                <a:tab pos="2566988" algn="l"/>
              </a:tabLst>
              <a:defRPr/>
            </a:pPr>
            <a:endParaRPr lang="en-US" sz="240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40322"/>
                                        </p:tgtEl>
                                        <p:attrNameLst>
                                          <p:attrName>style.visibility</p:attrName>
                                        </p:attrNameLst>
                                      </p:cBhvr>
                                      <p:to>
                                        <p:strVal val="visible"/>
                                      </p:to>
                                    </p:set>
                                    <p:anim calcmode="lin" valueType="num">
                                      <p:cBhvr additive="base">
                                        <p:cTn id="7" dur="500" fill="hold"/>
                                        <p:tgtEl>
                                          <p:spTgt spid="440322"/>
                                        </p:tgtEl>
                                        <p:attrNameLst>
                                          <p:attrName>ppt_x</p:attrName>
                                        </p:attrNameLst>
                                      </p:cBhvr>
                                      <p:tavLst>
                                        <p:tav tm="0">
                                          <p:val>
                                            <p:strVal val="0-#ppt_w/2"/>
                                          </p:val>
                                        </p:tav>
                                        <p:tav tm="100000">
                                          <p:val>
                                            <p:strVal val="#ppt_x"/>
                                          </p:val>
                                        </p:tav>
                                      </p:tavLst>
                                    </p:anim>
                                    <p:anim calcmode="lin" valueType="num">
                                      <p:cBhvr additive="base">
                                        <p:cTn id="8" dur="500" fill="hold"/>
                                        <p:tgtEl>
                                          <p:spTgt spid="44032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440323">
                                            <p:txEl>
                                              <p:pRg st="0" end="0"/>
                                            </p:txEl>
                                          </p:spTgt>
                                        </p:tgtEl>
                                        <p:attrNameLst>
                                          <p:attrName>style.visibility</p:attrName>
                                        </p:attrNameLst>
                                      </p:cBhvr>
                                      <p:to>
                                        <p:strVal val="visible"/>
                                      </p:to>
                                    </p:set>
                                    <p:anim calcmode="lin" valueType="num">
                                      <p:cBhvr additive="base">
                                        <p:cTn id="13" dur="500" fill="hold"/>
                                        <p:tgtEl>
                                          <p:spTgt spid="440323">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44032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440323">
                                            <p:txEl>
                                              <p:pRg st="1" end="1"/>
                                            </p:txEl>
                                          </p:spTgt>
                                        </p:tgtEl>
                                        <p:attrNameLst>
                                          <p:attrName>style.visibility</p:attrName>
                                        </p:attrNameLst>
                                      </p:cBhvr>
                                      <p:to>
                                        <p:strVal val="visible"/>
                                      </p:to>
                                    </p:set>
                                    <p:anim calcmode="lin" valueType="num">
                                      <p:cBhvr additive="base">
                                        <p:cTn id="19" dur="500" fill="hold"/>
                                        <p:tgtEl>
                                          <p:spTgt spid="440323">
                                            <p:txEl>
                                              <p:pRg st="1" end="1"/>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44032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440323">
                                            <p:txEl>
                                              <p:pRg st="2" end="2"/>
                                            </p:txEl>
                                          </p:spTgt>
                                        </p:tgtEl>
                                        <p:attrNameLst>
                                          <p:attrName>style.visibility</p:attrName>
                                        </p:attrNameLst>
                                      </p:cBhvr>
                                      <p:to>
                                        <p:strVal val="visible"/>
                                      </p:to>
                                    </p:set>
                                    <p:anim calcmode="lin" valueType="num">
                                      <p:cBhvr additive="base">
                                        <p:cTn id="25" dur="500" fill="hold"/>
                                        <p:tgtEl>
                                          <p:spTgt spid="440323">
                                            <p:txEl>
                                              <p:pRg st="2" end="2"/>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440323">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440323">
                                            <p:txEl>
                                              <p:pRg st="3" end="3"/>
                                            </p:txEl>
                                          </p:spTgt>
                                        </p:tgtEl>
                                        <p:attrNameLst>
                                          <p:attrName>style.visibility</p:attrName>
                                        </p:attrNameLst>
                                      </p:cBhvr>
                                      <p:to>
                                        <p:strVal val="visible"/>
                                      </p:to>
                                    </p:set>
                                    <p:anim calcmode="lin" valueType="num">
                                      <p:cBhvr additive="base">
                                        <p:cTn id="31" dur="500" fill="hold"/>
                                        <p:tgtEl>
                                          <p:spTgt spid="440323">
                                            <p:txEl>
                                              <p:pRg st="3" end="3"/>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440323">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440323">
                                            <p:txEl>
                                              <p:pRg st="4" end="4"/>
                                            </p:txEl>
                                          </p:spTgt>
                                        </p:tgtEl>
                                        <p:attrNameLst>
                                          <p:attrName>style.visibility</p:attrName>
                                        </p:attrNameLst>
                                      </p:cBhvr>
                                      <p:to>
                                        <p:strVal val="visible"/>
                                      </p:to>
                                    </p:set>
                                    <p:anim calcmode="lin" valueType="num">
                                      <p:cBhvr additive="base">
                                        <p:cTn id="37" dur="500" fill="hold"/>
                                        <p:tgtEl>
                                          <p:spTgt spid="440323">
                                            <p:txEl>
                                              <p:pRg st="4" end="4"/>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440323">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440323">
                                            <p:txEl>
                                              <p:pRg st="5" end="5"/>
                                            </p:txEl>
                                          </p:spTgt>
                                        </p:tgtEl>
                                        <p:attrNameLst>
                                          <p:attrName>style.visibility</p:attrName>
                                        </p:attrNameLst>
                                      </p:cBhvr>
                                      <p:to>
                                        <p:strVal val="visible"/>
                                      </p:to>
                                    </p:set>
                                    <p:anim calcmode="lin" valueType="num">
                                      <p:cBhvr additive="base">
                                        <p:cTn id="43" dur="500" fill="hold"/>
                                        <p:tgtEl>
                                          <p:spTgt spid="440323">
                                            <p:txEl>
                                              <p:pRg st="5" end="5"/>
                                            </p:tx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440323">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8" fill="hold" grpId="0" nodeType="clickEffect">
                                  <p:stCondLst>
                                    <p:cond delay="0"/>
                                  </p:stCondLst>
                                  <p:childTnLst>
                                    <p:set>
                                      <p:cBhvr>
                                        <p:cTn id="48" dur="1" fill="hold">
                                          <p:stCondLst>
                                            <p:cond delay="0"/>
                                          </p:stCondLst>
                                        </p:cTn>
                                        <p:tgtEl>
                                          <p:spTgt spid="440323">
                                            <p:txEl>
                                              <p:pRg st="6" end="6"/>
                                            </p:txEl>
                                          </p:spTgt>
                                        </p:tgtEl>
                                        <p:attrNameLst>
                                          <p:attrName>style.visibility</p:attrName>
                                        </p:attrNameLst>
                                      </p:cBhvr>
                                      <p:to>
                                        <p:strVal val="visible"/>
                                      </p:to>
                                    </p:set>
                                    <p:anim calcmode="lin" valueType="num">
                                      <p:cBhvr additive="base">
                                        <p:cTn id="49" dur="500" fill="hold"/>
                                        <p:tgtEl>
                                          <p:spTgt spid="440323">
                                            <p:txEl>
                                              <p:pRg st="6" end="6"/>
                                            </p:txEl>
                                          </p:spTgt>
                                        </p:tgtEl>
                                        <p:attrNameLst>
                                          <p:attrName>ppt_x</p:attrName>
                                        </p:attrNameLst>
                                      </p:cBhvr>
                                      <p:tavLst>
                                        <p:tav tm="0">
                                          <p:val>
                                            <p:strVal val="0-#ppt_w/2"/>
                                          </p:val>
                                        </p:tav>
                                        <p:tav tm="100000">
                                          <p:val>
                                            <p:strVal val="#ppt_x"/>
                                          </p:val>
                                        </p:tav>
                                      </p:tavLst>
                                    </p:anim>
                                    <p:anim calcmode="lin" valueType="num">
                                      <p:cBhvr additive="base">
                                        <p:cTn id="50" dur="500" fill="hold"/>
                                        <p:tgtEl>
                                          <p:spTgt spid="440323">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8" fill="hold" grpId="0" nodeType="clickEffect">
                                  <p:stCondLst>
                                    <p:cond delay="0"/>
                                  </p:stCondLst>
                                  <p:childTnLst>
                                    <p:set>
                                      <p:cBhvr>
                                        <p:cTn id="54" dur="1" fill="hold">
                                          <p:stCondLst>
                                            <p:cond delay="0"/>
                                          </p:stCondLst>
                                        </p:cTn>
                                        <p:tgtEl>
                                          <p:spTgt spid="440323">
                                            <p:txEl>
                                              <p:pRg st="7" end="7"/>
                                            </p:txEl>
                                          </p:spTgt>
                                        </p:tgtEl>
                                        <p:attrNameLst>
                                          <p:attrName>style.visibility</p:attrName>
                                        </p:attrNameLst>
                                      </p:cBhvr>
                                      <p:to>
                                        <p:strVal val="visible"/>
                                      </p:to>
                                    </p:set>
                                    <p:anim calcmode="lin" valueType="num">
                                      <p:cBhvr additive="base">
                                        <p:cTn id="55" dur="500" fill="hold"/>
                                        <p:tgtEl>
                                          <p:spTgt spid="440323">
                                            <p:txEl>
                                              <p:pRg st="7" end="7"/>
                                            </p:txEl>
                                          </p:spTgt>
                                        </p:tgtEl>
                                        <p:attrNameLst>
                                          <p:attrName>ppt_x</p:attrName>
                                        </p:attrNameLst>
                                      </p:cBhvr>
                                      <p:tavLst>
                                        <p:tav tm="0">
                                          <p:val>
                                            <p:strVal val="0-#ppt_w/2"/>
                                          </p:val>
                                        </p:tav>
                                        <p:tav tm="100000">
                                          <p:val>
                                            <p:strVal val="#ppt_x"/>
                                          </p:val>
                                        </p:tav>
                                      </p:tavLst>
                                    </p:anim>
                                    <p:anim calcmode="lin" valueType="num">
                                      <p:cBhvr additive="base">
                                        <p:cTn id="56" dur="500" fill="hold"/>
                                        <p:tgtEl>
                                          <p:spTgt spid="440323">
                                            <p:txEl>
                                              <p:pRg st="7" end="7"/>
                                            </p:txEl>
                                          </p:spTgt>
                                        </p:tgtEl>
                                        <p:attrNameLst>
                                          <p:attrName>ppt_y</p:attrName>
                                        </p:attrNameLst>
                                      </p:cBhvr>
                                      <p:tavLst>
                                        <p:tav tm="0">
                                          <p:val>
                                            <p:strVal val="#ppt_y"/>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8" fill="hold" grpId="0" nodeType="clickEffect">
                                  <p:stCondLst>
                                    <p:cond delay="0"/>
                                  </p:stCondLst>
                                  <p:childTnLst>
                                    <p:set>
                                      <p:cBhvr>
                                        <p:cTn id="60" dur="1" fill="hold">
                                          <p:stCondLst>
                                            <p:cond delay="0"/>
                                          </p:stCondLst>
                                        </p:cTn>
                                        <p:tgtEl>
                                          <p:spTgt spid="440323">
                                            <p:txEl>
                                              <p:pRg st="8" end="8"/>
                                            </p:txEl>
                                          </p:spTgt>
                                        </p:tgtEl>
                                        <p:attrNameLst>
                                          <p:attrName>style.visibility</p:attrName>
                                        </p:attrNameLst>
                                      </p:cBhvr>
                                      <p:to>
                                        <p:strVal val="visible"/>
                                      </p:to>
                                    </p:set>
                                    <p:anim calcmode="lin" valueType="num">
                                      <p:cBhvr additive="base">
                                        <p:cTn id="61" dur="500" fill="hold"/>
                                        <p:tgtEl>
                                          <p:spTgt spid="440323">
                                            <p:txEl>
                                              <p:pRg st="8" end="8"/>
                                            </p:txEl>
                                          </p:spTgt>
                                        </p:tgtEl>
                                        <p:attrNameLst>
                                          <p:attrName>ppt_x</p:attrName>
                                        </p:attrNameLst>
                                      </p:cBhvr>
                                      <p:tavLst>
                                        <p:tav tm="0">
                                          <p:val>
                                            <p:strVal val="0-#ppt_w/2"/>
                                          </p:val>
                                        </p:tav>
                                        <p:tav tm="100000">
                                          <p:val>
                                            <p:strVal val="#ppt_x"/>
                                          </p:val>
                                        </p:tav>
                                      </p:tavLst>
                                    </p:anim>
                                    <p:anim calcmode="lin" valueType="num">
                                      <p:cBhvr additive="base">
                                        <p:cTn id="62" dur="500" fill="hold"/>
                                        <p:tgtEl>
                                          <p:spTgt spid="440323">
                                            <p:txEl>
                                              <p:pRg st="8" end="8"/>
                                            </p:txEl>
                                          </p:spTgt>
                                        </p:tgtEl>
                                        <p:attrNameLst>
                                          <p:attrName>ppt_y</p:attrName>
                                        </p:attrNameLst>
                                      </p:cBhvr>
                                      <p:tavLst>
                                        <p:tav tm="0">
                                          <p:val>
                                            <p:strVal val="#ppt_y"/>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8" fill="hold" grpId="0" nodeType="clickEffect">
                                  <p:stCondLst>
                                    <p:cond delay="0"/>
                                  </p:stCondLst>
                                  <p:childTnLst>
                                    <p:set>
                                      <p:cBhvr>
                                        <p:cTn id="66" dur="1" fill="hold">
                                          <p:stCondLst>
                                            <p:cond delay="0"/>
                                          </p:stCondLst>
                                        </p:cTn>
                                        <p:tgtEl>
                                          <p:spTgt spid="440323">
                                            <p:txEl>
                                              <p:pRg st="9" end="9"/>
                                            </p:txEl>
                                          </p:spTgt>
                                        </p:tgtEl>
                                        <p:attrNameLst>
                                          <p:attrName>style.visibility</p:attrName>
                                        </p:attrNameLst>
                                      </p:cBhvr>
                                      <p:to>
                                        <p:strVal val="visible"/>
                                      </p:to>
                                    </p:set>
                                    <p:anim calcmode="lin" valueType="num">
                                      <p:cBhvr additive="base">
                                        <p:cTn id="67" dur="500" fill="hold"/>
                                        <p:tgtEl>
                                          <p:spTgt spid="440323">
                                            <p:txEl>
                                              <p:pRg st="9" end="9"/>
                                            </p:txEl>
                                          </p:spTgt>
                                        </p:tgtEl>
                                        <p:attrNameLst>
                                          <p:attrName>ppt_x</p:attrName>
                                        </p:attrNameLst>
                                      </p:cBhvr>
                                      <p:tavLst>
                                        <p:tav tm="0">
                                          <p:val>
                                            <p:strVal val="0-#ppt_w/2"/>
                                          </p:val>
                                        </p:tav>
                                        <p:tav tm="100000">
                                          <p:val>
                                            <p:strVal val="#ppt_x"/>
                                          </p:val>
                                        </p:tav>
                                      </p:tavLst>
                                    </p:anim>
                                    <p:anim calcmode="lin" valueType="num">
                                      <p:cBhvr additive="base">
                                        <p:cTn id="68" dur="500" fill="hold"/>
                                        <p:tgtEl>
                                          <p:spTgt spid="440323">
                                            <p:txEl>
                                              <p:pRg st="9" end="9"/>
                                            </p:txEl>
                                          </p:spTgt>
                                        </p:tgtEl>
                                        <p:attrNameLst>
                                          <p:attrName>ppt_y</p:attrName>
                                        </p:attrNameLst>
                                      </p:cBhvr>
                                      <p:tavLst>
                                        <p:tav tm="0">
                                          <p:val>
                                            <p:strVal val="#ppt_y"/>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8" fill="hold" grpId="0" nodeType="clickEffect">
                                  <p:stCondLst>
                                    <p:cond delay="0"/>
                                  </p:stCondLst>
                                  <p:childTnLst>
                                    <p:set>
                                      <p:cBhvr>
                                        <p:cTn id="72" dur="1" fill="hold">
                                          <p:stCondLst>
                                            <p:cond delay="0"/>
                                          </p:stCondLst>
                                        </p:cTn>
                                        <p:tgtEl>
                                          <p:spTgt spid="440323">
                                            <p:txEl>
                                              <p:pRg st="10" end="10"/>
                                            </p:txEl>
                                          </p:spTgt>
                                        </p:tgtEl>
                                        <p:attrNameLst>
                                          <p:attrName>style.visibility</p:attrName>
                                        </p:attrNameLst>
                                      </p:cBhvr>
                                      <p:to>
                                        <p:strVal val="visible"/>
                                      </p:to>
                                    </p:set>
                                    <p:anim calcmode="lin" valueType="num">
                                      <p:cBhvr additive="base">
                                        <p:cTn id="73" dur="500" fill="hold"/>
                                        <p:tgtEl>
                                          <p:spTgt spid="440323">
                                            <p:txEl>
                                              <p:pRg st="10" end="10"/>
                                            </p:txEl>
                                          </p:spTgt>
                                        </p:tgtEl>
                                        <p:attrNameLst>
                                          <p:attrName>ppt_x</p:attrName>
                                        </p:attrNameLst>
                                      </p:cBhvr>
                                      <p:tavLst>
                                        <p:tav tm="0">
                                          <p:val>
                                            <p:strVal val="0-#ppt_w/2"/>
                                          </p:val>
                                        </p:tav>
                                        <p:tav tm="100000">
                                          <p:val>
                                            <p:strVal val="#ppt_x"/>
                                          </p:val>
                                        </p:tav>
                                      </p:tavLst>
                                    </p:anim>
                                    <p:anim calcmode="lin" valueType="num">
                                      <p:cBhvr additive="base">
                                        <p:cTn id="74" dur="500" fill="hold"/>
                                        <p:tgtEl>
                                          <p:spTgt spid="440323">
                                            <p:txEl>
                                              <p:pRg st="10" end="10"/>
                                            </p:txEl>
                                          </p:spTgt>
                                        </p:tgtEl>
                                        <p:attrNameLst>
                                          <p:attrName>ppt_y</p:attrName>
                                        </p:attrNameLst>
                                      </p:cBhvr>
                                      <p:tavLst>
                                        <p:tav tm="0">
                                          <p:val>
                                            <p:strVal val="#ppt_y"/>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2" presetClass="entr" presetSubtype="8" fill="hold" grpId="0" nodeType="clickEffect">
                                  <p:stCondLst>
                                    <p:cond delay="0"/>
                                  </p:stCondLst>
                                  <p:childTnLst>
                                    <p:set>
                                      <p:cBhvr>
                                        <p:cTn id="78" dur="1" fill="hold">
                                          <p:stCondLst>
                                            <p:cond delay="0"/>
                                          </p:stCondLst>
                                        </p:cTn>
                                        <p:tgtEl>
                                          <p:spTgt spid="440323">
                                            <p:txEl>
                                              <p:pRg st="11" end="11"/>
                                            </p:txEl>
                                          </p:spTgt>
                                        </p:tgtEl>
                                        <p:attrNameLst>
                                          <p:attrName>style.visibility</p:attrName>
                                        </p:attrNameLst>
                                      </p:cBhvr>
                                      <p:to>
                                        <p:strVal val="visible"/>
                                      </p:to>
                                    </p:set>
                                    <p:anim calcmode="lin" valueType="num">
                                      <p:cBhvr additive="base">
                                        <p:cTn id="79" dur="500" fill="hold"/>
                                        <p:tgtEl>
                                          <p:spTgt spid="440323">
                                            <p:txEl>
                                              <p:pRg st="11" end="11"/>
                                            </p:txEl>
                                          </p:spTgt>
                                        </p:tgtEl>
                                        <p:attrNameLst>
                                          <p:attrName>ppt_x</p:attrName>
                                        </p:attrNameLst>
                                      </p:cBhvr>
                                      <p:tavLst>
                                        <p:tav tm="0">
                                          <p:val>
                                            <p:strVal val="0-#ppt_w/2"/>
                                          </p:val>
                                        </p:tav>
                                        <p:tav tm="100000">
                                          <p:val>
                                            <p:strVal val="#ppt_x"/>
                                          </p:val>
                                        </p:tav>
                                      </p:tavLst>
                                    </p:anim>
                                    <p:anim calcmode="lin" valueType="num">
                                      <p:cBhvr additive="base">
                                        <p:cTn id="80" dur="500" fill="hold"/>
                                        <p:tgtEl>
                                          <p:spTgt spid="440323">
                                            <p:txEl>
                                              <p:pRg st="11" end="11"/>
                                            </p:txEl>
                                          </p:spTgt>
                                        </p:tgtEl>
                                        <p:attrNameLst>
                                          <p:attrName>ppt_y</p:attrName>
                                        </p:attrNameLst>
                                      </p:cBhvr>
                                      <p:tavLst>
                                        <p:tav tm="0">
                                          <p:val>
                                            <p:strVal val="#ppt_y"/>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2" presetClass="entr" presetSubtype="8" fill="hold" grpId="0" nodeType="clickEffect">
                                  <p:stCondLst>
                                    <p:cond delay="0"/>
                                  </p:stCondLst>
                                  <p:childTnLst>
                                    <p:set>
                                      <p:cBhvr>
                                        <p:cTn id="84" dur="1" fill="hold">
                                          <p:stCondLst>
                                            <p:cond delay="0"/>
                                          </p:stCondLst>
                                        </p:cTn>
                                        <p:tgtEl>
                                          <p:spTgt spid="440323">
                                            <p:txEl>
                                              <p:pRg st="12" end="12"/>
                                            </p:txEl>
                                          </p:spTgt>
                                        </p:tgtEl>
                                        <p:attrNameLst>
                                          <p:attrName>style.visibility</p:attrName>
                                        </p:attrNameLst>
                                      </p:cBhvr>
                                      <p:to>
                                        <p:strVal val="visible"/>
                                      </p:to>
                                    </p:set>
                                    <p:anim calcmode="lin" valueType="num">
                                      <p:cBhvr additive="base">
                                        <p:cTn id="85" dur="500" fill="hold"/>
                                        <p:tgtEl>
                                          <p:spTgt spid="440323">
                                            <p:txEl>
                                              <p:pRg st="12" end="12"/>
                                            </p:txEl>
                                          </p:spTgt>
                                        </p:tgtEl>
                                        <p:attrNameLst>
                                          <p:attrName>ppt_x</p:attrName>
                                        </p:attrNameLst>
                                      </p:cBhvr>
                                      <p:tavLst>
                                        <p:tav tm="0">
                                          <p:val>
                                            <p:strVal val="0-#ppt_w/2"/>
                                          </p:val>
                                        </p:tav>
                                        <p:tav tm="100000">
                                          <p:val>
                                            <p:strVal val="#ppt_x"/>
                                          </p:val>
                                        </p:tav>
                                      </p:tavLst>
                                    </p:anim>
                                    <p:anim calcmode="lin" valueType="num">
                                      <p:cBhvr additive="base">
                                        <p:cTn id="86" dur="500" fill="hold"/>
                                        <p:tgtEl>
                                          <p:spTgt spid="440323">
                                            <p:txEl>
                                              <p:pRg st="12" end="1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322" grpId="0" autoUpdateAnimBg="0"/>
      <p:bldP spid="440323" grpId="0" build="p" autoUpdateAnimBg="0"/>
    </p:bldLst>
  </p:timing>
</p:sld>
</file>

<file path=ppt/slides/slide1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42370" name="Rectangle 2"/>
          <p:cNvSpPr>
            <a:spLocks noGrp="1" noRot="1" noChangeArrowheads="1"/>
          </p:cNvSpPr>
          <p:nvPr>
            <p:ph type="title"/>
          </p:nvPr>
        </p:nvSpPr>
        <p:spPr>
          <a:xfrm>
            <a:off x="381000" y="0"/>
            <a:ext cx="8763000" cy="1143000"/>
          </a:xfrm>
        </p:spPr>
        <p:txBody>
          <a:bodyPr/>
          <a:lstStyle/>
          <a:p>
            <a:pPr eaLnBrk="1" hangingPunct="1">
              <a:defRPr/>
            </a:pPr>
            <a:r>
              <a:rPr lang="en-US" sz="3400" b="1" u="sng" smtClean="0">
                <a:solidFill>
                  <a:srgbClr val="FFCC00"/>
                </a:solidFill>
              </a:rPr>
              <a:t>Transactions not regarded as transfer</a:t>
            </a:r>
          </a:p>
        </p:txBody>
      </p:sp>
      <p:sp>
        <p:nvSpPr>
          <p:cNvPr id="442371" name="Rectangle 3"/>
          <p:cNvSpPr>
            <a:spLocks noGrp="1" noRot="1" noChangeArrowheads="1"/>
          </p:cNvSpPr>
          <p:nvPr>
            <p:ph idx="1"/>
          </p:nvPr>
        </p:nvSpPr>
        <p:spPr>
          <a:xfrm>
            <a:off x="381000" y="1143000"/>
            <a:ext cx="8534400" cy="5715000"/>
          </a:xfrm>
        </p:spPr>
        <p:txBody>
          <a:bodyPr/>
          <a:lstStyle/>
          <a:p>
            <a:pPr marL="849313" indent="-849313" algn="just" defTabSz="920750" eaLnBrk="1" hangingPunct="1">
              <a:lnSpc>
                <a:spcPct val="90000"/>
              </a:lnSpc>
              <a:spcBef>
                <a:spcPct val="0"/>
              </a:spcBef>
              <a:spcAft>
                <a:spcPct val="20000"/>
              </a:spcAft>
              <a:buFontTx/>
              <a:buAutoNum type="romanLcParenBoth" startAt="6"/>
              <a:tabLst>
                <a:tab pos="1263650" algn="l"/>
                <a:tab pos="2008188" algn="l"/>
                <a:tab pos="2566988" algn="l"/>
              </a:tabLst>
              <a:defRPr/>
            </a:pPr>
            <a:r>
              <a:rPr lang="en-US" sz="2800" smtClean="0"/>
              <a:t>Amalgamating company to amalgamated company </a:t>
            </a:r>
          </a:p>
          <a:p>
            <a:pPr marL="849313" indent="-849313" algn="just" defTabSz="920750" eaLnBrk="1" hangingPunct="1">
              <a:lnSpc>
                <a:spcPct val="90000"/>
              </a:lnSpc>
              <a:spcBef>
                <a:spcPct val="0"/>
              </a:spcBef>
              <a:spcAft>
                <a:spcPct val="20000"/>
              </a:spcAft>
              <a:buFont typeface="Wingdings" pitchFamily="2" charset="2"/>
              <a:buNone/>
              <a:tabLst>
                <a:tab pos="1263650" algn="l"/>
                <a:tab pos="2008188" algn="l"/>
                <a:tab pos="2566988" algn="l"/>
              </a:tabLst>
              <a:defRPr/>
            </a:pPr>
            <a:r>
              <a:rPr lang="en-US" sz="2800" smtClean="0"/>
              <a:t>	-	Amalgamated company is an Indian 	company  </a:t>
            </a:r>
          </a:p>
          <a:p>
            <a:pPr marL="849313" indent="-849313" algn="just" defTabSz="920750" eaLnBrk="1" hangingPunct="1">
              <a:lnSpc>
                <a:spcPct val="90000"/>
              </a:lnSpc>
              <a:spcBef>
                <a:spcPct val="0"/>
              </a:spcBef>
              <a:spcAft>
                <a:spcPct val="20000"/>
              </a:spcAft>
              <a:buFont typeface="Wingdings" pitchFamily="2" charset="2"/>
              <a:buNone/>
              <a:tabLst>
                <a:tab pos="1263650" algn="l"/>
                <a:tab pos="2008188" algn="l"/>
                <a:tab pos="2566988" algn="l"/>
              </a:tabLst>
              <a:defRPr/>
            </a:pPr>
            <a:r>
              <a:rPr lang="en-US" sz="2800" smtClean="0">
                <a:solidFill>
                  <a:srgbClr val="FFCC00"/>
                </a:solidFill>
              </a:rPr>
              <a:t>(via)</a:t>
            </a:r>
            <a:r>
              <a:rPr lang="en-US" sz="2800" smtClean="0"/>
              <a:t>	Transfer of shares in a Indian company in a scheme of amalgamation of  foreign companies</a:t>
            </a:r>
          </a:p>
          <a:p>
            <a:pPr marL="849313" indent="-849313" algn="just" defTabSz="920750" eaLnBrk="1" hangingPunct="1">
              <a:lnSpc>
                <a:spcPct val="90000"/>
              </a:lnSpc>
              <a:spcBef>
                <a:spcPct val="0"/>
              </a:spcBef>
              <a:spcAft>
                <a:spcPct val="20000"/>
              </a:spcAft>
              <a:buFont typeface="Wingdings" pitchFamily="2" charset="2"/>
              <a:buNone/>
              <a:tabLst>
                <a:tab pos="1263650" algn="l"/>
                <a:tab pos="2008188" algn="l"/>
                <a:tab pos="2566988" algn="l"/>
              </a:tabLst>
              <a:defRPr/>
            </a:pPr>
            <a:r>
              <a:rPr lang="en-US" sz="2800" smtClean="0"/>
              <a:t>	-	at least 25% of share holding of 	amalgamated 	foreign 	company renew 	share holders of 	amalgamated foreign 	company.</a:t>
            </a:r>
          </a:p>
          <a:p>
            <a:pPr marL="849313" indent="-849313" algn="just" defTabSz="920750" eaLnBrk="1" hangingPunct="1">
              <a:lnSpc>
                <a:spcPct val="90000"/>
              </a:lnSpc>
              <a:spcBef>
                <a:spcPct val="0"/>
              </a:spcBef>
              <a:spcAft>
                <a:spcPct val="20000"/>
              </a:spcAft>
              <a:buFont typeface="Wingdings" pitchFamily="2" charset="2"/>
              <a:buNone/>
              <a:tabLst>
                <a:tab pos="1263650" algn="l"/>
                <a:tab pos="2008188" algn="l"/>
                <a:tab pos="2566988" algn="l"/>
              </a:tabLst>
              <a:defRPr/>
            </a:pPr>
            <a:r>
              <a:rPr lang="en-US" sz="2800" smtClean="0"/>
              <a:t>	-	transfer does not attract tax on capital gains 	in the 	country of 	incorporation of</a:t>
            </a:r>
          </a:p>
          <a:p>
            <a:pPr marL="849313" indent="-849313" algn="just" defTabSz="920750" eaLnBrk="1" hangingPunct="1">
              <a:lnSpc>
                <a:spcPct val="90000"/>
              </a:lnSpc>
              <a:spcBef>
                <a:spcPct val="0"/>
              </a:spcBef>
              <a:spcAft>
                <a:spcPct val="20000"/>
              </a:spcAft>
              <a:buFont typeface="Wingdings" pitchFamily="2" charset="2"/>
              <a:buNone/>
              <a:tabLst>
                <a:tab pos="1263650" algn="l"/>
                <a:tab pos="2008188" algn="l"/>
                <a:tab pos="2566988" algn="l"/>
              </a:tabLst>
              <a:defRPr/>
            </a:pPr>
            <a:r>
              <a:rPr lang="en-US" sz="2800" smtClean="0"/>
              <a:t>		amalgamating company.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42370"/>
                                        </p:tgtEl>
                                        <p:attrNameLst>
                                          <p:attrName>style.visibility</p:attrName>
                                        </p:attrNameLst>
                                      </p:cBhvr>
                                      <p:to>
                                        <p:strVal val="visible"/>
                                      </p:to>
                                    </p:set>
                                    <p:anim calcmode="lin" valueType="num">
                                      <p:cBhvr additive="base">
                                        <p:cTn id="7" dur="500" fill="hold"/>
                                        <p:tgtEl>
                                          <p:spTgt spid="442370"/>
                                        </p:tgtEl>
                                        <p:attrNameLst>
                                          <p:attrName>ppt_x</p:attrName>
                                        </p:attrNameLst>
                                      </p:cBhvr>
                                      <p:tavLst>
                                        <p:tav tm="0">
                                          <p:val>
                                            <p:strVal val="0-#ppt_w/2"/>
                                          </p:val>
                                        </p:tav>
                                        <p:tav tm="100000">
                                          <p:val>
                                            <p:strVal val="#ppt_x"/>
                                          </p:val>
                                        </p:tav>
                                      </p:tavLst>
                                    </p:anim>
                                    <p:anim calcmode="lin" valueType="num">
                                      <p:cBhvr additive="base">
                                        <p:cTn id="8" dur="500" fill="hold"/>
                                        <p:tgtEl>
                                          <p:spTgt spid="442370"/>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442371">
                                            <p:txEl>
                                              <p:pRg st="0" end="0"/>
                                            </p:txEl>
                                          </p:spTgt>
                                        </p:tgtEl>
                                        <p:attrNameLst>
                                          <p:attrName>style.visibility</p:attrName>
                                        </p:attrNameLst>
                                      </p:cBhvr>
                                      <p:to>
                                        <p:strVal val="visible"/>
                                      </p:to>
                                    </p:set>
                                    <p:anim calcmode="lin" valueType="num">
                                      <p:cBhvr additive="base">
                                        <p:cTn id="13" dur="500" fill="hold"/>
                                        <p:tgtEl>
                                          <p:spTgt spid="442371">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442371">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442371">
                                            <p:txEl>
                                              <p:pRg st="1" end="1"/>
                                            </p:txEl>
                                          </p:spTgt>
                                        </p:tgtEl>
                                        <p:attrNameLst>
                                          <p:attrName>style.visibility</p:attrName>
                                        </p:attrNameLst>
                                      </p:cBhvr>
                                      <p:to>
                                        <p:strVal val="visible"/>
                                      </p:to>
                                    </p:set>
                                    <p:anim calcmode="lin" valueType="num">
                                      <p:cBhvr additive="base">
                                        <p:cTn id="19" dur="500" fill="hold"/>
                                        <p:tgtEl>
                                          <p:spTgt spid="442371">
                                            <p:txEl>
                                              <p:pRg st="1" end="1"/>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442371">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442371">
                                            <p:txEl>
                                              <p:pRg st="2" end="2"/>
                                            </p:txEl>
                                          </p:spTgt>
                                        </p:tgtEl>
                                        <p:attrNameLst>
                                          <p:attrName>style.visibility</p:attrName>
                                        </p:attrNameLst>
                                      </p:cBhvr>
                                      <p:to>
                                        <p:strVal val="visible"/>
                                      </p:to>
                                    </p:set>
                                    <p:anim calcmode="lin" valueType="num">
                                      <p:cBhvr additive="base">
                                        <p:cTn id="25" dur="500" fill="hold"/>
                                        <p:tgtEl>
                                          <p:spTgt spid="442371">
                                            <p:txEl>
                                              <p:pRg st="2" end="2"/>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442371">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442371">
                                            <p:txEl>
                                              <p:pRg st="3" end="3"/>
                                            </p:txEl>
                                          </p:spTgt>
                                        </p:tgtEl>
                                        <p:attrNameLst>
                                          <p:attrName>style.visibility</p:attrName>
                                        </p:attrNameLst>
                                      </p:cBhvr>
                                      <p:to>
                                        <p:strVal val="visible"/>
                                      </p:to>
                                    </p:set>
                                    <p:anim calcmode="lin" valueType="num">
                                      <p:cBhvr additive="base">
                                        <p:cTn id="31" dur="500" fill="hold"/>
                                        <p:tgtEl>
                                          <p:spTgt spid="442371">
                                            <p:txEl>
                                              <p:pRg st="3" end="3"/>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442371">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442371">
                                            <p:txEl>
                                              <p:pRg st="4" end="4"/>
                                            </p:txEl>
                                          </p:spTgt>
                                        </p:tgtEl>
                                        <p:attrNameLst>
                                          <p:attrName>style.visibility</p:attrName>
                                        </p:attrNameLst>
                                      </p:cBhvr>
                                      <p:to>
                                        <p:strVal val="visible"/>
                                      </p:to>
                                    </p:set>
                                    <p:anim calcmode="lin" valueType="num">
                                      <p:cBhvr additive="base">
                                        <p:cTn id="37" dur="500" fill="hold"/>
                                        <p:tgtEl>
                                          <p:spTgt spid="442371">
                                            <p:txEl>
                                              <p:pRg st="4" end="4"/>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442371">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442371">
                                            <p:txEl>
                                              <p:pRg st="5" end="5"/>
                                            </p:txEl>
                                          </p:spTgt>
                                        </p:tgtEl>
                                        <p:attrNameLst>
                                          <p:attrName>style.visibility</p:attrName>
                                        </p:attrNameLst>
                                      </p:cBhvr>
                                      <p:to>
                                        <p:strVal val="visible"/>
                                      </p:to>
                                    </p:set>
                                    <p:anim calcmode="lin" valueType="num">
                                      <p:cBhvr additive="base">
                                        <p:cTn id="43" dur="500" fill="hold"/>
                                        <p:tgtEl>
                                          <p:spTgt spid="442371">
                                            <p:txEl>
                                              <p:pRg st="5" end="5"/>
                                            </p:tx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442371">
                                            <p:txEl>
                                              <p:pRg st="5" end="5"/>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2370" grpId="0" autoUpdateAnimBg="0"/>
      <p:bldP spid="442371" grpId="0" build="p" autoUpdateAnimBg="0"/>
    </p:bldLst>
  </p:timing>
</p:sld>
</file>

<file path=ppt/slides/slide1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44418" name="Rectangle 2"/>
          <p:cNvSpPr>
            <a:spLocks noGrp="1" noRot="1" noChangeArrowheads="1"/>
          </p:cNvSpPr>
          <p:nvPr>
            <p:ph type="title"/>
          </p:nvPr>
        </p:nvSpPr>
        <p:spPr>
          <a:xfrm>
            <a:off x="381000" y="0"/>
            <a:ext cx="8763000" cy="1143000"/>
          </a:xfrm>
        </p:spPr>
        <p:txBody>
          <a:bodyPr/>
          <a:lstStyle/>
          <a:p>
            <a:pPr eaLnBrk="1" hangingPunct="1">
              <a:defRPr/>
            </a:pPr>
            <a:r>
              <a:rPr lang="en-US" sz="3400" b="1" u="sng" smtClean="0">
                <a:solidFill>
                  <a:srgbClr val="FFCC00"/>
                </a:solidFill>
              </a:rPr>
              <a:t>Transactions not regarded as transfer</a:t>
            </a:r>
          </a:p>
        </p:txBody>
      </p:sp>
      <p:sp>
        <p:nvSpPr>
          <p:cNvPr id="444419" name="Rectangle 3"/>
          <p:cNvSpPr>
            <a:spLocks noGrp="1" noRot="1" noChangeArrowheads="1"/>
          </p:cNvSpPr>
          <p:nvPr>
            <p:ph idx="1"/>
          </p:nvPr>
        </p:nvSpPr>
        <p:spPr>
          <a:xfrm>
            <a:off x="381000" y="1143000"/>
            <a:ext cx="8534400" cy="5715000"/>
          </a:xfrm>
        </p:spPr>
        <p:txBody>
          <a:bodyPr/>
          <a:lstStyle/>
          <a:p>
            <a:pPr marL="746125" indent="-746125" algn="just" defTabSz="920750" eaLnBrk="1" hangingPunct="1">
              <a:lnSpc>
                <a:spcPct val="90000"/>
              </a:lnSpc>
              <a:spcBef>
                <a:spcPct val="0"/>
              </a:spcBef>
              <a:spcAft>
                <a:spcPct val="20000"/>
              </a:spcAft>
              <a:buFont typeface="Wingdings" pitchFamily="2" charset="2"/>
              <a:buNone/>
              <a:tabLst>
                <a:tab pos="1263650" algn="l"/>
                <a:tab pos="2008188" algn="l"/>
                <a:tab pos="2566988" algn="l"/>
              </a:tabLst>
              <a:defRPr/>
            </a:pPr>
            <a:r>
              <a:rPr lang="en-US" sz="2400" smtClean="0">
                <a:solidFill>
                  <a:srgbClr val="FFCC00"/>
                </a:solidFill>
              </a:rPr>
              <a:t>(vib)</a:t>
            </a:r>
            <a:r>
              <a:rPr lang="en-US" sz="2400" smtClean="0"/>
              <a:t>	Demerger -&gt; resulting company is an Indian company</a:t>
            </a:r>
          </a:p>
          <a:p>
            <a:pPr marL="746125" indent="-746125" algn="just" defTabSz="920750" eaLnBrk="1" hangingPunct="1">
              <a:lnSpc>
                <a:spcPct val="90000"/>
              </a:lnSpc>
              <a:spcBef>
                <a:spcPct val="0"/>
              </a:spcBef>
              <a:spcAft>
                <a:spcPct val="20000"/>
              </a:spcAft>
              <a:buFont typeface="Wingdings" pitchFamily="2" charset="2"/>
              <a:buNone/>
              <a:tabLst>
                <a:tab pos="1263650" algn="l"/>
                <a:tab pos="2008188" algn="l"/>
                <a:tab pos="2566988" algn="l"/>
              </a:tabLst>
              <a:defRPr/>
            </a:pPr>
            <a:r>
              <a:rPr lang="en-US" sz="2400" smtClean="0">
                <a:solidFill>
                  <a:srgbClr val="FFCC00"/>
                </a:solidFill>
              </a:rPr>
              <a:t>(vic)</a:t>
            </a:r>
            <a:r>
              <a:rPr lang="en-US" sz="2400" smtClean="0"/>
              <a:t>	transfer of shares in a Indian company in a scheme of demerger where demerged &amp; resulting companies are foreign companies.</a:t>
            </a:r>
          </a:p>
          <a:p>
            <a:pPr marL="746125" indent="-746125" algn="just" defTabSz="920750" eaLnBrk="1" hangingPunct="1">
              <a:lnSpc>
                <a:spcPct val="90000"/>
              </a:lnSpc>
              <a:spcBef>
                <a:spcPct val="0"/>
              </a:spcBef>
              <a:spcAft>
                <a:spcPct val="20000"/>
              </a:spcAft>
              <a:buFont typeface="Wingdings" pitchFamily="2" charset="2"/>
              <a:buNone/>
              <a:tabLst>
                <a:tab pos="1263650" algn="l"/>
                <a:tab pos="2008188" algn="l"/>
                <a:tab pos="2566988" algn="l"/>
              </a:tabLst>
              <a:defRPr/>
            </a:pPr>
            <a:r>
              <a:rPr lang="en-US" sz="2400" smtClean="0"/>
              <a:t>	-	1/3</a:t>
            </a:r>
            <a:r>
              <a:rPr lang="en-US" sz="2400" baseline="30000" smtClean="0"/>
              <a:t>rd</a:t>
            </a:r>
            <a:r>
              <a:rPr lang="en-US" sz="2400" smtClean="0"/>
              <a:t> share holding of demerged foreign company 	are 	shareholders in the resulting foreign company.</a:t>
            </a:r>
          </a:p>
          <a:p>
            <a:pPr marL="746125" indent="-746125" algn="just" defTabSz="920750" eaLnBrk="1" hangingPunct="1">
              <a:lnSpc>
                <a:spcPct val="90000"/>
              </a:lnSpc>
              <a:spcBef>
                <a:spcPct val="0"/>
              </a:spcBef>
              <a:spcAft>
                <a:spcPct val="20000"/>
              </a:spcAft>
              <a:buFont typeface="Wingdings" pitchFamily="2" charset="2"/>
              <a:buNone/>
              <a:tabLst>
                <a:tab pos="1263650" algn="l"/>
                <a:tab pos="2008188" algn="l"/>
                <a:tab pos="2566988" algn="l"/>
              </a:tabLst>
              <a:defRPr/>
            </a:pPr>
            <a:r>
              <a:rPr lang="en-US" sz="2400" smtClean="0"/>
              <a:t>	-	No tax on capital gains in the country of 	incorporation of	demerged company.</a:t>
            </a:r>
          </a:p>
          <a:p>
            <a:pPr marL="746125" indent="-746125" algn="just" defTabSz="920750" eaLnBrk="1" hangingPunct="1">
              <a:lnSpc>
                <a:spcPct val="90000"/>
              </a:lnSpc>
              <a:spcBef>
                <a:spcPct val="0"/>
              </a:spcBef>
              <a:spcAft>
                <a:spcPct val="20000"/>
              </a:spcAft>
              <a:buFont typeface="Wingdings" pitchFamily="2" charset="2"/>
              <a:buNone/>
              <a:tabLst>
                <a:tab pos="1263650" algn="l"/>
                <a:tab pos="2008188" algn="l"/>
                <a:tab pos="2566988" algn="l"/>
              </a:tabLst>
              <a:defRPr/>
            </a:pPr>
            <a:r>
              <a:rPr lang="en-US" sz="2400" smtClean="0">
                <a:solidFill>
                  <a:srgbClr val="FFCC00"/>
                </a:solidFill>
              </a:rPr>
              <a:t>(vid)</a:t>
            </a:r>
            <a:r>
              <a:rPr lang="en-US" sz="2400" smtClean="0"/>
              <a:t>	Issue of shares by the resulting company to the share holders of demerged company in a scheme of demerger.</a:t>
            </a:r>
          </a:p>
          <a:p>
            <a:pPr marL="746125" indent="-746125" algn="just" defTabSz="920750" eaLnBrk="1" hangingPunct="1">
              <a:lnSpc>
                <a:spcPct val="90000"/>
              </a:lnSpc>
              <a:spcBef>
                <a:spcPct val="0"/>
              </a:spcBef>
              <a:spcAft>
                <a:spcPct val="20000"/>
              </a:spcAft>
              <a:buFontTx/>
              <a:buAutoNum type="romanLcParenBoth" startAt="7"/>
              <a:tabLst>
                <a:tab pos="1263650" algn="l"/>
                <a:tab pos="2008188" algn="l"/>
                <a:tab pos="2566988" algn="l"/>
              </a:tabLst>
              <a:defRPr/>
            </a:pPr>
            <a:r>
              <a:rPr lang="en-US" sz="2400" smtClean="0"/>
              <a:t>Transfer of shares by a shareholder in a scheme of amalgamation</a:t>
            </a:r>
          </a:p>
          <a:p>
            <a:pPr marL="746125" indent="-746125" algn="just" defTabSz="920750" eaLnBrk="1" hangingPunct="1">
              <a:lnSpc>
                <a:spcPct val="90000"/>
              </a:lnSpc>
              <a:spcBef>
                <a:spcPct val="0"/>
              </a:spcBef>
              <a:spcAft>
                <a:spcPct val="20000"/>
              </a:spcAft>
              <a:buFontTx/>
              <a:buNone/>
              <a:tabLst>
                <a:tab pos="1263650" algn="l"/>
                <a:tab pos="2008188" algn="l"/>
                <a:tab pos="2566988" algn="l"/>
              </a:tabLst>
              <a:defRPr/>
            </a:pPr>
            <a:r>
              <a:rPr lang="en-US" sz="2400" smtClean="0"/>
              <a:t>	-	consideration -&gt; shares in amalgamated company</a:t>
            </a:r>
          </a:p>
          <a:p>
            <a:pPr marL="746125" indent="-746125" algn="just" defTabSz="920750" eaLnBrk="1" hangingPunct="1">
              <a:lnSpc>
                <a:spcPct val="90000"/>
              </a:lnSpc>
              <a:spcBef>
                <a:spcPct val="0"/>
              </a:spcBef>
              <a:spcAft>
                <a:spcPct val="20000"/>
              </a:spcAft>
              <a:buFontTx/>
              <a:buNone/>
              <a:tabLst>
                <a:tab pos="1263650" algn="l"/>
                <a:tab pos="2008188" algn="l"/>
                <a:tab pos="2566988" algn="l"/>
              </a:tabLst>
              <a:defRPr/>
            </a:pPr>
            <a:r>
              <a:rPr lang="en-US" sz="2400" smtClean="0"/>
              <a:t>	-	the amalgamated company is an Indian company</a:t>
            </a:r>
          </a:p>
          <a:p>
            <a:pPr marL="746125" indent="-746125" algn="just" defTabSz="920750" eaLnBrk="1" hangingPunct="1">
              <a:lnSpc>
                <a:spcPct val="90000"/>
              </a:lnSpc>
              <a:spcBef>
                <a:spcPct val="0"/>
              </a:spcBef>
              <a:spcAft>
                <a:spcPct val="20000"/>
              </a:spcAft>
              <a:buFont typeface="Wingdings" pitchFamily="2" charset="2"/>
              <a:buNone/>
              <a:tabLst>
                <a:tab pos="1263650" algn="l"/>
                <a:tab pos="2008188" algn="l"/>
                <a:tab pos="2566988" algn="l"/>
              </a:tabLst>
              <a:defRPr/>
            </a:pPr>
            <a:endParaRPr lang="en-US" sz="2400" smtClean="0"/>
          </a:p>
          <a:p>
            <a:pPr marL="746125" indent="-746125" algn="just" defTabSz="920750" eaLnBrk="1" hangingPunct="1">
              <a:lnSpc>
                <a:spcPct val="90000"/>
              </a:lnSpc>
              <a:spcBef>
                <a:spcPct val="0"/>
              </a:spcBef>
              <a:spcAft>
                <a:spcPct val="20000"/>
              </a:spcAft>
              <a:buFont typeface="Wingdings" pitchFamily="2" charset="2"/>
              <a:buNone/>
              <a:tabLst>
                <a:tab pos="1263650" algn="l"/>
                <a:tab pos="2008188" algn="l"/>
                <a:tab pos="2566988" algn="l"/>
              </a:tabLst>
              <a:defRPr/>
            </a:pPr>
            <a:endParaRPr lang="en-US" sz="240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44418"/>
                                        </p:tgtEl>
                                        <p:attrNameLst>
                                          <p:attrName>style.visibility</p:attrName>
                                        </p:attrNameLst>
                                      </p:cBhvr>
                                      <p:to>
                                        <p:strVal val="visible"/>
                                      </p:to>
                                    </p:set>
                                    <p:anim calcmode="lin" valueType="num">
                                      <p:cBhvr additive="base">
                                        <p:cTn id="7" dur="500" fill="hold"/>
                                        <p:tgtEl>
                                          <p:spTgt spid="444418"/>
                                        </p:tgtEl>
                                        <p:attrNameLst>
                                          <p:attrName>ppt_x</p:attrName>
                                        </p:attrNameLst>
                                      </p:cBhvr>
                                      <p:tavLst>
                                        <p:tav tm="0">
                                          <p:val>
                                            <p:strVal val="0-#ppt_w/2"/>
                                          </p:val>
                                        </p:tav>
                                        <p:tav tm="100000">
                                          <p:val>
                                            <p:strVal val="#ppt_x"/>
                                          </p:val>
                                        </p:tav>
                                      </p:tavLst>
                                    </p:anim>
                                    <p:anim calcmode="lin" valueType="num">
                                      <p:cBhvr additive="base">
                                        <p:cTn id="8" dur="500" fill="hold"/>
                                        <p:tgtEl>
                                          <p:spTgt spid="444418"/>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444419">
                                            <p:txEl>
                                              <p:pRg st="0" end="0"/>
                                            </p:txEl>
                                          </p:spTgt>
                                        </p:tgtEl>
                                        <p:attrNameLst>
                                          <p:attrName>style.visibility</p:attrName>
                                        </p:attrNameLst>
                                      </p:cBhvr>
                                      <p:to>
                                        <p:strVal val="visible"/>
                                      </p:to>
                                    </p:set>
                                    <p:anim calcmode="lin" valueType="num">
                                      <p:cBhvr additive="base">
                                        <p:cTn id="13" dur="500" fill="hold"/>
                                        <p:tgtEl>
                                          <p:spTgt spid="444419">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444419">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444419">
                                            <p:txEl>
                                              <p:pRg st="1" end="1"/>
                                            </p:txEl>
                                          </p:spTgt>
                                        </p:tgtEl>
                                        <p:attrNameLst>
                                          <p:attrName>style.visibility</p:attrName>
                                        </p:attrNameLst>
                                      </p:cBhvr>
                                      <p:to>
                                        <p:strVal val="visible"/>
                                      </p:to>
                                    </p:set>
                                    <p:anim calcmode="lin" valueType="num">
                                      <p:cBhvr additive="base">
                                        <p:cTn id="19" dur="500" fill="hold"/>
                                        <p:tgtEl>
                                          <p:spTgt spid="444419">
                                            <p:txEl>
                                              <p:pRg st="1" end="1"/>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444419">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444419">
                                            <p:txEl>
                                              <p:pRg st="2" end="2"/>
                                            </p:txEl>
                                          </p:spTgt>
                                        </p:tgtEl>
                                        <p:attrNameLst>
                                          <p:attrName>style.visibility</p:attrName>
                                        </p:attrNameLst>
                                      </p:cBhvr>
                                      <p:to>
                                        <p:strVal val="visible"/>
                                      </p:to>
                                    </p:set>
                                    <p:anim calcmode="lin" valueType="num">
                                      <p:cBhvr additive="base">
                                        <p:cTn id="25" dur="500" fill="hold"/>
                                        <p:tgtEl>
                                          <p:spTgt spid="444419">
                                            <p:txEl>
                                              <p:pRg st="2" end="2"/>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444419">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444419">
                                            <p:txEl>
                                              <p:pRg st="3" end="3"/>
                                            </p:txEl>
                                          </p:spTgt>
                                        </p:tgtEl>
                                        <p:attrNameLst>
                                          <p:attrName>style.visibility</p:attrName>
                                        </p:attrNameLst>
                                      </p:cBhvr>
                                      <p:to>
                                        <p:strVal val="visible"/>
                                      </p:to>
                                    </p:set>
                                    <p:anim calcmode="lin" valueType="num">
                                      <p:cBhvr additive="base">
                                        <p:cTn id="31" dur="500" fill="hold"/>
                                        <p:tgtEl>
                                          <p:spTgt spid="444419">
                                            <p:txEl>
                                              <p:pRg st="3" end="3"/>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444419">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444419">
                                            <p:txEl>
                                              <p:pRg st="4" end="4"/>
                                            </p:txEl>
                                          </p:spTgt>
                                        </p:tgtEl>
                                        <p:attrNameLst>
                                          <p:attrName>style.visibility</p:attrName>
                                        </p:attrNameLst>
                                      </p:cBhvr>
                                      <p:to>
                                        <p:strVal val="visible"/>
                                      </p:to>
                                    </p:set>
                                    <p:anim calcmode="lin" valueType="num">
                                      <p:cBhvr additive="base">
                                        <p:cTn id="37" dur="500" fill="hold"/>
                                        <p:tgtEl>
                                          <p:spTgt spid="444419">
                                            <p:txEl>
                                              <p:pRg st="4" end="4"/>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444419">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444419">
                                            <p:txEl>
                                              <p:pRg st="5" end="5"/>
                                            </p:txEl>
                                          </p:spTgt>
                                        </p:tgtEl>
                                        <p:attrNameLst>
                                          <p:attrName>style.visibility</p:attrName>
                                        </p:attrNameLst>
                                      </p:cBhvr>
                                      <p:to>
                                        <p:strVal val="visible"/>
                                      </p:to>
                                    </p:set>
                                    <p:anim calcmode="lin" valueType="num">
                                      <p:cBhvr additive="base">
                                        <p:cTn id="43" dur="500" fill="hold"/>
                                        <p:tgtEl>
                                          <p:spTgt spid="444419">
                                            <p:txEl>
                                              <p:pRg st="5" end="5"/>
                                            </p:tx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444419">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8" fill="hold" grpId="0" nodeType="clickEffect">
                                  <p:stCondLst>
                                    <p:cond delay="0"/>
                                  </p:stCondLst>
                                  <p:childTnLst>
                                    <p:set>
                                      <p:cBhvr>
                                        <p:cTn id="48" dur="1" fill="hold">
                                          <p:stCondLst>
                                            <p:cond delay="0"/>
                                          </p:stCondLst>
                                        </p:cTn>
                                        <p:tgtEl>
                                          <p:spTgt spid="444419">
                                            <p:txEl>
                                              <p:pRg st="6" end="6"/>
                                            </p:txEl>
                                          </p:spTgt>
                                        </p:tgtEl>
                                        <p:attrNameLst>
                                          <p:attrName>style.visibility</p:attrName>
                                        </p:attrNameLst>
                                      </p:cBhvr>
                                      <p:to>
                                        <p:strVal val="visible"/>
                                      </p:to>
                                    </p:set>
                                    <p:anim calcmode="lin" valueType="num">
                                      <p:cBhvr additive="base">
                                        <p:cTn id="49" dur="500" fill="hold"/>
                                        <p:tgtEl>
                                          <p:spTgt spid="444419">
                                            <p:txEl>
                                              <p:pRg st="6" end="6"/>
                                            </p:txEl>
                                          </p:spTgt>
                                        </p:tgtEl>
                                        <p:attrNameLst>
                                          <p:attrName>ppt_x</p:attrName>
                                        </p:attrNameLst>
                                      </p:cBhvr>
                                      <p:tavLst>
                                        <p:tav tm="0">
                                          <p:val>
                                            <p:strVal val="0-#ppt_w/2"/>
                                          </p:val>
                                        </p:tav>
                                        <p:tav tm="100000">
                                          <p:val>
                                            <p:strVal val="#ppt_x"/>
                                          </p:val>
                                        </p:tav>
                                      </p:tavLst>
                                    </p:anim>
                                    <p:anim calcmode="lin" valueType="num">
                                      <p:cBhvr additive="base">
                                        <p:cTn id="50" dur="500" fill="hold"/>
                                        <p:tgtEl>
                                          <p:spTgt spid="444419">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8" fill="hold" grpId="0" nodeType="clickEffect">
                                  <p:stCondLst>
                                    <p:cond delay="0"/>
                                  </p:stCondLst>
                                  <p:childTnLst>
                                    <p:set>
                                      <p:cBhvr>
                                        <p:cTn id="54" dur="1" fill="hold">
                                          <p:stCondLst>
                                            <p:cond delay="0"/>
                                          </p:stCondLst>
                                        </p:cTn>
                                        <p:tgtEl>
                                          <p:spTgt spid="444419">
                                            <p:txEl>
                                              <p:pRg st="7" end="7"/>
                                            </p:txEl>
                                          </p:spTgt>
                                        </p:tgtEl>
                                        <p:attrNameLst>
                                          <p:attrName>style.visibility</p:attrName>
                                        </p:attrNameLst>
                                      </p:cBhvr>
                                      <p:to>
                                        <p:strVal val="visible"/>
                                      </p:to>
                                    </p:set>
                                    <p:anim calcmode="lin" valueType="num">
                                      <p:cBhvr additive="base">
                                        <p:cTn id="55" dur="500" fill="hold"/>
                                        <p:tgtEl>
                                          <p:spTgt spid="444419">
                                            <p:txEl>
                                              <p:pRg st="7" end="7"/>
                                            </p:txEl>
                                          </p:spTgt>
                                        </p:tgtEl>
                                        <p:attrNameLst>
                                          <p:attrName>ppt_x</p:attrName>
                                        </p:attrNameLst>
                                      </p:cBhvr>
                                      <p:tavLst>
                                        <p:tav tm="0">
                                          <p:val>
                                            <p:strVal val="0-#ppt_w/2"/>
                                          </p:val>
                                        </p:tav>
                                        <p:tav tm="100000">
                                          <p:val>
                                            <p:strVal val="#ppt_x"/>
                                          </p:val>
                                        </p:tav>
                                      </p:tavLst>
                                    </p:anim>
                                    <p:anim calcmode="lin" valueType="num">
                                      <p:cBhvr additive="base">
                                        <p:cTn id="56" dur="500" fill="hold"/>
                                        <p:tgtEl>
                                          <p:spTgt spid="444419">
                                            <p:txEl>
                                              <p:pRg st="7" end="7"/>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4418" grpId="0" autoUpdateAnimBg="0"/>
      <p:bldP spid="444419" grpId="0" build="p" autoUpdateAnimBg="0"/>
    </p:bldLst>
  </p:timing>
</p:sld>
</file>

<file path=ppt/slides/slide1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46466" name="Rectangle 2"/>
          <p:cNvSpPr>
            <a:spLocks noGrp="1" noRot="1" noChangeArrowheads="1"/>
          </p:cNvSpPr>
          <p:nvPr>
            <p:ph type="title"/>
          </p:nvPr>
        </p:nvSpPr>
        <p:spPr>
          <a:xfrm>
            <a:off x="381000" y="0"/>
            <a:ext cx="8763000" cy="1143000"/>
          </a:xfrm>
        </p:spPr>
        <p:txBody>
          <a:bodyPr/>
          <a:lstStyle/>
          <a:p>
            <a:pPr eaLnBrk="1" hangingPunct="1">
              <a:defRPr/>
            </a:pPr>
            <a:r>
              <a:rPr lang="en-US" sz="3400" b="1" u="sng" smtClean="0">
                <a:solidFill>
                  <a:srgbClr val="FFCC00"/>
                </a:solidFill>
              </a:rPr>
              <a:t>Transactions not regarded as transfer</a:t>
            </a:r>
          </a:p>
        </p:txBody>
      </p:sp>
      <p:sp>
        <p:nvSpPr>
          <p:cNvPr id="446467" name="Rectangle 3"/>
          <p:cNvSpPr>
            <a:spLocks noGrp="1" noRot="1" noChangeArrowheads="1"/>
          </p:cNvSpPr>
          <p:nvPr>
            <p:ph idx="1"/>
          </p:nvPr>
        </p:nvSpPr>
        <p:spPr>
          <a:xfrm>
            <a:off x="381000" y="1143000"/>
            <a:ext cx="8534400" cy="5715000"/>
          </a:xfrm>
        </p:spPr>
        <p:txBody>
          <a:bodyPr/>
          <a:lstStyle/>
          <a:p>
            <a:pPr marL="746125" indent="-746125" algn="just" defTabSz="920750" eaLnBrk="1" hangingPunct="1">
              <a:lnSpc>
                <a:spcPct val="115000"/>
              </a:lnSpc>
              <a:spcBef>
                <a:spcPct val="5000"/>
              </a:spcBef>
              <a:spcAft>
                <a:spcPct val="20000"/>
              </a:spcAft>
              <a:buFont typeface="Wingdings" pitchFamily="2" charset="2"/>
              <a:buNone/>
              <a:tabLst>
                <a:tab pos="1263650" algn="l"/>
                <a:tab pos="2008188" algn="l"/>
                <a:tab pos="2566988" algn="l"/>
              </a:tabLst>
              <a:defRPr/>
            </a:pPr>
            <a:r>
              <a:rPr lang="en-US" sz="2400" smtClean="0">
                <a:solidFill>
                  <a:srgbClr val="FFCC00"/>
                </a:solidFill>
              </a:rPr>
              <a:t>(viia)</a:t>
            </a:r>
            <a:r>
              <a:rPr lang="en-US" sz="2400" smtClean="0"/>
              <a:t>	Bonds or shares referred to in section 115AC(1) made outside India by a NRI to another NRI.</a:t>
            </a:r>
          </a:p>
          <a:p>
            <a:pPr marL="746125" indent="-746125" algn="just" defTabSz="920750" eaLnBrk="1" hangingPunct="1">
              <a:lnSpc>
                <a:spcPct val="115000"/>
              </a:lnSpc>
              <a:spcBef>
                <a:spcPct val="5000"/>
              </a:spcBef>
              <a:spcAft>
                <a:spcPct val="20000"/>
              </a:spcAft>
              <a:buFontTx/>
              <a:buAutoNum type="romanLcParenBoth" startAt="8"/>
              <a:tabLst>
                <a:tab pos="1263650" algn="l"/>
                <a:tab pos="2008188" algn="l"/>
                <a:tab pos="2566988" algn="l"/>
              </a:tabLst>
              <a:defRPr/>
            </a:pPr>
            <a:r>
              <a:rPr lang="en-US" sz="2400" smtClean="0"/>
              <a:t>Transfer of agricultural land in India before 1/3/1970.</a:t>
            </a:r>
          </a:p>
          <a:p>
            <a:pPr marL="746125" indent="-746125" algn="just" defTabSz="920750" eaLnBrk="1" hangingPunct="1">
              <a:lnSpc>
                <a:spcPct val="115000"/>
              </a:lnSpc>
              <a:spcBef>
                <a:spcPct val="5000"/>
              </a:spcBef>
              <a:spcAft>
                <a:spcPct val="20000"/>
              </a:spcAft>
              <a:buFontTx/>
              <a:buAutoNum type="romanLcParenBoth" startAt="8"/>
              <a:tabLst>
                <a:tab pos="1263650" algn="l"/>
                <a:tab pos="2008188" algn="l"/>
                <a:tab pos="2566988" algn="l"/>
              </a:tabLst>
              <a:defRPr/>
            </a:pPr>
            <a:r>
              <a:rPr lang="en-US" sz="2400" smtClean="0"/>
              <a:t>Transfer of work of out, archaeological, scientific or out collection book, drawing, panting, photograph, etc. to Government, National Museum, etc.</a:t>
            </a:r>
          </a:p>
          <a:p>
            <a:pPr marL="746125" indent="-746125" algn="just" defTabSz="920750" eaLnBrk="1" hangingPunct="1">
              <a:lnSpc>
                <a:spcPct val="115000"/>
              </a:lnSpc>
              <a:spcBef>
                <a:spcPct val="5000"/>
              </a:spcBef>
              <a:spcAft>
                <a:spcPct val="20000"/>
              </a:spcAft>
              <a:buFontTx/>
              <a:buAutoNum type="romanLcParenBoth" startAt="8"/>
              <a:tabLst>
                <a:tab pos="1263650" algn="l"/>
                <a:tab pos="2008188" algn="l"/>
                <a:tab pos="2566988" algn="l"/>
              </a:tabLst>
              <a:defRPr/>
            </a:pPr>
            <a:r>
              <a:rPr lang="en-US" sz="2400" smtClean="0"/>
              <a:t>Conversion of bonds/ debentures into shares</a:t>
            </a:r>
          </a:p>
          <a:p>
            <a:pPr marL="746125" indent="-746125" algn="just" defTabSz="920750" eaLnBrk="1" hangingPunct="1">
              <a:lnSpc>
                <a:spcPct val="115000"/>
              </a:lnSpc>
              <a:spcBef>
                <a:spcPct val="5000"/>
              </a:spcBef>
              <a:spcAft>
                <a:spcPct val="20000"/>
              </a:spcAft>
              <a:buFontTx/>
              <a:buAutoNum type="romanLcParenBoth" startAt="8"/>
              <a:tabLst>
                <a:tab pos="1263650" algn="l"/>
                <a:tab pos="2008188" algn="l"/>
                <a:tab pos="2566988" algn="l"/>
              </a:tabLst>
              <a:defRPr/>
            </a:pPr>
            <a:r>
              <a:rPr lang="en-US" sz="2400" smtClean="0"/>
              <a:t>Membership of recognised stock exchange to company before 31/12/1998.</a:t>
            </a:r>
          </a:p>
          <a:p>
            <a:pPr marL="746125" indent="-746125" algn="just" defTabSz="920750" eaLnBrk="1" hangingPunct="1">
              <a:lnSpc>
                <a:spcPct val="115000"/>
              </a:lnSpc>
              <a:spcBef>
                <a:spcPct val="5000"/>
              </a:spcBef>
              <a:spcAft>
                <a:spcPct val="20000"/>
              </a:spcAft>
              <a:buFontTx/>
              <a:buAutoNum type="romanLcParenBoth" startAt="8"/>
              <a:tabLst>
                <a:tab pos="1263650" algn="l"/>
                <a:tab pos="2008188" algn="l"/>
                <a:tab pos="2566988" algn="l"/>
              </a:tabLst>
              <a:defRPr/>
            </a:pPr>
            <a:r>
              <a:rPr lang="en-US" sz="2400" smtClean="0"/>
              <a:t>Land of sick industrial company being managed by its workers co-operative -&gt; conditions.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46466"/>
                                        </p:tgtEl>
                                        <p:attrNameLst>
                                          <p:attrName>style.visibility</p:attrName>
                                        </p:attrNameLst>
                                      </p:cBhvr>
                                      <p:to>
                                        <p:strVal val="visible"/>
                                      </p:to>
                                    </p:set>
                                    <p:anim calcmode="lin" valueType="num">
                                      <p:cBhvr additive="base">
                                        <p:cTn id="7" dur="500" fill="hold"/>
                                        <p:tgtEl>
                                          <p:spTgt spid="446466"/>
                                        </p:tgtEl>
                                        <p:attrNameLst>
                                          <p:attrName>ppt_x</p:attrName>
                                        </p:attrNameLst>
                                      </p:cBhvr>
                                      <p:tavLst>
                                        <p:tav tm="0">
                                          <p:val>
                                            <p:strVal val="0-#ppt_w/2"/>
                                          </p:val>
                                        </p:tav>
                                        <p:tav tm="100000">
                                          <p:val>
                                            <p:strVal val="#ppt_x"/>
                                          </p:val>
                                        </p:tav>
                                      </p:tavLst>
                                    </p:anim>
                                    <p:anim calcmode="lin" valueType="num">
                                      <p:cBhvr additive="base">
                                        <p:cTn id="8" dur="500" fill="hold"/>
                                        <p:tgtEl>
                                          <p:spTgt spid="446466"/>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446467">
                                            <p:txEl>
                                              <p:pRg st="0" end="0"/>
                                            </p:txEl>
                                          </p:spTgt>
                                        </p:tgtEl>
                                        <p:attrNameLst>
                                          <p:attrName>style.visibility</p:attrName>
                                        </p:attrNameLst>
                                      </p:cBhvr>
                                      <p:to>
                                        <p:strVal val="visible"/>
                                      </p:to>
                                    </p:set>
                                    <p:anim calcmode="lin" valueType="num">
                                      <p:cBhvr additive="base">
                                        <p:cTn id="13" dur="500" fill="hold"/>
                                        <p:tgtEl>
                                          <p:spTgt spid="446467">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446467">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446467">
                                            <p:txEl>
                                              <p:pRg st="1" end="1"/>
                                            </p:txEl>
                                          </p:spTgt>
                                        </p:tgtEl>
                                        <p:attrNameLst>
                                          <p:attrName>style.visibility</p:attrName>
                                        </p:attrNameLst>
                                      </p:cBhvr>
                                      <p:to>
                                        <p:strVal val="visible"/>
                                      </p:to>
                                    </p:set>
                                    <p:anim calcmode="lin" valueType="num">
                                      <p:cBhvr additive="base">
                                        <p:cTn id="19" dur="500" fill="hold"/>
                                        <p:tgtEl>
                                          <p:spTgt spid="446467">
                                            <p:txEl>
                                              <p:pRg st="1" end="1"/>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446467">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446467">
                                            <p:txEl>
                                              <p:pRg st="2" end="2"/>
                                            </p:txEl>
                                          </p:spTgt>
                                        </p:tgtEl>
                                        <p:attrNameLst>
                                          <p:attrName>style.visibility</p:attrName>
                                        </p:attrNameLst>
                                      </p:cBhvr>
                                      <p:to>
                                        <p:strVal val="visible"/>
                                      </p:to>
                                    </p:set>
                                    <p:anim calcmode="lin" valueType="num">
                                      <p:cBhvr additive="base">
                                        <p:cTn id="25" dur="500" fill="hold"/>
                                        <p:tgtEl>
                                          <p:spTgt spid="446467">
                                            <p:txEl>
                                              <p:pRg st="2" end="2"/>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446467">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446467">
                                            <p:txEl>
                                              <p:pRg st="3" end="3"/>
                                            </p:txEl>
                                          </p:spTgt>
                                        </p:tgtEl>
                                        <p:attrNameLst>
                                          <p:attrName>style.visibility</p:attrName>
                                        </p:attrNameLst>
                                      </p:cBhvr>
                                      <p:to>
                                        <p:strVal val="visible"/>
                                      </p:to>
                                    </p:set>
                                    <p:anim calcmode="lin" valueType="num">
                                      <p:cBhvr additive="base">
                                        <p:cTn id="31" dur="500" fill="hold"/>
                                        <p:tgtEl>
                                          <p:spTgt spid="446467">
                                            <p:txEl>
                                              <p:pRg st="3" end="3"/>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446467">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446467">
                                            <p:txEl>
                                              <p:pRg st="4" end="4"/>
                                            </p:txEl>
                                          </p:spTgt>
                                        </p:tgtEl>
                                        <p:attrNameLst>
                                          <p:attrName>style.visibility</p:attrName>
                                        </p:attrNameLst>
                                      </p:cBhvr>
                                      <p:to>
                                        <p:strVal val="visible"/>
                                      </p:to>
                                    </p:set>
                                    <p:anim calcmode="lin" valueType="num">
                                      <p:cBhvr additive="base">
                                        <p:cTn id="37" dur="500" fill="hold"/>
                                        <p:tgtEl>
                                          <p:spTgt spid="446467">
                                            <p:txEl>
                                              <p:pRg st="4" end="4"/>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446467">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446467">
                                            <p:txEl>
                                              <p:pRg st="5" end="5"/>
                                            </p:txEl>
                                          </p:spTgt>
                                        </p:tgtEl>
                                        <p:attrNameLst>
                                          <p:attrName>style.visibility</p:attrName>
                                        </p:attrNameLst>
                                      </p:cBhvr>
                                      <p:to>
                                        <p:strVal val="visible"/>
                                      </p:to>
                                    </p:set>
                                    <p:anim calcmode="lin" valueType="num">
                                      <p:cBhvr additive="base">
                                        <p:cTn id="43" dur="500" fill="hold"/>
                                        <p:tgtEl>
                                          <p:spTgt spid="446467">
                                            <p:txEl>
                                              <p:pRg st="5" end="5"/>
                                            </p:tx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446467">
                                            <p:txEl>
                                              <p:pRg st="5" end="5"/>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6466" grpId="0" autoUpdateAnimBg="0"/>
      <p:bldP spid="446467" grpId="0" build="p" autoUpdateAnimBg="0"/>
    </p:bldLst>
  </p:timing>
</p:sld>
</file>

<file path=ppt/slides/slide1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48514" name="Rectangle 2"/>
          <p:cNvSpPr>
            <a:spLocks noGrp="1" noRot="1" noChangeArrowheads="1"/>
          </p:cNvSpPr>
          <p:nvPr>
            <p:ph type="title"/>
          </p:nvPr>
        </p:nvSpPr>
        <p:spPr>
          <a:xfrm>
            <a:off x="381000" y="0"/>
            <a:ext cx="8763000" cy="1143000"/>
          </a:xfrm>
        </p:spPr>
        <p:txBody>
          <a:bodyPr/>
          <a:lstStyle/>
          <a:p>
            <a:pPr eaLnBrk="1" hangingPunct="1">
              <a:defRPr/>
            </a:pPr>
            <a:r>
              <a:rPr lang="en-US" sz="3400" b="1" u="sng" smtClean="0">
                <a:solidFill>
                  <a:srgbClr val="FFCC00"/>
                </a:solidFill>
              </a:rPr>
              <a:t>Transactions not regarded as transfer</a:t>
            </a:r>
          </a:p>
        </p:txBody>
      </p:sp>
      <p:sp>
        <p:nvSpPr>
          <p:cNvPr id="448515" name="Rectangle 3"/>
          <p:cNvSpPr>
            <a:spLocks noGrp="1" noRot="1" noChangeArrowheads="1"/>
          </p:cNvSpPr>
          <p:nvPr>
            <p:ph idx="1"/>
          </p:nvPr>
        </p:nvSpPr>
        <p:spPr>
          <a:xfrm>
            <a:off x="381000" y="1143000"/>
            <a:ext cx="8534400" cy="5715000"/>
          </a:xfrm>
        </p:spPr>
        <p:txBody>
          <a:bodyPr/>
          <a:lstStyle/>
          <a:p>
            <a:pPr marL="746125" indent="-746125" algn="just" defTabSz="920750" eaLnBrk="1" hangingPunct="1">
              <a:lnSpc>
                <a:spcPct val="90000"/>
              </a:lnSpc>
              <a:spcBef>
                <a:spcPct val="0"/>
              </a:spcBef>
              <a:spcAft>
                <a:spcPct val="20000"/>
              </a:spcAft>
              <a:buFontTx/>
              <a:buAutoNum type="romanLcParenBoth" startAt="13"/>
              <a:tabLst>
                <a:tab pos="1263650" algn="l"/>
                <a:tab pos="2008188" algn="l"/>
                <a:tab pos="2566988" algn="l"/>
              </a:tabLst>
              <a:defRPr/>
            </a:pPr>
            <a:r>
              <a:rPr lang="en-US" sz="2400" smtClean="0"/>
              <a:t>Firm succeeded by a a company</a:t>
            </a:r>
          </a:p>
          <a:p>
            <a:pPr marL="746125" indent="-746125" algn="just" defTabSz="920750" eaLnBrk="1" hangingPunct="1">
              <a:lnSpc>
                <a:spcPct val="90000"/>
              </a:lnSpc>
              <a:spcBef>
                <a:spcPct val="0"/>
              </a:spcBef>
              <a:spcAft>
                <a:spcPct val="20000"/>
              </a:spcAft>
              <a:buFontTx/>
              <a:buNone/>
              <a:tabLst>
                <a:tab pos="1263650" algn="l"/>
                <a:tab pos="2008188" algn="l"/>
                <a:tab pos="2566988" algn="l"/>
              </a:tabLst>
              <a:defRPr/>
            </a:pPr>
            <a:r>
              <a:rPr lang="en-US" sz="2400" smtClean="0"/>
              <a:t>	-	all business assets &amp; liabilities of the firm 	immediately before 	the succession become the 	assets &amp; liabilities of the company.</a:t>
            </a:r>
          </a:p>
          <a:p>
            <a:pPr marL="746125" indent="-746125" algn="just" defTabSz="920750" eaLnBrk="1" hangingPunct="1">
              <a:lnSpc>
                <a:spcPct val="90000"/>
              </a:lnSpc>
              <a:spcBef>
                <a:spcPct val="0"/>
              </a:spcBef>
              <a:spcAft>
                <a:spcPct val="20000"/>
              </a:spcAft>
              <a:buFontTx/>
              <a:buNone/>
              <a:tabLst>
                <a:tab pos="1263650" algn="l"/>
                <a:tab pos="2008188" algn="l"/>
                <a:tab pos="2566988" algn="l"/>
              </a:tabLst>
              <a:defRPr/>
            </a:pPr>
            <a:r>
              <a:rPr lang="en-US" sz="2400" smtClean="0"/>
              <a:t>	-	all partners of the firm immediately before the 	succession 	become shareholders in the same 	proportion.</a:t>
            </a:r>
          </a:p>
          <a:p>
            <a:pPr marL="746125" indent="-746125" algn="just" defTabSz="920750" eaLnBrk="1" hangingPunct="1">
              <a:lnSpc>
                <a:spcPct val="90000"/>
              </a:lnSpc>
              <a:spcBef>
                <a:spcPct val="0"/>
              </a:spcBef>
              <a:spcAft>
                <a:spcPct val="20000"/>
              </a:spcAft>
              <a:buFontTx/>
              <a:buNone/>
              <a:tabLst>
                <a:tab pos="1263650" algn="l"/>
                <a:tab pos="2008188" algn="l"/>
                <a:tab pos="2566988" algn="l"/>
              </a:tabLst>
              <a:defRPr/>
            </a:pPr>
            <a:r>
              <a:rPr lang="en-US" sz="2400" smtClean="0"/>
              <a:t>	-	No other consideration &amp; benefit to the firm or 	partners except 	allotment of shares.</a:t>
            </a:r>
          </a:p>
          <a:p>
            <a:pPr marL="746125" indent="-746125" algn="just" defTabSz="920750" eaLnBrk="1" hangingPunct="1">
              <a:lnSpc>
                <a:spcPct val="90000"/>
              </a:lnSpc>
              <a:spcBef>
                <a:spcPct val="0"/>
              </a:spcBef>
              <a:spcAft>
                <a:spcPct val="20000"/>
              </a:spcAft>
              <a:buFontTx/>
              <a:buNone/>
              <a:tabLst>
                <a:tab pos="1263650" algn="l"/>
                <a:tab pos="2008188" algn="l"/>
                <a:tab pos="2566988" algn="l"/>
              </a:tabLst>
              <a:defRPr/>
            </a:pPr>
            <a:r>
              <a:rPr lang="en-US" sz="2400" smtClean="0"/>
              <a:t>	-	Aggregate shareholding of erstwhile partners is not 	less than 	50% of the total voting power which 	should continue for a 	period of 5 years from the 	date of succession.</a:t>
            </a:r>
          </a:p>
          <a:p>
            <a:pPr marL="746125" indent="-746125" algn="just" defTabSz="920750" eaLnBrk="1" hangingPunct="1">
              <a:lnSpc>
                <a:spcPct val="90000"/>
              </a:lnSpc>
              <a:spcBef>
                <a:spcPct val="0"/>
              </a:spcBef>
              <a:spcAft>
                <a:spcPct val="20000"/>
              </a:spcAft>
              <a:buFontTx/>
              <a:buNone/>
              <a:tabLst>
                <a:tab pos="1263650" algn="l"/>
                <a:tab pos="2008188" algn="l"/>
                <a:tab pos="2566988" algn="l"/>
              </a:tabLst>
              <a:defRPr/>
            </a:pPr>
            <a:r>
              <a:rPr lang="en-US" sz="2400" smtClean="0"/>
              <a:t>	-	Capitalization of recognised stock exchange is as 	approved by SEBI.</a:t>
            </a:r>
          </a:p>
          <a:p>
            <a:pPr marL="746125" indent="-746125" algn="just" defTabSz="920750" eaLnBrk="1" hangingPunct="1">
              <a:lnSpc>
                <a:spcPct val="90000"/>
              </a:lnSpc>
              <a:spcBef>
                <a:spcPct val="0"/>
              </a:spcBef>
              <a:spcAft>
                <a:spcPct val="20000"/>
              </a:spcAft>
              <a:buFontTx/>
              <a:buNone/>
              <a:tabLst>
                <a:tab pos="1263650" algn="l"/>
                <a:tab pos="2008188" algn="l"/>
                <a:tab pos="2566988" algn="l"/>
              </a:tabLst>
              <a:defRPr/>
            </a:pPr>
            <a:r>
              <a:rPr lang="en-US" sz="2400" smtClean="0"/>
              <a: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48514"/>
                                        </p:tgtEl>
                                        <p:attrNameLst>
                                          <p:attrName>style.visibility</p:attrName>
                                        </p:attrNameLst>
                                      </p:cBhvr>
                                      <p:to>
                                        <p:strVal val="visible"/>
                                      </p:to>
                                    </p:set>
                                    <p:anim calcmode="lin" valueType="num">
                                      <p:cBhvr additive="base">
                                        <p:cTn id="7" dur="500" fill="hold"/>
                                        <p:tgtEl>
                                          <p:spTgt spid="448514"/>
                                        </p:tgtEl>
                                        <p:attrNameLst>
                                          <p:attrName>ppt_x</p:attrName>
                                        </p:attrNameLst>
                                      </p:cBhvr>
                                      <p:tavLst>
                                        <p:tav tm="0">
                                          <p:val>
                                            <p:strVal val="0-#ppt_w/2"/>
                                          </p:val>
                                        </p:tav>
                                        <p:tav tm="100000">
                                          <p:val>
                                            <p:strVal val="#ppt_x"/>
                                          </p:val>
                                        </p:tav>
                                      </p:tavLst>
                                    </p:anim>
                                    <p:anim calcmode="lin" valueType="num">
                                      <p:cBhvr additive="base">
                                        <p:cTn id="8" dur="500" fill="hold"/>
                                        <p:tgtEl>
                                          <p:spTgt spid="44851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448515">
                                            <p:txEl>
                                              <p:pRg st="0" end="0"/>
                                            </p:txEl>
                                          </p:spTgt>
                                        </p:tgtEl>
                                        <p:attrNameLst>
                                          <p:attrName>style.visibility</p:attrName>
                                        </p:attrNameLst>
                                      </p:cBhvr>
                                      <p:to>
                                        <p:strVal val="visible"/>
                                      </p:to>
                                    </p:set>
                                    <p:anim calcmode="lin" valueType="num">
                                      <p:cBhvr additive="base">
                                        <p:cTn id="13" dur="500" fill="hold"/>
                                        <p:tgtEl>
                                          <p:spTgt spid="448515">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448515">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448515">
                                            <p:txEl>
                                              <p:pRg st="1" end="1"/>
                                            </p:txEl>
                                          </p:spTgt>
                                        </p:tgtEl>
                                        <p:attrNameLst>
                                          <p:attrName>style.visibility</p:attrName>
                                        </p:attrNameLst>
                                      </p:cBhvr>
                                      <p:to>
                                        <p:strVal val="visible"/>
                                      </p:to>
                                    </p:set>
                                    <p:anim calcmode="lin" valueType="num">
                                      <p:cBhvr additive="base">
                                        <p:cTn id="19" dur="500" fill="hold"/>
                                        <p:tgtEl>
                                          <p:spTgt spid="448515">
                                            <p:txEl>
                                              <p:pRg st="1" end="1"/>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448515">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448515">
                                            <p:txEl>
                                              <p:pRg st="2" end="2"/>
                                            </p:txEl>
                                          </p:spTgt>
                                        </p:tgtEl>
                                        <p:attrNameLst>
                                          <p:attrName>style.visibility</p:attrName>
                                        </p:attrNameLst>
                                      </p:cBhvr>
                                      <p:to>
                                        <p:strVal val="visible"/>
                                      </p:to>
                                    </p:set>
                                    <p:anim calcmode="lin" valueType="num">
                                      <p:cBhvr additive="base">
                                        <p:cTn id="25" dur="500" fill="hold"/>
                                        <p:tgtEl>
                                          <p:spTgt spid="448515">
                                            <p:txEl>
                                              <p:pRg st="2" end="2"/>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448515">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448515">
                                            <p:txEl>
                                              <p:pRg st="3" end="3"/>
                                            </p:txEl>
                                          </p:spTgt>
                                        </p:tgtEl>
                                        <p:attrNameLst>
                                          <p:attrName>style.visibility</p:attrName>
                                        </p:attrNameLst>
                                      </p:cBhvr>
                                      <p:to>
                                        <p:strVal val="visible"/>
                                      </p:to>
                                    </p:set>
                                    <p:anim calcmode="lin" valueType="num">
                                      <p:cBhvr additive="base">
                                        <p:cTn id="31" dur="500" fill="hold"/>
                                        <p:tgtEl>
                                          <p:spTgt spid="448515">
                                            <p:txEl>
                                              <p:pRg st="3" end="3"/>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448515">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448515">
                                            <p:txEl>
                                              <p:pRg st="4" end="4"/>
                                            </p:txEl>
                                          </p:spTgt>
                                        </p:tgtEl>
                                        <p:attrNameLst>
                                          <p:attrName>style.visibility</p:attrName>
                                        </p:attrNameLst>
                                      </p:cBhvr>
                                      <p:to>
                                        <p:strVal val="visible"/>
                                      </p:to>
                                    </p:set>
                                    <p:anim calcmode="lin" valueType="num">
                                      <p:cBhvr additive="base">
                                        <p:cTn id="37" dur="500" fill="hold"/>
                                        <p:tgtEl>
                                          <p:spTgt spid="448515">
                                            <p:txEl>
                                              <p:pRg st="4" end="4"/>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448515">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448515">
                                            <p:txEl>
                                              <p:pRg st="5" end="5"/>
                                            </p:txEl>
                                          </p:spTgt>
                                        </p:tgtEl>
                                        <p:attrNameLst>
                                          <p:attrName>style.visibility</p:attrName>
                                        </p:attrNameLst>
                                      </p:cBhvr>
                                      <p:to>
                                        <p:strVal val="visible"/>
                                      </p:to>
                                    </p:set>
                                    <p:anim calcmode="lin" valueType="num">
                                      <p:cBhvr additive="base">
                                        <p:cTn id="43" dur="500" fill="hold"/>
                                        <p:tgtEl>
                                          <p:spTgt spid="448515">
                                            <p:txEl>
                                              <p:pRg st="5" end="5"/>
                                            </p:tx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448515">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8" fill="hold" grpId="0" nodeType="clickEffect">
                                  <p:stCondLst>
                                    <p:cond delay="0"/>
                                  </p:stCondLst>
                                  <p:childTnLst>
                                    <p:set>
                                      <p:cBhvr>
                                        <p:cTn id="48" dur="1" fill="hold">
                                          <p:stCondLst>
                                            <p:cond delay="0"/>
                                          </p:stCondLst>
                                        </p:cTn>
                                        <p:tgtEl>
                                          <p:spTgt spid="448515">
                                            <p:txEl>
                                              <p:pRg st="6" end="6"/>
                                            </p:txEl>
                                          </p:spTgt>
                                        </p:tgtEl>
                                        <p:attrNameLst>
                                          <p:attrName>style.visibility</p:attrName>
                                        </p:attrNameLst>
                                      </p:cBhvr>
                                      <p:to>
                                        <p:strVal val="visible"/>
                                      </p:to>
                                    </p:set>
                                    <p:anim calcmode="lin" valueType="num">
                                      <p:cBhvr additive="base">
                                        <p:cTn id="49" dur="500" fill="hold"/>
                                        <p:tgtEl>
                                          <p:spTgt spid="448515">
                                            <p:txEl>
                                              <p:pRg st="6" end="6"/>
                                            </p:txEl>
                                          </p:spTgt>
                                        </p:tgtEl>
                                        <p:attrNameLst>
                                          <p:attrName>ppt_x</p:attrName>
                                        </p:attrNameLst>
                                      </p:cBhvr>
                                      <p:tavLst>
                                        <p:tav tm="0">
                                          <p:val>
                                            <p:strVal val="0-#ppt_w/2"/>
                                          </p:val>
                                        </p:tav>
                                        <p:tav tm="100000">
                                          <p:val>
                                            <p:strVal val="#ppt_x"/>
                                          </p:val>
                                        </p:tav>
                                      </p:tavLst>
                                    </p:anim>
                                    <p:anim calcmode="lin" valueType="num">
                                      <p:cBhvr additive="base">
                                        <p:cTn id="50" dur="500" fill="hold"/>
                                        <p:tgtEl>
                                          <p:spTgt spid="448515">
                                            <p:txEl>
                                              <p:pRg st="6" end="6"/>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8514" grpId="0" autoUpdateAnimBg="0"/>
      <p:bldP spid="448515" grpId="0" build="p" autoUpdateAnimBg="0"/>
    </p:bldLst>
  </p:timing>
</p:sld>
</file>

<file path=ppt/slides/slide1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50562" name="Rectangle 2"/>
          <p:cNvSpPr>
            <a:spLocks noGrp="1" noRot="1" noChangeArrowheads="1"/>
          </p:cNvSpPr>
          <p:nvPr>
            <p:ph type="title"/>
          </p:nvPr>
        </p:nvSpPr>
        <p:spPr>
          <a:xfrm>
            <a:off x="381000" y="0"/>
            <a:ext cx="8763000" cy="1143000"/>
          </a:xfrm>
        </p:spPr>
        <p:txBody>
          <a:bodyPr/>
          <a:lstStyle/>
          <a:p>
            <a:pPr eaLnBrk="1" hangingPunct="1">
              <a:defRPr/>
            </a:pPr>
            <a:r>
              <a:rPr lang="en-US" sz="3400" b="1" u="sng" smtClean="0">
                <a:solidFill>
                  <a:srgbClr val="FFCC00"/>
                </a:solidFill>
              </a:rPr>
              <a:t>Transactions not regarded as transfer</a:t>
            </a:r>
          </a:p>
        </p:txBody>
      </p:sp>
      <p:sp>
        <p:nvSpPr>
          <p:cNvPr id="450563" name="Rectangle 3"/>
          <p:cNvSpPr>
            <a:spLocks noGrp="1" noRot="1" noChangeArrowheads="1"/>
          </p:cNvSpPr>
          <p:nvPr>
            <p:ph idx="1"/>
          </p:nvPr>
        </p:nvSpPr>
        <p:spPr>
          <a:xfrm>
            <a:off x="381000" y="1143000"/>
            <a:ext cx="8534400" cy="5715000"/>
          </a:xfrm>
        </p:spPr>
        <p:txBody>
          <a:bodyPr/>
          <a:lstStyle/>
          <a:p>
            <a:pPr marL="746125" indent="-746125" algn="just" defTabSz="920750" eaLnBrk="1" hangingPunct="1">
              <a:spcBef>
                <a:spcPct val="0"/>
              </a:spcBef>
              <a:spcAft>
                <a:spcPct val="20000"/>
              </a:spcAft>
              <a:buFontTx/>
              <a:buAutoNum type="romanLcParenBoth" startAt="14"/>
              <a:tabLst>
                <a:tab pos="1263650" algn="l"/>
                <a:tab pos="2008188" algn="l"/>
                <a:tab pos="2566988" algn="l"/>
              </a:tabLst>
              <a:defRPr/>
            </a:pPr>
            <a:r>
              <a:rPr lang="en-US" sz="2800" smtClean="0"/>
              <a:t>Sole proprietary concern succeeded by a company </a:t>
            </a:r>
          </a:p>
          <a:p>
            <a:pPr marL="746125" indent="-746125" algn="just" defTabSz="920750" eaLnBrk="1" hangingPunct="1">
              <a:spcBef>
                <a:spcPct val="0"/>
              </a:spcBef>
              <a:spcAft>
                <a:spcPct val="20000"/>
              </a:spcAft>
              <a:buFont typeface="Wingdings" pitchFamily="2" charset="2"/>
              <a:buNone/>
              <a:tabLst>
                <a:tab pos="1263650" algn="l"/>
                <a:tab pos="2008188" algn="l"/>
                <a:tab pos="2566988" algn="l"/>
              </a:tabLst>
              <a:defRPr/>
            </a:pPr>
            <a:r>
              <a:rPr lang="en-US" sz="2800" smtClean="0"/>
              <a:t>	-	all the business assets &amp; liabilities 	immediately 	before succession become 	assets &amp; liabilities of the 	company.</a:t>
            </a:r>
          </a:p>
          <a:p>
            <a:pPr marL="746125" indent="-746125" algn="just" defTabSz="920750" eaLnBrk="1" hangingPunct="1">
              <a:spcBef>
                <a:spcPct val="0"/>
              </a:spcBef>
              <a:spcAft>
                <a:spcPct val="20000"/>
              </a:spcAft>
              <a:buFont typeface="Wingdings" pitchFamily="2" charset="2"/>
              <a:buNone/>
              <a:tabLst>
                <a:tab pos="1263650" algn="l"/>
                <a:tab pos="2008188" algn="l"/>
                <a:tab pos="2566988" algn="l"/>
              </a:tabLst>
              <a:defRPr/>
            </a:pPr>
            <a:r>
              <a:rPr lang="en-US" sz="2800" smtClean="0"/>
              <a:t>	-	share holding of the sole proprietor is not 	less than            50% of the total voting 	power  for a period of 5 	years.</a:t>
            </a:r>
          </a:p>
          <a:p>
            <a:pPr marL="746125" indent="-746125" algn="just" defTabSz="920750" eaLnBrk="1" hangingPunct="1">
              <a:spcBef>
                <a:spcPct val="0"/>
              </a:spcBef>
              <a:spcAft>
                <a:spcPct val="20000"/>
              </a:spcAft>
              <a:buFont typeface="Wingdings" pitchFamily="2" charset="2"/>
              <a:buNone/>
              <a:tabLst>
                <a:tab pos="1263650" algn="l"/>
                <a:tab pos="2008188" algn="l"/>
                <a:tab pos="2566988" algn="l"/>
              </a:tabLst>
              <a:defRPr/>
            </a:pPr>
            <a:r>
              <a:rPr lang="en-US" sz="2800" smtClean="0"/>
              <a:t>	-	Sole proprietor does not receive any 	consideration &amp; 	benefit except 	allotment of shares.</a:t>
            </a:r>
          </a:p>
          <a:p>
            <a:pPr marL="746125" indent="-746125" algn="just" defTabSz="920750" eaLnBrk="1" hangingPunct="1">
              <a:spcBef>
                <a:spcPct val="0"/>
              </a:spcBef>
              <a:spcAft>
                <a:spcPct val="20000"/>
              </a:spcAft>
              <a:buFontTx/>
              <a:buAutoNum type="romanLcParenBoth" startAt="15"/>
              <a:tabLst>
                <a:tab pos="1263650" algn="l"/>
                <a:tab pos="2008188" algn="l"/>
                <a:tab pos="2566988" algn="l"/>
              </a:tabLst>
              <a:defRPr/>
            </a:pPr>
            <a:r>
              <a:rPr lang="en-US" sz="2800" smtClean="0"/>
              <a:t>Any lending of securities per guidelines of SEBI</a:t>
            </a:r>
          </a:p>
        </p:txBody>
      </p:sp>
      <p:sp>
        <p:nvSpPr>
          <p:cNvPr id="128004" name="Line 4"/>
          <p:cNvSpPr>
            <a:spLocks noChangeShapeType="1"/>
          </p:cNvSpPr>
          <p:nvPr/>
        </p:nvSpPr>
        <p:spPr bwMode="auto">
          <a:xfrm>
            <a:off x="3348038" y="4184650"/>
            <a:ext cx="1260475" cy="0"/>
          </a:xfrm>
          <a:prstGeom prst="line">
            <a:avLst/>
          </a:prstGeom>
          <a:noFill/>
          <a:ln w="9525">
            <a:solidFill>
              <a:schemeClr val="tx1"/>
            </a:solidFill>
            <a:round/>
            <a:headEnd/>
            <a:tailEnd type="triangle" w="med" len="med"/>
          </a:ln>
        </p:spPr>
        <p:txBody>
          <a:bodyPr/>
          <a:lstStyle/>
          <a:p>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50562"/>
                                        </p:tgtEl>
                                        <p:attrNameLst>
                                          <p:attrName>style.visibility</p:attrName>
                                        </p:attrNameLst>
                                      </p:cBhvr>
                                      <p:to>
                                        <p:strVal val="visible"/>
                                      </p:to>
                                    </p:set>
                                    <p:anim calcmode="lin" valueType="num">
                                      <p:cBhvr additive="base">
                                        <p:cTn id="7" dur="500" fill="hold"/>
                                        <p:tgtEl>
                                          <p:spTgt spid="450562"/>
                                        </p:tgtEl>
                                        <p:attrNameLst>
                                          <p:attrName>ppt_x</p:attrName>
                                        </p:attrNameLst>
                                      </p:cBhvr>
                                      <p:tavLst>
                                        <p:tav tm="0">
                                          <p:val>
                                            <p:strVal val="0-#ppt_w/2"/>
                                          </p:val>
                                        </p:tav>
                                        <p:tav tm="100000">
                                          <p:val>
                                            <p:strVal val="#ppt_x"/>
                                          </p:val>
                                        </p:tav>
                                      </p:tavLst>
                                    </p:anim>
                                    <p:anim calcmode="lin" valueType="num">
                                      <p:cBhvr additive="base">
                                        <p:cTn id="8" dur="500" fill="hold"/>
                                        <p:tgtEl>
                                          <p:spTgt spid="45056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450563">
                                            <p:txEl>
                                              <p:pRg st="0" end="0"/>
                                            </p:txEl>
                                          </p:spTgt>
                                        </p:tgtEl>
                                        <p:attrNameLst>
                                          <p:attrName>style.visibility</p:attrName>
                                        </p:attrNameLst>
                                      </p:cBhvr>
                                      <p:to>
                                        <p:strVal val="visible"/>
                                      </p:to>
                                    </p:set>
                                    <p:anim calcmode="lin" valueType="num">
                                      <p:cBhvr additive="base">
                                        <p:cTn id="13" dur="500" fill="hold"/>
                                        <p:tgtEl>
                                          <p:spTgt spid="450563">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45056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450563">
                                            <p:txEl>
                                              <p:pRg st="1" end="1"/>
                                            </p:txEl>
                                          </p:spTgt>
                                        </p:tgtEl>
                                        <p:attrNameLst>
                                          <p:attrName>style.visibility</p:attrName>
                                        </p:attrNameLst>
                                      </p:cBhvr>
                                      <p:to>
                                        <p:strVal val="visible"/>
                                      </p:to>
                                    </p:set>
                                    <p:anim calcmode="lin" valueType="num">
                                      <p:cBhvr additive="base">
                                        <p:cTn id="19" dur="500" fill="hold"/>
                                        <p:tgtEl>
                                          <p:spTgt spid="450563">
                                            <p:txEl>
                                              <p:pRg st="1" end="1"/>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45056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450563">
                                            <p:txEl>
                                              <p:pRg st="2" end="2"/>
                                            </p:txEl>
                                          </p:spTgt>
                                        </p:tgtEl>
                                        <p:attrNameLst>
                                          <p:attrName>style.visibility</p:attrName>
                                        </p:attrNameLst>
                                      </p:cBhvr>
                                      <p:to>
                                        <p:strVal val="visible"/>
                                      </p:to>
                                    </p:set>
                                    <p:anim calcmode="lin" valueType="num">
                                      <p:cBhvr additive="base">
                                        <p:cTn id="25" dur="500" fill="hold"/>
                                        <p:tgtEl>
                                          <p:spTgt spid="450563">
                                            <p:txEl>
                                              <p:pRg st="2" end="2"/>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450563">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450563">
                                            <p:txEl>
                                              <p:pRg st="3" end="3"/>
                                            </p:txEl>
                                          </p:spTgt>
                                        </p:tgtEl>
                                        <p:attrNameLst>
                                          <p:attrName>style.visibility</p:attrName>
                                        </p:attrNameLst>
                                      </p:cBhvr>
                                      <p:to>
                                        <p:strVal val="visible"/>
                                      </p:to>
                                    </p:set>
                                    <p:anim calcmode="lin" valueType="num">
                                      <p:cBhvr additive="base">
                                        <p:cTn id="31" dur="500" fill="hold"/>
                                        <p:tgtEl>
                                          <p:spTgt spid="450563">
                                            <p:txEl>
                                              <p:pRg st="3" end="3"/>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450563">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450563">
                                            <p:txEl>
                                              <p:pRg st="4" end="4"/>
                                            </p:txEl>
                                          </p:spTgt>
                                        </p:tgtEl>
                                        <p:attrNameLst>
                                          <p:attrName>style.visibility</p:attrName>
                                        </p:attrNameLst>
                                      </p:cBhvr>
                                      <p:to>
                                        <p:strVal val="visible"/>
                                      </p:to>
                                    </p:set>
                                    <p:anim calcmode="lin" valueType="num">
                                      <p:cBhvr additive="base">
                                        <p:cTn id="37" dur="500" fill="hold"/>
                                        <p:tgtEl>
                                          <p:spTgt spid="450563">
                                            <p:txEl>
                                              <p:pRg st="4" end="4"/>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450563">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562" grpId="0" autoUpdateAnimBg="0"/>
      <p:bldP spid="450563" grpId="0" build="p" autoUpdateAnimBg="0"/>
    </p:bld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5682" name="Rectangle 2"/>
          <p:cNvSpPr>
            <a:spLocks noGrp="1" noRot="1" noChangeArrowheads="1"/>
          </p:cNvSpPr>
          <p:nvPr>
            <p:ph type="title"/>
          </p:nvPr>
        </p:nvSpPr>
        <p:spPr/>
        <p:txBody>
          <a:bodyPr/>
          <a:lstStyle/>
          <a:p>
            <a:pPr eaLnBrk="1" hangingPunct="1">
              <a:defRPr/>
            </a:pPr>
            <a:r>
              <a:rPr lang="en-US" smtClean="0"/>
              <a:t>Full value of consideration </a:t>
            </a:r>
          </a:p>
        </p:txBody>
      </p:sp>
      <p:sp>
        <p:nvSpPr>
          <p:cNvPr id="455683" name="Rectangle 3"/>
          <p:cNvSpPr>
            <a:spLocks noGrp="1" noRot="1" noChangeArrowheads="1"/>
          </p:cNvSpPr>
          <p:nvPr>
            <p:ph idx="1"/>
          </p:nvPr>
        </p:nvSpPr>
        <p:spPr/>
        <p:txBody>
          <a:bodyPr/>
          <a:lstStyle/>
          <a:p>
            <a:pPr eaLnBrk="1" hangingPunct="1">
              <a:buFont typeface="Wingdings" pitchFamily="2" charset="2"/>
              <a:buNone/>
              <a:defRPr/>
            </a:pPr>
            <a:r>
              <a:rPr lang="en-US" u="sng" smtClean="0">
                <a:solidFill>
                  <a:srgbClr val="CC0000"/>
                </a:solidFill>
              </a:rPr>
              <a:t>Received in instalments</a:t>
            </a:r>
          </a:p>
          <a:p>
            <a:pPr eaLnBrk="1" hangingPunct="1">
              <a:defRPr/>
            </a:pPr>
            <a:r>
              <a:rPr lang="en-US" smtClean="0"/>
              <a:t>Compensation for compulsory acquisition taxable u/s 45 (5)</a:t>
            </a:r>
          </a:p>
          <a:p>
            <a:pPr eaLnBrk="1" hangingPunct="1">
              <a:defRPr/>
            </a:pPr>
            <a:r>
              <a:rPr lang="en-US" smtClean="0"/>
              <a:t>Year of chargeability/ time limits for availing various exemptions ?</a:t>
            </a:r>
          </a:p>
          <a:p>
            <a:pPr eaLnBrk="1" hangingPunct="1">
              <a:defRPr/>
            </a:pPr>
            <a:r>
              <a:rPr lang="en-US" smtClean="0"/>
              <a:t>Year of transfer</a:t>
            </a:r>
          </a:p>
        </p:txBody>
      </p:sp>
    </p:spTree>
  </p:cSld>
  <p:clrMapOvr>
    <a:masterClrMapping/>
  </p:clrMapOvr>
  <p:transition/>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8994" name="Rectangle 2"/>
          <p:cNvSpPr>
            <a:spLocks noGrp="1" noRot="1" noChangeArrowheads="1"/>
          </p:cNvSpPr>
          <p:nvPr>
            <p:ph type="title"/>
          </p:nvPr>
        </p:nvSpPr>
        <p:spPr/>
        <p:txBody>
          <a:bodyPr/>
          <a:lstStyle/>
          <a:p>
            <a:pPr eaLnBrk="1" hangingPunct="1">
              <a:defRPr/>
            </a:pPr>
            <a:r>
              <a:rPr lang="en-US" smtClean="0"/>
              <a:t>Company in liquidation</a:t>
            </a:r>
          </a:p>
        </p:txBody>
      </p:sp>
      <p:sp>
        <p:nvSpPr>
          <p:cNvPr id="468995" name="Rectangle 3"/>
          <p:cNvSpPr>
            <a:spLocks noGrp="1" noRot="1" noChangeArrowheads="1"/>
          </p:cNvSpPr>
          <p:nvPr>
            <p:ph idx="1"/>
          </p:nvPr>
        </p:nvSpPr>
        <p:spPr/>
        <p:txBody>
          <a:bodyPr/>
          <a:lstStyle/>
          <a:p>
            <a:pPr eaLnBrk="1" hangingPunct="1">
              <a:buFont typeface="Wingdings" pitchFamily="2" charset="2"/>
              <a:buNone/>
              <a:defRPr/>
            </a:pPr>
            <a:r>
              <a:rPr lang="en-US" u="sng" smtClean="0">
                <a:solidFill>
                  <a:srgbClr val="CC0000"/>
                </a:solidFill>
              </a:rPr>
              <a:t>Section 46</a:t>
            </a:r>
          </a:p>
          <a:p>
            <a:pPr eaLnBrk="1" hangingPunct="1">
              <a:defRPr/>
            </a:pPr>
            <a:r>
              <a:rPr lang="en-US" smtClean="0"/>
              <a:t>Distribution of assets by the company not regarded as transfer for the purpose of section 45</a:t>
            </a:r>
          </a:p>
          <a:p>
            <a:pPr eaLnBrk="1" hangingPunct="1">
              <a:defRPr/>
            </a:pPr>
            <a:r>
              <a:rPr lang="en-US" smtClean="0"/>
              <a:t>Receipt of money or other assets by the shareholder as reduced by amount assessed as dividend u/s 2(22)(c) deemed to be full value of consideration </a:t>
            </a:r>
          </a:p>
        </p:txBody>
      </p:sp>
    </p:spTree>
  </p:cSld>
  <p:clrMapOvr>
    <a:masterClrMapping/>
  </p:clrMapOvr>
  <p:transition/>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2066" name="Rectangle 2"/>
          <p:cNvSpPr>
            <a:spLocks noGrp="1" noRot="1" noChangeArrowheads="1"/>
          </p:cNvSpPr>
          <p:nvPr>
            <p:ph type="title"/>
          </p:nvPr>
        </p:nvSpPr>
        <p:spPr/>
        <p:txBody>
          <a:bodyPr/>
          <a:lstStyle/>
          <a:p>
            <a:pPr eaLnBrk="1" hangingPunct="1">
              <a:defRPr/>
            </a:pPr>
            <a:r>
              <a:rPr lang="en-US" sz="4000" smtClean="0"/>
              <a:t>Industrial undertaking shifting from urban area to rural area</a:t>
            </a:r>
          </a:p>
        </p:txBody>
      </p:sp>
      <p:sp>
        <p:nvSpPr>
          <p:cNvPr id="472067" name="Rectangle 3"/>
          <p:cNvSpPr>
            <a:spLocks noGrp="1" noRot="1" noChangeArrowheads="1"/>
          </p:cNvSpPr>
          <p:nvPr>
            <p:ph idx="1"/>
          </p:nvPr>
        </p:nvSpPr>
        <p:spPr/>
        <p:txBody>
          <a:bodyPr/>
          <a:lstStyle/>
          <a:p>
            <a:pPr eaLnBrk="1" hangingPunct="1">
              <a:buFont typeface="Wingdings" pitchFamily="2" charset="2"/>
              <a:buNone/>
              <a:defRPr/>
            </a:pPr>
            <a:r>
              <a:rPr lang="en-US" u="sng" smtClean="0">
                <a:solidFill>
                  <a:srgbClr val="CC0000"/>
                </a:solidFill>
              </a:rPr>
              <a:t>Section 54G</a:t>
            </a:r>
          </a:p>
          <a:p>
            <a:pPr eaLnBrk="1" hangingPunct="1">
              <a:defRPr/>
            </a:pPr>
            <a:r>
              <a:rPr lang="en-US" smtClean="0"/>
              <a:t>Transfer of land, building, plant &amp; machinery or any rights in building or land used for the purpose of business of industrial undertaking</a:t>
            </a:r>
          </a:p>
          <a:p>
            <a:pPr eaLnBrk="1" hangingPunct="1">
              <a:defRPr/>
            </a:pPr>
            <a:endParaRPr lang="en-US" smtClean="0"/>
          </a:p>
        </p:txBody>
      </p:sp>
    </p:spTree>
  </p:cSld>
  <p:clrMapOvr>
    <a:masterClrMapping/>
  </p:clrMapOvr>
  <p:transition/>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3090" name="Rectangle 2"/>
          <p:cNvSpPr>
            <a:spLocks noGrp="1" noRot="1" noChangeArrowheads="1"/>
          </p:cNvSpPr>
          <p:nvPr>
            <p:ph type="title"/>
          </p:nvPr>
        </p:nvSpPr>
        <p:spPr/>
        <p:txBody>
          <a:bodyPr/>
          <a:lstStyle/>
          <a:p>
            <a:pPr eaLnBrk="1" hangingPunct="1">
              <a:defRPr/>
            </a:pPr>
            <a:r>
              <a:rPr lang="en-US" sz="4000" smtClean="0"/>
              <a:t>Industrial undertaking shifting from urban area to SEZ</a:t>
            </a:r>
          </a:p>
        </p:txBody>
      </p:sp>
      <p:sp>
        <p:nvSpPr>
          <p:cNvPr id="473091" name="Rectangle 3"/>
          <p:cNvSpPr>
            <a:spLocks noGrp="1" noRot="1" noChangeArrowheads="1"/>
          </p:cNvSpPr>
          <p:nvPr>
            <p:ph idx="1"/>
          </p:nvPr>
        </p:nvSpPr>
        <p:spPr/>
        <p:txBody>
          <a:bodyPr/>
          <a:lstStyle/>
          <a:p>
            <a:pPr eaLnBrk="1" hangingPunct="1">
              <a:buFont typeface="Wingdings" pitchFamily="2" charset="2"/>
              <a:buNone/>
              <a:defRPr/>
            </a:pPr>
            <a:r>
              <a:rPr lang="en-US" u="sng" smtClean="0">
                <a:solidFill>
                  <a:srgbClr val="CC0000"/>
                </a:solidFill>
              </a:rPr>
              <a:t>Section 54 GA</a:t>
            </a:r>
          </a:p>
        </p:txBody>
      </p:sp>
    </p:spTree>
  </p:cSld>
  <p:clrMapOvr>
    <a:masterClrMapping/>
  </p:clrMapOvr>
  <p:transition/>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8210" name="Rectangle 2"/>
          <p:cNvSpPr>
            <a:spLocks noGrp="1" noRot="1" noChangeArrowheads="1"/>
          </p:cNvSpPr>
          <p:nvPr>
            <p:ph type="title"/>
          </p:nvPr>
        </p:nvSpPr>
        <p:spPr/>
        <p:txBody>
          <a:bodyPr/>
          <a:lstStyle/>
          <a:p>
            <a:pPr eaLnBrk="1" hangingPunct="1">
              <a:defRPr/>
            </a:pPr>
            <a:r>
              <a:rPr lang="en-US" smtClean="0"/>
              <a:t>Capital asset </a:t>
            </a:r>
          </a:p>
        </p:txBody>
      </p:sp>
      <p:sp>
        <p:nvSpPr>
          <p:cNvPr id="478211" name="Rectangle 3"/>
          <p:cNvSpPr>
            <a:spLocks noGrp="1" noRot="1" noChangeArrowheads="1"/>
          </p:cNvSpPr>
          <p:nvPr>
            <p:ph idx="1"/>
          </p:nvPr>
        </p:nvSpPr>
        <p:spPr/>
        <p:txBody>
          <a:bodyPr/>
          <a:lstStyle/>
          <a:p>
            <a:pPr eaLnBrk="1" hangingPunct="1">
              <a:defRPr/>
            </a:pPr>
            <a:r>
              <a:rPr lang="en-US" smtClean="0"/>
              <a:t>Whether right to claim specific performance of an agreement is a capital asset ?</a:t>
            </a:r>
          </a:p>
          <a:p>
            <a:pPr eaLnBrk="1" hangingPunct="1">
              <a:defRPr/>
            </a:pPr>
            <a:r>
              <a:rPr lang="en-US" smtClean="0"/>
              <a:t>Whether its relinquishment attracts capital gains tax</a:t>
            </a:r>
          </a:p>
          <a:p>
            <a:pPr eaLnBrk="1" hangingPunct="1">
              <a:defRPr/>
            </a:pPr>
            <a:r>
              <a:rPr lang="en-US" smtClean="0">
                <a:solidFill>
                  <a:srgbClr val="CC0000"/>
                </a:solidFill>
              </a:rPr>
              <a:t>K.R. Srinath v. ACIT (2004) 268 ITR 436 (Mad.)</a:t>
            </a:r>
          </a:p>
          <a:p>
            <a:pPr eaLnBrk="1" hangingPunct="1">
              <a:defRPr/>
            </a:pPr>
            <a:r>
              <a:rPr lang="en-US" smtClean="0">
                <a:solidFill>
                  <a:srgbClr val="CC0000"/>
                </a:solidFill>
              </a:rPr>
              <a:t>Alternate view- Whether it is a personal right</a:t>
            </a:r>
          </a:p>
        </p:txBody>
      </p:sp>
    </p:spTree>
  </p:cSld>
  <p:clrMapOvr>
    <a:masterClrMapping/>
  </p:clrMapOvr>
  <p:transition/>
</p:sld>
</file>

<file path=ppt/slides/slide1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82306" name="Rectangle 2"/>
          <p:cNvSpPr>
            <a:spLocks noGrp="1" noRot="1" noChangeArrowheads="1"/>
          </p:cNvSpPr>
          <p:nvPr>
            <p:ph type="title"/>
          </p:nvPr>
        </p:nvSpPr>
        <p:spPr>
          <a:xfrm>
            <a:off x="381000" y="0"/>
            <a:ext cx="8763000" cy="762000"/>
          </a:xfrm>
        </p:spPr>
        <p:txBody>
          <a:bodyPr/>
          <a:lstStyle/>
          <a:p>
            <a:pPr eaLnBrk="1" hangingPunct="1">
              <a:defRPr/>
            </a:pPr>
            <a:r>
              <a:rPr lang="en-US" sz="3400" b="1" u="sng" smtClean="0">
                <a:solidFill>
                  <a:srgbClr val="FFCC00"/>
                </a:solidFill>
              </a:rPr>
              <a:t>Cost of Acquisition</a:t>
            </a:r>
            <a:endParaRPr lang="en-US" sz="3400" smtClean="0"/>
          </a:p>
        </p:txBody>
      </p:sp>
      <p:sp>
        <p:nvSpPr>
          <p:cNvPr id="482307" name="Rectangle 3"/>
          <p:cNvSpPr>
            <a:spLocks noGrp="1" noRot="1" noChangeArrowheads="1"/>
          </p:cNvSpPr>
          <p:nvPr>
            <p:ph idx="1"/>
          </p:nvPr>
        </p:nvSpPr>
        <p:spPr>
          <a:xfrm>
            <a:off x="0" y="762000"/>
            <a:ext cx="8915400" cy="5867400"/>
          </a:xfrm>
        </p:spPr>
        <p:txBody>
          <a:bodyPr/>
          <a:lstStyle/>
          <a:p>
            <a:pPr marL="1714500" indent="-1600200" algn="just" defTabSz="920750" eaLnBrk="1" hangingPunct="1">
              <a:lnSpc>
                <a:spcPct val="90000"/>
              </a:lnSpc>
              <a:spcBef>
                <a:spcPct val="0"/>
              </a:spcBef>
              <a:spcAft>
                <a:spcPct val="20000"/>
              </a:spcAft>
              <a:buFont typeface="Wingdings" pitchFamily="2" charset="2"/>
              <a:buNone/>
              <a:tabLst>
                <a:tab pos="1885950" algn="l"/>
              </a:tabLst>
              <a:defRPr/>
            </a:pPr>
            <a:r>
              <a:rPr lang="en-US" sz="2800" b="1" u="sng" smtClean="0">
                <a:solidFill>
                  <a:srgbClr val="993300"/>
                </a:solidFill>
              </a:rPr>
              <a:t>Section</a:t>
            </a:r>
          </a:p>
          <a:p>
            <a:pPr marL="1714500" indent="-1600200" algn="just" defTabSz="920750" eaLnBrk="1" hangingPunct="1">
              <a:lnSpc>
                <a:spcPct val="90000"/>
              </a:lnSpc>
              <a:spcBef>
                <a:spcPct val="0"/>
              </a:spcBef>
              <a:spcAft>
                <a:spcPct val="20000"/>
              </a:spcAft>
              <a:buFont typeface="Wingdings" pitchFamily="2" charset="2"/>
              <a:buNone/>
              <a:tabLst>
                <a:tab pos="1885950" algn="l"/>
              </a:tabLst>
              <a:defRPr/>
            </a:pPr>
            <a:r>
              <a:rPr lang="en-US" sz="2400" smtClean="0"/>
              <a:t>55(2)(a)  Goodwill, Trademark, Brand name, Tenancy right, etc.</a:t>
            </a:r>
          </a:p>
          <a:p>
            <a:pPr marL="1714500" indent="-1600200" algn="just" defTabSz="920750" eaLnBrk="1" hangingPunct="1">
              <a:lnSpc>
                <a:spcPct val="90000"/>
              </a:lnSpc>
              <a:spcBef>
                <a:spcPct val="0"/>
              </a:spcBef>
              <a:spcAft>
                <a:spcPct val="20000"/>
              </a:spcAft>
              <a:buFont typeface="Wingdings" pitchFamily="2" charset="2"/>
              <a:buNone/>
              <a:tabLst>
                <a:tab pos="1885950" algn="l"/>
              </a:tabLst>
              <a:defRPr/>
            </a:pPr>
            <a:r>
              <a:rPr lang="en-US" sz="2400" smtClean="0"/>
              <a:t>55(2)(aa)  Bonus/rights issue</a:t>
            </a:r>
          </a:p>
          <a:p>
            <a:pPr marL="1714500" indent="-1600200" algn="just" defTabSz="920750" eaLnBrk="1" hangingPunct="1">
              <a:lnSpc>
                <a:spcPct val="90000"/>
              </a:lnSpc>
              <a:spcBef>
                <a:spcPct val="0"/>
              </a:spcBef>
              <a:spcAft>
                <a:spcPct val="20000"/>
              </a:spcAft>
              <a:buFont typeface="Wingdings" pitchFamily="2" charset="2"/>
              <a:buNone/>
              <a:tabLst>
                <a:tab pos="1885950" algn="l"/>
              </a:tabLst>
              <a:defRPr/>
            </a:pPr>
            <a:r>
              <a:rPr lang="en-US" sz="2400" smtClean="0"/>
              <a:t>55(2)(ab) Shares in lieu of membership of a recognised stock exchange.</a:t>
            </a:r>
          </a:p>
          <a:p>
            <a:pPr marL="1714500" indent="-1600200" algn="just" defTabSz="920750" eaLnBrk="1" hangingPunct="1">
              <a:lnSpc>
                <a:spcPct val="90000"/>
              </a:lnSpc>
              <a:spcBef>
                <a:spcPct val="0"/>
              </a:spcBef>
              <a:spcAft>
                <a:spcPct val="20000"/>
              </a:spcAft>
              <a:buFont typeface="Wingdings" pitchFamily="2" charset="2"/>
              <a:buNone/>
              <a:tabLst>
                <a:tab pos="1885950" algn="l"/>
              </a:tabLst>
              <a:defRPr/>
            </a:pPr>
            <a:r>
              <a:rPr lang="en-US" sz="2400" smtClean="0"/>
              <a:t>55(2)(b) 	(i) Asset acquired prior to 01.04.1981</a:t>
            </a:r>
          </a:p>
          <a:p>
            <a:pPr marL="1714500" indent="-1600200" algn="just" defTabSz="920750" eaLnBrk="1" hangingPunct="1">
              <a:lnSpc>
                <a:spcPct val="90000"/>
              </a:lnSpc>
              <a:spcBef>
                <a:spcPct val="0"/>
              </a:spcBef>
              <a:spcAft>
                <a:spcPct val="20000"/>
              </a:spcAft>
              <a:buFont typeface="Wingdings" pitchFamily="2" charset="2"/>
              <a:buNone/>
              <a:tabLst>
                <a:tab pos="1885950" algn="l"/>
              </a:tabLst>
              <a:defRPr/>
            </a:pPr>
            <a:r>
              <a:rPr lang="en-US" sz="2400" smtClean="0"/>
              <a:t>	(ii) Asset acquired by the previous owner prior to 01.04.1981, becoming property of the assessee by mode specified u/s 49(1)</a:t>
            </a:r>
          </a:p>
          <a:p>
            <a:pPr marL="1714500" indent="-1600200" algn="just" defTabSz="920750" eaLnBrk="1" hangingPunct="1">
              <a:lnSpc>
                <a:spcPct val="90000"/>
              </a:lnSpc>
              <a:spcBef>
                <a:spcPct val="0"/>
              </a:spcBef>
              <a:spcAft>
                <a:spcPct val="20000"/>
              </a:spcAft>
              <a:buFont typeface="Wingdings" pitchFamily="2" charset="2"/>
              <a:buNone/>
              <a:tabLst>
                <a:tab pos="1885950" algn="l"/>
              </a:tabLst>
              <a:defRPr/>
            </a:pPr>
            <a:r>
              <a:rPr lang="en-US" sz="2400" smtClean="0"/>
              <a:t>	(iii) Distribution of Capital Asset by the Company on its liquidation.</a:t>
            </a:r>
          </a:p>
          <a:p>
            <a:pPr marL="1714500" indent="-1600200" algn="just" defTabSz="920750" eaLnBrk="1" hangingPunct="1">
              <a:lnSpc>
                <a:spcPct val="90000"/>
              </a:lnSpc>
              <a:spcBef>
                <a:spcPct val="0"/>
              </a:spcBef>
              <a:spcAft>
                <a:spcPct val="20000"/>
              </a:spcAft>
              <a:buFont typeface="Wingdings" pitchFamily="2" charset="2"/>
              <a:buNone/>
              <a:tabLst>
                <a:tab pos="1885950" algn="l"/>
              </a:tabLst>
              <a:defRPr/>
            </a:pPr>
            <a:r>
              <a:rPr lang="en-US" sz="2400" smtClean="0"/>
              <a:t>	(v) consolidation/Conversion/Division of Share Capital.</a:t>
            </a:r>
          </a:p>
          <a:p>
            <a:pPr marL="1714500" indent="-1600200" algn="just" defTabSz="920750" eaLnBrk="1" hangingPunct="1">
              <a:lnSpc>
                <a:spcPct val="90000"/>
              </a:lnSpc>
              <a:spcBef>
                <a:spcPct val="0"/>
              </a:spcBef>
              <a:spcAft>
                <a:spcPct val="20000"/>
              </a:spcAft>
              <a:buFont typeface="Wingdings" pitchFamily="2" charset="2"/>
              <a:buNone/>
              <a:tabLst>
                <a:tab pos="1885950" algn="l"/>
              </a:tabLst>
              <a:defRPr/>
            </a:pPr>
            <a:r>
              <a:rPr lang="en-US" sz="2400" smtClean="0"/>
              <a:t>55(3)	FMV on the date of acquisition, if cost to the previous owner cannot be ascertained.</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82306"/>
                                        </p:tgtEl>
                                        <p:attrNameLst>
                                          <p:attrName>style.visibility</p:attrName>
                                        </p:attrNameLst>
                                      </p:cBhvr>
                                      <p:to>
                                        <p:strVal val="visible"/>
                                      </p:to>
                                    </p:set>
                                    <p:anim calcmode="lin" valueType="num">
                                      <p:cBhvr additive="base">
                                        <p:cTn id="7" dur="500" fill="hold"/>
                                        <p:tgtEl>
                                          <p:spTgt spid="482306"/>
                                        </p:tgtEl>
                                        <p:attrNameLst>
                                          <p:attrName>ppt_x</p:attrName>
                                        </p:attrNameLst>
                                      </p:cBhvr>
                                      <p:tavLst>
                                        <p:tav tm="0">
                                          <p:val>
                                            <p:strVal val="0-#ppt_w/2"/>
                                          </p:val>
                                        </p:tav>
                                        <p:tav tm="100000">
                                          <p:val>
                                            <p:strVal val="#ppt_x"/>
                                          </p:val>
                                        </p:tav>
                                      </p:tavLst>
                                    </p:anim>
                                    <p:anim calcmode="lin" valueType="num">
                                      <p:cBhvr additive="base">
                                        <p:cTn id="8" dur="500" fill="hold"/>
                                        <p:tgtEl>
                                          <p:spTgt spid="482306"/>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482307">
                                            <p:txEl>
                                              <p:pRg st="0" end="0"/>
                                            </p:txEl>
                                          </p:spTgt>
                                        </p:tgtEl>
                                        <p:attrNameLst>
                                          <p:attrName>style.visibility</p:attrName>
                                        </p:attrNameLst>
                                      </p:cBhvr>
                                      <p:to>
                                        <p:strVal val="visible"/>
                                      </p:to>
                                    </p:set>
                                    <p:anim calcmode="lin" valueType="num">
                                      <p:cBhvr additive="base">
                                        <p:cTn id="13" dur="500" fill="hold"/>
                                        <p:tgtEl>
                                          <p:spTgt spid="482307">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482307">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482307">
                                            <p:txEl>
                                              <p:pRg st="1" end="1"/>
                                            </p:txEl>
                                          </p:spTgt>
                                        </p:tgtEl>
                                        <p:attrNameLst>
                                          <p:attrName>style.visibility</p:attrName>
                                        </p:attrNameLst>
                                      </p:cBhvr>
                                      <p:to>
                                        <p:strVal val="visible"/>
                                      </p:to>
                                    </p:set>
                                    <p:anim calcmode="lin" valueType="num">
                                      <p:cBhvr additive="base">
                                        <p:cTn id="19" dur="500" fill="hold"/>
                                        <p:tgtEl>
                                          <p:spTgt spid="482307">
                                            <p:txEl>
                                              <p:pRg st="1" end="1"/>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482307">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482307">
                                            <p:txEl>
                                              <p:pRg st="2" end="2"/>
                                            </p:txEl>
                                          </p:spTgt>
                                        </p:tgtEl>
                                        <p:attrNameLst>
                                          <p:attrName>style.visibility</p:attrName>
                                        </p:attrNameLst>
                                      </p:cBhvr>
                                      <p:to>
                                        <p:strVal val="visible"/>
                                      </p:to>
                                    </p:set>
                                    <p:anim calcmode="lin" valueType="num">
                                      <p:cBhvr additive="base">
                                        <p:cTn id="25" dur="500" fill="hold"/>
                                        <p:tgtEl>
                                          <p:spTgt spid="482307">
                                            <p:txEl>
                                              <p:pRg st="2" end="2"/>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482307">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482307">
                                            <p:txEl>
                                              <p:pRg st="3" end="3"/>
                                            </p:txEl>
                                          </p:spTgt>
                                        </p:tgtEl>
                                        <p:attrNameLst>
                                          <p:attrName>style.visibility</p:attrName>
                                        </p:attrNameLst>
                                      </p:cBhvr>
                                      <p:to>
                                        <p:strVal val="visible"/>
                                      </p:to>
                                    </p:set>
                                    <p:anim calcmode="lin" valueType="num">
                                      <p:cBhvr additive="base">
                                        <p:cTn id="31" dur="500" fill="hold"/>
                                        <p:tgtEl>
                                          <p:spTgt spid="482307">
                                            <p:txEl>
                                              <p:pRg st="3" end="3"/>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482307">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482307">
                                            <p:txEl>
                                              <p:pRg st="4" end="4"/>
                                            </p:txEl>
                                          </p:spTgt>
                                        </p:tgtEl>
                                        <p:attrNameLst>
                                          <p:attrName>style.visibility</p:attrName>
                                        </p:attrNameLst>
                                      </p:cBhvr>
                                      <p:to>
                                        <p:strVal val="visible"/>
                                      </p:to>
                                    </p:set>
                                    <p:anim calcmode="lin" valueType="num">
                                      <p:cBhvr additive="base">
                                        <p:cTn id="37" dur="500" fill="hold"/>
                                        <p:tgtEl>
                                          <p:spTgt spid="482307">
                                            <p:txEl>
                                              <p:pRg st="4" end="4"/>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482307">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482307">
                                            <p:txEl>
                                              <p:pRg st="5" end="5"/>
                                            </p:txEl>
                                          </p:spTgt>
                                        </p:tgtEl>
                                        <p:attrNameLst>
                                          <p:attrName>style.visibility</p:attrName>
                                        </p:attrNameLst>
                                      </p:cBhvr>
                                      <p:to>
                                        <p:strVal val="visible"/>
                                      </p:to>
                                    </p:set>
                                    <p:anim calcmode="lin" valueType="num">
                                      <p:cBhvr additive="base">
                                        <p:cTn id="43" dur="500" fill="hold"/>
                                        <p:tgtEl>
                                          <p:spTgt spid="482307">
                                            <p:txEl>
                                              <p:pRg st="5" end="5"/>
                                            </p:tx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482307">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8" fill="hold" grpId="0" nodeType="clickEffect">
                                  <p:stCondLst>
                                    <p:cond delay="0"/>
                                  </p:stCondLst>
                                  <p:childTnLst>
                                    <p:set>
                                      <p:cBhvr>
                                        <p:cTn id="48" dur="1" fill="hold">
                                          <p:stCondLst>
                                            <p:cond delay="0"/>
                                          </p:stCondLst>
                                        </p:cTn>
                                        <p:tgtEl>
                                          <p:spTgt spid="482307">
                                            <p:txEl>
                                              <p:pRg st="6" end="6"/>
                                            </p:txEl>
                                          </p:spTgt>
                                        </p:tgtEl>
                                        <p:attrNameLst>
                                          <p:attrName>style.visibility</p:attrName>
                                        </p:attrNameLst>
                                      </p:cBhvr>
                                      <p:to>
                                        <p:strVal val="visible"/>
                                      </p:to>
                                    </p:set>
                                    <p:anim calcmode="lin" valueType="num">
                                      <p:cBhvr additive="base">
                                        <p:cTn id="49" dur="500" fill="hold"/>
                                        <p:tgtEl>
                                          <p:spTgt spid="482307">
                                            <p:txEl>
                                              <p:pRg st="6" end="6"/>
                                            </p:txEl>
                                          </p:spTgt>
                                        </p:tgtEl>
                                        <p:attrNameLst>
                                          <p:attrName>ppt_x</p:attrName>
                                        </p:attrNameLst>
                                      </p:cBhvr>
                                      <p:tavLst>
                                        <p:tav tm="0">
                                          <p:val>
                                            <p:strVal val="0-#ppt_w/2"/>
                                          </p:val>
                                        </p:tav>
                                        <p:tav tm="100000">
                                          <p:val>
                                            <p:strVal val="#ppt_x"/>
                                          </p:val>
                                        </p:tav>
                                      </p:tavLst>
                                    </p:anim>
                                    <p:anim calcmode="lin" valueType="num">
                                      <p:cBhvr additive="base">
                                        <p:cTn id="50" dur="500" fill="hold"/>
                                        <p:tgtEl>
                                          <p:spTgt spid="482307">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8" fill="hold" grpId="0" nodeType="clickEffect">
                                  <p:stCondLst>
                                    <p:cond delay="0"/>
                                  </p:stCondLst>
                                  <p:childTnLst>
                                    <p:set>
                                      <p:cBhvr>
                                        <p:cTn id="54" dur="1" fill="hold">
                                          <p:stCondLst>
                                            <p:cond delay="0"/>
                                          </p:stCondLst>
                                        </p:cTn>
                                        <p:tgtEl>
                                          <p:spTgt spid="482307">
                                            <p:txEl>
                                              <p:pRg st="7" end="7"/>
                                            </p:txEl>
                                          </p:spTgt>
                                        </p:tgtEl>
                                        <p:attrNameLst>
                                          <p:attrName>style.visibility</p:attrName>
                                        </p:attrNameLst>
                                      </p:cBhvr>
                                      <p:to>
                                        <p:strVal val="visible"/>
                                      </p:to>
                                    </p:set>
                                    <p:anim calcmode="lin" valueType="num">
                                      <p:cBhvr additive="base">
                                        <p:cTn id="55" dur="500" fill="hold"/>
                                        <p:tgtEl>
                                          <p:spTgt spid="482307">
                                            <p:txEl>
                                              <p:pRg st="7" end="7"/>
                                            </p:txEl>
                                          </p:spTgt>
                                        </p:tgtEl>
                                        <p:attrNameLst>
                                          <p:attrName>ppt_x</p:attrName>
                                        </p:attrNameLst>
                                      </p:cBhvr>
                                      <p:tavLst>
                                        <p:tav tm="0">
                                          <p:val>
                                            <p:strVal val="0-#ppt_w/2"/>
                                          </p:val>
                                        </p:tav>
                                        <p:tav tm="100000">
                                          <p:val>
                                            <p:strVal val="#ppt_x"/>
                                          </p:val>
                                        </p:tav>
                                      </p:tavLst>
                                    </p:anim>
                                    <p:anim calcmode="lin" valueType="num">
                                      <p:cBhvr additive="base">
                                        <p:cTn id="56" dur="500" fill="hold"/>
                                        <p:tgtEl>
                                          <p:spTgt spid="482307">
                                            <p:txEl>
                                              <p:pRg st="7" end="7"/>
                                            </p:txEl>
                                          </p:spTgt>
                                        </p:tgtEl>
                                        <p:attrNameLst>
                                          <p:attrName>ppt_y</p:attrName>
                                        </p:attrNameLst>
                                      </p:cBhvr>
                                      <p:tavLst>
                                        <p:tav tm="0">
                                          <p:val>
                                            <p:strVal val="#ppt_y"/>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8" fill="hold" grpId="0" nodeType="clickEffect">
                                  <p:stCondLst>
                                    <p:cond delay="0"/>
                                  </p:stCondLst>
                                  <p:childTnLst>
                                    <p:set>
                                      <p:cBhvr>
                                        <p:cTn id="60" dur="1" fill="hold">
                                          <p:stCondLst>
                                            <p:cond delay="0"/>
                                          </p:stCondLst>
                                        </p:cTn>
                                        <p:tgtEl>
                                          <p:spTgt spid="482307">
                                            <p:txEl>
                                              <p:pRg st="8" end="8"/>
                                            </p:txEl>
                                          </p:spTgt>
                                        </p:tgtEl>
                                        <p:attrNameLst>
                                          <p:attrName>style.visibility</p:attrName>
                                        </p:attrNameLst>
                                      </p:cBhvr>
                                      <p:to>
                                        <p:strVal val="visible"/>
                                      </p:to>
                                    </p:set>
                                    <p:anim calcmode="lin" valueType="num">
                                      <p:cBhvr additive="base">
                                        <p:cTn id="61" dur="500" fill="hold"/>
                                        <p:tgtEl>
                                          <p:spTgt spid="482307">
                                            <p:txEl>
                                              <p:pRg st="8" end="8"/>
                                            </p:txEl>
                                          </p:spTgt>
                                        </p:tgtEl>
                                        <p:attrNameLst>
                                          <p:attrName>ppt_x</p:attrName>
                                        </p:attrNameLst>
                                      </p:cBhvr>
                                      <p:tavLst>
                                        <p:tav tm="0">
                                          <p:val>
                                            <p:strVal val="0-#ppt_w/2"/>
                                          </p:val>
                                        </p:tav>
                                        <p:tav tm="100000">
                                          <p:val>
                                            <p:strVal val="#ppt_x"/>
                                          </p:val>
                                        </p:tav>
                                      </p:tavLst>
                                    </p:anim>
                                    <p:anim calcmode="lin" valueType="num">
                                      <p:cBhvr additive="base">
                                        <p:cTn id="62" dur="500" fill="hold"/>
                                        <p:tgtEl>
                                          <p:spTgt spid="482307">
                                            <p:txEl>
                                              <p:pRg st="8" end="8"/>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2306" grpId="0" autoUpdateAnimBg="0"/>
      <p:bldP spid="482307" grpId="0" build="p" autoUpdateAnimBg="0"/>
    </p:bldLst>
  </p:timing>
</p:sld>
</file>

<file path=ppt/slides/slide13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84354" name="Rectangle 2"/>
          <p:cNvSpPr>
            <a:spLocks noGrp="1" noRot="1" noChangeArrowheads="1"/>
          </p:cNvSpPr>
          <p:nvPr>
            <p:ph type="title"/>
          </p:nvPr>
        </p:nvSpPr>
        <p:spPr>
          <a:xfrm>
            <a:off x="381000" y="0"/>
            <a:ext cx="8763000" cy="1066800"/>
          </a:xfrm>
        </p:spPr>
        <p:txBody>
          <a:bodyPr/>
          <a:lstStyle/>
          <a:p>
            <a:pPr eaLnBrk="1" hangingPunct="1">
              <a:defRPr/>
            </a:pPr>
            <a:r>
              <a:rPr lang="en-US" sz="4800" b="1" u="sng" smtClean="0">
                <a:solidFill>
                  <a:srgbClr val="FFCC00"/>
                </a:solidFill>
              </a:rPr>
              <a:t>Cost of acquisition</a:t>
            </a:r>
            <a:endParaRPr lang="en-US" smtClean="0"/>
          </a:p>
        </p:txBody>
      </p:sp>
      <p:sp>
        <p:nvSpPr>
          <p:cNvPr id="484355" name="Rectangle 3"/>
          <p:cNvSpPr>
            <a:spLocks noGrp="1" noRot="1" noChangeArrowheads="1"/>
          </p:cNvSpPr>
          <p:nvPr>
            <p:ph idx="1"/>
          </p:nvPr>
        </p:nvSpPr>
        <p:spPr>
          <a:xfrm>
            <a:off x="457200" y="1066800"/>
            <a:ext cx="8305800" cy="5791200"/>
          </a:xfrm>
        </p:spPr>
        <p:txBody>
          <a:bodyPr/>
          <a:lstStyle/>
          <a:p>
            <a:pPr marL="808038" indent="-808038" algn="just" eaLnBrk="1" hangingPunct="1">
              <a:lnSpc>
                <a:spcPct val="120000"/>
              </a:lnSpc>
              <a:buFont typeface="Wingdings" pitchFamily="2" charset="2"/>
              <a:buNone/>
              <a:tabLst>
                <a:tab pos="750888" algn="l"/>
              </a:tabLst>
              <a:defRPr/>
            </a:pPr>
            <a:r>
              <a:rPr lang="en-US" sz="3400" u="sng" smtClean="0">
                <a:solidFill>
                  <a:srgbClr val="993300"/>
                </a:solidFill>
              </a:rPr>
              <a:t>Section 55 (2)(a)</a:t>
            </a:r>
            <a:endParaRPr lang="en-US" sz="3400" b="1" u="sng" smtClean="0">
              <a:solidFill>
                <a:srgbClr val="993300"/>
              </a:solidFill>
            </a:endParaRPr>
          </a:p>
          <a:p>
            <a:pPr marL="808038" indent="-808038" algn="just" eaLnBrk="1" hangingPunct="1">
              <a:spcBef>
                <a:spcPct val="5000"/>
              </a:spcBef>
              <a:buFont typeface="Wingdings" pitchFamily="2" charset="2"/>
              <a:buNone/>
              <a:tabLst>
                <a:tab pos="750888" algn="l"/>
              </a:tabLst>
              <a:defRPr/>
            </a:pPr>
            <a:r>
              <a:rPr lang="en-US" smtClean="0"/>
              <a:t>-	Goodwill of the business</a:t>
            </a:r>
          </a:p>
          <a:p>
            <a:pPr marL="808038" indent="-808038" algn="just" eaLnBrk="1" hangingPunct="1">
              <a:spcBef>
                <a:spcPct val="5000"/>
              </a:spcBef>
              <a:buFont typeface="Wingdings" pitchFamily="2" charset="2"/>
              <a:buNone/>
              <a:tabLst>
                <a:tab pos="750888" algn="l"/>
              </a:tabLst>
              <a:defRPr/>
            </a:pPr>
            <a:r>
              <a:rPr lang="en-US" smtClean="0"/>
              <a:t>-	trade mark or a brand name</a:t>
            </a:r>
          </a:p>
          <a:p>
            <a:pPr marL="808038" indent="-808038" algn="just" eaLnBrk="1" hangingPunct="1">
              <a:spcBef>
                <a:spcPct val="5000"/>
              </a:spcBef>
              <a:buFont typeface="Wingdings" pitchFamily="2" charset="2"/>
              <a:buNone/>
              <a:tabLst>
                <a:tab pos="750888" algn="l"/>
              </a:tabLst>
              <a:defRPr/>
            </a:pPr>
            <a:r>
              <a:rPr lang="en-US" smtClean="0"/>
              <a:t>-	right to manufacture, produce or process any article or thing</a:t>
            </a:r>
          </a:p>
          <a:p>
            <a:pPr marL="808038" indent="-808038" algn="just" eaLnBrk="1" hangingPunct="1">
              <a:spcBef>
                <a:spcPct val="5000"/>
              </a:spcBef>
              <a:buFont typeface="Wingdings" pitchFamily="2" charset="2"/>
              <a:buNone/>
              <a:tabLst>
                <a:tab pos="750888" algn="l"/>
              </a:tabLst>
              <a:defRPr/>
            </a:pPr>
            <a:r>
              <a:rPr lang="en-US" smtClean="0"/>
              <a:t>-	tenancy right</a:t>
            </a:r>
          </a:p>
          <a:p>
            <a:pPr marL="808038" indent="-808038" algn="just" eaLnBrk="1" hangingPunct="1">
              <a:spcBef>
                <a:spcPct val="5000"/>
              </a:spcBef>
              <a:buFont typeface="Wingdings" pitchFamily="2" charset="2"/>
              <a:buNone/>
              <a:tabLst>
                <a:tab pos="750888" algn="l"/>
              </a:tabLst>
              <a:defRPr/>
            </a:pPr>
            <a:r>
              <a:rPr lang="en-US" smtClean="0"/>
              <a:t>-	stage carriage permit</a:t>
            </a:r>
          </a:p>
          <a:p>
            <a:pPr marL="808038" indent="-808038" algn="just" eaLnBrk="1" hangingPunct="1">
              <a:spcBef>
                <a:spcPct val="5000"/>
              </a:spcBef>
              <a:buFont typeface="Wingdings" pitchFamily="2" charset="2"/>
              <a:buNone/>
              <a:tabLst>
                <a:tab pos="750888" algn="l"/>
              </a:tabLst>
              <a:defRPr/>
            </a:pPr>
            <a:r>
              <a:rPr lang="en-US" smtClean="0"/>
              <a:t>	(i)  if purchased   -&gt; Purchase price</a:t>
            </a:r>
          </a:p>
          <a:p>
            <a:pPr marL="808038" indent="-808038" algn="just" eaLnBrk="1" hangingPunct="1">
              <a:spcBef>
                <a:spcPct val="5000"/>
              </a:spcBef>
              <a:buFont typeface="Wingdings" pitchFamily="2" charset="2"/>
              <a:buNone/>
              <a:tabLst>
                <a:tab pos="750888" algn="l"/>
              </a:tabLst>
              <a:defRPr/>
            </a:pPr>
            <a:r>
              <a:rPr lang="en-US" smtClean="0"/>
              <a:t>	(ii) otherwise	  -&gt;  Nil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84354"/>
                                        </p:tgtEl>
                                        <p:attrNameLst>
                                          <p:attrName>style.visibility</p:attrName>
                                        </p:attrNameLst>
                                      </p:cBhvr>
                                      <p:to>
                                        <p:strVal val="visible"/>
                                      </p:to>
                                    </p:set>
                                    <p:anim calcmode="lin" valueType="num">
                                      <p:cBhvr additive="base">
                                        <p:cTn id="7" dur="500" fill="hold"/>
                                        <p:tgtEl>
                                          <p:spTgt spid="484354"/>
                                        </p:tgtEl>
                                        <p:attrNameLst>
                                          <p:attrName>ppt_x</p:attrName>
                                        </p:attrNameLst>
                                      </p:cBhvr>
                                      <p:tavLst>
                                        <p:tav tm="0">
                                          <p:val>
                                            <p:strVal val="0-#ppt_w/2"/>
                                          </p:val>
                                        </p:tav>
                                        <p:tav tm="100000">
                                          <p:val>
                                            <p:strVal val="#ppt_x"/>
                                          </p:val>
                                        </p:tav>
                                      </p:tavLst>
                                    </p:anim>
                                    <p:anim calcmode="lin" valueType="num">
                                      <p:cBhvr additive="base">
                                        <p:cTn id="8" dur="500" fill="hold"/>
                                        <p:tgtEl>
                                          <p:spTgt spid="48435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484355">
                                            <p:txEl>
                                              <p:pRg st="0" end="0"/>
                                            </p:txEl>
                                          </p:spTgt>
                                        </p:tgtEl>
                                        <p:attrNameLst>
                                          <p:attrName>style.visibility</p:attrName>
                                        </p:attrNameLst>
                                      </p:cBhvr>
                                      <p:to>
                                        <p:strVal val="visible"/>
                                      </p:to>
                                    </p:set>
                                    <p:anim calcmode="lin" valueType="num">
                                      <p:cBhvr additive="base">
                                        <p:cTn id="13" dur="500" fill="hold"/>
                                        <p:tgtEl>
                                          <p:spTgt spid="484355">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484355">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484355">
                                            <p:txEl>
                                              <p:pRg st="1" end="1"/>
                                            </p:txEl>
                                          </p:spTgt>
                                        </p:tgtEl>
                                        <p:attrNameLst>
                                          <p:attrName>style.visibility</p:attrName>
                                        </p:attrNameLst>
                                      </p:cBhvr>
                                      <p:to>
                                        <p:strVal val="visible"/>
                                      </p:to>
                                    </p:set>
                                    <p:anim calcmode="lin" valueType="num">
                                      <p:cBhvr additive="base">
                                        <p:cTn id="19" dur="500" fill="hold"/>
                                        <p:tgtEl>
                                          <p:spTgt spid="484355">
                                            <p:txEl>
                                              <p:pRg st="1" end="1"/>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484355">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484355">
                                            <p:txEl>
                                              <p:pRg st="2" end="2"/>
                                            </p:txEl>
                                          </p:spTgt>
                                        </p:tgtEl>
                                        <p:attrNameLst>
                                          <p:attrName>style.visibility</p:attrName>
                                        </p:attrNameLst>
                                      </p:cBhvr>
                                      <p:to>
                                        <p:strVal val="visible"/>
                                      </p:to>
                                    </p:set>
                                    <p:anim calcmode="lin" valueType="num">
                                      <p:cBhvr additive="base">
                                        <p:cTn id="25" dur="500" fill="hold"/>
                                        <p:tgtEl>
                                          <p:spTgt spid="484355">
                                            <p:txEl>
                                              <p:pRg st="2" end="2"/>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484355">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484355">
                                            <p:txEl>
                                              <p:pRg st="3" end="3"/>
                                            </p:txEl>
                                          </p:spTgt>
                                        </p:tgtEl>
                                        <p:attrNameLst>
                                          <p:attrName>style.visibility</p:attrName>
                                        </p:attrNameLst>
                                      </p:cBhvr>
                                      <p:to>
                                        <p:strVal val="visible"/>
                                      </p:to>
                                    </p:set>
                                    <p:anim calcmode="lin" valueType="num">
                                      <p:cBhvr additive="base">
                                        <p:cTn id="31" dur="500" fill="hold"/>
                                        <p:tgtEl>
                                          <p:spTgt spid="484355">
                                            <p:txEl>
                                              <p:pRg st="3" end="3"/>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484355">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484355">
                                            <p:txEl>
                                              <p:pRg st="4" end="4"/>
                                            </p:txEl>
                                          </p:spTgt>
                                        </p:tgtEl>
                                        <p:attrNameLst>
                                          <p:attrName>style.visibility</p:attrName>
                                        </p:attrNameLst>
                                      </p:cBhvr>
                                      <p:to>
                                        <p:strVal val="visible"/>
                                      </p:to>
                                    </p:set>
                                    <p:anim calcmode="lin" valueType="num">
                                      <p:cBhvr additive="base">
                                        <p:cTn id="37" dur="500" fill="hold"/>
                                        <p:tgtEl>
                                          <p:spTgt spid="484355">
                                            <p:txEl>
                                              <p:pRg st="4" end="4"/>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484355">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484355">
                                            <p:txEl>
                                              <p:pRg st="5" end="5"/>
                                            </p:txEl>
                                          </p:spTgt>
                                        </p:tgtEl>
                                        <p:attrNameLst>
                                          <p:attrName>style.visibility</p:attrName>
                                        </p:attrNameLst>
                                      </p:cBhvr>
                                      <p:to>
                                        <p:strVal val="visible"/>
                                      </p:to>
                                    </p:set>
                                    <p:anim calcmode="lin" valueType="num">
                                      <p:cBhvr additive="base">
                                        <p:cTn id="43" dur="500" fill="hold"/>
                                        <p:tgtEl>
                                          <p:spTgt spid="484355">
                                            <p:txEl>
                                              <p:pRg st="5" end="5"/>
                                            </p:tx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484355">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8" fill="hold" grpId="0" nodeType="clickEffect">
                                  <p:stCondLst>
                                    <p:cond delay="0"/>
                                  </p:stCondLst>
                                  <p:childTnLst>
                                    <p:set>
                                      <p:cBhvr>
                                        <p:cTn id="48" dur="1" fill="hold">
                                          <p:stCondLst>
                                            <p:cond delay="0"/>
                                          </p:stCondLst>
                                        </p:cTn>
                                        <p:tgtEl>
                                          <p:spTgt spid="484355">
                                            <p:txEl>
                                              <p:pRg st="6" end="6"/>
                                            </p:txEl>
                                          </p:spTgt>
                                        </p:tgtEl>
                                        <p:attrNameLst>
                                          <p:attrName>style.visibility</p:attrName>
                                        </p:attrNameLst>
                                      </p:cBhvr>
                                      <p:to>
                                        <p:strVal val="visible"/>
                                      </p:to>
                                    </p:set>
                                    <p:anim calcmode="lin" valueType="num">
                                      <p:cBhvr additive="base">
                                        <p:cTn id="49" dur="500" fill="hold"/>
                                        <p:tgtEl>
                                          <p:spTgt spid="484355">
                                            <p:txEl>
                                              <p:pRg st="6" end="6"/>
                                            </p:txEl>
                                          </p:spTgt>
                                        </p:tgtEl>
                                        <p:attrNameLst>
                                          <p:attrName>ppt_x</p:attrName>
                                        </p:attrNameLst>
                                      </p:cBhvr>
                                      <p:tavLst>
                                        <p:tav tm="0">
                                          <p:val>
                                            <p:strVal val="0-#ppt_w/2"/>
                                          </p:val>
                                        </p:tav>
                                        <p:tav tm="100000">
                                          <p:val>
                                            <p:strVal val="#ppt_x"/>
                                          </p:val>
                                        </p:tav>
                                      </p:tavLst>
                                    </p:anim>
                                    <p:anim calcmode="lin" valueType="num">
                                      <p:cBhvr additive="base">
                                        <p:cTn id="50" dur="500" fill="hold"/>
                                        <p:tgtEl>
                                          <p:spTgt spid="484355">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8" fill="hold" grpId="0" nodeType="clickEffect">
                                  <p:stCondLst>
                                    <p:cond delay="0"/>
                                  </p:stCondLst>
                                  <p:childTnLst>
                                    <p:set>
                                      <p:cBhvr>
                                        <p:cTn id="54" dur="1" fill="hold">
                                          <p:stCondLst>
                                            <p:cond delay="0"/>
                                          </p:stCondLst>
                                        </p:cTn>
                                        <p:tgtEl>
                                          <p:spTgt spid="484355">
                                            <p:txEl>
                                              <p:pRg st="7" end="7"/>
                                            </p:txEl>
                                          </p:spTgt>
                                        </p:tgtEl>
                                        <p:attrNameLst>
                                          <p:attrName>style.visibility</p:attrName>
                                        </p:attrNameLst>
                                      </p:cBhvr>
                                      <p:to>
                                        <p:strVal val="visible"/>
                                      </p:to>
                                    </p:set>
                                    <p:anim calcmode="lin" valueType="num">
                                      <p:cBhvr additive="base">
                                        <p:cTn id="55" dur="500" fill="hold"/>
                                        <p:tgtEl>
                                          <p:spTgt spid="484355">
                                            <p:txEl>
                                              <p:pRg st="7" end="7"/>
                                            </p:txEl>
                                          </p:spTgt>
                                        </p:tgtEl>
                                        <p:attrNameLst>
                                          <p:attrName>ppt_x</p:attrName>
                                        </p:attrNameLst>
                                      </p:cBhvr>
                                      <p:tavLst>
                                        <p:tav tm="0">
                                          <p:val>
                                            <p:strVal val="0-#ppt_w/2"/>
                                          </p:val>
                                        </p:tav>
                                        <p:tav tm="100000">
                                          <p:val>
                                            <p:strVal val="#ppt_x"/>
                                          </p:val>
                                        </p:tav>
                                      </p:tavLst>
                                    </p:anim>
                                    <p:anim calcmode="lin" valueType="num">
                                      <p:cBhvr additive="base">
                                        <p:cTn id="56" dur="500" fill="hold"/>
                                        <p:tgtEl>
                                          <p:spTgt spid="484355">
                                            <p:txEl>
                                              <p:pRg st="7" end="7"/>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4354" grpId="0" autoUpdateAnimBg="0"/>
      <p:bldP spid="484355" grpId="0" build="p" autoUpdateAnimBg="0"/>
    </p:bldLst>
  </p:timing>
</p:sld>
</file>

<file path=ppt/slides/slide13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86402" name="Rectangle 2"/>
          <p:cNvSpPr>
            <a:spLocks noGrp="1" noRot="1" noChangeArrowheads="1"/>
          </p:cNvSpPr>
          <p:nvPr>
            <p:ph type="title"/>
          </p:nvPr>
        </p:nvSpPr>
        <p:spPr>
          <a:xfrm>
            <a:off x="381000" y="0"/>
            <a:ext cx="8763000" cy="1219200"/>
          </a:xfrm>
        </p:spPr>
        <p:txBody>
          <a:bodyPr/>
          <a:lstStyle/>
          <a:p>
            <a:pPr eaLnBrk="1" hangingPunct="1">
              <a:defRPr/>
            </a:pPr>
            <a:r>
              <a:rPr lang="en-US" sz="4800" b="1" u="sng" smtClean="0">
                <a:solidFill>
                  <a:srgbClr val="FFCC00"/>
                </a:solidFill>
              </a:rPr>
              <a:t>Cost of acquisition</a:t>
            </a:r>
            <a:endParaRPr lang="en-US" smtClean="0"/>
          </a:p>
        </p:txBody>
      </p:sp>
      <p:sp>
        <p:nvSpPr>
          <p:cNvPr id="486403" name="Rectangle 3"/>
          <p:cNvSpPr>
            <a:spLocks noGrp="1" noRot="1" noChangeArrowheads="1"/>
          </p:cNvSpPr>
          <p:nvPr>
            <p:ph idx="1"/>
          </p:nvPr>
        </p:nvSpPr>
        <p:spPr>
          <a:xfrm>
            <a:off x="457200" y="1219200"/>
            <a:ext cx="8305800" cy="5638800"/>
          </a:xfrm>
        </p:spPr>
        <p:txBody>
          <a:bodyPr/>
          <a:lstStyle/>
          <a:p>
            <a:pPr marL="1039813" indent="-1039813" algn="just" defTabSz="920750" eaLnBrk="1" hangingPunct="1">
              <a:spcBef>
                <a:spcPct val="5000"/>
              </a:spcBef>
              <a:spcAft>
                <a:spcPct val="20000"/>
              </a:spcAft>
              <a:buFont typeface="Wingdings" pitchFamily="2" charset="2"/>
              <a:buNone/>
              <a:tabLst>
                <a:tab pos="1039813" algn="l"/>
              </a:tabLst>
              <a:defRPr/>
            </a:pPr>
            <a:r>
              <a:rPr lang="en-US" sz="3400" u="sng" smtClean="0">
                <a:solidFill>
                  <a:srgbClr val="993300"/>
                </a:solidFill>
              </a:rPr>
              <a:t>Section 55(2)(aa) : Bonus/Rights Issue</a:t>
            </a:r>
            <a:endParaRPr lang="en-US" sz="3400" b="1" u="sng" smtClean="0">
              <a:solidFill>
                <a:srgbClr val="993300"/>
              </a:solidFill>
            </a:endParaRPr>
          </a:p>
          <a:p>
            <a:pPr marL="1039813" indent="-1039813" algn="just" defTabSz="920750" eaLnBrk="1" hangingPunct="1">
              <a:spcBef>
                <a:spcPct val="5000"/>
              </a:spcBef>
              <a:spcAft>
                <a:spcPct val="20000"/>
              </a:spcAft>
              <a:buFont typeface="Wingdings" pitchFamily="2" charset="2"/>
              <a:buNone/>
              <a:tabLst>
                <a:tab pos="1039813" algn="l"/>
              </a:tabLst>
              <a:defRPr/>
            </a:pPr>
            <a:r>
              <a:rPr lang="en-US" sz="2800" smtClean="0"/>
              <a:t>By virtue of holding a capital assets</a:t>
            </a:r>
          </a:p>
          <a:p>
            <a:pPr marL="1039813" indent="-1039813" algn="just" defTabSz="920750" eaLnBrk="1" hangingPunct="1">
              <a:spcBef>
                <a:spcPct val="5000"/>
              </a:spcBef>
              <a:spcAft>
                <a:spcPct val="20000"/>
              </a:spcAft>
              <a:buFont typeface="Wingdings" pitchFamily="2" charset="2"/>
              <a:buNone/>
              <a:tabLst>
                <a:tab pos="1039813" algn="l"/>
              </a:tabLst>
              <a:defRPr/>
            </a:pPr>
            <a:r>
              <a:rPr lang="en-US" sz="2800" smtClean="0"/>
              <a:t>	(A)	Subscription to financial asset</a:t>
            </a:r>
          </a:p>
          <a:p>
            <a:pPr marL="1039813" indent="-1039813" algn="just" defTabSz="920750" eaLnBrk="1" hangingPunct="1">
              <a:spcBef>
                <a:spcPct val="5000"/>
              </a:spcBef>
              <a:spcAft>
                <a:spcPct val="20000"/>
              </a:spcAft>
              <a:buFont typeface="Wingdings" pitchFamily="2" charset="2"/>
              <a:buNone/>
              <a:tabLst>
                <a:tab pos="1039813" algn="l"/>
              </a:tabLst>
              <a:defRPr/>
            </a:pPr>
            <a:r>
              <a:rPr lang="en-US" sz="2800" smtClean="0"/>
              <a:t>	(B)	Addl financial asset without any</a:t>
            </a:r>
          </a:p>
          <a:p>
            <a:pPr marL="1039813" indent="-1039813" algn="just" defTabSz="920750" eaLnBrk="1" hangingPunct="1">
              <a:spcBef>
                <a:spcPct val="5000"/>
              </a:spcBef>
              <a:spcAft>
                <a:spcPct val="20000"/>
              </a:spcAft>
              <a:buFont typeface="Wingdings" pitchFamily="2" charset="2"/>
              <a:buNone/>
              <a:tabLst>
                <a:tab pos="1039813" algn="l"/>
              </a:tabLst>
              <a:defRPr/>
            </a:pPr>
            <a:r>
              <a:rPr lang="en-US" sz="2800" smtClean="0"/>
              <a:t> 	        payment</a:t>
            </a:r>
          </a:p>
          <a:p>
            <a:pPr marL="1039813" indent="-1039813" algn="just" defTabSz="920750" eaLnBrk="1" hangingPunct="1">
              <a:spcBef>
                <a:spcPct val="5000"/>
              </a:spcBef>
              <a:spcAft>
                <a:spcPct val="20000"/>
              </a:spcAft>
              <a:buFont typeface="Wingdings" pitchFamily="2" charset="2"/>
              <a:buNone/>
              <a:tabLst>
                <a:tab pos="1039813" algn="l"/>
              </a:tabLst>
              <a:defRPr/>
            </a:pPr>
            <a:r>
              <a:rPr lang="en-US" sz="2800" smtClean="0"/>
              <a:t>(i)	Original financial asset  -&gt; Actual Cost </a:t>
            </a:r>
          </a:p>
          <a:p>
            <a:pPr marL="1039813" indent="-1039813" algn="just" defTabSz="920750" eaLnBrk="1" hangingPunct="1">
              <a:spcBef>
                <a:spcPct val="5000"/>
              </a:spcBef>
              <a:spcAft>
                <a:spcPct val="20000"/>
              </a:spcAft>
              <a:buFont typeface="Wingdings" pitchFamily="2" charset="2"/>
              <a:buNone/>
              <a:tabLst>
                <a:tab pos="1039813" algn="l"/>
              </a:tabLst>
              <a:defRPr/>
            </a:pPr>
            <a:r>
              <a:rPr lang="en-US" sz="2800" smtClean="0"/>
              <a:t>(ii)	Right renounced	        -&gt;  Nil</a:t>
            </a:r>
          </a:p>
          <a:p>
            <a:pPr marL="1039813" indent="-1039813" algn="just" defTabSz="920750" eaLnBrk="1" hangingPunct="1">
              <a:spcBef>
                <a:spcPct val="5000"/>
              </a:spcBef>
              <a:spcAft>
                <a:spcPct val="20000"/>
              </a:spcAft>
              <a:buFont typeface="Wingdings" pitchFamily="2" charset="2"/>
              <a:buNone/>
              <a:tabLst>
                <a:tab pos="1039813" algn="l"/>
              </a:tabLst>
              <a:defRPr/>
            </a:pPr>
            <a:r>
              <a:rPr lang="en-US" sz="2800" smtClean="0"/>
              <a:t>(iii)	Cost of Right	        -&gt;  Amount Paid</a:t>
            </a:r>
          </a:p>
          <a:p>
            <a:pPr marL="1039813" indent="-1039813" defTabSz="920750" eaLnBrk="1" hangingPunct="1">
              <a:spcBef>
                <a:spcPct val="5000"/>
              </a:spcBef>
              <a:spcAft>
                <a:spcPct val="20000"/>
              </a:spcAft>
              <a:buFont typeface="Wingdings" pitchFamily="2" charset="2"/>
              <a:buNone/>
              <a:tabLst>
                <a:tab pos="1039813" algn="l"/>
              </a:tabLst>
              <a:defRPr/>
            </a:pPr>
            <a:r>
              <a:rPr lang="en-US" sz="2800" smtClean="0"/>
              <a:t>(iv)	Bonus Shares	        -&gt;  Nil</a:t>
            </a:r>
          </a:p>
          <a:p>
            <a:pPr marL="1039813" indent="-1039813" defTabSz="920750" eaLnBrk="1" hangingPunct="1">
              <a:spcBef>
                <a:spcPct val="5000"/>
              </a:spcBef>
              <a:spcAft>
                <a:spcPct val="20000"/>
              </a:spcAft>
              <a:buFont typeface="Wingdings" pitchFamily="2" charset="2"/>
              <a:buNone/>
              <a:tabLst>
                <a:tab pos="1039813" algn="l"/>
              </a:tabLst>
              <a:defRPr/>
            </a:pPr>
            <a:r>
              <a:rPr lang="en-US" sz="2800" smtClean="0"/>
              <a:t>(v)	Cost to the renouncee -&gt; Total Amount Paid</a:t>
            </a:r>
            <a:endParaRPr lang="en-US"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86402"/>
                                        </p:tgtEl>
                                        <p:attrNameLst>
                                          <p:attrName>style.visibility</p:attrName>
                                        </p:attrNameLst>
                                      </p:cBhvr>
                                      <p:to>
                                        <p:strVal val="visible"/>
                                      </p:to>
                                    </p:set>
                                    <p:anim calcmode="lin" valueType="num">
                                      <p:cBhvr additive="base">
                                        <p:cTn id="7" dur="500" fill="hold"/>
                                        <p:tgtEl>
                                          <p:spTgt spid="486402"/>
                                        </p:tgtEl>
                                        <p:attrNameLst>
                                          <p:attrName>ppt_x</p:attrName>
                                        </p:attrNameLst>
                                      </p:cBhvr>
                                      <p:tavLst>
                                        <p:tav tm="0">
                                          <p:val>
                                            <p:strVal val="0-#ppt_w/2"/>
                                          </p:val>
                                        </p:tav>
                                        <p:tav tm="100000">
                                          <p:val>
                                            <p:strVal val="#ppt_x"/>
                                          </p:val>
                                        </p:tav>
                                      </p:tavLst>
                                    </p:anim>
                                    <p:anim calcmode="lin" valueType="num">
                                      <p:cBhvr additive="base">
                                        <p:cTn id="8" dur="500" fill="hold"/>
                                        <p:tgtEl>
                                          <p:spTgt spid="48640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486403">
                                            <p:txEl>
                                              <p:pRg st="0" end="0"/>
                                            </p:txEl>
                                          </p:spTgt>
                                        </p:tgtEl>
                                        <p:attrNameLst>
                                          <p:attrName>style.visibility</p:attrName>
                                        </p:attrNameLst>
                                      </p:cBhvr>
                                      <p:to>
                                        <p:strVal val="visible"/>
                                      </p:to>
                                    </p:set>
                                    <p:anim calcmode="lin" valueType="num">
                                      <p:cBhvr additive="base">
                                        <p:cTn id="13" dur="500" fill="hold"/>
                                        <p:tgtEl>
                                          <p:spTgt spid="486403">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48640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486403">
                                            <p:txEl>
                                              <p:pRg st="1" end="1"/>
                                            </p:txEl>
                                          </p:spTgt>
                                        </p:tgtEl>
                                        <p:attrNameLst>
                                          <p:attrName>style.visibility</p:attrName>
                                        </p:attrNameLst>
                                      </p:cBhvr>
                                      <p:to>
                                        <p:strVal val="visible"/>
                                      </p:to>
                                    </p:set>
                                    <p:anim calcmode="lin" valueType="num">
                                      <p:cBhvr additive="base">
                                        <p:cTn id="19" dur="500" fill="hold"/>
                                        <p:tgtEl>
                                          <p:spTgt spid="486403">
                                            <p:txEl>
                                              <p:pRg st="1" end="1"/>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48640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486403">
                                            <p:txEl>
                                              <p:pRg st="2" end="2"/>
                                            </p:txEl>
                                          </p:spTgt>
                                        </p:tgtEl>
                                        <p:attrNameLst>
                                          <p:attrName>style.visibility</p:attrName>
                                        </p:attrNameLst>
                                      </p:cBhvr>
                                      <p:to>
                                        <p:strVal val="visible"/>
                                      </p:to>
                                    </p:set>
                                    <p:anim calcmode="lin" valueType="num">
                                      <p:cBhvr additive="base">
                                        <p:cTn id="25" dur="500" fill="hold"/>
                                        <p:tgtEl>
                                          <p:spTgt spid="486403">
                                            <p:txEl>
                                              <p:pRg st="2" end="2"/>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486403">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486403">
                                            <p:txEl>
                                              <p:pRg st="3" end="3"/>
                                            </p:txEl>
                                          </p:spTgt>
                                        </p:tgtEl>
                                        <p:attrNameLst>
                                          <p:attrName>style.visibility</p:attrName>
                                        </p:attrNameLst>
                                      </p:cBhvr>
                                      <p:to>
                                        <p:strVal val="visible"/>
                                      </p:to>
                                    </p:set>
                                    <p:anim calcmode="lin" valueType="num">
                                      <p:cBhvr additive="base">
                                        <p:cTn id="31" dur="500" fill="hold"/>
                                        <p:tgtEl>
                                          <p:spTgt spid="486403">
                                            <p:txEl>
                                              <p:pRg st="3" end="3"/>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486403">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486403">
                                            <p:txEl>
                                              <p:pRg st="4" end="4"/>
                                            </p:txEl>
                                          </p:spTgt>
                                        </p:tgtEl>
                                        <p:attrNameLst>
                                          <p:attrName>style.visibility</p:attrName>
                                        </p:attrNameLst>
                                      </p:cBhvr>
                                      <p:to>
                                        <p:strVal val="visible"/>
                                      </p:to>
                                    </p:set>
                                    <p:anim calcmode="lin" valueType="num">
                                      <p:cBhvr additive="base">
                                        <p:cTn id="37" dur="500" fill="hold"/>
                                        <p:tgtEl>
                                          <p:spTgt spid="486403">
                                            <p:txEl>
                                              <p:pRg st="4" end="4"/>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486403">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486403">
                                            <p:txEl>
                                              <p:pRg st="5" end="5"/>
                                            </p:txEl>
                                          </p:spTgt>
                                        </p:tgtEl>
                                        <p:attrNameLst>
                                          <p:attrName>style.visibility</p:attrName>
                                        </p:attrNameLst>
                                      </p:cBhvr>
                                      <p:to>
                                        <p:strVal val="visible"/>
                                      </p:to>
                                    </p:set>
                                    <p:anim calcmode="lin" valueType="num">
                                      <p:cBhvr additive="base">
                                        <p:cTn id="43" dur="500" fill="hold"/>
                                        <p:tgtEl>
                                          <p:spTgt spid="486403">
                                            <p:txEl>
                                              <p:pRg st="5" end="5"/>
                                            </p:tx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486403">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8" fill="hold" grpId="0" nodeType="clickEffect">
                                  <p:stCondLst>
                                    <p:cond delay="0"/>
                                  </p:stCondLst>
                                  <p:childTnLst>
                                    <p:set>
                                      <p:cBhvr>
                                        <p:cTn id="48" dur="1" fill="hold">
                                          <p:stCondLst>
                                            <p:cond delay="0"/>
                                          </p:stCondLst>
                                        </p:cTn>
                                        <p:tgtEl>
                                          <p:spTgt spid="486403">
                                            <p:txEl>
                                              <p:pRg st="6" end="6"/>
                                            </p:txEl>
                                          </p:spTgt>
                                        </p:tgtEl>
                                        <p:attrNameLst>
                                          <p:attrName>style.visibility</p:attrName>
                                        </p:attrNameLst>
                                      </p:cBhvr>
                                      <p:to>
                                        <p:strVal val="visible"/>
                                      </p:to>
                                    </p:set>
                                    <p:anim calcmode="lin" valueType="num">
                                      <p:cBhvr additive="base">
                                        <p:cTn id="49" dur="500" fill="hold"/>
                                        <p:tgtEl>
                                          <p:spTgt spid="486403">
                                            <p:txEl>
                                              <p:pRg st="6" end="6"/>
                                            </p:txEl>
                                          </p:spTgt>
                                        </p:tgtEl>
                                        <p:attrNameLst>
                                          <p:attrName>ppt_x</p:attrName>
                                        </p:attrNameLst>
                                      </p:cBhvr>
                                      <p:tavLst>
                                        <p:tav tm="0">
                                          <p:val>
                                            <p:strVal val="0-#ppt_w/2"/>
                                          </p:val>
                                        </p:tav>
                                        <p:tav tm="100000">
                                          <p:val>
                                            <p:strVal val="#ppt_x"/>
                                          </p:val>
                                        </p:tav>
                                      </p:tavLst>
                                    </p:anim>
                                    <p:anim calcmode="lin" valueType="num">
                                      <p:cBhvr additive="base">
                                        <p:cTn id="50" dur="500" fill="hold"/>
                                        <p:tgtEl>
                                          <p:spTgt spid="486403">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8" fill="hold" grpId="0" nodeType="clickEffect">
                                  <p:stCondLst>
                                    <p:cond delay="0"/>
                                  </p:stCondLst>
                                  <p:childTnLst>
                                    <p:set>
                                      <p:cBhvr>
                                        <p:cTn id="54" dur="1" fill="hold">
                                          <p:stCondLst>
                                            <p:cond delay="0"/>
                                          </p:stCondLst>
                                        </p:cTn>
                                        <p:tgtEl>
                                          <p:spTgt spid="486403">
                                            <p:txEl>
                                              <p:pRg st="7" end="7"/>
                                            </p:txEl>
                                          </p:spTgt>
                                        </p:tgtEl>
                                        <p:attrNameLst>
                                          <p:attrName>style.visibility</p:attrName>
                                        </p:attrNameLst>
                                      </p:cBhvr>
                                      <p:to>
                                        <p:strVal val="visible"/>
                                      </p:to>
                                    </p:set>
                                    <p:anim calcmode="lin" valueType="num">
                                      <p:cBhvr additive="base">
                                        <p:cTn id="55" dur="500" fill="hold"/>
                                        <p:tgtEl>
                                          <p:spTgt spid="486403">
                                            <p:txEl>
                                              <p:pRg st="7" end="7"/>
                                            </p:txEl>
                                          </p:spTgt>
                                        </p:tgtEl>
                                        <p:attrNameLst>
                                          <p:attrName>ppt_x</p:attrName>
                                        </p:attrNameLst>
                                      </p:cBhvr>
                                      <p:tavLst>
                                        <p:tav tm="0">
                                          <p:val>
                                            <p:strVal val="0-#ppt_w/2"/>
                                          </p:val>
                                        </p:tav>
                                        <p:tav tm="100000">
                                          <p:val>
                                            <p:strVal val="#ppt_x"/>
                                          </p:val>
                                        </p:tav>
                                      </p:tavLst>
                                    </p:anim>
                                    <p:anim calcmode="lin" valueType="num">
                                      <p:cBhvr additive="base">
                                        <p:cTn id="56" dur="500" fill="hold"/>
                                        <p:tgtEl>
                                          <p:spTgt spid="486403">
                                            <p:txEl>
                                              <p:pRg st="7" end="7"/>
                                            </p:txEl>
                                          </p:spTgt>
                                        </p:tgtEl>
                                        <p:attrNameLst>
                                          <p:attrName>ppt_y</p:attrName>
                                        </p:attrNameLst>
                                      </p:cBhvr>
                                      <p:tavLst>
                                        <p:tav tm="0">
                                          <p:val>
                                            <p:strVal val="#ppt_y"/>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8" fill="hold" grpId="0" nodeType="clickEffect">
                                  <p:stCondLst>
                                    <p:cond delay="0"/>
                                  </p:stCondLst>
                                  <p:childTnLst>
                                    <p:set>
                                      <p:cBhvr>
                                        <p:cTn id="60" dur="1" fill="hold">
                                          <p:stCondLst>
                                            <p:cond delay="0"/>
                                          </p:stCondLst>
                                        </p:cTn>
                                        <p:tgtEl>
                                          <p:spTgt spid="486403">
                                            <p:txEl>
                                              <p:pRg st="8" end="8"/>
                                            </p:txEl>
                                          </p:spTgt>
                                        </p:tgtEl>
                                        <p:attrNameLst>
                                          <p:attrName>style.visibility</p:attrName>
                                        </p:attrNameLst>
                                      </p:cBhvr>
                                      <p:to>
                                        <p:strVal val="visible"/>
                                      </p:to>
                                    </p:set>
                                    <p:anim calcmode="lin" valueType="num">
                                      <p:cBhvr additive="base">
                                        <p:cTn id="61" dur="500" fill="hold"/>
                                        <p:tgtEl>
                                          <p:spTgt spid="486403">
                                            <p:txEl>
                                              <p:pRg st="8" end="8"/>
                                            </p:txEl>
                                          </p:spTgt>
                                        </p:tgtEl>
                                        <p:attrNameLst>
                                          <p:attrName>ppt_x</p:attrName>
                                        </p:attrNameLst>
                                      </p:cBhvr>
                                      <p:tavLst>
                                        <p:tav tm="0">
                                          <p:val>
                                            <p:strVal val="0-#ppt_w/2"/>
                                          </p:val>
                                        </p:tav>
                                        <p:tav tm="100000">
                                          <p:val>
                                            <p:strVal val="#ppt_x"/>
                                          </p:val>
                                        </p:tav>
                                      </p:tavLst>
                                    </p:anim>
                                    <p:anim calcmode="lin" valueType="num">
                                      <p:cBhvr additive="base">
                                        <p:cTn id="62" dur="500" fill="hold"/>
                                        <p:tgtEl>
                                          <p:spTgt spid="486403">
                                            <p:txEl>
                                              <p:pRg st="8" end="8"/>
                                            </p:txEl>
                                          </p:spTgt>
                                        </p:tgtEl>
                                        <p:attrNameLst>
                                          <p:attrName>ppt_y</p:attrName>
                                        </p:attrNameLst>
                                      </p:cBhvr>
                                      <p:tavLst>
                                        <p:tav tm="0">
                                          <p:val>
                                            <p:strVal val="#ppt_y"/>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8" fill="hold" grpId="0" nodeType="clickEffect">
                                  <p:stCondLst>
                                    <p:cond delay="0"/>
                                  </p:stCondLst>
                                  <p:childTnLst>
                                    <p:set>
                                      <p:cBhvr>
                                        <p:cTn id="66" dur="1" fill="hold">
                                          <p:stCondLst>
                                            <p:cond delay="0"/>
                                          </p:stCondLst>
                                        </p:cTn>
                                        <p:tgtEl>
                                          <p:spTgt spid="486403">
                                            <p:txEl>
                                              <p:pRg st="9" end="9"/>
                                            </p:txEl>
                                          </p:spTgt>
                                        </p:tgtEl>
                                        <p:attrNameLst>
                                          <p:attrName>style.visibility</p:attrName>
                                        </p:attrNameLst>
                                      </p:cBhvr>
                                      <p:to>
                                        <p:strVal val="visible"/>
                                      </p:to>
                                    </p:set>
                                    <p:anim calcmode="lin" valueType="num">
                                      <p:cBhvr additive="base">
                                        <p:cTn id="67" dur="500" fill="hold"/>
                                        <p:tgtEl>
                                          <p:spTgt spid="486403">
                                            <p:txEl>
                                              <p:pRg st="9" end="9"/>
                                            </p:txEl>
                                          </p:spTgt>
                                        </p:tgtEl>
                                        <p:attrNameLst>
                                          <p:attrName>ppt_x</p:attrName>
                                        </p:attrNameLst>
                                      </p:cBhvr>
                                      <p:tavLst>
                                        <p:tav tm="0">
                                          <p:val>
                                            <p:strVal val="0-#ppt_w/2"/>
                                          </p:val>
                                        </p:tav>
                                        <p:tav tm="100000">
                                          <p:val>
                                            <p:strVal val="#ppt_x"/>
                                          </p:val>
                                        </p:tav>
                                      </p:tavLst>
                                    </p:anim>
                                    <p:anim calcmode="lin" valueType="num">
                                      <p:cBhvr additive="base">
                                        <p:cTn id="68" dur="500" fill="hold"/>
                                        <p:tgtEl>
                                          <p:spTgt spid="486403">
                                            <p:txEl>
                                              <p:pRg st="9" end="9"/>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6402" grpId="0" autoUpdateAnimBg="0"/>
      <p:bldP spid="486403" grpId="0" build="p" autoUpdateAnimBg="0"/>
    </p:bldLst>
  </p:timing>
</p:sld>
</file>

<file path=ppt/slides/slide13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88450" name="Rectangle 2"/>
          <p:cNvSpPr>
            <a:spLocks noGrp="1" noRot="1" noChangeArrowheads="1"/>
          </p:cNvSpPr>
          <p:nvPr>
            <p:ph type="title"/>
          </p:nvPr>
        </p:nvSpPr>
        <p:spPr>
          <a:xfrm>
            <a:off x="381000" y="0"/>
            <a:ext cx="8763000" cy="1219200"/>
          </a:xfrm>
        </p:spPr>
        <p:txBody>
          <a:bodyPr/>
          <a:lstStyle/>
          <a:p>
            <a:pPr eaLnBrk="1" hangingPunct="1">
              <a:defRPr/>
            </a:pPr>
            <a:r>
              <a:rPr lang="en-US" sz="4800" b="1" u="sng" smtClean="0">
                <a:solidFill>
                  <a:srgbClr val="FFCC00"/>
                </a:solidFill>
              </a:rPr>
              <a:t>Cost of acquisition</a:t>
            </a:r>
            <a:endParaRPr lang="en-US" smtClean="0"/>
          </a:p>
        </p:txBody>
      </p:sp>
      <p:sp>
        <p:nvSpPr>
          <p:cNvPr id="488451" name="Rectangle 3"/>
          <p:cNvSpPr>
            <a:spLocks noGrp="1" noRot="1" noChangeArrowheads="1"/>
          </p:cNvSpPr>
          <p:nvPr>
            <p:ph idx="1"/>
          </p:nvPr>
        </p:nvSpPr>
        <p:spPr>
          <a:xfrm>
            <a:off x="457200" y="1371600"/>
            <a:ext cx="7772400" cy="5486400"/>
          </a:xfrm>
        </p:spPr>
        <p:txBody>
          <a:bodyPr/>
          <a:lstStyle/>
          <a:p>
            <a:pPr marL="461963" indent="-461963" algn="just" defTabSz="920750" eaLnBrk="1" hangingPunct="1">
              <a:spcBef>
                <a:spcPct val="5000"/>
              </a:spcBef>
              <a:spcAft>
                <a:spcPct val="20000"/>
              </a:spcAft>
              <a:buFont typeface="Wingdings" pitchFamily="2" charset="2"/>
              <a:buNone/>
              <a:defRPr/>
            </a:pPr>
            <a:r>
              <a:rPr lang="en-US" sz="3400" u="sng" smtClean="0">
                <a:solidFill>
                  <a:srgbClr val="993300"/>
                </a:solidFill>
              </a:rPr>
              <a:t>Section 55(2)(ab)</a:t>
            </a:r>
          </a:p>
          <a:p>
            <a:pPr marL="461963" indent="-461963" algn="just" defTabSz="920750" eaLnBrk="1" hangingPunct="1">
              <a:lnSpc>
                <a:spcPct val="140000"/>
              </a:lnSpc>
              <a:spcBef>
                <a:spcPct val="5000"/>
              </a:spcBef>
              <a:spcAft>
                <a:spcPct val="20000"/>
              </a:spcAft>
              <a:buFont typeface="Wingdings" pitchFamily="2" charset="2"/>
              <a:buNone/>
              <a:defRPr/>
            </a:pPr>
            <a:r>
              <a:rPr lang="en-US" sz="2800" smtClean="0"/>
              <a:t>	</a:t>
            </a:r>
            <a:r>
              <a:rPr lang="en-US" smtClean="0"/>
              <a:t>Cost of acquisition of original membership of stock exchange to be the cost of share allotted under scheme of corporatisation.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88450"/>
                                        </p:tgtEl>
                                        <p:attrNameLst>
                                          <p:attrName>style.visibility</p:attrName>
                                        </p:attrNameLst>
                                      </p:cBhvr>
                                      <p:to>
                                        <p:strVal val="visible"/>
                                      </p:to>
                                    </p:set>
                                    <p:anim calcmode="lin" valueType="num">
                                      <p:cBhvr additive="base">
                                        <p:cTn id="7" dur="500" fill="hold"/>
                                        <p:tgtEl>
                                          <p:spTgt spid="488450"/>
                                        </p:tgtEl>
                                        <p:attrNameLst>
                                          <p:attrName>ppt_x</p:attrName>
                                        </p:attrNameLst>
                                      </p:cBhvr>
                                      <p:tavLst>
                                        <p:tav tm="0">
                                          <p:val>
                                            <p:strVal val="0-#ppt_w/2"/>
                                          </p:val>
                                        </p:tav>
                                        <p:tav tm="100000">
                                          <p:val>
                                            <p:strVal val="#ppt_x"/>
                                          </p:val>
                                        </p:tav>
                                      </p:tavLst>
                                    </p:anim>
                                    <p:anim calcmode="lin" valueType="num">
                                      <p:cBhvr additive="base">
                                        <p:cTn id="8" dur="500" fill="hold"/>
                                        <p:tgtEl>
                                          <p:spTgt spid="488450"/>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488451">
                                            <p:txEl>
                                              <p:pRg st="0" end="0"/>
                                            </p:txEl>
                                          </p:spTgt>
                                        </p:tgtEl>
                                        <p:attrNameLst>
                                          <p:attrName>style.visibility</p:attrName>
                                        </p:attrNameLst>
                                      </p:cBhvr>
                                      <p:to>
                                        <p:strVal val="visible"/>
                                      </p:to>
                                    </p:set>
                                    <p:anim calcmode="lin" valueType="num">
                                      <p:cBhvr additive="base">
                                        <p:cTn id="13" dur="500" fill="hold"/>
                                        <p:tgtEl>
                                          <p:spTgt spid="488451">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488451">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488451">
                                            <p:txEl>
                                              <p:pRg st="1" end="1"/>
                                            </p:txEl>
                                          </p:spTgt>
                                        </p:tgtEl>
                                        <p:attrNameLst>
                                          <p:attrName>style.visibility</p:attrName>
                                        </p:attrNameLst>
                                      </p:cBhvr>
                                      <p:to>
                                        <p:strVal val="visible"/>
                                      </p:to>
                                    </p:set>
                                    <p:anim calcmode="lin" valueType="num">
                                      <p:cBhvr additive="base">
                                        <p:cTn id="19" dur="500" fill="hold"/>
                                        <p:tgtEl>
                                          <p:spTgt spid="488451">
                                            <p:txEl>
                                              <p:pRg st="1" end="1"/>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488451">
                                            <p:txEl>
                                              <p:pRg st="1" end="1"/>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8450" grpId="0" autoUpdateAnimBg="0"/>
      <p:bldP spid="488451" grpId="0" build="p" autoUpdateAnimBg="0"/>
    </p:bldLst>
  </p:timing>
</p:sld>
</file>

<file path=ppt/slides/slide13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90498" name="Rectangle 2"/>
          <p:cNvSpPr>
            <a:spLocks noGrp="1" noRot="1" noChangeArrowheads="1"/>
          </p:cNvSpPr>
          <p:nvPr>
            <p:ph type="title"/>
          </p:nvPr>
        </p:nvSpPr>
        <p:spPr>
          <a:xfrm>
            <a:off x="381000" y="381000"/>
            <a:ext cx="8763000" cy="381000"/>
          </a:xfrm>
        </p:spPr>
        <p:txBody>
          <a:bodyPr/>
          <a:lstStyle/>
          <a:p>
            <a:pPr eaLnBrk="1" hangingPunct="1">
              <a:defRPr/>
            </a:pPr>
            <a:r>
              <a:rPr lang="en-US" sz="3600" b="1" u="sng" smtClean="0">
                <a:solidFill>
                  <a:srgbClr val="FFCC00"/>
                </a:solidFill>
              </a:rPr>
              <a:t>FMV as on 01.04.1981</a:t>
            </a:r>
            <a:r>
              <a:rPr lang="en-US" sz="3400" b="1" u="sng" smtClean="0">
                <a:solidFill>
                  <a:srgbClr val="FFCC00"/>
                </a:solidFill>
              </a:rPr>
              <a:t/>
            </a:r>
            <a:br>
              <a:rPr lang="en-US" sz="3400" b="1" u="sng" smtClean="0">
                <a:solidFill>
                  <a:srgbClr val="FFCC00"/>
                </a:solidFill>
              </a:rPr>
            </a:br>
            <a:endParaRPr lang="en-US" sz="3400" smtClean="0"/>
          </a:p>
        </p:txBody>
      </p:sp>
      <p:sp>
        <p:nvSpPr>
          <p:cNvPr id="490499" name="Rectangle 3"/>
          <p:cNvSpPr>
            <a:spLocks noGrp="1" noRot="1" noChangeArrowheads="1"/>
          </p:cNvSpPr>
          <p:nvPr>
            <p:ph idx="1"/>
          </p:nvPr>
        </p:nvSpPr>
        <p:spPr>
          <a:xfrm>
            <a:off x="381000" y="1371600"/>
            <a:ext cx="8534400" cy="4038600"/>
          </a:xfrm>
        </p:spPr>
        <p:txBody>
          <a:bodyPr/>
          <a:lstStyle/>
          <a:p>
            <a:pPr marL="746125" indent="-746125" algn="just" defTabSz="920750" eaLnBrk="1" hangingPunct="1">
              <a:lnSpc>
                <a:spcPct val="90000"/>
              </a:lnSpc>
              <a:spcBef>
                <a:spcPct val="0"/>
              </a:spcBef>
              <a:spcAft>
                <a:spcPct val="50000"/>
              </a:spcAft>
              <a:buFont typeface="Wingdings" pitchFamily="2" charset="2"/>
              <a:buNone/>
              <a:tabLst>
                <a:tab pos="1263650" algn="l"/>
                <a:tab pos="2008188" algn="l"/>
                <a:tab pos="2566988" algn="l"/>
              </a:tabLst>
              <a:defRPr/>
            </a:pPr>
            <a:r>
              <a:rPr lang="en-US" sz="2400" b="1" u="sng" smtClean="0">
                <a:solidFill>
                  <a:srgbClr val="993300"/>
                </a:solidFill>
              </a:rPr>
              <a:t>Section 55(2)(b)</a:t>
            </a:r>
          </a:p>
          <a:p>
            <a:pPr marL="746125" indent="-746125" algn="just" defTabSz="920750" eaLnBrk="1" hangingPunct="1">
              <a:lnSpc>
                <a:spcPct val="90000"/>
              </a:lnSpc>
              <a:spcBef>
                <a:spcPct val="0"/>
              </a:spcBef>
              <a:spcAft>
                <a:spcPct val="15000"/>
              </a:spcAft>
              <a:buFontTx/>
              <a:buNone/>
              <a:tabLst>
                <a:tab pos="1263650" algn="l"/>
                <a:tab pos="2008188" algn="l"/>
                <a:tab pos="2566988" algn="l"/>
              </a:tabLst>
              <a:defRPr/>
            </a:pPr>
            <a:r>
              <a:rPr lang="en-US" sz="2400" smtClean="0"/>
              <a:t>(i)  Capital Asset acquired prior to 01.04.1981 FMV as on 01.04.1981 may at the option of assessee be deemed to be Cost of Acquisition.</a:t>
            </a:r>
          </a:p>
          <a:p>
            <a:pPr marL="746125" indent="-746125" algn="just" defTabSz="920750" eaLnBrk="1" hangingPunct="1">
              <a:lnSpc>
                <a:spcPct val="90000"/>
              </a:lnSpc>
              <a:spcBef>
                <a:spcPct val="0"/>
              </a:spcBef>
              <a:spcAft>
                <a:spcPct val="15000"/>
              </a:spcAft>
              <a:buFontTx/>
              <a:buNone/>
              <a:tabLst>
                <a:tab pos="1263650" algn="l"/>
                <a:tab pos="2008188" algn="l"/>
                <a:tab pos="2566988" algn="l"/>
              </a:tabLst>
              <a:defRPr/>
            </a:pPr>
            <a:endParaRPr lang="en-US" sz="2400" smtClean="0"/>
          </a:p>
          <a:p>
            <a:pPr marL="746125" indent="-746125" algn="just" defTabSz="920750" eaLnBrk="1" hangingPunct="1">
              <a:lnSpc>
                <a:spcPct val="90000"/>
              </a:lnSpc>
              <a:spcBef>
                <a:spcPct val="0"/>
              </a:spcBef>
              <a:spcAft>
                <a:spcPct val="15000"/>
              </a:spcAft>
              <a:buFontTx/>
              <a:buNone/>
              <a:tabLst>
                <a:tab pos="1263650" algn="l"/>
                <a:tab pos="2008188" algn="l"/>
                <a:tab pos="2566988" algn="l"/>
              </a:tabLst>
              <a:defRPr/>
            </a:pPr>
            <a:r>
              <a:rPr lang="en-US" sz="2400" smtClean="0"/>
              <a:t>(ii)   Asset becoming property of the assessee by any of the modes specified u/s 49(1) and the previous owner acquired the Capital Asset prior to 01.04.1981. Assessee has option to replace FMV as on 01.04.1981 in place of cost to the previous owner.</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90498"/>
                                        </p:tgtEl>
                                        <p:attrNameLst>
                                          <p:attrName>style.visibility</p:attrName>
                                        </p:attrNameLst>
                                      </p:cBhvr>
                                      <p:to>
                                        <p:strVal val="visible"/>
                                      </p:to>
                                    </p:set>
                                    <p:anim calcmode="lin" valueType="num">
                                      <p:cBhvr additive="base">
                                        <p:cTn id="7" dur="500" fill="hold"/>
                                        <p:tgtEl>
                                          <p:spTgt spid="490498"/>
                                        </p:tgtEl>
                                        <p:attrNameLst>
                                          <p:attrName>ppt_x</p:attrName>
                                        </p:attrNameLst>
                                      </p:cBhvr>
                                      <p:tavLst>
                                        <p:tav tm="0">
                                          <p:val>
                                            <p:strVal val="0-#ppt_w/2"/>
                                          </p:val>
                                        </p:tav>
                                        <p:tav tm="100000">
                                          <p:val>
                                            <p:strVal val="#ppt_x"/>
                                          </p:val>
                                        </p:tav>
                                      </p:tavLst>
                                    </p:anim>
                                    <p:anim calcmode="lin" valueType="num">
                                      <p:cBhvr additive="base">
                                        <p:cTn id="8" dur="500" fill="hold"/>
                                        <p:tgtEl>
                                          <p:spTgt spid="490498"/>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490499">
                                            <p:txEl>
                                              <p:pRg st="0" end="0"/>
                                            </p:txEl>
                                          </p:spTgt>
                                        </p:tgtEl>
                                        <p:attrNameLst>
                                          <p:attrName>style.visibility</p:attrName>
                                        </p:attrNameLst>
                                      </p:cBhvr>
                                      <p:to>
                                        <p:strVal val="visible"/>
                                      </p:to>
                                    </p:set>
                                    <p:anim calcmode="lin" valueType="num">
                                      <p:cBhvr additive="base">
                                        <p:cTn id="13" dur="500" fill="hold"/>
                                        <p:tgtEl>
                                          <p:spTgt spid="490499">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490499">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490499">
                                            <p:txEl>
                                              <p:pRg st="1" end="1"/>
                                            </p:txEl>
                                          </p:spTgt>
                                        </p:tgtEl>
                                        <p:attrNameLst>
                                          <p:attrName>style.visibility</p:attrName>
                                        </p:attrNameLst>
                                      </p:cBhvr>
                                      <p:to>
                                        <p:strVal val="visible"/>
                                      </p:to>
                                    </p:set>
                                    <p:anim calcmode="lin" valueType="num">
                                      <p:cBhvr additive="base">
                                        <p:cTn id="19" dur="500" fill="hold"/>
                                        <p:tgtEl>
                                          <p:spTgt spid="490499">
                                            <p:txEl>
                                              <p:pRg st="1" end="1"/>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490499">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490499">
                                            <p:txEl>
                                              <p:pRg st="3" end="3"/>
                                            </p:txEl>
                                          </p:spTgt>
                                        </p:tgtEl>
                                        <p:attrNameLst>
                                          <p:attrName>style.visibility</p:attrName>
                                        </p:attrNameLst>
                                      </p:cBhvr>
                                      <p:to>
                                        <p:strVal val="visible"/>
                                      </p:to>
                                    </p:set>
                                    <p:anim calcmode="lin" valueType="num">
                                      <p:cBhvr additive="base">
                                        <p:cTn id="25" dur="500" fill="hold"/>
                                        <p:tgtEl>
                                          <p:spTgt spid="490499">
                                            <p:txEl>
                                              <p:pRg st="3" end="3"/>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490499">
                                            <p:txEl>
                                              <p:pRg st="3" end="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0498" grpId="0" autoUpdateAnimBg="0"/>
      <p:bldP spid="490499" grpId="0" build="p" autoUpdateAnimBg="0"/>
    </p:bldLst>
  </p:timing>
</p:sld>
</file>

<file path=ppt/slides/slide13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92546" name="Rectangle 2"/>
          <p:cNvSpPr>
            <a:spLocks noGrp="1" noRot="1" noChangeArrowheads="1"/>
          </p:cNvSpPr>
          <p:nvPr>
            <p:ph type="title"/>
          </p:nvPr>
        </p:nvSpPr>
        <p:spPr>
          <a:xfrm>
            <a:off x="381000" y="0"/>
            <a:ext cx="8763000" cy="1219200"/>
          </a:xfrm>
        </p:spPr>
        <p:txBody>
          <a:bodyPr/>
          <a:lstStyle/>
          <a:p>
            <a:pPr eaLnBrk="1" hangingPunct="1">
              <a:defRPr/>
            </a:pPr>
            <a:r>
              <a:rPr lang="en-US" sz="4800" b="1" u="sng" smtClean="0">
                <a:solidFill>
                  <a:srgbClr val="FFCC00"/>
                </a:solidFill>
              </a:rPr>
              <a:t>Cost of improvement</a:t>
            </a:r>
            <a:endParaRPr lang="en-US" smtClean="0"/>
          </a:p>
        </p:txBody>
      </p:sp>
      <p:sp>
        <p:nvSpPr>
          <p:cNvPr id="492547" name="Rectangle 3"/>
          <p:cNvSpPr>
            <a:spLocks noGrp="1" noRot="1" noChangeArrowheads="1"/>
          </p:cNvSpPr>
          <p:nvPr>
            <p:ph idx="1"/>
          </p:nvPr>
        </p:nvSpPr>
        <p:spPr>
          <a:xfrm>
            <a:off x="457200" y="1371600"/>
            <a:ext cx="8305800" cy="5486400"/>
          </a:xfrm>
        </p:spPr>
        <p:txBody>
          <a:bodyPr/>
          <a:lstStyle/>
          <a:p>
            <a:pPr marL="1039813" indent="-1039813" algn="just" eaLnBrk="1" hangingPunct="1">
              <a:spcBef>
                <a:spcPct val="5000"/>
              </a:spcBef>
              <a:spcAft>
                <a:spcPct val="20000"/>
              </a:spcAft>
              <a:buFont typeface="Wingdings" pitchFamily="2" charset="2"/>
              <a:buNone/>
              <a:tabLst>
                <a:tab pos="1039813" algn="l"/>
              </a:tabLst>
              <a:defRPr/>
            </a:pPr>
            <a:r>
              <a:rPr lang="en-US" sz="3400" u="sng" smtClean="0">
                <a:solidFill>
                  <a:srgbClr val="993300"/>
                </a:solidFill>
              </a:rPr>
              <a:t>Section 55(1)(b)</a:t>
            </a:r>
            <a:endParaRPr lang="en-US" sz="3400" b="1" u="sng" smtClean="0">
              <a:solidFill>
                <a:srgbClr val="993300"/>
              </a:solidFill>
            </a:endParaRPr>
          </a:p>
          <a:p>
            <a:pPr marL="1039813" indent="-1039813" algn="just" eaLnBrk="1" hangingPunct="1">
              <a:spcBef>
                <a:spcPct val="5000"/>
              </a:spcBef>
              <a:spcAft>
                <a:spcPct val="20000"/>
              </a:spcAft>
              <a:buFont typeface="Wingdings" pitchFamily="2" charset="2"/>
              <a:buNone/>
              <a:tabLst>
                <a:tab pos="1039813" algn="l"/>
              </a:tabLst>
              <a:defRPr/>
            </a:pPr>
            <a:r>
              <a:rPr lang="en-US" smtClean="0"/>
              <a:t>(1)	Goodwill or right to </a:t>
            </a:r>
          </a:p>
          <a:p>
            <a:pPr marL="1039813" indent="-1039813" algn="just" eaLnBrk="1" hangingPunct="1">
              <a:spcBef>
                <a:spcPct val="5000"/>
              </a:spcBef>
              <a:spcAft>
                <a:spcPct val="20000"/>
              </a:spcAft>
              <a:buFont typeface="Wingdings" pitchFamily="2" charset="2"/>
              <a:buNone/>
              <a:tabLst>
                <a:tab pos="1039813" algn="l"/>
              </a:tabLst>
              <a:defRPr/>
            </a:pPr>
            <a:r>
              <a:rPr lang="en-US" smtClean="0"/>
              <a:t>	manufacture, produce</a:t>
            </a:r>
          </a:p>
          <a:p>
            <a:pPr marL="1039813" indent="-1039813" eaLnBrk="1" hangingPunct="1">
              <a:spcBef>
                <a:spcPct val="5000"/>
              </a:spcBef>
              <a:buFont typeface="Wingdings" pitchFamily="2" charset="2"/>
              <a:buNone/>
              <a:tabLst>
                <a:tab pos="1039813" algn="l"/>
              </a:tabLst>
              <a:defRPr/>
            </a:pPr>
            <a:r>
              <a:rPr lang="en-US" smtClean="0"/>
              <a:t>	or process  any article 	-	Nil</a:t>
            </a:r>
          </a:p>
          <a:p>
            <a:pPr marL="1039813" indent="-1039813" algn="just" eaLnBrk="1" hangingPunct="1">
              <a:spcBef>
                <a:spcPct val="5000"/>
              </a:spcBef>
              <a:buFont typeface="Wingdings" pitchFamily="2" charset="2"/>
              <a:buNone/>
              <a:tabLst>
                <a:tab pos="1039813" algn="l"/>
              </a:tabLst>
              <a:defRPr/>
            </a:pPr>
            <a:r>
              <a:rPr lang="en-US" smtClean="0"/>
              <a:t>	</a:t>
            </a:r>
          </a:p>
          <a:p>
            <a:pPr marL="1039813" indent="-1039813" algn="just" eaLnBrk="1" hangingPunct="1">
              <a:spcBef>
                <a:spcPct val="5000"/>
              </a:spcBef>
              <a:spcAft>
                <a:spcPct val="20000"/>
              </a:spcAft>
              <a:buFont typeface="Wingdings" pitchFamily="2" charset="2"/>
              <a:buNone/>
              <a:tabLst>
                <a:tab pos="1039813" algn="l"/>
              </a:tabLst>
              <a:defRPr/>
            </a:pPr>
            <a:r>
              <a:rPr lang="en-US" smtClean="0"/>
              <a:t>(2)	Other capital asset</a:t>
            </a:r>
          </a:p>
          <a:p>
            <a:pPr marL="1039813" indent="-1039813" algn="just" eaLnBrk="1" hangingPunct="1">
              <a:spcBef>
                <a:spcPct val="5000"/>
              </a:spcBef>
              <a:spcAft>
                <a:spcPct val="20000"/>
              </a:spcAft>
              <a:buFont typeface="Wingdings" pitchFamily="2" charset="2"/>
              <a:buNone/>
              <a:tabLst>
                <a:tab pos="1039813" algn="l"/>
              </a:tabLst>
              <a:defRPr/>
            </a:pPr>
            <a:r>
              <a:rPr lang="en-US" smtClean="0"/>
              <a:t>	(i)  capital asset before 1/4/1981</a:t>
            </a:r>
          </a:p>
          <a:p>
            <a:pPr marL="1039813" indent="-1039813" algn="just" eaLnBrk="1" hangingPunct="1">
              <a:spcBef>
                <a:spcPct val="5000"/>
              </a:spcBef>
              <a:spcAft>
                <a:spcPct val="20000"/>
              </a:spcAft>
              <a:buFont typeface="Wingdings" pitchFamily="2" charset="2"/>
              <a:buNone/>
              <a:tabLst>
                <a:tab pos="1039813" algn="l"/>
              </a:tabLst>
              <a:defRPr/>
            </a:pPr>
            <a:r>
              <a:rPr lang="en-US" smtClean="0"/>
              <a:t>	(ii)  any other case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92546"/>
                                        </p:tgtEl>
                                        <p:attrNameLst>
                                          <p:attrName>style.visibility</p:attrName>
                                        </p:attrNameLst>
                                      </p:cBhvr>
                                      <p:to>
                                        <p:strVal val="visible"/>
                                      </p:to>
                                    </p:set>
                                    <p:anim calcmode="lin" valueType="num">
                                      <p:cBhvr additive="base">
                                        <p:cTn id="7" dur="500" fill="hold"/>
                                        <p:tgtEl>
                                          <p:spTgt spid="492546"/>
                                        </p:tgtEl>
                                        <p:attrNameLst>
                                          <p:attrName>ppt_x</p:attrName>
                                        </p:attrNameLst>
                                      </p:cBhvr>
                                      <p:tavLst>
                                        <p:tav tm="0">
                                          <p:val>
                                            <p:strVal val="0-#ppt_w/2"/>
                                          </p:val>
                                        </p:tav>
                                        <p:tav tm="100000">
                                          <p:val>
                                            <p:strVal val="#ppt_x"/>
                                          </p:val>
                                        </p:tav>
                                      </p:tavLst>
                                    </p:anim>
                                    <p:anim calcmode="lin" valueType="num">
                                      <p:cBhvr additive="base">
                                        <p:cTn id="8" dur="500" fill="hold"/>
                                        <p:tgtEl>
                                          <p:spTgt spid="492546"/>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492547">
                                            <p:txEl>
                                              <p:pRg st="0" end="0"/>
                                            </p:txEl>
                                          </p:spTgt>
                                        </p:tgtEl>
                                        <p:attrNameLst>
                                          <p:attrName>style.visibility</p:attrName>
                                        </p:attrNameLst>
                                      </p:cBhvr>
                                      <p:to>
                                        <p:strVal val="visible"/>
                                      </p:to>
                                    </p:set>
                                    <p:anim calcmode="lin" valueType="num">
                                      <p:cBhvr additive="base">
                                        <p:cTn id="13" dur="500" fill="hold"/>
                                        <p:tgtEl>
                                          <p:spTgt spid="492547">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492547">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492547">
                                            <p:txEl>
                                              <p:pRg st="1" end="1"/>
                                            </p:txEl>
                                          </p:spTgt>
                                        </p:tgtEl>
                                        <p:attrNameLst>
                                          <p:attrName>style.visibility</p:attrName>
                                        </p:attrNameLst>
                                      </p:cBhvr>
                                      <p:to>
                                        <p:strVal val="visible"/>
                                      </p:to>
                                    </p:set>
                                    <p:anim calcmode="lin" valueType="num">
                                      <p:cBhvr additive="base">
                                        <p:cTn id="19" dur="500" fill="hold"/>
                                        <p:tgtEl>
                                          <p:spTgt spid="492547">
                                            <p:txEl>
                                              <p:pRg st="1" end="1"/>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492547">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492547">
                                            <p:txEl>
                                              <p:pRg st="2" end="2"/>
                                            </p:txEl>
                                          </p:spTgt>
                                        </p:tgtEl>
                                        <p:attrNameLst>
                                          <p:attrName>style.visibility</p:attrName>
                                        </p:attrNameLst>
                                      </p:cBhvr>
                                      <p:to>
                                        <p:strVal val="visible"/>
                                      </p:to>
                                    </p:set>
                                    <p:anim calcmode="lin" valueType="num">
                                      <p:cBhvr additive="base">
                                        <p:cTn id="25" dur="500" fill="hold"/>
                                        <p:tgtEl>
                                          <p:spTgt spid="492547">
                                            <p:txEl>
                                              <p:pRg st="2" end="2"/>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492547">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492547">
                                            <p:txEl>
                                              <p:pRg st="3" end="3"/>
                                            </p:txEl>
                                          </p:spTgt>
                                        </p:tgtEl>
                                        <p:attrNameLst>
                                          <p:attrName>style.visibility</p:attrName>
                                        </p:attrNameLst>
                                      </p:cBhvr>
                                      <p:to>
                                        <p:strVal val="visible"/>
                                      </p:to>
                                    </p:set>
                                    <p:anim calcmode="lin" valueType="num">
                                      <p:cBhvr additive="base">
                                        <p:cTn id="31" dur="500" fill="hold"/>
                                        <p:tgtEl>
                                          <p:spTgt spid="492547">
                                            <p:txEl>
                                              <p:pRg st="3" end="3"/>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492547">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492547">
                                            <p:txEl>
                                              <p:pRg st="4" end="4"/>
                                            </p:txEl>
                                          </p:spTgt>
                                        </p:tgtEl>
                                        <p:attrNameLst>
                                          <p:attrName>style.visibility</p:attrName>
                                        </p:attrNameLst>
                                      </p:cBhvr>
                                      <p:to>
                                        <p:strVal val="visible"/>
                                      </p:to>
                                    </p:set>
                                    <p:anim calcmode="lin" valueType="num">
                                      <p:cBhvr additive="base">
                                        <p:cTn id="37" dur="500" fill="hold"/>
                                        <p:tgtEl>
                                          <p:spTgt spid="492547">
                                            <p:txEl>
                                              <p:pRg st="4" end="4"/>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492547">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492547">
                                            <p:txEl>
                                              <p:pRg st="5" end="5"/>
                                            </p:txEl>
                                          </p:spTgt>
                                        </p:tgtEl>
                                        <p:attrNameLst>
                                          <p:attrName>style.visibility</p:attrName>
                                        </p:attrNameLst>
                                      </p:cBhvr>
                                      <p:to>
                                        <p:strVal val="visible"/>
                                      </p:to>
                                    </p:set>
                                    <p:anim calcmode="lin" valueType="num">
                                      <p:cBhvr additive="base">
                                        <p:cTn id="43" dur="500" fill="hold"/>
                                        <p:tgtEl>
                                          <p:spTgt spid="492547">
                                            <p:txEl>
                                              <p:pRg st="5" end="5"/>
                                            </p:tx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492547">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8" fill="hold" grpId="0" nodeType="clickEffect">
                                  <p:stCondLst>
                                    <p:cond delay="0"/>
                                  </p:stCondLst>
                                  <p:childTnLst>
                                    <p:set>
                                      <p:cBhvr>
                                        <p:cTn id="48" dur="1" fill="hold">
                                          <p:stCondLst>
                                            <p:cond delay="0"/>
                                          </p:stCondLst>
                                        </p:cTn>
                                        <p:tgtEl>
                                          <p:spTgt spid="492547">
                                            <p:txEl>
                                              <p:pRg st="6" end="6"/>
                                            </p:txEl>
                                          </p:spTgt>
                                        </p:tgtEl>
                                        <p:attrNameLst>
                                          <p:attrName>style.visibility</p:attrName>
                                        </p:attrNameLst>
                                      </p:cBhvr>
                                      <p:to>
                                        <p:strVal val="visible"/>
                                      </p:to>
                                    </p:set>
                                    <p:anim calcmode="lin" valueType="num">
                                      <p:cBhvr additive="base">
                                        <p:cTn id="49" dur="500" fill="hold"/>
                                        <p:tgtEl>
                                          <p:spTgt spid="492547">
                                            <p:txEl>
                                              <p:pRg st="6" end="6"/>
                                            </p:txEl>
                                          </p:spTgt>
                                        </p:tgtEl>
                                        <p:attrNameLst>
                                          <p:attrName>ppt_x</p:attrName>
                                        </p:attrNameLst>
                                      </p:cBhvr>
                                      <p:tavLst>
                                        <p:tav tm="0">
                                          <p:val>
                                            <p:strVal val="0-#ppt_w/2"/>
                                          </p:val>
                                        </p:tav>
                                        <p:tav tm="100000">
                                          <p:val>
                                            <p:strVal val="#ppt_x"/>
                                          </p:val>
                                        </p:tav>
                                      </p:tavLst>
                                    </p:anim>
                                    <p:anim calcmode="lin" valueType="num">
                                      <p:cBhvr additive="base">
                                        <p:cTn id="50" dur="500" fill="hold"/>
                                        <p:tgtEl>
                                          <p:spTgt spid="492547">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8" fill="hold" grpId="0" nodeType="clickEffect">
                                  <p:stCondLst>
                                    <p:cond delay="0"/>
                                  </p:stCondLst>
                                  <p:childTnLst>
                                    <p:set>
                                      <p:cBhvr>
                                        <p:cTn id="54" dur="1" fill="hold">
                                          <p:stCondLst>
                                            <p:cond delay="0"/>
                                          </p:stCondLst>
                                        </p:cTn>
                                        <p:tgtEl>
                                          <p:spTgt spid="492547">
                                            <p:txEl>
                                              <p:pRg st="7" end="7"/>
                                            </p:txEl>
                                          </p:spTgt>
                                        </p:tgtEl>
                                        <p:attrNameLst>
                                          <p:attrName>style.visibility</p:attrName>
                                        </p:attrNameLst>
                                      </p:cBhvr>
                                      <p:to>
                                        <p:strVal val="visible"/>
                                      </p:to>
                                    </p:set>
                                    <p:anim calcmode="lin" valueType="num">
                                      <p:cBhvr additive="base">
                                        <p:cTn id="55" dur="500" fill="hold"/>
                                        <p:tgtEl>
                                          <p:spTgt spid="492547">
                                            <p:txEl>
                                              <p:pRg st="7" end="7"/>
                                            </p:txEl>
                                          </p:spTgt>
                                        </p:tgtEl>
                                        <p:attrNameLst>
                                          <p:attrName>ppt_x</p:attrName>
                                        </p:attrNameLst>
                                      </p:cBhvr>
                                      <p:tavLst>
                                        <p:tav tm="0">
                                          <p:val>
                                            <p:strVal val="0-#ppt_w/2"/>
                                          </p:val>
                                        </p:tav>
                                        <p:tav tm="100000">
                                          <p:val>
                                            <p:strVal val="#ppt_x"/>
                                          </p:val>
                                        </p:tav>
                                      </p:tavLst>
                                    </p:anim>
                                    <p:anim calcmode="lin" valueType="num">
                                      <p:cBhvr additive="base">
                                        <p:cTn id="56" dur="500" fill="hold"/>
                                        <p:tgtEl>
                                          <p:spTgt spid="492547">
                                            <p:txEl>
                                              <p:pRg st="7" end="7"/>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2546" grpId="0" autoUpdateAnimBg="0"/>
      <p:bldP spid="492547" grpId="0" build="p" autoUpdateAnimBg="0"/>
    </p:bldLst>
  </p:timing>
</p:sld>
</file>

<file path=ppt/slides/slide13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94594" name="Rectangle 2"/>
          <p:cNvSpPr>
            <a:spLocks noGrp="1" noRot="1" noChangeArrowheads="1"/>
          </p:cNvSpPr>
          <p:nvPr>
            <p:ph type="title"/>
          </p:nvPr>
        </p:nvSpPr>
        <p:spPr>
          <a:xfrm>
            <a:off x="381000" y="0"/>
            <a:ext cx="8382000" cy="990600"/>
          </a:xfrm>
        </p:spPr>
        <p:txBody>
          <a:bodyPr>
            <a:normAutofit fontScale="90000"/>
          </a:bodyPr>
          <a:lstStyle/>
          <a:p>
            <a:pPr eaLnBrk="1" hangingPunct="1">
              <a:defRPr/>
            </a:pPr>
            <a:r>
              <a:rPr lang="en-US" sz="3600" b="1" u="sng" smtClean="0">
                <a:solidFill>
                  <a:srgbClr val="FFCC00"/>
                </a:solidFill>
              </a:rPr>
              <a:t>Cost with reference to certain modes of acquisition</a:t>
            </a:r>
            <a:endParaRPr lang="en-US" smtClean="0"/>
          </a:p>
        </p:txBody>
      </p:sp>
      <p:sp>
        <p:nvSpPr>
          <p:cNvPr id="494595" name="Rectangle 3"/>
          <p:cNvSpPr>
            <a:spLocks noGrp="1" noRot="1" noChangeArrowheads="1"/>
          </p:cNvSpPr>
          <p:nvPr>
            <p:ph idx="1"/>
          </p:nvPr>
        </p:nvSpPr>
        <p:spPr>
          <a:xfrm>
            <a:off x="457200" y="1143000"/>
            <a:ext cx="8305800" cy="1981200"/>
          </a:xfrm>
        </p:spPr>
        <p:txBody>
          <a:bodyPr/>
          <a:lstStyle/>
          <a:p>
            <a:pPr algn="just" eaLnBrk="1" hangingPunct="1">
              <a:lnSpc>
                <a:spcPct val="80000"/>
              </a:lnSpc>
              <a:buFont typeface="Wingdings" pitchFamily="2" charset="2"/>
              <a:buNone/>
              <a:tabLst>
                <a:tab pos="1096963" algn="l"/>
              </a:tabLst>
              <a:defRPr/>
            </a:pPr>
            <a:r>
              <a:rPr lang="en-US" sz="2800" b="1" u="sng" smtClean="0">
                <a:solidFill>
                  <a:srgbClr val="993300"/>
                </a:solidFill>
              </a:rPr>
              <a:t>Section 49 (1)</a:t>
            </a:r>
            <a:endParaRPr lang="en-US" sz="2800" smtClean="0"/>
          </a:p>
          <a:p>
            <a:pPr algn="just" eaLnBrk="1" hangingPunct="1">
              <a:spcBef>
                <a:spcPct val="0"/>
              </a:spcBef>
              <a:buFont typeface="Wingdings" pitchFamily="2" charset="2"/>
              <a:buNone/>
              <a:tabLst>
                <a:tab pos="1096963" algn="l"/>
              </a:tabLst>
              <a:defRPr/>
            </a:pPr>
            <a:r>
              <a:rPr lang="en-US" sz="2600" smtClean="0"/>
              <a:t>Cost of acquisition to be </a:t>
            </a:r>
          </a:p>
          <a:p>
            <a:pPr algn="just" eaLnBrk="1" hangingPunct="1">
              <a:spcBef>
                <a:spcPct val="0"/>
              </a:spcBef>
              <a:buFont typeface="Wingdings" pitchFamily="2" charset="2"/>
              <a:buNone/>
              <a:tabLst>
                <a:tab pos="1096963" algn="l"/>
              </a:tabLst>
              <a:defRPr/>
            </a:pPr>
            <a:r>
              <a:rPr lang="en-US" sz="2600" smtClean="0"/>
              <a:t>Cost + Cost of improvement</a:t>
            </a:r>
          </a:p>
          <a:p>
            <a:pPr algn="just" eaLnBrk="1" hangingPunct="1">
              <a:spcBef>
                <a:spcPct val="0"/>
              </a:spcBef>
              <a:buFont typeface="Wingdings" pitchFamily="2" charset="2"/>
              <a:buNone/>
              <a:tabLst>
                <a:tab pos="1096963" algn="l"/>
              </a:tabLst>
              <a:defRPr/>
            </a:pPr>
            <a:r>
              <a:rPr lang="en-US" sz="2600" smtClean="0"/>
              <a:t>to the previous owner.</a:t>
            </a:r>
          </a:p>
        </p:txBody>
      </p:sp>
      <p:sp>
        <p:nvSpPr>
          <p:cNvPr id="494596" name="Rectangle 4">
            <a:hlinkClick r:id="rId2" action="ppaction://hlinksldjump"/>
          </p:cNvPr>
          <p:cNvSpPr>
            <a:spLocks noChangeArrowheads="1"/>
          </p:cNvSpPr>
          <p:nvPr/>
        </p:nvSpPr>
        <p:spPr bwMode="auto">
          <a:xfrm>
            <a:off x="457200" y="2819400"/>
            <a:ext cx="8229600" cy="5029200"/>
          </a:xfrm>
          <a:prstGeom prst="rect">
            <a:avLst/>
          </a:prstGeom>
          <a:noFill/>
          <a:ln w="9525">
            <a:noFill/>
            <a:miter lim="800000"/>
            <a:headEnd/>
            <a:tailEnd/>
          </a:ln>
          <a:effectLst/>
        </p:spPr>
        <p:txBody>
          <a:bodyPr/>
          <a:lstStyle/>
          <a:p>
            <a:pPr marL="750888" indent="-750888" algn="just">
              <a:buClr>
                <a:schemeClr val="hlink"/>
              </a:buClr>
              <a:buFont typeface="Wingdings" pitchFamily="2" charset="2"/>
              <a:buNone/>
              <a:tabLst>
                <a:tab pos="808038" algn="l"/>
              </a:tabLst>
              <a:defRPr/>
            </a:pPr>
            <a:r>
              <a:rPr lang="en-US" sz="2500">
                <a:effectLst>
                  <a:outerShdw blurRad="38100" dist="38100" dir="2700000" algn="tl">
                    <a:srgbClr val="000000"/>
                  </a:outerShdw>
                </a:effectLst>
              </a:rPr>
              <a:t>(i)	Total or partial partition of HUF.</a:t>
            </a:r>
          </a:p>
          <a:p>
            <a:pPr marL="750888" indent="-750888" algn="just">
              <a:buClr>
                <a:schemeClr val="hlink"/>
              </a:buClr>
              <a:buFont typeface="Wingdings" pitchFamily="2" charset="2"/>
              <a:buNone/>
              <a:tabLst>
                <a:tab pos="808038" algn="l"/>
              </a:tabLst>
              <a:defRPr/>
            </a:pPr>
            <a:r>
              <a:rPr lang="en-US" sz="2500">
                <a:effectLst>
                  <a:outerShdw blurRad="38100" dist="38100" dir="2700000" algn="tl">
                    <a:srgbClr val="000000"/>
                  </a:outerShdw>
                </a:effectLst>
              </a:rPr>
              <a:t>(ii)	Gift or will.</a:t>
            </a:r>
          </a:p>
          <a:p>
            <a:pPr marL="750888" indent="-750888" algn="just">
              <a:buClr>
                <a:schemeClr val="hlink"/>
              </a:buClr>
              <a:buFont typeface="Wingdings" pitchFamily="2" charset="2"/>
              <a:buNone/>
              <a:tabLst>
                <a:tab pos="808038" algn="l"/>
              </a:tabLst>
              <a:defRPr/>
            </a:pPr>
            <a:r>
              <a:rPr lang="en-US" sz="2500">
                <a:effectLst>
                  <a:outerShdw blurRad="38100" dist="38100" dir="2700000" algn="tl">
                    <a:srgbClr val="000000"/>
                  </a:outerShdw>
                </a:effectLst>
              </a:rPr>
              <a:t>(iii)	(a) by succession, inheritance or devolution</a:t>
            </a:r>
          </a:p>
          <a:p>
            <a:pPr marL="750888" indent="-750888" algn="just">
              <a:buClr>
                <a:schemeClr val="hlink"/>
              </a:buClr>
              <a:buFont typeface="Wingdings" pitchFamily="2" charset="2"/>
              <a:buNone/>
              <a:tabLst>
                <a:tab pos="808038" algn="l"/>
              </a:tabLst>
              <a:defRPr/>
            </a:pPr>
            <a:r>
              <a:rPr lang="en-US" sz="2500">
                <a:effectLst>
                  <a:outerShdw blurRad="38100" dist="38100" dir="2700000" algn="tl">
                    <a:srgbClr val="000000"/>
                  </a:outerShdw>
                </a:effectLst>
              </a:rPr>
              <a:t>	(b) distribution of assets by firm (upto 1/4/87 )</a:t>
            </a:r>
          </a:p>
          <a:p>
            <a:pPr marL="750888" indent="-750888" algn="just">
              <a:buClr>
                <a:schemeClr val="hlink"/>
              </a:buClr>
              <a:buFont typeface="Wingdings" pitchFamily="2" charset="2"/>
              <a:buNone/>
              <a:tabLst>
                <a:tab pos="808038" algn="l"/>
              </a:tabLst>
              <a:defRPr/>
            </a:pPr>
            <a:r>
              <a:rPr lang="en-US" sz="2500">
                <a:effectLst>
                  <a:outerShdw blurRad="38100" dist="38100" dir="2700000" algn="tl">
                    <a:srgbClr val="000000"/>
                  </a:outerShdw>
                </a:effectLst>
              </a:rPr>
              <a:t>	(c) distribution of assets on liquidation of company.</a:t>
            </a:r>
          </a:p>
          <a:p>
            <a:pPr marL="750888" indent="-750888" algn="just">
              <a:buClr>
                <a:schemeClr val="hlink"/>
              </a:buClr>
              <a:buFont typeface="Wingdings" pitchFamily="2" charset="2"/>
              <a:buNone/>
              <a:tabLst>
                <a:tab pos="808038" algn="l"/>
              </a:tabLst>
              <a:defRPr/>
            </a:pPr>
            <a:r>
              <a:rPr lang="en-US" sz="2500">
                <a:effectLst>
                  <a:outerShdw blurRad="38100" dist="38100" dir="2700000" algn="tl">
                    <a:srgbClr val="000000"/>
                  </a:outerShdw>
                </a:effectLst>
              </a:rPr>
              <a:t>	(d) transfer to a trust.</a:t>
            </a:r>
          </a:p>
          <a:p>
            <a:pPr marL="750888" indent="-750888" algn="just">
              <a:buClr>
                <a:schemeClr val="hlink"/>
              </a:buClr>
              <a:buFont typeface="Wingdings" pitchFamily="2" charset="2"/>
              <a:buNone/>
              <a:tabLst>
                <a:tab pos="808038" algn="l"/>
              </a:tabLst>
              <a:defRPr/>
            </a:pPr>
            <a:r>
              <a:rPr lang="en-US" sz="2500">
                <a:effectLst>
                  <a:outerShdw blurRad="38100" dist="38100" dir="2700000" algn="tl">
                    <a:srgbClr val="000000"/>
                  </a:outerShdw>
                </a:effectLst>
              </a:rPr>
              <a:t>	(e) transfer referred to in clause (iv) to (via) of </a:t>
            </a:r>
          </a:p>
          <a:p>
            <a:pPr marL="750888" indent="-750888" algn="just">
              <a:buClr>
                <a:schemeClr val="hlink"/>
              </a:buClr>
              <a:buFont typeface="Wingdings" pitchFamily="2" charset="2"/>
              <a:buNone/>
              <a:tabLst>
                <a:tab pos="808038" algn="l"/>
              </a:tabLst>
              <a:defRPr/>
            </a:pPr>
            <a:r>
              <a:rPr lang="en-US" sz="2500">
                <a:effectLst>
                  <a:outerShdw blurRad="38100" dist="38100" dir="2700000" algn="tl">
                    <a:srgbClr val="000000"/>
                  </a:outerShdw>
                </a:effectLst>
              </a:rPr>
              <a:t>		    section 47.</a:t>
            </a:r>
          </a:p>
          <a:p>
            <a:pPr marL="750888" indent="-750888" algn="just">
              <a:buClr>
                <a:schemeClr val="hlink"/>
              </a:buClr>
              <a:buFont typeface="Wingdings" pitchFamily="2" charset="2"/>
              <a:buNone/>
              <a:tabLst>
                <a:tab pos="808038" algn="l"/>
              </a:tabLst>
              <a:defRPr/>
            </a:pPr>
            <a:r>
              <a:rPr lang="en-US" sz="2500">
                <a:effectLst>
                  <a:outerShdw blurRad="38100" dist="38100" dir="2700000" algn="tl">
                    <a:srgbClr val="000000"/>
                  </a:outerShdw>
                </a:effectLst>
              </a:rPr>
              <a:t>(iv)	In the case of an HUF by mode referred to in section 64(2) at any time after 31/12/1969.</a:t>
            </a:r>
            <a:endParaRPr lang="en-US" sz="2400">
              <a:effectLst>
                <a:outerShdw blurRad="38100" dist="38100" dir="2700000" algn="tl">
                  <a:srgbClr val="000000"/>
                </a:outerShdw>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94594"/>
                                        </p:tgtEl>
                                        <p:attrNameLst>
                                          <p:attrName>style.visibility</p:attrName>
                                        </p:attrNameLst>
                                      </p:cBhvr>
                                      <p:to>
                                        <p:strVal val="visible"/>
                                      </p:to>
                                    </p:set>
                                    <p:anim calcmode="lin" valueType="num">
                                      <p:cBhvr additive="base">
                                        <p:cTn id="7" dur="500" fill="hold"/>
                                        <p:tgtEl>
                                          <p:spTgt spid="494594"/>
                                        </p:tgtEl>
                                        <p:attrNameLst>
                                          <p:attrName>ppt_x</p:attrName>
                                        </p:attrNameLst>
                                      </p:cBhvr>
                                      <p:tavLst>
                                        <p:tav tm="0">
                                          <p:val>
                                            <p:strVal val="0-#ppt_w/2"/>
                                          </p:val>
                                        </p:tav>
                                        <p:tav tm="100000">
                                          <p:val>
                                            <p:strVal val="#ppt_x"/>
                                          </p:val>
                                        </p:tav>
                                      </p:tavLst>
                                    </p:anim>
                                    <p:anim calcmode="lin" valueType="num">
                                      <p:cBhvr additive="base">
                                        <p:cTn id="8" dur="500" fill="hold"/>
                                        <p:tgtEl>
                                          <p:spTgt spid="49459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494595">
                                            <p:txEl>
                                              <p:pRg st="0" end="0"/>
                                            </p:txEl>
                                          </p:spTgt>
                                        </p:tgtEl>
                                        <p:attrNameLst>
                                          <p:attrName>style.visibility</p:attrName>
                                        </p:attrNameLst>
                                      </p:cBhvr>
                                      <p:to>
                                        <p:strVal val="visible"/>
                                      </p:to>
                                    </p:set>
                                    <p:anim calcmode="lin" valueType="num">
                                      <p:cBhvr additive="base">
                                        <p:cTn id="13" dur="500" fill="hold"/>
                                        <p:tgtEl>
                                          <p:spTgt spid="494595">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494595">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494595">
                                            <p:txEl>
                                              <p:pRg st="1" end="1"/>
                                            </p:txEl>
                                          </p:spTgt>
                                        </p:tgtEl>
                                        <p:attrNameLst>
                                          <p:attrName>style.visibility</p:attrName>
                                        </p:attrNameLst>
                                      </p:cBhvr>
                                      <p:to>
                                        <p:strVal val="visible"/>
                                      </p:to>
                                    </p:set>
                                    <p:anim calcmode="lin" valueType="num">
                                      <p:cBhvr additive="base">
                                        <p:cTn id="19" dur="500" fill="hold"/>
                                        <p:tgtEl>
                                          <p:spTgt spid="494595">
                                            <p:txEl>
                                              <p:pRg st="1" end="1"/>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494595">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494595">
                                            <p:txEl>
                                              <p:pRg st="2" end="2"/>
                                            </p:txEl>
                                          </p:spTgt>
                                        </p:tgtEl>
                                        <p:attrNameLst>
                                          <p:attrName>style.visibility</p:attrName>
                                        </p:attrNameLst>
                                      </p:cBhvr>
                                      <p:to>
                                        <p:strVal val="visible"/>
                                      </p:to>
                                    </p:set>
                                    <p:anim calcmode="lin" valueType="num">
                                      <p:cBhvr additive="base">
                                        <p:cTn id="25" dur="500" fill="hold"/>
                                        <p:tgtEl>
                                          <p:spTgt spid="494595">
                                            <p:txEl>
                                              <p:pRg st="2" end="2"/>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494595">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494595">
                                            <p:txEl>
                                              <p:pRg st="3" end="3"/>
                                            </p:txEl>
                                          </p:spTgt>
                                        </p:tgtEl>
                                        <p:attrNameLst>
                                          <p:attrName>style.visibility</p:attrName>
                                        </p:attrNameLst>
                                      </p:cBhvr>
                                      <p:to>
                                        <p:strVal val="visible"/>
                                      </p:to>
                                    </p:set>
                                    <p:anim calcmode="lin" valueType="num">
                                      <p:cBhvr additive="base">
                                        <p:cTn id="31" dur="500" fill="hold"/>
                                        <p:tgtEl>
                                          <p:spTgt spid="494595">
                                            <p:txEl>
                                              <p:pRg st="3" end="3"/>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494595">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494596">
                                            <p:txEl>
                                              <p:pRg st="0" end="0"/>
                                            </p:txEl>
                                          </p:spTgt>
                                        </p:tgtEl>
                                        <p:attrNameLst>
                                          <p:attrName>style.visibility</p:attrName>
                                        </p:attrNameLst>
                                      </p:cBhvr>
                                      <p:to>
                                        <p:strVal val="visible"/>
                                      </p:to>
                                    </p:set>
                                    <p:anim calcmode="lin" valueType="num">
                                      <p:cBhvr additive="base">
                                        <p:cTn id="37" dur="500" fill="hold"/>
                                        <p:tgtEl>
                                          <p:spTgt spid="494596">
                                            <p:txEl>
                                              <p:pRg st="0" end="0"/>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494596">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494596">
                                            <p:txEl>
                                              <p:pRg st="1" end="1"/>
                                            </p:txEl>
                                          </p:spTgt>
                                        </p:tgtEl>
                                        <p:attrNameLst>
                                          <p:attrName>style.visibility</p:attrName>
                                        </p:attrNameLst>
                                      </p:cBhvr>
                                      <p:to>
                                        <p:strVal val="visible"/>
                                      </p:to>
                                    </p:set>
                                    <p:anim calcmode="lin" valueType="num">
                                      <p:cBhvr additive="base">
                                        <p:cTn id="43" dur="500" fill="hold"/>
                                        <p:tgtEl>
                                          <p:spTgt spid="494596">
                                            <p:txEl>
                                              <p:pRg st="1" end="1"/>
                                            </p:tx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494596">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8" fill="hold" grpId="0" nodeType="clickEffect">
                                  <p:stCondLst>
                                    <p:cond delay="0"/>
                                  </p:stCondLst>
                                  <p:childTnLst>
                                    <p:set>
                                      <p:cBhvr>
                                        <p:cTn id="48" dur="1" fill="hold">
                                          <p:stCondLst>
                                            <p:cond delay="0"/>
                                          </p:stCondLst>
                                        </p:cTn>
                                        <p:tgtEl>
                                          <p:spTgt spid="494596">
                                            <p:txEl>
                                              <p:pRg st="2" end="2"/>
                                            </p:txEl>
                                          </p:spTgt>
                                        </p:tgtEl>
                                        <p:attrNameLst>
                                          <p:attrName>style.visibility</p:attrName>
                                        </p:attrNameLst>
                                      </p:cBhvr>
                                      <p:to>
                                        <p:strVal val="visible"/>
                                      </p:to>
                                    </p:set>
                                    <p:anim calcmode="lin" valueType="num">
                                      <p:cBhvr additive="base">
                                        <p:cTn id="49" dur="500" fill="hold"/>
                                        <p:tgtEl>
                                          <p:spTgt spid="494596">
                                            <p:txEl>
                                              <p:pRg st="2" end="2"/>
                                            </p:txEl>
                                          </p:spTgt>
                                        </p:tgtEl>
                                        <p:attrNameLst>
                                          <p:attrName>ppt_x</p:attrName>
                                        </p:attrNameLst>
                                      </p:cBhvr>
                                      <p:tavLst>
                                        <p:tav tm="0">
                                          <p:val>
                                            <p:strVal val="0-#ppt_w/2"/>
                                          </p:val>
                                        </p:tav>
                                        <p:tav tm="100000">
                                          <p:val>
                                            <p:strVal val="#ppt_x"/>
                                          </p:val>
                                        </p:tav>
                                      </p:tavLst>
                                    </p:anim>
                                    <p:anim calcmode="lin" valueType="num">
                                      <p:cBhvr additive="base">
                                        <p:cTn id="50" dur="500" fill="hold"/>
                                        <p:tgtEl>
                                          <p:spTgt spid="494596">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8" fill="hold" grpId="0" nodeType="clickEffect">
                                  <p:stCondLst>
                                    <p:cond delay="0"/>
                                  </p:stCondLst>
                                  <p:childTnLst>
                                    <p:set>
                                      <p:cBhvr>
                                        <p:cTn id="54" dur="1" fill="hold">
                                          <p:stCondLst>
                                            <p:cond delay="0"/>
                                          </p:stCondLst>
                                        </p:cTn>
                                        <p:tgtEl>
                                          <p:spTgt spid="494596">
                                            <p:txEl>
                                              <p:pRg st="3" end="3"/>
                                            </p:txEl>
                                          </p:spTgt>
                                        </p:tgtEl>
                                        <p:attrNameLst>
                                          <p:attrName>style.visibility</p:attrName>
                                        </p:attrNameLst>
                                      </p:cBhvr>
                                      <p:to>
                                        <p:strVal val="visible"/>
                                      </p:to>
                                    </p:set>
                                    <p:anim calcmode="lin" valueType="num">
                                      <p:cBhvr additive="base">
                                        <p:cTn id="55" dur="500" fill="hold"/>
                                        <p:tgtEl>
                                          <p:spTgt spid="494596">
                                            <p:txEl>
                                              <p:pRg st="3" end="3"/>
                                            </p:txEl>
                                          </p:spTgt>
                                        </p:tgtEl>
                                        <p:attrNameLst>
                                          <p:attrName>ppt_x</p:attrName>
                                        </p:attrNameLst>
                                      </p:cBhvr>
                                      <p:tavLst>
                                        <p:tav tm="0">
                                          <p:val>
                                            <p:strVal val="0-#ppt_w/2"/>
                                          </p:val>
                                        </p:tav>
                                        <p:tav tm="100000">
                                          <p:val>
                                            <p:strVal val="#ppt_x"/>
                                          </p:val>
                                        </p:tav>
                                      </p:tavLst>
                                    </p:anim>
                                    <p:anim calcmode="lin" valueType="num">
                                      <p:cBhvr additive="base">
                                        <p:cTn id="56" dur="500" fill="hold"/>
                                        <p:tgtEl>
                                          <p:spTgt spid="494596">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8" fill="hold" grpId="0" nodeType="clickEffect">
                                  <p:stCondLst>
                                    <p:cond delay="0"/>
                                  </p:stCondLst>
                                  <p:childTnLst>
                                    <p:set>
                                      <p:cBhvr>
                                        <p:cTn id="60" dur="1" fill="hold">
                                          <p:stCondLst>
                                            <p:cond delay="0"/>
                                          </p:stCondLst>
                                        </p:cTn>
                                        <p:tgtEl>
                                          <p:spTgt spid="494596">
                                            <p:txEl>
                                              <p:pRg st="4" end="4"/>
                                            </p:txEl>
                                          </p:spTgt>
                                        </p:tgtEl>
                                        <p:attrNameLst>
                                          <p:attrName>style.visibility</p:attrName>
                                        </p:attrNameLst>
                                      </p:cBhvr>
                                      <p:to>
                                        <p:strVal val="visible"/>
                                      </p:to>
                                    </p:set>
                                    <p:anim calcmode="lin" valueType="num">
                                      <p:cBhvr additive="base">
                                        <p:cTn id="61" dur="500" fill="hold"/>
                                        <p:tgtEl>
                                          <p:spTgt spid="494596">
                                            <p:txEl>
                                              <p:pRg st="4" end="4"/>
                                            </p:txEl>
                                          </p:spTgt>
                                        </p:tgtEl>
                                        <p:attrNameLst>
                                          <p:attrName>ppt_x</p:attrName>
                                        </p:attrNameLst>
                                      </p:cBhvr>
                                      <p:tavLst>
                                        <p:tav tm="0">
                                          <p:val>
                                            <p:strVal val="0-#ppt_w/2"/>
                                          </p:val>
                                        </p:tav>
                                        <p:tav tm="100000">
                                          <p:val>
                                            <p:strVal val="#ppt_x"/>
                                          </p:val>
                                        </p:tav>
                                      </p:tavLst>
                                    </p:anim>
                                    <p:anim calcmode="lin" valueType="num">
                                      <p:cBhvr additive="base">
                                        <p:cTn id="62" dur="500" fill="hold"/>
                                        <p:tgtEl>
                                          <p:spTgt spid="494596">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8" fill="hold" grpId="0" nodeType="clickEffect">
                                  <p:stCondLst>
                                    <p:cond delay="0"/>
                                  </p:stCondLst>
                                  <p:childTnLst>
                                    <p:set>
                                      <p:cBhvr>
                                        <p:cTn id="66" dur="1" fill="hold">
                                          <p:stCondLst>
                                            <p:cond delay="0"/>
                                          </p:stCondLst>
                                        </p:cTn>
                                        <p:tgtEl>
                                          <p:spTgt spid="494596">
                                            <p:txEl>
                                              <p:pRg st="5" end="5"/>
                                            </p:txEl>
                                          </p:spTgt>
                                        </p:tgtEl>
                                        <p:attrNameLst>
                                          <p:attrName>style.visibility</p:attrName>
                                        </p:attrNameLst>
                                      </p:cBhvr>
                                      <p:to>
                                        <p:strVal val="visible"/>
                                      </p:to>
                                    </p:set>
                                    <p:anim calcmode="lin" valueType="num">
                                      <p:cBhvr additive="base">
                                        <p:cTn id="67" dur="500" fill="hold"/>
                                        <p:tgtEl>
                                          <p:spTgt spid="494596">
                                            <p:txEl>
                                              <p:pRg st="5" end="5"/>
                                            </p:txEl>
                                          </p:spTgt>
                                        </p:tgtEl>
                                        <p:attrNameLst>
                                          <p:attrName>ppt_x</p:attrName>
                                        </p:attrNameLst>
                                      </p:cBhvr>
                                      <p:tavLst>
                                        <p:tav tm="0">
                                          <p:val>
                                            <p:strVal val="0-#ppt_w/2"/>
                                          </p:val>
                                        </p:tav>
                                        <p:tav tm="100000">
                                          <p:val>
                                            <p:strVal val="#ppt_x"/>
                                          </p:val>
                                        </p:tav>
                                      </p:tavLst>
                                    </p:anim>
                                    <p:anim calcmode="lin" valueType="num">
                                      <p:cBhvr additive="base">
                                        <p:cTn id="68" dur="500" fill="hold"/>
                                        <p:tgtEl>
                                          <p:spTgt spid="494596">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8" fill="hold" grpId="0" nodeType="clickEffect">
                                  <p:stCondLst>
                                    <p:cond delay="0"/>
                                  </p:stCondLst>
                                  <p:childTnLst>
                                    <p:set>
                                      <p:cBhvr>
                                        <p:cTn id="72" dur="1" fill="hold">
                                          <p:stCondLst>
                                            <p:cond delay="0"/>
                                          </p:stCondLst>
                                        </p:cTn>
                                        <p:tgtEl>
                                          <p:spTgt spid="494596">
                                            <p:txEl>
                                              <p:pRg st="6" end="6"/>
                                            </p:txEl>
                                          </p:spTgt>
                                        </p:tgtEl>
                                        <p:attrNameLst>
                                          <p:attrName>style.visibility</p:attrName>
                                        </p:attrNameLst>
                                      </p:cBhvr>
                                      <p:to>
                                        <p:strVal val="visible"/>
                                      </p:to>
                                    </p:set>
                                    <p:anim calcmode="lin" valueType="num">
                                      <p:cBhvr additive="base">
                                        <p:cTn id="73" dur="500" fill="hold"/>
                                        <p:tgtEl>
                                          <p:spTgt spid="494596">
                                            <p:txEl>
                                              <p:pRg st="6" end="6"/>
                                            </p:txEl>
                                          </p:spTgt>
                                        </p:tgtEl>
                                        <p:attrNameLst>
                                          <p:attrName>ppt_x</p:attrName>
                                        </p:attrNameLst>
                                      </p:cBhvr>
                                      <p:tavLst>
                                        <p:tav tm="0">
                                          <p:val>
                                            <p:strVal val="0-#ppt_w/2"/>
                                          </p:val>
                                        </p:tav>
                                        <p:tav tm="100000">
                                          <p:val>
                                            <p:strVal val="#ppt_x"/>
                                          </p:val>
                                        </p:tav>
                                      </p:tavLst>
                                    </p:anim>
                                    <p:anim calcmode="lin" valueType="num">
                                      <p:cBhvr additive="base">
                                        <p:cTn id="74" dur="500" fill="hold"/>
                                        <p:tgtEl>
                                          <p:spTgt spid="494596">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2" presetClass="entr" presetSubtype="8" fill="hold" grpId="0" nodeType="clickEffect">
                                  <p:stCondLst>
                                    <p:cond delay="0"/>
                                  </p:stCondLst>
                                  <p:childTnLst>
                                    <p:set>
                                      <p:cBhvr>
                                        <p:cTn id="78" dur="1" fill="hold">
                                          <p:stCondLst>
                                            <p:cond delay="0"/>
                                          </p:stCondLst>
                                        </p:cTn>
                                        <p:tgtEl>
                                          <p:spTgt spid="494596">
                                            <p:txEl>
                                              <p:pRg st="7" end="7"/>
                                            </p:txEl>
                                          </p:spTgt>
                                        </p:tgtEl>
                                        <p:attrNameLst>
                                          <p:attrName>style.visibility</p:attrName>
                                        </p:attrNameLst>
                                      </p:cBhvr>
                                      <p:to>
                                        <p:strVal val="visible"/>
                                      </p:to>
                                    </p:set>
                                    <p:anim calcmode="lin" valueType="num">
                                      <p:cBhvr additive="base">
                                        <p:cTn id="79" dur="500" fill="hold"/>
                                        <p:tgtEl>
                                          <p:spTgt spid="494596">
                                            <p:txEl>
                                              <p:pRg st="7" end="7"/>
                                            </p:txEl>
                                          </p:spTgt>
                                        </p:tgtEl>
                                        <p:attrNameLst>
                                          <p:attrName>ppt_x</p:attrName>
                                        </p:attrNameLst>
                                      </p:cBhvr>
                                      <p:tavLst>
                                        <p:tav tm="0">
                                          <p:val>
                                            <p:strVal val="0-#ppt_w/2"/>
                                          </p:val>
                                        </p:tav>
                                        <p:tav tm="100000">
                                          <p:val>
                                            <p:strVal val="#ppt_x"/>
                                          </p:val>
                                        </p:tav>
                                      </p:tavLst>
                                    </p:anim>
                                    <p:anim calcmode="lin" valueType="num">
                                      <p:cBhvr additive="base">
                                        <p:cTn id="80" dur="500" fill="hold"/>
                                        <p:tgtEl>
                                          <p:spTgt spid="494596">
                                            <p:txEl>
                                              <p:pRg st="7" end="7"/>
                                            </p:txEl>
                                          </p:spTgt>
                                        </p:tgtEl>
                                        <p:attrNameLst>
                                          <p:attrName>ppt_y</p:attrName>
                                        </p:attrNameLst>
                                      </p:cBhvr>
                                      <p:tavLst>
                                        <p:tav tm="0">
                                          <p:val>
                                            <p:strVal val="#ppt_y"/>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2" presetClass="entr" presetSubtype="8" fill="hold" grpId="0" nodeType="clickEffect">
                                  <p:stCondLst>
                                    <p:cond delay="0"/>
                                  </p:stCondLst>
                                  <p:childTnLst>
                                    <p:set>
                                      <p:cBhvr>
                                        <p:cTn id="84" dur="1" fill="hold">
                                          <p:stCondLst>
                                            <p:cond delay="0"/>
                                          </p:stCondLst>
                                        </p:cTn>
                                        <p:tgtEl>
                                          <p:spTgt spid="494596">
                                            <p:txEl>
                                              <p:pRg st="8" end="8"/>
                                            </p:txEl>
                                          </p:spTgt>
                                        </p:tgtEl>
                                        <p:attrNameLst>
                                          <p:attrName>style.visibility</p:attrName>
                                        </p:attrNameLst>
                                      </p:cBhvr>
                                      <p:to>
                                        <p:strVal val="visible"/>
                                      </p:to>
                                    </p:set>
                                    <p:anim calcmode="lin" valueType="num">
                                      <p:cBhvr additive="base">
                                        <p:cTn id="85" dur="500" fill="hold"/>
                                        <p:tgtEl>
                                          <p:spTgt spid="494596">
                                            <p:txEl>
                                              <p:pRg st="8" end="8"/>
                                            </p:txEl>
                                          </p:spTgt>
                                        </p:tgtEl>
                                        <p:attrNameLst>
                                          <p:attrName>ppt_x</p:attrName>
                                        </p:attrNameLst>
                                      </p:cBhvr>
                                      <p:tavLst>
                                        <p:tav tm="0">
                                          <p:val>
                                            <p:strVal val="0-#ppt_w/2"/>
                                          </p:val>
                                        </p:tav>
                                        <p:tav tm="100000">
                                          <p:val>
                                            <p:strVal val="#ppt_x"/>
                                          </p:val>
                                        </p:tav>
                                      </p:tavLst>
                                    </p:anim>
                                    <p:anim calcmode="lin" valueType="num">
                                      <p:cBhvr additive="base">
                                        <p:cTn id="86" dur="500" fill="hold"/>
                                        <p:tgtEl>
                                          <p:spTgt spid="494596">
                                            <p:txEl>
                                              <p:pRg st="8" end="8"/>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4594" grpId="0" autoUpdateAnimBg="0"/>
      <p:bldP spid="494595" grpId="0" build="p" autoUpdateAnimBg="0"/>
      <p:bldP spid="494596" grpId="0" build="p" autoUpdateAnimBg="0"/>
    </p:bldLst>
  </p:timing>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42" name="Rectangle 2"/>
          <p:cNvSpPr>
            <a:spLocks noGrp="1" noRot="1" noChangeArrowheads="1"/>
          </p:cNvSpPr>
          <p:nvPr>
            <p:ph type="title"/>
          </p:nvPr>
        </p:nvSpPr>
        <p:spPr/>
        <p:txBody>
          <a:bodyPr/>
          <a:lstStyle/>
          <a:p>
            <a:pPr eaLnBrk="1" hangingPunct="1">
              <a:defRPr/>
            </a:pPr>
            <a:r>
              <a:rPr lang="en-US" smtClean="0"/>
              <a:t>Buy back of shares</a:t>
            </a:r>
          </a:p>
        </p:txBody>
      </p:sp>
      <p:sp>
        <p:nvSpPr>
          <p:cNvPr id="522243" name="Rectangle 3"/>
          <p:cNvSpPr>
            <a:spLocks noGrp="1" noRot="1" noChangeArrowheads="1"/>
          </p:cNvSpPr>
          <p:nvPr>
            <p:ph idx="1"/>
          </p:nvPr>
        </p:nvSpPr>
        <p:spPr/>
        <p:txBody>
          <a:bodyPr/>
          <a:lstStyle/>
          <a:p>
            <a:pPr eaLnBrk="1" hangingPunct="1">
              <a:defRPr/>
            </a:pPr>
            <a:r>
              <a:rPr lang="en-US" dirty="0" smtClean="0"/>
              <a:t>Capital gains chargeable to tax u/s 46A</a:t>
            </a:r>
          </a:p>
        </p:txBody>
      </p:sp>
    </p:spTree>
  </p:cSld>
  <p:clrMapOvr>
    <a:masterClrMapping/>
  </p:clrMapOvr>
  <p:transition/>
</p:sld>
</file>

<file path=ppt/slides/slide13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95618" name="Rectangle 2"/>
          <p:cNvSpPr>
            <a:spLocks noGrp="1" noRot="1" noChangeArrowheads="1"/>
          </p:cNvSpPr>
          <p:nvPr>
            <p:ph type="title"/>
          </p:nvPr>
        </p:nvSpPr>
        <p:spPr>
          <a:xfrm>
            <a:off x="920700" y="252369"/>
            <a:ext cx="7367631" cy="1219200"/>
          </a:xfrm>
        </p:spPr>
        <p:txBody>
          <a:bodyPr/>
          <a:lstStyle/>
          <a:p>
            <a:pPr eaLnBrk="1" hangingPunct="1">
              <a:defRPr/>
            </a:pPr>
            <a:r>
              <a:rPr lang="en-US" sz="3400" b="1" u="sng" dirty="0" smtClean="0">
                <a:solidFill>
                  <a:srgbClr val="FFCC00"/>
                </a:solidFill>
              </a:rPr>
              <a:t>Distribution of assets by </a:t>
            </a:r>
            <a:br>
              <a:rPr lang="en-US" sz="3400" b="1" u="sng" dirty="0" smtClean="0">
                <a:solidFill>
                  <a:srgbClr val="FFCC00"/>
                </a:solidFill>
              </a:rPr>
            </a:br>
            <a:r>
              <a:rPr lang="en-US" sz="3400" b="1" u="sng" dirty="0" smtClean="0">
                <a:solidFill>
                  <a:srgbClr val="FFCC00"/>
                </a:solidFill>
              </a:rPr>
              <a:t>company in liquidation</a:t>
            </a:r>
            <a:endParaRPr lang="en-US" sz="3400" dirty="0" smtClean="0"/>
          </a:p>
        </p:txBody>
      </p:sp>
      <p:sp>
        <p:nvSpPr>
          <p:cNvPr id="495619" name="Rectangle 3"/>
          <p:cNvSpPr>
            <a:spLocks noGrp="1" noRot="1" noChangeArrowheads="1"/>
          </p:cNvSpPr>
          <p:nvPr>
            <p:ph idx="1"/>
          </p:nvPr>
        </p:nvSpPr>
        <p:spPr>
          <a:xfrm>
            <a:off x="381000" y="1447800"/>
            <a:ext cx="8534400" cy="5410200"/>
          </a:xfrm>
        </p:spPr>
        <p:txBody>
          <a:bodyPr/>
          <a:lstStyle/>
          <a:p>
            <a:pPr marL="746125" indent="-746125" algn="just" defTabSz="920750" eaLnBrk="1" hangingPunct="1">
              <a:spcBef>
                <a:spcPct val="0"/>
              </a:spcBef>
              <a:spcAft>
                <a:spcPct val="35000"/>
              </a:spcAft>
              <a:buFont typeface="Wingdings" pitchFamily="2" charset="2"/>
              <a:buNone/>
              <a:tabLst>
                <a:tab pos="1263650" algn="l"/>
                <a:tab pos="2008188" algn="l"/>
                <a:tab pos="2566988" algn="l"/>
              </a:tabLst>
              <a:defRPr/>
            </a:pPr>
            <a:r>
              <a:rPr lang="en-US" b="1" u="sng" dirty="0" smtClean="0">
                <a:solidFill>
                  <a:srgbClr val="993300"/>
                </a:solidFill>
              </a:rPr>
              <a:t>Section 46</a:t>
            </a:r>
          </a:p>
          <a:p>
            <a:pPr marL="746125" indent="-746125" algn="just" defTabSz="920750" eaLnBrk="1" hangingPunct="1">
              <a:spcBef>
                <a:spcPct val="0"/>
              </a:spcBef>
              <a:spcAft>
                <a:spcPct val="20000"/>
              </a:spcAft>
              <a:buFontTx/>
              <a:buAutoNum type="arabicPeriod"/>
              <a:tabLst>
                <a:tab pos="1263650" algn="l"/>
                <a:tab pos="2008188" algn="l"/>
                <a:tab pos="2566988" algn="l"/>
              </a:tabLst>
              <a:defRPr/>
            </a:pPr>
            <a:r>
              <a:rPr lang="en-US" sz="2800" dirty="0" smtClean="0"/>
              <a:t>-	Assets distributed by the company</a:t>
            </a:r>
          </a:p>
          <a:p>
            <a:pPr marL="746125" indent="-746125" algn="just" defTabSz="920750" eaLnBrk="1" hangingPunct="1">
              <a:spcBef>
                <a:spcPct val="0"/>
              </a:spcBef>
              <a:spcAft>
                <a:spcPct val="20000"/>
              </a:spcAft>
              <a:buFontTx/>
              <a:buNone/>
              <a:tabLst>
                <a:tab pos="1263650" algn="l"/>
                <a:tab pos="2008188" algn="l"/>
                <a:tab pos="2566988" algn="l"/>
              </a:tabLst>
              <a:defRPr/>
            </a:pPr>
            <a:r>
              <a:rPr lang="en-US" sz="2800" dirty="0" smtClean="0"/>
              <a:t>	-	At the time of liquidation</a:t>
            </a:r>
          </a:p>
          <a:p>
            <a:pPr marL="746125" indent="-746125" algn="just" defTabSz="920750" eaLnBrk="1" hangingPunct="1">
              <a:spcBef>
                <a:spcPct val="0"/>
              </a:spcBef>
              <a:spcAft>
                <a:spcPct val="100000"/>
              </a:spcAft>
              <a:buFontTx/>
              <a:buNone/>
              <a:tabLst>
                <a:tab pos="1263650" algn="l"/>
                <a:tab pos="2008188" algn="l"/>
                <a:tab pos="2566988" algn="l"/>
              </a:tabLst>
              <a:defRPr/>
            </a:pPr>
            <a:r>
              <a:rPr lang="en-US" sz="2800" dirty="0" smtClean="0"/>
              <a:t>	-	To the shareholders of the company</a:t>
            </a:r>
          </a:p>
          <a:p>
            <a:pPr marL="746125" indent="-746125" algn="just" defTabSz="920750" eaLnBrk="1" hangingPunct="1">
              <a:spcBef>
                <a:spcPct val="0"/>
              </a:spcBef>
              <a:spcAft>
                <a:spcPct val="20000"/>
              </a:spcAft>
              <a:buFontTx/>
              <a:buAutoNum type="arabicPeriod" startAt="2"/>
              <a:tabLst>
                <a:tab pos="1263650" algn="l"/>
                <a:tab pos="2008188" algn="l"/>
                <a:tab pos="2566988" algn="l"/>
              </a:tabLst>
              <a:defRPr/>
            </a:pPr>
            <a:r>
              <a:rPr lang="en-US" sz="2800" dirty="0" smtClean="0"/>
              <a:t>-	Money or Market Value of Assets</a:t>
            </a:r>
          </a:p>
          <a:p>
            <a:pPr marL="746125" indent="-746125" algn="just" defTabSz="920750" eaLnBrk="1" hangingPunct="1">
              <a:spcBef>
                <a:spcPct val="0"/>
              </a:spcBef>
              <a:spcAft>
                <a:spcPct val="20000"/>
              </a:spcAft>
              <a:buFontTx/>
              <a:buNone/>
              <a:tabLst>
                <a:tab pos="1263650" algn="l"/>
                <a:tab pos="2008188" algn="l"/>
                <a:tab pos="2566988" algn="l"/>
              </a:tabLst>
              <a:defRPr/>
            </a:pPr>
            <a:r>
              <a:rPr lang="en-US" sz="2800" dirty="0" smtClean="0"/>
              <a:t>	-	Less dividend u/s 2(22)(c)</a:t>
            </a:r>
          </a:p>
          <a:p>
            <a:pPr marL="746125" indent="-746125" algn="just" defTabSz="920750" eaLnBrk="1" hangingPunct="1">
              <a:spcBef>
                <a:spcPct val="0"/>
              </a:spcBef>
              <a:spcAft>
                <a:spcPct val="100000"/>
              </a:spcAft>
              <a:buFontTx/>
              <a:buNone/>
              <a:tabLst>
                <a:tab pos="1263650" algn="l"/>
                <a:tab pos="2008188" algn="l"/>
                <a:tab pos="2566988" algn="l"/>
              </a:tabLst>
              <a:defRPr/>
            </a:pPr>
            <a:r>
              <a:rPr lang="en-US" sz="2800" dirty="0" smtClean="0"/>
              <a:t>	-	Resultant full value of consideration for the 	 	purpose of section 48.</a:t>
            </a:r>
          </a:p>
          <a:p>
            <a:pPr marL="746125" indent="-746125" algn="just" defTabSz="920750" eaLnBrk="1" hangingPunct="1">
              <a:spcBef>
                <a:spcPct val="0"/>
              </a:spcBef>
              <a:spcAft>
                <a:spcPct val="20000"/>
              </a:spcAft>
              <a:buFontTx/>
              <a:buNone/>
              <a:tabLst>
                <a:tab pos="1263650" algn="l"/>
                <a:tab pos="2008188" algn="l"/>
                <a:tab pos="2566988" algn="l"/>
              </a:tabLst>
              <a:defRPr/>
            </a:pPr>
            <a:r>
              <a:rPr lang="en-US" sz="2800" dirty="0" smtClean="0"/>
              <a:t>2(22)(c) Accumulated profits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95618"/>
                                        </p:tgtEl>
                                        <p:attrNameLst>
                                          <p:attrName>style.visibility</p:attrName>
                                        </p:attrNameLst>
                                      </p:cBhvr>
                                      <p:to>
                                        <p:strVal val="visible"/>
                                      </p:to>
                                    </p:set>
                                    <p:anim calcmode="lin" valueType="num">
                                      <p:cBhvr additive="base">
                                        <p:cTn id="7" dur="500" fill="hold"/>
                                        <p:tgtEl>
                                          <p:spTgt spid="495618"/>
                                        </p:tgtEl>
                                        <p:attrNameLst>
                                          <p:attrName>ppt_x</p:attrName>
                                        </p:attrNameLst>
                                      </p:cBhvr>
                                      <p:tavLst>
                                        <p:tav tm="0">
                                          <p:val>
                                            <p:strVal val="0-#ppt_w/2"/>
                                          </p:val>
                                        </p:tav>
                                        <p:tav tm="100000">
                                          <p:val>
                                            <p:strVal val="#ppt_x"/>
                                          </p:val>
                                        </p:tav>
                                      </p:tavLst>
                                    </p:anim>
                                    <p:anim calcmode="lin" valueType="num">
                                      <p:cBhvr additive="base">
                                        <p:cTn id="8" dur="500" fill="hold"/>
                                        <p:tgtEl>
                                          <p:spTgt spid="495618"/>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495619">
                                            <p:txEl>
                                              <p:pRg st="0" end="0"/>
                                            </p:txEl>
                                          </p:spTgt>
                                        </p:tgtEl>
                                        <p:attrNameLst>
                                          <p:attrName>style.visibility</p:attrName>
                                        </p:attrNameLst>
                                      </p:cBhvr>
                                      <p:to>
                                        <p:strVal val="visible"/>
                                      </p:to>
                                    </p:set>
                                    <p:anim calcmode="lin" valueType="num">
                                      <p:cBhvr additive="base">
                                        <p:cTn id="13" dur="500" fill="hold"/>
                                        <p:tgtEl>
                                          <p:spTgt spid="495619">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495619">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495619">
                                            <p:txEl>
                                              <p:pRg st="1" end="1"/>
                                            </p:txEl>
                                          </p:spTgt>
                                        </p:tgtEl>
                                        <p:attrNameLst>
                                          <p:attrName>style.visibility</p:attrName>
                                        </p:attrNameLst>
                                      </p:cBhvr>
                                      <p:to>
                                        <p:strVal val="visible"/>
                                      </p:to>
                                    </p:set>
                                    <p:anim calcmode="lin" valueType="num">
                                      <p:cBhvr additive="base">
                                        <p:cTn id="19" dur="500" fill="hold"/>
                                        <p:tgtEl>
                                          <p:spTgt spid="495619">
                                            <p:txEl>
                                              <p:pRg st="1" end="1"/>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495619">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495619">
                                            <p:txEl>
                                              <p:pRg st="2" end="2"/>
                                            </p:txEl>
                                          </p:spTgt>
                                        </p:tgtEl>
                                        <p:attrNameLst>
                                          <p:attrName>style.visibility</p:attrName>
                                        </p:attrNameLst>
                                      </p:cBhvr>
                                      <p:to>
                                        <p:strVal val="visible"/>
                                      </p:to>
                                    </p:set>
                                    <p:anim calcmode="lin" valueType="num">
                                      <p:cBhvr additive="base">
                                        <p:cTn id="25" dur="500" fill="hold"/>
                                        <p:tgtEl>
                                          <p:spTgt spid="495619">
                                            <p:txEl>
                                              <p:pRg st="2" end="2"/>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495619">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495619">
                                            <p:txEl>
                                              <p:pRg st="3" end="3"/>
                                            </p:txEl>
                                          </p:spTgt>
                                        </p:tgtEl>
                                        <p:attrNameLst>
                                          <p:attrName>style.visibility</p:attrName>
                                        </p:attrNameLst>
                                      </p:cBhvr>
                                      <p:to>
                                        <p:strVal val="visible"/>
                                      </p:to>
                                    </p:set>
                                    <p:anim calcmode="lin" valueType="num">
                                      <p:cBhvr additive="base">
                                        <p:cTn id="31" dur="500" fill="hold"/>
                                        <p:tgtEl>
                                          <p:spTgt spid="495619">
                                            <p:txEl>
                                              <p:pRg st="3" end="3"/>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495619">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495619">
                                            <p:txEl>
                                              <p:pRg st="4" end="4"/>
                                            </p:txEl>
                                          </p:spTgt>
                                        </p:tgtEl>
                                        <p:attrNameLst>
                                          <p:attrName>style.visibility</p:attrName>
                                        </p:attrNameLst>
                                      </p:cBhvr>
                                      <p:to>
                                        <p:strVal val="visible"/>
                                      </p:to>
                                    </p:set>
                                    <p:anim calcmode="lin" valueType="num">
                                      <p:cBhvr additive="base">
                                        <p:cTn id="37" dur="500" fill="hold"/>
                                        <p:tgtEl>
                                          <p:spTgt spid="495619">
                                            <p:txEl>
                                              <p:pRg st="4" end="4"/>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495619">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495619">
                                            <p:txEl>
                                              <p:pRg st="5" end="5"/>
                                            </p:txEl>
                                          </p:spTgt>
                                        </p:tgtEl>
                                        <p:attrNameLst>
                                          <p:attrName>style.visibility</p:attrName>
                                        </p:attrNameLst>
                                      </p:cBhvr>
                                      <p:to>
                                        <p:strVal val="visible"/>
                                      </p:to>
                                    </p:set>
                                    <p:anim calcmode="lin" valueType="num">
                                      <p:cBhvr additive="base">
                                        <p:cTn id="43" dur="500" fill="hold"/>
                                        <p:tgtEl>
                                          <p:spTgt spid="495619">
                                            <p:txEl>
                                              <p:pRg st="5" end="5"/>
                                            </p:tx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495619">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8" fill="hold" grpId="0" nodeType="clickEffect">
                                  <p:stCondLst>
                                    <p:cond delay="0"/>
                                  </p:stCondLst>
                                  <p:childTnLst>
                                    <p:set>
                                      <p:cBhvr>
                                        <p:cTn id="48" dur="1" fill="hold">
                                          <p:stCondLst>
                                            <p:cond delay="0"/>
                                          </p:stCondLst>
                                        </p:cTn>
                                        <p:tgtEl>
                                          <p:spTgt spid="495619">
                                            <p:txEl>
                                              <p:pRg st="6" end="6"/>
                                            </p:txEl>
                                          </p:spTgt>
                                        </p:tgtEl>
                                        <p:attrNameLst>
                                          <p:attrName>style.visibility</p:attrName>
                                        </p:attrNameLst>
                                      </p:cBhvr>
                                      <p:to>
                                        <p:strVal val="visible"/>
                                      </p:to>
                                    </p:set>
                                    <p:anim calcmode="lin" valueType="num">
                                      <p:cBhvr additive="base">
                                        <p:cTn id="49" dur="500" fill="hold"/>
                                        <p:tgtEl>
                                          <p:spTgt spid="495619">
                                            <p:txEl>
                                              <p:pRg st="6" end="6"/>
                                            </p:txEl>
                                          </p:spTgt>
                                        </p:tgtEl>
                                        <p:attrNameLst>
                                          <p:attrName>ppt_x</p:attrName>
                                        </p:attrNameLst>
                                      </p:cBhvr>
                                      <p:tavLst>
                                        <p:tav tm="0">
                                          <p:val>
                                            <p:strVal val="0-#ppt_w/2"/>
                                          </p:val>
                                        </p:tav>
                                        <p:tav tm="100000">
                                          <p:val>
                                            <p:strVal val="#ppt_x"/>
                                          </p:val>
                                        </p:tav>
                                      </p:tavLst>
                                    </p:anim>
                                    <p:anim calcmode="lin" valueType="num">
                                      <p:cBhvr additive="base">
                                        <p:cTn id="50" dur="500" fill="hold"/>
                                        <p:tgtEl>
                                          <p:spTgt spid="495619">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8" fill="hold" grpId="0" nodeType="clickEffect">
                                  <p:stCondLst>
                                    <p:cond delay="0"/>
                                  </p:stCondLst>
                                  <p:childTnLst>
                                    <p:set>
                                      <p:cBhvr>
                                        <p:cTn id="54" dur="1" fill="hold">
                                          <p:stCondLst>
                                            <p:cond delay="0"/>
                                          </p:stCondLst>
                                        </p:cTn>
                                        <p:tgtEl>
                                          <p:spTgt spid="495619">
                                            <p:txEl>
                                              <p:pRg st="7" end="7"/>
                                            </p:txEl>
                                          </p:spTgt>
                                        </p:tgtEl>
                                        <p:attrNameLst>
                                          <p:attrName>style.visibility</p:attrName>
                                        </p:attrNameLst>
                                      </p:cBhvr>
                                      <p:to>
                                        <p:strVal val="visible"/>
                                      </p:to>
                                    </p:set>
                                    <p:anim calcmode="lin" valueType="num">
                                      <p:cBhvr additive="base">
                                        <p:cTn id="55" dur="500" fill="hold"/>
                                        <p:tgtEl>
                                          <p:spTgt spid="495619">
                                            <p:txEl>
                                              <p:pRg st="7" end="7"/>
                                            </p:txEl>
                                          </p:spTgt>
                                        </p:tgtEl>
                                        <p:attrNameLst>
                                          <p:attrName>ppt_x</p:attrName>
                                        </p:attrNameLst>
                                      </p:cBhvr>
                                      <p:tavLst>
                                        <p:tav tm="0">
                                          <p:val>
                                            <p:strVal val="0-#ppt_w/2"/>
                                          </p:val>
                                        </p:tav>
                                        <p:tav tm="100000">
                                          <p:val>
                                            <p:strVal val="#ppt_x"/>
                                          </p:val>
                                        </p:tav>
                                      </p:tavLst>
                                    </p:anim>
                                    <p:anim calcmode="lin" valueType="num">
                                      <p:cBhvr additive="base">
                                        <p:cTn id="56" dur="500" fill="hold"/>
                                        <p:tgtEl>
                                          <p:spTgt spid="495619">
                                            <p:txEl>
                                              <p:pRg st="7" end="7"/>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5618" grpId="0" autoUpdateAnimBg="0"/>
      <p:bldP spid="495619" grpId="0" build="p" autoUpdateAnimBg="0"/>
    </p:bldLst>
  </p:timing>
</p:sld>
</file>

<file path=ppt/slides/slide13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97666" name="Rectangle 2"/>
          <p:cNvSpPr>
            <a:spLocks noGrp="1" noRot="1" noChangeArrowheads="1"/>
          </p:cNvSpPr>
          <p:nvPr>
            <p:ph type="title"/>
          </p:nvPr>
        </p:nvSpPr>
        <p:spPr>
          <a:xfrm>
            <a:off x="381000" y="0"/>
            <a:ext cx="8763000" cy="1066800"/>
          </a:xfrm>
        </p:spPr>
        <p:txBody>
          <a:bodyPr/>
          <a:lstStyle/>
          <a:p>
            <a:pPr eaLnBrk="1" hangingPunct="1">
              <a:defRPr/>
            </a:pPr>
            <a:r>
              <a:rPr lang="en-US" sz="4800" b="1" u="sng" smtClean="0">
                <a:solidFill>
                  <a:srgbClr val="FFCC00"/>
                </a:solidFill>
              </a:rPr>
              <a:t>Slump Sale</a:t>
            </a:r>
            <a:endParaRPr lang="en-US" smtClean="0"/>
          </a:p>
        </p:txBody>
      </p:sp>
      <p:sp>
        <p:nvSpPr>
          <p:cNvPr id="497667" name="Rectangle 3"/>
          <p:cNvSpPr>
            <a:spLocks noGrp="1" noRot="1" noChangeArrowheads="1"/>
          </p:cNvSpPr>
          <p:nvPr>
            <p:ph idx="1"/>
          </p:nvPr>
        </p:nvSpPr>
        <p:spPr>
          <a:xfrm>
            <a:off x="519057" y="1055655"/>
            <a:ext cx="8305800" cy="4926033"/>
          </a:xfrm>
        </p:spPr>
        <p:txBody>
          <a:bodyPr>
            <a:normAutofit lnSpcReduction="10000"/>
          </a:bodyPr>
          <a:lstStyle/>
          <a:p>
            <a:pPr marL="808038" indent="-808038" algn="just" eaLnBrk="1" hangingPunct="1">
              <a:lnSpc>
                <a:spcPct val="120000"/>
              </a:lnSpc>
              <a:spcAft>
                <a:spcPct val="30000"/>
              </a:spcAft>
              <a:buFont typeface="Wingdings" pitchFamily="2" charset="2"/>
              <a:buNone/>
              <a:tabLst>
                <a:tab pos="750888" algn="l"/>
              </a:tabLst>
              <a:defRPr/>
            </a:pPr>
            <a:endParaRPr lang="en-US" sz="3000" u="sng" dirty="0" smtClean="0">
              <a:solidFill>
                <a:schemeClr val="tx1">
                  <a:lumMod val="85000"/>
                </a:schemeClr>
              </a:solidFill>
            </a:endParaRPr>
          </a:p>
          <a:p>
            <a:pPr marL="808038" indent="-808038" algn="just" eaLnBrk="1" hangingPunct="1">
              <a:lnSpc>
                <a:spcPct val="120000"/>
              </a:lnSpc>
              <a:spcAft>
                <a:spcPct val="30000"/>
              </a:spcAft>
              <a:buFont typeface="Wingdings" pitchFamily="2" charset="2"/>
              <a:buNone/>
              <a:tabLst>
                <a:tab pos="750888" algn="l"/>
              </a:tabLst>
              <a:defRPr/>
            </a:pPr>
            <a:r>
              <a:rPr lang="en-US" sz="3000" u="sng" dirty="0" smtClean="0">
                <a:solidFill>
                  <a:schemeClr val="tx1">
                    <a:lumMod val="85000"/>
                  </a:schemeClr>
                </a:solidFill>
              </a:rPr>
              <a:t>Section 50B</a:t>
            </a:r>
            <a:endParaRPr lang="en-US" sz="3000" b="1" u="sng" dirty="0" smtClean="0">
              <a:solidFill>
                <a:schemeClr val="tx1">
                  <a:lumMod val="85000"/>
                </a:schemeClr>
              </a:solidFill>
            </a:endParaRPr>
          </a:p>
          <a:p>
            <a:pPr marL="808038" indent="-808038" algn="just" eaLnBrk="1" hangingPunct="1">
              <a:spcBef>
                <a:spcPct val="5000"/>
              </a:spcBef>
              <a:spcAft>
                <a:spcPct val="40000"/>
              </a:spcAft>
              <a:buFontTx/>
              <a:buChar char="-"/>
              <a:tabLst>
                <a:tab pos="750888" algn="l"/>
              </a:tabLst>
              <a:defRPr/>
            </a:pPr>
            <a:r>
              <a:rPr lang="en-US" sz="2400" dirty="0" smtClean="0"/>
              <a:t>Sales of one or more undertaking or unit</a:t>
            </a:r>
          </a:p>
          <a:p>
            <a:pPr marL="808038" indent="-808038" algn="just" eaLnBrk="1" hangingPunct="1">
              <a:spcBef>
                <a:spcPct val="5000"/>
              </a:spcBef>
              <a:spcAft>
                <a:spcPct val="40000"/>
              </a:spcAft>
              <a:buFontTx/>
              <a:buChar char="-"/>
              <a:tabLst>
                <a:tab pos="750888" algn="l"/>
              </a:tabLst>
              <a:defRPr/>
            </a:pPr>
            <a:r>
              <a:rPr lang="en-US" sz="2400" dirty="0" smtClean="0"/>
              <a:t>Owning &amp; holding undertaking to ascertain short/ long term gains</a:t>
            </a:r>
          </a:p>
          <a:p>
            <a:pPr marL="808038" indent="-808038" algn="just" eaLnBrk="1" hangingPunct="1">
              <a:spcBef>
                <a:spcPct val="5000"/>
              </a:spcBef>
              <a:spcAft>
                <a:spcPct val="40000"/>
              </a:spcAft>
              <a:buFontTx/>
              <a:buChar char="-"/>
              <a:tabLst>
                <a:tab pos="750888" algn="l"/>
              </a:tabLst>
              <a:defRPr/>
            </a:pPr>
            <a:r>
              <a:rPr lang="en-US" sz="2400" dirty="0" smtClean="0"/>
              <a:t>Net worth of the division to be cost of acquisition/ improvement</a:t>
            </a:r>
          </a:p>
          <a:p>
            <a:pPr marL="808038" indent="-808038" algn="just" eaLnBrk="1" hangingPunct="1">
              <a:spcBef>
                <a:spcPct val="5000"/>
              </a:spcBef>
              <a:spcAft>
                <a:spcPct val="40000"/>
              </a:spcAft>
              <a:buFontTx/>
              <a:buChar char="-"/>
              <a:tabLst>
                <a:tab pos="750888" algn="l"/>
              </a:tabLst>
              <a:defRPr/>
            </a:pPr>
            <a:r>
              <a:rPr lang="en-US" sz="2400" dirty="0" smtClean="0"/>
              <a:t>No indexation for long term capital asset.</a:t>
            </a:r>
          </a:p>
          <a:p>
            <a:pPr marL="808038" indent="-808038" algn="just" eaLnBrk="1" hangingPunct="1">
              <a:spcBef>
                <a:spcPct val="5000"/>
              </a:spcBef>
              <a:spcAft>
                <a:spcPct val="40000"/>
              </a:spcAft>
              <a:buFontTx/>
              <a:buChar char="-"/>
              <a:tabLst>
                <a:tab pos="750888" algn="l"/>
              </a:tabLst>
              <a:defRPr/>
            </a:pPr>
            <a:r>
              <a:rPr lang="en-US" sz="2400" dirty="0" smtClean="0"/>
              <a:t>Depreciable assets-WDV; otherwise book values</a:t>
            </a:r>
          </a:p>
          <a:p>
            <a:pPr marL="808038" indent="-808038" algn="just" eaLnBrk="1" hangingPunct="1">
              <a:spcBef>
                <a:spcPct val="5000"/>
              </a:spcBef>
              <a:spcAft>
                <a:spcPct val="40000"/>
              </a:spcAft>
              <a:buFontTx/>
              <a:buChar char="-"/>
              <a:tabLst>
                <a:tab pos="750888" algn="l"/>
              </a:tabLst>
              <a:defRPr/>
            </a:pPr>
            <a:r>
              <a:rPr lang="en-US" sz="2400" dirty="0" smtClean="0"/>
              <a:t>Revaluation to be ignored</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97666"/>
                                        </p:tgtEl>
                                        <p:attrNameLst>
                                          <p:attrName>style.visibility</p:attrName>
                                        </p:attrNameLst>
                                      </p:cBhvr>
                                      <p:to>
                                        <p:strVal val="visible"/>
                                      </p:to>
                                    </p:set>
                                    <p:anim calcmode="lin" valueType="num">
                                      <p:cBhvr additive="base">
                                        <p:cTn id="7" dur="500" fill="hold"/>
                                        <p:tgtEl>
                                          <p:spTgt spid="497666"/>
                                        </p:tgtEl>
                                        <p:attrNameLst>
                                          <p:attrName>ppt_x</p:attrName>
                                        </p:attrNameLst>
                                      </p:cBhvr>
                                      <p:tavLst>
                                        <p:tav tm="0">
                                          <p:val>
                                            <p:strVal val="0-#ppt_w/2"/>
                                          </p:val>
                                        </p:tav>
                                        <p:tav tm="100000">
                                          <p:val>
                                            <p:strVal val="#ppt_x"/>
                                          </p:val>
                                        </p:tav>
                                      </p:tavLst>
                                    </p:anim>
                                    <p:anim calcmode="lin" valueType="num">
                                      <p:cBhvr additive="base">
                                        <p:cTn id="8" dur="500" fill="hold"/>
                                        <p:tgtEl>
                                          <p:spTgt spid="497666"/>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497667">
                                            <p:txEl>
                                              <p:pRg st="1" end="1"/>
                                            </p:txEl>
                                          </p:spTgt>
                                        </p:tgtEl>
                                        <p:attrNameLst>
                                          <p:attrName>style.visibility</p:attrName>
                                        </p:attrNameLst>
                                      </p:cBhvr>
                                      <p:to>
                                        <p:strVal val="visible"/>
                                      </p:to>
                                    </p:set>
                                    <p:anim calcmode="lin" valueType="num">
                                      <p:cBhvr additive="base">
                                        <p:cTn id="13" dur="500" fill="hold"/>
                                        <p:tgtEl>
                                          <p:spTgt spid="497667">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497667">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497667">
                                            <p:txEl>
                                              <p:pRg st="2" end="2"/>
                                            </p:txEl>
                                          </p:spTgt>
                                        </p:tgtEl>
                                        <p:attrNameLst>
                                          <p:attrName>style.visibility</p:attrName>
                                        </p:attrNameLst>
                                      </p:cBhvr>
                                      <p:to>
                                        <p:strVal val="visible"/>
                                      </p:to>
                                    </p:set>
                                    <p:anim calcmode="lin" valueType="num">
                                      <p:cBhvr additive="base">
                                        <p:cTn id="19" dur="500" fill="hold"/>
                                        <p:tgtEl>
                                          <p:spTgt spid="497667">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497667">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497667">
                                            <p:txEl>
                                              <p:pRg st="3" end="3"/>
                                            </p:txEl>
                                          </p:spTgt>
                                        </p:tgtEl>
                                        <p:attrNameLst>
                                          <p:attrName>style.visibility</p:attrName>
                                        </p:attrNameLst>
                                      </p:cBhvr>
                                      <p:to>
                                        <p:strVal val="visible"/>
                                      </p:to>
                                    </p:set>
                                    <p:anim calcmode="lin" valueType="num">
                                      <p:cBhvr additive="base">
                                        <p:cTn id="25" dur="500" fill="hold"/>
                                        <p:tgtEl>
                                          <p:spTgt spid="497667">
                                            <p:txEl>
                                              <p:pRg st="3" end="3"/>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497667">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497667">
                                            <p:txEl>
                                              <p:pRg st="4" end="4"/>
                                            </p:txEl>
                                          </p:spTgt>
                                        </p:tgtEl>
                                        <p:attrNameLst>
                                          <p:attrName>style.visibility</p:attrName>
                                        </p:attrNameLst>
                                      </p:cBhvr>
                                      <p:to>
                                        <p:strVal val="visible"/>
                                      </p:to>
                                    </p:set>
                                    <p:anim calcmode="lin" valueType="num">
                                      <p:cBhvr additive="base">
                                        <p:cTn id="31" dur="500" fill="hold"/>
                                        <p:tgtEl>
                                          <p:spTgt spid="497667">
                                            <p:txEl>
                                              <p:pRg st="4" end="4"/>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497667">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497667">
                                            <p:txEl>
                                              <p:pRg st="5" end="5"/>
                                            </p:txEl>
                                          </p:spTgt>
                                        </p:tgtEl>
                                        <p:attrNameLst>
                                          <p:attrName>style.visibility</p:attrName>
                                        </p:attrNameLst>
                                      </p:cBhvr>
                                      <p:to>
                                        <p:strVal val="visible"/>
                                      </p:to>
                                    </p:set>
                                    <p:anim calcmode="lin" valueType="num">
                                      <p:cBhvr additive="base">
                                        <p:cTn id="37" dur="500" fill="hold"/>
                                        <p:tgtEl>
                                          <p:spTgt spid="497667">
                                            <p:txEl>
                                              <p:pRg st="5" end="5"/>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497667">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497667">
                                            <p:txEl>
                                              <p:pRg st="6" end="6"/>
                                            </p:txEl>
                                          </p:spTgt>
                                        </p:tgtEl>
                                        <p:attrNameLst>
                                          <p:attrName>style.visibility</p:attrName>
                                        </p:attrNameLst>
                                      </p:cBhvr>
                                      <p:to>
                                        <p:strVal val="visible"/>
                                      </p:to>
                                    </p:set>
                                    <p:anim calcmode="lin" valueType="num">
                                      <p:cBhvr additive="base">
                                        <p:cTn id="43" dur="500" fill="hold"/>
                                        <p:tgtEl>
                                          <p:spTgt spid="497667">
                                            <p:txEl>
                                              <p:pRg st="6" end="6"/>
                                            </p:tx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497667">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8" fill="hold" grpId="0" nodeType="clickEffect">
                                  <p:stCondLst>
                                    <p:cond delay="0"/>
                                  </p:stCondLst>
                                  <p:childTnLst>
                                    <p:set>
                                      <p:cBhvr>
                                        <p:cTn id="48" dur="1" fill="hold">
                                          <p:stCondLst>
                                            <p:cond delay="0"/>
                                          </p:stCondLst>
                                        </p:cTn>
                                        <p:tgtEl>
                                          <p:spTgt spid="497667">
                                            <p:txEl>
                                              <p:pRg st="7" end="7"/>
                                            </p:txEl>
                                          </p:spTgt>
                                        </p:tgtEl>
                                        <p:attrNameLst>
                                          <p:attrName>style.visibility</p:attrName>
                                        </p:attrNameLst>
                                      </p:cBhvr>
                                      <p:to>
                                        <p:strVal val="visible"/>
                                      </p:to>
                                    </p:set>
                                    <p:anim calcmode="lin" valueType="num">
                                      <p:cBhvr additive="base">
                                        <p:cTn id="49" dur="500" fill="hold"/>
                                        <p:tgtEl>
                                          <p:spTgt spid="497667">
                                            <p:txEl>
                                              <p:pRg st="7" end="7"/>
                                            </p:txEl>
                                          </p:spTgt>
                                        </p:tgtEl>
                                        <p:attrNameLst>
                                          <p:attrName>ppt_x</p:attrName>
                                        </p:attrNameLst>
                                      </p:cBhvr>
                                      <p:tavLst>
                                        <p:tav tm="0">
                                          <p:val>
                                            <p:strVal val="0-#ppt_w/2"/>
                                          </p:val>
                                        </p:tav>
                                        <p:tav tm="100000">
                                          <p:val>
                                            <p:strVal val="#ppt_x"/>
                                          </p:val>
                                        </p:tav>
                                      </p:tavLst>
                                    </p:anim>
                                    <p:anim calcmode="lin" valueType="num">
                                      <p:cBhvr additive="base">
                                        <p:cTn id="50" dur="500" fill="hold"/>
                                        <p:tgtEl>
                                          <p:spTgt spid="497667">
                                            <p:txEl>
                                              <p:pRg st="7" end="7"/>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7666" grpId="0" autoUpdateAnimBg="0"/>
      <p:bldP spid="497667" grpId="0" build="p" autoUpdateAnimBg="0"/>
    </p:bldLst>
  </p:timing>
</p:sld>
</file>

<file path=ppt/theme/theme1.xml><?xml version="1.0" encoding="utf-8"?>
<a:theme xmlns:a="http://schemas.openxmlformats.org/drawingml/2006/main" name="Human">
  <a:themeElements>
    <a:clrScheme name="Human">
      <a:dk1>
        <a:sysClr val="windowText" lastClr="000000"/>
      </a:dk1>
      <a:lt1>
        <a:sysClr val="window" lastClr="FFFFFF"/>
      </a:lt1>
      <a:dk2>
        <a:srgbClr val="795339"/>
      </a:dk2>
      <a:lt2>
        <a:srgbClr val="F7EEDD"/>
      </a:lt2>
      <a:accent1>
        <a:srgbClr val="AD2E27"/>
      </a:accent1>
      <a:accent2>
        <a:srgbClr val="3F3D66"/>
      </a:accent2>
      <a:accent3>
        <a:srgbClr val="17517A"/>
      </a:accent3>
      <a:accent4>
        <a:srgbClr val="877E48"/>
      </a:accent4>
      <a:accent5>
        <a:srgbClr val="AF8B1E"/>
      </a:accent5>
      <a:accent6>
        <a:srgbClr val="A35E21"/>
      </a:accent6>
      <a:hlink>
        <a:srgbClr val="9B7300"/>
      </a:hlink>
      <a:folHlink>
        <a:srgbClr val="D6A73B"/>
      </a:folHlink>
    </a:clrScheme>
    <a:fontScheme name="Human">
      <a:majorFont>
        <a:latin typeface="Candara"/>
        <a:ea typeface=""/>
        <a:cs typeface=""/>
        <a:font script="Jpan" typeface="ＭＳ Ｐゴシック"/>
        <a:font script="Hang" typeface="HY견명조"/>
        <a:font script="Hans" typeface="华文新魏"/>
        <a:font script="Hant" typeface="新細明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Candara"/>
        <a:ea typeface=""/>
        <a:cs typeface=""/>
        <a:font script="Jpan" typeface="ＭＳ Ｐゴシック"/>
        <a:font script="Hang" typeface="HY견명조"/>
        <a:font script="Hans" typeface="华文楷体"/>
        <a:font script="Hant" typeface="新細明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Human">
      <a:fillStyleLst>
        <a:solidFill>
          <a:schemeClr val="phClr"/>
        </a:solidFill>
        <a:gradFill>
          <a:gsLst>
            <a:gs pos="0">
              <a:schemeClr val="phClr">
                <a:tint val="30000"/>
                <a:satMod val="175000"/>
              </a:schemeClr>
            </a:gs>
            <a:gs pos="50000">
              <a:schemeClr val="phClr">
                <a:tint val="55000"/>
                <a:satMod val="200000"/>
              </a:schemeClr>
            </a:gs>
            <a:gs pos="70000">
              <a:schemeClr val="phClr">
                <a:tint val="70000"/>
                <a:satMod val="175000"/>
              </a:schemeClr>
            </a:gs>
            <a:gs pos="100000">
              <a:schemeClr val="phClr">
                <a:tint val="85000"/>
                <a:satMod val="175000"/>
              </a:schemeClr>
            </a:gs>
          </a:gsLst>
          <a:lin ang="8000000" scaled="1"/>
        </a:gradFill>
        <a:gradFill>
          <a:gsLst>
            <a:gs pos="0">
              <a:schemeClr val="phClr">
                <a:shade val="100000"/>
                <a:satMod val="140000"/>
              </a:schemeClr>
            </a:gs>
            <a:gs pos="40000">
              <a:schemeClr val="phClr">
                <a:shade val="65000"/>
                <a:satMod val="140000"/>
              </a:schemeClr>
            </a:gs>
            <a:gs pos="70000">
              <a:schemeClr val="phClr">
                <a:shade val="40000"/>
                <a:satMod val="115000"/>
              </a:schemeClr>
            </a:gs>
            <a:gs pos="100000">
              <a:schemeClr val="phClr">
                <a:shade val="20000"/>
                <a:satMod val="115000"/>
              </a:schemeClr>
            </a:gs>
          </a:gsLst>
          <a:lin ang="8000000" scaled="1"/>
        </a:gradFill>
      </a:fillStyleLst>
      <a:lnStyleLst>
        <a:ln w="5000" cap="rnd" cmpd="sng" algn="ctr">
          <a:solidFill>
            <a:schemeClr val="phClr"/>
          </a:solidFill>
          <a:prstDash val="solid"/>
        </a:ln>
        <a:ln w="12700" cap="rnd" cmpd="sng" algn="ctr">
          <a:solidFill>
            <a:schemeClr val="phClr"/>
          </a:solidFill>
          <a:prstDash val="solid"/>
        </a:ln>
        <a:ln w="28100" cap="rnd" cmpd="sng" algn="ctr">
          <a:solidFill>
            <a:schemeClr val="phClr"/>
          </a:solidFill>
          <a:prstDash val="solid"/>
        </a:ln>
      </a:lnStyleLst>
      <a:effectStyleLst>
        <a:effectStyle>
          <a:effectLst>
            <a:outerShdw blurRad="39000" dist="25400" dir="9000000" rotWithShape="0">
              <a:srgbClr val="1A0000">
                <a:alpha val="35000"/>
              </a:srgbClr>
            </a:outerShdw>
          </a:effectLst>
        </a:effectStyle>
        <a:effectStyle>
          <a:effectLst>
            <a:outerShdw blurRad="39000" dist="25400" dir="9000000" rotWithShape="0">
              <a:srgbClr val="1A0000">
                <a:alpha val="40000"/>
              </a:srgbClr>
            </a:outerShdw>
          </a:effectLst>
        </a:effectStyle>
        <a:effectStyle>
          <a:effectLst>
            <a:outerShdw blurRad="39000" dist="25400" dir="9000000" rotWithShape="0">
              <a:srgbClr val="000000">
                <a:alpha val="40000"/>
              </a:srgbClr>
            </a:outerShdw>
          </a:effectLst>
          <a:scene3d>
            <a:camera prst="orthographicFront">
              <a:rot lat="0" lon="0" rev="0"/>
            </a:camera>
            <a:lightRig rig="brightRoom" dir="tr">
              <a:rot lat="0" lon="0" rev="3540000"/>
            </a:lightRig>
          </a:scene3d>
          <a:sp3d prstMaterial="matte">
            <a:bevelT w="190500" h="44450" prst="cross"/>
          </a:sp3d>
        </a:effectStyle>
      </a:effectStyleLst>
      <a:bgFillStyleLst>
        <a:solidFill>
          <a:schemeClr val="phClr"/>
        </a:solidFill>
        <a:gradFill rotWithShape="1">
          <a:gsLst>
            <a:gs pos="0">
              <a:schemeClr val="phClr">
                <a:tint val="85000"/>
                <a:satMod val="275000"/>
              </a:schemeClr>
            </a:gs>
            <a:gs pos="3000">
              <a:schemeClr val="phClr">
                <a:tint val="87000"/>
                <a:satMod val="275000"/>
              </a:schemeClr>
            </a:gs>
            <a:gs pos="10000">
              <a:schemeClr val="phClr">
                <a:tint val="90000"/>
                <a:satMod val="275000"/>
              </a:schemeClr>
            </a:gs>
            <a:gs pos="70000">
              <a:schemeClr val="phClr">
                <a:shade val="38000"/>
                <a:satMod val="275000"/>
              </a:schemeClr>
            </a:gs>
            <a:gs pos="90000">
              <a:schemeClr val="phClr">
                <a:shade val="25000"/>
                <a:satMod val="300000"/>
              </a:schemeClr>
            </a:gs>
            <a:gs pos="100000">
              <a:schemeClr val="phClr">
                <a:shade val="22000"/>
                <a:satMod val="300000"/>
              </a:schemeClr>
            </a:gs>
          </a:gsLst>
          <a:path path="circle">
            <a:fillToRect l="60000" t="-3300" b="200000"/>
          </a:path>
        </a:gradFill>
        <a:gradFill rotWithShape="1">
          <a:gsLst>
            <a:gs pos="0">
              <a:schemeClr val="phClr">
                <a:tint val="57000"/>
                <a:satMod val="400000"/>
              </a:schemeClr>
            </a:gs>
            <a:gs pos="100000">
              <a:schemeClr val="phClr">
                <a:tint val="87000"/>
                <a:shade val="40000"/>
                <a:satMod val="5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Human</Template>
  <TotalTime>11</TotalTime>
  <Words>7564</Words>
  <Application>Microsoft Office PowerPoint</Application>
  <PresentationFormat>On-screen Show (4:3)</PresentationFormat>
  <Paragraphs>988</Paragraphs>
  <Slides>138</Slides>
  <Notes>30</Notes>
  <HiddenSlides>0</HiddenSlides>
  <MMClips>0</MMClips>
  <ScaleCrop>false</ScaleCrop>
  <HeadingPairs>
    <vt:vector size="4" baseType="variant">
      <vt:variant>
        <vt:lpstr>Theme</vt:lpstr>
      </vt:variant>
      <vt:variant>
        <vt:i4>1</vt:i4>
      </vt:variant>
      <vt:variant>
        <vt:lpstr>Slide Titles</vt:lpstr>
      </vt:variant>
      <vt:variant>
        <vt:i4>138</vt:i4>
      </vt:variant>
    </vt:vector>
  </HeadingPairs>
  <TitlesOfParts>
    <vt:vector size="139" baseType="lpstr">
      <vt:lpstr>Human</vt:lpstr>
      <vt:lpstr>CAPITAL GAINS</vt:lpstr>
      <vt:lpstr>Understatement of consideration</vt:lpstr>
      <vt:lpstr>Reference to Valuation Officer</vt:lpstr>
      <vt:lpstr>Reference to Valuation Officer</vt:lpstr>
      <vt:lpstr>Section 142A</vt:lpstr>
      <vt:lpstr>Questions </vt:lpstr>
      <vt:lpstr>Understatement of consideration</vt:lpstr>
      <vt:lpstr>Section 142A(3)</vt:lpstr>
      <vt:lpstr>Understatement of consideration</vt:lpstr>
      <vt:lpstr>Consequences </vt:lpstr>
      <vt:lpstr>Understatement of consideration</vt:lpstr>
      <vt:lpstr>Understatement of consideration</vt:lpstr>
      <vt:lpstr>Understatement of consideration</vt:lpstr>
      <vt:lpstr>Valuation for Stamp Duty</vt:lpstr>
      <vt:lpstr>Section 50C</vt:lpstr>
      <vt:lpstr>Issues in section 50C</vt:lpstr>
      <vt:lpstr>Capital Gains deemed  to be Income</vt:lpstr>
      <vt:lpstr>Insurance claim</vt:lpstr>
      <vt:lpstr>Insurance Claim</vt:lpstr>
      <vt:lpstr>Conversion of capital asset into stock in trade</vt:lpstr>
      <vt:lpstr>Conversion of capital asset into stock in trade</vt:lpstr>
      <vt:lpstr>Conversion of stock in trade into a capital asset</vt:lpstr>
      <vt:lpstr>Partnership firm</vt:lpstr>
      <vt:lpstr>Transfer of capital asset</vt:lpstr>
      <vt:lpstr>Transfer by Partner to the Firm</vt:lpstr>
      <vt:lpstr>Transfer by Firm to the Partner</vt:lpstr>
      <vt:lpstr>Issues in section 45(3) &amp; (4)</vt:lpstr>
      <vt:lpstr>Admission of a partner</vt:lpstr>
      <vt:lpstr>Admission of a new partner</vt:lpstr>
      <vt:lpstr>Admission after revaluation</vt:lpstr>
      <vt:lpstr>Two school of thoughts</vt:lpstr>
      <vt:lpstr>Retirement of partner from firm</vt:lpstr>
      <vt:lpstr>Section 45 (4)</vt:lpstr>
      <vt:lpstr>Retirement of partner from firm</vt:lpstr>
      <vt:lpstr>Partnership firm</vt:lpstr>
      <vt:lpstr>Family arrangements</vt:lpstr>
      <vt:lpstr>Family Arrangements</vt:lpstr>
      <vt:lpstr>Mode of Computation  of Capital Gains</vt:lpstr>
      <vt:lpstr>Expenditure in connection with transfer</vt:lpstr>
      <vt:lpstr>Discharge of mortgage</vt:lpstr>
      <vt:lpstr>Interest on borrowings</vt:lpstr>
      <vt:lpstr>Short term / Long term</vt:lpstr>
      <vt:lpstr>Depreciable Assets </vt:lpstr>
      <vt:lpstr>Consequences </vt:lpstr>
      <vt:lpstr>Treatment of Land &amp; Building</vt:lpstr>
      <vt:lpstr>Forfeiture of earnest money</vt:lpstr>
      <vt:lpstr>Advance money received</vt:lpstr>
      <vt:lpstr>Issue </vt:lpstr>
      <vt:lpstr>Treatment of advance</vt:lpstr>
      <vt:lpstr>Profit on sale of property used for Residence </vt:lpstr>
      <vt:lpstr>New Asset</vt:lpstr>
      <vt:lpstr>Exemption U/s 54</vt:lpstr>
      <vt:lpstr>Profit on sale of capital asset other than residential house </vt:lpstr>
      <vt:lpstr>Conditions for section 54F</vt:lpstr>
      <vt:lpstr>Exemption U/s 54F</vt:lpstr>
      <vt:lpstr>Diff between 54 &amp; 54F</vt:lpstr>
      <vt:lpstr>Cost of plot</vt:lpstr>
      <vt:lpstr>Issues in section 54/ 54F</vt:lpstr>
      <vt:lpstr>Purchase of more than one house</vt:lpstr>
      <vt:lpstr>Purchase of more than one house</vt:lpstr>
      <vt:lpstr>Purchase of more than one house</vt:lpstr>
      <vt:lpstr>Land &amp; building</vt:lpstr>
      <vt:lpstr>Execution of sale deed</vt:lpstr>
      <vt:lpstr>New house in wife’s name</vt:lpstr>
      <vt:lpstr>Section 54F</vt:lpstr>
      <vt:lpstr>Acquisition of share in property</vt:lpstr>
      <vt:lpstr>Non residential use of house</vt:lpstr>
      <vt:lpstr>Purchase of residential house outside India</vt:lpstr>
      <vt:lpstr>Collaboration agreement</vt:lpstr>
      <vt:lpstr>Construction whether before or after the date of transfer</vt:lpstr>
      <vt:lpstr>Construction with in 3 years</vt:lpstr>
      <vt:lpstr>Payment for SFS/ CGHS flat </vt:lpstr>
      <vt:lpstr>Purchase/ construction</vt:lpstr>
      <vt:lpstr>Incomplete house</vt:lpstr>
      <vt:lpstr>Transformation of an asset</vt:lpstr>
      <vt:lpstr>Link capital gain &amp; investment</vt:lpstr>
      <vt:lpstr>Death of the assessee</vt:lpstr>
      <vt:lpstr>Benefit u/s 54/ 54F</vt:lpstr>
      <vt:lpstr>Farm House</vt:lpstr>
      <vt:lpstr>Indexation </vt:lpstr>
      <vt:lpstr>Capital asset acquired u/s 49</vt:lpstr>
      <vt:lpstr>Capital Gains Tax Scheme</vt:lpstr>
      <vt:lpstr>Capital Gains Scheme</vt:lpstr>
      <vt:lpstr>Section 54EC</vt:lpstr>
      <vt:lpstr>Section 54GA</vt:lpstr>
      <vt:lpstr>SEZ</vt:lpstr>
      <vt:lpstr>Agricultural Land </vt:lpstr>
      <vt:lpstr>Agricultural Land</vt:lpstr>
      <vt:lpstr>Agricultural land</vt:lpstr>
      <vt:lpstr>Agricultural land</vt:lpstr>
      <vt:lpstr>Exemption of capital gains on land used for Agricultural  purposes</vt:lpstr>
      <vt:lpstr>Issues</vt:lpstr>
      <vt:lpstr>Shares </vt:lpstr>
      <vt:lpstr>Circular No.4/ 2007</vt:lpstr>
      <vt:lpstr>Authority for Advanced Rulings</vt:lpstr>
      <vt:lpstr>Supreme Court</vt:lpstr>
      <vt:lpstr>Draft Instructions dt 16/5/2006</vt:lpstr>
      <vt:lpstr>Draft Instructions dt 16/5/2006</vt:lpstr>
      <vt:lpstr>Principle of Consistency</vt:lpstr>
      <vt:lpstr>Final outcome</vt:lpstr>
      <vt:lpstr>Long term capital asset</vt:lpstr>
      <vt:lpstr>Equity shares</vt:lpstr>
      <vt:lpstr>Equity shares</vt:lpstr>
      <vt:lpstr>Capital gains exempt from tax</vt:lpstr>
      <vt:lpstr>Rate of tax on LTCG</vt:lpstr>
      <vt:lpstr>Tax on short term capital gains from shares, etc</vt:lpstr>
      <vt:lpstr>Special provisions</vt:lpstr>
      <vt:lpstr>Implication </vt:lpstr>
      <vt:lpstr>Short term capital gains</vt:lpstr>
      <vt:lpstr>Slide 110</vt:lpstr>
      <vt:lpstr>Exemption from capital gains from compulsory  acquisition of land &amp; building forming part of an industrial undertaking</vt:lpstr>
      <vt:lpstr>issues</vt:lpstr>
      <vt:lpstr>Taxability of goodwill/ tenancy rights </vt:lpstr>
      <vt:lpstr>Section 55(2)</vt:lpstr>
      <vt:lpstr>What is Transfer</vt:lpstr>
      <vt:lpstr>Transfer</vt:lpstr>
      <vt:lpstr>Capital Gains</vt:lpstr>
      <vt:lpstr>Transactions not regarded as transfer</vt:lpstr>
      <vt:lpstr>Transactions not regarded as transfer</vt:lpstr>
      <vt:lpstr>Transactions not regarded as transfer</vt:lpstr>
      <vt:lpstr>Transactions not regarded as transfer</vt:lpstr>
      <vt:lpstr>Transactions not regarded as transfer</vt:lpstr>
      <vt:lpstr>Transactions not regarded as transfer</vt:lpstr>
      <vt:lpstr>Full value of consideration </vt:lpstr>
      <vt:lpstr>Company in liquidation</vt:lpstr>
      <vt:lpstr>Industrial undertaking shifting from urban area to rural area</vt:lpstr>
      <vt:lpstr>Industrial undertaking shifting from urban area to SEZ</vt:lpstr>
      <vt:lpstr>Capital asset </vt:lpstr>
      <vt:lpstr>Cost of Acquisition</vt:lpstr>
      <vt:lpstr>Cost of acquisition</vt:lpstr>
      <vt:lpstr>Cost of acquisition</vt:lpstr>
      <vt:lpstr>Cost of acquisition</vt:lpstr>
      <vt:lpstr>FMV as on 01.04.1981 </vt:lpstr>
      <vt:lpstr>Cost of improvement</vt:lpstr>
      <vt:lpstr>Cost with reference to certain modes of acquisition</vt:lpstr>
      <vt:lpstr>Buy back of shares</vt:lpstr>
      <vt:lpstr>Distribution of assets by  company in liquidation</vt:lpstr>
      <vt:lpstr>Slump Sale</vt:lpstr>
    </vt:vector>
  </TitlesOfParts>
  <Company>m</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CAPITAL GAINS</dc:title>
  <dc:creator>m</dc:creator>
  <cp:lastModifiedBy>m</cp:lastModifiedBy>
  <cp:revision>4</cp:revision>
  <dcterms:created xsi:type="dcterms:W3CDTF">2009-04-20T19:00:33Z</dcterms:created>
  <dcterms:modified xsi:type="dcterms:W3CDTF">2009-04-20T19:12:58Z</dcterms:modified>
</cp:coreProperties>
</file>