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17"/>
  </p:notesMasterIdLst>
  <p:sldIdLst>
    <p:sldId id="256" r:id="rId2"/>
    <p:sldId id="268" r:id="rId3"/>
    <p:sldId id="258" r:id="rId4"/>
    <p:sldId id="257" r:id="rId5"/>
    <p:sldId id="259" r:id="rId6"/>
    <p:sldId id="260" r:id="rId7"/>
    <p:sldId id="261" r:id="rId8"/>
    <p:sldId id="262" r:id="rId9"/>
    <p:sldId id="263" r:id="rId10"/>
    <p:sldId id="264" r:id="rId11"/>
    <p:sldId id="265" r:id="rId12"/>
    <p:sldId id="274" r:id="rId13"/>
    <p:sldId id="266" r:id="rId14"/>
    <p:sldId id="272" r:id="rId15"/>
    <p:sldId id="273"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62" autoAdjust="0"/>
  </p:normalViewPr>
  <p:slideViewPr>
    <p:cSldViewPr>
      <p:cViewPr varScale="1">
        <p:scale>
          <a:sx n="70" d="100"/>
          <a:sy n="70" d="100"/>
        </p:scale>
        <p:origin x="-1374" y="-90"/>
      </p:cViewPr>
      <p:guideLst>
        <p:guide orient="horz" pos="2160"/>
        <p:guide pos="2880"/>
      </p:guideLst>
    </p:cSldViewPr>
  </p:slideViewPr>
  <p:outlineViewPr>
    <p:cViewPr>
      <p:scale>
        <a:sx n="33" d="100"/>
        <a:sy n="33" d="100"/>
      </p:scale>
      <p:origin x="0" y="6924"/>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25B285A-D9F8-420F-8E63-0F03C11767E6}"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endParaRPr lang="en-US"/>
        </a:p>
      </dgm:t>
    </dgm:pt>
    <dgm:pt modelId="{3FC59442-7DE4-45B3-BF1F-7F9BFF643288}">
      <dgm:prSet phldrT="[Text]" custT="1"/>
      <dgm:spPr/>
      <dgm:t>
        <a:bodyPr/>
        <a:lstStyle/>
        <a:p>
          <a:r>
            <a:rPr lang="en-US" sz="2400" dirty="0" smtClean="0"/>
            <a:t>Foreign Trade Policy  2015-2020</a:t>
          </a:r>
          <a:endParaRPr lang="en-US" sz="2400" dirty="0"/>
        </a:p>
      </dgm:t>
    </dgm:pt>
    <dgm:pt modelId="{515C7718-4DFC-4C72-A426-AF7243EB6EFE}" type="parTrans" cxnId="{AB66A2BA-9EC7-4BAC-A43D-B7E728DD860C}">
      <dgm:prSet/>
      <dgm:spPr/>
      <dgm:t>
        <a:bodyPr/>
        <a:lstStyle/>
        <a:p>
          <a:endParaRPr lang="en-US"/>
        </a:p>
      </dgm:t>
    </dgm:pt>
    <dgm:pt modelId="{F430F23A-A1C3-4B49-BCAA-881558226508}" type="sibTrans" cxnId="{AB66A2BA-9EC7-4BAC-A43D-B7E728DD860C}">
      <dgm:prSet/>
      <dgm:spPr/>
      <dgm:t>
        <a:bodyPr/>
        <a:lstStyle/>
        <a:p>
          <a:endParaRPr lang="en-US"/>
        </a:p>
      </dgm:t>
    </dgm:pt>
    <dgm:pt modelId="{08933CAF-C89B-4DAC-B53A-E67842F5B764}">
      <dgm:prSet phldrT="[Text]" custT="1"/>
      <dgm:spPr/>
      <dgm:t>
        <a:bodyPr/>
        <a:lstStyle/>
        <a:p>
          <a:r>
            <a:rPr lang="en-US" sz="2400" dirty="0" smtClean="0"/>
            <a:t>Merchandise Exports From India Scheme</a:t>
          </a:r>
          <a:endParaRPr lang="en-US" sz="2400" dirty="0"/>
        </a:p>
      </dgm:t>
    </dgm:pt>
    <dgm:pt modelId="{6E3BCA13-4EAD-4F64-8D88-F022A3FCF518}" type="parTrans" cxnId="{D55B76BE-6967-4FE8-8950-414C8BC5CA2D}">
      <dgm:prSet/>
      <dgm:spPr/>
      <dgm:t>
        <a:bodyPr/>
        <a:lstStyle/>
        <a:p>
          <a:endParaRPr lang="en-US"/>
        </a:p>
      </dgm:t>
    </dgm:pt>
    <dgm:pt modelId="{D5EAC8EE-13C2-4145-8BBC-6096D8C23503}" type="sibTrans" cxnId="{D55B76BE-6967-4FE8-8950-414C8BC5CA2D}">
      <dgm:prSet/>
      <dgm:spPr/>
      <dgm:t>
        <a:bodyPr/>
        <a:lstStyle/>
        <a:p>
          <a:endParaRPr lang="en-US"/>
        </a:p>
      </dgm:t>
    </dgm:pt>
    <dgm:pt modelId="{A34A7B3D-5BD4-42CC-AD0D-DB1CA2686934}">
      <dgm:prSet phldrT="[Text]" custT="1"/>
      <dgm:spPr/>
      <dgm:t>
        <a:bodyPr/>
        <a:lstStyle/>
        <a:p>
          <a:r>
            <a:rPr lang="en-US" sz="2400" dirty="0" smtClean="0"/>
            <a:t>Service Exports From India Scheme</a:t>
          </a:r>
          <a:endParaRPr lang="en-US" sz="2400" dirty="0"/>
        </a:p>
      </dgm:t>
    </dgm:pt>
    <dgm:pt modelId="{FE22256A-1956-4B3D-A4A1-10FB6AC525FD}" type="sibTrans" cxnId="{B5F7B3BC-F1AE-4033-A1BC-F595186D431C}">
      <dgm:prSet/>
      <dgm:spPr/>
      <dgm:t>
        <a:bodyPr/>
        <a:lstStyle/>
        <a:p>
          <a:endParaRPr lang="en-US"/>
        </a:p>
      </dgm:t>
    </dgm:pt>
    <dgm:pt modelId="{FC9C46F8-175D-4ED0-A9F5-F67AC10007F9}" type="parTrans" cxnId="{B5F7B3BC-F1AE-4033-A1BC-F595186D431C}">
      <dgm:prSet/>
      <dgm:spPr/>
      <dgm:t>
        <a:bodyPr/>
        <a:lstStyle/>
        <a:p>
          <a:endParaRPr lang="en-US"/>
        </a:p>
      </dgm:t>
    </dgm:pt>
    <dgm:pt modelId="{62344D90-CB76-44D6-A2ED-8A0C66A62810}" type="pres">
      <dgm:prSet presAssocID="{E25B285A-D9F8-420F-8E63-0F03C11767E6}" presName="mainComposite" presStyleCnt="0">
        <dgm:presLayoutVars>
          <dgm:chPref val="1"/>
          <dgm:dir/>
          <dgm:animOne val="branch"/>
          <dgm:animLvl val="lvl"/>
          <dgm:resizeHandles val="exact"/>
        </dgm:presLayoutVars>
      </dgm:prSet>
      <dgm:spPr/>
      <dgm:t>
        <a:bodyPr/>
        <a:lstStyle/>
        <a:p>
          <a:endParaRPr lang="en-US"/>
        </a:p>
      </dgm:t>
    </dgm:pt>
    <dgm:pt modelId="{681834CC-FAC5-4BB8-B774-CD404B471698}" type="pres">
      <dgm:prSet presAssocID="{E25B285A-D9F8-420F-8E63-0F03C11767E6}" presName="hierFlow" presStyleCnt="0"/>
      <dgm:spPr/>
    </dgm:pt>
    <dgm:pt modelId="{F87DB34C-0B59-4A27-B1FE-465E313DA1BC}" type="pres">
      <dgm:prSet presAssocID="{E25B285A-D9F8-420F-8E63-0F03C11767E6}" presName="hierChild1" presStyleCnt="0">
        <dgm:presLayoutVars>
          <dgm:chPref val="1"/>
          <dgm:animOne val="branch"/>
          <dgm:animLvl val="lvl"/>
        </dgm:presLayoutVars>
      </dgm:prSet>
      <dgm:spPr/>
    </dgm:pt>
    <dgm:pt modelId="{DE87D373-ED99-442F-8A5B-97AA8FE66CD3}" type="pres">
      <dgm:prSet presAssocID="{3FC59442-7DE4-45B3-BF1F-7F9BFF643288}" presName="Name14" presStyleCnt="0"/>
      <dgm:spPr/>
    </dgm:pt>
    <dgm:pt modelId="{681F64B3-E1F7-4D25-8A31-B3B5B1FEB37E}" type="pres">
      <dgm:prSet presAssocID="{3FC59442-7DE4-45B3-BF1F-7F9BFF643288}" presName="level1Shape" presStyleLbl="node0" presStyleIdx="0" presStyleCnt="1" custScaleX="168610" custScaleY="70684">
        <dgm:presLayoutVars>
          <dgm:chPref val="3"/>
        </dgm:presLayoutVars>
      </dgm:prSet>
      <dgm:spPr/>
      <dgm:t>
        <a:bodyPr/>
        <a:lstStyle/>
        <a:p>
          <a:endParaRPr lang="en-US"/>
        </a:p>
      </dgm:t>
    </dgm:pt>
    <dgm:pt modelId="{1CF84241-E185-4FAE-9A66-339CFF9BBB57}" type="pres">
      <dgm:prSet presAssocID="{3FC59442-7DE4-45B3-BF1F-7F9BFF643288}" presName="hierChild2" presStyleCnt="0"/>
      <dgm:spPr/>
    </dgm:pt>
    <dgm:pt modelId="{07BF350F-6C24-4DCA-A2D2-F6894993BF67}" type="pres">
      <dgm:prSet presAssocID="{6E3BCA13-4EAD-4F64-8D88-F022A3FCF518}" presName="Name19" presStyleLbl="parChTrans1D2" presStyleIdx="0" presStyleCnt="2"/>
      <dgm:spPr/>
      <dgm:t>
        <a:bodyPr/>
        <a:lstStyle/>
        <a:p>
          <a:endParaRPr lang="en-US"/>
        </a:p>
      </dgm:t>
    </dgm:pt>
    <dgm:pt modelId="{0BC4C6DC-1B5A-4A83-9B86-EDAEBE7F7E8F}" type="pres">
      <dgm:prSet presAssocID="{08933CAF-C89B-4DAC-B53A-E67842F5B764}" presName="Name21" presStyleCnt="0"/>
      <dgm:spPr/>
    </dgm:pt>
    <dgm:pt modelId="{FF44B569-9927-4460-9E8B-DEBAC1400878}" type="pres">
      <dgm:prSet presAssocID="{08933CAF-C89B-4DAC-B53A-E67842F5B764}" presName="level2Shape" presStyleLbl="node2" presStyleIdx="0" presStyleCnt="2" custScaleX="115938" custScaleY="92088"/>
      <dgm:spPr/>
      <dgm:t>
        <a:bodyPr/>
        <a:lstStyle/>
        <a:p>
          <a:endParaRPr lang="en-US"/>
        </a:p>
      </dgm:t>
    </dgm:pt>
    <dgm:pt modelId="{7598442F-1628-413B-AFD2-3628B143001A}" type="pres">
      <dgm:prSet presAssocID="{08933CAF-C89B-4DAC-B53A-E67842F5B764}" presName="hierChild3" presStyleCnt="0"/>
      <dgm:spPr/>
    </dgm:pt>
    <dgm:pt modelId="{72118BF0-A861-4A3D-A966-CFEEA16AE13C}" type="pres">
      <dgm:prSet presAssocID="{FC9C46F8-175D-4ED0-A9F5-F67AC10007F9}" presName="Name19" presStyleLbl="parChTrans1D2" presStyleIdx="1" presStyleCnt="2"/>
      <dgm:spPr/>
      <dgm:t>
        <a:bodyPr/>
        <a:lstStyle/>
        <a:p>
          <a:endParaRPr lang="en-US"/>
        </a:p>
      </dgm:t>
    </dgm:pt>
    <dgm:pt modelId="{A9212C58-1712-4728-BF00-D44F6AB960BA}" type="pres">
      <dgm:prSet presAssocID="{A34A7B3D-5BD4-42CC-AD0D-DB1CA2686934}" presName="Name21" presStyleCnt="0"/>
      <dgm:spPr/>
    </dgm:pt>
    <dgm:pt modelId="{82F313ED-A58E-4C98-A457-957A126456D5}" type="pres">
      <dgm:prSet presAssocID="{A34A7B3D-5BD4-42CC-AD0D-DB1CA2686934}" presName="level2Shape" presStyleLbl="node2" presStyleIdx="1" presStyleCnt="2" custScaleX="115938" custScaleY="92088"/>
      <dgm:spPr/>
      <dgm:t>
        <a:bodyPr/>
        <a:lstStyle/>
        <a:p>
          <a:endParaRPr lang="en-US"/>
        </a:p>
      </dgm:t>
    </dgm:pt>
    <dgm:pt modelId="{4CDDFE79-C1E4-4646-A13D-3DB1BB4C7B92}" type="pres">
      <dgm:prSet presAssocID="{A34A7B3D-5BD4-42CC-AD0D-DB1CA2686934}" presName="hierChild3" presStyleCnt="0"/>
      <dgm:spPr/>
    </dgm:pt>
    <dgm:pt modelId="{1281A53F-5B49-43D1-BBEE-FEB90B77BF87}" type="pres">
      <dgm:prSet presAssocID="{E25B285A-D9F8-420F-8E63-0F03C11767E6}" presName="bgShapesFlow" presStyleCnt="0"/>
      <dgm:spPr/>
    </dgm:pt>
  </dgm:ptLst>
  <dgm:cxnLst>
    <dgm:cxn modelId="{B514941E-BA3C-493C-991E-4E5F8F1455F5}" type="presOf" srcId="{6E3BCA13-4EAD-4F64-8D88-F022A3FCF518}" destId="{07BF350F-6C24-4DCA-A2D2-F6894993BF67}" srcOrd="0" destOrd="0" presId="urn:microsoft.com/office/officeart/2005/8/layout/hierarchy6"/>
    <dgm:cxn modelId="{BC401C39-9720-43A5-A78F-8312A776D39E}" type="presOf" srcId="{A34A7B3D-5BD4-42CC-AD0D-DB1CA2686934}" destId="{82F313ED-A58E-4C98-A457-957A126456D5}" srcOrd="0" destOrd="0" presId="urn:microsoft.com/office/officeart/2005/8/layout/hierarchy6"/>
    <dgm:cxn modelId="{FD50F65C-9458-41DE-85DF-2BC9749258C1}" type="presOf" srcId="{08933CAF-C89B-4DAC-B53A-E67842F5B764}" destId="{FF44B569-9927-4460-9E8B-DEBAC1400878}" srcOrd="0" destOrd="0" presId="urn:microsoft.com/office/officeart/2005/8/layout/hierarchy6"/>
    <dgm:cxn modelId="{B5F7B3BC-F1AE-4033-A1BC-F595186D431C}" srcId="{3FC59442-7DE4-45B3-BF1F-7F9BFF643288}" destId="{A34A7B3D-5BD4-42CC-AD0D-DB1CA2686934}" srcOrd="1" destOrd="0" parTransId="{FC9C46F8-175D-4ED0-A9F5-F67AC10007F9}" sibTransId="{FE22256A-1956-4B3D-A4A1-10FB6AC525FD}"/>
    <dgm:cxn modelId="{AB66A2BA-9EC7-4BAC-A43D-B7E728DD860C}" srcId="{E25B285A-D9F8-420F-8E63-0F03C11767E6}" destId="{3FC59442-7DE4-45B3-BF1F-7F9BFF643288}" srcOrd="0" destOrd="0" parTransId="{515C7718-4DFC-4C72-A426-AF7243EB6EFE}" sibTransId="{F430F23A-A1C3-4B49-BCAA-881558226508}"/>
    <dgm:cxn modelId="{D55B76BE-6967-4FE8-8950-414C8BC5CA2D}" srcId="{3FC59442-7DE4-45B3-BF1F-7F9BFF643288}" destId="{08933CAF-C89B-4DAC-B53A-E67842F5B764}" srcOrd="0" destOrd="0" parTransId="{6E3BCA13-4EAD-4F64-8D88-F022A3FCF518}" sibTransId="{D5EAC8EE-13C2-4145-8BBC-6096D8C23503}"/>
    <dgm:cxn modelId="{2D3BC11E-0208-4D32-91AC-FE397A5DEE0E}" type="presOf" srcId="{FC9C46F8-175D-4ED0-A9F5-F67AC10007F9}" destId="{72118BF0-A861-4A3D-A966-CFEEA16AE13C}" srcOrd="0" destOrd="0" presId="urn:microsoft.com/office/officeart/2005/8/layout/hierarchy6"/>
    <dgm:cxn modelId="{29CC1440-D043-47FD-A810-40EC6427D2EC}" type="presOf" srcId="{3FC59442-7DE4-45B3-BF1F-7F9BFF643288}" destId="{681F64B3-E1F7-4D25-8A31-B3B5B1FEB37E}" srcOrd="0" destOrd="0" presId="urn:microsoft.com/office/officeart/2005/8/layout/hierarchy6"/>
    <dgm:cxn modelId="{95965C56-9CE3-4F3A-8872-06E665589108}" type="presOf" srcId="{E25B285A-D9F8-420F-8E63-0F03C11767E6}" destId="{62344D90-CB76-44D6-A2ED-8A0C66A62810}" srcOrd="0" destOrd="0" presId="urn:microsoft.com/office/officeart/2005/8/layout/hierarchy6"/>
    <dgm:cxn modelId="{8DF51C08-0CB7-4E80-96C3-E2B2ABC78FEC}" type="presParOf" srcId="{62344D90-CB76-44D6-A2ED-8A0C66A62810}" destId="{681834CC-FAC5-4BB8-B774-CD404B471698}" srcOrd="0" destOrd="0" presId="urn:microsoft.com/office/officeart/2005/8/layout/hierarchy6"/>
    <dgm:cxn modelId="{A24F3AC5-EA6A-4544-960B-C6075FD00707}" type="presParOf" srcId="{681834CC-FAC5-4BB8-B774-CD404B471698}" destId="{F87DB34C-0B59-4A27-B1FE-465E313DA1BC}" srcOrd="0" destOrd="0" presId="urn:microsoft.com/office/officeart/2005/8/layout/hierarchy6"/>
    <dgm:cxn modelId="{269DB383-70D9-466A-93C1-7024CAE91524}" type="presParOf" srcId="{F87DB34C-0B59-4A27-B1FE-465E313DA1BC}" destId="{DE87D373-ED99-442F-8A5B-97AA8FE66CD3}" srcOrd="0" destOrd="0" presId="urn:microsoft.com/office/officeart/2005/8/layout/hierarchy6"/>
    <dgm:cxn modelId="{5FB530D9-08ED-4089-B1E8-C4308826D3F4}" type="presParOf" srcId="{DE87D373-ED99-442F-8A5B-97AA8FE66CD3}" destId="{681F64B3-E1F7-4D25-8A31-B3B5B1FEB37E}" srcOrd="0" destOrd="0" presId="urn:microsoft.com/office/officeart/2005/8/layout/hierarchy6"/>
    <dgm:cxn modelId="{1BE6D5AE-9876-48D7-B306-1546FDDF95C9}" type="presParOf" srcId="{DE87D373-ED99-442F-8A5B-97AA8FE66CD3}" destId="{1CF84241-E185-4FAE-9A66-339CFF9BBB57}" srcOrd="1" destOrd="0" presId="urn:microsoft.com/office/officeart/2005/8/layout/hierarchy6"/>
    <dgm:cxn modelId="{3DF1C332-C20C-45F4-AE2D-57D4DADAF1E4}" type="presParOf" srcId="{1CF84241-E185-4FAE-9A66-339CFF9BBB57}" destId="{07BF350F-6C24-4DCA-A2D2-F6894993BF67}" srcOrd="0" destOrd="0" presId="urn:microsoft.com/office/officeart/2005/8/layout/hierarchy6"/>
    <dgm:cxn modelId="{D27DFBAD-514D-4268-9908-5B90185F78E2}" type="presParOf" srcId="{1CF84241-E185-4FAE-9A66-339CFF9BBB57}" destId="{0BC4C6DC-1B5A-4A83-9B86-EDAEBE7F7E8F}" srcOrd="1" destOrd="0" presId="urn:microsoft.com/office/officeart/2005/8/layout/hierarchy6"/>
    <dgm:cxn modelId="{3443087A-2375-4A81-B97A-C3216EB8D683}" type="presParOf" srcId="{0BC4C6DC-1B5A-4A83-9B86-EDAEBE7F7E8F}" destId="{FF44B569-9927-4460-9E8B-DEBAC1400878}" srcOrd="0" destOrd="0" presId="urn:microsoft.com/office/officeart/2005/8/layout/hierarchy6"/>
    <dgm:cxn modelId="{B02FB7D2-B8E6-4A7A-9D3F-D15E51D637EA}" type="presParOf" srcId="{0BC4C6DC-1B5A-4A83-9B86-EDAEBE7F7E8F}" destId="{7598442F-1628-413B-AFD2-3628B143001A}" srcOrd="1" destOrd="0" presId="urn:microsoft.com/office/officeart/2005/8/layout/hierarchy6"/>
    <dgm:cxn modelId="{2629C125-AAF7-41E3-BDAB-E7E2A7C32E04}" type="presParOf" srcId="{1CF84241-E185-4FAE-9A66-339CFF9BBB57}" destId="{72118BF0-A861-4A3D-A966-CFEEA16AE13C}" srcOrd="2" destOrd="0" presId="urn:microsoft.com/office/officeart/2005/8/layout/hierarchy6"/>
    <dgm:cxn modelId="{6D6FCF47-985D-45AF-A983-D3C4EC321E0E}" type="presParOf" srcId="{1CF84241-E185-4FAE-9A66-339CFF9BBB57}" destId="{A9212C58-1712-4728-BF00-D44F6AB960BA}" srcOrd="3" destOrd="0" presId="urn:microsoft.com/office/officeart/2005/8/layout/hierarchy6"/>
    <dgm:cxn modelId="{3CA9AA63-0E03-4EBB-9874-D739205A004D}" type="presParOf" srcId="{A9212C58-1712-4728-BF00-D44F6AB960BA}" destId="{82F313ED-A58E-4C98-A457-957A126456D5}" srcOrd="0" destOrd="0" presId="urn:microsoft.com/office/officeart/2005/8/layout/hierarchy6"/>
    <dgm:cxn modelId="{7D9ABC42-2772-44B0-BDD6-90F2FAA2B220}" type="presParOf" srcId="{A9212C58-1712-4728-BF00-D44F6AB960BA}" destId="{4CDDFE79-C1E4-4646-A13D-3DB1BB4C7B92}" srcOrd="1" destOrd="0" presId="urn:microsoft.com/office/officeart/2005/8/layout/hierarchy6"/>
    <dgm:cxn modelId="{2F2CA4E7-3EB1-4DA6-AFF9-56F601CCA7DE}" type="presParOf" srcId="{62344D90-CB76-44D6-A2ED-8A0C66A62810}" destId="{1281A53F-5B49-43D1-BBEE-FEB90B77BF87}" srcOrd="1" destOrd="0" presId="urn:microsoft.com/office/officeart/2005/8/layout/hierarchy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E1FEAC5-4D42-49D5-9463-E9B57142D7E6}"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2DE079C8-5F47-40F4-A238-8BD890376B73}">
      <dgm:prSet phldrT="[Text]" custT="1"/>
      <dgm:spPr/>
      <dgm:t>
        <a:bodyPr/>
        <a:lstStyle/>
        <a:p>
          <a:r>
            <a:rPr lang="en-US" sz="2800" dirty="0" smtClean="0"/>
            <a:t>Eligibility Criteria For Claiming Rewards Under SEIS</a:t>
          </a:r>
          <a:endParaRPr lang="en-US" sz="2800" dirty="0"/>
        </a:p>
      </dgm:t>
    </dgm:pt>
    <dgm:pt modelId="{064465BE-F5DA-4C44-B8C3-0801996A8576}" type="parTrans" cxnId="{D4DAB4AE-0D6D-440F-A62F-EAF48F106161}">
      <dgm:prSet/>
      <dgm:spPr/>
      <dgm:t>
        <a:bodyPr/>
        <a:lstStyle/>
        <a:p>
          <a:endParaRPr lang="en-US"/>
        </a:p>
      </dgm:t>
    </dgm:pt>
    <dgm:pt modelId="{D9B70756-B9B7-45BA-9291-FE5A14B47D46}" type="sibTrans" cxnId="{D4DAB4AE-0D6D-440F-A62F-EAF48F106161}">
      <dgm:prSet/>
      <dgm:spPr/>
      <dgm:t>
        <a:bodyPr/>
        <a:lstStyle/>
        <a:p>
          <a:endParaRPr lang="en-US"/>
        </a:p>
      </dgm:t>
    </dgm:pt>
    <dgm:pt modelId="{5DAA6882-72DE-42F8-B1BD-5CC681CFC5E9}">
      <dgm:prSet phldrT="[Text]" custT="1"/>
      <dgm:spPr/>
      <dgm:t>
        <a:bodyPr/>
        <a:lstStyle/>
        <a:p>
          <a:r>
            <a:rPr lang="en-US" sz="2000" dirty="0" smtClean="0"/>
            <a:t>Services Rendered should fall under the Definition of “Service” of “Foreign Trade Policy”</a:t>
          </a:r>
          <a:endParaRPr lang="en-US" sz="2000" dirty="0"/>
        </a:p>
      </dgm:t>
    </dgm:pt>
    <dgm:pt modelId="{F330E872-A82E-4843-BC43-47ACACEC2AE2}" type="parTrans" cxnId="{E65D60DD-64E3-491F-A4D9-E8271CB890D4}">
      <dgm:prSet/>
      <dgm:spPr/>
      <dgm:t>
        <a:bodyPr/>
        <a:lstStyle/>
        <a:p>
          <a:endParaRPr lang="en-US"/>
        </a:p>
      </dgm:t>
    </dgm:pt>
    <dgm:pt modelId="{47B2AF01-B481-4FFA-8800-08E5A3DD1ADF}" type="sibTrans" cxnId="{E65D60DD-64E3-491F-A4D9-E8271CB890D4}">
      <dgm:prSet/>
      <dgm:spPr/>
      <dgm:t>
        <a:bodyPr/>
        <a:lstStyle/>
        <a:p>
          <a:endParaRPr lang="en-US"/>
        </a:p>
      </dgm:t>
    </dgm:pt>
    <dgm:pt modelId="{52380287-FE5C-455F-B7EB-9CA697AADC7B}">
      <dgm:prSet phldrT="[Text]" custT="1"/>
      <dgm:spPr/>
      <dgm:t>
        <a:bodyPr/>
        <a:lstStyle/>
        <a:p>
          <a:r>
            <a:rPr lang="en-US" sz="2000" dirty="0" smtClean="0"/>
            <a:t>Active IEC Code</a:t>
          </a:r>
          <a:endParaRPr lang="en-US" sz="1100" dirty="0"/>
        </a:p>
      </dgm:t>
    </dgm:pt>
    <dgm:pt modelId="{395EA929-429C-4DE8-ADD8-F2201DA8829E}" type="parTrans" cxnId="{24B84275-1F5D-4F7C-91D2-5A328FA2C0C2}">
      <dgm:prSet/>
      <dgm:spPr/>
      <dgm:t>
        <a:bodyPr/>
        <a:lstStyle/>
        <a:p>
          <a:endParaRPr lang="en-US"/>
        </a:p>
      </dgm:t>
    </dgm:pt>
    <dgm:pt modelId="{2A640C60-E409-4AA6-B4D2-E3D8B95DD88F}" type="sibTrans" cxnId="{24B84275-1F5D-4F7C-91D2-5A328FA2C0C2}">
      <dgm:prSet/>
      <dgm:spPr/>
      <dgm:t>
        <a:bodyPr/>
        <a:lstStyle/>
        <a:p>
          <a:endParaRPr lang="en-US"/>
        </a:p>
      </dgm:t>
    </dgm:pt>
    <dgm:pt modelId="{2274A4C9-EA06-4BAB-9510-FBC629F22A2F}">
      <dgm:prSet phldrT="[Text]" custT="1"/>
      <dgm:spPr/>
      <dgm:t>
        <a:bodyPr/>
        <a:lstStyle/>
        <a:p>
          <a:r>
            <a:rPr lang="en-US" sz="2000" dirty="0" smtClean="0"/>
            <a:t>Service Provider should have minimum Net free Foreign Exchange Earning of US$ 15000</a:t>
          </a:r>
          <a:endParaRPr lang="en-US" sz="2000" dirty="0"/>
        </a:p>
      </dgm:t>
    </dgm:pt>
    <dgm:pt modelId="{647DCE10-C255-4CCB-9DC7-5D49437C69C7}" type="parTrans" cxnId="{B4101EEF-529A-4C41-8C05-B742B4BFAED9}">
      <dgm:prSet/>
      <dgm:spPr/>
      <dgm:t>
        <a:bodyPr/>
        <a:lstStyle/>
        <a:p>
          <a:endParaRPr lang="en-US"/>
        </a:p>
      </dgm:t>
    </dgm:pt>
    <dgm:pt modelId="{1A96FE37-AB47-4868-A251-81A50173D3BE}" type="sibTrans" cxnId="{B4101EEF-529A-4C41-8C05-B742B4BFAED9}">
      <dgm:prSet/>
      <dgm:spPr/>
      <dgm:t>
        <a:bodyPr/>
        <a:lstStyle/>
        <a:p>
          <a:endParaRPr lang="en-US"/>
        </a:p>
      </dgm:t>
    </dgm:pt>
    <dgm:pt modelId="{803547C1-D0C5-4BF2-84A6-4DDD2C7FF9B5}" type="pres">
      <dgm:prSet presAssocID="{1E1FEAC5-4D42-49D5-9463-E9B57142D7E6}" presName="composite" presStyleCnt="0">
        <dgm:presLayoutVars>
          <dgm:chMax val="1"/>
          <dgm:dir/>
          <dgm:resizeHandles val="exact"/>
        </dgm:presLayoutVars>
      </dgm:prSet>
      <dgm:spPr/>
      <dgm:t>
        <a:bodyPr/>
        <a:lstStyle/>
        <a:p>
          <a:endParaRPr lang="en-US"/>
        </a:p>
      </dgm:t>
    </dgm:pt>
    <dgm:pt modelId="{B4735AA6-115B-4796-8530-92CE3E6F9DF4}" type="pres">
      <dgm:prSet presAssocID="{1E1FEAC5-4D42-49D5-9463-E9B57142D7E6}" presName="radial" presStyleCnt="0">
        <dgm:presLayoutVars>
          <dgm:animLvl val="ctr"/>
        </dgm:presLayoutVars>
      </dgm:prSet>
      <dgm:spPr/>
    </dgm:pt>
    <dgm:pt modelId="{2375286E-0DF6-402F-A584-A8C058AEDB07}" type="pres">
      <dgm:prSet presAssocID="{2DE079C8-5F47-40F4-A238-8BD890376B73}" presName="centerShape" presStyleLbl="vennNode1" presStyleIdx="0" presStyleCnt="4" custScaleX="109037" custScaleY="105978"/>
      <dgm:spPr/>
      <dgm:t>
        <a:bodyPr/>
        <a:lstStyle/>
        <a:p>
          <a:endParaRPr lang="en-US"/>
        </a:p>
      </dgm:t>
    </dgm:pt>
    <dgm:pt modelId="{38B6FF7F-49AB-49F9-9176-FA682B8D62B1}" type="pres">
      <dgm:prSet presAssocID="{5DAA6882-72DE-42F8-B1BD-5CC681CFC5E9}" presName="node" presStyleLbl="vennNode1" presStyleIdx="1" presStyleCnt="4" custScaleX="152146" custScaleY="119817">
        <dgm:presLayoutVars>
          <dgm:bulletEnabled val="1"/>
        </dgm:presLayoutVars>
      </dgm:prSet>
      <dgm:spPr/>
      <dgm:t>
        <a:bodyPr/>
        <a:lstStyle/>
        <a:p>
          <a:endParaRPr lang="en-US"/>
        </a:p>
      </dgm:t>
    </dgm:pt>
    <dgm:pt modelId="{791FC476-58DA-4A8A-8136-77E8C8E12D1B}" type="pres">
      <dgm:prSet presAssocID="{52380287-FE5C-455F-B7EB-9CA697AADC7B}" presName="node" presStyleLbl="vennNode1" presStyleIdx="2" presStyleCnt="4" custScaleX="140789" custScaleY="113630" custRadScaleRad="112776" custRadScaleInc="-800">
        <dgm:presLayoutVars>
          <dgm:bulletEnabled val="1"/>
        </dgm:presLayoutVars>
      </dgm:prSet>
      <dgm:spPr/>
      <dgm:t>
        <a:bodyPr/>
        <a:lstStyle/>
        <a:p>
          <a:endParaRPr lang="en-US"/>
        </a:p>
      </dgm:t>
    </dgm:pt>
    <dgm:pt modelId="{880E1174-DDA7-4974-9A0D-C4BB02A2AE52}" type="pres">
      <dgm:prSet presAssocID="{2274A4C9-EA06-4BAB-9510-FBC629F22A2F}" presName="node" presStyleLbl="vennNode1" presStyleIdx="3" presStyleCnt="4" custScaleX="163607" custScaleY="127260" custRadScaleRad="127612" custRadScaleInc="910">
        <dgm:presLayoutVars>
          <dgm:bulletEnabled val="1"/>
        </dgm:presLayoutVars>
      </dgm:prSet>
      <dgm:spPr/>
      <dgm:t>
        <a:bodyPr/>
        <a:lstStyle/>
        <a:p>
          <a:endParaRPr lang="en-US"/>
        </a:p>
      </dgm:t>
    </dgm:pt>
  </dgm:ptLst>
  <dgm:cxnLst>
    <dgm:cxn modelId="{B4101EEF-529A-4C41-8C05-B742B4BFAED9}" srcId="{2DE079C8-5F47-40F4-A238-8BD890376B73}" destId="{2274A4C9-EA06-4BAB-9510-FBC629F22A2F}" srcOrd="2" destOrd="0" parTransId="{647DCE10-C255-4CCB-9DC7-5D49437C69C7}" sibTransId="{1A96FE37-AB47-4868-A251-81A50173D3BE}"/>
    <dgm:cxn modelId="{27F1ED07-8A24-4779-B660-37D470C93EBE}" type="presOf" srcId="{2274A4C9-EA06-4BAB-9510-FBC629F22A2F}" destId="{880E1174-DDA7-4974-9A0D-C4BB02A2AE52}" srcOrd="0" destOrd="0" presId="urn:microsoft.com/office/officeart/2005/8/layout/radial3"/>
    <dgm:cxn modelId="{24B84275-1F5D-4F7C-91D2-5A328FA2C0C2}" srcId="{2DE079C8-5F47-40F4-A238-8BD890376B73}" destId="{52380287-FE5C-455F-B7EB-9CA697AADC7B}" srcOrd="1" destOrd="0" parTransId="{395EA929-429C-4DE8-ADD8-F2201DA8829E}" sibTransId="{2A640C60-E409-4AA6-B4D2-E3D8B95DD88F}"/>
    <dgm:cxn modelId="{D4DAB4AE-0D6D-440F-A62F-EAF48F106161}" srcId="{1E1FEAC5-4D42-49D5-9463-E9B57142D7E6}" destId="{2DE079C8-5F47-40F4-A238-8BD890376B73}" srcOrd="0" destOrd="0" parTransId="{064465BE-F5DA-4C44-B8C3-0801996A8576}" sibTransId="{D9B70756-B9B7-45BA-9291-FE5A14B47D46}"/>
    <dgm:cxn modelId="{E884A01F-2F2E-4439-AD74-D2E42E3FACD7}" type="presOf" srcId="{52380287-FE5C-455F-B7EB-9CA697AADC7B}" destId="{791FC476-58DA-4A8A-8136-77E8C8E12D1B}" srcOrd="0" destOrd="0" presId="urn:microsoft.com/office/officeart/2005/8/layout/radial3"/>
    <dgm:cxn modelId="{0D2AC70E-BA15-444C-BDD2-ADFC8B33C4CA}" type="presOf" srcId="{2DE079C8-5F47-40F4-A238-8BD890376B73}" destId="{2375286E-0DF6-402F-A584-A8C058AEDB07}" srcOrd="0" destOrd="0" presId="urn:microsoft.com/office/officeart/2005/8/layout/radial3"/>
    <dgm:cxn modelId="{51754ED6-5CA3-4AE4-9C91-005A5356924E}" type="presOf" srcId="{1E1FEAC5-4D42-49D5-9463-E9B57142D7E6}" destId="{803547C1-D0C5-4BF2-84A6-4DDD2C7FF9B5}" srcOrd="0" destOrd="0" presId="urn:microsoft.com/office/officeart/2005/8/layout/radial3"/>
    <dgm:cxn modelId="{E65D60DD-64E3-491F-A4D9-E8271CB890D4}" srcId="{2DE079C8-5F47-40F4-A238-8BD890376B73}" destId="{5DAA6882-72DE-42F8-B1BD-5CC681CFC5E9}" srcOrd="0" destOrd="0" parTransId="{F330E872-A82E-4843-BC43-47ACACEC2AE2}" sibTransId="{47B2AF01-B481-4FFA-8800-08E5A3DD1ADF}"/>
    <dgm:cxn modelId="{49C704FD-9CDC-4085-BBE9-D220C0D8AC52}" type="presOf" srcId="{5DAA6882-72DE-42F8-B1BD-5CC681CFC5E9}" destId="{38B6FF7F-49AB-49F9-9176-FA682B8D62B1}" srcOrd="0" destOrd="0" presId="urn:microsoft.com/office/officeart/2005/8/layout/radial3"/>
    <dgm:cxn modelId="{FEA33D4B-FB98-45F4-BA57-3789FA58B1F5}" type="presParOf" srcId="{803547C1-D0C5-4BF2-84A6-4DDD2C7FF9B5}" destId="{B4735AA6-115B-4796-8530-92CE3E6F9DF4}" srcOrd="0" destOrd="0" presId="urn:microsoft.com/office/officeart/2005/8/layout/radial3"/>
    <dgm:cxn modelId="{1E2197CF-3C48-49ED-82EE-FB089A83FABF}" type="presParOf" srcId="{B4735AA6-115B-4796-8530-92CE3E6F9DF4}" destId="{2375286E-0DF6-402F-A584-A8C058AEDB07}" srcOrd="0" destOrd="0" presId="urn:microsoft.com/office/officeart/2005/8/layout/radial3"/>
    <dgm:cxn modelId="{D977E444-4E59-4B1E-A03F-B9F65B026790}" type="presParOf" srcId="{B4735AA6-115B-4796-8530-92CE3E6F9DF4}" destId="{38B6FF7F-49AB-49F9-9176-FA682B8D62B1}" srcOrd="1" destOrd="0" presId="urn:microsoft.com/office/officeart/2005/8/layout/radial3"/>
    <dgm:cxn modelId="{7BA0071B-6DF8-46D8-A020-836403A3F874}" type="presParOf" srcId="{B4735AA6-115B-4796-8530-92CE3E6F9DF4}" destId="{791FC476-58DA-4A8A-8136-77E8C8E12D1B}" srcOrd="2" destOrd="0" presId="urn:microsoft.com/office/officeart/2005/8/layout/radial3"/>
    <dgm:cxn modelId="{AA83D05F-0D04-4583-B564-85E94942DE45}" type="presParOf" srcId="{B4735AA6-115B-4796-8530-92CE3E6F9DF4}" destId="{880E1174-DDA7-4974-9A0D-C4BB02A2AE52}" srcOrd="3"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00C01FC-D9FE-40F2-997A-498D554FDA24}" type="doc">
      <dgm:prSet loTypeId="urn:microsoft.com/office/officeart/2005/8/layout/radial4" loCatId="relationship" qsTypeId="urn:microsoft.com/office/officeart/2005/8/quickstyle/simple1" qsCatId="simple" csTypeId="urn:microsoft.com/office/officeart/2005/8/colors/colorful2" csCatId="colorful" phldr="1"/>
      <dgm:spPr/>
      <dgm:t>
        <a:bodyPr/>
        <a:lstStyle/>
        <a:p>
          <a:endParaRPr lang="en-US"/>
        </a:p>
      </dgm:t>
    </dgm:pt>
    <dgm:pt modelId="{712989BC-001F-4D70-A9CF-4D514144327D}">
      <dgm:prSet phldrT="[Text]"/>
      <dgm:spPr/>
      <dgm:t>
        <a:bodyPr/>
        <a:lstStyle/>
        <a:p>
          <a:r>
            <a:rPr lang="en-US" dirty="0" smtClean="0"/>
            <a:t>Service Provider</a:t>
          </a:r>
          <a:endParaRPr lang="en-US" dirty="0"/>
        </a:p>
      </dgm:t>
    </dgm:pt>
    <dgm:pt modelId="{3EEA3611-6E12-4207-A5F6-DADFD77B6E62}" type="parTrans" cxnId="{96E0B588-09E5-407D-8952-2E8BE887FEF8}">
      <dgm:prSet/>
      <dgm:spPr/>
      <dgm:t>
        <a:bodyPr/>
        <a:lstStyle/>
        <a:p>
          <a:endParaRPr lang="en-US"/>
        </a:p>
      </dgm:t>
    </dgm:pt>
    <dgm:pt modelId="{3E9213F7-1260-4B8D-BC27-BA9EAA2B81EE}" type="sibTrans" cxnId="{96E0B588-09E5-407D-8952-2E8BE887FEF8}">
      <dgm:prSet/>
      <dgm:spPr/>
      <dgm:t>
        <a:bodyPr/>
        <a:lstStyle/>
        <a:p>
          <a:endParaRPr lang="en-US"/>
        </a:p>
      </dgm:t>
    </dgm:pt>
    <dgm:pt modelId="{FA8F9F83-D209-4410-BB0F-A4E75528603E}">
      <dgm:prSet phldrT="[Text]" custT="1"/>
      <dgm:spPr/>
      <dgm:t>
        <a:bodyPr/>
        <a:lstStyle/>
        <a:p>
          <a:r>
            <a:rPr lang="en-US" sz="2800" dirty="0" smtClean="0"/>
            <a:t>Cross Border Trade</a:t>
          </a:r>
          <a:endParaRPr lang="en-US" sz="2800" dirty="0"/>
        </a:p>
      </dgm:t>
    </dgm:pt>
    <dgm:pt modelId="{6AEDE75E-A326-48F6-87F7-1E01E77EA281}" type="parTrans" cxnId="{DA6DF595-1D7A-4F79-AB98-4B447C5D0F37}">
      <dgm:prSet/>
      <dgm:spPr/>
      <dgm:t>
        <a:bodyPr/>
        <a:lstStyle/>
        <a:p>
          <a:endParaRPr lang="en-US"/>
        </a:p>
      </dgm:t>
    </dgm:pt>
    <dgm:pt modelId="{9913311B-337E-4362-9E1E-514B3F19694C}" type="sibTrans" cxnId="{DA6DF595-1D7A-4F79-AB98-4B447C5D0F37}">
      <dgm:prSet/>
      <dgm:spPr/>
      <dgm:t>
        <a:bodyPr/>
        <a:lstStyle/>
        <a:p>
          <a:endParaRPr lang="en-US"/>
        </a:p>
      </dgm:t>
    </dgm:pt>
    <dgm:pt modelId="{D309C39E-6894-482E-9ED6-53BC1730DFE1}">
      <dgm:prSet phldrT="[Text]" custT="1"/>
      <dgm:spPr/>
      <dgm:t>
        <a:bodyPr/>
        <a:lstStyle/>
        <a:p>
          <a:r>
            <a:rPr lang="en-US" sz="2800" dirty="0" smtClean="0"/>
            <a:t>Consumption Abroad</a:t>
          </a:r>
          <a:endParaRPr lang="en-US" sz="2800" dirty="0"/>
        </a:p>
      </dgm:t>
    </dgm:pt>
    <dgm:pt modelId="{853D51FD-C17F-48BC-9661-E5FD8CCA04BD}" type="parTrans" cxnId="{8811A567-E5C1-445A-938F-85FF8B9B714C}">
      <dgm:prSet/>
      <dgm:spPr/>
      <dgm:t>
        <a:bodyPr/>
        <a:lstStyle/>
        <a:p>
          <a:endParaRPr lang="en-US"/>
        </a:p>
      </dgm:t>
    </dgm:pt>
    <dgm:pt modelId="{494EEEE2-345B-403A-9D47-336A61E3D256}" type="sibTrans" cxnId="{8811A567-E5C1-445A-938F-85FF8B9B714C}">
      <dgm:prSet/>
      <dgm:spPr/>
      <dgm:t>
        <a:bodyPr/>
        <a:lstStyle/>
        <a:p>
          <a:endParaRPr lang="en-US"/>
        </a:p>
      </dgm:t>
    </dgm:pt>
    <dgm:pt modelId="{5F47E8EB-3EA1-4648-807D-D3D7FAE09354}">
      <dgm:prSet phldrT="[Text]" custT="1"/>
      <dgm:spPr/>
      <dgm:t>
        <a:bodyPr/>
        <a:lstStyle/>
        <a:p>
          <a:r>
            <a:rPr lang="en-US" sz="2800" dirty="0" smtClean="0"/>
            <a:t>Commercial Presence</a:t>
          </a:r>
          <a:endParaRPr lang="en-US" sz="2800" dirty="0"/>
        </a:p>
      </dgm:t>
    </dgm:pt>
    <dgm:pt modelId="{3252B7C2-5364-4503-B6B0-33778281BCAF}" type="parTrans" cxnId="{5F12BB93-7A10-4C5E-9A4A-CF14569B1FC6}">
      <dgm:prSet/>
      <dgm:spPr/>
      <dgm:t>
        <a:bodyPr/>
        <a:lstStyle/>
        <a:p>
          <a:endParaRPr lang="en-US"/>
        </a:p>
      </dgm:t>
    </dgm:pt>
    <dgm:pt modelId="{F192C9CE-6D23-42DE-B773-E203112BB908}" type="sibTrans" cxnId="{5F12BB93-7A10-4C5E-9A4A-CF14569B1FC6}">
      <dgm:prSet/>
      <dgm:spPr/>
      <dgm:t>
        <a:bodyPr/>
        <a:lstStyle/>
        <a:p>
          <a:endParaRPr lang="en-US"/>
        </a:p>
      </dgm:t>
    </dgm:pt>
    <dgm:pt modelId="{169B2814-E062-436B-A220-F3C57C063441}">
      <dgm:prSet phldrT="[Text]" custT="1"/>
      <dgm:spPr/>
      <dgm:t>
        <a:bodyPr/>
        <a:lstStyle/>
        <a:p>
          <a:r>
            <a:rPr lang="en-US" sz="2800" dirty="0" smtClean="0"/>
            <a:t>Presence of Natural Persons</a:t>
          </a:r>
          <a:endParaRPr lang="en-US" sz="2800" dirty="0"/>
        </a:p>
      </dgm:t>
    </dgm:pt>
    <dgm:pt modelId="{1BD85135-29A6-4301-A369-664ED11F62E1}" type="parTrans" cxnId="{5F9EE7EC-B0AB-4122-9C9F-FA4941B3EEF4}">
      <dgm:prSet/>
      <dgm:spPr/>
      <dgm:t>
        <a:bodyPr/>
        <a:lstStyle/>
        <a:p>
          <a:endParaRPr lang="en-US"/>
        </a:p>
      </dgm:t>
    </dgm:pt>
    <dgm:pt modelId="{EC37625B-0776-4B6E-AF0C-CED3162ACA4F}" type="sibTrans" cxnId="{5F9EE7EC-B0AB-4122-9C9F-FA4941B3EEF4}">
      <dgm:prSet/>
      <dgm:spPr/>
      <dgm:t>
        <a:bodyPr/>
        <a:lstStyle/>
        <a:p>
          <a:endParaRPr lang="en-US"/>
        </a:p>
      </dgm:t>
    </dgm:pt>
    <dgm:pt modelId="{E6A26181-9043-4351-AFF7-E5C5734929AF}" type="pres">
      <dgm:prSet presAssocID="{F00C01FC-D9FE-40F2-997A-498D554FDA24}" presName="cycle" presStyleCnt="0">
        <dgm:presLayoutVars>
          <dgm:chMax val="1"/>
          <dgm:dir/>
          <dgm:animLvl val="ctr"/>
          <dgm:resizeHandles val="exact"/>
        </dgm:presLayoutVars>
      </dgm:prSet>
      <dgm:spPr/>
      <dgm:t>
        <a:bodyPr/>
        <a:lstStyle/>
        <a:p>
          <a:endParaRPr lang="en-US"/>
        </a:p>
      </dgm:t>
    </dgm:pt>
    <dgm:pt modelId="{A5E2EB07-A2E2-4003-85E1-885D391E5B3C}" type="pres">
      <dgm:prSet presAssocID="{712989BC-001F-4D70-A9CF-4D514144327D}" presName="centerShape" presStyleLbl="node0" presStyleIdx="0" presStyleCnt="1"/>
      <dgm:spPr/>
      <dgm:t>
        <a:bodyPr/>
        <a:lstStyle/>
        <a:p>
          <a:endParaRPr lang="en-US"/>
        </a:p>
      </dgm:t>
    </dgm:pt>
    <dgm:pt modelId="{13C971FA-0F89-4E84-8947-AEB7BA6EDECA}" type="pres">
      <dgm:prSet presAssocID="{6AEDE75E-A326-48F6-87F7-1E01E77EA281}" presName="parTrans" presStyleLbl="bgSibTrans2D1" presStyleIdx="0" presStyleCnt="4"/>
      <dgm:spPr/>
      <dgm:t>
        <a:bodyPr/>
        <a:lstStyle/>
        <a:p>
          <a:endParaRPr lang="en-US"/>
        </a:p>
      </dgm:t>
    </dgm:pt>
    <dgm:pt modelId="{050ED352-7619-4946-A14E-37F66828CED2}" type="pres">
      <dgm:prSet presAssocID="{FA8F9F83-D209-4410-BB0F-A4E75528603E}" presName="node" presStyleLbl="node1" presStyleIdx="0" presStyleCnt="4" custRadScaleRad="98072" custRadScaleInc="-11184">
        <dgm:presLayoutVars>
          <dgm:bulletEnabled val="1"/>
        </dgm:presLayoutVars>
      </dgm:prSet>
      <dgm:spPr/>
      <dgm:t>
        <a:bodyPr/>
        <a:lstStyle/>
        <a:p>
          <a:endParaRPr lang="en-US"/>
        </a:p>
      </dgm:t>
    </dgm:pt>
    <dgm:pt modelId="{CE2C7877-FCEB-4992-8474-424EEB11DD60}" type="pres">
      <dgm:prSet presAssocID="{853D51FD-C17F-48BC-9661-E5FD8CCA04BD}" presName="parTrans" presStyleLbl="bgSibTrans2D1" presStyleIdx="1" presStyleCnt="4"/>
      <dgm:spPr/>
      <dgm:t>
        <a:bodyPr/>
        <a:lstStyle/>
        <a:p>
          <a:endParaRPr lang="en-US"/>
        </a:p>
      </dgm:t>
    </dgm:pt>
    <dgm:pt modelId="{9FCC98CC-D16E-4546-A81A-E6B6DDBA2FBC}" type="pres">
      <dgm:prSet presAssocID="{D309C39E-6894-482E-9ED6-53BC1730DFE1}" presName="node" presStyleLbl="node1" presStyleIdx="1" presStyleCnt="4" custScaleX="124967">
        <dgm:presLayoutVars>
          <dgm:bulletEnabled val="1"/>
        </dgm:presLayoutVars>
      </dgm:prSet>
      <dgm:spPr/>
      <dgm:t>
        <a:bodyPr/>
        <a:lstStyle/>
        <a:p>
          <a:endParaRPr lang="en-US"/>
        </a:p>
      </dgm:t>
    </dgm:pt>
    <dgm:pt modelId="{D264D9A8-223C-4E41-B61C-0DAA883717F0}" type="pres">
      <dgm:prSet presAssocID="{3252B7C2-5364-4503-B6B0-33778281BCAF}" presName="parTrans" presStyleLbl="bgSibTrans2D1" presStyleIdx="2" presStyleCnt="4"/>
      <dgm:spPr/>
      <dgm:t>
        <a:bodyPr/>
        <a:lstStyle/>
        <a:p>
          <a:endParaRPr lang="en-US"/>
        </a:p>
      </dgm:t>
    </dgm:pt>
    <dgm:pt modelId="{35FB0FB7-E0B3-4F48-9D2A-ED8F74196B13}" type="pres">
      <dgm:prSet presAssocID="{5F47E8EB-3EA1-4648-807D-D3D7FAE09354}" presName="node" presStyleLbl="node1" presStyleIdx="2" presStyleCnt="4" custScaleX="110457" custRadScaleRad="104978" custRadScaleInc="11796">
        <dgm:presLayoutVars>
          <dgm:bulletEnabled val="1"/>
        </dgm:presLayoutVars>
      </dgm:prSet>
      <dgm:spPr/>
      <dgm:t>
        <a:bodyPr/>
        <a:lstStyle/>
        <a:p>
          <a:endParaRPr lang="en-US"/>
        </a:p>
      </dgm:t>
    </dgm:pt>
    <dgm:pt modelId="{163ACD95-4C12-452B-B0AD-E0E7162A3470}" type="pres">
      <dgm:prSet presAssocID="{1BD85135-29A6-4301-A369-664ED11F62E1}" presName="parTrans" presStyleLbl="bgSibTrans2D1" presStyleIdx="3" presStyleCnt="4"/>
      <dgm:spPr/>
      <dgm:t>
        <a:bodyPr/>
        <a:lstStyle/>
        <a:p>
          <a:endParaRPr lang="en-US"/>
        </a:p>
      </dgm:t>
    </dgm:pt>
    <dgm:pt modelId="{13D2857A-9727-4A01-AD90-85F380C22163}" type="pres">
      <dgm:prSet presAssocID="{169B2814-E062-436B-A220-F3C57C063441}" presName="node" presStyleLbl="node1" presStyleIdx="3" presStyleCnt="4" custRadScaleRad="97644" custRadScaleInc="14625">
        <dgm:presLayoutVars>
          <dgm:bulletEnabled val="1"/>
        </dgm:presLayoutVars>
      </dgm:prSet>
      <dgm:spPr/>
      <dgm:t>
        <a:bodyPr/>
        <a:lstStyle/>
        <a:p>
          <a:endParaRPr lang="en-US"/>
        </a:p>
      </dgm:t>
    </dgm:pt>
  </dgm:ptLst>
  <dgm:cxnLst>
    <dgm:cxn modelId="{8811A567-E5C1-445A-938F-85FF8B9B714C}" srcId="{712989BC-001F-4D70-A9CF-4D514144327D}" destId="{D309C39E-6894-482E-9ED6-53BC1730DFE1}" srcOrd="1" destOrd="0" parTransId="{853D51FD-C17F-48BC-9661-E5FD8CCA04BD}" sibTransId="{494EEEE2-345B-403A-9D47-336A61E3D256}"/>
    <dgm:cxn modelId="{4F08E94E-B4E1-48A6-AA84-E1FA6B8532E4}" type="presOf" srcId="{FA8F9F83-D209-4410-BB0F-A4E75528603E}" destId="{050ED352-7619-4946-A14E-37F66828CED2}" srcOrd="0" destOrd="0" presId="urn:microsoft.com/office/officeart/2005/8/layout/radial4"/>
    <dgm:cxn modelId="{F43D201A-0AA9-4DE4-B325-85BE5B39A7A7}" type="presOf" srcId="{6AEDE75E-A326-48F6-87F7-1E01E77EA281}" destId="{13C971FA-0F89-4E84-8947-AEB7BA6EDECA}" srcOrd="0" destOrd="0" presId="urn:microsoft.com/office/officeart/2005/8/layout/radial4"/>
    <dgm:cxn modelId="{93FAE156-1E61-4AF4-9804-465A34E4D4A8}" type="presOf" srcId="{712989BC-001F-4D70-A9CF-4D514144327D}" destId="{A5E2EB07-A2E2-4003-85E1-885D391E5B3C}" srcOrd="0" destOrd="0" presId="urn:microsoft.com/office/officeart/2005/8/layout/radial4"/>
    <dgm:cxn modelId="{74EBB0E6-DA78-485F-A379-646C222CB611}" type="presOf" srcId="{F00C01FC-D9FE-40F2-997A-498D554FDA24}" destId="{E6A26181-9043-4351-AFF7-E5C5734929AF}" srcOrd="0" destOrd="0" presId="urn:microsoft.com/office/officeart/2005/8/layout/radial4"/>
    <dgm:cxn modelId="{91284CE2-F473-45C2-AD0E-825A04ADEDC8}" type="presOf" srcId="{853D51FD-C17F-48BC-9661-E5FD8CCA04BD}" destId="{CE2C7877-FCEB-4992-8474-424EEB11DD60}" srcOrd="0" destOrd="0" presId="urn:microsoft.com/office/officeart/2005/8/layout/radial4"/>
    <dgm:cxn modelId="{40871249-7106-42E8-ADBE-6758F266D4B7}" type="presOf" srcId="{169B2814-E062-436B-A220-F3C57C063441}" destId="{13D2857A-9727-4A01-AD90-85F380C22163}" srcOrd="0" destOrd="0" presId="urn:microsoft.com/office/officeart/2005/8/layout/radial4"/>
    <dgm:cxn modelId="{DDD1FF32-1D0E-47CD-AE90-FFF4B9A8B10A}" type="presOf" srcId="{D309C39E-6894-482E-9ED6-53BC1730DFE1}" destId="{9FCC98CC-D16E-4546-A81A-E6B6DDBA2FBC}" srcOrd="0" destOrd="0" presId="urn:microsoft.com/office/officeart/2005/8/layout/radial4"/>
    <dgm:cxn modelId="{DA6DF595-1D7A-4F79-AB98-4B447C5D0F37}" srcId="{712989BC-001F-4D70-A9CF-4D514144327D}" destId="{FA8F9F83-D209-4410-BB0F-A4E75528603E}" srcOrd="0" destOrd="0" parTransId="{6AEDE75E-A326-48F6-87F7-1E01E77EA281}" sibTransId="{9913311B-337E-4362-9E1E-514B3F19694C}"/>
    <dgm:cxn modelId="{96E0B588-09E5-407D-8952-2E8BE887FEF8}" srcId="{F00C01FC-D9FE-40F2-997A-498D554FDA24}" destId="{712989BC-001F-4D70-A9CF-4D514144327D}" srcOrd="0" destOrd="0" parTransId="{3EEA3611-6E12-4207-A5F6-DADFD77B6E62}" sibTransId="{3E9213F7-1260-4B8D-BC27-BA9EAA2B81EE}"/>
    <dgm:cxn modelId="{8DD8C1A3-74D5-4D52-985A-426FB5417DA4}" type="presOf" srcId="{5F47E8EB-3EA1-4648-807D-D3D7FAE09354}" destId="{35FB0FB7-E0B3-4F48-9D2A-ED8F74196B13}" srcOrd="0" destOrd="0" presId="urn:microsoft.com/office/officeart/2005/8/layout/radial4"/>
    <dgm:cxn modelId="{5F12BB93-7A10-4C5E-9A4A-CF14569B1FC6}" srcId="{712989BC-001F-4D70-A9CF-4D514144327D}" destId="{5F47E8EB-3EA1-4648-807D-D3D7FAE09354}" srcOrd="2" destOrd="0" parTransId="{3252B7C2-5364-4503-B6B0-33778281BCAF}" sibTransId="{F192C9CE-6D23-42DE-B773-E203112BB908}"/>
    <dgm:cxn modelId="{5F9EE7EC-B0AB-4122-9C9F-FA4941B3EEF4}" srcId="{712989BC-001F-4D70-A9CF-4D514144327D}" destId="{169B2814-E062-436B-A220-F3C57C063441}" srcOrd="3" destOrd="0" parTransId="{1BD85135-29A6-4301-A369-664ED11F62E1}" sibTransId="{EC37625B-0776-4B6E-AF0C-CED3162ACA4F}"/>
    <dgm:cxn modelId="{3C7C084C-E344-44BF-8CE3-FC0F8FBCDCFA}" type="presOf" srcId="{1BD85135-29A6-4301-A369-664ED11F62E1}" destId="{163ACD95-4C12-452B-B0AD-E0E7162A3470}" srcOrd="0" destOrd="0" presId="urn:microsoft.com/office/officeart/2005/8/layout/radial4"/>
    <dgm:cxn modelId="{7AE9702C-DE11-401C-95E3-7C1DBEBD90BD}" type="presOf" srcId="{3252B7C2-5364-4503-B6B0-33778281BCAF}" destId="{D264D9A8-223C-4E41-B61C-0DAA883717F0}" srcOrd="0" destOrd="0" presId="urn:microsoft.com/office/officeart/2005/8/layout/radial4"/>
    <dgm:cxn modelId="{9CB9AF11-C53F-498D-9C2D-39B967890EF4}" type="presParOf" srcId="{E6A26181-9043-4351-AFF7-E5C5734929AF}" destId="{A5E2EB07-A2E2-4003-85E1-885D391E5B3C}" srcOrd="0" destOrd="0" presId="urn:microsoft.com/office/officeart/2005/8/layout/radial4"/>
    <dgm:cxn modelId="{F1CBBEC4-37E6-42FE-880C-C395C40AA75B}" type="presParOf" srcId="{E6A26181-9043-4351-AFF7-E5C5734929AF}" destId="{13C971FA-0F89-4E84-8947-AEB7BA6EDECA}" srcOrd="1" destOrd="0" presId="urn:microsoft.com/office/officeart/2005/8/layout/radial4"/>
    <dgm:cxn modelId="{A36D2359-907D-490A-A984-4475CABB3CE1}" type="presParOf" srcId="{E6A26181-9043-4351-AFF7-E5C5734929AF}" destId="{050ED352-7619-4946-A14E-37F66828CED2}" srcOrd="2" destOrd="0" presId="urn:microsoft.com/office/officeart/2005/8/layout/radial4"/>
    <dgm:cxn modelId="{DFAFEF17-9C62-41BB-8095-ACF60111226E}" type="presParOf" srcId="{E6A26181-9043-4351-AFF7-E5C5734929AF}" destId="{CE2C7877-FCEB-4992-8474-424EEB11DD60}" srcOrd="3" destOrd="0" presId="urn:microsoft.com/office/officeart/2005/8/layout/radial4"/>
    <dgm:cxn modelId="{E5C5162A-FFD6-4C5F-8371-615B17C5A52E}" type="presParOf" srcId="{E6A26181-9043-4351-AFF7-E5C5734929AF}" destId="{9FCC98CC-D16E-4546-A81A-E6B6DDBA2FBC}" srcOrd="4" destOrd="0" presId="urn:microsoft.com/office/officeart/2005/8/layout/radial4"/>
    <dgm:cxn modelId="{6FBA2AB7-3C25-4663-AE69-A667B7A5E066}" type="presParOf" srcId="{E6A26181-9043-4351-AFF7-E5C5734929AF}" destId="{D264D9A8-223C-4E41-B61C-0DAA883717F0}" srcOrd="5" destOrd="0" presId="urn:microsoft.com/office/officeart/2005/8/layout/radial4"/>
    <dgm:cxn modelId="{BC6F8A6E-4267-4422-80F6-7214B7927B8E}" type="presParOf" srcId="{E6A26181-9043-4351-AFF7-E5C5734929AF}" destId="{35FB0FB7-E0B3-4F48-9D2A-ED8F74196B13}" srcOrd="6" destOrd="0" presId="urn:microsoft.com/office/officeart/2005/8/layout/radial4"/>
    <dgm:cxn modelId="{7B652767-61AB-46D9-BB95-8E2E42692110}" type="presParOf" srcId="{E6A26181-9043-4351-AFF7-E5C5734929AF}" destId="{163ACD95-4C12-452B-B0AD-E0E7162A3470}" srcOrd="7" destOrd="0" presId="urn:microsoft.com/office/officeart/2005/8/layout/radial4"/>
    <dgm:cxn modelId="{FF40C47D-EE32-4C6D-9F07-0B18B11B4951}" type="presParOf" srcId="{E6A26181-9043-4351-AFF7-E5C5734929AF}" destId="{13D2857A-9727-4A01-AD90-85F380C22163}" srcOrd="8"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1E036B0-8072-4351-ACED-1B341B7A3647}"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545769D4-2FFA-43A4-B7F3-3A9ACEE6B986}">
      <dgm:prSet phldrT="[Text]"/>
      <dgm:spPr/>
      <dgm:t>
        <a:bodyPr/>
        <a:lstStyle/>
        <a:p>
          <a:r>
            <a:rPr lang="en-US" dirty="0" smtClean="0"/>
            <a:t>Related to Financial Service Sector</a:t>
          </a:r>
          <a:endParaRPr lang="en-US" dirty="0"/>
        </a:p>
      </dgm:t>
    </dgm:pt>
    <dgm:pt modelId="{C6B8362B-425E-44BF-9835-4CF373B19A28}" type="parTrans" cxnId="{F93FF214-642C-4F06-9262-F6B67A725BC4}">
      <dgm:prSet/>
      <dgm:spPr/>
      <dgm:t>
        <a:bodyPr/>
        <a:lstStyle/>
        <a:p>
          <a:endParaRPr lang="en-US"/>
        </a:p>
      </dgm:t>
    </dgm:pt>
    <dgm:pt modelId="{36739E17-E92C-460C-82FE-FC25B4918714}" type="sibTrans" cxnId="{F93FF214-642C-4F06-9262-F6B67A725BC4}">
      <dgm:prSet/>
      <dgm:spPr/>
      <dgm:t>
        <a:bodyPr/>
        <a:lstStyle/>
        <a:p>
          <a:endParaRPr lang="en-US"/>
        </a:p>
      </dgm:t>
    </dgm:pt>
    <dgm:pt modelId="{073F2411-7BCE-46CD-AB61-261D9EA598A4}">
      <dgm:prSet phldrT="[Text]"/>
      <dgm:spPr/>
      <dgm:t>
        <a:bodyPr/>
        <a:lstStyle/>
        <a:p>
          <a:r>
            <a:rPr lang="en-US" dirty="0" smtClean="0"/>
            <a:t>Foreign Exchange Remittance </a:t>
          </a:r>
          <a:endParaRPr lang="en-US" dirty="0"/>
        </a:p>
      </dgm:t>
    </dgm:pt>
    <dgm:pt modelId="{B4EA1BAA-2D65-41D9-AE9D-99A311F50461}" type="parTrans" cxnId="{27C8FD5B-DA8D-4B09-8122-E1394BE1D9B9}">
      <dgm:prSet/>
      <dgm:spPr/>
      <dgm:t>
        <a:bodyPr/>
        <a:lstStyle/>
        <a:p>
          <a:endParaRPr lang="en-US"/>
        </a:p>
      </dgm:t>
    </dgm:pt>
    <dgm:pt modelId="{9337E074-BD61-4ECF-AC27-982819B6F3BA}" type="sibTrans" cxnId="{27C8FD5B-DA8D-4B09-8122-E1394BE1D9B9}">
      <dgm:prSet/>
      <dgm:spPr/>
      <dgm:t>
        <a:bodyPr/>
        <a:lstStyle/>
        <a:p>
          <a:endParaRPr lang="en-US"/>
        </a:p>
      </dgm:t>
    </dgm:pt>
    <dgm:pt modelId="{3A6A1F19-2937-4FDE-8887-F83715E17E8D}">
      <dgm:prSet phldrT="[Text]"/>
      <dgm:spPr/>
      <dgm:t>
        <a:bodyPr/>
        <a:lstStyle/>
        <a:p>
          <a:r>
            <a:rPr lang="en-US" dirty="0" smtClean="0"/>
            <a:t>Export Proceeds Realization of Clients</a:t>
          </a:r>
          <a:endParaRPr lang="en-US" dirty="0"/>
        </a:p>
      </dgm:t>
    </dgm:pt>
    <dgm:pt modelId="{B67A0817-6290-4A0F-821D-D7A35B5C059A}" type="parTrans" cxnId="{2A896A99-AAA9-4033-B700-A59BCA4DEDA4}">
      <dgm:prSet/>
      <dgm:spPr/>
      <dgm:t>
        <a:bodyPr/>
        <a:lstStyle/>
        <a:p>
          <a:endParaRPr lang="en-US"/>
        </a:p>
      </dgm:t>
    </dgm:pt>
    <dgm:pt modelId="{74E5E521-EE39-4A20-BA99-2A006BA18CB6}" type="sibTrans" cxnId="{2A896A99-AAA9-4033-B700-A59BCA4DEDA4}">
      <dgm:prSet/>
      <dgm:spPr/>
      <dgm:t>
        <a:bodyPr/>
        <a:lstStyle/>
        <a:p>
          <a:endParaRPr lang="en-US"/>
        </a:p>
      </dgm:t>
    </dgm:pt>
    <dgm:pt modelId="{345F8EA1-5943-4C41-86BF-61479C88C2BD}">
      <dgm:prSet phldrT="[Text]"/>
      <dgm:spPr/>
      <dgm:t>
        <a:bodyPr/>
        <a:lstStyle/>
        <a:p>
          <a:r>
            <a:rPr lang="en-US" dirty="0" smtClean="0"/>
            <a:t>Raising all type of Foreign Currency Loans</a:t>
          </a:r>
          <a:endParaRPr lang="en-US" dirty="0"/>
        </a:p>
      </dgm:t>
    </dgm:pt>
    <dgm:pt modelId="{8F91E431-2D22-404D-B3CD-AE8A7E411399}" type="parTrans" cxnId="{7840F4BE-5E42-489F-A15C-B4040B442E31}">
      <dgm:prSet/>
      <dgm:spPr/>
      <dgm:t>
        <a:bodyPr/>
        <a:lstStyle/>
        <a:p>
          <a:endParaRPr lang="en-US"/>
        </a:p>
      </dgm:t>
    </dgm:pt>
    <dgm:pt modelId="{05C1A525-0E67-405E-90E0-3255C41A7B35}" type="sibTrans" cxnId="{7840F4BE-5E42-489F-A15C-B4040B442E31}">
      <dgm:prSet/>
      <dgm:spPr/>
      <dgm:t>
        <a:bodyPr/>
        <a:lstStyle/>
        <a:p>
          <a:endParaRPr lang="en-US"/>
        </a:p>
      </dgm:t>
    </dgm:pt>
    <dgm:pt modelId="{D8CE51BB-4F42-4858-B515-7C2B01B87D4C}">
      <dgm:prSet phldrT="[Text]"/>
      <dgm:spPr/>
      <dgm:t>
        <a:bodyPr/>
        <a:lstStyle/>
        <a:p>
          <a:r>
            <a:rPr lang="en-US" dirty="0" smtClean="0"/>
            <a:t>Issuance of Foreign Currency Bonds</a:t>
          </a:r>
          <a:endParaRPr lang="en-US" dirty="0"/>
        </a:p>
      </dgm:t>
    </dgm:pt>
    <dgm:pt modelId="{2FD0CDE9-0B35-4124-9F2E-CACA474B43D7}" type="parTrans" cxnId="{78CCB078-8A85-4A73-8043-42BDDF39582A}">
      <dgm:prSet/>
      <dgm:spPr/>
      <dgm:t>
        <a:bodyPr/>
        <a:lstStyle/>
        <a:p>
          <a:endParaRPr lang="en-US"/>
        </a:p>
      </dgm:t>
    </dgm:pt>
    <dgm:pt modelId="{ADE58F48-42A5-4624-8521-78ECEE92C923}" type="sibTrans" cxnId="{78CCB078-8A85-4A73-8043-42BDDF39582A}">
      <dgm:prSet/>
      <dgm:spPr/>
      <dgm:t>
        <a:bodyPr/>
        <a:lstStyle/>
        <a:p>
          <a:endParaRPr lang="en-US"/>
        </a:p>
      </dgm:t>
    </dgm:pt>
    <dgm:pt modelId="{008B0ED7-31C2-4A0E-9005-476DA2A4BA8B}">
      <dgm:prSet phldrT="[Text]" custT="1"/>
      <dgm:spPr/>
      <dgm:t>
        <a:bodyPr/>
        <a:lstStyle/>
        <a:p>
          <a:r>
            <a:rPr lang="en-US" sz="1600" dirty="0" smtClean="0"/>
            <a:t>Issuance of Foreign  Equity through ADRs/GDSRs  or other similar instruments</a:t>
          </a:r>
          <a:endParaRPr lang="en-US" sz="1600" dirty="0"/>
        </a:p>
      </dgm:t>
    </dgm:pt>
    <dgm:pt modelId="{F116B4B6-0B73-49E2-A89F-162B0A9440F0}" type="parTrans" cxnId="{052A08F2-5501-454E-AC7C-E60B8B861CDD}">
      <dgm:prSet/>
      <dgm:spPr/>
      <dgm:t>
        <a:bodyPr/>
        <a:lstStyle/>
        <a:p>
          <a:endParaRPr lang="en-US"/>
        </a:p>
      </dgm:t>
    </dgm:pt>
    <dgm:pt modelId="{69076BCE-86AB-4BB2-B8EE-A7A865F930BB}" type="sibTrans" cxnId="{052A08F2-5501-454E-AC7C-E60B8B861CDD}">
      <dgm:prSet/>
      <dgm:spPr/>
      <dgm:t>
        <a:bodyPr/>
        <a:lstStyle/>
        <a:p>
          <a:endParaRPr lang="en-US"/>
        </a:p>
      </dgm:t>
    </dgm:pt>
    <dgm:pt modelId="{9BB87E27-9892-48EF-881C-FF70FF61AF6B}">
      <dgm:prSet phldrT="[Text]"/>
      <dgm:spPr/>
      <dgm:t>
        <a:bodyPr/>
        <a:lstStyle/>
        <a:p>
          <a:r>
            <a:rPr lang="en-US" dirty="0" smtClean="0"/>
            <a:t>Sale of Securities and other Financial Instruments</a:t>
          </a:r>
          <a:endParaRPr lang="en-US" dirty="0"/>
        </a:p>
      </dgm:t>
    </dgm:pt>
    <dgm:pt modelId="{01C1680D-7FBB-4F16-9C67-EC42F0D16CEC}" type="parTrans" cxnId="{5357C3E0-25D2-4067-9147-4E1EF9CF7264}">
      <dgm:prSet/>
      <dgm:spPr/>
      <dgm:t>
        <a:bodyPr/>
        <a:lstStyle/>
        <a:p>
          <a:endParaRPr lang="en-US"/>
        </a:p>
      </dgm:t>
    </dgm:pt>
    <dgm:pt modelId="{595E06F8-5588-480F-9890-961D77504528}" type="sibTrans" cxnId="{5357C3E0-25D2-4067-9147-4E1EF9CF7264}">
      <dgm:prSet/>
      <dgm:spPr/>
      <dgm:t>
        <a:bodyPr/>
        <a:lstStyle/>
        <a:p>
          <a:endParaRPr lang="en-US"/>
        </a:p>
      </dgm:t>
    </dgm:pt>
    <dgm:pt modelId="{5D02671A-09F4-4EA7-A2DD-5E451AEB734A}" type="pres">
      <dgm:prSet presAssocID="{31E036B0-8072-4351-ACED-1B341B7A3647}" presName="Name0" presStyleCnt="0">
        <dgm:presLayoutVars>
          <dgm:chMax val="1"/>
          <dgm:chPref val="1"/>
          <dgm:dir/>
          <dgm:animOne val="branch"/>
          <dgm:animLvl val="lvl"/>
        </dgm:presLayoutVars>
      </dgm:prSet>
      <dgm:spPr/>
      <dgm:t>
        <a:bodyPr/>
        <a:lstStyle/>
        <a:p>
          <a:endParaRPr lang="en-US"/>
        </a:p>
      </dgm:t>
    </dgm:pt>
    <dgm:pt modelId="{5A640435-BF74-4EC8-8545-0F4314D75AE6}" type="pres">
      <dgm:prSet presAssocID="{545769D4-2FFA-43A4-B7F3-3A9ACEE6B986}" presName="singleCycle" presStyleCnt="0"/>
      <dgm:spPr/>
    </dgm:pt>
    <dgm:pt modelId="{6C890407-AB2E-4CF3-8367-AD3216B7EAE8}" type="pres">
      <dgm:prSet presAssocID="{545769D4-2FFA-43A4-B7F3-3A9ACEE6B986}" presName="singleCenter" presStyleLbl="node1" presStyleIdx="0" presStyleCnt="7" custScaleX="131097" custLinFactNeighborY="7399">
        <dgm:presLayoutVars>
          <dgm:chMax val="7"/>
          <dgm:chPref val="7"/>
        </dgm:presLayoutVars>
      </dgm:prSet>
      <dgm:spPr/>
      <dgm:t>
        <a:bodyPr/>
        <a:lstStyle/>
        <a:p>
          <a:endParaRPr lang="en-US"/>
        </a:p>
      </dgm:t>
    </dgm:pt>
    <dgm:pt modelId="{53BD8068-BD8B-4356-8E29-F9EC8916824B}" type="pres">
      <dgm:prSet presAssocID="{B4EA1BAA-2D65-41D9-AE9D-99A311F50461}" presName="Name56" presStyleLbl="parChTrans1D2" presStyleIdx="0" presStyleCnt="6"/>
      <dgm:spPr/>
      <dgm:t>
        <a:bodyPr/>
        <a:lstStyle/>
        <a:p>
          <a:endParaRPr lang="en-US"/>
        </a:p>
      </dgm:t>
    </dgm:pt>
    <dgm:pt modelId="{57FB11FB-E477-4EC9-B5B0-7D3DDBD042F4}" type="pres">
      <dgm:prSet presAssocID="{073F2411-7BCE-46CD-AB61-261D9EA598A4}" presName="text0" presStyleLbl="node1" presStyleIdx="1" presStyleCnt="7" custScaleX="181237" custRadScaleRad="93175">
        <dgm:presLayoutVars>
          <dgm:bulletEnabled val="1"/>
        </dgm:presLayoutVars>
      </dgm:prSet>
      <dgm:spPr/>
      <dgm:t>
        <a:bodyPr/>
        <a:lstStyle/>
        <a:p>
          <a:endParaRPr lang="en-US"/>
        </a:p>
      </dgm:t>
    </dgm:pt>
    <dgm:pt modelId="{8DC6F610-AEB9-470A-8D34-5356F8301E55}" type="pres">
      <dgm:prSet presAssocID="{B67A0817-6290-4A0F-821D-D7A35B5C059A}" presName="Name56" presStyleLbl="parChTrans1D2" presStyleIdx="1" presStyleCnt="6"/>
      <dgm:spPr/>
      <dgm:t>
        <a:bodyPr/>
        <a:lstStyle/>
        <a:p>
          <a:endParaRPr lang="en-US"/>
        </a:p>
      </dgm:t>
    </dgm:pt>
    <dgm:pt modelId="{D7E01553-F6AF-4D44-84F1-CCED5C40CBBF}" type="pres">
      <dgm:prSet presAssocID="{3A6A1F19-2937-4FDE-8887-F83715E17E8D}" presName="text0" presStyleLbl="node1" presStyleIdx="2" presStyleCnt="7" custScaleX="180648" custRadScaleRad="180527" custRadScaleInc="85406">
        <dgm:presLayoutVars>
          <dgm:bulletEnabled val="1"/>
        </dgm:presLayoutVars>
      </dgm:prSet>
      <dgm:spPr/>
      <dgm:t>
        <a:bodyPr/>
        <a:lstStyle/>
        <a:p>
          <a:endParaRPr lang="en-US"/>
        </a:p>
      </dgm:t>
    </dgm:pt>
    <dgm:pt modelId="{AFE9047F-CB24-494A-BB9A-FE0F713367A3}" type="pres">
      <dgm:prSet presAssocID="{F116B4B6-0B73-49E2-A89F-162B0A9440F0}" presName="Name56" presStyleLbl="parChTrans1D2" presStyleIdx="2" presStyleCnt="6"/>
      <dgm:spPr/>
      <dgm:t>
        <a:bodyPr/>
        <a:lstStyle/>
        <a:p>
          <a:endParaRPr lang="en-US"/>
        </a:p>
      </dgm:t>
    </dgm:pt>
    <dgm:pt modelId="{A13F87A8-FF6E-4C23-9AC3-45D8E2B1F2C1}" type="pres">
      <dgm:prSet presAssocID="{008B0ED7-31C2-4A0E-9005-476DA2A4BA8B}" presName="text0" presStyleLbl="node1" presStyleIdx="3" presStyleCnt="7" custScaleX="161926" custRadScaleRad="201704" custRadScaleInc="-13101">
        <dgm:presLayoutVars>
          <dgm:bulletEnabled val="1"/>
        </dgm:presLayoutVars>
      </dgm:prSet>
      <dgm:spPr/>
      <dgm:t>
        <a:bodyPr/>
        <a:lstStyle/>
        <a:p>
          <a:endParaRPr lang="en-US"/>
        </a:p>
      </dgm:t>
    </dgm:pt>
    <dgm:pt modelId="{0573FF68-71ED-4484-95E3-596466229C25}" type="pres">
      <dgm:prSet presAssocID="{2FD0CDE9-0B35-4124-9F2E-CACA474B43D7}" presName="Name56" presStyleLbl="parChTrans1D2" presStyleIdx="3" presStyleCnt="6"/>
      <dgm:spPr/>
      <dgm:t>
        <a:bodyPr/>
        <a:lstStyle/>
        <a:p>
          <a:endParaRPr lang="en-US"/>
        </a:p>
      </dgm:t>
    </dgm:pt>
    <dgm:pt modelId="{F35EB57B-12F4-4486-9879-74C6A836497A}" type="pres">
      <dgm:prSet presAssocID="{D8CE51BB-4F42-4858-B515-7C2B01B87D4C}" presName="text0" presStyleLbl="node1" presStyleIdx="4" presStyleCnt="7" custScaleX="151390" custRadScaleRad="100000" custRadScaleInc="-477">
        <dgm:presLayoutVars>
          <dgm:bulletEnabled val="1"/>
        </dgm:presLayoutVars>
      </dgm:prSet>
      <dgm:spPr/>
      <dgm:t>
        <a:bodyPr/>
        <a:lstStyle/>
        <a:p>
          <a:endParaRPr lang="en-US"/>
        </a:p>
      </dgm:t>
    </dgm:pt>
    <dgm:pt modelId="{406CC468-ADDD-41B0-8BD7-5CC08881B519}" type="pres">
      <dgm:prSet presAssocID="{8F91E431-2D22-404D-B3CD-AE8A7E411399}" presName="Name56" presStyleLbl="parChTrans1D2" presStyleIdx="4" presStyleCnt="6"/>
      <dgm:spPr/>
      <dgm:t>
        <a:bodyPr/>
        <a:lstStyle/>
        <a:p>
          <a:endParaRPr lang="en-US"/>
        </a:p>
      </dgm:t>
    </dgm:pt>
    <dgm:pt modelId="{EC87A99C-B96B-4770-B6E9-76F1750ADF5F}" type="pres">
      <dgm:prSet presAssocID="{345F8EA1-5943-4C41-86BF-61479C88C2BD}" presName="text0" presStyleLbl="node1" presStyleIdx="5" presStyleCnt="7" custScaleX="171245" custRadScaleRad="207966" custRadScaleInc="19738">
        <dgm:presLayoutVars>
          <dgm:bulletEnabled val="1"/>
        </dgm:presLayoutVars>
      </dgm:prSet>
      <dgm:spPr/>
      <dgm:t>
        <a:bodyPr/>
        <a:lstStyle/>
        <a:p>
          <a:endParaRPr lang="en-US"/>
        </a:p>
      </dgm:t>
    </dgm:pt>
    <dgm:pt modelId="{2C4524AE-ECC9-4A9D-B3FC-D0A07B26120D}" type="pres">
      <dgm:prSet presAssocID="{01C1680D-7FBB-4F16-9C67-EC42F0D16CEC}" presName="Name56" presStyleLbl="parChTrans1D2" presStyleIdx="5" presStyleCnt="6"/>
      <dgm:spPr/>
      <dgm:t>
        <a:bodyPr/>
        <a:lstStyle/>
        <a:p>
          <a:endParaRPr lang="en-US"/>
        </a:p>
      </dgm:t>
    </dgm:pt>
    <dgm:pt modelId="{5B6787D3-C9DC-4260-BE35-781DF1269BE8}" type="pres">
      <dgm:prSet presAssocID="{9BB87E27-9892-48EF-881C-FF70FF61AF6B}" presName="text0" presStyleLbl="node1" presStyleIdx="6" presStyleCnt="7" custScaleX="193053" custRadScaleRad="183261" custRadScaleInc="-85624">
        <dgm:presLayoutVars>
          <dgm:bulletEnabled val="1"/>
        </dgm:presLayoutVars>
      </dgm:prSet>
      <dgm:spPr/>
      <dgm:t>
        <a:bodyPr/>
        <a:lstStyle/>
        <a:p>
          <a:endParaRPr lang="en-US"/>
        </a:p>
      </dgm:t>
    </dgm:pt>
  </dgm:ptLst>
  <dgm:cxnLst>
    <dgm:cxn modelId="{28D25D36-3AB9-48D7-BE27-1CF3993F25C0}" type="presOf" srcId="{D8CE51BB-4F42-4858-B515-7C2B01B87D4C}" destId="{F35EB57B-12F4-4486-9879-74C6A836497A}" srcOrd="0" destOrd="0" presId="urn:microsoft.com/office/officeart/2008/layout/RadialCluster"/>
    <dgm:cxn modelId="{80A0AEDC-2905-4843-AC34-66AF14A8C96D}" type="presOf" srcId="{31E036B0-8072-4351-ACED-1B341B7A3647}" destId="{5D02671A-09F4-4EA7-A2DD-5E451AEB734A}" srcOrd="0" destOrd="0" presId="urn:microsoft.com/office/officeart/2008/layout/RadialCluster"/>
    <dgm:cxn modelId="{7C773FAF-37A6-437B-9A6A-9CA971434541}" type="presOf" srcId="{3A6A1F19-2937-4FDE-8887-F83715E17E8D}" destId="{D7E01553-F6AF-4D44-84F1-CCED5C40CBBF}" srcOrd="0" destOrd="0" presId="urn:microsoft.com/office/officeart/2008/layout/RadialCluster"/>
    <dgm:cxn modelId="{052A08F2-5501-454E-AC7C-E60B8B861CDD}" srcId="{545769D4-2FFA-43A4-B7F3-3A9ACEE6B986}" destId="{008B0ED7-31C2-4A0E-9005-476DA2A4BA8B}" srcOrd="2" destOrd="0" parTransId="{F116B4B6-0B73-49E2-A89F-162B0A9440F0}" sibTransId="{69076BCE-86AB-4BB2-B8EE-A7A865F930BB}"/>
    <dgm:cxn modelId="{78CCB078-8A85-4A73-8043-42BDDF39582A}" srcId="{545769D4-2FFA-43A4-B7F3-3A9ACEE6B986}" destId="{D8CE51BB-4F42-4858-B515-7C2B01B87D4C}" srcOrd="3" destOrd="0" parTransId="{2FD0CDE9-0B35-4124-9F2E-CACA474B43D7}" sibTransId="{ADE58F48-42A5-4624-8521-78ECEE92C923}"/>
    <dgm:cxn modelId="{637C64FA-ECC4-40B6-9C33-7836BAB00798}" type="presOf" srcId="{345F8EA1-5943-4C41-86BF-61479C88C2BD}" destId="{EC87A99C-B96B-4770-B6E9-76F1750ADF5F}" srcOrd="0" destOrd="0" presId="urn:microsoft.com/office/officeart/2008/layout/RadialCluster"/>
    <dgm:cxn modelId="{03DABF98-D8B8-4CBF-B7E5-3B820B515143}" type="presOf" srcId="{9BB87E27-9892-48EF-881C-FF70FF61AF6B}" destId="{5B6787D3-C9DC-4260-BE35-781DF1269BE8}" srcOrd="0" destOrd="0" presId="urn:microsoft.com/office/officeart/2008/layout/RadialCluster"/>
    <dgm:cxn modelId="{926B8A5B-373D-4AFE-AFDB-C3FCDC69289F}" type="presOf" srcId="{073F2411-7BCE-46CD-AB61-261D9EA598A4}" destId="{57FB11FB-E477-4EC9-B5B0-7D3DDBD042F4}" srcOrd="0" destOrd="0" presId="urn:microsoft.com/office/officeart/2008/layout/RadialCluster"/>
    <dgm:cxn modelId="{2A896A99-AAA9-4033-B700-A59BCA4DEDA4}" srcId="{545769D4-2FFA-43A4-B7F3-3A9ACEE6B986}" destId="{3A6A1F19-2937-4FDE-8887-F83715E17E8D}" srcOrd="1" destOrd="0" parTransId="{B67A0817-6290-4A0F-821D-D7A35B5C059A}" sibTransId="{74E5E521-EE39-4A20-BA99-2A006BA18CB6}"/>
    <dgm:cxn modelId="{8E31BE61-03E2-43DB-B9D4-A67D02048833}" type="presOf" srcId="{2FD0CDE9-0B35-4124-9F2E-CACA474B43D7}" destId="{0573FF68-71ED-4484-95E3-596466229C25}" srcOrd="0" destOrd="0" presId="urn:microsoft.com/office/officeart/2008/layout/RadialCluster"/>
    <dgm:cxn modelId="{0DBB8273-DEA5-4592-87F5-7A794909FC7A}" type="presOf" srcId="{008B0ED7-31C2-4A0E-9005-476DA2A4BA8B}" destId="{A13F87A8-FF6E-4C23-9AC3-45D8E2B1F2C1}" srcOrd="0" destOrd="0" presId="urn:microsoft.com/office/officeart/2008/layout/RadialCluster"/>
    <dgm:cxn modelId="{74865218-7036-45AF-9D3E-92A62A39FBB7}" type="presOf" srcId="{8F91E431-2D22-404D-B3CD-AE8A7E411399}" destId="{406CC468-ADDD-41B0-8BD7-5CC08881B519}" srcOrd="0" destOrd="0" presId="urn:microsoft.com/office/officeart/2008/layout/RadialCluster"/>
    <dgm:cxn modelId="{2A890121-6A44-4859-9B46-32020834EFAF}" type="presOf" srcId="{B4EA1BAA-2D65-41D9-AE9D-99A311F50461}" destId="{53BD8068-BD8B-4356-8E29-F9EC8916824B}" srcOrd="0" destOrd="0" presId="urn:microsoft.com/office/officeart/2008/layout/RadialCluster"/>
    <dgm:cxn modelId="{7840F4BE-5E42-489F-A15C-B4040B442E31}" srcId="{545769D4-2FFA-43A4-B7F3-3A9ACEE6B986}" destId="{345F8EA1-5943-4C41-86BF-61479C88C2BD}" srcOrd="4" destOrd="0" parTransId="{8F91E431-2D22-404D-B3CD-AE8A7E411399}" sibTransId="{05C1A525-0E67-405E-90E0-3255C41A7B35}"/>
    <dgm:cxn modelId="{BCF533E2-9163-4641-9F95-5238AE92815F}" type="presOf" srcId="{545769D4-2FFA-43A4-B7F3-3A9ACEE6B986}" destId="{6C890407-AB2E-4CF3-8367-AD3216B7EAE8}" srcOrd="0" destOrd="0" presId="urn:microsoft.com/office/officeart/2008/layout/RadialCluster"/>
    <dgm:cxn modelId="{27C8FD5B-DA8D-4B09-8122-E1394BE1D9B9}" srcId="{545769D4-2FFA-43A4-B7F3-3A9ACEE6B986}" destId="{073F2411-7BCE-46CD-AB61-261D9EA598A4}" srcOrd="0" destOrd="0" parTransId="{B4EA1BAA-2D65-41D9-AE9D-99A311F50461}" sibTransId="{9337E074-BD61-4ECF-AC27-982819B6F3BA}"/>
    <dgm:cxn modelId="{F93FF214-642C-4F06-9262-F6B67A725BC4}" srcId="{31E036B0-8072-4351-ACED-1B341B7A3647}" destId="{545769D4-2FFA-43A4-B7F3-3A9ACEE6B986}" srcOrd="0" destOrd="0" parTransId="{C6B8362B-425E-44BF-9835-4CF373B19A28}" sibTransId="{36739E17-E92C-460C-82FE-FC25B4918714}"/>
    <dgm:cxn modelId="{5357C3E0-25D2-4067-9147-4E1EF9CF7264}" srcId="{545769D4-2FFA-43A4-B7F3-3A9ACEE6B986}" destId="{9BB87E27-9892-48EF-881C-FF70FF61AF6B}" srcOrd="5" destOrd="0" parTransId="{01C1680D-7FBB-4F16-9C67-EC42F0D16CEC}" sibTransId="{595E06F8-5588-480F-9890-961D77504528}"/>
    <dgm:cxn modelId="{9FB469C2-8601-4533-B123-8019E0FA1637}" type="presOf" srcId="{B67A0817-6290-4A0F-821D-D7A35B5C059A}" destId="{8DC6F610-AEB9-470A-8D34-5356F8301E55}" srcOrd="0" destOrd="0" presId="urn:microsoft.com/office/officeart/2008/layout/RadialCluster"/>
    <dgm:cxn modelId="{653762B0-5995-4197-964A-EDC1187E8583}" type="presOf" srcId="{01C1680D-7FBB-4F16-9C67-EC42F0D16CEC}" destId="{2C4524AE-ECC9-4A9D-B3FC-D0A07B26120D}" srcOrd="0" destOrd="0" presId="urn:microsoft.com/office/officeart/2008/layout/RadialCluster"/>
    <dgm:cxn modelId="{53BC0301-D03B-4AAF-AF94-8323446F0002}" type="presOf" srcId="{F116B4B6-0B73-49E2-A89F-162B0A9440F0}" destId="{AFE9047F-CB24-494A-BB9A-FE0F713367A3}" srcOrd="0" destOrd="0" presId="urn:microsoft.com/office/officeart/2008/layout/RadialCluster"/>
    <dgm:cxn modelId="{4A32150A-8048-4042-A107-B52A69870651}" type="presParOf" srcId="{5D02671A-09F4-4EA7-A2DD-5E451AEB734A}" destId="{5A640435-BF74-4EC8-8545-0F4314D75AE6}" srcOrd="0" destOrd="0" presId="urn:microsoft.com/office/officeart/2008/layout/RadialCluster"/>
    <dgm:cxn modelId="{878C3061-D738-46C7-B392-23E0C72FC656}" type="presParOf" srcId="{5A640435-BF74-4EC8-8545-0F4314D75AE6}" destId="{6C890407-AB2E-4CF3-8367-AD3216B7EAE8}" srcOrd="0" destOrd="0" presId="urn:microsoft.com/office/officeart/2008/layout/RadialCluster"/>
    <dgm:cxn modelId="{509BBDE5-CB4A-45DD-9DAE-2605B8276F13}" type="presParOf" srcId="{5A640435-BF74-4EC8-8545-0F4314D75AE6}" destId="{53BD8068-BD8B-4356-8E29-F9EC8916824B}" srcOrd="1" destOrd="0" presId="urn:microsoft.com/office/officeart/2008/layout/RadialCluster"/>
    <dgm:cxn modelId="{9D694CA6-1D20-4F50-932D-7E3C8AD92D38}" type="presParOf" srcId="{5A640435-BF74-4EC8-8545-0F4314D75AE6}" destId="{57FB11FB-E477-4EC9-B5B0-7D3DDBD042F4}" srcOrd="2" destOrd="0" presId="urn:microsoft.com/office/officeart/2008/layout/RadialCluster"/>
    <dgm:cxn modelId="{565AE804-6722-4D72-87C1-F506A2470FCA}" type="presParOf" srcId="{5A640435-BF74-4EC8-8545-0F4314D75AE6}" destId="{8DC6F610-AEB9-470A-8D34-5356F8301E55}" srcOrd="3" destOrd="0" presId="urn:microsoft.com/office/officeart/2008/layout/RadialCluster"/>
    <dgm:cxn modelId="{B0EE2BC6-AB3F-4435-AF47-4AB16137CA38}" type="presParOf" srcId="{5A640435-BF74-4EC8-8545-0F4314D75AE6}" destId="{D7E01553-F6AF-4D44-84F1-CCED5C40CBBF}" srcOrd="4" destOrd="0" presId="urn:microsoft.com/office/officeart/2008/layout/RadialCluster"/>
    <dgm:cxn modelId="{64B983D5-0E46-4F19-9D88-497769FDA592}" type="presParOf" srcId="{5A640435-BF74-4EC8-8545-0F4314D75AE6}" destId="{AFE9047F-CB24-494A-BB9A-FE0F713367A3}" srcOrd="5" destOrd="0" presId="urn:microsoft.com/office/officeart/2008/layout/RadialCluster"/>
    <dgm:cxn modelId="{82C2CFC2-CC00-425A-B845-0E3283E97744}" type="presParOf" srcId="{5A640435-BF74-4EC8-8545-0F4314D75AE6}" destId="{A13F87A8-FF6E-4C23-9AC3-45D8E2B1F2C1}" srcOrd="6" destOrd="0" presId="urn:microsoft.com/office/officeart/2008/layout/RadialCluster"/>
    <dgm:cxn modelId="{663E8A38-C033-4186-A1EA-7716AC8CF455}" type="presParOf" srcId="{5A640435-BF74-4EC8-8545-0F4314D75AE6}" destId="{0573FF68-71ED-4484-95E3-596466229C25}" srcOrd="7" destOrd="0" presId="urn:microsoft.com/office/officeart/2008/layout/RadialCluster"/>
    <dgm:cxn modelId="{B87AA1A9-DE6A-4A76-BDB5-1630D9F251E5}" type="presParOf" srcId="{5A640435-BF74-4EC8-8545-0F4314D75AE6}" destId="{F35EB57B-12F4-4486-9879-74C6A836497A}" srcOrd="8" destOrd="0" presId="urn:microsoft.com/office/officeart/2008/layout/RadialCluster"/>
    <dgm:cxn modelId="{2E225A69-D445-45FB-8C72-33D316B2D987}" type="presParOf" srcId="{5A640435-BF74-4EC8-8545-0F4314D75AE6}" destId="{406CC468-ADDD-41B0-8BD7-5CC08881B519}" srcOrd="9" destOrd="0" presId="urn:microsoft.com/office/officeart/2008/layout/RadialCluster"/>
    <dgm:cxn modelId="{843ECC4A-DF00-4A74-AEC0-2E64345AE57D}" type="presParOf" srcId="{5A640435-BF74-4EC8-8545-0F4314D75AE6}" destId="{EC87A99C-B96B-4770-B6E9-76F1750ADF5F}" srcOrd="10" destOrd="0" presId="urn:microsoft.com/office/officeart/2008/layout/RadialCluster"/>
    <dgm:cxn modelId="{16F44EE5-DBC4-4279-B440-C1D5591EB917}" type="presParOf" srcId="{5A640435-BF74-4EC8-8545-0F4314D75AE6}" destId="{2C4524AE-ECC9-4A9D-B3FC-D0A07B26120D}" srcOrd="11" destOrd="0" presId="urn:microsoft.com/office/officeart/2008/layout/RadialCluster"/>
    <dgm:cxn modelId="{69A245F6-ADD6-4D47-AEA4-189170D9C563}" type="presParOf" srcId="{5A640435-BF74-4EC8-8545-0F4314D75AE6}" destId="{5B6787D3-C9DC-4260-BE35-781DF1269BE8}" srcOrd="12"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AE3D132-5CF7-4E24-AD91-D03DA06547C0}"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80DE3F68-7007-47F4-9906-EEE9BE17CFF2}">
      <dgm:prSet phldrT="[Text]" custT="1"/>
      <dgm:spPr/>
      <dgm:t>
        <a:bodyPr/>
        <a:lstStyle/>
        <a:p>
          <a:r>
            <a:rPr lang="en-US" sz="2000" dirty="0" smtClean="0"/>
            <a:t>ANF 3B </a:t>
          </a:r>
          <a:endParaRPr lang="en-US" sz="2000" dirty="0"/>
        </a:p>
      </dgm:t>
    </dgm:pt>
    <dgm:pt modelId="{C6E09D6B-4A14-4022-A7AB-58941A09FB85}" type="parTrans" cxnId="{519DE6E9-5339-4EFA-9B0D-B612B62AFA60}">
      <dgm:prSet/>
      <dgm:spPr/>
      <dgm:t>
        <a:bodyPr/>
        <a:lstStyle/>
        <a:p>
          <a:endParaRPr lang="en-US"/>
        </a:p>
      </dgm:t>
    </dgm:pt>
    <dgm:pt modelId="{CF0036D3-A5A5-44D4-80A4-FF802572A2C7}" type="sibTrans" cxnId="{519DE6E9-5339-4EFA-9B0D-B612B62AFA60}">
      <dgm:prSet/>
      <dgm:spPr/>
      <dgm:t>
        <a:bodyPr/>
        <a:lstStyle/>
        <a:p>
          <a:endParaRPr lang="en-US"/>
        </a:p>
      </dgm:t>
    </dgm:pt>
    <dgm:pt modelId="{31B85C8E-3CBA-4D02-8F07-DD785E9B7D6D}">
      <dgm:prSet phldrT="[Text]"/>
      <dgm:spPr/>
      <dgm:t>
        <a:bodyPr/>
        <a:lstStyle/>
        <a:p>
          <a:r>
            <a:rPr lang="en-US" dirty="0" smtClean="0"/>
            <a:t>Chartered Accountant Certificate</a:t>
          </a:r>
          <a:endParaRPr lang="en-US" dirty="0"/>
        </a:p>
      </dgm:t>
    </dgm:pt>
    <dgm:pt modelId="{335837F4-562F-4BDB-A018-D47587727A41}" type="parTrans" cxnId="{27DB9A4E-2E00-4D20-966D-8D96D45FDE75}">
      <dgm:prSet/>
      <dgm:spPr/>
      <dgm:t>
        <a:bodyPr/>
        <a:lstStyle/>
        <a:p>
          <a:endParaRPr lang="en-US"/>
        </a:p>
      </dgm:t>
    </dgm:pt>
    <dgm:pt modelId="{0FA2918B-3858-40AB-BF6C-EFFA6F891729}" type="sibTrans" cxnId="{27DB9A4E-2E00-4D20-966D-8D96D45FDE75}">
      <dgm:prSet/>
      <dgm:spPr/>
      <dgm:t>
        <a:bodyPr/>
        <a:lstStyle/>
        <a:p>
          <a:endParaRPr lang="en-US"/>
        </a:p>
      </dgm:t>
    </dgm:pt>
    <dgm:pt modelId="{840774F3-F797-46F3-868E-8943C5570A98}" type="pres">
      <dgm:prSet presAssocID="{BAE3D132-5CF7-4E24-AD91-D03DA06547C0}" presName="Name0" presStyleCnt="0">
        <dgm:presLayoutVars>
          <dgm:dir/>
          <dgm:resizeHandles val="exact"/>
        </dgm:presLayoutVars>
      </dgm:prSet>
      <dgm:spPr/>
      <dgm:t>
        <a:bodyPr/>
        <a:lstStyle/>
        <a:p>
          <a:endParaRPr lang="en-US"/>
        </a:p>
      </dgm:t>
    </dgm:pt>
    <dgm:pt modelId="{51E8A20B-DB29-43B9-BE01-BCD14B7B515A}" type="pres">
      <dgm:prSet presAssocID="{80DE3F68-7007-47F4-9906-EEE9BE17CFF2}" presName="node" presStyleLbl="node1" presStyleIdx="0" presStyleCnt="2" custScaleX="92607" custScaleY="30902" custLinFactNeighborY="-84705">
        <dgm:presLayoutVars>
          <dgm:bulletEnabled val="1"/>
        </dgm:presLayoutVars>
      </dgm:prSet>
      <dgm:spPr/>
      <dgm:t>
        <a:bodyPr/>
        <a:lstStyle/>
        <a:p>
          <a:endParaRPr lang="en-US"/>
        </a:p>
      </dgm:t>
    </dgm:pt>
    <dgm:pt modelId="{B3DC3AB7-3888-429F-B011-7DE31676A04B}" type="pres">
      <dgm:prSet presAssocID="{CF0036D3-A5A5-44D4-80A4-FF802572A2C7}" presName="sibTrans" presStyleLbl="sibTrans2D1" presStyleIdx="0" presStyleCnt="1" custScaleX="103023" custLinFactNeighborX="-26869" custLinFactNeighborY="-471"/>
      <dgm:spPr/>
      <dgm:t>
        <a:bodyPr/>
        <a:lstStyle/>
        <a:p>
          <a:endParaRPr lang="en-US"/>
        </a:p>
      </dgm:t>
    </dgm:pt>
    <dgm:pt modelId="{92E6EBA3-5B60-4B9C-9295-BCEB265B7975}" type="pres">
      <dgm:prSet presAssocID="{CF0036D3-A5A5-44D4-80A4-FF802572A2C7}" presName="connectorText" presStyleLbl="sibTrans2D1" presStyleIdx="0" presStyleCnt="1"/>
      <dgm:spPr/>
      <dgm:t>
        <a:bodyPr/>
        <a:lstStyle/>
        <a:p>
          <a:endParaRPr lang="en-US"/>
        </a:p>
      </dgm:t>
    </dgm:pt>
    <dgm:pt modelId="{538268CB-E5AA-47EA-B62C-5B3EFE9FF52F}" type="pres">
      <dgm:prSet presAssocID="{31B85C8E-3CBA-4D02-8F07-DD785E9B7D6D}" presName="node" presStyleLbl="node1" presStyleIdx="1" presStyleCnt="2" custScaleX="73376" custScaleY="33717" custLinFactNeighborY="-82676">
        <dgm:presLayoutVars>
          <dgm:bulletEnabled val="1"/>
        </dgm:presLayoutVars>
      </dgm:prSet>
      <dgm:spPr/>
      <dgm:t>
        <a:bodyPr/>
        <a:lstStyle/>
        <a:p>
          <a:endParaRPr lang="en-US"/>
        </a:p>
      </dgm:t>
    </dgm:pt>
  </dgm:ptLst>
  <dgm:cxnLst>
    <dgm:cxn modelId="{69AF05C3-C509-4695-BA12-0290C679E681}" type="presOf" srcId="{BAE3D132-5CF7-4E24-AD91-D03DA06547C0}" destId="{840774F3-F797-46F3-868E-8943C5570A98}" srcOrd="0" destOrd="0" presId="urn:microsoft.com/office/officeart/2005/8/layout/process1"/>
    <dgm:cxn modelId="{878A8D82-C99A-46BB-B7C5-ADDACC3CA7A4}" type="presOf" srcId="{CF0036D3-A5A5-44D4-80A4-FF802572A2C7}" destId="{92E6EBA3-5B60-4B9C-9295-BCEB265B7975}" srcOrd="1" destOrd="0" presId="urn:microsoft.com/office/officeart/2005/8/layout/process1"/>
    <dgm:cxn modelId="{519DE6E9-5339-4EFA-9B0D-B612B62AFA60}" srcId="{BAE3D132-5CF7-4E24-AD91-D03DA06547C0}" destId="{80DE3F68-7007-47F4-9906-EEE9BE17CFF2}" srcOrd="0" destOrd="0" parTransId="{C6E09D6B-4A14-4022-A7AB-58941A09FB85}" sibTransId="{CF0036D3-A5A5-44D4-80A4-FF802572A2C7}"/>
    <dgm:cxn modelId="{5922767C-8B78-410F-8091-FDFAED857F2D}" type="presOf" srcId="{31B85C8E-3CBA-4D02-8F07-DD785E9B7D6D}" destId="{538268CB-E5AA-47EA-B62C-5B3EFE9FF52F}" srcOrd="0" destOrd="0" presId="urn:microsoft.com/office/officeart/2005/8/layout/process1"/>
    <dgm:cxn modelId="{2547879B-44FC-423B-BFE8-4A45F4B0AC30}" type="presOf" srcId="{80DE3F68-7007-47F4-9906-EEE9BE17CFF2}" destId="{51E8A20B-DB29-43B9-BE01-BCD14B7B515A}" srcOrd="0" destOrd="0" presId="urn:microsoft.com/office/officeart/2005/8/layout/process1"/>
    <dgm:cxn modelId="{27DB9A4E-2E00-4D20-966D-8D96D45FDE75}" srcId="{BAE3D132-5CF7-4E24-AD91-D03DA06547C0}" destId="{31B85C8E-3CBA-4D02-8F07-DD785E9B7D6D}" srcOrd="1" destOrd="0" parTransId="{335837F4-562F-4BDB-A018-D47587727A41}" sibTransId="{0FA2918B-3858-40AB-BF6C-EFFA6F891729}"/>
    <dgm:cxn modelId="{7772984E-E3E4-4DCC-A82A-E3BA57B3F8B0}" type="presOf" srcId="{CF0036D3-A5A5-44D4-80A4-FF802572A2C7}" destId="{B3DC3AB7-3888-429F-B011-7DE31676A04B}" srcOrd="0" destOrd="0" presId="urn:microsoft.com/office/officeart/2005/8/layout/process1"/>
    <dgm:cxn modelId="{D8884C85-EDA8-40A8-A491-F3017BCDD401}" type="presParOf" srcId="{840774F3-F797-46F3-868E-8943C5570A98}" destId="{51E8A20B-DB29-43B9-BE01-BCD14B7B515A}" srcOrd="0" destOrd="0" presId="urn:microsoft.com/office/officeart/2005/8/layout/process1"/>
    <dgm:cxn modelId="{5DCAD987-6D5E-4A75-B9E1-5454CA7571F3}" type="presParOf" srcId="{840774F3-F797-46F3-868E-8943C5570A98}" destId="{B3DC3AB7-3888-429F-B011-7DE31676A04B}" srcOrd="1" destOrd="0" presId="urn:microsoft.com/office/officeart/2005/8/layout/process1"/>
    <dgm:cxn modelId="{BC4B34BF-E795-4CB2-9309-DE55CF02A6C7}" type="presParOf" srcId="{B3DC3AB7-3888-429F-B011-7DE31676A04B}" destId="{92E6EBA3-5B60-4B9C-9295-BCEB265B7975}" srcOrd="0" destOrd="0" presId="urn:microsoft.com/office/officeart/2005/8/layout/process1"/>
    <dgm:cxn modelId="{E8A0E49A-8274-4CB9-ABAF-0C21FA77BF41}" type="presParOf" srcId="{840774F3-F797-46F3-868E-8943C5570A98}" destId="{538268CB-E5AA-47EA-B62C-5B3EFE9FF52F}" srcOrd="2"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1F64B3-E1F7-4D25-8A31-B3B5B1FEB37E}">
      <dsp:nvSpPr>
        <dsp:cNvPr id="0" name=""/>
        <dsp:cNvSpPr/>
      </dsp:nvSpPr>
      <dsp:spPr>
        <a:xfrm>
          <a:off x="1843409" y="190019"/>
          <a:ext cx="5228580" cy="1461269"/>
        </a:xfrm>
        <a:prstGeom prst="roundRect">
          <a:avLst>
            <a:gd name="adj" fmla="val 10000"/>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Foreign Trade Policy  2015-2020</a:t>
          </a:r>
          <a:endParaRPr lang="en-US" sz="2400" kern="1200" dirty="0"/>
        </a:p>
      </dsp:txBody>
      <dsp:txXfrm>
        <a:off x="1886208" y="232818"/>
        <a:ext cx="5142982" cy="1375671"/>
      </dsp:txXfrm>
    </dsp:sp>
    <dsp:sp modelId="{07BF350F-6C24-4DCA-A2D2-F6894993BF67}">
      <dsp:nvSpPr>
        <dsp:cNvPr id="0" name=""/>
        <dsp:cNvSpPr/>
      </dsp:nvSpPr>
      <dsp:spPr>
        <a:xfrm>
          <a:off x="2194937" y="1651289"/>
          <a:ext cx="2262762" cy="826930"/>
        </a:xfrm>
        <a:custGeom>
          <a:avLst/>
          <a:gdLst/>
          <a:ahLst/>
          <a:cxnLst/>
          <a:rect l="0" t="0" r="0" b="0"/>
          <a:pathLst>
            <a:path>
              <a:moveTo>
                <a:pt x="2262762" y="0"/>
              </a:moveTo>
              <a:lnTo>
                <a:pt x="2262762" y="413465"/>
              </a:lnTo>
              <a:lnTo>
                <a:pt x="0" y="413465"/>
              </a:lnTo>
              <a:lnTo>
                <a:pt x="0" y="826930"/>
              </a:lnTo>
            </a:path>
          </a:pathLst>
        </a:custGeom>
        <a:noFill/>
        <a:ln w="55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F44B569-9927-4460-9E8B-DEBAC1400878}">
      <dsp:nvSpPr>
        <dsp:cNvPr id="0" name=""/>
        <dsp:cNvSpPr/>
      </dsp:nvSpPr>
      <dsp:spPr>
        <a:xfrm>
          <a:off x="397324" y="2478220"/>
          <a:ext cx="3595226" cy="1903760"/>
        </a:xfrm>
        <a:prstGeom prst="roundRect">
          <a:avLst>
            <a:gd name="adj" fmla="val 10000"/>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Merchandise Exports From India Scheme</a:t>
          </a:r>
          <a:endParaRPr lang="en-US" sz="2400" kern="1200" dirty="0"/>
        </a:p>
      </dsp:txBody>
      <dsp:txXfrm>
        <a:off x="453083" y="2533979"/>
        <a:ext cx="3483708" cy="1792242"/>
      </dsp:txXfrm>
    </dsp:sp>
    <dsp:sp modelId="{72118BF0-A861-4A3D-A966-CFEEA16AE13C}">
      <dsp:nvSpPr>
        <dsp:cNvPr id="0" name=""/>
        <dsp:cNvSpPr/>
      </dsp:nvSpPr>
      <dsp:spPr>
        <a:xfrm>
          <a:off x="4457700" y="1651289"/>
          <a:ext cx="2262762" cy="826930"/>
        </a:xfrm>
        <a:custGeom>
          <a:avLst/>
          <a:gdLst/>
          <a:ahLst/>
          <a:cxnLst/>
          <a:rect l="0" t="0" r="0" b="0"/>
          <a:pathLst>
            <a:path>
              <a:moveTo>
                <a:pt x="0" y="0"/>
              </a:moveTo>
              <a:lnTo>
                <a:pt x="0" y="413465"/>
              </a:lnTo>
              <a:lnTo>
                <a:pt x="2262762" y="413465"/>
              </a:lnTo>
              <a:lnTo>
                <a:pt x="2262762" y="826930"/>
              </a:lnTo>
            </a:path>
          </a:pathLst>
        </a:custGeom>
        <a:noFill/>
        <a:ln w="55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F313ED-A58E-4C98-A457-957A126456D5}">
      <dsp:nvSpPr>
        <dsp:cNvPr id="0" name=""/>
        <dsp:cNvSpPr/>
      </dsp:nvSpPr>
      <dsp:spPr>
        <a:xfrm>
          <a:off x="4922848" y="2478220"/>
          <a:ext cx="3595226" cy="1903760"/>
        </a:xfrm>
        <a:prstGeom prst="roundRect">
          <a:avLst>
            <a:gd name="adj" fmla="val 10000"/>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Service Exports From India Scheme</a:t>
          </a:r>
          <a:endParaRPr lang="en-US" sz="2400" kern="1200" dirty="0"/>
        </a:p>
      </dsp:txBody>
      <dsp:txXfrm>
        <a:off x="4978607" y="2533979"/>
        <a:ext cx="3483708" cy="17922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75286E-0DF6-402F-A584-A8C058AEDB07}">
      <dsp:nvSpPr>
        <dsp:cNvPr id="0" name=""/>
        <dsp:cNvSpPr/>
      </dsp:nvSpPr>
      <dsp:spPr>
        <a:xfrm>
          <a:off x="2281217" y="1842772"/>
          <a:ext cx="4593270" cy="4464408"/>
        </a:xfrm>
        <a:prstGeom prst="ellipse">
          <a:avLst/>
        </a:prstGeom>
        <a:solidFill>
          <a:schemeClr val="accent1">
            <a:alpha val="50000"/>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t>Eligibility Criteria For Claiming Rewards Under SEIS</a:t>
          </a:r>
          <a:endParaRPr lang="en-US" sz="2800" kern="1200" dirty="0"/>
        </a:p>
      </dsp:txBody>
      <dsp:txXfrm>
        <a:off x="2953886" y="2496569"/>
        <a:ext cx="3247932" cy="3156814"/>
      </dsp:txXfrm>
    </dsp:sp>
    <dsp:sp modelId="{38B6FF7F-49AB-49F9-9176-FA682B8D62B1}">
      <dsp:nvSpPr>
        <dsp:cNvPr id="0" name=""/>
        <dsp:cNvSpPr/>
      </dsp:nvSpPr>
      <dsp:spPr>
        <a:xfrm>
          <a:off x="2975535" y="72452"/>
          <a:ext cx="3204636" cy="2523693"/>
        </a:xfrm>
        <a:prstGeom prst="ellipse">
          <a:avLst/>
        </a:prstGeom>
        <a:solidFill>
          <a:schemeClr val="accent1">
            <a:alpha val="50000"/>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t>Services Rendered should fall under the Definition of “Service” of “Foreign Trade Policy”</a:t>
          </a:r>
          <a:endParaRPr lang="en-US" sz="2000" kern="1200" dirty="0"/>
        </a:p>
      </dsp:txBody>
      <dsp:txXfrm>
        <a:off x="3444843" y="442038"/>
        <a:ext cx="2266020" cy="1784521"/>
      </dsp:txXfrm>
    </dsp:sp>
    <dsp:sp modelId="{791FC476-58DA-4A8A-8136-77E8C8E12D1B}">
      <dsp:nvSpPr>
        <dsp:cNvPr id="0" name=""/>
        <dsp:cNvSpPr/>
      </dsp:nvSpPr>
      <dsp:spPr>
        <a:xfrm>
          <a:off x="5797391" y="4378636"/>
          <a:ext cx="2965424" cy="2393377"/>
        </a:xfrm>
        <a:prstGeom prst="ellipse">
          <a:avLst/>
        </a:prstGeom>
        <a:solidFill>
          <a:schemeClr val="accent1">
            <a:alpha val="50000"/>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t>Active IEC Code</a:t>
          </a:r>
          <a:endParaRPr lang="en-US" sz="1100" kern="1200" dirty="0"/>
        </a:p>
      </dsp:txBody>
      <dsp:txXfrm>
        <a:off x="6231667" y="4729138"/>
        <a:ext cx="2096872" cy="1692373"/>
      </dsp:txXfrm>
    </dsp:sp>
    <dsp:sp modelId="{880E1174-DDA7-4974-9A0D-C4BB02A2AE52}">
      <dsp:nvSpPr>
        <dsp:cNvPr id="0" name=""/>
        <dsp:cNvSpPr/>
      </dsp:nvSpPr>
      <dsp:spPr>
        <a:xfrm>
          <a:off x="0" y="4177535"/>
          <a:ext cx="3446037" cy="2680464"/>
        </a:xfrm>
        <a:prstGeom prst="ellipse">
          <a:avLst/>
        </a:prstGeom>
        <a:solidFill>
          <a:schemeClr val="accent1">
            <a:alpha val="50000"/>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t>Service Provider should have minimum Net free Foreign Exchange Earning of US$ 15000</a:t>
          </a:r>
          <a:endParaRPr lang="en-US" sz="2000" kern="1200" dirty="0"/>
        </a:p>
      </dsp:txBody>
      <dsp:txXfrm>
        <a:off x="504660" y="4570080"/>
        <a:ext cx="2436717" cy="18953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E2EB07-A2E2-4003-85E1-885D391E5B3C}">
      <dsp:nvSpPr>
        <dsp:cNvPr id="0" name=""/>
        <dsp:cNvSpPr/>
      </dsp:nvSpPr>
      <dsp:spPr>
        <a:xfrm>
          <a:off x="3009228" y="2313677"/>
          <a:ext cx="2211142" cy="2211142"/>
        </a:xfrm>
        <a:prstGeom prst="ellips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en-US" sz="3000" kern="1200" dirty="0" smtClean="0"/>
            <a:t>Service Provider</a:t>
          </a:r>
          <a:endParaRPr lang="en-US" sz="3000" kern="1200" dirty="0"/>
        </a:p>
      </dsp:txBody>
      <dsp:txXfrm>
        <a:off x="3333042" y="2637491"/>
        <a:ext cx="1563514" cy="1563514"/>
      </dsp:txXfrm>
    </dsp:sp>
    <dsp:sp modelId="{13C971FA-0F89-4E84-8947-AEB7BA6EDECA}">
      <dsp:nvSpPr>
        <dsp:cNvPr id="0" name=""/>
        <dsp:cNvSpPr/>
      </dsp:nvSpPr>
      <dsp:spPr>
        <a:xfrm rot="11398032">
          <a:off x="1355364" y="2759055"/>
          <a:ext cx="1591339" cy="630175"/>
        </a:xfrm>
        <a:prstGeom prst="lef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50ED352-7619-4946-A14E-37F66828CED2}">
      <dsp:nvSpPr>
        <dsp:cNvPr id="0" name=""/>
        <dsp:cNvSpPr/>
      </dsp:nvSpPr>
      <dsp:spPr>
        <a:xfrm>
          <a:off x="317081" y="2096190"/>
          <a:ext cx="2100585" cy="1680468"/>
        </a:xfrm>
        <a:prstGeom prst="roundRect">
          <a:avLst>
            <a:gd name="adj" fmla="val 10000"/>
          </a:avLst>
        </a:prstGeom>
        <a:solidFill>
          <a:schemeClr val="accent2">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dirty="0" smtClean="0"/>
            <a:t>Cross Border Trade</a:t>
          </a:r>
          <a:endParaRPr lang="en-US" sz="2800" kern="1200" dirty="0"/>
        </a:p>
      </dsp:txBody>
      <dsp:txXfrm>
        <a:off x="366300" y="2145409"/>
        <a:ext cx="2002147" cy="1582030"/>
      </dsp:txXfrm>
    </dsp:sp>
    <dsp:sp modelId="{CE2C7877-FCEB-4992-8474-424EEB11DD60}">
      <dsp:nvSpPr>
        <dsp:cNvPr id="0" name=""/>
        <dsp:cNvSpPr/>
      </dsp:nvSpPr>
      <dsp:spPr>
        <a:xfrm rot="14700000">
          <a:off x="2438352" y="1270893"/>
          <a:ext cx="1643162" cy="630175"/>
        </a:xfrm>
        <a:prstGeom prst="leftArrow">
          <a:avLst>
            <a:gd name="adj1" fmla="val 60000"/>
            <a:gd name="adj2" fmla="val 50000"/>
          </a:avLst>
        </a:prstGeom>
        <a:solidFill>
          <a:schemeClr val="accent2">
            <a:hueOff val="-6721063"/>
            <a:satOff val="2923"/>
            <a:lumOff val="85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FCC98CC-D16E-4546-A81A-E6B6DDBA2FBC}">
      <dsp:nvSpPr>
        <dsp:cNvPr id="0" name=""/>
        <dsp:cNvSpPr/>
      </dsp:nvSpPr>
      <dsp:spPr>
        <a:xfrm>
          <a:off x="1600199" y="1141"/>
          <a:ext cx="2625038" cy="1680468"/>
        </a:xfrm>
        <a:prstGeom prst="roundRect">
          <a:avLst>
            <a:gd name="adj" fmla="val 10000"/>
          </a:avLst>
        </a:prstGeom>
        <a:solidFill>
          <a:schemeClr val="accent2">
            <a:hueOff val="-6721063"/>
            <a:satOff val="2923"/>
            <a:lumOff val="85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dirty="0" smtClean="0"/>
            <a:t>Consumption Abroad</a:t>
          </a:r>
          <a:endParaRPr lang="en-US" sz="2800" kern="1200" dirty="0"/>
        </a:p>
      </dsp:txBody>
      <dsp:txXfrm>
        <a:off x="1649418" y="50360"/>
        <a:ext cx="2526600" cy="1582030"/>
      </dsp:txXfrm>
    </dsp:sp>
    <dsp:sp modelId="{D264D9A8-223C-4E41-B61C-0DAA883717F0}">
      <dsp:nvSpPr>
        <dsp:cNvPr id="0" name=""/>
        <dsp:cNvSpPr/>
      </dsp:nvSpPr>
      <dsp:spPr>
        <a:xfrm rot="18018492">
          <a:off x="4284810" y="1293360"/>
          <a:ext cx="1776967" cy="630175"/>
        </a:xfrm>
        <a:prstGeom prst="leftArrow">
          <a:avLst>
            <a:gd name="adj1" fmla="val 60000"/>
            <a:gd name="adj2" fmla="val 50000"/>
          </a:avLst>
        </a:prstGeom>
        <a:solidFill>
          <a:schemeClr val="accent2">
            <a:hueOff val="-13442126"/>
            <a:satOff val="5846"/>
            <a:lumOff val="170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5FB0FB7-E0B3-4F48-9D2A-ED8F74196B13}">
      <dsp:nvSpPr>
        <dsp:cNvPr id="0" name=""/>
        <dsp:cNvSpPr/>
      </dsp:nvSpPr>
      <dsp:spPr>
        <a:xfrm>
          <a:off x="4461546" y="1165"/>
          <a:ext cx="2320243" cy="1680468"/>
        </a:xfrm>
        <a:prstGeom prst="roundRect">
          <a:avLst>
            <a:gd name="adj" fmla="val 10000"/>
          </a:avLst>
        </a:prstGeom>
        <a:solidFill>
          <a:schemeClr val="accent2">
            <a:hueOff val="-13442126"/>
            <a:satOff val="5846"/>
            <a:lumOff val="170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dirty="0" smtClean="0"/>
            <a:t>Commercial Presence</a:t>
          </a:r>
          <a:endParaRPr lang="en-US" sz="2800" kern="1200" dirty="0"/>
        </a:p>
      </dsp:txBody>
      <dsp:txXfrm>
        <a:off x="4510765" y="50384"/>
        <a:ext cx="2221805" cy="1582030"/>
      </dsp:txXfrm>
    </dsp:sp>
    <dsp:sp modelId="{163ACD95-4C12-452B-B0AD-E0E7162A3470}">
      <dsp:nvSpPr>
        <dsp:cNvPr id="0" name=""/>
        <dsp:cNvSpPr/>
      </dsp:nvSpPr>
      <dsp:spPr>
        <a:xfrm rot="21094875">
          <a:off x="5290903" y="2813186"/>
          <a:ext cx="1579835" cy="630175"/>
        </a:xfrm>
        <a:prstGeom prst="leftArrow">
          <a:avLst>
            <a:gd name="adj1" fmla="val 60000"/>
            <a:gd name="adj2" fmla="val 50000"/>
          </a:avLst>
        </a:prstGeom>
        <a:solidFill>
          <a:schemeClr val="accent2">
            <a:hueOff val="-20163188"/>
            <a:satOff val="8769"/>
            <a:lumOff val="255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3D2857A-9727-4A01-AD90-85F380C22163}">
      <dsp:nvSpPr>
        <dsp:cNvPr id="0" name=""/>
        <dsp:cNvSpPr/>
      </dsp:nvSpPr>
      <dsp:spPr>
        <a:xfrm>
          <a:off x="5811934" y="2172391"/>
          <a:ext cx="2100585" cy="1680468"/>
        </a:xfrm>
        <a:prstGeom prst="roundRect">
          <a:avLst>
            <a:gd name="adj" fmla="val 10000"/>
          </a:avLst>
        </a:prstGeom>
        <a:solidFill>
          <a:schemeClr val="accent2">
            <a:hueOff val="-20163188"/>
            <a:satOff val="8769"/>
            <a:lumOff val="255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dirty="0" smtClean="0"/>
            <a:t>Presence of Natural Persons</a:t>
          </a:r>
          <a:endParaRPr lang="en-US" sz="2800" kern="1200" dirty="0"/>
        </a:p>
      </dsp:txBody>
      <dsp:txXfrm>
        <a:off x="5861153" y="2221610"/>
        <a:ext cx="2002147" cy="15820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890407-AB2E-4CF3-8367-AD3216B7EAE8}">
      <dsp:nvSpPr>
        <dsp:cNvPr id="0" name=""/>
        <dsp:cNvSpPr/>
      </dsp:nvSpPr>
      <dsp:spPr>
        <a:xfrm>
          <a:off x="3634162" y="1979537"/>
          <a:ext cx="1903017" cy="145161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800100">
            <a:lnSpc>
              <a:spcPct val="90000"/>
            </a:lnSpc>
            <a:spcBef>
              <a:spcPct val="0"/>
            </a:spcBef>
            <a:spcAft>
              <a:spcPct val="35000"/>
            </a:spcAft>
          </a:pPr>
          <a:r>
            <a:rPr lang="en-US" sz="1800" kern="1200" dirty="0" smtClean="0"/>
            <a:t>Related to Financial Service Sector</a:t>
          </a:r>
          <a:endParaRPr lang="en-US" sz="1800" kern="1200" dirty="0"/>
        </a:p>
      </dsp:txBody>
      <dsp:txXfrm>
        <a:off x="3705024" y="2050399"/>
        <a:ext cx="1761293" cy="1309886"/>
      </dsp:txXfrm>
    </dsp:sp>
    <dsp:sp modelId="{53BD8068-BD8B-4356-8E29-F9EC8916824B}">
      <dsp:nvSpPr>
        <dsp:cNvPr id="0" name=""/>
        <dsp:cNvSpPr/>
      </dsp:nvSpPr>
      <dsp:spPr>
        <a:xfrm rot="16200000">
          <a:off x="4148350" y="1542217"/>
          <a:ext cx="874640" cy="0"/>
        </a:xfrm>
        <a:custGeom>
          <a:avLst/>
          <a:gdLst/>
          <a:ahLst/>
          <a:cxnLst/>
          <a:rect l="0" t="0" r="0" b="0"/>
          <a:pathLst>
            <a:path>
              <a:moveTo>
                <a:pt x="0" y="0"/>
              </a:moveTo>
              <a:lnTo>
                <a:pt x="874640" y="0"/>
              </a:lnTo>
            </a:path>
          </a:pathLst>
        </a:custGeom>
        <a:noFill/>
        <a:ln w="55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7FB11FB-E477-4EC9-B5B0-7D3DDBD042F4}">
      <dsp:nvSpPr>
        <dsp:cNvPr id="0" name=""/>
        <dsp:cNvSpPr/>
      </dsp:nvSpPr>
      <dsp:spPr>
        <a:xfrm>
          <a:off x="3704334" y="132318"/>
          <a:ext cx="1762672" cy="972578"/>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622300">
            <a:lnSpc>
              <a:spcPct val="90000"/>
            </a:lnSpc>
            <a:spcBef>
              <a:spcPct val="0"/>
            </a:spcBef>
            <a:spcAft>
              <a:spcPct val="35000"/>
            </a:spcAft>
          </a:pPr>
          <a:r>
            <a:rPr lang="en-US" sz="1400" kern="1200" dirty="0" smtClean="0"/>
            <a:t>Foreign Exchange Remittance </a:t>
          </a:r>
          <a:endParaRPr lang="en-US" sz="1400" kern="1200" dirty="0"/>
        </a:p>
      </dsp:txBody>
      <dsp:txXfrm>
        <a:off x="3751811" y="179795"/>
        <a:ext cx="1667718" cy="877624"/>
      </dsp:txXfrm>
    </dsp:sp>
    <dsp:sp modelId="{8DC6F610-AEB9-470A-8D34-5356F8301E55}">
      <dsp:nvSpPr>
        <dsp:cNvPr id="0" name=""/>
        <dsp:cNvSpPr/>
      </dsp:nvSpPr>
      <dsp:spPr>
        <a:xfrm rot="21058693">
          <a:off x="5526853" y="2423375"/>
          <a:ext cx="1669436" cy="0"/>
        </a:xfrm>
        <a:custGeom>
          <a:avLst/>
          <a:gdLst/>
          <a:ahLst/>
          <a:cxnLst/>
          <a:rect l="0" t="0" r="0" b="0"/>
          <a:pathLst>
            <a:path>
              <a:moveTo>
                <a:pt x="0" y="0"/>
              </a:moveTo>
              <a:lnTo>
                <a:pt x="1669436" y="0"/>
              </a:lnTo>
            </a:path>
          </a:pathLst>
        </a:custGeom>
        <a:noFill/>
        <a:ln w="55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7E01553-F6AF-4D44-84F1-CCED5C40CBBF}">
      <dsp:nvSpPr>
        <dsp:cNvPr id="0" name=""/>
        <dsp:cNvSpPr/>
      </dsp:nvSpPr>
      <dsp:spPr>
        <a:xfrm>
          <a:off x="7185963" y="1666715"/>
          <a:ext cx="1756943" cy="972578"/>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622300">
            <a:lnSpc>
              <a:spcPct val="90000"/>
            </a:lnSpc>
            <a:spcBef>
              <a:spcPct val="0"/>
            </a:spcBef>
            <a:spcAft>
              <a:spcPct val="35000"/>
            </a:spcAft>
          </a:pPr>
          <a:r>
            <a:rPr lang="en-US" sz="1400" kern="1200" dirty="0" smtClean="0"/>
            <a:t>Export Proceeds Realization of Clients</a:t>
          </a:r>
          <a:endParaRPr lang="en-US" sz="1400" kern="1200" dirty="0"/>
        </a:p>
      </dsp:txBody>
      <dsp:txXfrm>
        <a:off x="7233440" y="1714192"/>
        <a:ext cx="1661989" cy="877624"/>
      </dsp:txXfrm>
    </dsp:sp>
    <dsp:sp modelId="{AFE9047F-CB24-494A-BB9A-FE0F713367A3}">
      <dsp:nvSpPr>
        <dsp:cNvPr id="0" name=""/>
        <dsp:cNvSpPr/>
      </dsp:nvSpPr>
      <dsp:spPr>
        <a:xfrm rot="1330445">
          <a:off x="5466791" y="3452347"/>
          <a:ext cx="1903456" cy="0"/>
        </a:xfrm>
        <a:custGeom>
          <a:avLst/>
          <a:gdLst/>
          <a:ahLst/>
          <a:cxnLst/>
          <a:rect l="0" t="0" r="0" b="0"/>
          <a:pathLst>
            <a:path>
              <a:moveTo>
                <a:pt x="0" y="0"/>
              </a:moveTo>
              <a:lnTo>
                <a:pt x="1903456" y="0"/>
              </a:lnTo>
            </a:path>
          </a:pathLst>
        </a:custGeom>
        <a:noFill/>
        <a:ln w="55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3F87A8-FF6E-4C23-9AC3-45D8E2B1F2C1}">
      <dsp:nvSpPr>
        <dsp:cNvPr id="0" name=""/>
        <dsp:cNvSpPr/>
      </dsp:nvSpPr>
      <dsp:spPr>
        <a:xfrm>
          <a:off x="7299859" y="3646189"/>
          <a:ext cx="1574857" cy="972578"/>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711200">
            <a:lnSpc>
              <a:spcPct val="90000"/>
            </a:lnSpc>
            <a:spcBef>
              <a:spcPct val="0"/>
            </a:spcBef>
            <a:spcAft>
              <a:spcPct val="35000"/>
            </a:spcAft>
          </a:pPr>
          <a:r>
            <a:rPr lang="en-US" sz="1600" kern="1200" dirty="0" smtClean="0"/>
            <a:t>Issuance of Foreign  Equity through ADRs/GDSRs  or other similar instruments</a:t>
          </a:r>
          <a:endParaRPr lang="en-US" sz="1600" kern="1200" dirty="0"/>
        </a:p>
      </dsp:txBody>
      <dsp:txXfrm>
        <a:off x="7347336" y="3693666"/>
        <a:ext cx="1479903" cy="877624"/>
      </dsp:txXfrm>
    </dsp:sp>
    <dsp:sp modelId="{0573FF68-71ED-4484-95E3-596466229C25}">
      <dsp:nvSpPr>
        <dsp:cNvPr id="0" name=""/>
        <dsp:cNvSpPr/>
      </dsp:nvSpPr>
      <dsp:spPr>
        <a:xfrm rot="5389923">
          <a:off x="4371158" y="3648423"/>
          <a:ext cx="434553" cy="0"/>
        </a:xfrm>
        <a:custGeom>
          <a:avLst/>
          <a:gdLst/>
          <a:ahLst/>
          <a:cxnLst/>
          <a:rect l="0" t="0" r="0" b="0"/>
          <a:pathLst>
            <a:path>
              <a:moveTo>
                <a:pt x="0" y="0"/>
              </a:moveTo>
              <a:lnTo>
                <a:pt x="434553" y="0"/>
              </a:lnTo>
            </a:path>
          </a:pathLst>
        </a:custGeom>
        <a:noFill/>
        <a:ln w="55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5EB57B-12F4-4486-9879-74C6A836497A}">
      <dsp:nvSpPr>
        <dsp:cNvPr id="0" name=""/>
        <dsp:cNvSpPr/>
      </dsp:nvSpPr>
      <dsp:spPr>
        <a:xfrm>
          <a:off x="3854304" y="3865699"/>
          <a:ext cx="1472386" cy="972578"/>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533400">
            <a:lnSpc>
              <a:spcPct val="90000"/>
            </a:lnSpc>
            <a:spcBef>
              <a:spcPct val="0"/>
            </a:spcBef>
            <a:spcAft>
              <a:spcPct val="35000"/>
            </a:spcAft>
          </a:pPr>
          <a:r>
            <a:rPr lang="en-US" sz="1200" kern="1200" dirty="0" smtClean="0"/>
            <a:t>Issuance of Foreign Currency Bonds</a:t>
          </a:r>
          <a:endParaRPr lang="en-US" sz="1200" kern="1200" dirty="0"/>
        </a:p>
      </dsp:txBody>
      <dsp:txXfrm>
        <a:off x="3901781" y="3913176"/>
        <a:ext cx="1377432" cy="877624"/>
      </dsp:txXfrm>
    </dsp:sp>
    <dsp:sp modelId="{406CC468-ADDD-41B0-8BD7-5CC08881B519}">
      <dsp:nvSpPr>
        <dsp:cNvPr id="0" name=""/>
        <dsp:cNvSpPr/>
      </dsp:nvSpPr>
      <dsp:spPr>
        <a:xfrm rot="9584950">
          <a:off x="1686794" y="3404158"/>
          <a:ext cx="2009474" cy="0"/>
        </a:xfrm>
        <a:custGeom>
          <a:avLst/>
          <a:gdLst/>
          <a:ahLst/>
          <a:cxnLst/>
          <a:rect l="0" t="0" r="0" b="0"/>
          <a:pathLst>
            <a:path>
              <a:moveTo>
                <a:pt x="0" y="0"/>
              </a:moveTo>
              <a:lnTo>
                <a:pt x="2009474" y="0"/>
              </a:lnTo>
            </a:path>
          </a:pathLst>
        </a:custGeom>
        <a:noFill/>
        <a:ln w="55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87A99C-B96B-4770-B6E9-76F1750ADF5F}">
      <dsp:nvSpPr>
        <dsp:cNvPr id="0" name=""/>
        <dsp:cNvSpPr/>
      </dsp:nvSpPr>
      <dsp:spPr>
        <a:xfrm>
          <a:off x="83408" y="3572870"/>
          <a:ext cx="1665492" cy="972578"/>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622300">
            <a:lnSpc>
              <a:spcPct val="90000"/>
            </a:lnSpc>
            <a:spcBef>
              <a:spcPct val="0"/>
            </a:spcBef>
            <a:spcAft>
              <a:spcPct val="35000"/>
            </a:spcAft>
          </a:pPr>
          <a:r>
            <a:rPr lang="en-US" sz="1400" kern="1200" dirty="0" smtClean="0"/>
            <a:t>Raising all type of Foreign Currency Loans</a:t>
          </a:r>
          <a:endParaRPr lang="en-US" sz="1400" kern="1200" dirty="0"/>
        </a:p>
      </dsp:txBody>
      <dsp:txXfrm>
        <a:off x="130885" y="3620347"/>
        <a:ext cx="1570538" cy="877624"/>
      </dsp:txXfrm>
    </dsp:sp>
    <dsp:sp modelId="{2C4524AE-ECC9-4A9D-B3FC-D0A07B26120D}">
      <dsp:nvSpPr>
        <dsp:cNvPr id="0" name=""/>
        <dsp:cNvSpPr/>
      </dsp:nvSpPr>
      <dsp:spPr>
        <a:xfrm rot="11333318">
          <a:off x="1982735" y="2428178"/>
          <a:ext cx="1661402" cy="0"/>
        </a:xfrm>
        <a:custGeom>
          <a:avLst/>
          <a:gdLst/>
          <a:ahLst/>
          <a:cxnLst/>
          <a:rect l="0" t="0" r="0" b="0"/>
          <a:pathLst>
            <a:path>
              <a:moveTo>
                <a:pt x="0" y="0"/>
              </a:moveTo>
              <a:lnTo>
                <a:pt x="1661402" y="0"/>
              </a:lnTo>
            </a:path>
          </a:pathLst>
        </a:custGeom>
        <a:noFill/>
        <a:ln w="55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6787D3-C9DC-4260-BE35-781DF1269BE8}">
      <dsp:nvSpPr>
        <dsp:cNvPr id="0" name=""/>
        <dsp:cNvSpPr/>
      </dsp:nvSpPr>
      <dsp:spPr>
        <a:xfrm>
          <a:off x="115119" y="1666713"/>
          <a:ext cx="1877592" cy="972578"/>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577850">
            <a:lnSpc>
              <a:spcPct val="90000"/>
            </a:lnSpc>
            <a:spcBef>
              <a:spcPct val="0"/>
            </a:spcBef>
            <a:spcAft>
              <a:spcPct val="35000"/>
            </a:spcAft>
          </a:pPr>
          <a:r>
            <a:rPr lang="en-US" sz="1300" kern="1200" dirty="0" smtClean="0"/>
            <a:t>Sale of Securities and other Financial Instruments</a:t>
          </a:r>
          <a:endParaRPr lang="en-US" sz="1300" kern="1200" dirty="0"/>
        </a:p>
      </dsp:txBody>
      <dsp:txXfrm>
        <a:off x="162596" y="1714190"/>
        <a:ext cx="1782638" cy="87762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E8A20B-DB29-43B9-BE01-BCD14B7B515A}">
      <dsp:nvSpPr>
        <dsp:cNvPr id="0" name=""/>
        <dsp:cNvSpPr/>
      </dsp:nvSpPr>
      <dsp:spPr>
        <a:xfrm>
          <a:off x="1180" y="76213"/>
          <a:ext cx="4109949" cy="822868"/>
        </a:xfrm>
        <a:prstGeom prst="roundRect">
          <a:avLst>
            <a:gd name="adj" fmla="val 10000"/>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ANF 3B </a:t>
          </a:r>
          <a:endParaRPr lang="en-US" sz="2000" kern="1200" dirty="0"/>
        </a:p>
      </dsp:txBody>
      <dsp:txXfrm>
        <a:off x="25281" y="100314"/>
        <a:ext cx="4061747" cy="774666"/>
      </dsp:txXfrm>
    </dsp:sp>
    <dsp:sp modelId="{B3DC3AB7-3888-429F-B011-7DE31676A04B}">
      <dsp:nvSpPr>
        <dsp:cNvPr id="0" name=""/>
        <dsp:cNvSpPr/>
      </dsp:nvSpPr>
      <dsp:spPr>
        <a:xfrm rot="34027">
          <a:off x="4287876" y="-38465"/>
          <a:ext cx="969357" cy="110063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a:off x="4287883" y="180223"/>
        <a:ext cx="678550" cy="660383"/>
      </dsp:txXfrm>
    </dsp:sp>
    <dsp:sp modelId="{538268CB-E5AA-47EA-B62C-5B3EFE9FF52F}">
      <dsp:nvSpPr>
        <dsp:cNvPr id="0" name=""/>
        <dsp:cNvSpPr/>
      </dsp:nvSpPr>
      <dsp:spPr>
        <a:xfrm>
          <a:off x="5886352" y="92762"/>
          <a:ext cx="3256467" cy="897827"/>
        </a:xfrm>
        <a:prstGeom prst="roundRect">
          <a:avLst>
            <a:gd name="adj" fmla="val 10000"/>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Chartered Accountant Certificate</a:t>
          </a:r>
          <a:endParaRPr lang="en-US" sz="1900" kern="1200" dirty="0"/>
        </a:p>
      </dsp:txBody>
      <dsp:txXfrm>
        <a:off x="5912648" y="119058"/>
        <a:ext cx="3203875" cy="84523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A530308-2F8D-4102-BC4B-FA7964D9C535}" type="datetimeFigureOut">
              <a:rPr lang="en-US" smtClean="0"/>
              <a:t>2/5/2016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CD5A40-384D-477F-8B6B-EB4037D61599}" type="slidenum">
              <a:rPr lang="en-US" smtClean="0"/>
              <a:t>‹#›</a:t>
            </a:fld>
            <a:endParaRPr lang="en-US"/>
          </a:p>
        </p:txBody>
      </p:sp>
    </p:spTree>
    <p:extLst>
      <p:ext uri="{BB962C8B-B14F-4D97-AF65-F5344CB8AC3E}">
        <p14:creationId xmlns:p14="http://schemas.microsoft.com/office/powerpoint/2010/main" val="6062905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DCD5A40-384D-477F-8B6B-EB4037D61599}" type="slidenum">
              <a:rPr lang="en-US" smtClean="0"/>
              <a:t>1</a:t>
            </a:fld>
            <a:endParaRPr lang="en-US"/>
          </a:p>
        </p:txBody>
      </p:sp>
    </p:spTree>
    <p:extLst>
      <p:ext uri="{BB962C8B-B14F-4D97-AF65-F5344CB8AC3E}">
        <p14:creationId xmlns:p14="http://schemas.microsoft.com/office/powerpoint/2010/main" val="40005062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DCD5A40-384D-477F-8B6B-EB4037D61599}" type="slidenum">
              <a:rPr lang="en-US" smtClean="0"/>
              <a:t>4</a:t>
            </a:fld>
            <a:endParaRPr lang="en-US"/>
          </a:p>
        </p:txBody>
      </p:sp>
    </p:spTree>
    <p:extLst>
      <p:ext uri="{BB962C8B-B14F-4D97-AF65-F5344CB8AC3E}">
        <p14:creationId xmlns:p14="http://schemas.microsoft.com/office/powerpoint/2010/main" val="24939407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E78D0153-0FA1-4A1A-A717-E8EE4307D9A2}" type="datetime1">
              <a:rPr lang="en-US" smtClean="0"/>
              <a:t>2/5/2016</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r>
              <a:rPr lang="en-US" smtClean="0"/>
              <a:t>S.RAMANAND AIYAR &amp; Company.</a:t>
            </a:r>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0DC73612-3B22-4285-83A3-23F62F482AF0}"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3B5C2CD-6A0B-4FCB-AB41-4B592FCF90FA}" type="datetime1">
              <a:rPr lang="en-US" smtClean="0"/>
              <a:t>2/5/2016</a:t>
            </a:fld>
            <a:endParaRPr lang="en-US"/>
          </a:p>
        </p:txBody>
      </p:sp>
      <p:sp>
        <p:nvSpPr>
          <p:cNvPr id="5" name="Footer Placeholder 4"/>
          <p:cNvSpPr>
            <a:spLocks noGrp="1"/>
          </p:cNvSpPr>
          <p:nvPr>
            <p:ph type="ftr" sz="quarter" idx="11"/>
          </p:nvPr>
        </p:nvSpPr>
        <p:spPr/>
        <p:txBody>
          <a:bodyPr/>
          <a:lstStyle>
            <a:extLst/>
          </a:lstStyle>
          <a:p>
            <a:r>
              <a:rPr lang="en-US" smtClean="0"/>
              <a:t>S.RAMANAND AIYAR &amp; Company.</a:t>
            </a:r>
            <a:endParaRPr lang="en-US"/>
          </a:p>
        </p:txBody>
      </p:sp>
      <p:sp>
        <p:nvSpPr>
          <p:cNvPr id="6" name="Slide Number Placeholder 5"/>
          <p:cNvSpPr>
            <a:spLocks noGrp="1"/>
          </p:cNvSpPr>
          <p:nvPr>
            <p:ph type="sldNum" sz="quarter" idx="12"/>
          </p:nvPr>
        </p:nvSpPr>
        <p:spPr/>
        <p:txBody>
          <a:bodyPr/>
          <a:lstStyle>
            <a:extLst/>
          </a:lstStyle>
          <a:p>
            <a:fld id="{0DC73612-3B22-4285-83A3-23F62F482AF0}"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033D9C1-D7BF-4E9E-B99B-28031CFA40B7}" type="datetime1">
              <a:rPr lang="en-US" smtClean="0"/>
              <a:t>2/5/2016</a:t>
            </a:fld>
            <a:endParaRPr lang="en-US"/>
          </a:p>
        </p:txBody>
      </p:sp>
      <p:sp>
        <p:nvSpPr>
          <p:cNvPr id="5" name="Footer Placeholder 4"/>
          <p:cNvSpPr>
            <a:spLocks noGrp="1"/>
          </p:cNvSpPr>
          <p:nvPr>
            <p:ph type="ftr" sz="quarter" idx="11"/>
          </p:nvPr>
        </p:nvSpPr>
        <p:spPr/>
        <p:txBody>
          <a:bodyPr/>
          <a:lstStyle>
            <a:extLst/>
          </a:lstStyle>
          <a:p>
            <a:r>
              <a:rPr lang="en-US" smtClean="0"/>
              <a:t>S.RAMANAND AIYAR &amp; Company.</a:t>
            </a:r>
            <a:endParaRPr lang="en-US"/>
          </a:p>
        </p:txBody>
      </p:sp>
      <p:sp>
        <p:nvSpPr>
          <p:cNvPr id="6" name="Slide Number Placeholder 5"/>
          <p:cNvSpPr>
            <a:spLocks noGrp="1"/>
          </p:cNvSpPr>
          <p:nvPr>
            <p:ph type="sldNum" sz="quarter" idx="12"/>
          </p:nvPr>
        </p:nvSpPr>
        <p:spPr/>
        <p:txBody>
          <a:bodyPr/>
          <a:lstStyle>
            <a:extLst/>
          </a:lstStyle>
          <a:p>
            <a:fld id="{0DC73612-3B22-4285-83A3-23F62F482AF0}"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2FD26C1-1B10-421B-BD18-F9315B530D76}" type="datetime1">
              <a:rPr lang="en-US" smtClean="0"/>
              <a:t>2/5/2016</a:t>
            </a:fld>
            <a:endParaRPr lang="en-US"/>
          </a:p>
        </p:txBody>
      </p:sp>
      <p:sp>
        <p:nvSpPr>
          <p:cNvPr id="6" name="Footer Placeholder 5"/>
          <p:cNvSpPr>
            <a:spLocks noGrp="1"/>
          </p:cNvSpPr>
          <p:nvPr>
            <p:ph type="ftr" sz="quarter" idx="11"/>
          </p:nvPr>
        </p:nvSpPr>
        <p:spPr/>
        <p:txBody>
          <a:bodyPr/>
          <a:lstStyle>
            <a:extLst/>
          </a:lstStyle>
          <a:p>
            <a:r>
              <a:rPr lang="en-US" smtClean="0"/>
              <a:t>S.RAMANAND AIYAR &amp; Company.</a:t>
            </a:r>
            <a:endParaRPr lang="en-US"/>
          </a:p>
        </p:txBody>
      </p:sp>
      <p:sp>
        <p:nvSpPr>
          <p:cNvPr id="7" name="Slide Number Placeholder 6"/>
          <p:cNvSpPr>
            <a:spLocks noGrp="1"/>
          </p:cNvSpPr>
          <p:nvPr>
            <p:ph type="sldNum" sz="quarter" idx="12"/>
          </p:nvPr>
        </p:nvSpPr>
        <p:spPr/>
        <p:txBody>
          <a:bodyPr/>
          <a:lstStyle>
            <a:extLst/>
          </a:lstStyle>
          <a:p>
            <a:fld id="{0DC73612-3B22-4285-83A3-23F62F482AF0}"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AC1F929-893A-4030-8E4F-AE2460E15956}" type="datetime1">
              <a:rPr lang="en-US" smtClean="0"/>
              <a:t>2/5/2016</a:t>
            </a:fld>
            <a:endParaRPr lang="en-US"/>
          </a:p>
        </p:txBody>
      </p:sp>
      <p:sp>
        <p:nvSpPr>
          <p:cNvPr id="8" name="Footer Placeholder 7"/>
          <p:cNvSpPr>
            <a:spLocks noGrp="1"/>
          </p:cNvSpPr>
          <p:nvPr>
            <p:ph type="ftr" sz="quarter" idx="11"/>
          </p:nvPr>
        </p:nvSpPr>
        <p:spPr/>
        <p:txBody>
          <a:bodyPr/>
          <a:lstStyle>
            <a:extLst/>
          </a:lstStyle>
          <a:p>
            <a:r>
              <a:rPr lang="en-US" smtClean="0"/>
              <a:t>S.RAMANAND AIYAR &amp; Company.</a:t>
            </a:r>
            <a:endParaRPr lang="en-US"/>
          </a:p>
        </p:txBody>
      </p:sp>
      <p:sp>
        <p:nvSpPr>
          <p:cNvPr id="9" name="Slide Number Placeholder 8"/>
          <p:cNvSpPr>
            <a:spLocks noGrp="1"/>
          </p:cNvSpPr>
          <p:nvPr>
            <p:ph type="sldNum" sz="quarter" idx="12"/>
          </p:nvPr>
        </p:nvSpPr>
        <p:spPr/>
        <p:txBody>
          <a:bodyPr/>
          <a:lstStyle>
            <a:extLst/>
          </a:lstStyle>
          <a:p>
            <a:fld id="{0DC73612-3B22-4285-83A3-23F62F482AF0}"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1F2906D8-387C-49ED-AD00-092059AF3C01}" type="datetime1">
              <a:rPr lang="en-US" smtClean="0"/>
              <a:t>2/5/2016</a:t>
            </a:fld>
            <a:endParaRPr lang="en-US"/>
          </a:p>
        </p:txBody>
      </p:sp>
      <p:sp>
        <p:nvSpPr>
          <p:cNvPr id="4" name="Footer Placeholder 3"/>
          <p:cNvSpPr>
            <a:spLocks noGrp="1"/>
          </p:cNvSpPr>
          <p:nvPr>
            <p:ph type="ftr" sz="quarter" idx="11"/>
          </p:nvPr>
        </p:nvSpPr>
        <p:spPr/>
        <p:txBody>
          <a:bodyPr/>
          <a:lstStyle>
            <a:extLst/>
          </a:lstStyle>
          <a:p>
            <a:r>
              <a:rPr lang="en-US" smtClean="0"/>
              <a:t>S.RAMANAND AIYAR &amp; Company.</a:t>
            </a:r>
            <a:endParaRPr lang="en-US"/>
          </a:p>
        </p:txBody>
      </p:sp>
      <p:sp>
        <p:nvSpPr>
          <p:cNvPr id="5" name="Slide Number Placeholder 4"/>
          <p:cNvSpPr>
            <a:spLocks noGrp="1"/>
          </p:cNvSpPr>
          <p:nvPr>
            <p:ph type="sldNum" sz="quarter" idx="12"/>
          </p:nvPr>
        </p:nvSpPr>
        <p:spPr/>
        <p:txBody>
          <a:bodyPr/>
          <a:lstStyle>
            <a:extLst/>
          </a:lstStyle>
          <a:p>
            <a:fld id="{0DC73612-3B22-4285-83A3-23F62F482AF0}"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D97129D2-39DA-49F7-A57D-4B58EF34C9AC}" type="datetime1">
              <a:rPr lang="en-US" smtClean="0"/>
              <a:t>2/5/2016</a:t>
            </a:fld>
            <a:endParaRPr lang="en-US"/>
          </a:p>
        </p:txBody>
      </p:sp>
      <p:sp>
        <p:nvSpPr>
          <p:cNvPr id="3" name="Footer Placeholder 2"/>
          <p:cNvSpPr>
            <a:spLocks noGrp="1"/>
          </p:cNvSpPr>
          <p:nvPr>
            <p:ph type="ftr" sz="quarter" idx="11"/>
          </p:nvPr>
        </p:nvSpPr>
        <p:spPr/>
        <p:txBody>
          <a:bodyPr/>
          <a:lstStyle>
            <a:extLst/>
          </a:lstStyle>
          <a:p>
            <a:r>
              <a:rPr lang="en-US" smtClean="0"/>
              <a:t>S.RAMANAND AIYAR &amp; Company.</a:t>
            </a:r>
            <a:endParaRPr lang="en-US"/>
          </a:p>
        </p:txBody>
      </p:sp>
      <p:sp>
        <p:nvSpPr>
          <p:cNvPr id="4" name="Slide Number Placeholder 3"/>
          <p:cNvSpPr>
            <a:spLocks noGrp="1"/>
          </p:cNvSpPr>
          <p:nvPr>
            <p:ph type="sldNum" sz="quarter" idx="12"/>
          </p:nvPr>
        </p:nvSpPr>
        <p:spPr/>
        <p:txBody>
          <a:bodyPr/>
          <a:lstStyle>
            <a:extLst/>
          </a:lstStyle>
          <a:p>
            <a:fld id="{0DC73612-3B22-4285-83A3-23F62F482AF0}"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193B5265-5C94-4F17-A6C9-A535AF8CCFBC}" type="datetime1">
              <a:rPr lang="en-US" smtClean="0"/>
              <a:t>2/5/2016</a:t>
            </a:fld>
            <a:endParaRPr lang="en-US"/>
          </a:p>
        </p:txBody>
      </p:sp>
      <p:sp>
        <p:nvSpPr>
          <p:cNvPr id="6" name="Footer Placeholder 5"/>
          <p:cNvSpPr>
            <a:spLocks noGrp="1"/>
          </p:cNvSpPr>
          <p:nvPr>
            <p:ph type="ftr" sz="quarter" idx="11"/>
          </p:nvPr>
        </p:nvSpPr>
        <p:spPr/>
        <p:txBody>
          <a:bodyPr/>
          <a:lstStyle>
            <a:extLst/>
          </a:lstStyle>
          <a:p>
            <a:r>
              <a:rPr lang="en-US" smtClean="0"/>
              <a:t>S.RAMANAND AIYAR &amp; Company.</a:t>
            </a:r>
            <a:endParaRPr lang="en-US"/>
          </a:p>
        </p:txBody>
      </p:sp>
      <p:sp>
        <p:nvSpPr>
          <p:cNvPr id="7" name="Slide Number Placeholder 6"/>
          <p:cNvSpPr>
            <a:spLocks noGrp="1"/>
          </p:cNvSpPr>
          <p:nvPr>
            <p:ph type="sldNum" sz="quarter" idx="12"/>
          </p:nvPr>
        </p:nvSpPr>
        <p:spPr/>
        <p:txBody>
          <a:bodyPr/>
          <a:lstStyle>
            <a:extLst/>
          </a:lstStyle>
          <a:p>
            <a:fld id="{0DC73612-3B22-4285-83A3-23F62F482AF0}"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DFDC4AF1-F81E-4FA1-959A-EF08D5D80C33}" type="datetime1">
              <a:rPr lang="en-US" smtClean="0"/>
              <a:t>2/5/2016</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r>
              <a:rPr lang="en-US" smtClean="0"/>
              <a:t>S.RAMANAND AIYAR &amp; Company.</a:t>
            </a:r>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0DC73612-3B22-4285-83A3-23F62F482AF0}"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A4CC590-D88E-4AE4-AE26-53A24F0C365E}" type="datetime1">
              <a:rPr lang="en-US" smtClean="0"/>
              <a:t>2/5/2016</a:t>
            </a:fld>
            <a:endParaRPr lang="en-US"/>
          </a:p>
        </p:txBody>
      </p:sp>
      <p:sp>
        <p:nvSpPr>
          <p:cNvPr id="5" name="Footer Placeholder 4"/>
          <p:cNvSpPr>
            <a:spLocks noGrp="1"/>
          </p:cNvSpPr>
          <p:nvPr>
            <p:ph type="ftr" sz="quarter" idx="11"/>
          </p:nvPr>
        </p:nvSpPr>
        <p:spPr/>
        <p:txBody>
          <a:bodyPr/>
          <a:lstStyle>
            <a:extLst/>
          </a:lstStyle>
          <a:p>
            <a:r>
              <a:rPr lang="en-US" smtClean="0"/>
              <a:t>S.RAMANAND AIYAR &amp; Company.</a:t>
            </a:r>
            <a:endParaRPr lang="en-US"/>
          </a:p>
        </p:txBody>
      </p:sp>
      <p:sp>
        <p:nvSpPr>
          <p:cNvPr id="6" name="Slide Number Placeholder 5"/>
          <p:cNvSpPr>
            <a:spLocks noGrp="1"/>
          </p:cNvSpPr>
          <p:nvPr>
            <p:ph type="sldNum" sz="quarter" idx="12"/>
          </p:nvPr>
        </p:nvSpPr>
        <p:spPr/>
        <p:txBody>
          <a:bodyPr/>
          <a:lstStyle>
            <a:extLst/>
          </a:lstStyle>
          <a:p>
            <a:fld id="{0DC73612-3B22-4285-83A3-23F62F482AF0}"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7263F36-5B30-4AFA-9DAB-4A213FFEFDE7}" type="datetime1">
              <a:rPr lang="en-US" smtClean="0"/>
              <a:t>2/5/2016</a:t>
            </a:fld>
            <a:endParaRPr lang="en-US"/>
          </a:p>
        </p:txBody>
      </p:sp>
      <p:sp>
        <p:nvSpPr>
          <p:cNvPr id="5" name="Footer Placeholder 4"/>
          <p:cNvSpPr>
            <a:spLocks noGrp="1"/>
          </p:cNvSpPr>
          <p:nvPr>
            <p:ph type="ftr" sz="quarter" idx="11"/>
          </p:nvPr>
        </p:nvSpPr>
        <p:spPr/>
        <p:txBody>
          <a:bodyPr/>
          <a:lstStyle>
            <a:extLst/>
          </a:lstStyle>
          <a:p>
            <a:r>
              <a:rPr lang="en-US" smtClean="0"/>
              <a:t>S.RAMANAND AIYAR &amp; Company.</a:t>
            </a:r>
            <a:endParaRPr lang="en-US"/>
          </a:p>
        </p:txBody>
      </p:sp>
      <p:sp>
        <p:nvSpPr>
          <p:cNvPr id="6" name="Slide Number Placeholder 5"/>
          <p:cNvSpPr>
            <a:spLocks noGrp="1"/>
          </p:cNvSpPr>
          <p:nvPr>
            <p:ph type="sldNum" sz="quarter" idx="12"/>
          </p:nvPr>
        </p:nvSpPr>
        <p:spPr/>
        <p:txBody>
          <a:bodyPr/>
          <a:lstStyle>
            <a:extLst/>
          </a:lstStyle>
          <a:p>
            <a:fld id="{0DC73612-3B22-4285-83A3-23F62F482AF0}"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2CF7088-DB2C-4751-9C1B-5D4CF65955C9}" type="datetime1">
              <a:rPr lang="en-US" smtClean="0"/>
              <a:t>2/5/2016</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r>
              <a:rPr lang="en-US" smtClean="0"/>
              <a:t>S.RAMANAND AIYAR &amp; Company.</a:t>
            </a:r>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0DC73612-3B22-4285-83A3-23F62F482AF0}"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hyperlink" Target="Appendix%203D.pdf"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90000"/>
            <a:lum/>
          </a:blip>
          <a:srcRect/>
          <a:stretch>
            <a:fillRect l="-4000" r="-4000"/>
          </a:stretch>
        </a:blipFill>
        <a:effectLst/>
      </p:bgPr>
    </p:bg>
    <p:spTree>
      <p:nvGrpSpPr>
        <p:cNvPr id="1" name=""/>
        <p:cNvGrpSpPr/>
        <p:nvPr/>
      </p:nvGrpSpPr>
      <p:grpSpPr>
        <a:xfrm>
          <a:off x="0" y="0"/>
          <a:ext cx="0" cy="0"/>
          <a:chOff x="0" y="0"/>
          <a:chExt cx="0" cy="0"/>
        </a:xfrm>
      </p:grpSpPr>
      <p:sp>
        <p:nvSpPr>
          <p:cNvPr id="2" name="TextBox 1"/>
          <p:cNvSpPr txBox="1"/>
          <p:nvPr/>
        </p:nvSpPr>
        <p:spPr>
          <a:xfrm>
            <a:off x="6400800" y="3930134"/>
            <a:ext cx="2514600" cy="584775"/>
          </a:xfrm>
          <a:prstGeom prst="rect">
            <a:avLst/>
          </a:prstGeom>
          <a:noFill/>
        </p:spPr>
        <p:txBody>
          <a:bodyPr wrap="square" rtlCol="0">
            <a:spAutoFit/>
          </a:bodyPr>
          <a:lstStyle/>
          <a:p>
            <a:r>
              <a:rPr lang="en-US" sz="3200" dirty="0" smtClean="0">
                <a:solidFill>
                  <a:schemeClr val="bg1">
                    <a:lumMod val="95000"/>
                  </a:schemeClr>
                </a:solidFill>
              </a:rPr>
              <a:t>2015 - 2020</a:t>
            </a:r>
            <a:endParaRPr lang="en-US" sz="3200" dirty="0">
              <a:solidFill>
                <a:schemeClr val="bg1">
                  <a:lumMod val="95000"/>
                </a:schemeClr>
              </a:solidFill>
            </a:endParaRPr>
          </a:p>
        </p:txBody>
      </p:sp>
      <p:sp>
        <p:nvSpPr>
          <p:cNvPr id="3" name="TextBox 2"/>
          <p:cNvSpPr txBox="1"/>
          <p:nvPr/>
        </p:nvSpPr>
        <p:spPr>
          <a:xfrm>
            <a:off x="6096000" y="5627132"/>
            <a:ext cx="2819400" cy="369332"/>
          </a:xfrm>
          <a:prstGeom prst="rect">
            <a:avLst/>
          </a:prstGeom>
          <a:noFill/>
        </p:spPr>
        <p:txBody>
          <a:bodyPr wrap="square" rtlCol="0">
            <a:spAutoFit/>
          </a:bodyPr>
          <a:lstStyle/>
          <a:p>
            <a:r>
              <a:rPr lang="en-US" dirty="0" smtClean="0">
                <a:solidFill>
                  <a:schemeClr val="bg1"/>
                </a:solidFill>
              </a:rPr>
              <a:t>By : </a:t>
            </a:r>
            <a:r>
              <a:rPr lang="en-US" dirty="0" err="1" smtClean="0">
                <a:solidFill>
                  <a:schemeClr val="bg1"/>
                </a:solidFill>
              </a:rPr>
              <a:t>Himanshu</a:t>
            </a:r>
            <a:r>
              <a:rPr lang="en-US" dirty="0" smtClean="0">
                <a:solidFill>
                  <a:schemeClr val="bg1"/>
                </a:solidFill>
              </a:rPr>
              <a:t> Khanna</a:t>
            </a:r>
          </a:p>
        </p:txBody>
      </p:sp>
    </p:spTree>
    <p:extLst>
      <p:ext uri="{BB962C8B-B14F-4D97-AF65-F5344CB8AC3E}">
        <p14:creationId xmlns:p14="http://schemas.microsoft.com/office/powerpoint/2010/main" val="3282395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295400"/>
            <a:ext cx="9144000" cy="5562600"/>
          </a:xfrm>
        </p:spPr>
        <p:txBody>
          <a:bodyPr>
            <a:normAutofit/>
          </a:bodyPr>
          <a:lstStyle/>
          <a:p>
            <a:pPr>
              <a:lnSpc>
                <a:spcPct val="150000"/>
              </a:lnSpc>
            </a:pPr>
            <a:r>
              <a:rPr lang="en-US" sz="2800" dirty="0" smtClean="0"/>
              <a:t>Export – Import Policy 1992-1997</a:t>
            </a:r>
          </a:p>
          <a:p>
            <a:pPr>
              <a:lnSpc>
                <a:spcPct val="150000"/>
              </a:lnSpc>
            </a:pPr>
            <a:r>
              <a:rPr lang="en-US" sz="2800" dirty="0" smtClean="0"/>
              <a:t>Export – Import Policy 1997-2002</a:t>
            </a:r>
          </a:p>
          <a:p>
            <a:pPr>
              <a:lnSpc>
                <a:spcPct val="150000"/>
              </a:lnSpc>
            </a:pPr>
            <a:r>
              <a:rPr lang="en-US" sz="2800" dirty="0" smtClean="0"/>
              <a:t>Export - Import Policy 2002 -2007</a:t>
            </a:r>
          </a:p>
          <a:p>
            <a:pPr>
              <a:lnSpc>
                <a:spcPct val="150000"/>
              </a:lnSpc>
            </a:pPr>
            <a:r>
              <a:rPr lang="en-US" sz="2800" dirty="0" smtClean="0"/>
              <a:t>Export – Import Policy 2003-2004</a:t>
            </a:r>
          </a:p>
          <a:p>
            <a:pPr>
              <a:lnSpc>
                <a:spcPct val="150000"/>
              </a:lnSpc>
            </a:pPr>
            <a:r>
              <a:rPr lang="en-US" sz="2800" dirty="0" smtClean="0"/>
              <a:t>Export – Import Policy 2004-2009</a:t>
            </a:r>
          </a:p>
          <a:p>
            <a:pPr>
              <a:lnSpc>
                <a:spcPct val="150000"/>
              </a:lnSpc>
            </a:pPr>
            <a:r>
              <a:rPr lang="en-US" sz="2800" dirty="0" smtClean="0"/>
              <a:t>Foreign Trade Policy     2009-2014</a:t>
            </a:r>
          </a:p>
          <a:p>
            <a:pPr>
              <a:lnSpc>
                <a:spcPct val="150000"/>
              </a:lnSpc>
            </a:pPr>
            <a:r>
              <a:rPr lang="en-US" sz="2800" dirty="0" smtClean="0"/>
              <a:t>Foreign Trade Policy     2015-2020</a:t>
            </a:r>
            <a:r>
              <a:rPr lang="en-US" dirty="0" smtClean="0"/>
              <a:t>	</a:t>
            </a:r>
          </a:p>
          <a:p>
            <a:endParaRPr lang="en-US" dirty="0"/>
          </a:p>
        </p:txBody>
      </p:sp>
      <p:sp>
        <p:nvSpPr>
          <p:cNvPr id="2" name="Title 1"/>
          <p:cNvSpPr>
            <a:spLocks noGrp="1"/>
          </p:cNvSpPr>
          <p:nvPr>
            <p:ph type="title"/>
          </p:nvPr>
        </p:nvSpPr>
        <p:spPr/>
        <p:txBody>
          <a:bodyPr/>
          <a:lstStyle/>
          <a:p>
            <a:pPr algn="l"/>
            <a:r>
              <a:rPr lang="en-US" sz="4000" b="1" u="sng" dirty="0" smtClean="0"/>
              <a:t>History of Foreign Trade Polic</a:t>
            </a:r>
            <a:r>
              <a:rPr lang="en-US" dirty="0" smtClean="0"/>
              <a:t>y</a:t>
            </a:r>
            <a:endParaRPr lang="en-US" dirty="0"/>
          </a:p>
        </p:txBody>
      </p:sp>
    </p:spTree>
    <p:extLst>
      <p:ext uri="{BB962C8B-B14F-4D97-AF65-F5344CB8AC3E}">
        <p14:creationId xmlns:p14="http://schemas.microsoft.com/office/powerpoint/2010/main" val="26535787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3000"/>
            <a:ext cx="9144000" cy="5562600"/>
          </a:xfrm>
        </p:spPr>
        <p:txBody>
          <a:bodyPr>
            <a:normAutofit fontScale="92500" lnSpcReduction="10000"/>
          </a:bodyPr>
          <a:lstStyle/>
          <a:p>
            <a:pPr>
              <a:lnSpc>
                <a:spcPct val="150000"/>
              </a:lnSpc>
              <a:buFont typeface="Wingdings" panose="05000000000000000000" pitchFamily="2" charset="2"/>
              <a:buChar char="v"/>
            </a:pPr>
            <a:r>
              <a:rPr lang="en-US" sz="2400" dirty="0" smtClean="0"/>
              <a:t>The Foreign Trade Policy 2015-2020 which was released on </a:t>
            </a:r>
            <a:r>
              <a:rPr lang="en-US" sz="2400" b="1" dirty="0" smtClean="0"/>
              <a:t>1</a:t>
            </a:r>
            <a:r>
              <a:rPr lang="en-US" sz="2400" b="1" baseline="30000" dirty="0" smtClean="0"/>
              <a:t>st</a:t>
            </a:r>
            <a:r>
              <a:rPr lang="en-US" sz="2400" b="1" dirty="0" smtClean="0"/>
              <a:t> April 2015</a:t>
            </a:r>
            <a:r>
              <a:rPr lang="en-US" sz="2400" dirty="0" smtClean="0"/>
              <a:t> has begun a new Chapter in the Indian Foreign Trade policy regime, with substantial developments over the erstwhile policy and renewed objectives which are in line with India’s ambitions to achieve new frontiers in Global Trade by 2020.</a:t>
            </a:r>
          </a:p>
          <a:p>
            <a:pPr>
              <a:lnSpc>
                <a:spcPct val="150000"/>
              </a:lnSpc>
              <a:buFont typeface="Wingdings" panose="05000000000000000000" pitchFamily="2" charset="2"/>
              <a:buChar char="v"/>
            </a:pPr>
            <a:r>
              <a:rPr lang="en-US" sz="2400" dirty="0" smtClean="0"/>
              <a:t> The Foreign Trade Policy 2015-2020 is governed by The Foreign Trade (Development and Regulation) Act, 1992.(Hereinafter Referred As ‘FTDRA, 1992’)</a:t>
            </a:r>
          </a:p>
          <a:p>
            <a:pPr>
              <a:lnSpc>
                <a:spcPct val="150000"/>
              </a:lnSpc>
              <a:buFont typeface="Wingdings" panose="05000000000000000000" pitchFamily="2" charset="2"/>
              <a:buChar char="v"/>
            </a:pPr>
            <a:r>
              <a:rPr lang="en-US" sz="2400" dirty="0" smtClean="0"/>
              <a:t>The policy is a reflection of gradual shift from incentive based to a reward based one. </a:t>
            </a:r>
            <a:endParaRPr lang="en-US" sz="2400" dirty="0"/>
          </a:p>
        </p:txBody>
      </p:sp>
      <p:sp>
        <p:nvSpPr>
          <p:cNvPr id="2" name="Title 1"/>
          <p:cNvSpPr>
            <a:spLocks noGrp="1"/>
          </p:cNvSpPr>
          <p:nvPr>
            <p:ph type="title"/>
          </p:nvPr>
        </p:nvSpPr>
        <p:spPr>
          <a:xfrm>
            <a:off x="19334" y="228600"/>
            <a:ext cx="8229600" cy="1143000"/>
          </a:xfrm>
        </p:spPr>
        <p:txBody>
          <a:bodyPr>
            <a:normAutofit/>
          </a:bodyPr>
          <a:lstStyle/>
          <a:p>
            <a:pPr algn="l"/>
            <a:r>
              <a:rPr lang="en-US" sz="3200" u="sng" dirty="0" smtClean="0"/>
              <a:t>Introduction</a:t>
            </a:r>
            <a:endParaRPr lang="en-US" sz="3200" u="sng" dirty="0"/>
          </a:p>
        </p:txBody>
      </p:sp>
    </p:spTree>
    <p:extLst>
      <p:ext uri="{BB962C8B-B14F-4D97-AF65-F5344CB8AC3E}">
        <p14:creationId xmlns:p14="http://schemas.microsoft.com/office/powerpoint/2010/main" val="24252112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621748253"/>
              </p:ext>
            </p:extLst>
          </p:nvPr>
        </p:nvGraphicFramePr>
        <p:xfrm>
          <a:off x="228600" y="1600200"/>
          <a:ext cx="8915400" cy="45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p:cNvSpPr>
            <a:spLocks noGrp="1"/>
          </p:cNvSpPr>
          <p:nvPr>
            <p:ph type="title"/>
          </p:nvPr>
        </p:nvSpPr>
        <p:spPr>
          <a:xfrm>
            <a:off x="228600" y="228600"/>
            <a:ext cx="8229601" cy="1257300"/>
          </a:xfrm>
        </p:spPr>
        <p:txBody>
          <a:bodyPr>
            <a:noAutofit/>
          </a:bodyPr>
          <a:lstStyle/>
          <a:p>
            <a:pPr algn="l">
              <a:lnSpc>
                <a:spcPct val="150000"/>
              </a:lnSpc>
            </a:pPr>
            <a:r>
              <a:rPr lang="en-US" sz="2400" dirty="0" smtClean="0">
                <a:latin typeface="Times New Roman" panose="02020603050405020304" pitchFamily="18" charset="0"/>
                <a:cs typeface="Times New Roman" panose="02020603050405020304" pitchFamily="18" charset="0"/>
              </a:rPr>
              <a:t>In </a:t>
            </a:r>
            <a:r>
              <a:rPr lang="en-US" sz="2400" b="1" u="sng" dirty="0" smtClean="0">
                <a:latin typeface="Times New Roman" panose="02020603050405020304" pitchFamily="18" charset="0"/>
                <a:cs typeface="Times New Roman" panose="02020603050405020304" pitchFamily="18" charset="0"/>
              </a:rPr>
              <a:t>Foreign Trade Policy 2015-2020</a:t>
            </a:r>
            <a:r>
              <a:rPr lang="en-US" sz="2400" dirty="0" smtClean="0">
                <a:latin typeface="Times New Roman" panose="02020603050405020304" pitchFamily="18" charset="0"/>
                <a:cs typeface="Times New Roman" panose="02020603050405020304" pitchFamily="18" charset="0"/>
              </a:rPr>
              <a:t> following are the  two immense schemes introduced for exports of Merchandise and services respectively:</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56860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609" y="990600"/>
            <a:ext cx="9165609" cy="5486400"/>
          </a:xfrm>
        </p:spPr>
        <p:txBody>
          <a:bodyPr>
            <a:normAutofit/>
          </a:bodyPr>
          <a:lstStyle/>
          <a:p>
            <a:pPr marL="0" indent="0" algn="just">
              <a:lnSpc>
                <a:spcPct val="150000"/>
              </a:lnSpc>
              <a:buNone/>
            </a:pPr>
            <a:r>
              <a:rPr lang="en-US" sz="2200" dirty="0" smtClean="0">
                <a:latin typeface="Times New Roman" panose="02020603050405020304" pitchFamily="18" charset="0"/>
                <a:cs typeface="Times New Roman" panose="02020603050405020304" pitchFamily="18" charset="0"/>
              </a:rPr>
              <a:t>Under, Service Export From India Scheme(SEIS), </a:t>
            </a:r>
            <a:r>
              <a:rPr lang="en-US" sz="2200" b="1" dirty="0" smtClean="0">
                <a:latin typeface="Times New Roman" panose="02020603050405020304" pitchFamily="18" charset="0"/>
                <a:cs typeface="Times New Roman" panose="02020603050405020304" pitchFamily="18" charset="0"/>
              </a:rPr>
              <a:t>vide Public Notice 3/2015 – 20,</a:t>
            </a:r>
            <a:r>
              <a:rPr lang="en-US" sz="2200" dirty="0" smtClean="0">
                <a:latin typeface="Times New Roman" panose="02020603050405020304" pitchFamily="18" charset="0"/>
                <a:cs typeface="Times New Roman" panose="02020603050405020304" pitchFamily="18" charset="0"/>
              </a:rPr>
              <a:t> </a:t>
            </a:r>
            <a:r>
              <a:rPr lang="en-US" sz="2200" b="1" dirty="0" smtClean="0">
                <a:latin typeface="Times New Roman" panose="02020603050405020304" pitchFamily="18" charset="0"/>
                <a:cs typeface="Times New Roman" panose="02020603050405020304" pitchFamily="18" charset="0"/>
              </a:rPr>
              <a:t>DT.1</a:t>
            </a:r>
            <a:r>
              <a:rPr lang="en-US" sz="2200" b="1" baseline="30000" dirty="0" smtClean="0">
                <a:latin typeface="Times New Roman" panose="02020603050405020304" pitchFamily="18" charset="0"/>
                <a:cs typeface="Times New Roman" panose="02020603050405020304" pitchFamily="18" charset="0"/>
              </a:rPr>
              <a:t>st</a:t>
            </a:r>
            <a:r>
              <a:rPr lang="en-US" sz="2200" b="1" dirty="0" smtClean="0">
                <a:latin typeface="Times New Roman" panose="02020603050405020304" pitchFamily="18" charset="0"/>
                <a:cs typeface="Times New Roman" panose="02020603050405020304" pitchFamily="18" charset="0"/>
              </a:rPr>
              <a:t> April 2015</a:t>
            </a:r>
            <a:r>
              <a:rPr lang="en-US" sz="2200" dirty="0" smtClean="0">
                <a:latin typeface="Times New Roman" panose="02020603050405020304" pitchFamily="18" charset="0"/>
                <a:cs typeface="Times New Roman" panose="02020603050405020304" pitchFamily="18" charset="0"/>
              </a:rPr>
              <a:t>, Government of India has notified various eligible Services, rates &amp; conditions for rewards under the scheme.</a:t>
            </a:r>
          </a:p>
          <a:p>
            <a:pPr marL="0" indent="0" algn="just">
              <a:lnSpc>
                <a:spcPct val="150000"/>
              </a:lnSpc>
              <a:buNone/>
            </a:pPr>
            <a:r>
              <a:rPr lang="en-US" sz="2200" dirty="0" smtClean="0">
                <a:latin typeface="Times New Roman" panose="02020603050405020304" pitchFamily="18" charset="0"/>
                <a:cs typeface="Times New Roman" panose="02020603050405020304" pitchFamily="18" charset="0"/>
              </a:rPr>
              <a:t>As per </a:t>
            </a:r>
            <a:r>
              <a:rPr lang="en-US" sz="2200" b="1" dirty="0" smtClean="0">
                <a:latin typeface="Times New Roman" panose="02020603050405020304" pitchFamily="18" charset="0"/>
                <a:cs typeface="Times New Roman" panose="02020603050405020304" pitchFamily="18" charset="0"/>
                <a:hlinkClick r:id="rId2" action="ppaction://hlinkfile"/>
              </a:rPr>
              <a:t>Appendix 3D of Foreign Trade Policy 2015 - 20</a:t>
            </a:r>
            <a:r>
              <a:rPr lang="en-US" sz="2200" dirty="0" smtClean="0">
                <a:latin typeface="Times New Roman" panose="02020603050405020304" pitchFamily="18" charset="0"/>
                <a:cs typeface="Times New Roman" panose="02020603050405020304" pitchFamily="18" charset="0"/>
              </a:rPr>
              <a:t>, exporter of Legal Services(Mentioned in S.no 1(A)(a)) (CPC code:861) are entitled to get the reward of 5%  of </a:t>
            </a:r>
            <a:r>
              <a:rPr lang="en-US" sz="2200" i="1" dirty="0" smtClean="0">
                <a:latin typeface="Times New Roman" panose="02020603050405020304" pitchFamily="18" charset="0"/>
                <a:cs typeface="Times New Roman" panose="02020603050405020304" pitchFamily="18" charset="0"/>
              </a:rPr>
              <a:t>Net Foreign Exchange Earnings</a:t>
            </a:r>
            <a:r>
              <a:rPr lang="en-US" sz="2200" dirty="0" smtClean="0">
                <a:solidFill>
                  <a:srgbClr val="0070C0"/>
                </a:solidFill>
                <a:latin typeface="Times New Roman" panose="02020603050405020304" pitchFamily="18" charset="0"/>
                <a:cs typeface="Times New Roman" panose="02020603050405020304" pitchFamily="18" charset="0"/>
              </a:rPr>
              <a:t>*</a:t>
            </a:r>
            <a:r>
              <a:rPr lang="en-US" sz="2200" dirty="0" smtClean="0">
                <a:latin typeface="Times New Roman" panose="02020603050405020304" pitchFamily="18" charset="0"/>
                <a:cs typeface="Times New Roman" panose="02020603050405020304" pitchFamily="18" charset="0"/>
              </a:rPr>
              <a:t>.</a:t>
            </a:r>
          </a:p>
          <a:p>
            <a:pPr marL="0" indent="0" algn="just">
              <a:lnSpc>
                <a:spcPct val="150000"/>
              </a:lnSpc>
              <a:buNone/>
            </a:pPr>
            <a:endParaRPr lang="en-US" sz="2200" dirty="0" smtClean="0">
              <a:latin typeface="Times New Roman" panose="02020603050405020304" pitchFamily="18" charset="0"/>
              <a:cs typeface="Times New Roman" panose="02020603050405020304" pitchFamily="18" charset="0"/>
            </a:endParaRPr>
          </a:p>
          <a:p>
            <a:pPr marL="0" indent="0" algn="just">
              <a:lnSpc>
                <a:spcPct val="160000"/>
              </a:lnSpc>
              <a:buNone/>
            </a:pPr>
            <a:r>
              <a:rPr lang="en-US" sz="2200" dirty="0" smtClean="0">
                <a:solidFill>
                  <a:srgbClr val="0070C0"/>
                </a:solidFill>
                <a:latin typeface="Times New Roman" panose="02020603050405020304" pitchFamily="18" charset="0"/>
                <a:cs typeface="Times New Roman" panose="02020603050405020304" pitchFamily="18" charset="0"/>
              </a:rPr>
              <a:t>*</a:t>
            </a:r>
            <a:r>
              <a:rPr lang="en-US" sz="2200" i="1" dirty="0" smtClean="0">
                <a:solidFill>
                  <a:schemeClr val="accent2">
                    <a:lumMod val="50000"/>
                  </a:schemeClr>
                </a:solidFill>
                <a:latin typeface="Times New Roman" panose="02020603050405020304" pitchFamily="18" charset="0"/>
                <a:cs typeface="Times New Roman" panose="02020603050405020304" pitchFamily="18" charset="0"/>
              </a:rPr>
              <a:t>Net Foreign Exchange Earnings</a:t>
            </a:r>
            <a:r>
              <a:rPr lang="en-US" sz="2200" dirty="0" smtClean="0">
                <a:latin typeface="Times New Roman" panose="02020603050405020304" pitchFamily="18" charset="0"/>
                <a:cs typeface="Times New Roman" panose="02020603050405020304" pitchFamily="18" charset="0"/>
              </a:rPr>
              <a:t> =  Gross Earnings  of Foreign Exchange – Total Expenses/ Payment/Remittances of Foreign Exchange by the IEC holder, relating to service sector in the Financial Year	</a:t>
            </a:r>
          </a:p>
          <a:p>
            <a:pPr marL="0" indent="0">
              <a:buNone/>
            </a:pPr>
            <a:endParaRPr lang="en-US"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4549" y="0"/>
            <a:ext cx="8229600" cy="1143000"/>
          </a:xfrm>
        </p:spPr>
        <p:txBody>
          <a:bodyPr>
            <a:normAutofit/>
          </a:bodyPr>
          <a:lstStyle/>
          <a:p>
            <a:pPr algn="l"/>
            <a:r>
              <a:rPr lang="en-US" sz="3600" u="sng" dirty="0" smtClean="0"/>
              <a:t>Service Export From India Scheme</a:t>
            </a:r>
            <a:endParaRPr lang="en-US" sz="3600" u="sng" dirty="0"/>
          </a:p>
        </p:txBody>
      </p:sp>
    </p:spTree>
    <p:extLst>
      <p:ext uri="{BB962C8B-B14F-4D97-AF65-F5344CB8AC3E}">
        <p14:creationId xmlns:p14="http://schemas.microsoft.com/office/powerpoint/2010/main" val="13105924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90600"/>
            <a:ext cx="9144000" cy="5867400"/>
          </a:xfrm>
        </p:spPr>
        <p:txBody>
          <a:bodyPr>
            <a:normAutofit/>
          </a:bodyPr>
          <a:lstStyle/>
          <a:p>
            <a:pPr marL="0" indent="0">
              <a:lnSpc>
                <a:spcPct val="150000"/>
              </a:lnSpc>
              <a:buNone/>
            </a:pPr>
            <a:r>
              <a:rPr lang="en-US" sz="2000" dirty="0" smtClean="0">
                <a:latin typeface="Times New Roman" panose="02020603050405020304" pitchFamily="18" charset="0"/>
                <a:cs typeface="Times New Roman" panose="02020603050405020304" pitchFamily="18" charset="0"/>
              </a:rPr>
              <a:t>Description of legal Service has been defined in UNPC(United Nations Central Product Clarification) which includes Legal Advisory and representation Services and is as follows:</a:t>
            </a:r>
          </a:p>
          <a:p>
            <a:pPr marL="0" indent="0">
              <a:lnSpc>
                <a:spcPct val="150000"/>
              </a:lnSpc>
              <a:buNone/>
            </a:pPr>
            <a:r>
              <a:rPr lang="en-US" sz="2000" b="1" u="sng" dirty="0" smtClean="0">
                <a:latin typeface="Times New Roman" panose="02020603050405020304" pitchFamily="18" charset="0"/>
                <a:cs typeface="Times New Roman" panose="02020603050405020304" pitchFamily="18" charset="0"/>
              </a:rPr>
              <a:t>86111 - Legal Advisory and Representation Services Concerning Criminal Law</a:t>
            </a:r>
          </a:p>
          <a:p>
            <a:pPr>
              <a:lnSpc>
                <a:spcPct val="150000"/>
              </a:lnSpc>
              <a:buFont typeface="Wingdings" panose="05000000000000000000" pitchFamily="2" charset="2"/>
              <a:buChar char="v"/>
            </a:pPr>
            <a:r>
              <a:rPr lang="en-US" sz="2000" dirty="0" smtClean="0">
                <a:latin typeface="Times New Roman" panose="02020603050405020304" pitchFamily="18" charset="0"/>
                <a:cs typeface="Times New Roman" panose="02020603050405020304" pitchFamily="18" charset="0"/>
              </a:rPr>
              <a:t>Legal advisory and representation services during the  litigation Process, &amp; Drafting services of Legal Documentation in relation to </a:t>
            </a:r>
            <a:r>
              <a:rPr lang="en-US" sz="2000" b="1" dirty="0" smtClean="0">
                <a:latin typeface="Times New Roman" panose="02020603050405020304" pitchFamily="18" charset="0"/>
                <a:cs typeface="Times New Roman" panose="02020603050405020304" pitchFamily="18" charset="0"/>
              </a:rPr>
              <a:t>criminal Law</a:t>
            </a:r>
            <a:r>
              <a:rPr lang="en-US" sz="2000" dirty="0" smtClean="0">
                <a:latin typeface="Times New Roman" panose="02020603050405020304" pitchFamily="18" charset="0"/>
                <a:cs typeface="Times New Roman" panose="02020603050405020304" pitchFamily="18" charset="0"/>
              </a:rPr>
              <a:t>.</a:t>
            </a:r>
          </a:p>
          <a:p>
            <a:pPr>
              <a:lnSpc>
                <a:spcPct val="150000"/>
              </a:lnSpc>
              <a:buFont typeface="Wingdings" panose="05000000000000000000" pitchFamily="2" charset="2"/>
              <a:buChar char="v"/>
            </a:pPr>
            <a:r>
              <a:rPr lang="en-US" sz="2000" dirty="0" smtClean="0">
                <a:latin typeface="Times New Roman" panose="02020603050405020304" pitchFamily="18" charset="0"/>
                <a:cs typeface="Times New Roman" panose="02020603050405020304" pitchFamily="18" charset="0"/>
              </a:rPr>
              <a:t>Acting as a Prosecutor in case of Criminal offence when private legal Practitioners are hired on fee basis by the Government.</a:t>
            </a:r>
          </a:p>
          <a:p>
            <a:pPr>
              <a:lnSpc>
                <a:spcPct val="150000"/>
              </a:lnSpc>
              <a:buFont typeface="Wingdings" panose="05000000000000000000" pitchFamily="2" charset="2"/>
              <a:buChar char="v"/>
            </a:pPr>
            <a:r>
              <a:rPr lang="en-US" sz="2000" dirty="0" smtClean="0">
                <a:latin typeface="Times New Roman" panose="02020603050405020304" pitchFamily="18" charset="0"/>
                <a:cs typeface="Times New Roman" panose="02020603050405020304" pitchFamily="18" charset="0"/>
              </a:rPr>
              <a:t>Research Work for the preparation of a criminal case (e.g. Researching Legal Documentation, Interviewing Witnesses, Reviewing Police and other Reports).</a:t>
            </a:r>
          </a:p>
          <a:p>
            <a:pPr>
              <a:lnSpc>
                <a:spcPct val="150000"/>
              </a:lnSpc>
              <a:buFont typeface="Wingdings" panose="05000000000000000000" pitchFamily="2" charset="2"/>
              <a:buChar char="v"/>
            </a:pPr>
            <a:r>
              <a:rPr lang="en-US" sz="2000" dirty="0" smtClean="0">
                <a:latin typeface="Times New Roman" panose="02020603050405020304" pitchFamily="18" charset="0"/>
                <a:cs typeface="Times New Roman" panose="02020603050405020304" pitchFamily="18" charset="0"/>
              </a:rPr>
              <a:t>Execution of Post Litigation work in relation to Criminal Law.</a:t>
            </a:r>
          </a:p>
          <a:p>
            <a:pPr marL="0" indent="0" algn="just">
              <a:lnSpc>
                <a:spcPct val="120000"/>
              </a:lnSpc>
              <a:buNone/>
            </a:pPr>
            <a:endParaRPr lang="en-US" sz="5100"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20782" y="27709"/>
            <a:ext cx="8229600" cy="1143000"/>
          </a:xfrm>
        </p:spPr>
        <p:txBody>
          <a:bodyPr/>
          <a:lstStyle/>
          <a:p>
            <a:pPr algn="l"/>
            <a:r>
              <a:rPr lang="en-US" sz="2800" u="sng" dirty="0" smtClean="0"/>
              <a:t>Legal Service Definition (CPC 861)</a:t>
            </a:r>
            <a:endParaRPr lang="en-US" u="sng" dirty="0"/>
          </a:p>
        </p:txBody>
      </p:sp>
    </p:spTree>
    <p:extLst>
      <p:ext uri="{BB962C8B-B14F-4D97-AF65-F5344CB8AC3E}">
        <p14:creationId xmlns:p14="http://schemas.microsoft.com/office/powerpoint/2010/main" val="39591980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0782"/>
            <a:ext cx="9144000" cy="6837218"/>
          </a:xfrm>
        </p:spPr>
        <p:txBody>
          <a:bodyPr>
            <a:normAutofit/>
          </a:bodyPr>
          <a:lstStyle/>
          <a:p>
            <a:pPr marL="0" indent="0">
              <a:lnSpc>
                <a:spcPct val="160000"/>
              </a:lnSpc>
              <a:buNone/>
            </a:pPr>
            <a:r>
              <a:rPr lang="en-US" sz="1800" b="1" u="sng" dirty="0">
                <a:latin typeface="Times New Roman" panose="02020603050405020304" pitchFamily="18" charset="0"/>
                <a:cs typeface="Times New Roman" panose="02020603050405020304" pitchFamily="18" charset="0"/>
              </a:rPr>
              <a:t>86119 - Legal advisory and representation services in judicial procedures concerning other</a:t>
            </a:r>
          </a:p>
          <a:p>
            <a:pPr marL="0" indent="0">
              <a:lnSpc>
                <a:spcPct val="160000"/>
              </a:lnSpc>
              <a:buNone/>
            </a:pPr>
            <a:r>
              <a:rPr lang="en-US" sz="1800" b="1" u="sng" dirty="0">
                <a:latin typeface="Times New Roman" panose="02020603050405020304" pitchFamily="18" charset="0"/>
                <a:cs typeface="Times New Roman" panose="02020603050405020304" pitchFamily="18" charset="0"/>
              </a:rPr>
              <a:t>fields of law</a:t>
            </a:r>
          </a:p>
          <a:p>
            <a:pPr>
              <a:lnSpc>
                <a:spcPct val="160000"/>
              </a:lnSpc>
              <a:buFont typeface="Wingdings" panose="05000000000000000000" pitchFamily="2" charset="2"/>
              <a:buChar char="v"/>
            </a:pPr>
            <a:r>
              <a:rPr lang="en-US" sz="1600" dirty="0">
                <a:latin typeface="Times New Roman" panose="02020603050405020304" pitchFamily="18" charset="0"/>
                <a:cs typeface="Times New Roman" panose="02020603050405020304" pitchFamily="18" charset="0"/>
              </a:rPr>
              <a:t>Legal advisory and representation services during the  litigation Process, &amp; Drafting services of Legal Documentation in relation to </a:t>
            </a:r>
            <a:r>
              <a:rPr lang="en-US" sz="1600" b="1" dirty="0">
                <a:latin typeface="Times New Roman" panose="02020603050405020304" pitchFamily="18" charset="0"/>
                <a:cs typeface="Times New Roman" panose="02020603050405020304" pitchFamily="18" charset="0"/>
              </a:rPr>
              <a:t>Law other than criminal Law</a:t>
            </a:r>
            <a:r>
              <a:rPr lang="en-US" sz="1600" dirty="0" smtClean="0">
                <a:latin typeface="Times New Roman" panose="02020603050405020304" pitchFamily="18" charset="0"/>
                <a:cs typeface="Times New Roman" panose="02020603050405020304" pitchFamily="18" charset="0"/>
              </a:rPr>
              <a:t>.</a:t>
            </a:r>
            <a:endParaRPr lang="en-US" sz="1600" dirty="0" smtClean="0"/>
          </a:p>
          <a:p>
            <a:pPr>
              <a:lnSpc>
                <a:spcPct val="160000"/>
              </a:lnSpc>
              <a:buFont typeface="Wingdings" panose="05000000000000000000" pitchFamily="2" charset="2"/>
              <a:buChar char="v"/>
            </a:pPr>
            <a:r>
              <a:rPr lang="en-US" sz="1600" dirty="0" smtClean="0"/>
              <a:t>Representation Services  generally consist of either acting as a prosecutor on behalf of the client or defending the client from a Prosecution.</a:t>
            </a:r>
          </a:p>
          <a:p>
            <a:pPr>
              <a:lnSpc>
                <a:spcPct val="160000"/>
              </a:lnSpc>
              <a:buFont typeface="Wingdings" panose="05000000000000000000" pitchFamily="2" charset="2"/>
              <a:buChar char="v"/>
            </a:pPr>
            <a:r>
              <a:rPr lang="en-US" sz="1600" dirty="0" smtClean="0"/>
              <a:t>Research and other work for Preparation of a case (e.g. Researching Legal Documentation, Interviewing Witnesses, Reviewing Police  and other Reports)</a:t>
            </a:r>
          </a:p>
          <a:p>
            <a:pPr>
              <a:lnSpc>
                <a:spcPct val="160000"/>
              </a:lnSpc>
              <a:buFont typeface="Wingdings" panose="05000000000000000000" pitchFamily="2" charset="2"/>
              <a:buChar char="v"/>
            </a:pPr>
            <a:r>
              <a:rPr lang="en-US" sz="1800" dirty="0" smtClean="0"/>
              <a:t>Execution of Post Litigation Work, in relation to Law other than Criminal Law</a:t>
            </a:r>
          </a:p>
          <a:p>
            <a:pPr marL="0" indent="0">
              <a:lnSpc>
                <a:spcPct val="160000"/>
              </a:lnSpc>
              <a:buNone/>
            </a:pPr>
            <a:r>
              <a:rPr lang="en-US" sz="1800" b="1" u="sng" dirty="0" smtClean="0"/>
              <a:t>86120 -  Legal </a:t>
            </a:r>
            <a:r>
              <a:rPr lang="en-US" sz="1800" b="1" u="sng" dirty="0"/>
              <a:t>advisory and representation services in statutory procedures of </a:t>
            </a:r>
            <a:r>
              <a:rPr lang="en-US" sz="1800" b="1" u="sng" dirty="0" smtClean="0"/>
              <a:t>quasi-judicial </a:t>
            </a:r>
            <a:r>
              <a:rPr lang="en-US" sz="1800" b="1" u="sng" dirty="0"/>
              <a:t>tribunals, boards, etc. </a:t>
            </a:r>
            <a:r>
              <a:rPr lang="en-US" sz="1800" b="1" u="sng" dirty="0" smtClean="0"/>
              <a:t>:-</a:t>
            </a:r>
          </a:p>
          <a:p>
            <a:pPr>
              <a:lnSpc>
                <a:spcPct val="160000"/>
              </a:lnSpc>
              <a:buFont typeface="Wingdings" panose="05000000000000000000" pitchFamily="2" charset="2"/>
              <a:buChar char="v"/>
            </a:pPr>
            <a:r>
              <a:rPr lang="en-US" sz="1600" dirty="0">
                <a:latin typeface="Times New Roman" panose="02020603050405020304" pitchFamily="18" charset="0"/>
                <a:cs typeface="Times New Roman" panose="02020603050405020304" pitchFamily="18" charset="0"/>
              </a:rPr>
              <a:t>Legal advisory and representation services during the  litigation Process, &amp; Drafting services of Legal Documentation in relation to </a:t>
            </a:r>
            <a:r>
              <a:rPr lang="en-US" sz="1600" b="1" dirty="0" smtClean="0">
                <a:latin typeface="Times New Roman" panose="02020603050405020304" pitchFamily="18" charset="0"/>
                <a:cs typeface="Times New Roman" panose="02020603050405020304" pitchFamily="18" charset="0"/>
              </a:rPr>
              <a:t>Statutory Procedures</a:t>
            </a:r>
            <a:r>
              <a:rPr lang="en-US" sz="1600" dirty="0" smtClean="0">
                <a:latin typeface="Times New Roman" panose="02020603050405020304" pitchFamily="18" charset="0"/>
                <a:cs typeface="Times New Roman" panose="02020603050405020304" pitchFamily="18" charset="0"/>
              </a:rPr>
              <a:t>.</a:t>
            </a:r>
          </a:p>
          <a:p>
            <a:pPr>
              <a:lnSpc>
                <a:spcPct val="160000"/>
              </a:lnSpc>
              <a:buFont typeface="Wingdings" panose="05000000000000000000" pitchFamily="2" charset="2"/>
              <a:buChar char="v"/>
            </a:pPr>
            <a:r>
              <a:rPr lang="en-US" sz="1600" dirty="0" smtClean="0">
                <a:latin typeface="Times New Roman" panose="02020603050405020304" pitchFamily="18" charset="0"/>
                <a:cs typeface="Times New Roman" panose="02020603050405020304" pitchFamily="18" charset="0"/>
              </a:rPr>
              <a:t>To be the Representative of Client in front of a Statutory Body (e.g. an Administrative Tribunal)</a:t>
            </a:r>
          </a:p>
          <a:p>
            <a:pPr marL="0" indent="0">
              <a:buNone/>
            </a:pPr>
            <a:endParaRPr lang="en-US" sz="1600" dirty="0"/>
          </a:p>
          <a:p>
            <a:pPr marL="0" indent="0">
              <a:buNone/>
            </a:pPr>
            <a:endParaRPr lang="en-US" sz="1600"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v"/>
            </a:pPr>
            <a:endParaRPr lang="en-US" sz="1600"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v"/>
            </a:pPr>
            <a:endParaRPr lang="en-US" sz="1600" dirty="0">
              <a:latin typeface="Times New Roman" panose="02020603050405020304" pitchFamily="18" charset="0"/>
              <a:cs typeface="Times New Roman" panose="02020603050405020304" pitchFamily="18" charset="0"/>
            </a:endParaRPr>
          </a:p>
          <a:p>
            <a:pPr>
              <a:buFont typeface="Wingdings" panose="05000000000000000000" pitchFamily="2" charset="2"/>
              <a:buChar char="v"/>
            </a:pPr>
            <a:endParaRPr lang="en-US" sz="1600" b="1" u="sng" dirty="0" smtClean="0"/>
          </a:p>
          <a:p>
            <a:pPr marL="0" indent="0">
              <a:buNone/>
            </a:pPr>
            <a:endParaRPr lang="en-US" sz="1600" b="1" u="sng" dirty="0"/>
          </a:p>
          <a:p>
            <a:pPr marL="0" indent="0">
              <a:buNone/>
            </a:pPr>
            <a:endParaRPr lang="en-US" sz="1600" b="1" u="sng" dirty="0"/>
          </a:p>
        </p:txBody>
      </p:sp>
    </p:spTree>
    <p:extLst>
      <p:ext uri="{BB962C8B-B14F-4D97-AF65-F5344CB8AC3E}">
        <p14:creationId xmlns:p14="http://schemas.microsoft.com/office/powerpoint/2010/main" val="38873331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a:bodyPr>
          <a:lstStyle/>
          <a:p>
            <a:pPr>
              <a:lnSpc>
                <a:spcPct val="160000"/>
              </a:lnSpc>
              <a:buFont typeface="Wingdings" panose="05000000000000000000" pitchFamily="2" charset="2"/>
              <a:buChar char="v"/>
            </a:pPr>
            <a:r>
              <a:rPr lang="en-US" sz="2000" dirty="0"/>
              <a:t>Research and other work for Preparation of a case (e.g. Researching Legal Documentation, Interviewing Witnesses, Reviewing   Reports)</a:t>
            </a:r>
          </a:p>
          <a:p>
            <a:pPr>
              <a:lnSpc>
                <a:spcPct val="160000"/>
              </a:lnSpc>
              <a:buFont typeface="Wingdings" panose="05000000000000000000" pitchFamily="2" charset="2"/>
              <a:buChar char="v"/>
            </a:pPr>
            <a:r>
              <a:rPr lang="en-US" sz="2000" dirty="0"/>
              <a:t>Execution of Post Litigation Work</a:t>
            </a:r>
            <a:r>
              <a:rPr lang="en-US" sz="2000" dirty="0" smtClean="0"/>
              <a:t>.</a:t>
            </a:r>
            <a:endParaRPr lang="en-US" sz="2000" dirty="0"/>
          </a:p>
          <a:p>
            <a:pPr marL="0" indent="0">
              <a:lnSpc>
                <a:spcPct val="150000"/>
              </a:lnSpc>
              <a:buNone/>
            </a:pPr>
            <a:r>
              <a:rPr lang="en-US" sz="2000" b="1" u="sng" dirty="0"/>
              <a:t>86130 -  Legal Documentation and Certification  Services  :-</a:t>
            </a:r>
          </a:p>
          <a:p>
            <a:pPr>
              <a:lnSpc>
                <a:spcPct val="150000"/>
              </a:lnSpc>
              <a:buFont typeface="Wingdings" panose="05000000000000000000" pitchFamily="2" charset="2"/>
              <a:buChar char="v"/>
            </a:pPr>
            <a:r>
              <a:rPr lang="en-US" sz="2000" dirty="0"/>
              <a:t>Preparation, Drawing up and Certification Services of Legal Documents.</a:t>
            </a:r>
          </a:p>
          <a:p>
            <a:pPr>
              <a:lnSpc>
                <a:spcPct val="150000"/>
              </a:lnSpc>
              <a:buFont typeface="Wingdings" panose="05000000000000000000" pitchFamily="2" charset="2"/>
              <a:buChar char="v"/>
            </a:pPr>
            <a:r>
              <a:rPr lang="en-US" sz="2000" dirty="0"/>
              <a:t>Drawing up of Will, Marriage Contracts, Commercial Contracts, Business Charters Etc</a:t>
            </a:r>
            <a:r>
              <a:rPr lang="en-US" sz="2000" dirty="0" smtClean="0"/>
              <a:t>.</a:t>
            </a:r>
            <a:endParaRPr lang="en-US" sz="2000" dirty="0"/>
          </a:p>
          <a:p>
            <a:pPr marL="0" indent="0">
              <a:lnSpc>
                <a:spcPct val="150000"/>
              </a:lnSpc>
              <a:buNone/>
            </a:pPr>
            <a:r>
              <a:rPr lang="en-US" sz="2000" b="1" u="sng" dirty="0"/>
              <a:t>86190 -  Other  Legal Advisory and Information Services  :-</a:t>
            </a:r>
          </a:p>
          <a:p>
            <a:pPr>
              <a:lnSpc>
                <a:spcPct val="150000"/>
              </a:lnSpc>
              <a:buFont typeface="Wingdings" panose="05000000000000000000" pitchFamily="2" charset="2"/>
              <a:buChar char="v"/>
            </a:pPr>
            <a:r>
              <a:rPr lang="en-US" sz="2000" dirty="0"/>
              <a:t>Advisory Services to Clients related to their Legal rights &amp; obligations.</a:t>
            </a:r>
          </a:p>
          <a:p>
            <a:pPr>
              <a:lnSpc>
                <a:spcPct val="150000"/>
              </a:lnSpc>
              <a:buFont typeface="Wingdings" panose="05000000000000000000" pitchFamily="2" charset="2"/>
              <a:buChar char="v"/>
            </a:pPr>
            <a:r>
              <a:rPr lang="en-US" sz="2000" dirty="0"/>
              <a:t>Providing Information on Legal Matters.</a:t>
            </a:r>
          </a:p>
          <a:p>
            <a:pPr>
              <a:lnSpc>
                <a:spcPct val="150000"/>
              </a:lnSpc>
              <a:buFont typeface="Wingdings" panose="05000000000000000000" pitchFamily="2" charset="2"/>
              <a:buChar char="v"/>
            </a:pPr>
            <a:r>
              <a:rPr lang="en-US" sz="2000" dirty="0"/>
              <a:t>E.g</a:t>
            </a:r>
            <a:r>
              <a:rPr lang="en-US" sz="2000" dirty="0" smtClean="0"/>
              <a:t>.</a:t>
            </a:r>
            <a:r>
              <a:rPr lang="en-US" sz="2000" dirty="0" smtClean="0">
                <a:sym typeface="Wingdings" panose="05000000000000000000" pitchFamily="2" charset="2"/>
              </a:rPr>
              <a:t> </a:t>
            </a:r>
            <a:r>
              <a:rPr lang="en-US" sz="2000" dirty="0">
                <a:sym typeface="Wingdings" panose="05000000000000000000" pitchFamily="2" charset="2"/>
              </a:rPr>
              <a:t>Escrow Services, Estate Settlement Services.</a:t>
            </a:r>
            <a:endParaRPr lang="en-US" sz="2000"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6330594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28600"/>
            <a:ext cx="8991600" cy="6629400"/>
          </a:xfrm>
        </p:spPr>
        <p:txBody>
          <a:bodyPr>
            <a:normAutofit/>
          </a:bodyPr>
          <a:lstStyle/>
          <a:p>
            <a:pPr marL="0" indent="0">
              <a:buNone/>
            </a:pPr>
            <a:endParaRPr lang="en-US" sz="2000" dirty="0"/>
          </a:p>
        </p:txBody>
      </p:sp>
      <p:graphicFrame>
        <p:nvGraphicFramePr>
          <p:cNvPr id="5" name="Diagram 4"/>
          <p:cNvGraphicFramePr/>
          <p:nvPr>
            <p:extLst>
              <p:ext uri="{D42A27DB-BD31-4B8C-83A1-F6EECF244321}">
                <p14:modId xmlns:p14="http://schemas.microsoft.com/office/powerpoint/2010/main" val="555436382"/>
              </p:ext>
            </p:extLst>
          </p:nvPr>
        </p:nvGraphicFramePr>
        <p:xfrm>
          <a:off x="228600" y="0"/>
          <a:ext cx="89154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701377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idx="1"/>
            <p:extLst>
              <p:ext uri="{D42A27DB-BD31-4B8C-83A1-F6EECF244321}">
                <p14:modId xmlns:p14="http://schemas.microsoft.com/office/powerpoint/2010/main" val="2070496143"/>
              </p:ext>
            </p:extLst>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p:cNvSpPr>
            <a:spLocks noGrp="1"/>
          </p:cNvSpPr>
          <p:nvPr>
            <p:ph type="title"/>
          </p:nvPr>
        </p:nvSpPr>
        <p:spPr/>
        <p:txBody>
          <a:bodyPr>
            <a:normAutofit/>
          </a:bodyPr>
          <a:lstStyle/>
          <a:p>
            <a:pPr algn="l"/>
            <a:r>
              <a:rPr lang="en-US" sz="3200" u="sng" dirty="0" smtClean="0"/>
              <a:t>Definition of ‘Service’ &amp; ‘Service Provider’ Under Foreign Trade Policy</a:t>
            </a:r>
            <a:endParaRPr lang="en-US" sz="3200" u="sng" dirty="0"/>
          </a:p>
        </p:txBody>
      </p:sp>
      <p:sp>
        <p:nvSpPr>
          <p:cNvPr id="4" name="Rectangle 3"/>
          <p:cNvSpPr/>
          <p:nvPr/>
        </p:nvSpPr>
        <p:spPr>
          <a:xfrm>
            <a:off x="304800" y="2438401"/>
            <a:ext cx="2590800" cy="990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Para 9.50 of Chapter 9 of Foreign Trade Policy 2015-20 </a:t>
            </a:r>
            <a:endParaRPr lang="en-US" dirty="0"/>
          </a:p>
        </p:txBody>
      </p:sp>
      <p:sp>
        <p:nvSpPr>
          <p:cNvPr id="5" name="Right Arrow 4"/>
          <p:cNvSpPr/>
          <p:nvPr/>
        </p:nvSpPr>
        <p:spPr>
          <a:xfrm>
            <a:off x="3124200" y="2819400"/>
            <a:ext cx="1066800" cy="42308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4800600" y="2286001"/>
            <a:ext cx="3581400" cy="13715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“Service” Includes all tradable services  covered under General Agreement on Trade in Services (GATS) and earning Free Foreign Exchange</a:t>
            </a:r>
            <a:endParaRPr lang="en-US" dirty="0"/>
          </a:p>
        </p:txBody>
      </p:sp>
    </p:spTree>
    <p:extLst>
      <p:ext uri="{BB962C8B-B14F-4D97-AF65-F5344CB8AC3E}">
        <p14:creationId xmlns:p14="http://schemas.microsoft.com/office/powerpoint/2010/main" val="4250494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4"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2400" u="sng" dirty="0" smtClean="0"/>
              <a:t>Effective Date of Scheme</a:t>
            </a:r>
          </a:p>
          <a:p>
            <a:pPr marL="0" indent="0" algn="just">
              <a:buNone/>
            </a:pPr>
            <a:r>
              <a:rPr lang="en-US" sz="2400" dirty="0" smtClean="0"/>
              <a:t>The Rewards under MEIS/SEIS shall be admissible for exports made/services rendered on or after the date of notification of this policy.</a:t>
            </a:r>
          </a:p>
          <a:p>
            <a:pPr marL="0" indent="0" algn="just">
              <a:buNone/>
            </a:pPr>
            <a:endParaRPr lang="en-US" sz="2400" dirty="0"/>
          </a:p>
          <a:p>
            <a:pPr marL="0" indent="0" algn="just">
              <a:buNone/>
            </a:pPr>
            <a:endParaRPr lang="en-US" sz="2400" dirty="0" smtClean="0"/>
          </a:p>
          <a:p>
            <a:r>
              <a:rPr lang="en-US" sz="2400" u="sng" dirty="0" smtClean="0"/>
              <a:t>Last Date of Filing of Application for Duty Scrips</a:t>
            </a:r>
          </a:p>
          <a:p>
            <a:pPr marL="0" indent="0" algn="just">
              <a:buNone/>
            </a:pPr>
            <a:r>
              <a:rPr lang="en-US" sz="2400" dirty="0" smtClean="0"/>
              <a:t>For SEIS, the last date for filing application shall be 12 month from the end of relevant Financial year of claim period.</a:t>
            </a:r>
          </a:p>
        </p:txBody>
      </p:sp>
      <p:sp>
        <p:nvSpPr>
          <p:cNvPr id="2" name="Title 1"/>
          <p:cNvSpPr>
            <a:spLocks noGrp="1"/>
          </p:cNvSpPr>
          <p:nvPr>
            <p:ph type="title"/>
          </p:nvPr>
        </p:nvSpPr>
        <p:spPr/>
        <p:txBody>
          <a:bodyPr/>
          <a:lstStyle/>
          <a:p>
            <a:pPr algn="l"/>
            <a:r>
              <a:rPr lang="en-US" sz="3600" b="1" u="sng" dirty="0" smtClean="0"/>
              <a:t>Time Limit</a:t>
            </a:r>
            <a:r>
              <a:rPr lang="en-US" dirty="0" smtClean="0"/>
              <a:t> </a:t>
            </a:r>
            <a:endParaRPr lang="en-US" dirty="0"/>
          </a:p>
        </p:txBody>
      </p:sp>
    </p:spTree>
    <p:extLst>
      <p:ext uri="{BB962C8B-B14F-4D97-AF65-F5344CB8AC3E}">
        <p14:creationId xmlns:p14="http://schemas.microsoft.com/office/powerpoint/2010/main" val="21625806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90600"/>
            <a:ext cx="9144000" cy="5867400"/>
          </a:xfrm>
        </p:spPr>
        <p:txBody>
          <a:bodyPr>
            <a:normAutofit fontScale="55000" lnSpcReduction="20000"/>
          </a:bodyPr>
          <a:lstStyle/>
          <a:p>
            <a:pPr marL="514350" indent="-514350">
              <a:buFont typeface="+mj-lt"/>
              <a:buAutoNum type="arabicPeriod"/>
            </a:pPr>
            <a:r>
              <a:rPr lang="en-US" sz="2600" dirty="0" smtClean="0"/>
              <a:t>Foreign Exchange Remittances other than those earned for rendering of notified Services would not be counted for Entitlement.</a:t>
            </a:r>
          </a:p>
          <a:p>
            <a:pPr marL="514350" indent="-514350">
              <a:buFont typeface="+mj-lt"/>
              <a:buAutoNum type="arabicPeriod"/>
            </a:pPr>
            <a:r>
              <a:rPr lang="en-US" sz="2600" dirty="0" smtClean="0"/>
              <a:t>Following Shall not be taken into Account for calculation of Entitlement Under the Scheme</a:t>
            </a:r>
          </a:p>
          <a:p>
            <a:pPr marL="0" indent="0">
              <a:lnSpc>
                <a:spcPct val="150000"/>
              </a:lnSpc>
              <a:buNone/>
            </a:pPr>
            <a:r>
              <a:rPr lang="en-US" sz="2600" dirty="0"/>
              <a:t>	</a:t>
            </a:r>
            <a:r>
              <a:rPr lang="en-US" sz="2600" dirty="0" smtClean="0"/>
              <a:t>a) Foreign Exchange Remittance</a:t>
            </a:r>
          </a:p>
          <a:p>
            <a:pPr marL="0" indent="0">
              <a:lnSpc>
                <a:spcPct val="150000"/>
              </a:lnSpc>
              <a:buNone/>
            </a:pPr>
            <a:r>
              <a:rPr lang="en-US" sz="2600" dirty="0"/>
              <a:t>	</a:t>
            </a:r>
            <a:r>
              <a:rPr lang="en-US" sz="2600" dirty="0" smtClean="0"/>
              <a:t>(b</a:t>
            </a:r>
            <a:r>
              <a:rPr lang="en-US" sz="2600" dirty="0"/>
              <a:t>) Payments for services received from EEFC Account</a:t>
            </a:r>
            <a:r>
              <a:rPr lang="en-US" sz="2600" dirty="0" smtClean="0"/>
              <a:t>;</a:t>
            </a:r>
            <a:endParaRPr lang="en-US" sz="2600" dirty="0"/>
          </a:p>
          <a:p>
            <a:pPr marL="0" indent="0">
              <a:lnSpc>
                <a:spcPct val="150000"/>
              </a:lnSpc>
              <a:buNone/>
            </a:pPr>
            <a:r>
              <a:rPr lang="en-US" sz="2600" dirty="0" smtClean="0"/>
              <a:t>	(c</a:t>
            </a:r>
            <a:r>
              <a:rPr lang="en-US" sz="2600" dirty="0"/>
              <a:t>) Foreign exchange turnover by Healthcare Institutions like equity participation</a:t>
            </a:r>
            <a:r>
              <a:rPr lang="en-US" sz="2600" dirty="0" smtClean="0"/>
              <a:t>,</a:t>
            </a:r>
            <a:endParaRPr lang="en-US" sz="2600" dirty="0"/>
          </a:p>
          <a:p>
            <a:pPr marL="0" indent="0">
              <a:lnSpc>
                <a:spcPct val="150000"/>
              </a:lnSpc>
              <a:buNone/>
            </a:pPr>
            <a:r>
              <a:rPr lang="en-US" sz="2600" dirty="0" smtClean="0"/>
              <a:t>	    donations </a:t>
            </a:r>
            <a:r>
              <a:rPr lang="en-US" sz="2600" dirty="0"/>
              <a:t>etc</a:t>
            </a:r>
            <a:r>
              <a:rPr lang="en-US" sz="2600" dirty="0" smtClean="0"/>
              <a:t>.</a:t>
            </a:r>
          </a:p>
          <a:p>
            <a:pPr marL="0" indent="0">
              <a:lnSpc>
                <a:spcPct val="150000"/>
              </a:lnSpc>
              <a:buNone/>
            </a:pPr>
            <a:r>
              <a:rPr lang="en-US" sz="2600" dirty="0"/>
              <a:t>	</a:t>
            </a:r>
            <a:r>
              <a:rPr lang="en-US" sz="2600" dirty="0" smtClean="0"/>
              <a:t>(</a:t>
            </a:r>
            <a:r>
              <a:rPr lang="en-US" sz="2600" dirty="0"/>
              <a:t>d) Foreign exchange turnover by Educational Institutions like equity </a:t>
            </a:r>
            <a:endParaRPr lang="en-US" sz="2600" dirty="0" smtClean="0"/>
          </a:p>
          <a:p>
            <a:pPr marL="0" indent="0">
              <a:lnSpc>
                <a:spcPct val="150000"/>
              </a:lnSpc>
              <a:buNone/>
            </a:pPr>
            <a:r>
              <a:rPr lang="en-US" sz="2600" dirty="0"/>
              <a:t>	 </a:t>
            </a:r>
            <a:r>
              <a:rPr lang="en-US" sz="2600" dirty="0" smtClean="0"/>
              <a:t>     participation, donations etc.</a:t>
            </a:r>
          </a:p>
          <a:p>
            <a:pPr marL="0" indent="0">
              <a:lnSpc>
                <a:spcPct val="150000"/>
              </a:lnSpc>
              <a:buNone/>
            </a:pPr>
            <a:r>
              <a:rPr lang="en-US" sz="2600" dirty="0" smtClean="0"/>
              <a:t>	(</a:t>
            </a:r>
            <a:r>
              <a:rPr lang="en-US" sz="2600" dirty="0"/>
              <a:t>e) Export turnover relating to services of units operating under SEZ / EOU / EHTP </a:t>
            </a:r>
          </a:p>
          <a:p>
            <a:pPr marL="0" indent="0">
              <a:lnSpc>
                <a:spcPct val="150000"/>
              </a:lnSpc>
              <a:buNone/>
            </a:pPr>
            <a:r>
              <a:rPr lang="en-US" sz="2600" dirty="0" smtClean="0"/>
              <a:t>	      / </a:t>
            </a:r>
            <a:r>
              <a:rPr lang="en-US" sz="2600" dirty="0"/>
              <a:t>STPI / BTP Schemes or supplies of services made to such units</a:t>
            </a:r>
            <a:r>
              <a:rPr lang="en-US" sz="2600" dirty="0" smtClean="0"/>
              <a:t>;</a:t>
            </a:r>
            <a:endParaRPr lang="en-US" sz="2600" dirty="0"/>
          </a:p>
          <a:p>
            <a:pPr marL="0" indent="0">
              <a:lnSpc>
                <a:spcPct val="150000"/>
              </a:lnSpc>
              <a:buNone/>
            </a:pPr>
            <a:r>
              <a:rPr lang="en-US" sz="2600" dirty="0" smtClean="0"/>
              <a:t>	(</a:t>
            </a:r>
            <a:r>
              <a:rPr lang="en-US" sz="2600" dirty="0"/>
              <a:t>f) Clubbing of turnover of services rendered by SEZ / EOU /EHTP / STPI / BTP </a:t>
            </a:r>
          </a:p>
          <a:p>
            <a:pPr marL="0" indent="0">
              <a:lnSpc>
                <a:spcPct val="150000"/>
              </a:lnSpc>
              <a:buNone/>
            </a:pPr>
            <a:r>
              <a:rPr lang="en-US" sz="2600" dirty="0" smtClean="0"/>
              <a:t>	     units </a:t>
            </a:r>
            <a:r>
              <a:rPr lang="en-US" sz="2600" dirty="0"/>
              <a:t>with turnover of DTA Service Providers</a:t>
            </a:r>
            <a:r>
              <a:rPr lang="en-US" sz="2600" dirty="0" smtClean="0"/>
              <a:t>;</a:t>
            </a:r>
            <a:endParaRPr lang="en-US" sz="2600" dirty="0"/>
          </a:p>
          <a:p>
            <a:pPr marL="0" indent="0">
              <a:lnSpc>
                <a:spcPct val="150000"/>
              </a:lnSpc>
              <a:buNone/>
            </a:pPr>
            <a:r>
              <a:rPr lang="en-US" sz="2600" dirty="0" smtClean="0"/>
              <a:t>	(</a:t>
            </a:r>
            <a:r>
              <a:rPr lang="en-US" sz="2600" dirty="0"/>
              <a:t>g) Exports of Goods.</a:t>
            </a:r>
            <a:endParaRPr lang="en-US" sz="2600" dirty="0" smtClean="0"/>
          </a:p>
          <a:p>
            <a:pPr marL="0" indent="0">
              <a:lnSpc>
                <a:spcPct val="150000"/>
              </a:lnSpc>
              <a:buNone/>
            </a:pPr>
            <a:r>
              <a:rPr lang="en-US" sz="2300" dirty="0"/>
              <a:t>	</a:t>
            </a:r>
            <a:endParaRPr lang="en-US" sz="2300" dirty="0" smtClean="0"/>
          </a:p>
          <a:p>
            <a:pPr marL="0" indent="0">
              <a:buNone/>
            </a:pPr>
            <a:r>
              <a:rPr lang="en-US" sz="1800" dirty="0"/>
              <a:t>	</a:t>
            </a:r>
            <a:r>
              <a:rPr lang="en-US" sz="1800" dirty="0" smtClean="0"/>
              <a:t>	</a:t>
            </a:r>
            <a:br>
              <a:rPr lang="en-US" sz="1800" dirty="0" smtClean="0"/>
            </a:br>
            <a:endParaRPr lang="en-US" sz="1800" dirty="0" smtClean="0"/>
          </a:p>
          <a:p>
            <a:pPr lvl="1">
              <a:buFont typeface="+mj-lt"/>
              <a:buAutoNum type="alphaLcParenR"/>
            </a:pPr>
            <a:endParaRPr lang="en-US" sz="1400" dirty="0"/>
          </a:p>
        </p:txBody>
      </p:sp>
      <p:sp>
        <p:nvSpPr>
          <p:cNvPr id="2" name="Title 1"/>
          <p:cNvSpPr>
            <a:spLocks noGrp="1"/>
          </p:cNvSpPr>
          <p:nvPr>
            <p:ph type="title"/>
          </p:nvPr>
        </p:nvSpPr>
        <p:spPr>
          <a:xfrm>
            <a:off x="0" y="1137"/>
            <a:ext cx="8229600" cy="1143000"/>
          </a:xfrm>
        </p:spPr>
        <p:txBody>
          <a:bodyPr/>
          <a:lstStyle/>
          <a:p>
            <a:pPr algn="l"/>
            <a:r>
              <a:rPr lang="en-US" sz="3200" b="1" u="sng" dirty="0" smtClean="0"/>
              <a:t>Ineligible Categories Under SEIS</a:t>
            </a:r>
            <a:endParaRPr lang="en-US" sz="3200" b="1" u="sng" dirty="0"/>
          </a:p>
        </p:txBody>
      </p:sp>
      <p:graphicFrame>
        <p:nvGraphicFramePr>
          <p:cNvPr id="7" name="Diagram 6"/>
          <p:cNvGraphicFramePr/>
          <p:nvPr>
            <p:extLst>
              <p:ext uri="{D42A27DB-BD31-4B8C-83A1-F6EECF244321}">
                <p14:modId xmlns:p14="http://schemas.microsoft.com/office/powerpoint/2010/main" val="426951517"/>
              </p:ext>
            </p:extLst>
          </p:nvPr>
        </p:nvGraphicFramePr>
        <p:xfrm>
          <a:off x="32982" y="1752600"/>
          <a:ext cx="9111018" cy="48387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Right Arrow 7"/>
          <p:cNvSpPr/>
          <p:nvPr/>
        </p:nvSpPr>
        <p:spPr>
          <a:xfrm>
            <a:off x="5585460" y="2552700"/>
            <a:ext cx="134874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Down Arrow 8"/>
          <p:cNvSpPr/>
          <p:nvPr/>
        </p:nvSpPr>
        <p:spPr>
          <a:xfrm>
            <a:off x="4513997" y="2857500"/>
            <a:ext cx="228600" cy="914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p:cNvSpPr/>
          <p:nvPr/>
        </p:nvSpPr>
        <p:spPr>
          <a:xfrm>
            <a:off x="6934200" y="2133600"/>
            <a:ext cx="2209800"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Earned Through Contract/Regular Employment Abroad </a:t>
            </a:r>
            <a:endParaRPr lang="en-US" dirty="0"/>
          </a:p>
        </p:txBody>
      </p:sp>
    </p:spTree>
    <p:extLst>
      <p:ext uri="{BB962C8B-B14F-4D97-AF65-F5344CB8AC3E}">
        <p14:creationId xmlns:p14="http://schemas.microsoft.com/office/powerpoint/2010/main" val="3233871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
                                            <p:txEl>
                                              <p:pRg st="13" end="13"/>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14" end="14"/>
                                            </p:txEl>
                                          </p:spTgt>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
                                            <p:txEl>
                                              <p:pRg st="11" end="11"/>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P spid="8" grpId="0" animBg="1"/>
      <p:bldP spid="9"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559269338"/>
              </p:ext>
            </p:extLst>
          </p:nvPr>
        </p:nvGraphicFramePr>
        <p:xfrm>
          <a:off x="0" y="1066800"/>
          <a:ext cx="91440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p:cNvSpPr>
            <a:spLocks noGrp="1"/>
          </p:cNvSpPr>
          <p:nvPr>
            <p:ph type="title"/>
          </p:nvPr>
        </p:nvSpPr>
        <p:spPr>
          <a:xfrm>
            <a:off x="0" y="0"/>
            <a:ext cx="9144000" cy="1143000"/>
          </a:xfrm>
        </p:spPr>
        <p:txBody>
          <a:bodyPr>
            <a:normAutofit/>
          </a:bodyPr>
          <a:lstStyle/>
          <a:p>
            <a:pPr algn="l"/>
            <a:r>
              <a:rPr lang="en-US" sz="2800" u="sng" dirty="0" smtClean="0"/>
              <a:t>Procedure to be Followed for Claiming  Benefit Under SEIS in FTP 2015-20</a:t>
            </a:r>
            <a:endParaRPr lang="en-US" sz="2800" u="sng" dirty="0"/>
          </a:p>
        </p:txBody>
      </p:sp>
      <p:sp>
        <p:nvSpPr>
          <p:cNvPr id="3" name="Down Arrow 2"/>
          <p:cNvSpPr/>
          <p:nvPr/>
        </p:nvSpPr>
        <p:spPr>
          <a:xfrm>
            <a:off x="1905000" y="1981200"/>
            <a:ext cx="4572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0" y="2486085"/>
            <a:ext cx="8991600" cy="3770263"/>
          </a:xfrm>
          <a:prstGeom prst="rect">
            <a:avLst/>
          </a:prstGeom>
          <a:noFill/>
        </p:spPr>
        <p:txBody>
          <a:bodyPr wrap="square" rtlCol="0">
            <a:spAutoFit/>
          </a:bodyPr>
          <a:lstStyle/>
          <a:p>
            <a:pPr marL="285750" indent="-285750" algn="just">
              <a:buFont typeface="Wingdings" panose="05000000000000000000" pitchFamily="2" charset="2"/>
              <a:buChar char="v"/>
            </a:pPr>
            <a:r>
              <a:rPr lang="en-US" sz="1700" dirty="0" smtClean="0"/>
              <a:t>Basic Details of  Applicant – Name, IEC Details, Address, Telephone No., E-Mail </a:t>
            </a:r>
            <a:r>
              <a:rPr lang="en-US" sz="1700" dirty="0" err="1" smtClean="0"/>
              <a:t>etc</a:t>
            </a:r>
            <a:endParaRPr lang="en-US" sz="1700" dirty="0" smtClean="0"/>
          </a:p>
          <a:p>
            <a:pPr marL="285750" indent="-285750" algn="just">
              <a:buFont typeface="Wingdings" panose="05000000000000000000" pitchFamily="2" charset="2"/>
              <a:buChar char="v"/>
            </a:pPr>
            <a:r>
              <a:rPr lang="en-US" sz="1700" dirty="0" smtClean="0"/>
              <a:t>Registration Cum Membership Certificate</a:t>
            </a:r>
          </a:p>
          <a:p>
            <a:pPr marL="285750" indent="-285750" algn="just">
              <a:buFont typeface="Wingdings" panose="05000000000000000000" pitchFamily="2" charset="2"/>
              <a:buChar char="v"/>
            </a:pPr>
            <a:r>
              <a:rPr lang="en-US" sz="1700" dirty="0" smtClean="0"/>
              <a:t>Category of Service As per Relevant Notification</a:t>
            </a:r>
          </a:p>
          <a:p>
            <a:pPr marL="285750" indent="-285750" algn="just">
              <a:buFont typeface="Wingdings" panose="05000000000000000000" pitchFamily="2" charset="2"/>
              <a:buChar char="v"/>
            </a:pPr>
            <a:r>
              <a:rPr lang="en-US" sz="1700" dirty="0" smtClean="0"/>
              <a:t>Net Foreign Exchange Earned for Rendering Services From India to outside India or in India :-</a:t>
            </a:r>
          </a:p>
          <a:p>
            <a:pPr marL="800100" lvl="1" indent="-342900" algn="just">
              <a:buFont typeface="+mj-lt"/>
              <a:buAutoNum type="alphaLcParenR"/>
            </a:pPr>
            <a:r>
              <a:rPr lang="en-US" sz="1700" dirty="0" smtClean="0"/>
              <a:t>Supply of ‘Service’ form India any other Territory</a:t>
            </a:r>
          </a:p>
          <a:p>
            <a:pPr marL="800100" lvl="1" indent="-342900" algn="just">
              <a:buFont typeface="+mj-lt"/>
              <a:buAutoNum type="alphaLcParenR"/>
            </a:pPr>
            <a:r>
              <a:rPr lang="en-US" sz="1700" dirty="0" smtClean="0"/>
              <a:t>Supply of  ‘Service’ from India to Service Consumer(s) of any other country.</a:t>
            </a:r>
            <a:endParaRPr lang="en-US" sz="1700" dirty="0"/>
          </a:p>
          <a:p>
            <a:pPr marL="800100" lvl="1" indent="-342900" algn="just">
              <a:buFont typeface="+mj-lt"/>
              <a:buAutoNum type="alphaLcParenR"/>
            </a:pPr>
            <a:r>
              <a:rPr lang="en-US" sz="1700" dirty="0" smtClean="0"/>
              <a:t>Supply </a:t>
            </a:r>
            <a:r>
              <a:rPr lang="en-US" sz="1700" dirty="0"/>
              <a:t>of a ‘service’ from India through commercial presence in any other</a:t>
            </a:r>
          </a:p>
          <a:p>
            <a:pPr lvl="1" algn="just"/>
            <a:r>
              <a:rPr lang="en-US" sz="1700" dirty="0" smtClean="0"/>
              <a:t>       country</a:t>
            </a:r>
          </a:p>
          <a:p>
            <a:pPr lvl="1" algn="just"/>
            <a:r>
              <a:rPr lang="en-US" sz="1700" dirty="0"/>
              <a:t>d) Supply of a ‘service’ from India through the presence of natural persons </a:t>
            </a:r>
            <a:r>
              <a:rPr lang="en-US" sz="1700" dirty="0" smtClean="0"/>
              <a:t>in any other country</a:t>
            </a:r>
          </a:p>
          <a:p>
            <a:pPr lvl="1" algn="just"/>
            <a:r>
              <a:rPr lang="en-US" sz="1700" dirty="0" smtClean="0"/>
              <a:t>e)   </a:t>
            </a:r>
            <a:r>
              <a:rPr lang="en-US" sz="1700" dirty="0"/>
              <a:t>Foreign Currency Payments under above respective </a:t>
            </a:r>
            <a:r>
              <a:rPr lang="en-US" sz="1700" dirty="0" smtClean="0"/>
              <a:t>heads.</a:t>
            </a:r>
          </a:p>
          <a:p>
            <a:pPr lvl="1"/>
            <a:endParaRPr lang="en-US" dirty="0"/>
          </a:p>
        </p:txBody>
      </p:sp>
    </p:spTree>
    <p:extLst>
      <p:ext uri="{BB962C8B-B14F-4D97-AF65-F5344CB8AC3E}">
        <p14:creationId xmlns:p14="http://schemas.microsoft.com/office/powerpoint/2010/main" val="12926130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14400"/>
            <a:ext cx="9144000" cy="5334000"/>
          </a:xfrm>
        </p:spPr>
        <p:txBody>
          <a:bodyPr>
            <a:normAutofit lnSpcReduction="10000"/>
          </a:bodyPr>
          <a:lstStyle/>
          <a:p>
            <a:pPr algn="just"/>
            <a:r>
              <a:rPr lang="en-US" sz="2000" dirty="0"/>
              <a:t>Advances received in the form of Client Deposits not to be taken </a:t>
            </a:r>
            <a:r>
              <a:rPr lang="en-US" sz="2000" dirty="0" smtClean="0"/>
              <a:t>into consideration </a:t>
            </a:r>
            <a:r>
              <a:rPr lang="en-US" sz="2000" dirty="0"/>
              <a:t>for calculation of Export Turnover under FTP provisions</a:t>
            </a:r>
            <a:r>
              <a:rPr lang="en-US" sz="2000" dirty="0" smtClean="0"/>
              <a:t>.</a:t>
            </a:r>
            <a:endParaRPr lang="en-US" sz="2000" dirty="0"/>
          </a:p>
          <a:p>
            <a:pPr algn="just"/>
            <a:r>
              <a:rPr lang="en-US" sz="2000" dirty="0" smtClean="0"/>
              <a:t>Registration </a:t>
            </a:r>
            <a:r>
              <a:rPr lang="en-US" sz="2000" dirty="0"/>
              <a:t>Cum Membership Certificate (RCMC) – There is a particular </a:t>
            </a:r>
            <a:r>
              <a:rPr lang="en-US" sz="2000" dirty="0" smtClean="0"/>
              <a:t>column </a:t>
            </a:r>
            <a:r>
              <a:rPr lang="en-US" sz="2000" dirty="0"/>
              <a:t>in the prescribed application form to be filled for claiming </a:t>
            </a:r>
            <a:r>
              <a:rPr lang="en-US" sz="2000" dirty="0" smtClean="0"/>
              <a:t>the benefit. As per our understanding it’s to be applied by Manufacturer Exporter </a:t>
            </a:r>
            <a:r>
              <a:rPr lang="en-US" sz="2000" dirty="0"/>
              <a:t>/ Merchant Exporter for taking membership under respective trade </a:t>
            </a:r>
            <a:r>
              <a:rPr lang="en-US" sz="2000" dirty="0" smtClean="0"/>
              <a:t>council</a:t>
            </a:r>
            <a:r>
              <a:rPr lang="en-US" sz="2000" dirty="0"/>
              <a:t>. Implications of the RCMC is to be </a:t>
            </a:r>
            <a:r>
              <a:rPr lang="en-US" sz="2000" dirty="0" smtClean="0"/>
              <a:t>ascertained.</a:t>
            </a:r>
            <a:endParaRPr lang="en-US" sz="2000" dirty="0"/>
          </a:p>
          <a:p>
            <a:pPr algn="just"/>
            <a:r>
              <a:rPr lang="en-US" sz="2000" dirty="0" smtClean="0"/>
              <a:t> </a:t>
            </a:r>
            <a:r>
              <a:rPr lang="en-US" sz="2000" dirty="0"/>
              <a:t>Directorate General Foreign Trade (DGFT) Headquarter randomly select 10% </a:t>
            </a:r>
            <a:r>
              <a:rPr lang="en-US" sz="2000" dirty="0" smtClean="0"/>
              <a:t>of </a:t>
            </a:r>
            <a:r>
              <a:rPr lang="en-US" sz="2000" dirty="0"/>
              <a:t>cases through computer system for each Regional Authority (RA) where </a:t>
            </a:r>
            <a:r>
              <a:rPr lang="en-US" sz="2000" dirty="0" smtClean="0"/>
              <a:t>scrips </a:t>
            </a:r>
            <a:r>
              <a:rPr lang="en-US" sz="2000" dirty="0"/>
              <a:t>have already been issued, under each scheme</a:t>
            </a:r>
            <a:r>
              <a:rPr lang="en-US" sz="2000" dirty="0" smtClean="0"/>
              <a:t>.</a:t>
            </a:r>
          </a:p>
          <a:p>
            <a:pPr algn="just"/>
            <a:r>
              <a:rPr lang="en-US" sz="2000" dirty="0"/>
              <a:t>Documents to be maintained for the period of three years from the </a:t>
            </a:r>
            <a:r>
              <a:rPr lang="en-US" sz="2000" dirty="0" smtClean="0"/>
              <a:t>issuance of </a:t>
            </a:r>
            <a:r>
              <a:rPr lang="en-US" sz="2000" dirty="0"/>
              <a:t>scrips as Regional Authority may ask for original proof of landing </a:t>
            </a:r>
            <a:r>
              <a:rPr lang="en-US" sz="2000" dirty="0" smtClean="0"/>
              <a:t> certificate</a:t>
            </a:r>
            <a:r>
              <a:rPr lang="en-US" sz="2000" dirty="0"/>
              <a:t>, annexures attached to the application form or any other </a:t>
            </a:r>
            <a:r>
              <a:rPr lang="en-US" sz="2000" dirty="0" smtClean="0"/>
              <a:t>document.</a:t>
            </a:r>
          </a:p>
          <a:p>
            <a:pPr algn="just"/>
            <a:r>
              <a:rPr lang="en-US" sz="2000" dirty="0"/>
              <a:t>Non-</a:t>
            </a:r>
            <a:r>
              <a:rPr lang="en-US" sz="2000" dirty="0" err="1"/>
              <a:t>Realisation</a:t>
            </a:r>
            <a:r>
              <a:rPr lang="en-US" sz="2000" dirty="0"/>
              <a:t> of export proceeds in time limits prescribed by </a:t>
            </a:r>
            <a:r>
              <a:rPr lang="en-US" sz="2000" dirty="0" smtClean="0"/>
              <a:t>RBI.</a:t>
            </a:r>
            <a:endParaRPr lang="en-US" sz="2000" dirty="0"/>
          </a:p>
        </p:txBody>
      </p:sp>
      <p:sp>
        <p:nvSpPr>
          <p:cNvPr id="2" name="Title 1"/>
          <p:cNvSpPr>
            <a:spLocks noGrp="1"/>
          </p:cNvSpPr>
          <p:nvPr>
            <p:ph type="title"/>
          </p:nvPr>
        </p:nvSpPr>
        <p:spPr>
          <a:xfrm>
            <a:off x="0" y="0"/>
            <a:ext cx="8229600" cy="1143000"/>
          </a:xfrm>
        </p:spPr>
        <p:txBody>
          <a:bodyPr/>
          <a:lstStyle/>
          <a:p>
            <a:pPr algn="l"/>
            <a:r>
              <a:rPr lang="en-US" sz="3600" b="1" u="sng" dirty="0" smtClean="0"/>
              <a:t>Points To Ponder</a:t>
            </a:r>
            <a:endParaRPr lang="en-US" sz="3600" b="1" u="sng" dirty="0"/>
          </a:p>
        </p:txBody>
      </p:sp>
    </p:spTree>
    <p:extLst>
      <p:ext uri="{BB962C8B-B14F-4D97-AF65-F5344CB8AC3E}">
        <p14:creationId xmlns:p14="http://schemas.microsoft.com/office/powerpoint/2010/main" val="24478713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smtClean="0"/>
          </a:p>
          <a:p>
            <a:endParaRPr lang="en-US" dirty="0"/>
          </a:p>
          <a:p>
            <a:pPr marL="2743200" lvl="6" indent="0">
              <a:buNone/>
            </a:pPr>
            <a:endParaRPr lang="en-US" dirty="0"/>
          </a:p>
          <a:p>
            <a:pPr marL="2743200" lvl="6" indent="0">
              <a:buNone/>
            </a:pPr>
            <a:r>
              <a:rPr lang="en-US" sz="4400" b="1" u="sng" dirty="0" smtClean="0"/>
              <a:t>THANK YOU</a:t>
            </a:r>
            <a:endParaRPr lang="en-US" b="1" u="sng" dirty="0"/>
          </a:p>
        </p:txBody>
      </p:sp>
      <p:sp>
        <p:nvSpPr>
          <p:cNvPr id="2" name="Title 1"/>
          <p:cNvSpPr>
            <a:spLocks noGrp="1"/>
          </p:cNvSpPr>
          <p:nvPr>
            <p:ph type="title"/>
          </p:nvPr>
        </p:nvSpPr>
        <p:spPr/>
        <p:txBody>
          <a:bodyPr/>
          <a:lstStyle/>
          <a:p>
            <a:endParaRPr lang="en-US" dirty="0"/>
          </a:p>
        </p:txBody>
      </p:sp>
    </p:spTree>
    <p:extLst>
      <p:ext uri="{BB962C8B-B14F-4D97-AF65-F5344CB8AC3E}">
        <p14:creationId xmlns:p14="http://schemas.microsoft.com/office/powerpoint/2010/main" val="317158748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6026</TotalTime>
  <Words>1230</Words>
  <Application>Microsoft Office PowerPoint</Application>
  <PresentationFormat>On-screen Show (4:3)</PresentationFormat>
  <Paragraphs>121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Concourse</vt:lpstr>
      <vt:lpstr>PowerPoint Presentation</vt:lpstr>
      <vt:lpstr>History of Foreign Trade Policy</vt:lpstr>
      <vt:lpstr>Introduction</vt:lpstr>
      <vt:lpstr>In Foreign Trade Policy 2015-2020 following are the  two immense schemes introduced for exports of Merchandise and services respectively:</vt:lpstr>
      <vt:lpstr>Service Export From India Scheme</vt:lpstr>
      <vt:lpstr>Legal Service Definition (CPC 861)</vt:lpstr>
      <vt:lpstr>PowerPoint Presentation</vt:lpstr>
      <vt:lpstr>PowerPoint Presentation</vt:lpstr>
      <vt:lpstr>PowerPoint Presentation</vt:lpstr>
      <vt:lpstr>Definition of ‘Service’ &amp; ‘Service Provider’ Under Foreign Trade Policy</vt:lpstr>
      <vt:lpstr>Time Limit </vt:lpstr>
      <vt:lpstr>Ineligible Categories Under SEIS</vt:lpstr>
      <vt:lpstr>Procedure to be Followed for Claiming  Benefit Under SEIS in FTP 2015-20</vt:lpstr>
      <vt:lpstr>Points To Ponder</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Foreign Trade Policy 2015-20</dc:title>
  <dc:creator>DELLL</dc:creator>
  <cp:lastModifiedBy>DELLL</cp:lastModifiedBy>
  <cp:revision>51</cp:revision>
  <dcterms:created xsi:type="dcterms:W3CDTF">2016-01-30T05:22:54Z</dcterms:created>
  <dcterms:modified xsi:type="dcterms:W3CDTF">2016-02-05T17:06:34Z</dcterms:modified>
</cp:coreProperties>
</file>