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L5Oq3rHTSiP2pUE8F9waCQ" hashData="Ra056MyPaWzfjFZ5uejeWAaBNuA"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showOutlineIcons="0">
    <p:restoredLeft sz="15620"/>
    <p:restoredTop sz="94660"/>
  </p:normalViewPr>
  <p:slideViewPr>
    <p:cSldViewPr>
      <p:cViewPr varScale="1">
        <p:scale>
          <a:sx n="45" d="100"/>
          <a:sy n="45" d="100"/>
        </p:scale>
        <p:origin x="-720" y="-10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Title 28"/>
          <p:cNvSpPr>
            <a:spLocks noGrp="1"/>
          </p:cNvSpPr>
          <p:nvPr>
            <p:ph type="ctrTitle"/>
          </p:nvPr>
        </p:nvSpPr>
        <p:spPr>
          <a:xfrm>
            <a:off x="381000" y="4853411"/>
            <a:ext cx="8458200" cy="1222375"/>
          </a:xfrm>
        </p:spPr>
        <p:txBody>
          <a:bodyPr anchor="t"/>
          <a:lstStyle/>
          <a:p>
            <a:r>
              <a:rPr kumimoji="0" lang="en-US" smtClean="0"/>
              <a:t>Click to edit Master title style</a:t>
            </a:r>
            <a:endParaRPr kumimoji="0" lang="en-US"/>
          </a:p>
        </p:txBody>
      </p:sp>
      <p:sp>
        <p:nvSpPr>
          <p:cNvPr id="9" name="Subtitle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16" name="Date Placeholder 15"/>
          <p:cNvSpPr>
            <a:spLocks noGrp="1"/>
          </p:cNvSpPr>
          <p:nvPr>
            <p:ph type="dt" sz="half" idx="10"/>
          </p:nvPr>
        </p:nvSpPr>
        <p:spPr/>
        <p:txBody>
          <a:bodyPr/>
          <a:lstStyle/>
          <a:p>
            <a:fld id="{30CE914C-A27B-4A0A-9549-6CB515B118F0}" type="datetimeFigureOut">
              <a:rPr lang="en-US" smtClean="0"/>
              <a:t>3/17/2009</a:t>
            </a:fld>
            <a:endParaRPr lang="en-US"/>
          </a:p>
        </p:txBody>
      </p:sp>
      <p:sp>
        <p:nvSpPr>
          <p:cNvPr id="2" name="Footer Placeholder 1"/>
          <p:cNvSpPr>
            <a:spLocks noGrp="1"/>
          </p:cNvSpPr>
          <p:nvPr>
            <p:ph type="ftr" sz="quarter" idx="11"/>
          </p:nvPr>
        </p:nvSpPr>
        <p:spPr/>
        <p:txBody>
          <a:bodyPr/>
          <a:lstStyle/>
          <a:p>
            <a:endParaRPr lang="en-US"/>
          </a:p>
        </p:txBody>
      </p:sp>
      <p:sp>
        <p:nvSpPr>
          <p:cNvPr id="15" name="Slide Number Placeholder 14"/>
          <p:cNvSpPr>
            <a:spLocks noGrp="1"/>
          </p:cNvSpPr>
          <p:nvPr>
            <p:ph type="sldNum" sz="quarter" idx="12"/>
          </p:nvPr>
        </p:nvSpPr>
        <p:spPr>
          <a:xfrm>
            <a:off x="8229600" y="6473952"/>
            <a:ext cx="758952" cy="246888"/>
          </a:xfrm>
        </p:spPr>
        <p:txBody>
          <a:bodyPr/>
          <a:lstStyle/>
          <a:p>
            <a:fld id="{AD0997DF-F1D7-42F8-B993-2D5E1E216502}"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2" name="Title 21"/>
          <p:cNvSpPr>
            <a:spLocks noGrp="1"/>
          </p:cNvSpPr>
          <p:nvPr>
            <p:ph type="title"/>
          </p:nvPr>
        </p:nvSpPr>
        <p:spPr/>
        <p:txBody>
          <a:bodyPr/>
          <a:lstStyle/>
          <a:p>
            <a:r>
              <a:rPr kumimoji="0" lang="en-US" smtClean="0"/>
              <a:t>Click to edit Master title style</a:t>
            </a:r>
            <a:endParaRPr kumimoji="0" lang="en-US"/>
          </a:p>
        </p:txBody>
      </p:sp>
      <p:sp>
        <p:nvSpPr>
          <p:cNvPr id="27" name="Content Placeholder 26"/>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30CE914C-A27B-4A0A-9549-6CB515B118F0}" type="datetimeFigureOut">
              <a:rPr lang="en-US" smtClean="0"/>
              <a:t>3/17/2009</a:t>
            </a:fld>
            <a:endParaRPr lang="en-US"/>
          </a:p>
        </p:txBody>
      </p:sp>
      <p:sp>
        <p:nvSpPr>
          <p:cNvPr id="19" name="Footer Placeholder 18"/>
          <p:cNvSpPr>
            <a:spLocks noGrp="1"/>
          </p:cNvSpPr>
          <p:nvPr>
            <p:ph type="ftr" sz="quarter" idx="11"/>
          </p:nvPr>
        </p:nvSpPr>
        <p:spPr>
          <a:xfrm>
            <a:off x="3581400" y="76200"/>
            <a:ext cx="2895600" cy="288925"/>
          </a:xfrm>
        </p:spPr>
        <p:txBody>
          <a:bodyPr/>
          <a:lstStyle/>
          <a:p>
            <a:endParaRPr lang="en-US"/>
          </a:p>
        </p:txBody>
      </p:sp>
      <p:sp>
        <p:nvSpPr>
          <p:cNvPr id="16" name="Slide Number Placeholder 15"/>
          <p:cNvSpPr>
            <a:spLocks noGrp="1"/>
          </p:cNvSpPr>
          <p:nvPr>
            <p:ph type="sldNum" sz="quarter" idx="12"/>
          </p:nvPr>
        </p:nvSpPr>
        <p:spPr>
          <a:xfrm>
            <a:off x="8229600" y="6473952"/>
            <a:ext cx="758952" cy="246888"/>
          </a:xfrm>
        </p:spPr>
        <p:txBody>
          <a:bodyPr/>
          <a:lstStyle/>
          <a:p>
            <a:fld id="{AD0997DF-F1D7-42F8-B993-2D5E1E216502}"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Text Placeholder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9" name="Date Placeholder 18"/>
          <p:cNvSpPr>
            <a:spLocks noGrp="1"/>
          </p:cNvSpPr>
          <p:nvPr>
            <p:ph type="dt" sz="half" idx="10"/>
          </p:nvPr>
        </p:nvSpPr>
        <p:spPr/>
        <p:txBody>
          <a:bodyPr/>
          <a:lstStyle/>
          <a:p>
            <a:fld id="{30CE914C-A27B-4A0A-9549-6CB515B118F0}" type="datetimeFigureOut">
              <a:rPr lang="en-US" smtClean="0"/>
              <a:t>3/17/2009</a:t>
            </a:fld>
            <a:endParaRPr lang="en-US"/>
          </a:p>
        </p:txBody>
      </p:sp>
      <p:sp>
        <p:nvSpPr>
          <p:cNvPr id="11" name="Footer Placeholder 10"/>
          <p:cNvSpPr>
            <a:spLocks noGrp="1"/>
          </p:cNvSpPr>
          <p:nvPr>
            <p:ph type="ftr" sz="quarter" idx="11"/>
          </p:nvPr>
        </p:nvSpPr>
        <p:spPr/>
        <p:txBody>
          <a:bodyPr/>
          <a:lstStyle/>
          <a:p>
            <a:endParaRPr lang="en-US"/>
          </a:p>
        </p:txBody>
      </p:sp>
      <p:sp>
        <p:nvSpPr>
          <p:cNvPr id="16" name="Slide Number Placeholder 15"/>
          <p:cNvSpPr>
            <a:spLocks noGrp="1"/>
          </p:cNvSpPr>
          <p:nvPr>
            <p:ph type="sldNum" sz="quarter" idx="12"/>
          </p:nvPr>
        </p:nvSpPr>
        <p:spPr/>
        <p:txBody>
          <a:bodyPr/>
          <a:lstStyle/>
          <a:p>
            <a:fld id="{AD0997DF-F1D7-42F8-B993-2D5E1E216502}" type="slidenum">
              <a:rPr lang="en-US" smtClean="0"/>
              <a:t>‹#›</a:t>
            </a:fld>
            <a:endParaRPr lang="en-US"/>
          </a:p>
        </p:txBody>
      </p:sp>
      <p:sp>
        <p:nvSpPr>
          <p:cNvPr id="8" name="Title 7"/>
          <p:cNvSpPr>
            <a:spLocks noGrp="1"/>
          </p:cNvSpPr>
          <p:nvPr>
            <p:ph type="title"/>
          </p:nvPr>
        </p:nvSpPr>
        <p:spPr>
          <a:xfrm>
            <a:off x="180475" y="2947085"/>
            <a:ext cx="8686800" cy="1184825"/>
          </a:xfrm>
        </p:spPr>
        <p:txBody>
          <a:bodyPr rtlCol="0" anchor="t"/>
          <a:lstStyle>
            <a:lvl1pPr algn="r">
              <a:defRPr/>
            </a:lvl1pPr>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0" name="Title 19"/>
          <p:cNvSpPr>
            <a:spLocks noGrp="1"/>
          </p:cNvSpPr>
          <p:nvPr>
            <p:ph type="title"/>
          </p:nvPr>
        </p:nvSpPr>
        <p:spPr>
          <a:xfrm>
            <a:off x="301752" y="457200"/>
            <a:ext cx="8686800" cy="841248"/>
          </a:xfrm>
        </p:spPr>
        <p:txBody>
          <a:bodyPr/>
          <a:lstStyle/>
          <a:p>
            <a:r>
              <a:rPr kumimoji="0" lang="en-US" smtClean="0"/>
              <a:t>Click to edit Master title style</a:t>
            </a:r>
            <a:endParaRPr kumimoji="0" lang="en-US"/>
          </a:p>
        </p:txBody>
      </p:sp>
      <p:sp>
        <p:nvSpPr>
          <p:cNvPr id="14" name="Content Placeholder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0"/>
          </p:nvPr>
        </p:nvSpPr>
        <p:spPr/>
        <p:txBody>
          <a:bodyPr/>
          <a:lstStyle/>
          <a:p>
            <a:fld id="{30CE914C-A27B-4A0A-9549-6CB515B118F0}" type="datetimeFigureOut">
              <a:rPr lang="en-US" smtClean="0"/>
              <a:t>3/17/2009</a:t>
            </a:fld>
            <a:endParaRPr lang="en-US"/>
          </a:p>
        </p:txBody>
      </p:sp>
      <p:sp>
        <p:nvSpPr>
          <p:cNvPr id="10" name="Footer Placeholder 9"/>
          <p:cNvSpPr>
            <a:spLocks noGrp="1"/>
          </p:cNvSpPr>
          <p:nvPr>
            <p:ph type="ftr" sz="quarter" idx="11"/>
          </p:nvPr>
        </p:nvSpPr>
        <p:spPr/>
        <p:txBody>
          <a:bodyPr/>
          <a:lstStyle/>
          <a:p>
            <a:endParaRPr lang="en-US"/>
          </a:p>
        </p:txBody>
      </p:sp>
      <p:sp>
        <p:nvSpPr>
          <p:cNvPr id="31" name="Slide Number Placeholder 30"/>
          <p:cNvSpPr>
            <a:spLocks noGrp="1"/>
          </p:cNvSpPr>
          <p:nvPr>
            <p:ph type="sldNum" sz="quarter" idx="12"/>
          </p:nvPr>
        </p:nvSpPr>
        <p:spPr/>
        <p:txBody>
          <a:bodyPr/>
          <a:lstStyle/>
          <a:p>
            <a:fld id="{AD0997DF-F1D7-42F8-B993-2D5E1E216502}"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9" name="Title 28"/>
          <p:cNvSpPr>
            <a:spLocks noGrp="1"/>
          </p:cNvSpPr>
          <p:nvPr>
            <p:ph type="title"/>
          </p:nvPr>
        </p:nvSpPr>
        <p:spPr>
          <a:xfrm>
            <a:off x="304800" y="5410200"/>
            <a:ext cx="8610600" cy="882650"/>
          </a:xfrm>
        </p:spPr>
        <p:txBody>
          <a:bodyPr anchor="ctr"/>
          <a:lstStyle>
            <a:lvl1pPr>
              <a:defRPr/>
            </a:lvl1pPr>
          </a:lstStyle>
          <a:p>
            <a:r>
              <a:rPr kumimoji="0" lang="en-US" smtClean="0"/>
              <a:t>Click to edit Master title style</a:t>
            </a:r>
            <a:endParaRPr kumimoji="0" lang="en-US"/>
          </a:p>
        </p:txBody>
      </p:sp>
      <p:sp>
        <p:nvSpPr>
          <p:cNvPr id="13" name="Text Placeholder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25" name="Text Placeholder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Content Placeholder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8" name="Content Placeholder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Date Placeholder 9"/>
          <p:cNvSpPr>
            <a:spLocks noGrp="1"/>
          </p:cNvSpPr>
          <p:nvPr>
            <p:ph type="dt" sz="half" idx="10"/>
          </p:nvPr>
        </p:nvSpPr>
        <p:spPr/>
        <p:txBody>
          <a:bodyPr/>
          <a:lstStyle/>
          <a:p>
            <a:fld id="{30CE914C-A27B-4A0A-9549-6CB515B118F0}" type="datetimeFigureOut">
              <a:rPr lang="en-US" smtClean="0"/>
              <a:t>3/17/2009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229600" y="6477000"/>
            <a:ext cx="762000" cy="246888"/>
          </a:xfrm>
        </p:spPr>
        <p:txBody>
          <a:bodyPr/>
          <a:lstStyle/>
          <a:p>
            <a:fld id="{AD0997DF-F1D7-42F8-B993-2D5E1E216502}" type="slidenum">
              <a:rPr lang="en-US" smtClean="0"/>
              <a:t>‹#›</a:t>
            </a:fld>
            <a:endParaRPr lang="en-US"/>
          </a:p>
        </p:txBody>
      </p:sp>
      <p:sp>
        <p:nvSpPr>
          <p:cNvPr id="11" name="Straight Connector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0" name="Title 29"/>
          <p:cNvSpPr>
            <a:spLocks noGrp="1"/>
          </p:cNvSpPr>
          <p:nvPr>
            <p:ph type="title"/>
          </p:nvPr>
        </p:nvSpPr>
        <p:spPr>
          <a:xfrm>
            <a:off x="301752" y="457200"/>
            <a:ext cx="8686800" cy="841248"/>
          </a:xfrm>
        </p:spPr>
        <p:txBody>
          <a:bodyPr/>
          <a:lstStyle/>
          <a:p>
            <a:r>
              <a:rPr kumimoji="0" lang="en-US" smtClean="0"/>
              <a:t>Click to edit Master title style</a:t>
            </a:r>
            <a:endParaRPr kumimoji="0" lang="en-US"/>
          </a:p>
        </p:txBody>
      </p:sp>
      <p:sp>
        <p:nvSpPr>
          <p:cNvPr id="12" name="Date Placeholder 11"/>
          <p:cNvSpPr>
            <a:spLocks noGrp="1"/>
          </p:cNvSpPr>
          <p:nvPr>
            <p:ph type="dt" sz="half" idx="10"/>
          </p:nvPr>
        </p:nvSpPr>
        <p:spPr/>
        <p:txBody>
          <a:bodyPr/>
          <a:lstStyle/>
          <a:p>
            <a:fld id="{30CE914C-A27B-4A0A-9549-6CB515B118F0}" type="datetimeFigureOut">
              <a:rPr lang="en-US" smtClean="0"/>
              <a:t>3/17/2009</a:t>
            </a:fld>
            <a:endParaRPr lang="en-US"/>
          </a:p>
        </p:txBody>
      </p:sp>
      <p:sp>
        <p:nvSpPr>
          <p:cNvPr id="21" name="Footer Placeholder 20"/>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D0997DF-F1D7-42F8-B993-2D5E1E216502}"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30CE914C-A27B-4A0A-9549-6CB515B118F0}" type="datetimeFigureOut">
              <a:rPr lang="en-US" smtClean="0"/>
              <a:t>3/17/2009</a:t>
            </a:fld>
            <a:endParaRPr lang="en-US"/>
          </a:p>
        </p:txBody>
      </p:sp>
      <p:sp>
        <p:nvSpPr>
          <p:cNvPr id="24" name="Footer Placeholder 23"/>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D0997DF-F1D7-42F8-B993-2D5E1E216502}"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Straight Connector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Title 11"/>
          <p:cNvSpPr>
            <a:spLocks noGrp="1"/>
          </p:cNvSpPr>
          <p:nvPr>
            <p:ph type="title"/>
          </p:nvPr>
        </p:nvSpPr>
        <p:spPr>
          <a:xfrm>
            <a:off x="457200" y="5486400"/>
            <a:ext cx="8458200" cy="520700"/>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14" name="Content Placeholder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30CE914C-A27B-4A0A-9549-6CB515B118F0}" type="datetimeFigureOut">
              <a:rPr lang="en-US" smtClean="0"/>
              <a:t>3/17/2009</a:t>
            </a:fld>
            <a:endParaRPr lang="en-US"/>
          </a:p>
        </p:txBody>
      </p:sp>
      <p:sp>
        <p:nvSpPr>
          <p:cNvPr id="29" name="Footer Placeholder 28"/>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D0997DF-F1D7-42F8-B993-2D5E1E216502}"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3" name="Picture Placeholder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en-US" smtClean="0"/>
              <a:t>Click icon to add picture</a:t>
            </a:r>
            <a:endParaRPr kumimoji="0" lang="en-US" dirty="0"/>
          </a:p>
        </p:txBody>
      </p:sp>
      <p:sp>
        <p:nvSpPr>
          <p:cNvPr id="7" name="Date Placeholder 6"/>
          <p:cNvSpPr>
            <a:spLocks noGrp="1"/>
          </p:cNvSpPr>
          <p:nvPr>
            <p:ph type="dt" sz="half" idx="10"/>
          </p:nvPr>
        </p:nvSpPr>
        <p:spPr/>
        <p:txBody>
          <a:bodyPr/>
          <a:lstStyle/>
          <a:p>
            <a:fld id="{30CE914C-A27B-4A0A-9549-6CB515B118F0}" type="datetimeFigureOut">
              <a:rPr lang="en-US" smtClean="0"/>
              <a:t>3/17/2009</a:t>
            </a:fld>
            <a:endParaRPr lang="en-US"/>
          </a:p>
        </p:txBody>
      </p:sp>
      <p:sp>
        <p:nvSpPr>
          <p:cNvPr id="5" name="Footer Placeholder 4"/>
          <p:cNvSpPr>
            <a:spLocks noGrp="1"/>
          </p:cNvSpPr>
          <p:nvPr>
            <p:ph type="ftr" sz="quarter" idx="11"/>
          </p:nvPr>
        </p:nvSpPr>
        <p:spPr/>
        <p:txBody>
          <a:bodyPr/>
          <a:lstStyle/>
          <a:p>
            <a:endParaRPr lang="en-US"/>
          </a:p>
        </p:txBody>
      </p:sp>
      <p:sp>
        <p:nvSpPr>
          <p:cNvPr id="31" name="Slide Number Placeholder 30"/>
          <p:cNvSpPr>
            <a:spLocks noGrp="1"/>
          </p:cNvSpPr>
          <p:nvPr>
            <p:ph type="sldNum" sz="quarter" idx="12"/>
          </p:nvPr>
        </p:nvSpPr>
        <p:spPr/>
        <p:txBody>
          <a:bodyPr/>
          <a:lstStyle/>
          <a:p>
            <a:fld id="{AD0997DF-F1D7-42F8-B993-2D5E1E216502}" type="slidenum">
              <a:rPr lang="en-US" smtClean="0"/>
              <a:t>‹#›</a:t>
            </a:fld>
            <a:endParaRPr lang="en-US"/>
          </a:p>
        </p:txBody>
      </p:sp>
      <p:sp>
        <p:nvSpPr>
          <p:cNvPr id="17" name="Title 16"/>
          <p:cNvSpPr>
            <a:spLocks noGrp="1"/>
          </p:cNvSpPr>
          <p:nvPr>
            <p:ph type="title"/>
          </p:nvPr>
        </p:nvSpPr>
        <p:spPr>
          <a:xfrm>
            <a:off x="381000" y="4993760"/>
            <a:ext cx="5867400" cy="522288"/>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0CE914C-A27B-4A0A-9549-6CB515B118F0}" type="datetimeFigureOut">
              <a:rPr lang="en-US" smtClean="0"/>
              <a:t>3/17/2009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D0997DF-F1D7-42F8-B993-2D5E1E216502}"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549276"/>
            <a:ext cx="18288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549276"/>
            <a:ext cx="62484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0CE914C-A27B-4A0A-9549-6CB515B118F0}" type="datetimeFigureOut">
              <a:rPr lang="en-US" smtClean="0"/>
              <a:t>3/17/2009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D0997DF-F1D7-42F8-B993-2D5E1E216502}"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Text Placeholder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1" name="Date Placeholder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30CE914C-A27B-4A0A-9549-6CB515B118F0}" type="datetimeFigureOut">
              <a:rPr lang="en-US" smtClean="0"/>
              <a:t>3/17/2009</a:t>
            </a:fld>
            <a:endParaRPr lang="en-US"/>
          </a:p>
        </p:txBody>
      </p:sp>
      <p:sp>
        <p:nvSpPr>
          <p:cNvPr id="28" name="Footer Placeholder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en-US"/>
          </a:p>
        </p:txBody>
      </p:sp>
      <p:sp>
        <p:nvSpPr>
          <p:cNvPr id="5" name="Slide Number Placeholder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AD0997DF-F1D7-42F8-B993-2D5E1E216502}" type="slidenum">
              <a:rPr lang="en-US" smtClean="0"/>
              <a:t>‹#›</a:t>
            </a:fld>
            <a:endParaRPr lang="en-US"/>
          </a:p>
        </p:txBody>
      </p:sp>
      <p:sp>
        <p:nvSpPr>
          <p:cNvPr id="10" name="Title Placeholder 9"/>
          <p:cNvSpPr>
            <a:spLocks noGrp="1"/>
          </p:cNvSpPr>
          <p:nvPr>
            <p:ph type="title"/>
          </p:nvPr>
        </p:nvSpPr>
        <p:spPr>
          <a:xfrm>
            <a:off x="304800" y="457200"/>
            <a:ext cx="8686800" cy="838200"/>
          </a:xfrm>
          <a:prstGeom prst="rect">
            <a:avLst/>
          </a:prstGeom>
        </p:spPr>
        <p:txBody>
          <a:bodyPr vert="horz" anchor="ctr">
            <a:normAutofit/>
          </a:bodyPr>
          <a:lstStyle/>
          <a:p>
            <a:r>
              <a:rPr kumimoji="0" lang="en-US" smtClean="0"/>
              <a:t>Click to edit Master title style</a:t>
            </a:r>
            <a:endParaRPr kumimoji="0" lang="en-US"/>
          </a:p>
        </p:txBody>
      </p:sp>
      <p:sp>
        <p:nvSpPr>
          <p:cNvPr id="9" name="Straight Connector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Straight Connector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304800"/>
            <a:ext cx="9144000" cy="1828800"/>
          </a:xfrm>
        </p:spPr>
        <p:txBody>
          <a:bodyPr>
            <a:noAutofit/>
          </a:bodyPr>
          <a:lstStyle/>
          <a:p>
            <a:pPr algn="ctr"/>
            <a:r>
              <a:rPr lang="en-US" sz="4800" b="1" dirty="0" smtClean="0"/>
              <a:t>Various juridical pronouncement </a:t>
            </a:r>
          </a:p>
          <a:p>
            <a:pPr algn="ctr"/>
            <a:endParaRPr lang="en-US" sz="2800" dirty="0" smtClean="0"/>
          </a:p>
          <a:p>
            <a:pPr algn="ctr"/>
            <a:r>
              <a:rPr lang="en-US" sz="2800" b="1" dirty="0" smtClean="0"/>
              <a:t>relating to </a:t>
            </a:r>
            <a:endParaRPr lang="en-US" sz="2800" b="1" dirty="0"/>
          </a:p>
        </p:txBody>
      </p:sp>
      <p:sp>
        <p:nvSpPr>
          <p:cNvPr id="6" name="Rectangle 5"/>
          <p:cNvSpPr/>
          <p:nvPr/>
        </p:nvSpPr>
        <p:spPr>
          <a:xfrm>
            <a:off x="1219200" y="2514600"/>
            <a:ext cx="6781800" cy="1200329"/>
          </a:xfrm>
          <a:prstGeom prst="rect">
            <a:avLst/>
          </a:prstGeom>
          <a:noFill/>
        </p:spPr>
        <p:txBody>
          <a:bodyPr wrap="squar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n-US" sz="7200" b="1" cap="none" spc="0" dirty="0" smtClean="0">
                <a:ln w="11430"/>
                <a:solidFill>
                  <a:schemeClr val="tx1">
                    <a:lumMod val="50000"/>
                    <a:lumOff val="50000"/>
                  </a:schemeClr>
                </a:solidFill>
                <a:effectLst>
                  <a:outerShdw blurRad="80000" dist="40000" dir="5040000" algn="tl">
                    <a:srgbClr val="000000">
                      <a:alpha val="30000"/>
                    </a:srgbClr>
                  </a:outerShdw>
                </a:effectLst>
                <a:latin typeface="Aachen-Bold" pitchFamily="2" charset="0"/>
              </a:rPr>
              <a:t>S</a:t>
            </a:r>
            <a:r>
              <a:rPr lang="en-US" sz="6000" b="1" cap="none" spc="0" dirty="0" smtClean="0">
                <a:ln w="11430"/>
                <a:solidFill>
                  <a:schemeClr val="tx1">
                    <a:lumMod val="50000"/>
                    <a:lumOff val="50000"/>
                  </a:schemeClr>
                </a:solidFill>
                <a:effectLst>
                  <a:outerShdw blurRad="80000" dist="40000" dir="5040000" algn="tl">
                    <a:srgbClr val="000000">
                      <a:alpha val="30000"/>
                    </a:srgbClr>
                  </a:outerShdw>
                </a:effectLst>
                <a:latin typeface="Aachen-Bold" pitchFamily="2" charset="0"/>
              </a:rPr>
              <a:t>ALARIE</a:t>
            </a:r>
            <a:r>
              <a:rPr lang="en-US" sz="7200" b="1" cap="none" spc="0" dirty="0" smtClean="0">
                <a:ln w="11430"/>
                <a:solidFill>
                  <a:schemeClr val="tx1">
                    <a:lumMod val="50000"/>
                    <a:lumOff val="50000"/>
                  </a:schemeClr>
                </a:solidFill>
                <a:effectLst>
                  <a:outerShdw blurRad="80000" dist="40000" dir="5040000" algn="tl">
                    <a:srgbClr val="000000">
                      <a:alpha val="30000"/>
                    </a:srgbClr>
                  </a:outerShdw>
                </a:effectLst>
                <a:latin typeface="Aachen-Bold" pitchFamily="2" charset="0"/>
              </a:rPr>
              <a:t>S</a:t>
            </a:r>
            <a:endParaRPr lang="en-US" sz="7200" b="1" cap="none" spc="0" dirty="0">
              <a:ln w="11430"/>
              <a:solidFill>
                <a:schemeClr val="tx1">
                  <a:lumMod val="50000"/>
                  <a:lumOff val="50000"/>
                </a:schemeClr>
              </a:solidFill>
              <a:effectLst>
                <a:outerShdw blurRad="80000" dist="40000" dir="5040000" algn="tl">
                  <a:srgbClr val="000000">
                    <a:alpha val="30000"/>
                  </a:srgbClr>
                </a:outerShdw>
              </a:effectLst>
            </a:endParaRPr>
          </a:p>
        </p:txBody>
      </p:sp>
      <p:sp>
        <p:nvSpPr>
          <p:cNvPr id="9" name="Rectangle 8"/>
          <p:cNvSpPr/>
          <p:nvPr/>
        </p:nvSpPr>
        <p:spPr>
          <a:xfrm>
            <a:off x="2819400" y="6019800"/>
            <a:ext cx="6019800" cy="400110"/>
          </a:xfrm>
          <a:prstGeom prst="rect">
            <a:avLst/>
          </a:prstGeom>
        </p:spPr>
        <p:txBody>
          <a:bodyPr wrap="square">
            <a:spAutoFit/>
          </a:bodyPr>
          <a:lstStyle/>
          <a:p>
            <a:pPr algn="r"/>
            <a:r>
              <a:rPr lang="en-US" sz="2000" dirty="0" smtClean="0"/>
              <a:t>Courtesy | manmohan.kolkata@gmail.com</a:t>
            </a:r>
            <a:endParaRPr lang="en-US" sz="2000"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 calcmode="lin" valueType="num">
                                      <p:cBhvr>
                                        <p:cTn id="14"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6" presetClass="emph" presetSubtype="0" fill="hold" nodeType="clickEffect">
                                  <p:stCondLst>
                                    <p:cond delay="0"/>
                                  </p:stCondLst>
                                  <p:childTnLst>
                                    <p:animScale>
                                      <p:cBhvr>
                                        <p:cTn id="24" dur="500" fill="hold"/>
                                        <p:tgtEl>
                                          <p:spTgt spid="6">
                                            <p:txEl>
                                              <p:pRg st="0" end="0"/>
                                            </p:txEl>
                                          </p:spTgt>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6" grpId="0" build="allAtOnce"/>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4800600"/>
            <a:ext cx="8229600" cy="1524000"/>
          </a:xfrm>
          <a:ln w="19050">
            <a:solidFill>
              <a:schemeClr val="tx1">
                <a:lumMod val="95000"/>
                <a:lumOff val="5000"/>
              </a:schemeClr>
            </a:solidFill>
          </a:ln>
        </p:spPr>
        <p:txBody>
          <a:bodyPr>
            <a:noAutofit/>
          </a:bodyPr>
          <a:lstStyle/>
          <a:p>
            <a:pPr algn="ctr" eaLnBrk="1" fontAlgn="auto" hangingPunct="1">
              <a:spcAft>
                <a:spcPts val="0"/>
              </a:spcAft>
              <a:defRPr/>
            </a:pPr>
            <a:r>
              <a:rPr lang="en-US" sz="4000" b="1" dirty="0" err="1" smtClean="0">
                <a:latin typeface="Verdana" pitchFamily="34" charset="0"/>
              </a:rPr>
              <a:t>Convile</a:t>
            </a:r>
            <a:r>
              <a:rPr lang="en-US" sz="4000" b="1" dirty="0" smtClean="0">
                <a:latin typeface="Verdana" pitchFamily="34" charset="0"/>
              </a:rPr>
              <a:t> vs. CIT (1935) 3 ITR 404</a:t>
            </a:r>
            <a:endParaRPr lang="en-US" sz="4000" b="1" dirty="0">
              <a:latin typeface="Verdana" pitchFamily="34" charset="0"/>
            </a:endParaRPr>
          </a:p>
        </p:txBody>
      </p:sp>
      <p:sp>
        <p:nvSpPr>
          <p:cNvPr id="3" name="Subtitle 2"/>
          <p:cNvSpPr>
            <a:spLocks noGrp="1"/>
          </p:cNvSpPr>
          <p:nvPr>
            <p:ph type="subTitle" idx="1"/>
          </p:nvPr>
        </p:nvSpPr>
        <p:spPr>
          <a:xfrm>
            <a:off x="457200" y="381000"/>
            <a:ext cx="8305800" cy="4495800"/>
          </a:xfrm>
        </p:spPr>
        <p:txBody>
          <a:bodyPr>
            <a:normAutofit/>
          </a:bodyPr>
          <a:lstStyle/>
          <a:p>
            <a:pPr algn="just" eaLnBrk="1" fontAlgn="auto" hangingPunct="1">
              <a:spcAft>
                <a:spcPts val="0"/>
              </a:spcAft>
              <a:buFont typeface="Wingdings 2"/>
              <a:buNone/>
              <a:defRPr/>
            </a:pPr>
            <a:r>
              <a:rPr lang="en-US" sz="4800" b="1" dirty="0" smtClean="0">
                <a:latin typeface="Book Antiqua" pitchFamily="18" charset="0"/>
              </a:rPr>
              <a:t>Salary is the recompense or consideration given to a person for the pains he has bestowed upon another’s business</a:t>
            </a:r>
            <a:endParaRPr lang="en-US" sz="4800" b="1" dirty="0">
              <a:latin typeface="Book Antiqua" pitchFamily="18" charset="0"/>
            </a:endParaRPr>
          </a:p>
        </p:txBody>
      </p:sp>
      <p:sp>
        <p:nvSpPr>
          <p:cNvPr id="5" name="Rectangle 4"/>
          <p:cNvSpPr/>
          <p:nvPr/>
        </p:nvSpPr>
        <p:spPr>
          <a:xfrm>
            <a:off x="5334000" y="6443990"/>
            <a:ext cx="3124200" cy="261610"/>
          </a:xfrm>
          <a:prstGeom prst="rect">
            <a:avLst/>
          </a:prstGeom>
        </p:spPr>
        <p:txBody>
          <a:bodyPr wrap="square">
            <a:spAutoFit/>
          </a:bodyPr>
          <a:lstStyle/>
          <a:p>
            <a:r>
              <a:rPr lang="en-US" sz="1100" dirty="0" smtClean="0"/>
              <a:t>Courtesy | manmohan.kolkata@gmail.com</a:t>
            </a:r>
            <a:endParaRPr lang="en-US" sz="1100"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heckerboard(across)">
                                      <p:cBhvr>
                                        <p:cTn id="7" dur="500"/>
                                        <p:tgtEl>
                                          <p:spTgt spid="3">
                                            <p:txEl>
                                              <p:pRg st="0" end="0"/>
                                            </p:txEl>
                                          </p:spTgt>
                                        </p:tgtEl>
                                      </p:cBhvr>
                                    </p:animEffect>
                                  </p:childTnLst>
                                </p:cTn>
                              </p:par>
                            </p:childTnLst>
                          </p:cTn>
                        </p:par>
                        <p:par>
                          <p:cTn id="8" fill="hold">
                            <p:stCondLst>
                              <p:cond delay="500"/>
                            </p:stCondLst>
                            <p:childTnLst>
                              <p:par>
                                <p:cTn id="9" presetID="1" presetClass="entr" presetSubtype="0" fill="hold" grpId="1" nodeType="afterEffect">
                                  <p:stCondLst>
                                    <p:cond delay="0"/>
                                  </p:stCondLst>
                                  <p:iterate type="lt">
                                    <p:tmAbs val="0"/>
                                  </p:iterate>
                                  <p:childTnLst>
                                    <p:set>
                                      <p:cBhvr>
                                        <p:cTn id="10" dur="1" fill="hold">
                                          <p:stCondLst>
                                            <p:cond delay="0"/>
                                          </p:stCondLst>
                                        </p:cTn>
                                        <p:tgtEl>
                                          <p:spTgt spid="2"/>
                                        </p:tgtEl>
                                        <p:attrNameLst>
                                          <p:attrName>style.visibility</p:attrName>
                                        </p:attrNameLst>
                                      </p:cBhvr>
                                      <p:to>
                                        <p:strVal val="visible"/>
                                      </p:to>
                                    </p:set>
                                  </p:childTnLst>
                                </p:cTn>
                              </p:par>
                            </p:childTnLst>
                          </p:cTn>
                        </p:par>
                        <p:par>
                          <p:cTn id="11" fill="hold">
                            <p:stCondLst>
                              <p:cond delay="500"/>
                            </p:stCondLst>
                            <p:childTnLst>
                              <p:par>
                                <p:cTn id="12" presetID="26" presetClass="emph" presetSubtype="0" fill="hold" grpId="0" nodeType="afterEffect">
                                  <p:stCondLst>
                                    <p:cond delay="0"/>
                                  </p:stCondLst>
                                  <p:iterate type="lt">
                                    <p:tmPct val="0"/>
                                  </p:iterate>
                                  <p:childTnLst>
                                    <p:animEffect transition="out" filter="fade">
                                      <p:cBhvr>
                                        <p:cTn id="13" dur="1000" tmFilter="0, 0; .2, .5; .8, .5; 1, 0"/>
                                        <p:tgtEl>
                                          <p:spTgt spid="2"/>
                                        </p:tgtEl>
                                      </p:cBhvr>
                                    </p:animEffect>
                                    <p:animScale>
                                      <p:cBhvr>
                                        <p:cTn id="14" dur="500" autoRev="1" fill="hold"/>
                                        <p:tgtEl>
                                          <p:spTgt spid="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4800600"/>
            <a:ext cx="8229600" cy="1524000"/>
          </a:xfrm>
          <a:ln w="19050">
            <a:solidFill>
              <a:schemeClr val="tx1">
                <a:lumMod val="95000"/>
                <a:lumOff val="5000"/>
              </a:schemeClr>
            </a:solidFill>
          </a:ln>
        </p:spPr>
        <p:txBody>
          <a:bodyPr>
            <a:noAutofit/>
          </a:bodyPr>
          <a:lstStyle/>
          <a:p>
            <a:pPr eaLnBrk="1" fontAlgn="auto" hangingPunct="1">
              <a:spcAft>
                <a:spcPts val="0"/>
              </a:spcAft>
              <a:defRPr/>
            </a:pPr>
            <a:r>
              <a:rPr lang="en-US" sz="4000" dirty="0" smtClean="0"/>
              <a:t>CIT </a:t>
            </a:r>
            <a:r>
              <a:rPr lang="en-US" sz="4000" dirty="0" err="1" smtClean="0"/>
              <a:t>vs</a:t>
            </a:r>
            <a:r>
              <a:rPr lang="en-US" sz="4000" dirty="0" smtClean="0"/>
              <a:t> </a:t>
            </a:r>
            <a:r>
              <a:rPr lang="en-US" sz="4000" dirty="0" err="1" smtClean="0"/>
              <a:t>Govinda</a:t>
            </a:r>
            <a:r>
              <a:rPr lang="en-US" sz="4000" dirty="0" smtClean="0"/>
              <a:t> </a:t>
            </a:r>
            <a:r>
              <a:rPr lang="en-US" sz="4000" dirty="0" err="1" smtClean="0"/>
              <a:t>swaminathan</a:t>
            </a:r>
            <a:r>
              <a:rPr lang="en-US" sz="4000" dirty="0" smtClean="0"/>
              <a:t> 233 ITR 264 (Mad)</a:t>
            </a:r>
            <a:endParaRPr lang="en-US" sz="4000" dirty="0"/>
          </a:p>
        </p:txBody>
      </p:sp>
      <p:sp>
        <p:nvSpPr>
          <p:cNvPr id="3" name="Subtitle 2"/>
          <p:cNvSpPr>
            <a:spLocks noGrp="1"/>
          </p:cNvSpPr>
          <p:nvPr>
            <p:ph type="subTitle" idx="1"/>
          </p:nvPr>
        </p:nvSpPr>
        <p:spPr>
          <a:xfrm>
            <a:off x="457200" y="381000"/>
            <a:ext cx="8305800" cy="4495800"/>
          </a:xfrm>
        </p:spPr>
        <p:txBody>
          <a:bodyPr>
            <a:normAutofit fontScale="85000" lnSpcReduction="20000"/>
          </a:bodyPr>
          <a:lstStyle/>
          <a:p>
            <a:pPr algn="just" eaLnBrk="1" fontAlgn="auto" hangingPunct="1">
              <a:spcAft>
                <a:spcPts val="0"/>
              </a:spcAft>
              <a:buFont typeface="Wingdings 2"/>
              <a:buNone/>
              <a:defRPr/>
            </a:pPr>
            <a:r>
              <a:rPr lang="en-US" sz="4800" b="1" dirty="0" smtClean="0"/>
              <a:t>Advocate-General is not an employee of the Government, even though he receives retainer fee and his contract for service depends on pleasure of the Governor. Such retainer fee shall be taxable under the head “Profits and gains of business or profession”. </a:t>
            </a:r>
          </a:p>
          <a:p>
            <a:pPr algn="just" eaLnBrk="1" fontAlgn="auto" hangingPunct="1">
              <a:spcAft>
                <a:spcPts val="0"/>
              </a:spcAft>
              <a:buFont typeface="Wingdings 2"/>
              <a:buNone/>
              <a:defRPr/>
            </a:pPr>
            <a:endParaRPr lang="en-US" sz="4800" b="1" dirty="0">
              <a:latin typeface="Book Antiqua"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heckerboard(across)">
                                      <p:cBhvr>
                                        <p:cTn id="7" dur="500"/>
                                        <p:tgtEl>
                                          <p:spTgt spid="3">
                                            <p:txEl>
                                              <p:pRg st="0" end="0"/>
                                            </p:txEl>
                                          </p:spTgt>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par>
                          <p:cTn id="11" fill="hold">
                            <p:stCondLst>
                              <p:cond delay="500"/>
                            </p:stCondLst>
                            <p:childTnLst>
                              <p:par>
                                <p:cTn id="12" presetID="26" presetClass="emph" presetSubtype="0" fill="hold" grpId="0" nodeType="afterEffect">
                                  <p:stCondLst>
                                    <p:cond delay="0"/>
                                  </p:stCondLst>
                                  <p:childTnLst>
                                    <p:animEffect transition="out" filter="fade">
                                      <p:cBhvr>
                                        <p:cTn id="13" dur="500" tmFilter="0, 0; .2, .5; .8, .5; 1, 0"/>
                                        <p:tgtEl>
                                          <p:spTgt spid="2"/>
                                        </p:tgtEl>
                                      </p:cBhvr>
                                    </p:animEffect>
                                    <p:animScale>
                                      <p:cBhvr>
                                        <p:cTn id="14" dur="250" autoRev="1" fill="hold"/>
                                        <p:tgtEl>
                                          <p:spTgt spid="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5715000"/>
            <a:ext cx="8229600" cy="685800"/>
          </a:xfrm>
          <a:ln w="19050">
            <a:solidFill>
              <a:schemeClr val="tx1">
                <a:lumMod val="95000"/>
                <a:lumOff val="5000"/>
              </a:schemeClr>
            </a:solidFill>
          </a:ln>
        </p:spPr>
        <p:txBody>
          <a:bodyPr>
            <a:noAutofit/>
          </a:bodyPr>
          <a:lstStyle/>
          <a:p>
            <a:pPr algn="ctr" eaLnBrk="1" fontAlgn="auto" hangingPunct="1">
              <a:spcAft>
                <a:spcPts val="0"/>
              </a:spcAft>
              <a:defRPr/>
            </a:pPr>
            <a:r>
              <a:rPr lang="en-US" sz="3200" dirty="0" smtClean="0"/>
              <a:t>CIT </a:t>
            </a:r>
            <a:r>
              <a:rPr lang="en-US" sz="3200" dirty="0" err="1" smtClean="0"/>
              <a:t>vs</a:t>
            </a:r>
            <a:r>
              <a:rPr lang="en-US" sz="3200" dirty="0" smtClean="0"/>
              <a:t> Dr. Mrs. </a:t>
            </a:r>
            <a:r>
              <a:rPr lang="en-US" sz="3200" dirty="0" err="1" smtClean="0"/>
              <a:t>Usha</a:t>
            </a:r>
            <a:r>
              <a:rPr lang="en-US" sz="3200" dirty="0" smtClean="0"/>
              <a:t> </a:t>
            </a:r>
            <a:r>
              <a:rPr lang="en-US" sz="3200" dirty="0" err="1" smtClean="0"/>
              <a:t>Verma</a:t>
            </a:r>
            <a:r>
              <a:rPr lang="en-US" sz="3200" dirty="0" smtClean="0"/>
              <a:t> (P&amp;H-2002)</a:t>
            </a:r>
            <a:endParaRPr lang="en-US" sz="3200" dirty="0"/>
          </a:p>
        </p:txBody>
      </p:sp>
      <p:sp>
        <p:nvSpPr>
          <p:cNvPr id="3" name="Subtitle 2"/>
          <p:cNvSpPr>
            <a:spLocks noGrp="1"/>
          </p:cNvSpPr>
          <p:nvPr>
            <p:ph type="subTitle" idx="1"/>
          </p:nvPr>
        </p:nvSpPr>
        <p:spPr>
          <a:xfrm>
            <a:off x="228600" y="0"/>
            <a:ext cx="8839200" cy="5562600"/>
          </a:xfrm>
        </p:spPr>
        <p:txBody>
          <a:bodyPr>
            <a:noAutofit/>
          </a:bodyPr>
          <a:lstStyle/>
          <a:p>
            <a:pPr algn="just" eaLnBrk="1" fontAlgn="auto" hangingPunct="1">
              <a:spcAft>
                <a:spcPts val="0"/>
              </a:spcAft>
              <a:buFont typeface="Wingdings 2"/>
              <a:buNone/>
              <a:defRPr/>
            </a:pPr>
            <a:r>
              <a:rPr lang="en-US" sz="4000" b="1" dirty="0" smtClean="0"/>
              <a:t>A doctor is serving in a medical college and by virtue of his employment he is allowed to work in the paying clinic run in the college at some share of fee from such clinic. Such share </a:t>
            </a:r>
            <a:r>
              <a:rPr lang="en-US" sz="3600" b="1" dirty="0" smtClean="0"/>
              <a:t>of fee received by employee-doctors shall be taxable as salary, because the authority to work in the clinic, fee of the clinic, share of doctors, etc. were prescribed by the employer.</a:t>
            </a:r>
            <a:endParaRPr lang="en-US" sz="3600" b="1"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heckerboard(across)">
                                      <p:cBhvr>
                                        <p:cTn id="7" dur="500"/>
                                        <p:tgtEl>
                                          <p:spTgt spid="3">
                                            <p:txEl>
                                              <p:pRg st="0" end="0"/>
                                            </p:txEl>
                                          </p:spTgt>
                                        </p:tgtEl>
                                      </p:cBhvr>
                                    </p:animEffect>
                                  </p:childTnLst>
                                </p:cTn>
                              </p:par>
                              <p:par>
                                <p:cTn id="8" presetID="1" presetClass="entr" presetSubtype="0" fill="hold" nodeType="withEffect">
                                  <p:stCondLst>
                                    <p:cond delay="500"/>
                                  </p:stCondLst>
                                  <p:childTnLst>
                                    <p:set>
                                      <p:cBhvr>
                                        <p:cTn id="9" dur="1" fill="hold">
                                          <p:stCondLst>
                                            <p:cond delay="0"/>
                                          </p:stCondLst>
                                        </p:cTn>
                                        <p:tgtEl>
                                          <p:spTgt spid="2"/>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26" presetClass="emph" presetSubtype="0" fill="hold" grpId="0" nodeType="clickEffect">
                                  <p:stCondLst>
                                    <p:cond delay="0"/>
                                  </p:stCondLst>
                                  <p:childTnLst>
                                    <p:animEffect transition="out" filter="fade">
                                      <p:cBhvr>
                                        <p:cTn id="13" dur="500" tmFilter="0, 0; .2, .5; .8, .5; 1, 0"/>
                                        <p:tgtEl>
                                          <p:spTgt spid="2"/>
                                        </p:tgtEl>
                                      </p:cBhvr>
                                    </p:animEffect>
                                    <p:animScale>
                                      <p:cBhvr>
                                        <p:cTn id="14" dur="250" autoRev="1" fill="hold"/>
                                        <p:tgtEl>
                                          <p:spTgt spid="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4876800"/>
            <a:ext cx="9144000" cy="1600200"/>
          </a:xfrm>
          <a:ln w="19050">
            <a:solidFill>
              <a:schemeClr val="tx1">
                <a:lumMod val="95000"/>
                <a:lumOff val="5000"/>
              </a:schemeClr>
            </a:solidFill>
          </a:ln>
        </p:spPr>
        <p:txBody>
          <a:bodyPr>
            <a:noAutofit/>
          </a:bodyPr>
          <a:lstStyle/>
          <a:p>
            <a:pPr algn="ctr"/>
            <a:r>
              <a:rPr lang="en-US" b="1" dirty="0" smtClean="0"/>
              <a:t>CIT vs. M.N. </a:t>
            </a:r>
            <a:r>
              <a:rPr lang="en-US" b="1" dirty="0" err="1" smtClean="0"/>
              <a:t>Nadkarni</a:t>
            </a:r>
            <a:r>
              <a:rPr lang="en-US" b="1" dirty="0" smtClean="0"/>
              <a:t> (1986) 161 ITR 544(BOM)</a:t>
            </a:r>
          </a:p>
        </p:txBody>
      </p:sp>
      <p:sp>
        <p:nvSpPr>
          <p:cNvPr id="3" name="Subtitle 2"/>
          <p:cNvSpPr>
            <a:spLocks noGrp="1"/>
          </p:cNvSpPr>
          <p:nvPr>
            <p:ph type="subTitle" idx="1"/>
          </p:nvPr>
        </p:nvSpPr>
        <p:spPr>
          <a:xfrm>
            <a:off x="228600" y="304800"/>
            <a:ext cx="8839200" cy="4191000"/>
          </a:xfrm>
        </p:spPr>
        <p:txBody>
          <a:bodyPr>
            <a:noAutofit/>
          </a:bodyPr>
          <a:lstStyle/>
          <a:p>
            <a:pPr algn="ctr"/>
            <a:r>
              <a:rPr lang="en-US" sz="4000" b="1" dirty="0" smtClean="0"/>
              <a:t>Amount of scholarship given by employer –company to children to its employee solely at its discretion without reference to terms of employment is not assessable as perquisites.</a:t>
            </a:r>
            <a:endParaRPr lang="en-US" sz="4000"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heckerboard(across)">
                                      <p:cBhvr>
                                        <p:cTn id="7" dur="500"/>
                                        <p:tgtEl>
                                          <p:spTgt spid="3">
                                            <p:txEl>
                                              <p:pRg st="0" end="0"/>
                                            </p:txEl>
                                          </p:spTgt>
                                        </p:tgtEl>
                                      </p:cBhvr>
                                    </p:animEffect>
                                  </p:childTnLst>
                                </p:cTn>
                              </p:par>
                              <p:par>
                                <p:cTn id="8" presetID="1" presetClass="entr" presetSubtype="0" fill="hold" nodeType="withEffect">
                                  <p:stCondLst>
                                    <p:cond delay="500"/>
                                  </p:stCondLst>
                                  <p:childTnLst>
                                    <p:set>
                                      <p:cBhvr>
                                        <p:cTn id="9" dur="1" fill="hold">
                                          <p:stCondLst>
                                            <p:cond delay="0"/>
                                          </p:stCondLst>
                                        </p:cTn>
                                        <p:tgtEl>
                                          <p:spTgt spid="2"/>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26" presetClass="emph" presetSubtype="0" fill="hold" grpId="0" nodeType="clickEffect">
                                  <p:stCondLst>
                                    <p:cond delay="0"/>
                                  </p:stCondLst>
                                  <p:childTnLst>
                                    <p:animEffect transition="out" filter="fade">
                                      <p:cBhvr>
                                        <p:cTn id="13" dur="500" tmFilter="0, 0; .2, .5; .8, .5; 1, 0"/>
                                        <p:tgtEl>
                                          <p:spTgt spid="2"/>
                                        </p:tgtEl>
                                      </p:cBhvr>
                                    </p:animEffect>
                                    <p:animScale>
                                      <p:cBhvr>
                                        <p:cTn id="14" dur="250" autoRev="1" fill="hold"/>
                                        <p:tgtEl>
                                          <p:spTgt spid="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4648200"/>
            <a:ext cx="8382000" cy="1524000"/>
          </a:xfrm>
          <a:ln w="19050">
            <a:solidFill>
              <a:schemeClr val="tx1">
                <a:lumMod val="95000"/>
                <a:lumOff val="5000"/>
              </a:schemeClr>
            </a:solidFill>
          </a:ln>
        </p:spPr>
        <p:txBody>
          <a:bodyPr>
            <a:noAutofit/>
          </a:bodyPr>
          <a:lstStyle/>
          <a:p>
            <a:pPr eaLnBrk="1" fontAlgn="auto" hangingPunct="1">
              <a:spcAft>
                <a:spcPts val="0"/>
              </a:spcAft>
              <a:defRPr/>
            </a:pPr>
            <a:r>
              <a:rPr lang="en-US" sz="4000" dirty="0" smtClean="0"/>
              <a:t>Justice </a:t>
            </a:r>
            <a:r>
              <a:rPr lang="en-US" sz="4000" dirty="0" err="1" smtClean="0"/>
              <a:t>Deoki</a:t>
            </a:r>
            <a:r>
              <a:rPr lang="en-US" sz="4000" dirty="0" smtClean="0"/>
              <a:t> </a:t>
            </a:r>
            <a:r>
              <a:rPr lang="en-US" sz="4000" dirty="0" err="1" smtClean="0"/>
              <a:t>Nandan</a:t>
            </a:r>
            <a:r>
              <a:rPr lang="en-US" sz="4000" dirty="0" smtClean="0"/>
              <a:t> </a:t>
            </a:r>
            <a:r>
              <a:rPr lang="en-US" sz="4000" dirty="0" err="1" smtClean="0"/>
              <a:t>Agarwal</a:t>
            </a:r>
            <a:r>
              <a:rPr lang="en-US" sz="4000" dirty="0" smtClean="0"/>
              <a:t> </a:t>
            </a:r>
            <a:r>
              <a:rPr lang="en-US" sz="4000" dirty="0" err="1" smtClean="0"/>
              <a:t>vs</a:t>
            </a:r>
            <a:r>
              <a:rPr lang="en-US" sz="4000" dirty="0" smtClean="0"/>
              <a:t> Union of India, 237 ITR 872 (SC)</a:t>
            </a:r>
            <a:endParaRPr lang="en-US" sz="4000" dirty="0"/>
          </a:p>
        </p:txBody>
      </p:sp>
      <p:sp>
        <p:nvSpPr>
          <p:cNvPr id="3" name="Subtitle 2"/>
          <p:cNvSpPr>
            <a:spLocks noGrp="1"/>
          </p:cNvSpPr>
          <p:nvPr>
            <p:ph type="subTitle" idx="1"/>
          </p:nvPr>
        </p:nvSpPr>
        <p:spPr>
          <a:xfrm>
            <a:off x="457200" y="457200"/>
            <a:ext cx="8305800" cy="3733800"/>
          </a:xfrm>
        </p:spPr>
        <p:txBody>
          <a:bodyPr>
            <a:normAutofit lnSpcReduction="10000"/>
          </a:bodyPr>
          <a:lstStyle/>
          <a:p>
            <a:pPr algn="just" eaLnBrk="1" fontAlgn="auto" hangingPunct="1">
              <a:spcAft>
                <a:spcPts val="0"/>
              </a:spcAft>
              <a:buFont typeface="Wingdings 2"/>
              <a:buNone/>
              <a:defRPr/>
            </a:pPr>
            <a:r>
              <a:rPr lang="en-US" sz="4800" b="1" dirty="0" smtClean="0"/>
              <a:t>Remuneration received by judges is taxable under the head “Salaries” even though they are not having any employer. </a:t>
            </a:r>
            <a:endParaRPr lang="en-US" sz="4800" b="1"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heckerboard(across)">
                                      <p:cBhvr>
                                        <p:cTn id="7" dur="500"/>
                                        <p:tgtEl>
                                          <p:spTgt spid="3">
                                            <p:txEl>
                                              <p:pRg st="0" end="0"/>
                                            </p:txEl>
                                          </p:spTgt>
                                        </p:tgtEl>
                                      </p:cBhvr>
                                    </p:animEffect>
                                  </p:childTnLst>
                                </p:cTn>
                              </p:par>
                              <p:par>
                                <p:cTn id="8" presetID="1" presetClass="entr" presetSubtype="0" fill="hold" nodeType="withEffect">
                                  <p:stCondLst>
                                    <p:cond delay="500"/>
                                  </p:stCondLst>
                                  <p:childTnLst>
                                    <p:set>
                                      <p:cBhvr>
                                        <p:cTn id="9" dur="1" fill="hold">
                                          <p:stCondLst>
                                            <p:cond delay="0"/>
                                          </p:stCondLst>
                                        </p:cTn>
                                        <p:tgtEl>
                                          <p:spTgt spid="2"/>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26" presetClass="emph" presetSubtype="0" fill="hold" grpId="0" nodeType="clickEffect">
                                  <p:stCondLst>
                                    <p:cond delay="0"/>
                                  </p:stCondLst>
                                  <p:childTnLst>
                                    <p:animEffect transition="out" filter="fade">
                                      <p:cBhvr>
                                        <p:cTn id="13" dur="500" tmFilter="0, 0; .2, .5; .8, .5; 1, 0"/>
                                        <p:tgtEl>
                                          <p:spTgt spid="2"/>
                                        </p:tgtEl>
                                      </p:cBhvr>
                                    </p:animEffect>
                                    <p:animScale>
                                      <p:cBhvr>
                                        <p:cTn id="14" dur="250" autoRev="1" fill="hold"/>
                                        <p:tgtEl>
                                          <p:spTgt spid="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81000" y="4648200"/>
            <a:ext cx="8458200" cy="1676400"/>
          </a:xfrm>
          <a:ln w="19050">
            <a:solidFill>
              <a:schemeClr val="tx1">
                <a:lumMod val="95000"/>
                <a:lumOff val="5000"/>
              </a:schemeClr>
            </a:solidFill>
          </a:ln>
        </p:spPr>
        <p:txBody>
          <a:bodyPr>
            <a:noAutofit/>
          </a:bodyPr>
          <a:lstStyle/>
          <a:p>
            <a:pPr eaLnBrk="1" hangingPunct="1">
              <a:defRPr/>
            </a:pPr>
            <a:r>
              <a:rPr lang="en-US" sz="4000" dirty="0" smtClean="0"/>
              <a:t>Justice </a:t>
            </a:r>
            <a:r>
              <a:rPr lang="en-US" sz="4000" dirty="0" err="1" smtClean="0"/>
              <a:t>Deoki</a:t>
            </a:r>
            <a:r>
              <a:rPr lang="en-US" sz="4000" dirty="0" smtClean="0"/>
              <a:t> </a:t>
            </a:r>
            <a:r>
              <a:rPr lang="en-US" sz="4000" dirty="0" err="1" smtClean="0"/>
              <a:t>Nandan</a:t>
            </a:r>
            <a:r>
              <a:rPr lang="en-US" sz="4000" dirty="0" smtClean="0"/>
              <a:t> </a:t>
            </a:r>
            <a:r>
              <a:rPr lang="en-US" sz="4000" dirty="0" err="1" smtClean="0"/>
              <a:t>Agarwal</a:t>
            </a:r>
            <a:r>
              <a:rPr lang="en-US" sz="4000" dirty="0" smtClean="0"/>
              <a:t> </a:t>
            </a:r>
            <a:r>
              <a:rPr lang="en-US" sz="4000" dirty="0" err="1" smtClean="0"/>
              <a:t>vs</a:t>
            </a:r>
            <a:r>
              <a:rPr lang="en-US" sz="4000" dirty="0" smtClean="0"/>
              <a:t> Union of India, 237 ITR 872 (SC)</a:t>
            </a:r>
            <a:endParaRPr lang="en-US" sz="4000" dirty="0"/>
          </a:p>
        </p:txBody>
      </p:sp>
      <p:sp>
        <p:nvSpPr>
          <p:cNvPr id="3" name="Subtitle 2"/>
          <p:cNvSpPr>
            <a:spLocks noGrp="1"/>
          </p:cNvSpPr>
          <p:nvPr>
            <p:ph type="subTitle" idx="1"/>
          </p:nvPr>
        </p:nvSpPr>
        <p:spPr>
          <a:xfrm>
            <a:off x="457200" y="381000"/>
            <a:ext cx="8305800" cy="3962400"/>
          </a:xfrm>
        </p:spPr>
        <p:txBody>
          <a:bodyPr>
            <a:normAutofit/>
          </a:bodyPr>
          <a:lstStyle/>
          <a:p>
            <a:pPr algn="just" eaLnBrk="1" fontAlgn="auto" hangingPunct="1">
              <a:spcAft>
                <a:spcPts val="0"/>
              </a:spcAft>
              <a:defRPr/>
            </a:pPr>
            <a:r>
              <a:rPr lang="en-US" sz="4800" b="1" dirty="0" smtClean="0">
                <a:latin typeface="Book Antiqua"/>
                <a:ea typeface="Times New Roman"/>
              </a:rPr>
              <a:t>Remuneration received by judges is taxable under the head “Salaries” even though they are not having any employer. </a:t>
            </a:r>
            <a:endParaRPr lang="en-US" sz="4800" b="1" dirty="0" smtClean="0">
              <a:latin typeface="Times New Roman"/>
              <a:ea typeface="Times New Roman"/>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heckerboard(across)">
                                      <p:cBhvr>
                                        <p:cTn id="7" dur="500"/>
                                        <p:tgtEl>
                                          <p:spTgt spid="3">
                                            <p:txEl>
                                              <p:pRg st="0" end="0"/>
                                            </p:txEl>
                                          </p:spTgt>
                                        </p:tgtEl>
                                      </p:cBhvr>
                                    </p:animEffect>
                                  </p:childTnLst>
                                </p:cTn>
                              </p:par>
                              <p:par>
                                <p:cTn id="8" presetID="1" presetClass="entr" presetSubtype="0" fill="hold" nodeType="withEffect">
                                  <p:stCondLst>
                                    <p:cond delay="500"/>
                                  </p:stCondLst>
                                  <p:childTnLst>
                                    <p:set>
                                      <p:cBhvr>
                                        <p:cTn id="9" dur="1" fill="hold">
                                          <p:stCondLst>
                                            <p:cond delay="0"/>
                                          </p:stCondLst>
                                        </p:cTn>
                                        <p:tgtEl>
                                          <p:spTgt spid="2"/>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26" presetClass="emph" presetSubtype="0" fill="hold" grpId="0" nodeType="clickEffect">
                                  <p:stCondLst>
                                    <p:cond delay="0"/>
                                  </p:stCondLst>
                                  <p:childTnLst>
                                    <p:animEffect transition="out" filter="fade">
                                      <p:cBhvr>
                                        <p:cTn id="13" dur="500" tmFilter="0, 0; .2, .5; .8, .5; 1, 0"/>
                                        <p:tgtEl>
                                          <p:spTgt spid="2"/>
                                        </p:tgtEl>
                                      </p:cBhvr>
                                    </p:animEffect>
                                    <p:animScale>
                                      <p:cBhvr>
                                        <p:cTn id="14" dur="250" autoRev="1" fill="hold"/>
                                        <p:tgtEl>
                                          <p:spTgt spid="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4800600"/>
            <a:ext cx="8229600" cy="1524000"/>
          </a:xfrm>
          <a:ln w="19050">
            <a:solidFill>
              <a:schemeClr val="tx1">
                <a:lumMod val="95000"/>
                <a:lumOff val="5000"/>
              </a:schemeClr>
            </a:solidFill>
          </a:ln>
        </p:spPr>
        <p:txBody>
          <a:bodyPr>
            <a:noAutofit/>
          </a:bodyPr>
          <a:lstStyle/>
          <a:p>
            <a:pPr eaLnBrk="1" hangingPunct="1">
              <a:defRPr/>
            </a:pPr>
            <a:r>
              <a:rPr lang="en-US" sz="4000" dirty="0" err="1" smtClean="0"/>
              <a:t>Gestetner</a:t>
            </a:r>
            <a:r>
              <a:rPr lang="en-US" sz="4000" dirty="0" smtClean="0"/>
              <a:t> Duplicators (P.) ltd. </a:t>
            </a:r>
            <a:r>
              <a:rPr lang="en-US" sz="4000" dirty="0" err="1" smtClean="0"/>
              <a:t>vs</a:t>
            </a:r>
            <a:r>
              <a:rPr lang="en-US" sz="4000" dirty="0" smtClean="0"/>
              <a:t> CIT [1979] 117 ITR 1 (SC)</a:t>
            </a:r>
            <a:endParaRPr lang="en-US" sz="4000" dirty="0"/>
          </a:p>
        </p:txBody>
      </p:sp>
      <p:sp>
        <p:nvSpPr>
          <p:cNvPr id="3" name="Subtitle 2"/>
          <p:cNvSpPr>
            <a:spLocks noGrp="1"/>
          </p:cNvSpPr>
          <p:nvPr>
            <p:ph type="subTitle" idx="1"/>
          </p:nvPr>
        </p:nvSpPr>
        <p:spPr>
          <a:xfrm>
            <a:off x="457200" y="838200"/>
            <a:ext cx="8305800" cy="2590800"/>
          </a:xfrm>
        </p:spPr>
        <p:txBody>
          <a:bodyPr>
            <a:normAutofit/>
          </a:bodyPr>
          <a:lstStyle/>
          <a:p>
            <a:pPr algn="just" eaLnBrk="1" hangingPunct="1">
              <a:defRPr/>
            </a:pPr>
            <a:r>
              <a:rPr lang="en-US" sz="5400" b="1" dirty="0" smtClean="0"/>
              <a:t>Salary &amp; Wages are identical in the Income-tax Act </a:t>
            </a:r>
            <a:endParaRPr lang="en-US" sz="5400" b="1"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heckerboard(across)">
                                      <p:cBhvr>
                                        <p:cTn id="7" dur="500"/>
                                        <p:tgtEl>
                                          <p:spTgt spid="3">
                                            <p:txEl>
                                              <p:pRg st="0" end="0"/>
                                            </p:txEl>
                                          </p:spTgt>
                                        </p:tgtEl>
                                      </p:cBhvr>
                                    </p:animEffect>
                                  </p:childTnLst>
                                </p:cTn>
                              </p:par>
                              <p:par>
                                <p:cTn id="8" presetID="1" presetClass="entr" presetSubtype="0" fill="hold" nodeType="withEffect">
                                  <p:stCondLst>
                                    <p:cond delay="500"/>
                                  </p:stCondLst>
                                  <p:childTnLst>
                                    <p:set>
                                      <p:cBhvr>
                                        <p:cTn id="9" dur="1" fill="hold">
                                          <p:stCondLst>
                                            <p:cond delay="0"/>
                                          </p:stCondLst>
                                        </p:cTn>
                                        <p:tgtEl>
                                          <p:spTgt spid="2"/>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26" presetClass="emph" presetSubtype="0" fill="hold" grpId="0" nodeType="clickEffect">
                                  <p:stCondLst>
                                    <p:cond delay="0"/>
                                  </p:stCondLst>
                                  <p:childTnLst>
                                    <p:animEffect transition="out" filter="fade">
                                      <p:cBhvr>
                                        <p:cTn id="13" dur="500" tmFilter="0, 0; .2, .5; .8, .5; 1, 0"/>
                                        <p:tgtEl>
                                          <p:spTgt spid="2"/>
                                        </p:tgtEl>
                                      </p:cBhvr>
                                    </p:animEffect>
                                    <p:animScale>
                                      <p:cBhvr>
                                        <p:cTn id="14" dur="250" autoRev="1" fill="hold"/>
                                        <p:tgtEl>
                                          <p:spTgt spid="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4800600"/>
            <a:ext cx="8229600" cy="1524000"/>
          </a:xfrm>
          <a:ln w="19050">
            <a:solidFill>
              <a:schemeClr val="tx1">
                <a:lumMod val="95000"/>
                <a:lumOff val="5000"/>
              </a:schemeClr>
            </a:solidFill>
          </a:ln>
        </p:spPr>
        <p:txBody>
          <a:bodyPr>
            <a:noAutofit/>
          </a:bodyPr>
          <a:lstStyle/>
          <a:p>
            <a:pPr eaLnBrk="1" hangingPunct="1">
              <a:defRPr/>
            </a:pPr>
            <a:r>
              <a:rPr lang="en-US" sz="4000" dirty="0" smtClean="0"/>
              <a:t>Reade v. </a:t>
            </a:r>
            <a:r>
              <a:rPr lang="en-US" sz="4000" dirty="0" err="1" smtClean="0"/>
              <a:t>Brearley</a:t>
            </a:r>
            <a:r>
              <a:rPr lang="en-US" sz="4000" dirty="0" smtClean="0"/>
              <a:t> (1933) 17 TC-687</a:t>
            </a:r>
            <a:endParaRPr lang="en-US" sz="4000" dirty="0"/>
          </a:p>
        </p:txBody>
      </p:sp>
      <p:sp>
        <p:nvSpPr>
          <p:cNvPr id="3" name="Subtitle 2"/>
          <p:cNvSpPr>
            <a:spLocks noGrp="1"/>
          </p:cNvSpPr>
          <p:nvPr>
            <p:ph type="subTitle" idx="1"/>
          </p:nvPr>
        </p:nvSpPr>
        <p:spPr>
          <a:xfrm>
            <a:off x="457200" y="381000"/>
            <a:ext cx="8305800" cy="3581400"/>
          </a:xfrm>
        </p:spPr>
        <p:txBody>
          <a:bodyPr>
            <a:normAutofit/>
          </a:bodyPr>
          <a:lstStyle/>
          <a:p>
            <a:pPr algn="just" eaLnBrk="1" fontAlgn="auto" hangingPunct="1">
              <a:spcAft>
                <a:spcPts val="0"/>
              </a:spcAft>
              <a:defRPr/>
            </a:pPr>
            <a:r>
              <a:rPr lang="en-US" sz="6000" b="1" dirty="0" smtClean="0"/>
              <a:t>Salary income must be real and not fictitious</a:t>
            </a:r>
          </a:p>
          <a:p>
            <a:pPr algn="just" eaLnBrk="1" fontAlgn="auto" hangingPunct="1">
              <a:spcAft>
                <a:spcPts val="0"/>
              </a:spcAft>
              <a:buFont typeface="Wingdings 2"/>
              <a:buNone/>
              <a:defRPr/>
            </a:pPr>
            <a:endParaRPr lang="en-US" sz="4800" b="1" dirty="0">
              <a:latin typeface="Book Antiqua"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heckerboard(across)">
                                      <p:cBhvr>
                                        <p:cTn id="7" dur="500"/>
                                        <p:tgtEl>
                                          <p:spTgt spid="3">
                                            <p:txEl>
                                              <p:pRg st="0" end="0"/>
                                            </p:txEl>
                                          </p:spTgt>
                                        </p:tgtEl>
                                      </p:cBhvr>
                                    </p:animEffect>
                                  </p:childTnLst>
                                </p:cTn>
                              </p:par>
                              <p:par>
                                <p:cTn id="8" presetID="1" presetClass="entr" presetSubtype="0" fill="hold" nodeType="withEffect">
                                  <p:stCondLst>
                                    <p:cond delay="500"/>
                                  </p:stCondLst>
                                  <p:childTnLst>
                                    <p:set>
                                      <p:cBhvr>
                                        <p:cTn id="9" dur="1" fill="hold">
                                          <p:stCondLst>
                                            <p:cond delay="0"/>
                                          </p:stCondLst>
                                        </p:cTn>
                                        <p:tgtEl>
                                          <p:spTgt spid="2"/>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26" presetClass="emph" presetSubtype="0" fill="hold" grpId="0" nodeType="clickEffect">
                                  <p:stCondLst>
                                    <p:cond delay="0"/>
                                  </p:stCondLst>
                                  <p:childTnLst>
                                    <p:animEffect transition="out" filter="fade">
                                      <p:cBhvr>
                                        <p:cTn id="13" dur="500" tmFilter="0, 0; .2, .5; .8, .5; 1, 0"/>
                                        <p:tgtEl>
                                          <p:spTgt spid="2"/>
                                        </p:tgtEl>
                                      </p:cBhvr>
                                    </p:animEffect>
                                    <p:animScale>
                                      <p:cBhvr>
                                        <p:cTn id="14" dur="250" autoRev="1" fill="hold"/>
                                        <p:tgtEl>
                                          <p:spTgt spid="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4800600"/>
            <a:ext cx="8229600" cy="1524000"/>
          </a:xfrm>
          <a:ln w="19050">
            <a:solidFill>
              <a:schemeClr val="tx1">
                <a:lumMod val="95000"/>
                <a:lumOff val="5000"/>
              </a:schemeClr>
            </a:solidFill>
          </a:ln>
        </p:spPr>
        <p:txBody>
          <a:bodyPr>
            <a:noAutofit/>
          </a:bodyPr>
          <a:lstStyle/>
          <a:p>
            <a:pPr eaLnBrk="1" hangingPunct="1">
              <a:defRPr/>
            </a:pPr>
            <a:r>
              <a:rPr lang="en-US" sz="4000" dirty="0" smtClean="0"/>
              <a:t>CIT vs. </a:t>
            </a:r>
            <a:r>
              <a:rPr lang="en-US" sz="4000" dirty="0" err="1" smtClean="0"/>
              <a:t>Gian</a:t>
            </a:r>
            <a:r>
              <a:rPr lang="en-US" sz="4000" dirty="0" smtClean="0"/>
              <a:t> Singh </a:t>
            </a:r>
            <a:r>
              <a:rPr lang="en-US" sz="4000" dirty="0" err="1" smtClean="0"/>
              <a:t>Kalasi</a:t>
            </a:r>
            <a:r>
              <a:rPr lang="en-US" sz="4000" dirty="0" smtClean="0"/>
              <a:t> (1980) (Del)</a:t>
            </a:r>
            <a:endParaRPr lang="en-US" sz="4000" dirty="0"/>
          </a:p>
        </p:txBody>
      </p:sp>
      <p:sp>
        <p:nvSpPr>
          <p:cNvPr id="3" name="Subtitle 2"/>
          <p:cNvSpPr>
            <a:spLocks noGrp="1"/>
          </p:cNvSpPr>
          <p:nvPr>
            <p:ph type="subTitle" idx="1"/>
          </p:nvPr>
        </p:nvSpPr>
        <p:spPr>
          <a:xfrm>
            <a:off x="457200" y="381000"/>
            <a:ext cx="8305800" cy="4191000"/>
          </a:xfrm>
        </p:spPr>
        <p:txBody>
          <a:bodyPr>
            <a:normAutofit lnSpcReduction="10000"/>
          </a:bodyPr>
          <a:lstStyle/>
          <a:p>
            <a:pPr algn="just" eaLnBrk="1" hangingPunct="1">
              <a:defRPr/>
            </a:pPr>
            <a:r>
              <a:rPr lang="en-US" sz="5400" b="1" dirty="0" smtClean="0"/>
              <a:t>Once salary has been earned by an employee, its subsequent waiver does not make it exempt from tax liability. </a:t>
            </a:r>
            <a:endParaRPr lang="en-US" sz="5400" b="1"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heckerboard(across)">
                                      <p:cBhvr>
                                        <p:cTn id="7" dur="500"/>
                                        <p:tgtEl>
                                          <p:spTgt spid="3">
                                            <p:txEl>
                                              <p:pRg st="0" end="0"/>
                                            </p:txEl>
                                          </p:spTgt>
                                        </p:tgtEl>
                                      </p:cBhvr>
                                    </p:animEffect>
                                  </p:childTnLst>
                                </p:cTn>
                              </p:par>
                              <p:par>
                                <p:cTn id="8" presetID="1" presetClass="entr" presetSubtype="0" fill="hold" nodeType="withEffect">
                                  <p:stCondLst>
                                    <p:cond delay="500"/>
                                  </p:stCondLst>
                                  <p:childTnLst>
                                    <p:set>
                                      <p:cBhvr>
                                        <p:cTn id="9" dur="1" fill="hold">
                                          <p:stCondLst>
                                            <p:cond delay="0"/>
                                          </p:stCondLst>
                                        </p:cTn>
                                        <p:tgtEl>
                                          <p:spTgt spid="2"/>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26" presetClass="emph" presetSubtype="0" fill="hold" grpId="0" nodeType="clickEffect">
                                  <p:stCondLst>
                                    <p:cond delay="0"/>
                                  </p:stCondLst>
                                  <p:childTnLst>
                                    <p:animEffect transition="out" filter="fade">
                                      <p:cBhvr>
                                        <p:cTn id="13" dur="500" tmFilter="0, 0; .2, .5; .8, .5; 1, 0"/>
                                        <p:tgtEl>
                                          <p:spTgt spid="2"/>
                                        </p:tgtEl>
                                      </p:cBhvr>
                                    </p:animEffect>
                                    <p:animScale>
                                      <p:cBhvr>
                                        <p:cTn id="14" dur="250" autoRev="1" fill="hold"/>
                                        <p:tgtEl>
                                          <p:spTgt spid="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4800600"/>
            <a:ext cx="8229600" cy="1600200"/>
          </a:xfrm>
          <a:ln w="19050">
            <a:solidFill>
              <a:schemeClr val="tx1">
                <a:lumMod val="95000"/>
                <a:lumOff val="5000"/>
              </a:schemeClr>
            </a:solidFill>
          </a:ln>
        </p:spPr>
        <p:txBody>
          <a:bodyPr>
            <a:noAutofit/>
          </a:bodyPr>
          <a:lstStyle/>
          <a:p>
            <a:pPr algn="just"/>
            <a:r>
              <a:rPr lang="en-US" sz="4000" b="1" dirty="0" smtClean="0"/>
              <a:t>CIT vs. </a:t>
            </a:r>
            <a:r>
              <a:rPr lang="en-US" sz="4000" b="1" dirty="0" err="1" smtClean="0"/>
              <a:t>Bawa</a:t>
            </a:r>
            <a:r>
              <a:rPr lang="en-US" sz="4000" b="1" dirty="0" smtClean="0"/>
              <a:t> Singh </a:t>
            </a:r>
            <a:r>
              <a:rPr lang="en-US" sz="4000" b="1" dirty="0" err="1" smtClean="0"/>
              <a:t>Chauhan</a:t>
            </a:r>
            <a:r>
              <a:rPr lang="en-US" sz="4000" b="1" dirty="0" smtClean="0"/>
              <a:t> (1984)150 ITR 8 (Delhi)</a:t>
            </a:r>
            <a:endParaRPr lang="en-US" sz="4000" b="1" dirty="0"/>
          </a:p>
        </p:txBody>
      </p:sp>
      <p:sp>
        <p:nvSpPr>
          <p:cNvPr id="3" name="Subtitle 2"/>
          <p:cNvSpPr>
            <a:spLocks noGrp="1"/>
          </p:cNvSpPr>
          <p:nvPr>
            <p:ph type="subTitle" idx="1"/>
          </p:nvPr>
        </p:nvSpPr>
        <p:spPr>
          <a:xfrm>
            <a:off x="457200" y="381000"/>
            <a:ext cx="8305800" cy="3962400"/>
          </a:xfrm>
        </p:spPr>
        <p:txBody>
          <a:bodyPr>
            <a:normAutofit fontScale="77500" lnSpcReduction="20000"/>
          </a:bodyPr>
          <a:lstStyle/>
          <a:p>
            <a:pPr algn="just">
              <a:defRPr/>
            </a:pPr>
            <a:r>
              <a:rPr lang="en-US" sz="6000" b="1" dirty="0" smtClean="0"/>
              <a:t>If assessee has been provided rent free accommodation by the employer , he will be chargeable to tax even though he does not utilize the accommodation (at his own will) </a:t>
            </a:r>
            <a:endParaRPr lang="en-US" sz="4800" b="1" dirty="0">
              <a:latin typeface="Book Antiqua"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heckerboard(across)">
                                      <p:cBhvr>
                                        <p:cTn id="7" dur="500"/>
                                        <p:tgtEl>
                                          <p:spTgt spid="3">
                                            <p:txEl>
                                              <p:pRg st="0" end="0"/>
                                            </p:txEl>
                                          </p:spTgt>
                                        </p:tgtEl>
                                      </p:cBhvr>
                                    </p:animEffect>
                                  </p:childTnLst>
                                </p:cTn>
                              </p:par>
                              <p:par>
                                <p:cTn id="8" presetID="1" presetClass="entr" presetSubtype="0" fill="hold" nodeType="withEffect">
                                  <p:stCondLst>
                                    <p:cond delay="500"/>
                                  </p:stCondLst>
                                  <p:childTnLst>
                                    <p:set>
                                      <p:cBhvr>
                                        <p:cTn id="9" dur="1" fill="hold">
                                          <p:stCondLst>
                                            <p:cond delay="0"/>
                                          </p:stCondLst>
                                        </p:cTn>
                                        <p:tgtEl>
                                          <p:spTgt spid="2"/>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26" presetClass="emph" presetSubtype="0" fill="hold" grpId="0" nodeType="clickEffect">
                                  <p:stCondLst>
                                    <p:cond delay="0"/>
                                  </p:stCondLst>
                                  <p:childTnLst>
                                    <p:animEffect transition="out" filter="fade">
                                      <p:cBhvr>
                                        <p:cTn id="13" dur="500" tmFilter="0, 0; .2, .5; .8, .5; 1, 0"/>
                                        <p:tgtEl>
                                          <p:spTgt spid="2"/>
                                        </p:tgtEl>
                                      </p:cBhvr>
                                    </p:animEffect>
                                    <p:animScale>
                                      <p:cBhvr>
                                        <p:cTn id="14" dur="250" autoRev="1" fill="hold"/>
                                        <p:tgtEl>
                                          <p:spTgt spid="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4800600"/>
            <a:ext cx="8229600" cy="1524000"/>
          </a:xfrm>
          <a:ln w="19050">
            <a:solidFill>
              <a:schemeClr val="tx1">
                <a:lumMod val="95000"/>
                <a:lumOff val="5000"/>
              </a:schemeClr>
            </a:solidFill>
          </a:ln>
        </p:spPr>
        <p:txBody>
          <a:bodyPr>
            <a:noAutofit/>
          </a:bodyPr>
          <a:lstStyle/>
          <a:p>
            <a:pPr eaLnBrk="1" hangingPunct="1">
              <a:defRPr/>
            </a:pPr>
            <a:r>
              <a:rPr lang="en-US" sz="4000" dirty="0" err="1" smtClean="0"/>
              <a:t>Sardar</a:t>
            </a:r>
            <a:r>
              <a:rPr lang="en-US" sz="4000" dirty="0" smtClean="0"/>
              <a:t> </a:t>
            </a:r>
            <a:r>
              <a:rPr lang="en-US" sz="4000" dirty="0" err="1" smtClean="0"/>
              <a:t>Arjun</a:t>
            </a:r>
            <a:r>
              <a:rPr lang="en-US" sz="4000" dirty="0" smtClean="0"/>
              <a:t> Singh </a:t>
            </a:r>
            <a:r>
              <a:rPr lang="en-US" sz="4000" dirty="0" err="1" smtClean="0"/>
              <a:t>Allhuwalia</a:t>
            </a:r>
            <a:r>
              <a:rPr lang="en-US" sz="4000" dirty="0" smtClean="0"/>
              <a:t> </a:t>
            </a:r>
            <a:r>
              <a:rPr lang="en-US" sz="4000" dirty="0" err="1" smtClean="0"/>
              <a:t>vs</a:t>
            </a:r>
            <a:r>
              <a:rPr lang="en-US" sz="4000" dirty="0" smtClean="0"/>
              <a:t> CIT (1980) 124 ITR 347 (MP)</a:t>
            </a:r>
            <a:endParaRPr lang="en-US" sz="4000" dirty="0"/>
          </a:p>
        </p:txBody>
      </p:sp>
      <p:sp>
        <p:nvSpPr>
          <p:cNvPr id="3" name="Subtitle 2"/>
          <p:cNvSpPr>
            <a:spLocks noGrp="1"/>
          </p:cNvSpPr>
          <p:nvPr>
            <p:ph type="subTitle" idx="1"/>
          </p:nvPr>
        </p:nvSpPr>
        <p:spPr>
          <a:xfrm>
            <a:off x="457200" y="533400"/>
            <a:ext cx="8305800" cy="3810000"/>
          </a:xfrm>
        </p:spPr>
        <p:txBody>
          <a:bodyPr>
            <a:normAutofit/>
          </a:bodyPr>
          <a:lstStyle/>
          <a:p>
            <a:pPr algn="ctr" eaLnBrk="1" hangingPunct="1">
              <a:defRPr/>
            </a:pPr>
            <a:r>
              <a:rPr lang="en-US" sz="4400" b="1" dirty="0" smtClean="0"/>
              <a:t>Any increment in salary with retrospective effect which have not been taxed in the past, such arrears will be taxed in the year in which it is allowed.</a:t>
            </a:r>
            <a:endParaRPr lang="en-US" sz="4400" b="1"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heckerboard(across)">
                                      <p:cBhvr>
                                        <p:cTn id="7" dur="500"/>
                                        <p:tgtEl>
                                          <p:spTgt spid="3">
                                            <p:txEl>
                                              <p:pRg st="0" end="0"/>
                                            </p:txEl>
                                          </p:spTgt>
                                        </p:tgtEl>
                                      </p:cBhvr>
                                    </p:animEffect>
                                  </p:childTnLst>
                                </p:cTn>
                              </p:par>
                            </p:childTnLst>
                          </p:cTn>
                        </p:par>
                        <p:par>
                          <p:cTn id="8" fill="hold">
                            <p:stCondLst>
                              <p:cond delay="500"/>
                            </p:stCondLst>
                            <p:childTnLst>
                              <p:par>
                                <p:cTn id="9" presetID="1" presetClass="entr" presetSubtype="0"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26" presetClass="emph" presetSubtype="0" fill="hold" grpId="1" nodeType="clickEffect">
                                  <p:stCondLst>
                                    <p:cond delay="0"/>
                                  </p:stCondLst>
                                  <p:childTnLst>
                                    <p:animEffect transition="out" filter="fade">
                                      <p:cBhvr>
                                        <p:cTn id="14" dur="500" tmFilter="0, 0; .2, .5; .8, .5; 1, 0"/>
                                        <p:tgtEl>
                                          <p:spTgt spid="2"/>
                                        </p:tgtEl>
                                      </p:cBhvr>
                                    </p:animEffect>
                                    <p:animScale>
                                      <p:cBhvr>
                                        <p:cTn id="15" dur="250" autoRev="1" fill="hold"/>
                                        <p:tgtEl>
                                          <p:spTgt spid="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4800600"/>
            <a:ext cx="8229600" cy="1524000"/>
          </a:xfrm>
          <a:ln w="19050">
            <a:solidFill>
              <a:schemeClr val="tx1">
                <a:lumMod val="95000"/>
                <a:lumOff val="5000"/>
              </a:schemeClr>
            </a:solidFill>
          </a:ln>
        </p:spPr>
        <p:txBody>
          <a:bodyPr>
            <a:noAutofit/>
          </a:bodyPr>
          <a:lstStyle/>
          <a:p>
            <a:pPr eaLnBrk="1" hangingPunct="1">
              <a:defRPr/>
            </a:pPr>
            <a:r>
              <a:rPr lang="en-US" sz="4000" dirty="0" err="1" smtClean="0"/>
              <a:t>Raghunathan</a:t>
            </a:r>
            <a:r>
              <a:rPr lang="en-US" sz="4000" dirty="0" smtClean="0"/>
              <a:t> (T.M.) </a:t>
            </a:r>
            <a:r>
              <a:rPr lang="en-US" sz="4000" dirty="0" err="1" smtClean="0"/>
              <a:t>vs</a:t>
            </a:r>
            <a:r>
              <a:rPr lang="en-US" sz="4000" dirty="0" smtClean="0"/>
              <a:t> CIT (1998) 231 ITR 826 (Mad)</a:t>
            </a:r>
            <a:endParaRPr lang="en-US" sz="4000" dirty="0"/>
          </a:p>
        </p:txBody>
      </p:sp>
      <p:sp>
        <p:nvSpPr>
          <p:cNvPr id="3" name="Subtitle 2"/>
          <p:cNvSpPr>
            <a:spLocks noGrp="1"/>
          </p:cNvSpPr>
          <p:nvPr>
            <p:ph type="subTitle" idx="1"/>
          </p:nvPr>
        </p:nvSpPr>
        <p:spPr>
          <a:xfrm>
            <a:off x="457200" y="457200"/>
            <a:ext cx="8305800" cy="3657600"/>
          </a:xfrm>
        </p:spPr>
        <p:txBody>
          <a:bodyPr>
            <a:normAutofit/>
          </a:bodyPr>
          <a:lstStyle/>
          <a:p>
            <a:pPr algn="just" eaLnBrk="1" hangingPunct="1">
              <a:defRPr/>
            </a:pPr>
            <a:r>
              <a:rPr lang="en-US" sz="4400" b="1" dirty="0" smtClean="0"/>
              <a:t>The reduction in salary of an employee cannot be effected with retrospective effect. Such reduction can operate only prospectively</a:t>
            </a:r>
            <a:r>
              <a:rPr lang="en-US" sz="4100" b="1" dirty="0" smtClean="0"/>
              <a:t>. </a:t>
            </a:r>
            <a:endParaRPr lang="en-US" sz="4100" b="1"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ox(in)">
                                      <p:cBhvr>
                                        <p:cTn id="7" dur="1000"/>
                                        <p:tgtEl>
                                          <p:spTgt spid="3">
                                            <p:txEl>
                                              <p:pRg st="0" end="0"/>
                                            </p:txEl>
                                          </p:spTgt>
                                        </p:tgtEl>
                                      </p:cBhvr>
                                    </p:animEffect>
                                  </p:childTnLst>
                                </p:cTn>
                              </p:par>
                              <p:par>
                                <p:cTn id="8" presetID="1" presetClass="entr" presetSubtype="0" fill="hold" nodeType="withEffect">
                                  <p:stCondLst>
                                    <p:cond delay="500"/>
                                  </p:stCondLst>
                                  <p:childTnLst>
                                    <p:set>
                                      <p:cBhvr>
                                        <p:cTn id="9" dur="1" fill="hold">
                                          <p:stCondLst>
                                            <p:cond delay="0"/>
                                          </p:stCondLst>
                                        </p:cTn>
                                        <p:tgtEl>
                                          <p:spTgt spid="2"/>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26" presetClass="emph" presetSubtype="0" fill="hold" grpId="0" nodeType="clickEffect">
                                  <p:stCondLst>
                                    <p:cond delay="0"/>
                                  </p:stCondLst>
                                  <p:childTnLst>
                                    <p:animEffect transition="out" filter="fade">
                                      <p:cBhvr>
                                        <p:cTn id="13" dur="500" tmFilter="0, 0; .2, .5; .8, .5; 1, 0"/>
                                        <p:tgtEl>
                                          <p:spTgt spid="2"/>
                                        </p:tgtEl>
                                      </p:cBhvr>
                                    </p:animEffect>
                                    <p:animScale>
                                      <p:cBhvr>
                                        <p:cTn id="14" dur="250" autoRev="1" fill="hold"/>
                                        <p:tgtEl>
                                          <p:spTgt spid="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4800600"/>
            <a:ext cx="8229600" cy="1524000"/>
          </a:xfrm>
          <a:ln w="19050">
            <a:solidFill>
              <a:schemeClr val="tx1">
                <a:lumMod val="95000"/>
                <a:lumOff val="5000"/>
              </a:schemeClr>
            </a:solidFill>
          </a:ln>
        </p:spPr>
        <p:txBody>
          <a:bodyPr>
            <a:noAutofit/>
          </a:bodyPr>
          <a:lstStyle/>
          <a:p>
            <a:pPr eaLnBrk="1" hangingPunct="1">
              <a:defRPr/>
            </a:pPr>
            <a:r>
              <a:rPr lang="en-US" sz="4000" dirty="0" smtClean="0"/>
              <a:t>CIT </a:t>
            </a:r>
            <a:r>
              <a:rPr lang="en-US" sz="4000" dirty="0" err="1" smtClean="0"/>
              <a:t>vs</a:t>
            </a:r>
            <a:r>
              <a:rPr lang="en-US" sz="4000" dirty="0" smtClean="0"/>
              <a:t> </a:t>
            </a:r>
            <a:r>
              <a:rPr lang="en-US" sz="4000" dirty="0" err="1" smtClean="0"/>
              <a:t>Thiagaraja</a:t>
            </a:r>
            <a:r>
              <a:rPr lang="en-US" sz="4000" dirty="0" smtClean="0"/>
              <a:t> </a:t>
            </a:r>
            <a:r>
              <a:rPr lang="en-US" sz="4000" dirty="0" err="1" smtClean="0"/>
              <a:t>Chetty</a:t>
            </a:r>
            <a:r>
              <a:rPr lang="en-US" sz="4000" dirty="0" smtClean="0"/>
              <a:t> &amp; Co. (1953) 24 ITR 525 (SC)</a:t>
            </a:r>
            <a:endParaRPr lang="en-US" sz="4000" dirty="0"/>
          </a:p>
        </p:txBody>
      </p:sp>
      <p:sp>
        <p:nvSpPr>
          <p:cNvPr id="3" name="Subtitle 2"/>
          <p:cNvSpPr>
            <a:spLocks noGrp="1"/>
          </p:cNvSpPr>
          <p:nvPr>
            <p:ph type="subTitle" idx="1"/>
          </p:nvPr>
        </p:nvSpPr>
        <p:spPr>
          <a:xfrm>
            <a:off x="457200" y="533400"/>
            <a:ext cx="8305800" cy="3886200"/>
          </a:xfrm>
        </p:spPr>
        <p:txBody>
          <a:bodyPr>
            <a:normAutofit/>
          </a:bodyPr>
          <a:lstStyle/>
          <a:p>
            <a:pPr algn="ctr" eaLnBrk="1" hangingPunct="1">
              <a:defRPr/>
            </a:pPr>
            <a:r>
              <a:rPr lang="en-US" sz="5400" b="1" dirty="0" smtClean="0"/>
              <a:t>For computation of salary, method of accounting followed by employee is irrelevant</a:t>
            </a:r>
            <a:r>
              <a:rPr lang="en-US" dirty="0" smtClean="0"/>
              <a:t>. </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heckerboard(across)">
                                      <p:cBhvr>
                                        <p:cTn id="7" dur="500"/>
                                        <p:tgtEl>
                                          <p:spTgt spid="3">
                                            <p:txEl>
                                              <p:pRg st="0" end="0"/>
                                            </p:txEl>
                                          </p:spTgt>
                                        </p:tgtEl>
                                      </p:cBhvr>
                                    </p:animEffect>
                                  </p:childTnLst>
                                </p:cTn>
                              </p:par>
                              <p:par>
                                <p:cTn id="8" presetID="1" presetClass="entr" presetSubtype="0" fill="hold" nodeType="withEffect">
                                  <p:stCondLst>
                                    <p:cond delay="500"/>
                                  </p:stCondLst>
                                  <p:childTnLst>
                                    <p:set>
                                      <p:cBhvr>
                                        <p:cTn id="9" dur="1" fill="hold">
                                          <p:stCondLst>
                                            <p:cond delay="0"/>
                                          </p:stCondLst>
                                        </p:cTn>
                                        <p:tgtEl>
                                          <p:spTgt spid="2"/>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26" presetClass="emph" presetSubtype="0" fill="hold" grpId="0" nodeType="clickEffect">
                                  <p:stCondLst>
                                    <p:cond delay="0"/>
                                  </p:stCondLst>
                                  <p:childTnLst>
                                    <p:animEffect transition="out" filter="fade">
                                      <p:cBhvr>
                                        <p:cTn id="13" dur="500" tmFilter="0, 0; .2, .5; .8, .5; 1, 0"/>
                                        <p:tgtEl>
                                          <p:spTgt spid="2"/>
                                        </p:tgtEl>
                                      </p:cBhvr>
                                    </p:animEffect>
                                    <p:animScale>
                                      <p:cBhvr>
                                        <p:cTn id="14" dur="250" autoRev="1" fill="hold"/>
                                        <p:tgtEl>
                                          <p:spTgt spid="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4800600"/>
            <a:ext cx="8229600" cy="1524000"/>
          </a:xfrm>
          <a:ln w="19050">
            <a:solidFill>
              <a:schemeClr val="tx1">
                <a:lumMod val="95000"/>
                <a:lumOff val="5000"/>
              </a:schemeClr>
            </a:solidFill>
          </a:ln>
        </p:spPr>
        <p:txBody>
          <a:bodyPr>
            <a:noAutofit/>
          </a:bodyPr>
          <a:lstStyle/>
          <a:p>
            <a:pPr eaLnBrk="1" hangingPunct="1">
              <a:defRPr/>
            </a:pPr>
            <a:r>
              <a:rPr lang="en-US" sz="4000" dirty="0" smtClean="0"/>
              <a:t>CIT </a:t>
            </a:r>
            <a:r>
              <a:rPr lang="en-US" sz="4000" dirty="0" err="1" smtClean="0"/>
              <a:t>vs</a:t>
            </a:r>
            <a:r>
              <a:rPr lang="en-US" sz="4000" dirty="0" smtClean="0"/>
              <a:t> </a:t>
            </a:r>
            <a:r>
              <a:rPr lang="en-US" sz="4000" dirty="0" err="1" smtClean="0"/>
              <a:t>Savitaben</a:t>
            </a:r>
            <a:r>
              <a:rPr lang="en-US" sz="4000" dirty="0" smtClean="0"/>
              <a:t> N </a:t>
            </a:r>
            <a:r>
              <a:rPr lang="en-US" sz="4000" dirty="0" err="1" smtClean="0"/>
              <a:t>Amin</a:t>
            </a:r>
            <a:r>
              <a:rPr lang="en-US" sz="4000" dirty="0" smtClean="0"/>
              <a:t> (Smt.) (1986) 157 ITR 135 (</a:t>
            </a:r>
            <a:r>
              <a:rPr lang="en-US" sz="4000" dirty="0" err="1" smtClean="0"/>
              <a:t>Guj</a:t>
            </a:r>
            <a:r>
              <a:rPr lang="en-US" sz="4000" dirty="0" smtClean="0"/>
              <a:t>)</a:t>
            </a:r>
            <a:endParaRPr lang="en-US" sz="4000" dirty="0"/>
          </a:p>
        </p:txBody>
      </p:sp>
      <p:sp>
        <p:nvSpPr>
          <p:cNvPr id="3" name="Subtitle 2"/>
          <p:cNvSpPr>
            <a:spLocks noGrp="1"/>
          </p:cNvSpPr>
          <p:nvPr>
            <p:ph type="subTitle" idx="1"/>
          </p:nvPr>
        </p:nvSpPr>
        <p:spPr>
          <a:xfrm>
            <a:off x="457200" y="381000"/>
            <a:ext cx="8305800" cy="4267200"/>
          </a:xfrm>
        </p:spPr>
        <p:txBody>
          <a:bodyPr>
            <a:normAutofit/>
          </a:bodyPr>
          <a:lstStyle/>
          <a:p>
            <a:pPr algn="ctr" eaLnBrk="1" hangingPunct="1">
              <a:defRPr/>
            </a:pPr>
            <a:r>
              <a:rPr lang="en-US" sz="4400" b="1" dirty="0" smtClean="0"/>
              <a:t>Where an assessee being a Managing Director retired and reappointed, then it shall not be treated as termination of service for the purpose of computation of gratuity etc.</a:t>
            </a:r>
            <a:endParaRPr lang="en-US" sz="4400" b="1"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heckerboard(across)">
                                      <p:cBhvr>
                                        <p:cTn id="7" dur="500"/>
                                        <p:tgtEl>
                                          <p:spTgt spid="3">
                                            <p:txEl>
                                              <p:pRg st="0" end="0"/>
                                            </p:txEl>
                                          </p:spTgt>
                                        </p:tgtEl>
                                      </p:cBhvr>
                                    </p:animEffect>
                                  </p:childTnLst>
                                </p:cTn>
                              </p:par>
                              <p:par>
                                <p:cTn id="8" presetID="1" presetClass="entr" presetSubtype="0" fill="hold" nodeType="withEffect">
                                  <p:stCondLst>
                                    <p:cond delay="500"/>
                                  </p:stCondLst>
                                  <p:childTnLst>
                                    <p:set>
                                      <p:cBhvr>
                                        <p:cTn id="9" dur="1" fill="hold">
                                          <p:stCondLst>
                                            <p:cond delay="0"/>
                                          </p:stCondLst>
                                        </p:cTn>
                                        <p:tgtEl>
                                          <p:spTgt spid="2"/>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26" presetClass="emph" presetSubtype="0" fill="hold" grpId="0" nodeType="clickEffect">
                                  <p:stCondLst>
                                    <p:cond delay="0"/>
                                  </p:stCondLst>
                                  <p:childTnLst>
                                    <p:animEffect transition="out" filter="fade">
                                      <p:cBhvr>
                                        <p:cTn id="13" dur="500" tmFilter="0, 0; .2, .5; .8, .5; 1, 0"/>
                                        <p:tgtEl>
                                          <p:spTgt spid="2"/>
                                        </p:tgtEl>
                                      </p:cBhvr>
                                    </p:animEffect>
                                    <p:animScale>
                                      <p:cBhvr>
                                        <p:cTn id="14" dur="250" autoRev="1" fill="hold"/>
                                        <p:tgtEl>
                                          <p:spTgt spid="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4800600"/>
            <a:ext cx="8229600" cy="1524000"/>
          </a:xfrm>
          <a:ln w="19050">
            <a:solidFill>
              <a:schemeClr val="tx1">
                <a:lumMod val="95000"/>
                <a:lumOff val="5000"/>
              </a:schemeClr>
            </a:solidFill>
          </a:ln>
        </p:spPr>
        <p:txBody>
          <a:bodyPr>
            <a:noAutofit/>
          </a:bodyPr>
          <a:lstStyle/>
          <a:p>
            <a:pPr algn="ctr">
              <a:defRPr/>
            </a:pPr>
            <a:r>
              <a:rPr lang="en-US" sz="4000" b="1" i="1" dirty="0" smtClean="0"/>
              <a:t>CIT Vs.  </a:t>
            </a:r>
            <a:r>
              <a:rPr lang="en-US" sz="4000" i="1" dirty="0" err="1" smtClean="0"/>
              <a:t>Kamal</a:t>
            </a:r>
            <a:r>
              <a:rPr lang="en-US" sz="4000" i="1" dirty="0" smtClean="0"/>
              <a:t> Devi [1971] 81 ITR 773 (Delhi).</a:t>
            </a:r>
            <a:endParaRPr lang="en-US" sz="4000" dirty="0"/>
          </a:p>
        </p:txBody>
      </p:sp>
      <p:sp>
        <p:nvSpPr>
          <p:cNvPr id="3" name="Subtitle 2"/>
          <p:cNvSpPr>
            <a:spLocks noGrp="1"/>
          </p:cNvSpPr>
          <p:nvPr>
            <p:ph type="subTitle" idx="1"/>
          </p:nvPr>
        </p:nvSpPr>
        <p:spPr>
          <a:xfrm>
            <a:off x="457200" y="762000"/>
            <a:ext cx="8229600" cy="3581400"/>
          </a:xfrm>
        </p:spPr>
        <p:txBody>
          <a:bodyPr>
            <a:normAutofit/>
          </a:bodyPr>
          <a:lstStyle/>
          <a:p>
            <a:pPr algn="just"/>
            <a:r>
              <a:rPr lang="en-US" sz="4400" b="1" dirty="0" smtClean="0"/>
              <a:t>Deduction for entertainment allowance u/s 16  is permissible even if the amount received as entertainment allowance is not proved to have been spent </a:t>
            </a:r>
            <a:endParaRPr lang="en-US" sz="4400" b="1"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heckerboard(across)">
                                      <p:cBhvr>
                                        <p:cTn id="7" dur="500"/>
                                        <p:tgtEl>
                                          <p:spTgt spid="3">
                                            <p:txEl>
                                              <p:pRg st="0" end="0"/>
                                            </p:txEl>
                                          </p:spTgt>
                                        </p:tgtEl>
                                      </p:cBhvr>
                                    </p:animEffect>
                                  </p:childTnLst>
                                </p:cTn>
                              </p:par>
                              <p:par>
                                <p:cTn id="8" presetID="1" presetClass="entr" presetSubtype="0" fill="hold" nodeType="withEffect">
                                  <p:stCondLst>
                                    <p:cond delay="500"/>
                                  </p:stCondLst>
                                  <p:childTnLst>
                                    <p:set>
                                      <p:cBhvr>
                                        <p:cTn id="9" dur="1" fill="hold">
                                          <p:stCondLst>
                                            <p:cond delay="0"/>
                                          </p:stCondLst>
                                        </p:cTn>
                                        <p:tgtEl>
                                          <p:spTgt spid="2"/>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26" presetClass="emph" presetSubtype="0" fill="hold" grpId="0" nodeType="clickEffect">
                                  <p:stCondLst>
                                    <p:cond delay="0"/>
                                  </p:stCondLst>
                                  <p:childTnLst>
                                    <p:animEffect transition="out" filter="fade">
                                      <p:cBhvr>
                                        <p:cTn id="13" dur="500" tmFilter="0, 0; .2, .5; .8, .5; 1, 0"/>
                                        <p:tgtEl>
                                          <p:spTgt spid="2"/>
                                        </p:tgtEl>
                                      </p:cBhvr>
                                    </p:animEffect>
                                    <p:animScale>
                                      <p:cBhvr>
                                        <p:cTn id="14" dur="250" autoRev="1" fill="hold"/>
                                        <p:tgtEl>
                                          <p:spTgt spid="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4953000"/>
            <a:ext cx="8229600" cy="1371600"/>
          </a:xfrm>
          <a:ln w="19050">
            <a:solidFill>
              <a:schemeClr val="tx1">
                <a:lumMod val="95000"/>
                <a:lumOff val="5000"/>
              </a:schemeClr>
            </a:solidFill>
          </a:ln>
        </p:spPr>
        <p:txBody>
          <a:bodyPr>
            <a:noAutofit/>
          </a:bodyPr>
          <a:lstStyle/>
          <a:p>
            <a:pPr eaLnBrk="1" hangingPunct="1">
              <a:defRPr/>
            </a:pPr>
            <a:r>
              <a:rPr lang="en-US" sz="4000" dirty="0" smtClean="0"/>
              <a:t>CIT </a:t>
            </a:r>
            <a:r>
              <a:rPr lang="en-US" sz="4000" dirty="0" err="1" smtClean="0"/>
              <a:t>vs</a:t>
            </a:r>
            <a:r>
              <a:rPr lang="en-US" sz="4000" dirty="0" smtClean="0"/>
              <a:t> P.M. </a:t>
            </a:r>
            <a:r>
              <a:rPr lang="en-US" sz="4000" dirty="0" err="1" smtClean="0"/>
              <a:t>Mehra</a:t>
            </a:r>
            <a:r>
              <a:rPr lang="en-US" sz="4000" dirty="0" smtClean="0"/>
              <a:t> (1993) 201 ITR 930 (</a:t>
            </a:r>
            <a:r>
              <a:rPr lang="en-US" sz="4000" dirty="0" err="1" smtClean="0"/>
              <a:t>Bom</a:t>
            </a:r>
            <a:r>
              <a:rPr lang="en-US" sz="4000" dirty="0" smtClean="0"/>
              <a:t>).</a:t>
            </a:r>
            <a:endParaRPr lang="en-US" sz="4000" dirty="0"/>
          </a:p>
        </p:txBody>
      </p:sp>
      <p:sp>
        <p:nvSpPr>
          <p:cNvPr id="3" name="Subtitle 2"/>
          <p:cNvSpPr>
            <a:spLocks noGrp="1"/>
          </p:cNvSpPr>
          <p:nvPr>
            <p:ph type="subTitle" idx="1"/>
          </p:nvPr>
        </p:nvSpPr>
        <p:spPr>
          <a:xfrm>
            <a:off x="381000" y="533400"/>
            <a:ext cx="8305800" cy="4495800"/>
          </a:xfrm>
        </p:spPr>
        <p:txBody>
          <a:bodyPr>
            <a:normAutofit/>
          </a:bodyPr>
          <a:lstStyle/>
          <a:p>
            <a:pPr algn="just" eaLnBrk="1" hangingPunct="1">
              <a:defRPr/>
            </a:pPr>
            <a:r>
              <a:rPr lang="en-US" sz="4000" b="1" dirty="0" smtClean="0"/>
              <a:t>The word completed years of service appearing in sec. 10(10) should be interpreted to mean the employees total service including service under former employer(s), provided he was not paid gratuity by the former employer(s) </a:t>
            </a:r>
            <a:endParaRPr lang="en-US" sz="4000" b="1"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heckerboard(across)">
                                      <p:cBhvr>
                                        <p:cTn id="7" dur="500"/>
                                        <p:tgtEl>
                                          <p:spTgt spid="3">
                                            <p:txEl>
                                              <p:pRg st="0" end="0"/>
                                            </p:txEl>
                                          </p:spTgt>
                                        </p:tgtEl>
                                      </p:cBhvr>
                                    </p:animEffect>
                                  </p:childTnLst>
                                </p:cTn>
                              </p:par>
                              <p:par>
                                <p:cTn id="8" presetID="1" presetClass="entr" presetSubtype="0" fill="hold" nodeType="withEffect">
                                  <p:stCondLst>
                                    <p:cond delay="500"/>
                                  </p:stCondLst>
                                  <p:childTnLst>
                                    <p:set>
                                      <p:cBhvr>
                                        <p:cTn id="9" dur="1" fill="hold">
                                          <p:stCondLst>
                                            <p:cond delay="0"/>
                                          </p:stCondLst>
                                        </p:cTn>
                                        <p:tgtEl>
                                          <p:spTgt spid="2"/>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26" presetClass="emph" presetSubtype="0" fill="hold" grpId="0" nodeType="clickEffect">
                                  <p:stCondLst>
                                    <p:cond delay="0"/>
                                  </p:stCondLst>
                                  <p:childTnLst>
                                    <p:animEffect transition="out" filter="fade">
                                      <p:cBhvr>
                                        <p:cTn id="13" dur="500" tmFilter="0, 0; .2, .5; .8, .5; 1, 0"/>
                                        <p:tgtEl>
                                          <p:spTgt spid="2"/>
                                        </p:tgtEl>
                                      </p:cBhvr>
                                    </p:animEffect>
                                    <p:animScale>
                                      <p:cBhvr>
                                        <p:cTn id="14" dur="250" autoRev="1" fill="hold"/>
                                        <p:tgtEl>
                                          <p:spTgt spid="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4800" y="5334000"/>
            <a:ext cx="8839200" cy="1295400"/>
          </a:xfrm>
          <a:ln w="19050">
            <a:solidFill>
              <a:schemeClr val="tx1">
                <a:lumMod val="95000"/>
                <a:lumOff val="5000"/>
              </a:schemeClr>
            </a:solidFill>
          </a:ln>
        </p:spPr>
        <p:txBody>
          <a:bodyPr>
            <a:noAutofit/>
          </a:bodyPr>
          <a:lstStyle/>
          <a:p>
            <a:pPr>
              <a:defRPr/>
            </a:pPr>
            <a:r>
              <a:rPr lang="en-US" sz="4000" dirty="0" smtClean="0"/>
              <a:t>- </a:t>
            </a:r>
            <a:r>
              <a:rPr lang="en-US" sz="4000" i="1" dirty="0" err="1" smtClean="0"/>
              <a:t>Lachman</a:t>
            </a:r>
            <a:r>
              <a:rPr lang="en-US" sz="4000" i="1" dirty="0" smtClean="0"/>
              <a:t> </a:t>
            </a:r>
            <a:r>
              <a:rPr lang="en-US" sz="4000" i="1" dirty="0" err="1" smtClean="0"/>
              <a:t>Dass</a:t>
            </a:r>
            <a:r>
              <a:rPr lang="en-US" sz="4000" i="1" dirty="0" smtClean="0"/>
              <a:t> Vs. CIT [1980] 124 ITR 706 (Delhi).</a:t>
            </a:r>
            <a:endParaRPr lang="en-US" sz="4000" dirty="0"/>
          </a:p>
        </p:txBody>
      </p:sp>
      <p:sp>
        <p:nvSpPr>
          <p:cNvPr id="3" name="Subtitle 2"/>
          <p:cNvSpPr>
            <a:spLocks noGrp="1"/>
          </p:cNvSpPr>
          <p:nvPr>
            <p:ph type="subTitle" idx="1"/>
          </p:nvPr>
        </p:nvSpPr>
        <p:spPr>
          <a:xfrm>
            <a:off x="304800" y="457200"/>
            <a:ext cx="8686800" cy="4648200"/>
          </a:xfrm>
        </p:spPr>
        <p:txBody>
          <a:bodyPr>
            <a:normAutofit fontScale="25000" lnSpcReduction="20000"/>
          </a:bodyPr>
          <a:lstStyle/>
          <a:p>
            <a:pPr algn="ctr"/>
            <a:r>
              <a:rPr lang="en-US" sz="14400" b="1" dirty="0" smtClean="0"/>
              <a:t>Mr. X, an employee in a company in Pakistan, migrated to India at the time of partition. He suffered loss of personal movable property in Pakistan due to partition. He applied to his employer for compensating him for such loss. Certain payments were given to him as compensation. It was held that such payments should not be taxed as ‘profit in lieu of salary’</a:t>
            </a:r>
            <a:endParaRPr lang="en-US" sz="9600" b="1" dirty="0" smtClean="0"/>
          </a:p>
          <a:p>
            <a:pPr algn="just" eaLnBrk="1" hangingPunct="1">
              <a:defRPr/>
            </a:pPr>
            <a:endParaRPr lang="en-US" sz="4000" b="1"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heckerboard(across)">
                                      <p:cBhvr>
                                        <p:cTn id="7" dur="500"/>
                                        <p:tgtEl>
                                          <p:spTgt spid="3">
                                            <p:txEl>
                                              <p:pRg st="0" end="0"/>
                                            </p:txEl>
                                          </p:spTgt>
                                        </p:tgtEl>
                                      </p:cBhvr>
                                    </p:animEffect>
                                  </p:childTnLst>
                                </p:cTn>
                              </p:par>
                              <p:par>
                                <p:cTn id="8" presetID="1" presetClass="entr" presetSubtype="0" fill="hold" nodeType="withEffect">
                                  <p:stCondLst>
                                    <p:cond delay="500"/>
                                  </p:stCondLst>
                                  <p:childTnLst>
                                    <p:set>
                                      <p:cBhvr>
                                        <p:cTn id="9" dur="1" fill="hold">
                                          <p:stCondLst>
                                            <p:cond delay="0"/>
                                          </p:stCondLst>
                                        </p:cTn>
                                        <p:tgtEl>
                                          <p:spTgt spid="2"/>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26" presetClass="emph" presetSubtype="0" fill="hold" grpId="0" nodeType="clickEffect">
                                  <p:stCondLst>
                                    <p:cond delay="0"/>
                                  </p:stCondLst>
                                  <p:childTnLst>
                                    <p:animEffect transition="out" filter="fade">
                                      <p:cBhvr>
                                        <p:cTn id="13" dur="500" tmFilter="0, 0; .2, .5; .8, .5; 1, 0"/>
                                        <p:tgtEl>
                                          <p:spTgt spid="2"/>
                                        </p:tgtEl>
                                      </p:cBhvr>
                                    </p:animEffect>
                                    <p:animScale>
                                      <p:cBhvr>
                                        <p:cTn id="14" dur="250" autoRev="1" fill="hold"/>
                                        <p:tgtEl>
                                          <p:spTgt spid="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4800600"/>
            <a:ext cx="8229600" cy="1524000"/>
          </a:xfrm>
          <a:ln w="19050">
            <a:solidFill>
              <a:schemeClr val="tx1">
                <a:lumMod val="95000"/>
                <a:lumOff val="5000"/>
              </a:schemeClr>
            </a:solidFill>
          </a:ln>
        </p:spPr>
        <p:txBody>
          <a:bodyPr>
            <a:noAutofit/>
          </a:bodyPr>
          <a:lstStyle/>
          <a:p>
            <a:pPr eaLnBrk="1" hangingPunct="1">
              <a:defRPr/>
            </a:pPr>
            <a:r>
              <a:rPr lang="en-US" sz="4000" dirty="0" smtClean="0"/>
              <a:t>CIT vs. </a:t>
            </a:r>
            <a:r>
              <a:rPr lang="en-US" sz="4000" dirty="0" err="1" smtClean="0"/>
              <a:t>Janaki</a:t>
            </a:r>
            <a:r>
              <a:rPr lang="en-US" sz="4000" dirty="0" smtClean="0"/>
              <a:t> </a:t>
            </a:r>
            <a:r>
              <a:rPr lang="en-US" sz="4000" dirty="0" err="1" smtClean="0"/>
              <a:t>Loganathan</a:t>
            </a:r>
            <a:r>
              <a:rPr lang="en-US" sz="4000" dirty="0" smtClean="0"/>
              <a:t> (2002) 257 ITR 620 (Mad.)</a:t>
            </a:r>
            <a:endParaRPr lang="en-US" sz="4000" dirty="0"/>
          </a:p>
        </p:txBody>
      </p:sp>
      <p:sp>
        <p:nvSpPr>
          <p:cNvPr id="3" name="Subtitle 2"/>
          <p:cNvSpPr>
            <a:spLocks noGrp="1"/>
          </p:cNvSpPr>
          <p:nvPr>
            <p:ph type="subTitle" idx="1"/>
          </p:nvPr>
        </p:nvSpPr>
        <p:spPr>
          <a:xfrm>
            <a:off x="457200" y="457200"/>
            <a:ext cx="8305800" cy="4114800"/>
          </a:xfrm>
        </p:spPr>
        <p:txBody>
          <a:bodyPr>
            <a:normAutofit/>
          </a:bodyPr>
          <a:lstStyle/>
          <a:p>
            <a:pPr algn="just" eaLnBrk="1" hangingPunct="1">
              <a:defRPr/>
            </a:pPr>
            <a:r>
              <a:rPr lang="en-US" sz="4000" b="1" dirty="0" smtClean="0"/>
              <a:t>Pension received from United Nations </a:t>
            </a:r>
            <a:r>
              <a:rPr lang="en-US" sz="4000" b="1" dirty="0" err="1" smtClean="0"/>
              <a:t>Organisation</a:t>
            </a:r>
            <a:r>
              <a:rPr lang="en-US" sz="4000" b="1" dirty="0" smtClean="0"/>
              <a:t> is not taxable. Further, pension received by a widow of the United Nations ex-officials from UN Joint Staff Pension Fund is also exempt.  </a:t>
            </a:r>
            <a:endParaRPr lang="en-US" sz="4000" b="1"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heckerboard(across)">
                                      <p:cBhvr>
                                        <p:cTn id="7" dur="500"/>
                                        <p:tgtEl>
                                          <p:spTgt spid="3">
                                            <p:txEl>
                                              <p:pRg st="0" end="0"/>
                                            </p:txEl>
                                          </p:spTgt>
                                        </p:tgtEl>
                                      </p:cBhvr>
                                    </p:animEffect>
                                  </p:childTnLst>
                                </p:cTn>
                              </p:par>
                              <p:par>
                                <p:cTn id="8" presetID="1" presetClass="entr" presetSubtype="0" fill="hold" nodeType="withEffect">
                                  <p:stCondLst>
                                    <p:cond delay="500"/>
                                  </p:stCondLst>
                                  <p:childTnLst>
                                    <p:set>
                                      <p:cBhvr>
                                        <p:cTn id="9" dur="1" fill="hold">
                                          <p:stCondLst>
                                            <p:cond delay="0"/>
                                          </p:stCondLst>
                                        </p:cTn>
                                        <p:tgtEl>
                                          <p:spTgt spid="2"/>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26" presetClass="emph" presetSubtype="0" fill="hold" grpId="0" nodeType="clickEffect">
                                  <p:stCondLst>
                                    <p:cond delay="0"/>
                                  </p:stCondLst>
                                  <p:childTnLst>
                                    <p:animEffect transition="out" filter="fade">
                                      <p:cBhvr>
                                        <p:cTn id="13" dur="500" tmFilter="0, 0; .2, .5; .8, .5; 1, 0"/>
                                        <p:tgtEl>
                                          <p:spTgt spid="2"/>
                                        </p:tgtEl>
                                      </p:cBhvr>
                                    </p:animEffect>
                                    <p:animScale>
                                      <p:cBhvr>
                                        <p:cTn id="14" dur="250" autoRev="1" fill="hold"/>
                                        <p:tgtEl>
                                          <p:spTgt spid="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4800600"/>
            <a:ext cx="8229600" cy="1524000"/>
          </a:xfrm>
          <a:ln w="19050">
            <a:solidFill>
              <a:schemeClr val="tx1">
                <a:lumMod val="95000"/>
                <a:lumOff val="5000"/>
              </a:schemeClr>
            </a:solidFill>
          </a:ln>
        </p:spPr>
        <p:txBody>
          <a:bodyPr>
            <a:noAutofit/>
          </a:bodyPr>
          <a:lstStyle/>
          <a:p>
            <a:pPr eaLnBrk="1" hangingPunct="1">
              <a:defRPr/>
            </a:pPr>
            <a:r>
              <a:rPr lang="en-US" sz="4000" dirty="0" smtClean="0"/>
              <a:t>Mutual Acceptance Co. vs. FCT (1944) 69 CLR 389</a:t>
            </a:r>
            <a:endParaRPr lang="en-US" sz="4000" dirty="0"/>
          </a:p>
        </p:txBody>
      </p:sp>
      <p:sp>
        <p:nvSpPr>
          <p:cNvPr id="3" name="Subtitle 2"/>
          <p:cNvSpPr>
            <a:spLocks noGrp="1"/>
          </p:cNvSpPr>
          <p:nvPr>
            <p:ph type="subTitle" idx="1"/>
          </p:nvPr>
        </p:nvSpPr>
        <p:spPr>
          <a:xfrm>
            <a:off x="533400" y="304800"/>
            <a:ext cx="8305800" cy="3962400"/>
          </a:xfrm>
        </p:spPr>
        <p:txBody>
          <a:bodyPr>
            <a:normAutofit/>
          </a:bodyPr>
          <a:lstStyle/>
          <a:p>
            <a:pPr algn="just" eaLnBrk="1" hangingPunct="1">
              <a:defRPr/>
            </a:pPr>
            <a:r>
              <a:rPr lang="en-US" sz="4400" b="1" dirty="0" smtClean="0"/>
              <a:t>Allowance means fixed quantum of money given regularly in addition to salary to meet particular requirement. </a:t>
            </a:r>
          </a:p>
          <a:p>
            <a:pPr algn="just" eaLnBrk="1" hangingPunct="1">
              <a:defRPr/>
            </a:pPr>
            <a:endParaRPr lang="en-US" sz="3600" b="1"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heckerboard(across)">
                                      <p:cBhvr>
                                        <p:cTn id="7" dur="500"/>
                                        <p:tgtEl>
                                          <p:spTgt spid="3">
                                            <p:txEl>
                                              <p:pRg st="0" end="0"/>
                                            </p:txEl>
                                          </p:spTgt>
                                        </p:tgtEl>
                                      </p:cBhvr>
                                    </p:animEffect>
                                  </p:childTnLst>
                                </p:cTn>
                              </p:par>
                              <p:par>
                                <p:cTn id="8" presetID="1" presetClass="entr" presetSubtype="0" fill="hold" nodeType="withEffect">
                                  <p:stCondLst>
                                    <p:cond delay="500"/>
                                  </p:stCondLst>
                                  <p:childTnLst>
                                    <p:set>
                                      <p:cBhvr>
                                        <p:cTn id="9" dur="1" fill="hold">
                                          <p:stCondLst>
                                            <p:cond delay="0"/>
                                          </p:stCondLst>
                                        </p:cTn>
                                        <p:tgtEl>
                                          <p:spTgt spid="2"/>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26" presetClass="emph" presetSubtype="0" fill="hold" grpId="0" nodeType="clickEffect">
                                  <p:stCondLst>
                                    <p:cond delay="0"/>
                                  </p:stCondLst>
                                  <p:childTnLst>
                                    <p:animEffect transition="out" filter="fade">
                                      <p:cBhvr>
                                        <p:cTn id="13" dur="500" tmFilter="0, 0; .2, .5; .8, .5; 1, 0"/>
                                        <p:tgtEl>
                                          <p:spTgt spid="2"/>
                                        </p:tgtEl>
                                      </p:cBhvr>
                                    </p:animEffect>
                                    <p:animScale>
                                      <p:cBhvr>
                                        <p:cTn id="14" dur="250" autoRev="1" fill="hold"/>
                                        <p:tgtEl>
                                          <p:spTgt spid="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4800600"/>
            <a:ext cx="8229600" cy="1524000"/>
          </a:xfrm>
          <a:ln w="19050">
            <a:solidFill>
              <a:schemeClr val="tx1">
                <a:lumMod val="95000"/>
                <a:lumOff val="5000"/>
              </a:schemeClr>
            </a:solidFill>
          </a:ln>
        </p:spPr>
        <p:txBody>
          <a:bodyPr>
            <a:noAutofit/>
          </a:bodyPr>
          <a:lstStyle/>
          <a:p>
            <a:r>
              <a:rPr lang="en-US" sz="4000" dirty="0" smtClean="0"/>
              <a:t>perquisite—</a:t>
            </a:r>
            <a:r>
              <a:rPr lang="en-US" sz="4000" i="1" dirty="0" err="1" smtClean="0"/>
              <a:t>Bishamber</a:t>
            </a:r>
            <a:r>
              <a:rPr lang="en-US" sz="4000" i="1" dirty="0" smtClean="0"/>
              <a:t> </a:t>
            </a:r>
            <a:r>
              <a:rPr lang="en-US" sz="4000" i="1" dirty="0" err="1" smtClean="0"/>
              <a:t>Dayal</a:t>
            </a:r>
            <a:r>
              <a:rPr lang="en-US" sz="4000" i="1" dirty="0" smtClean="0"/>
              <a:t> Vs. CIT </a:t>
            </a:r>
            <a:r>
              <a:rPr lang="en-US" sz="4000" dirty="0" smtClean="0"/>
              <a:t>[1976] 103 ITR 813 (MP).</a:t>
            </a:r>
            <a:br>
              <a:rPr lang="en-US" sz="4000" dirty="0" smtClean="0"/>
            </a:br>
            <a:r>
              <a:rPr lang="en-US" sz="4000" dirty="0" smtClean="0"/>
              <a:t> </a:t>
            </a:r>
          </a:p>
        </p:txBody>
      </p:sp>
      <p:sp>
        <p:nvSpPr>
          <p:cNvPr id="3" name="Subtitle 2"/>
          <p:cNvSpPr>
            <a:spLocks noGrp="1"/>
          </p:cNvSpPr>
          <p:nvPr>
            <p:ph type="subTitle" idx="1"/>
          </p:nvPr>
        </p:nvSpPr>
        <p:spPr>
          <a:xfrm>
            <a:off x="381000" y="1066800"/>
            <a:ext cx="8305800" cy="3048000"/>
          </a:xfrm>
        </p:spPr>
        <p:txBody>
          <a:bodyPr>
            <a:normAutofit fontScale="92500"/>
          </a:bodyPr>
          <a:lstStyle/>
          <a:p>
            <a:pPr algn="ctr"/>
            <a:r>
              <a:rPr lang="en-US" sz="4400" b="1" dirty="0" smtClean="0"/>
              <a:t>Compensatory allowance received by judge under Article 222(2) of the Constitution is not taxable since it is neither salary nor perquisite</a:t>
            </a:r>
            <a:endParaRPr lang="en-US" sz="4400" b="1"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heckerboard(across)">
                                      <p:cBhvr>
                                        <p:cTn id="7" dur="500"/>
                                        <p:tgtEl>
                                          <p:spTgt spid="3">
                                            <p:txEl>
                                              <p:pRg st="0" end="0"/>
                                            </p:txEl>
                                          </p:spTgt>
                                        </p:tgtEl>
                                      </p:cBhvr>
                                    </p:animEffect>
                                  </p:childTnLst>
                                </p:cTn>
                              </p:par>
                              <p:par>
                                <p:cTn id="8" presetID="1" presetClass="entr" presetSubtype="0" fill="hold" nodeType="withEffect">
                                  <p:stCondLst>
                                    <p:cond delay="500"/>
                                  </p:stCondLst>
                                  <p:childTnLst>
                                    <p:set>
                                      <p:cBhvr>
                                        <p:cTn id="9" dur="1" fill="hold">
                                          <p:stCondLst>
                                            <p:cond delay="0"/>
                                          </p:stCondLst>
                                        </p:cTn>
                                        <p:tgtEl>
                                          <p:spTgt spid="2"/>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26" presetClass="emph" presetSubtype="0" fill="hold" grpId="0" nodeType="clickEffect">
                                  <p:stCondLst>
                                    <p:cond delay="0"/>
                                  </p:stCondLst>
                                  <p:childTnLst>
                                    <p:animEffect transition="out" filter="fade">
                                      <p:cBhvr>
                                        <p:cTn id="13" dur="500" tmFilter="0, 0; .2, .5; .8, .5; 1, 0"/>
                                        <p:tgtEl>
                                          <p:spTgt spid="2"/>
                                        </p:tgtEl>
                                      </p:cBhvr>
                                    </p:animEffect>
                                    <p:animScale>
                                      <p:cBhvr>
                                        <p:cTn id="14" dur="250" autoRev="1" fill="hold"/>
                                        <p:tgtEl>
                                          <p:spTgt spid="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4800600"/>
            <a:ext cx="8229600" cy="1524000"/>
          </a:xfrm>
          <a:ln w="19050">
            <a:solidFill>
              <a:schemeClr val="tx1">
                <a:lumMod val="95000"/>
                <a:lumOff val="5000"/>
              </a:schemeClr>
            </a:solidFill>
          </a:ln>
        </p:spPr>
        <p:txBody>
          <a:bodyPr>
            <a:noAutofit/>
          </a:bodyPr>
          <a:lstStyle/>
          <a:p>
            <a:pPr eaLnBrk="1" hangingPunct="1">
              <a:defRPr/>
            </a:pPr>
            <a:r>
              <a:rPr lang="en-US" sz="4000" dirty="0" smtClean="0"/>
              <a:t>CIT </a:t>
            </a:r>
            <a:r>
              <a:rPr lang="en-US" sz="4000" dirty="0" err="1" smtClean="0"/>
              <a:t>vs</a:t>
            </a:r>
            <a:r>
              <a:rPr lang="en-US" sz="4000" dirty="0" smtClean="0"/>
              <a:t> S.S.M. </a:t>
            </a:r>
            <a:r>
              <a:rPr lang="en-US" sz="4000" dirty="0" err="1" smtClean="0"/>
              <a:t>Lingappan</a:t>
            </a:r>
            <a:r>
              <a:rPr lang="en-US" sz="4000" dirty="0" smtClean="0"/>
              <a:t> (1981) 7Taxmann 71 (Mad.)</a:t>
            </a:r>
            <a:endParaRPr lang="en-US" sz="4000" dirty="0"/>
          </a:p>
        </p:txBody>
      </p:sp>
      <p:sp>
        <p:nvSpPr>
          <p:cNvPr id="3" name="Subtitle 2"/>
          <p:cNvSpPr>
            <a:spLocks noGrp="1"/>
          </p:cNvSpPr>
          <p:nvPr>
            <p:ph type="subTitle" idx="1"/>
          </p:nvPr>
        </p:nvSpPr>
        <p:spPr>
          <a:xfrm>
            <a:off x="457200" y="1371600"/>
            <a:ext cx="8229600" cy="2057400"/>
          </a:xfrm>
        </p:spPr>
        <p:txBody>
          <a:bodyPr>
            <a:normAutofit/>
          </a:bodyPr>
          <a:lstStyle/>
          <a:p>
            <a:pPr algn="ctr" eaLnBrk="1" hangingPunct="1">
              <a:defRPr/>
            </a:pPr>
            <a:r>
              <a:rPr lang="en-US" sz="4400" b="1" dirty="0" smtClean="0"/>
              <a:t>Perquisite may be contractual or voluntary perquisites . </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heckerboard(across)">
                                      <p:cBhvr>
                                        <p:cTn id="7" dur="500"/>
                                        <p:tgtEl>
                                          <p:spTgt spid="3">
                                            <p:txEl>
                                              <p:pRg st="0" end="0"/>
                                            </p:txEl>
                                          </p:spTgt>
                                        </p:tgtEl>
                                      </p:cBhvr>
                                    </p:animEffect>
                                  </p:childTnLst>
                                </p:cTn>
                              </p:par>
                              <p:par>
                                <p:cTn id="8" presetID="1" presetClass="entr" presetSubtype="0" fill="hold" nodeType="withEffect">
                                  <p:stCondLst>
                                    <p:cond delay="500"/>
                                  </p:stCondLst>
                                  <p:childTnLst>
                                    <p:set>
                                      <p:cBhvr>
                                        <p:cTn id="9" dur="1" fill="hold">
                                          <p:stCondLst>
                                            <p:cond delay="0"/>
                                          </p:stCondLst>
                                        </p:cTn>
                                        <p:tgtEl>
                                          <p:spTgt spid="2"/>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26" presetClass="emph" presetSubtype="0" fill="hold" grpId="0" nodeType="clickEffect">
                                  <p:stCondLst>
                                    <p:cond delay="0"/>
                                  </p:stCondLst>
                                  <p:childTnLst>
                                    <p:animEffect transition="out" filter="fade">
                                      <p:cBhvr>
                                        <p:cTn id="13" dur="500" tmFilter="0, 0; .2, .5; .8, .5; 1, 0"/>
                                        <p:tgtEl>
                                          <p:spTgt spid="2"/>
                                        </p:tgtEl>
                                      </p:cBhvr>
                                    </p:animEffect>
                                    <p:animScale>
                                      <p:cBhvr>
                                        <p:cTn id="14" dur="250" autoRev="1" fill="hold"/>
                                        <p:tgtEl>
                                          <p:spTgt spid="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4800600"/>
            <a:ext cx="8229600" cy="1524000"/>
          </a:xfrm>
          <a:ln w="19050">
            <a:solidFill>
              <a:schemeClr val="tx1">
                <a:lumMod val="95000"/>
                <a:lumOff val="5000"/>
              </a:schemeClr>
            </a:solidFill>
          </a:ln>
        </p:spPr>
        <p:txBody>
          <a:bodyPr>
            <a:noAutofit/>
          </a:bodyPr>
          <a:lstStyle/>
          <a:p>
            <a:pPr eaLnBrk="1" hangingPunct="1">
              <a:defRPr/>
            </a:pPr>
            <a:r>
              <a:rPr lang="en-US" sz="4000" dirty="0" smtClean="0"/>
              <a:t>CIT </a:t>
            </a:r>
            <a:r>
              <a:rPr lang="en-US" sz="4000" dirty="0" err="1" smtClean="0"/>
              <a:t>vs</a:t>
            </a:r>
            <a:r>
              <a:rPr lang="en-US" sz="4000" dirty="0" smtClean="0"/>
              <a:t> C. </a:t>
            </a:r>
            <a:r>
              <a:rPr lang="en-US" sz="4000" dirty="0" err="1" smtClean="0"/>
              <a:t>Kulandaivelu</a:t>
            </a:r>
            <a:r>
              <a:rPr lang="en-US" sz="4000" dirty="0" smtClean="0"/>
              <a:t> </a:t>
            </a:r>
            <a:r>
              <a:rPr lang="en-US" sz="4000" dirty="0" err="1" smtClean="0"/>
              <a:t>Konar</a:t>
            </a:r>
            <a:r>
              <a:rPr lang="en-US" sz="4000" dirty="0" smtClean="0"/>
              <a:t> (1975) 100 ITR 629 (Mad.)</a:t>
            </a:r>
            <a:endParaRPr lang="en-US" sz="4000" dirty="0"/>
          </a:p>
        </p:txBody>
      </p:sp>
      <p:sp>
        <p:nvSpPr>
          <p:cNvPr id="3" name="Subtitle 2"/>
          <p:cNvSpPr>
            <a:spLocks noGrp="1"/>
          </p:cNvSpPr>
          <p:nvPr>
            <p:ph type="subTitle" idx="1"/>
          </p:nvPr>
        </p:nvSpPr>
        <p:spPr>
          <a:xfrm>
            <a:off x="381000" y="533400"/>
            <a:ext cx="8305800" cy="3810000"/>
          </a:xfrm>
        </p:spPr>
        <p:txBody>
          <a:bodyPr>
            <a:normAutofit/>
          </a:bodyPr>
          <a:lstStyle/>
          <a:p>
            <a:pPr algn="just" eaLnBrk="1" hangingPunct="1">
              <a:defRPr/>
            </a:pPr>
            <a:r>
              <a:rPr lang="en-US" sz="4400" b="1" dirty="0" smtClean="0"/>
              <a:t>Only legally originated benefit from employment can be taxed as perquisite. A benefit derived by </a:t>
            </a:r>
            <a:r>
              <a:rPr lang="en-US" sz="4400" b="1" dirty="0" err="1" smtClean="0"/>
              <a:t>unauthorised</a:t>
            </a:r>
            <a:r>
              <a:rPr lang="en-US" sz="4400" b="1" dirty="0" smtClean="0"/>
              <a:t> means shall not be taxable</a:t>
            </a:r>
            <a:r>
              <a:rPr lang="en-US" dirty="0" smtClean="0"/>
              <a:t>. </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heckerboard(across)">
                                      <p:cBhvr>
                                        <p:cTn id="7" dur="500"/>
                                        <p:tgtEl>
                                          <p:spTgt spid="3">
                                            <p:txEl>
                                              <p:pRg st="0" end="0"/>
                                            </p:txEl>
                                          </p:spTgt>
                                        </p:tgtEl>
                                      </p:cBhvr>
                                    </p:animEffect>
                                  </p:childTnLst>
                                </p:cTn>
                              </p:par>
                              <p:par>
                                <p:cTn id="8" presetID="1" presetClass="entr" presetSubtype="0" fill="hold" nodeType="withEffect">
                                  <p:stCondLst>
                                    <p:cond delay="500"/>
                                  </p:stCondLst>
                                  <p:childTnLst>
                                    <p:set>
                                      <p:cBhvr>
                                        <p:cTn id="9" dur="1" fill="hold">
                                          <p:stCondLst>
                                            <p:cond delay="0"/>
                                          </p:stCondLst>
                                        </p:cTn>
                                        <p:tgtEl>
                                          <p:spTgt spid="2"/>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26" presetClass="emph" presetSubtype="0" fill="hold" grpId="0" nodeType="clickEffect">
                                  <p:stCondLst>
                                    <p:cond delay="0"/>
                                  </p:stCondLst>
                                  <p:childTnLst>
                                    <p:animEffect transition="out" filter="fade">
                                      <p:cBhvr>
                                        <p:cTn id="13" dur="500" tmFilter="0, 0; .2, .5; .8, .5; 1, 0"/>
                                        <p:tgtEl>
                                          <p:spTgt spid="2"/>
                                        </p:tgtEl>
                                      </p:cBhvr>
                                    </p:animEffect>
                                    <p:animScale>
                                      <p:cBhvr>
                                        <p:cTn id="14" dur="250" autoRev="1" fill="hold"/>
                                        <p:tgtEl>
                                          <p:spTgt spid="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4800600"/>
            <a:ext cx="8229600" cy="1524000"/>
          </a:xfrm>
          <a:ln w="19050">
            <a:solidFill>
              <a:schemeClr val="tx1">
                <a:lumMod val="95000"/>
                <a:lumOff val="5000"/>
              </a:schemeClr>
            </a:solidFill>
          </a:ln>
        </p:spPr>
        <p:txBody>
          <a:bodyPr>
            <a:noAutofit/>
          </a:bodyPr>
          <a:lstStyle/>
          <a:p>
            <a:pPr eaLnBrk="1" hangingPunct="1">
              <a:defRPr/>
            </a:pPr>
            <a:r>
              <a:rPr lang="en-US" sz="4000" b="1" dirty="0" smtClean="0"/>
              <a:t>Dr. Reddy laboratories Ltd. vs. ITO 58 ITD104</a:t>
            </a:r>
            <a:endParaRPr lang="en-US" sz="4000" b="1" dirty="0"/>
          </a:p>
        </p:txBody>
      </p:sp>
      <p:sp>
        <p:nvSpPr>
          <p:cNvPr id="3" name="Subtitle 2"/>
          <p:cNvSpPr>
            <a:spLocks noGrp="1"/>
          </p:cNvSpPr>
          <p:nvPr>
            <p:ph type="subTitle" idx="1"/>
          </p:nvPr>
        </p:nvSpPr>
        <p:spPr>
          <a:xfrm>
            <a:off x="457200" y="609600"/>
            <a:ext cx="8305800" cy="3733800"/>
          </a:xfrm>
        </p:spPr>
        <p:txBody>
          <a:bodyPr>
            <a:normAutofit/>
          </a:bodyPr>
          <a:lstStyle/>
          <a:p>
            <a:pPr algn="ctr" eaLnBrk="1" hangingPunct="1">
              <a:defRPr/>
            </a:pPr>
            <a:r>
              <a:rPr lang="en-US" sz="4800" b="1" dirty="0" smtClean="0"/>
              <a:t>Fixed amount paid to employees by way of leave travel allowance shall not be exempt u/s 10(5).   </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heckerboard(across)">
                                      <p:cBhvr>
                                        <p:cTn id="7" dur="500"/>
                                        <p:tgtEl>
                                          <p:spTgt spid="3">
                                            <p:txEl>
                                              <p:pRg st="0" end="0"/>
                                            </p:txEl>
                                          </p:spTgt>
                                        </p:tgtEl>
                                      </p:cBhvr>
                                    </p:animEffect>
                                  </p:childTnLst>
                                </p:cTn>
                              </p:par>
                              <p:par>
                                <p:cTn id="8" presetID="1" presetClass="entr" presetSubtype="0" fill="hold" nodeType="withEffect">
                                  <p:stCondLst>
                                    <p:cond delay="500"/>
                                  </p:stCondLst>
                                  <p:childTnLst>
                                    <p:set>
                                      <p:cBhvr>
                                        <p:cTn id="9" dur="1" fill="hold">
                                          <p:stCondLst>
                                            <p:cond delay="0"/>
                                          </p:stCondLst>
                                        </p:cTn>
                                        <p:tgtEl>
                                          <p:spTgt spid="2"/>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26" presetClass="emph" presetSubtype="0" fill="hold" grpId="0" nodeType="clickEffect">
                                  <p:stCondLst>
                                    <p:cond delay="0"/>
                                  </p:stCondLst>
                                  <p:childTnLst>
                                    <p:animEffect transition="out" filter="fade">
                                      <p:cBhvr>
                                        <p:cTn id="13" dur="500" tmFilter="0, 0; .2, .5; .8, .5; 1, 0"/>
                                        <p:tgtEl>
                                          <p:spTgt spid="2"/>
                                        </p:tgtEl>
                                      </p:cBhvr>
                                    </p:animEffect>
                                    <p:animScale>
                                      <p:cBhvr>
                                        <p:cTn id="14" dur="250" autoRev="1" fill="hold"/>
                                        <p:tgtEl>
                                          <p:spTgt spid="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4800600"/>
            <a:ext cx="8229600" cy="1524000"/>
          </a:xfrm>
          <a:ln w="19050">
            <a:solidFill>
              <a:schemeClr val="tx1">
                <a:lumMod val="95000"/>
                <a:lumOff val="5000"/>
              </a:schemeClr>
            </a:solidFill>
          </a:ln>
        </p:spPr>
        <p:txBody>
          <a:bodyPr>
            <a:noAutofit/>
          </a:bodyPr>
          <a:lstStyle/>
          <a:p>
            <a:pPr eaLnBrk="1" hangingPunct="1">
              <a:defRPr/>
            </a:pPr>
            <a:r>
              <a:rPr lang="en-US" sz="4000" b="1" dirty="0" err="1" smtClean="0"/>
              <a:t>Arvind</a:t>
            </a:r>
            <a:r>
              <a:rPr lang="en-US" sz="4000" b="1" dirty="0" smtClean="0"/>
              <a:t> </a:t>
            </a:r>
            <a:r>
              <a:rPr lang="en-US" sz="4000" b="1" dirty="0" err="1" smtClean="0"/>
              <a:t>Bhogilal</a:t>
            </a:r>
            <a:r>
              <a:rPr lang="en-US" sz="4000" b="1" dirty="0" smtClean="0"/>
              <a:t> vs. CIT (1976) 105 ITR 764 (</a:t>
            </a:r>
            <a:r>
              <a:rPr lang="en-US" sz="4000" b="1" dirty="0" err="1" smtClean="0"/>
              <a:t>Bom</a:t>
            </a:r>
            <a:r>
              <a:rPr lang="en-US" sz="4000" b="1" dirty="0" smtClean="0"/>
              <a:t>.)</a:t>
            </a:r>
            <a:endParaRPr lang="en-US" sz="4000" b="1" dirty="0"/>
          </a:p>
        </p:txBody>
      </p:sp>
      <p:sp>
        <p:nvSpPr>
          <p:cNvPr id="3" name="Subtitle 2"/>
          <p:cNvSpPr>
            <a:spLocks noGrp="1"/>
          </p:cNvSpPr>
          <p:nvPr>
            <p:ph type="subTitle" idx="1"/>
          </p:nvPr>
        </p:nvSpPr>
        <p:spPr>
          <a:xfrm>
            <a:off x="457200" y="533400"/>
            <a:ext cx="8305800" cy="3733800"/>
          </a:xfrm>
        </p:spPr>
        <p:txBody>
          <a:bodyPr>
            <a:noAutofit/>
          </a:bodyPr>
          <a:lstStyle/>
          <a:p>
            <a:pPr algn="ctr" eaLnBrk="1" hangingPunct="1">
              <a:defRPr/>
            </a:pPr>
            <a:r>
              <a:rPr lang="en-US" sz="4800" b="1" dirty="0" smtClean="0"/>
              <a:t>The legal representative is not liable for payment of tax on income that has not accrued to the deceased till his death</a:t>
            </a:r>
            <a:r>
              <a:rPr lang="en-US" sz="2800" dirty="0" smtClean="0"/>
              <a:t>.</a:t>
            </a:r>
            <a:endParaRPr lang="en-US" sz="2800"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heckerboard(across)">
                                      <p:cBhvr>
                                        <p:cTn id="7" dur="500"/>
                                        <p:tgtEl>
                                          <p:spTgt spid="3">
                                            <p:txEl>
                                              <p:pRg st="0" end="0"/>
                                            </p:txEl>
                                          </p:spTgt>
                                        </p:tgtEl>
                                      </p:cBhvr>
                                    </p:animEffect>
                                  </p:childTnLst>
                                </p:cTn>
                              </p:par>
                              <p:par>
                                <p:cTn id="8" presetID="1" presetClass="entr" presetSubtype="0" fill="hold" nodeType="withEffect">
                                  <p:stCondLst>
                                    <p:cond delay="500"/>
                                  </p:stCondLst>
                                  <p:childTnLst>
                                    <p:set>
                                      <p:cBhvr>
                                        <p:cTn id="9" dur="1" fill="hold">
                                          <p:stCondLst>
                                            <p:cond delay="0"/>
                                          </p:stCondLst>
                                        </p:cTn>
                                        <p:tgtEl>
                                          <p:spTgt spid="2"/>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26" presetClass="emph" presetSubtype="0" fill="hold" grpId="0" nodeType="clickEffect">
                                  <p:stCondLst>
                                    <p:cond delay="0"/>
                                  </p:stCondLst>
                                  <p:childTnLst>
                                    <p:animEffect transition="out" filter="fade">
                                      <p:cBhvr>
                                        <p:cTn id="13" dur="500" tmFilter="0, 0; .2, .5; .8, .5; 1, 0"/>
                                        <p:tgtEl>
                                          <p:spTgt spid="2"/>
                                        </p:tgtEl>
                                      </p:cBhvr>
                                    </p:animEffect>
                                    <p:animScale>
                                      <p:cBhvr>
                                        <p:cTn id="14" dur="250" autoRev="1" fill="hold"/>
                                        <p:tgtEl>
                                          <p:spTgt spid="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Trek">
  <a:themeElements>
    <a:clrScheme name="Trek">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0</TotalTime>
  <Words>990</Words>
  <Application>Microsoft Office PowerPoint</Application>
  <PresentationFormat>On-screen Show (4:3)</PresentationFormat>
  <Paragraphs>54</Paragraphs>
  <Slides>25</Slides>
  <Notes>0</Notes>
  <HiddenSlides>0</HiddenSlides>
  <MMClips>0</MMClips>
  <ScaleCrop>false</ScaleCrop>
  <HeadingPairs>
    <vt:vector size="4" baseType="variant">
      <vt:variant>
        <vt:lpstr>Theme</vt:lpstr>
      </vt:variant>
      <vt:variant>
        <vt:i4>1</vt:i4>
      </vt:variant>
      <vt:variant>
        <vt:lpstr>Slide Titles</vt:lpstr>
      </vt:variant>
      <vt:variant>
        <vt:i4>25</vt:i4>
      </vt:variant>
    </vt:vector>
  </HeadingPairs>
  <TitlesOfParts>
    <vt:vector size="26" baseType="lpstr">
      <vt:lpstr>Trek</vt:lpstr>
      <vt:lpstr>Slide 1</vt:lpstr>
      <vt:lpstr>Convile vs. CIT (1935) 3 ITR 404</vt:lpstr>
      <vt:lpstr>CIT vs Govinda swaminathan 233 ITR 264 (Mad)</vt:lpstr>
      <vt:lpstr>CIT vs Dr. Mrs. Usha Verma (P&amp;H-2002)</vt:lpstr>
      <vt:lpstr>CIT vs. M.N. Nadkarni (1986) 161 ITR 544(BOM)</vt:lpstr>
      <vt:lpstr>Justice Deoki Nandan Agarwal vs Union of India, 237 ITR 872 (SC)</vt:lpstr>
      <vt:lpstr>Justice Deoki Nandan Agarwal vs Union of India, 237 ITR 872 (SC)</vt:lpstr>
      <vt:lpstr>Gestetner Duplicators (P.) ltd. vs CIT [1979] 117 ITR 1 (SC)</vt:lpstr>
      <vt:lpstr>Reade v. Brearley (1933) 17 TC-687</vt:lpstr>
      <vt:lpstr>CIT vs. Gian Singh Kalasi (1980) (Del)</vt:lpstr>
      <vt:lpstr>CIT vs. Bawa Singh Chauhan (1984)150 ITR 8 (Delhi)</vt:lpstr>
      <vt:lpstr>Sardar Arjun Singh Allhuwalia vs CIT (1980) 124 ITR 347 (MP)</vt:lpstr>
      <vt:lpstr>Raghunathan (T.M.) vs CIT (1998) 231 ITR 826 (Mad)</vt:lpstr>
      <vt:lpstr>CIT vs Thiagaraja Chetty &amp; Co. (1953) 24 ITR 525 (SC)</vt:lpstr>
      <vt:lpstr>CIT vs Savitaben N Amin (Smt.) (1986) 157 ITR 135 (Guj)</vt:lpstr>
      <vt:lpstr>CIT Vs.  Kamal Devi [1971] 81 ITR 773 (Delhi).</vt:lpstr>
      <vt:lpstr>CIT vs P.M. Mehra (1993) 201 ITR 930 (Bom).</vt:lpstr>
      <vt:lpstr>- Lachman Dass Vs. CIT [1980] 124 ITR 706 (Delhi).</vt:lpstr>
      <vt:lpstr>CIT vs. Janaki Loganathan (2002) 257 ITR 620 (Mad.)</vt:lpstr>
      <vt:lpstr>Mutual Acceptance Co. vs. FCT (1944) 69 CLR 389</vt:lpstr>
      <vt:lpstr>perquisite—Bishamber Dayal Vs. CIT [1976] 103 ITR 813 (MP).  </vt:lpstr>
      <vt:lpstr>CIT vs S.S.M. Lingappan (1981) 7Taxmann 71 (Mad.)</vt:lpstr>
      <vt:lpstr>CIT vs C. Kulandaivelu Konar (1975) 100 ITR 629 (Mad.)</vt:lpstr>
      <vt:lpstr>Dr. Reddy laboratories Ltd. vs. ITO 58 ITD104</vt:lpstr>
      <vt:lpstr>Arvind Bhogilal vs. CIT (1976) 105 ITR 764 (Bom.)</vt:lpstr>
    </vt:vector>
  </TitlesOfParts>
  <Company>m</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dc:creator>
  <cp:lastModifiedBy>m</cp:lastModifiedBy>
  <cp:revision>1</cp:revision>
  <dcterms:created xsi:type="dcterms:W3CDTF">2009-03-17T08:52:48Z</dcterms:created>
  <dcterms:modified xsi:type="dcterms:W3CDTF">2009-03-17T08:53:38Z</dcterms:modified>
</cp:coreProperties>
</file>