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81" r:id="rId2"/>
    <p:sldId id="256" r:id="rId3"/>
    <p:sldId id="283" r:id="rId4"/>
    <p:sldId id="284" r:id="rId5"/>
    <p:sldId id="285" r:id="rId6"/>
    <p:sldId id="292" r:id="rId7"/>
    <p:sldId id="261" r:id="rId8"/>
    <p:sldId id="262" r:id="rId9"/>
    <p:sldId id="290" r:id="rId10"/>
    <p:sldId id="293" r:id="rId11"/>
    <p:sldId id="266" r:id="rId12"/>
    <p:sldId id="287" r:id="rId13"/>
    <p:sldId id="268" r:id="rId14"/>
    <p:sldId id="272" r:id="rId15"/>
    <p:sldId id="273" r:id="rId16"/>
    <p:sldId id="274" r:id="rId17"/>
    <p:sldId id="289" r:id="rId18"/>
    <p:sldId id="275" r:id="rId19"/>
    <p:sldId id="276" r:id="rId20"/>
    <p:sldId id="277" r:id="rId21"/>
    <p:sldId id="28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444" autoAdjust="0"/>
  </p:normalViewPr>
  <p:slideViewPr>
    <p:cSldViewPr>
      <p:cViewPr varScale="1">
        <p:scale>
          <a:sx n="69" d="100"/>
          <a:sy n="69" d="100"/>
        </p:scale>
        <p:origin x="-141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dmin\Desktop\erp\New%20Microsoft%20Office%20Excel%20Workshee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otX val="30"/>
      <c:perspective val="30"/>
    </c:view3D>
    <c:plotArea>
      <c:layout/>
      <c:pie3DChart>
        <c:varyColors val="1"/>
        <c:ser>
          <c:idx val="0"/>
          <c:order val="0"/>
          <c:tx>
            <c:strRef>
              <c:f>Sheet1!$C$1</c:f>
              <c:strCache>
                <c:ptCount val="1"/>
                <c:pt idx="0">
                  <c:v>Rank</c:v>
                </c:pt>
              </c:strCache>
            </c:strRef>
          </c:tx>
          <c:explosion val="25"/>
          <c:cat>
            <c:strRef>
              <c:f>Sheet1!$B$2:$B$6</c:f>
              <c:strCache>
                <c:ptCount val="5"/>
                <c:pt idx="0">
                  <c:v>SAP</c:v>
                </c:pt>
                <c:pt idx="1">
                  <c:v> Oracle Corporation</c:v>
                </c:pt>
                <c:pt idx="2">
                  <c:v>People soft, Inc. (now Oracle Corp.)</c:v>
                </c:pt>
                <c:pt idx="3">
                  <c:v>JD Edwards &amp; Company</c:v>
                </c:pt>
                <c:pt idx="4">
                  <c:v>Baan International</c:v>
                </c:pt>
              </c:strCache>
            </c:strRef>
          </c:cat>
          <c:val>
            <c:numRef>
              <c:f>Sheet1!$C$2:$C$6</c:f>
              <c:numCache>
                <c:formatCode>General</c:formatCode>
                <c:ptCount val="5"/>
                <c:pt idx="0">
                  <c:v>1</c:v>
                </c:pt>
                <c:pt idx="1">
                  <c:v>2</c:v>
                </c:pt>
                <c:pt idx="2">
                  <c:v>3</c:v>
                </c:pt>
                <c:pt idx="3">
                  <c:v>4</c:v>
                </c:pt>
                <c:pt idx="4">
                  <c:v>5</c:v>
                </c:pt>
              </c:numCache>
            </c:numRef>
          </c:val>
        </c:ser>
      </c:pie3DChart>
    </c:plotArea>
    <c:legend>
      <c:legendPos val="r"/>
      <c:layout/>
    </c:legend>
    <c:plotVisOnly val="1"/>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8AA0BB-7952-4334-817C-346BD05CC811}" type="datetimeFigureOut">
              <a:rPr lang="en-US" smtClean="0"/>
              <a:pPr/>
              <a:t>24/01/2011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946429-A55C-476F-8BA0-29164AAA8BB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946429-A55C-476F-8BA0-29164AAA8BB7}"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6B657C-6843-4313-B29C-F0096E9F8874}"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B6F15528-21DE-4FAA-801E-634DDDAF4B2B}"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24/01/2011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D8BD707-D9CF-40AE-B4C6-C98DA3205C09}" type="datetimeFigureOut">
              <a:rPr lang="en-US" smtClean="0"/>
              <a:pPr/>
              <a:t>24/01/2011</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0" y="1981200"/>
            <a:ext cx="9144000" cy="1938992"/>
          </a:xfrm>
          <a:prstGeom prst="rect">
            <a:avLst/>
          </a:prstGeom>
          <a:noFill/>
        </p:spPr>
        <p:txBody>
          <a:bodyPr wrap="square" rtlCol="0">
            <a:spAutoFit/>
          </a:bodyPr>
          <a:lstStyle/>
          <a:p>
            <a:pPr algn="ctr"/>
            <a:r>
              <a:rPr lang="en-US" sz="6000" i="1" dirty="0" smtClean="0">
                <a:solidFill>
                  <a:srgbClr val="FFFF00"/>
                </a:solidFill>
                <a:latin typeface="Brush Script MT" pitchFamily="66" charset="0"/>
              </a:rPr>
              <a:t>A Very Warm Good Evening to Everyone…</a:t>
            </a:r>
            <a:endParaRPr lang="en-US" sz="6000" i="1" dirty="0">
              <a:solidFill>
                <a:srgbClr val="FFFF00"/>
              </a:solidFill>
              <a:latin typeface="Brush Script MT" pitchFamily="66" charset="0"/>
            </a:endParaRPr>
          </a:p>
        </p:txBody>
      </p:sp>
      <p:sp>
        <p:nvSpPr>
          <p:cNvPr id="5" name="TextBox 4"/>
          <p:cNvSpPr txBox="1"/>
          <p:nvPr/>
        </p:nvSpPr>
        <p:spPr>
          <a:xfrm>
            <a:off x="4648200" y="4953000"/>
            <a:ext cx="4419600" cy="954107"/>
          </a:xfrm>
          <a:prstGeom prst="rect">
            <a:avLst/>
          </a:prstGeom>
          <a:noFill/>
        </p:spPr>
        <p:txBody>
          <a:bodyPr wrap="square" rtlCol="0">
            <a:spAutoFit/>
          </a:bodyPr>
          <a:lstStyle/>
          <a:p>
            <a:r>
              <a:rPr lang="en-US" sz="2800" dirty="0" smtClean="0">
                <a:solidFill>
                  <a:srgbClr val="FFFF00"/>
                </a:solidFill>
              </a:rPr>
              <a:t>“National Conference of</a:t>
            </a:r>
          </a:p>
          <a:p>
            <a:r>
              <a:rPr lang="en-US" sz="2800" dirty="0" smtClean="0">
                <a:solidFill>
                  <a:srgbClr val="FFFF00"/>
                </a:solidFill>
              </a:rPr>
              <a:t>CA Students, 2011, Pune”</a:t>
            </a:r>
            <a:endParaRPr lang="en-US" sz="2800" dirty="0">
              <a:solidFill>
                <a:srgbClr val="FFFF00"/>
              </a:solidFill>
            </a:endParaRPr>
          </a:p>
        </p:txBody>
      </p:sp>
      <p:pic>
        <p:nvPicPr>
          <p:cNvPr id="12290" name="Picture 2"/>
          <p:cNvPicPr>
            <a:picLocks noChangeAspect="1" noChangeArrowheads="1"/>
          </p:cNvPicPr>
          <p:nvPr/>
        </p:nvPicPr>
        <p:blipFill>
          <a:blip r:embed="rId3"/>
          <a:srcRect/>
          <a:stretch>
            <a:fillRect/>
          </a:stretch>
        </p:blipFill>
        <p:spPr bwMode="auto">
          <a:xfrm>
            <a:off x="3581400" y="4953000"/>
            <a:ext cx="1143000" cy="105727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47" presetClass="entr" presetSubtype="0"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Effect transition="in" filter="fade">
                                      <p:cBhvr>
                                        <p:cTn id="13" dur="1000"/>
                                        <p:tgtEl>
                                          <p:spTgt spid="12290"/>
                                        </p:tgtEl>
                                      </p:cBhvr>
                                    </p:animEffect>
                                    <p:anim calcmode="lin" valueType="num">
                                      <p:cBhvr>
                                        <p:cTn id="14" dur="1000" fill="hold"/>
                                        <p:tgtEl>
                                          <p:spTgt spid="12290"/>
                                        </p:tgtEl>
                                        <p:attrNameLst>
                                          <p:attrName>ppt_x</p:attrName>
                                        </p:attrNameLst>
                                      </p:cBhvr>
                                      <p:tavLst>
                                        <p:tav tm="0">
                                          <p:val>
                                            <p:strVal val="#ppt_x"/>
                                          </p:val>
                                        </p:tav>
                                        <p:tav tm="100000">
                                          <p:val>
                                            <p:strVal val="#ppt_x"/>
                                          </p:val>
                                        </p:tav>
                                      </p:tavLst>
                                    </p:anim>
                                    <p:anim calcmode="lin" valueType="num">
                                      <p:cBhvr>
                                        <p:cTn id="15" dur="1000" fill="hold"/>
                                        <p:tgtEl>
                                          <p:spTgt spid="12290"/>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038600"/>
            <a:ext cx="9144000" cy="2123658"/>
          </a:xfrm>
          <a:prstGeom prst="rect">
            <a:avLst/>
          </a:prstGeom>
          <a:noFill/>
        </p:spPr>
        <p:txBody>
          <a:bodyPr wrap="square" rtlCol="0">
            <a:spAutoFit/>
          </a:bodyPr>
          <a:lstStyle/>
          <a:p>
            <a:pPr algn="ctr"/>
            <a:r>
              <a:rPr lang="en-US" sz="6600" b="1" i="1" dirty="0" smtClean="0">
                <a:solidFill>
                  <a:srgbClr val="FFFF00"/>
                </a:solidFill>
              </a:rPr>
              <a:t>Enterprise Resource Planning</a:t>
            </a:r>
            <a:endParaRPr lang="en-US" sz="6600" i="1" dirty="0" smtClean="0">
              <a:solidFill>
                <a:srgbClr val="FFFF00"/>
              </a:solidFill>
            </a:endParaRPr>
          </a:p>
        </p:txBody>
      </p:sp>
      <p:sp>
        <p:nvSpPr>
          <p:cNvPr id="3" name="TextBox 2"/>
          <p:cNvSpPr txBox="1"/>
          <p:nvPr/>
        </p:nvSpPr>
        <p:spPr>
          <a:xfrm>
            <a:off x="0" y="304800"/>
            <a:ext cx="9144000" cy="1107996"/>
          </a:xfrm>
          <a:prstGeom prst="rect">
            <a:avLst/>
          </a:prstGeom>
          <a:noFill/>
        </p:spPr>
        <p:txBody>
          <a:bodyPr wrap="square" rtlCol="0">
            <a:spAutoFit/>
          </a:bodyPr>
          <a:lstStyle/>
          <a:p>
            <a:pPr algn="ctr"/>
            <a:r>
              <a:rPr lang="en-US" sz="6600" b="1" i="1" dirty="0" smtClean="0">
                <a:solidFill>
                  <a:srgbClr val="FFFF00"/>
                </a:solidFill>
              </a:rPr>
              <a:t>E.R.P.</a:t>
            </a:r>
          </a:p>
        </p:txBody>
      </p:sp>
      <p:pic>
        <p:nvPicPr>
          <p:cNvPr id="1027" name="Picture 3" descr="C:\Users\Admin\Desktop\erp\Images\business_analysis.jpg"/>
          <p:cNvPicPr>
            <a:picLocks noChangeAspect="1" noChangeArrowheads="1"/>
          </p:cNvPicPr>
          <p:nvPr/>
        </p:nvPicPr>
        <p:blipFill>
          <a:blip r:embed="rId3"/>
          <a:srcRect/>
          <a:stretch>
            <a:fillRect/>
          </a:stretch>
        </p:blipFill>
        <p:spPr bwMode="auto">
          <a:xfrm>
            <a:off x="2590800" y="1295400"/>
            <a:ext cx="3886200" cy="2907453"/>
          </a:xfrm>
          <a:prstGeom prst="rect">
            <a:avLst/>
          </a:prstGeom>
          <a:noFill/>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par>
                          <p:cTn id="11" fill="hold">
                            <p:stCondLst>
                              <p:cond delay="1500"/>
                            </p:stCondLst>
                            <p:childTnLst>
                              <p:par>
                                <p:cTn id="12" presetID="29" presetClass="entr" presetSubtype="0" fill="hold" nodeType="afterEffect">
                                  <p:stCondLst>
                                    <p:cond delay="0"/>
                                  </p:stCondLst>
                                  <p:childTnLst>
                                    <p:set>
                                      <p:cBhvr>
                                        <p:cTn id="13" dur="1" fill="hold">
                                          <p:stCondLst>
                                            <p:cond delay="0"/>
                                          </p:stCondLst>
                                        </p:cTn>
                                        <p:tgtEl>
                                          <p:spTgt spid="1027"/>
                                        </p:tgtEl>
                                        <p:attrNameLst>
                                          <p:attrName>style.visibility</p:attrName>
                                        </p:attrNameLst>
                                      </p:cBhvr>
                                      <p:to>
                                        <p:strVal val="visible"/>
                                      </p:to>
                                    </p:set>
                                    <p:anim calcmode="lin" valueType="num">
                                      <p:cBhvr>
                                        <p:cTn id="14" dur="1000" fill="hold"/>
                                        <p:tgtEl>
                                          <p:spTgt spid="1027"/>
                                        </p:tgtEl>
                                        <p:attrNameLst>
                                          <p:attrName>ppt_x</p:attrName>
                                        </p:attrNameLst>
                                      </p:cBhvr>
                                      <p:tavLst>
                                        <p:tav tm="0">
                                          <p:val>
                                            <p:strVal val="#ppt_x-.2"/>
                                          </p:val>
                                        </p:tav>
                                        <p:tav tm="100000">
                                          <p:val>
                                            <p:strVal val="#ppt_x"/>
                                          </p:val>
                                        </p:tav>
                                      </p:tavLst>
                                    </p:anim>
                                    <p:anim calcmode="lin" valueType="num">
                                      <p:cBhvr>
                                        <p:cTn id="15" dur="1000" fill="hold"/>
                                        <p:tgtEl>
                                          <p:spTgt spid="1027"/>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027"/>
                                        </p:tgtEl>
                                      </p:cBhvr>
                                    </p:animEffect>
                                  </p:childTnLst>
                                </p:cTn>
                              </p:par>
                            </p:childTnLst>
                          </p:cTn>
                        </p:par>
                        <p:par>
                          <p:cTn id="17" fill="hold">
                            <p:stCondLst>
                              <p:cond delay="2500"/>
                            </p:stCondLst>
                            <p:childTnLst>
                              <p:par>
                                <p:cTn id="18" presetID="40" presetClass="entr" presetSubtype="0" fill="hold" grpId="1"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2169855"/>
            <a:ext cx="6553200" cy="2554545"/>
          </a:xfrm>
          <a:prstGeom prst="rect">
            <a:avLst/>
          </a:prstGeom>
          <a:noFill/>
        </p:spPr>
        <p:txBody>
          <a:bodyPr wrap="square" rtlCol="0">
            <a:spAutoFit/>
          </a:bodyPr>
          <a:lstStyle/>
          <a:p>
            <a:pPr lvl="0" fontAlgn="base">
              <a:buFont typeface="Wingdings" pitchFamily="2" charset="2"/>
              <a:buChar char="Ø"/>
            </a:pPr>
            <a:r>
              <a:rPr lang="en-US" sz="3200" b="1" i="1" dirty="0" smtClean="0">
                <a:solidFill>
                  <a:srgbClr val="FFFF00"/>
                </a:solidFill>
              </a:rPr>
              <a:t>Human Resources</a:t>
            </a:r>
            <a:endParaRPr lang="en-US" sz="3200" dirty="0" smtClean="0">
              <a:solidFill>
                <a:srgbClr val="FFFF00"/>
              </a:solidFill>
            </a:endParaRPr>
          </a:p>
          <a:p>
            <a:pPr lvl="0" fontAlgn="base">
              <a:buFont typeface="Wingdings" pitchFamily="2" charset="2"/>
              <a:buChar char="Ø"/>
            </a:pPr>
            <a:r>
              <a:rPr lang="en-US" sz="3200" b="1" i="1" dirty="0" smtClean="0">
                <a:solidFill>
                  <a:srgbClr val="FFFF00"/>
                </a:solidFill>
              </a:rPr>
              <a:t>Supply Chain Management</a:t>
            </a:r>
            <a:r>
              <a:rPr lang="en-US" sz="3200" dirty="0" smtClean="0">
                <a:solidFill>
                  <a:srgbClr val="FFFF00"/>
                </a:solidFill>
              </a:rPr>
              <a:t> </a:t>
            </a:r>
            <a:endParaRPr lang="en-US" sz="3200" b="1" i="1" dirty="0" smtClean="0">
              <a:solidFill>
                <a:srgbClr val="FFFF00"/>
              </a:solidFill>
            </a:endParaRPr>
          </a:p>
          <a:p>
            <a:pPr lvl="0" fontAlgn="base">
              <a:buFont typeface="Wingdings" pitchFamily="2" charset="2"/>
              <a:buChar char="Ø"/>
            </a:pPr>
            <a:r>
              <a:rPr lang="en-US" sz="3200" b="1" i="1" dirty="0" smtClean="0">
                <a:solidFill>
                  <a:srgbClr val="FFFF00"/>
                </a:solidFill>
              </a:rPr>
              <a:t>Customer Relationship</a:t>
            </a:r>
            <a:endParaRPr lang="en-US" sz="3200" dirty="0" smtClean="0">
              <a:solidFill>
                <a:srgbClr val="FFFF00"/>
              </a:solidFill>
            </a:endParaRPr>
          </a:p>
          <a:p>
            <a:pPr lvl="0" fontAlgn="base">
              <a:buFont typeface="Wingdings" pitchFamily="2" charset="2"/>
              <a:buChar char="Ø"/>
            </a:pPr>
            <a:r>
              <a:rPr lang="en-US" sz="3200" b="1" i="1" dirty="0" smtClean="0">
                <a:solidFill>
                  <a:srgbClr val="FFFF00"/>
                </a:solidFill>
              </a:rPr>
              <a:t>Finance</a:t>
            </a:r>
          </a:p>
          <a:p>
            <a:pPr lvl="0" fontAlgn="base">
              <a:buFont typeface="Wingdings" pitchFamily="2" charset="2"/>
              <a:buChar char="Ø"/>
            </a:pPr>
            <a:r>
              <a:rPr lang="en-US" sz="3200" b="1" i="1" dirty="0" smtClean="0">
                <a:solidFill>
                  <a:srgbClr val="FFFF00"/>
                </a:solidFill>
              </a:rPr>
              <a:t>Logistics</a:t>
            </a:r>
            <a:endParaRPr lang="en-US" sz="3200" dirty="0">
              <a:solidFill>
                <a:srgbClr val="FFFF00"/>
              </a:solidFill>
            </a:endParaRPr>
          </a:p>
        </p:txBody>
      </p:sp>
      <p:sp>
        <p:nvSpPr>
          <p:cNvPr id="6" name="TextBox 5"/>
          <p:cNvSpPr txBox="1"/>
          <p:nvPr/>
        </p:nvSpPr>
        <p:spPr>
          <a:xfrm>
            <a:off x="0" y="388203"/>
            <a:ext cx="9144000" cy="1384995"/>
          </a:xfrm>
          <a:prstGeom prst="rect">
            <a:avLst/>
          </a:prstGeom>
          <a:noFill/>
        </p:spPr>
        <p:txBody>
          <a:bodyPr wrap="square" rtlCol="0">
            <a:spAutoFit/>
          </a:bodyPr>
          <a:lstStyle/>
          <a:p>
            <a:r>
              <a:rPr lang="en-US" sz="2800" dirty="0" smtClean="0">
                <a:solidFill>
                  <a:srgbClr val="FFFF00"/>
                </a:solidFill>
              </a:rPr>
              <a:t>To plan out a healthy &amp; wealthy Picture of enterprise, business or organization in respect of its various Resources like;</a:t>
            </a:r>
            <a:endParaRPr lang="en-US" sz="2800" dirty="0">
              <a:solidFill>
                <a:srgbClr val="FFFF00"/>
              </a:solidFill>
            </a:endParaRPr>
          </a:p>
        </p:txBody>
      </p:sp>
      <p:pic>
        <p:nvPicPr>
          <p:cNvPr id="5" name="Picture 2" descr="C:\Users\Admin\Desktop\erp\Images\images 2.jpg"/>
          <p:cNvPicPr>
            <a:picLocks noChangeAspect="1" noChangeArrowheads="1"/>
          </p:cNvPicPr>
          <p:nvPr/>
        </p:nvPicPr>
        <p:blipFill>
          <a:blip r:embed="rId3"/>
          <a:srcRect/>
          <a:stretch>
            <a:fillRect/>
          </a:stretch>
        </p:blipFill>
        <p:spPr bwMode="auto">
          <a:xfrm>
            <a:off x="5638800" y="2057400"/>
            <a:ext cx="3200400" cy="2773680"/>
          </a:xfrm>
          <a:prstGeom prst="rect">
            <a:avLst/>
          </a:prstGeom>
          <a:noFill/>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par>
                          <p:cTn id="10" fill="hold">
                            <p:stCondLst>
                              <p:cond delay="4120"/>
                            </p:stCondLst>
                            <p:childTnLst>
                              <p:par>
                                <p:cTn id="11" presetID="14" presetClass="entr" presetSubtype="1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par>
                          <p:cTn id="14" fill="hold">
                            <p:stCondLst>
                              <p:cond delay="4620"/>
                            </p:stCondLst>
                            <p:childTnLst>
                              <p:par>
                                <p:cTn id="15" presetID="43"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
                                        <p:tgtEl>
                                          <p:spTgt spid="5"/>
                                        </p:tgtEl>
                                      </p:cBhvr>
                                    </p:animEffect>
                                    <p:anim calcmode="lin" valueType="num">
                                      <p:cBhvr>
                                        <p:cTn id="18" dur="400" fill="hold"/>
                                        <p:tgtEl>
                                          <p:spTgt spid="5"/>
                                        </p:tgtEl>
                                        <p:attrNameLst>
                                          <p:attrName>ppt_x</p:attrName>
                                        </p:attrNameLst>
                                      </p:cBhvr>
                                      <p:tavLst>
                                        <p:tav tm="0">
                                          <p:val>
                                            <p:strVal val="#ppt_x"/>
                                          </p:val>
                                        </p:tav>
                                        <p:tav tm="100000">
                                          <p:val>
                                            <p:strVal val="#ppt_x"/>
                                          </p:val>
                                        </p:tav>
                                      </p:tavLst>
                                    </p:anim>
                                    <p:anim calcmode="lin" valueType="num">
                                      <p:cBhvr>
                                        <p:cTn id="19" dur="400" fill="hold"/>
                                        <p:tgtEl>
                                          <p:spTgt spid="5"/>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i="1" dirty="0" smtClean="0">
                <a:solidFill>
                  <a:srgbClr val="FFFF00"/>
                </a:solidFill>
              </a:rPr>
              <a:t>The History of ERP</a:t>
            </a:r>
            <a:endParaRPr lang="en-US" i="1" dirty="0">
              <a:solidFill>
                <a:srgbClr val="FFFF00"/>
              </a:solidFill>
            </a:endParaRPr>
          </a:p>
        </p:txBody>
      </p:sp>
      <p:sp>
        <p:nvSpPr>
          <p:cNvPr id="4" name="TextBox 3"/>
          <p:cNvSpPr txBox="1"/>
          <p:nvPr/>
        </p:nvSpPr>
        <p:spPr>
          <a:xfrm>
            <a:off x="228600" y="762000"/>
            <a:ext cx="9144000" cy="1446550"/>
          </a:xfrm>
          <a:prstGeom prst="rect">
            <a:avLst/>
          </a:prstGeom>
          <a:noFill/>
        </p:spPr>
        <p:txBody>
          <a:bodyPr wrap="square" rtlCol="0">
            <a:spAutoFit/>
          </a:bodyPr>
          <a:lstStyle/>
          <a:p>
            <a:r>
              <a:rPr lang="en-US" sz="2800" b="1" u="sng" dirty="0" smtClean="0">
                <a:solidFill>
                  <a:srgbClr val="FFFF00"/>
                </a:solidFill>
              </a:rPr>
              <a:t>In 1960:-</a:t>
            </a:r>
            <a:r>
              <a:rPr lang="en-US" sz="2400" b="1" u="sng" dirty="0" smtClean="0"/>
              <a:t> </a:t>
            </a:r>
            <a:r>
              <a:rPr lang="en-US" sz="2400" dirty="0" smtClean="0"/>
              <a:t>the manufacturing units laid emphasis mainly on Inventory control and hence there was the emergence of</a:t>
            </a:r>
            <a:r>
              <a:rPr lang="en-US" sz="3200" dirty="0" smtClean="0"/>
              <a:t> </a:t>
            </a:r>
            <a:r>
              <a:rPr lang="en-US" sz="2800" b="1" dirty="0" smtClean="0">
                <a:solidFill>
                  <a:srgbClr val="FFFF00"/>
                </a:solidFill>
              </a:rPr>
              <a:t>Inventory Management and Control Systems.</a:t>
            </a:r>
            <a:endParaRPr lang="en-US" sz="2000" dirty="0" smtClean="0">
              <a:solidFill>
                <a:srgbClr val="FFFF00"/>
              </a:solidFill>
            </a:endParaRPr>
          </a:p>
        </p:txBody>
      </p:sp>
      <p:sp>
        <p:nvSpPr>
          <p:cNvPr id="5" name="TextBox 4"/>
          <p:cNvSpPr txBox="1"/>
          <p:nvPr/>
        </p:nvSpPr>
        <p:spPr>
          <a:xfrm>
            <a:off x="228600" y="2272605"/>
            <a:ext cx="5029200" cy="1384995"/>
          </a:xfrm>
          <a:prstGeom prst="rect">
            <a:avLst/>
          </a:prstGeom>
          <a:noFill/>
        </p:spPr>
        <p:txBody>
          <a:bodyPr wrap="square" rtlCol="0">
            <a:spAutoFit/>
          </a:bodyPr>
          <a:lstStyle/>
          <a:p>
            <a:r>
              <a:rPr lang="en-US" sz="2800" b="1" u="sng" dirty="0" smtClean="0">
                <a:solidFill>
                  <a:srgbClr val="FFFF00"/>
                </a:solidFill>
              </a:rPr>
              <a:t>In 1970:-</a:t>
            </a:r>
            <a:r>
              <a:rPr lang="en-US" sz="2000" dirty="0" smtClean="0"/>
              <a:t> </a:t>
            </a:r>
            <a:r>
              <a:rPr lang="en-US" sz="2400" dirty="0" smtClean="0"/>
              <a:t>the focus shifted to</a:t>
            </a:r>
            <a:endParaRPr lang="en-US" sz="2000" dirty="0" smtClean="0"/>
          </a:p>
          <a:p>
            <a:r>
              <a:rPr lang="en-US" sz="2800" b="1" dirty="0" smtClean="0">
                <a:solidFill>
                  <a:srgbClr val="FFFF00"/>
                </a:solidFill>
              </a:rPr>
              <a:t>Material Requirement Planning (MRP)</a:t>
            </a:r>
          </a:p>
        </p:txBody>
      </p:sp>
      <p:sp>
        <p:nvSpPr>
          <p:cNvPr id="6" name="TextBox 5"/>
          <p:cNvSpPr txBox="1"/>
          <p:nvPr/>
        </p:nvSpPr>
        <p:spPr>
          <a:xfrm>
            <a:off x="228600" y="3723382"/>
            <a:ext cx="4953000" cy="1077218"/>
          </a:xfrm>
          <a:prstGeom prst="rect">
            <a:avLst/>
          </a:prstGeom>
          <a:noFill/>
        </p:spPr>
        <p:txBody>
          <a:bodyPr wrap="square" rtlCol="0">
            <a:spAutoFit/>
          </a:bodyPr>
          <a:lstStyle/>
          <a:p>
            <a:r>
              <a:rPr lang="en-US" sz="2800" b="1" u="sng" dirty="0" smtClean="0">
                <a:solidFill>
                  <a:srgbClr val="FFFF00"/>
                </a:solidFill>
              </a:rPr>
              <a:t>In 1980:- </a:t>
            </a:r>
            <a:r>
              <a:rPr lang="en-US" sz="2800" dirty="0" smtClean="0"/>
              <a:t>witnessed the evolvement of</a:t>
            </a:r>
            <a:r>
              <a:rPr lang="en-US" sz="3600" b="1" dirty="0" smtClean="0">
                <a:solidFill>
                  <a:srgbClr val="FFFF00"/>
                </a:solidFill>
              </a:rPr>
              <a:t> </a:t>
            </a:r>
            <a:r>
              <a:rPr lang="en-US" sz="2800" b="1" dirty="0" smtClean="0">
                <a:solidFill>
                  <a:srgbClr val="FFFF00"/>
                </a:solidFill>
              </a:rPr>
              <a:t>MRP -II</a:t>
            </a:r>
            <a:endParaRPr lang="en-US" sz="2000" b="1" dirty="0" smtClean="0">
              <a:solidFill>
                <a:srgbClr val="FFFF00"/>
              </a:solidFill>
            </a:endParaRPr>
          </a:p>
        </p:txBody>
      </p:sp>
      <p:sp>
        <p:nvSpPr>
          <p:cNvPr id="7" name="TextBox 6"/>
          <p:cNvSpPr txBox="1"/>
          <p:nvPr/>
        </p:nvSpPr>
        <p:spPr>
          <a:xfrm>
            <a:off x="228600" y="4866382"/>
            <a:ext cx="9144000" cy="1077218"/>
          </a:xfrm>
          <a:prstGeom prst="rect">
            <a:avLst/>
          </a:prstGeom>
          <a:noFill/>
        </p:spPr>
        <p:txBody>
          <a:bodyPr wrap="square" rtlCol="0">
            <a:spAutoFit/>
          </a:bodyPr>
          <a:lstStyle/>
          <a:p>
            <a:r>
              <a:rPr lang="en-US" sz="3200" b="1" dirty="0" smtClean="0">
                <a:solidFill>
                  <a:srgbClr val="FFFF00"/>
                </a:solidFill>
              </a:rPr>
              <a:t>MRPII</a:t>
            </a:r>
            <a:r>
              <a:rPr lang="en-US" sz="2400" b="1" dirty="0" smtClean="0">
                <a:solidFill>
                  <a:srgbClr val="FFFF00"/>
                </a:solidFill>
              </a:rPr>
              <a:t> </a:t>
            </a:r>
            <a:r>
              <a:rPr lang="en-US" sz="2400" b="1" dirty="0" smtClean="0"/>
              <a:t>Expanded to</a:t>
            </a:r>
          </a:p>
          <a:p>
            <a:r>
              <a:rPr lang="en-US" sz="3200" b="1" u="sng" dirty="0" smtClean="0">
                <a:solidFill>
                  <a:srgbClr val="FFFF00"/>
                </a:solidFill>
              </a:rPr>
              <a:t>Enterprise Resource planning (ERP).</a:t>
            </a:r>
            <a:endParaRPr lang="en-US" sz="2400" u="sng" dirty="0"/>
          </a:p>
        </p:txBody>
      </p:sp>
      <p:pic>
        <p:nvPicPr>
          <p:cNvPr id="8" name="Picture 7" descr="H:\Processed\erp\Images\डाउनलोड करें (4)"/>
          <p:cNvPicPr/>
          <p:nvPr/>
        </p:nvPicPr>
        <p:blipFill>
          <a:blip r:embed="rId3"/>
          <a:srcRect/>
          <a:stretch>
            <a:fillRect/>
          </a:stretch>
        </p:blipFill>
        <p:spPr bwMode="auto">
          <a:xfrm>
            <a:off x="5410200" y="2398439"/>
            <a:ext cx="2438400" cy="2554561"/>
          </a:xfrm>
          <a:prstGeom prst="rect">
            <a:avLst/>
          </a:prstGeom>
          <a:noFill/>
          <a:ln w="9525">
            <a:noFill/>
            <a:miter lim="800000"/>
            <a:headEnd/>
            <a:tailEnd/>
          </a:ln>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31" presetClass="entr" presetSubtype="0" fill="hold" nodeType="afterEffect">
                                  <p:stCondLst>
                                    <p:cond delay="0"/>
                                  </p:stCondLst>
                                  <p:iterate type="lt">
                                    <p:tmPct val="5000"/>
                                  </p:iterate>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fltVal val="0"/>
                                          </p:val>
                                        </p:tav>
                                        <p:tav tm="100000">
                                          <p:val>
                                            <p:strVal val="#ppt_w"/>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style.rotation</p:attrName>
                                        </p:attrNameLst>
                                      </p:cBhvr>
                                      <p:tavLst>
                                        <p:tav tm="0">
                                          <p:val>
                                            <p:fltVal val="90"/>
                                          </p:val>
                                        </p:tav>
                                        <p:tav tm="100000">
                                          <p:val>
                                            <p:fltVal val="0"/>
                                          </p:val>
                                        </p:tav>
                                      </p:tavLst>
                                    </p:anim>
                                    <p:animEffect transition="in" filter="fade">
                                      <p:cBhvr>
                                        <p:cTn id="27" dur="1000"/>
                                        <p:tgtEl>
                                          <p:spTgt spid="8"/>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
                                          </p:val>
                                        </p:tav>
                                        <p:tav tm="100000">
                                          <p:val>
                                            <p:strVal val="#ppt_x"/>
                                          </p:val>
                                        </p:tav>
                                      </p:tavLst>
                                    </p:anim>
                                    <p:anim calcmode="lin" valueType="num">
                                      <p:cBhvr>
                                        <p:cTn id="45" dur="1000" fill="hold"/>
                                        <p:tgtEl>
                                          <p:spTgt spid="6"/>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003280"/>
            <a:ext cx="9144000" cy="3416320"/>
          </a:xfrm>
          <a:prstGeom prst="rect">
            <a:avLst/>
          </a:prstGeom>
          <a:noFill/>
        </p:spPr>
        <p:txBody>
          <a:bodyPr wrap="square" rtlCol="0">
            <a:spAutoFit/>
          </a:bodyPr>
          <a:lstStyle/>
          <a:p>
            <a:pPr algn="ctr"/>
            <a:r>
              <a:rPr lang="en-US" sz="3600" b="1" i="1" dirty="0" smtClean="0">
                <a:solidFill>
                  <a:srgbClr val="FFFF00"/>
                </a:solidFill>
              </a:rPr>
              <a:t>A software package must provide the function of at least two systems. For example, a software package that provides both payroll and accounting functions could technically be considered an ERP software package.</a:t>
            </a:r>
            <a:endParaRPr lang="en-US" sz="3600" dirty="0">
              <a:solidFill>
                <a:srgbClr val="FFFF00"/>
              </a:solidFill>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Autofit/>
          </a:bodyPr>
          <a:lstStyle/>
          <a:p>
            <a:r>
              <a:rPr lang="en-US" sz="3600" i="1" dirty="0" smtClean="0">
                <a:solidFill>
                  <a:srgbClr val="FFFF00"/>
                </a:solidFill>
              </a:rPr>
              <a:t>The Components of an ERP System:-</a:t>
            </a:r>
            <a:endParaRPr lang="en-US" sz="3600" dirty="0"/>
          </a:p>
        </p:txBody>
      </p:sp>
      <p:sp>
        <p:nvSpPr>
          <p:cNvPr id="3" name="Content Placeholder 2"/>
          <p:cNvSpPr>
            <a:spLocks noGrp="1"/>
          </p:cNvSpPr>
          <p:nvPr>
            <p:ph idx="1"/>
          </p:nvPr>
        </p:nvSpPr>
        <p:spPr>
          <a:xfrm>
            <a:off x="457200" y="1219200"/>
            <a:ext cx="8229600" cy="4709160"/>
          </a:xfrm>
        </p:spPr>
        <p:txBody>
          <a:bodyPr>
            <a:noAutofit/>
          </a:bodyPr>
          <a:lstStyle/>
          <a:p>
            <a:pPr lvl="0"/>
            <a:r>
              <a:rPr lang="en-US" b="1" u="sng" dirty="0" smtClean="0">
                <a:solidFill>
                  <a:srgbClr val="FFFF00"/>
                </a:solidFill>
              </a:rPr>
              <a:t>ERP Software</a:t>
            </a:r>
            <a:r>
              <a:rPr lang="en-US" b="1" dirty="0" smtClean="0">
                <a:solidFill>
                  <a:srgbClr val="FFFF00"/>
                </a:solidFill>
              </a:rPr>
              <a:t>:-</a:t>
            </a:r>
          </a:p>
          <a:p>
            <a:pPr>
              <a:buNone/>
            </a:pPr>
            <a:r>
              <a:rPr lang="en-US" sz="2000" dirty="0" smtClean="0">
                <a:solidFill>
                  <a:srgbClr val="00B050"/>
                </a:solidFill>
              </a:rPr>
              <a:t>	Product planning, Parts purchasing, Inventory Control, Finance, Accounting and HR aspects of an organization.</a:t>
            </a:r>
            <a:endParaRPr lang="en-US" sz="2400" b="1" u="sng" dirty="0" smtClean="0">
              <a:solidFill>
                <a:srgbClr val="FFFF00"/>
              </a:solidFill>
            </a:endParaRPr>
          </a:p>
          <a:p>
            <a:pPr lvl="0"/>
            <a:r>
              <a:rPr lang="en-US" b="1" u="sng" dirty="0" smtClean="0">
                <a:solidFill>
                  <a:srgbClr val="FFFF00"/>
                </a:solidFill>
              </a:rPr>
              <a:t>Business Processes</a:t>
            </a:r>
            <a:r>
              <a:rPr lang="en-US" b="1" dirty="0" smtClean="0">
                <a:solidFill>
                  <a:srgbClr val="FFFF00"/>
                </a:solidFill>
              </a:rPr>
              <a:t>:-</a:t>
            </a:r>
          </a:p>
          <a:p>
            <a:pPr>
              <a:buNone/>
            </a:pPr>
            <a:r>
              <a:rPr lang="en-US" sz="2000" dirty="0" smtClean="0">
                <a:solidFill>
                  <a:srgbClr val="00B050"/>
                </a:solidFill>
              </a:rPr>
              <a:t>	All levels of an organization like strategic planning, management control and operational control.</a:t>
            </a:r>
            <a:r>
              <a:rPr lang="en-US" sz="2400" dirty="0" smtClean="0">
                <a:solidFill>
                  <a:srgbClr val="00B050"/>
                </a:solidFill>
              </a:rPr>
              <a:t> </a:t>
            </a:r>
            <a:endParaRPr lang="en-US" sz="2400" b="1" u="sng" dirty="0" smtClean="0">
              <a:solidFill>
                <a:srgbClr val="FFFF00"/>
              </a:solidFill>
            </a:endParaRPr>
          </a:p>
          <a:p>
            <a:pPr lvl="0"/>
            <a:r>
              <a:rPr lang="en-US" b="1" u="sng" dirty="0" smtClean="0">
                <a:solidFill>
                  <a:srgbClr val="FFFF00"/>
                </a:solidFill>
              </a:rPr>
              <a:t>ERP Users</a:t>
            </a:r>
            <a:r>
              <a:rPr lang="en-US" b="1" dirty="0" smtClean="0">
                <a:solidFill>
                  <a:srgbClr val="FFFF00"/>
                </a:solidFill>
              </a:rPr>
              <a:t>:-</a:t>
            </a:r>
            <a:endParaRPr lang="en-US" sz="2400" dirty="0" smtClean="0">
              <a:solidFill>
                <a:srgbClr val="FFFF00"/>
              </a:solidFill>
            </a:endParaRPr>
          </a:p>
          <a:p>
            <a:pPr>
              <a:buNone/>
            </a:pPr>
            <a:r>
              <a:rPr lang="en-US" sz="2000" dirty="0" smtClean="0">
                <a:solidFill>
                  <a:srgbClr val="00B050"/>
                </a:solidFill>
              </a:rPr>
              <a:t>	All levels, from workers, supervisors, mid-level managers to executives.</a:t>
            </a:r>
            <a:endParaRPr lang="en-US" sz="2400" b="1" u="sng" dirty="0" smtClean="0">
              <a:solidFill>
                <a:srgbClr val="FFFF00"/>
              </a:solidFill>
            </a:endParaRPr>
          </a:p>
          <a:p>
            <a:r>
              <a:rPr lang="en-US" b="1" u="sng" dirty="0" smtClean="0">
                <a:solidFill>
                  <a:srgbClr val="FFFF00"/>
                </a:solidFill>
              </a:rPr>
              <a:t>Hardware and Operating Systems</a:t>
            </a:r>
            <a:r>
              <a:rPr lang="en-US" b="1" dirty="0" smtClean="0">
                <a:solidFill>
                  <a:srgbClr val="FFFF00"/>
                </a:solidFill>
              </a:rPr>
              <a:t>:-</a:t>
            </a:r>
            <a:endParaRPr lang="en-US" sz="2400" dirty="0" smtClean="0">
              <a:solidFill>
                <a:srgbClr val="FFFF00"/>
              </a:solidFill>
            </a:endParaRPr>
          </a:p>
          <a:p>
            <a:pPr>
              <a:buNone/>
            </a:pPr>
            <a:r>
              <a:rPr lang="en-US" sz="2000" dirty="0" smtClean="0">
                <a:solidFill>
                  <a:srgbClr val="00B050"/>
                </a:solidFill>
              </a:rPr>
              <a:t>	Many huge ERP systems are UNIX based. Windows NT and Linux are other popular operating systems to run ERP software. </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8" presetID="37" presetClass="entr" presetSubtype="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par>
                          <p:cTn id="32" fill="hold">
                            <p:stCondLst>
                              <p:cond delay="1000"/>
                            </p:stCondLst>
                            <p:childTnLst>
                              <p:par>
                                <p:cTn id="33" presetID="37" presetClass="entr" presetSubtype="0" fill="hold" grpId="0" nodeType="after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7"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0"/>
                                        <p:tgtEl>
                                          <p:spTgt spid="3">
                                            <p:txEl>
                                              <p:pRg st="4" end="4"/>
                                            </p:txEl>
                                          </p:spTgt>
                                        </p:tgtEl>
                                      </p:cBhvr>
                                    </p:animEffect>
                                    <p:anim calcmode="lin" valueType="num">
                                      <p:cBhvr>
                                        <p:cTn id="4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par>
                          <p:cTn id="47" fill="hold">
                            <p:stCondLst>
                              <p:cond delay="1000"/>
                            </p:stCondLst>
                            <p:childTnLst>
                              <p:par>
                                <p:cTn id="48" presetID="37" presetClass="entr" presetSubtype="0" fill="hold" grpId="0" nodeType="after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Effect transition="in" filter="fade">
                                      <p:cBhvr>
                                        <p:cTn id="50" dur="1000"/>
                                        <p:tgtEl>
                                          <p:spTgt spid="3">
                                            <p:txEl>
                                              <p:pRg st="5" end="5"/>
                                            </p:txEl>
                                          </p:spTgt>
                                        </p:tgtEl>
                                      </p:cBhvr>
                                    </p:animEffect>
                                    <p:anim calcmode="lin" valueType="num">
                                      <p:cBhvr>
                                        <p:cTn id="5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2"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53"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7" presetClass="entr" presetSubtype="0" fill="hold" grpId="0" nodeType="clickEffect">
                                  <p:stCondLst>
                                    <p:cond delay="0"/>
                                  </p:stCondLst>
                                  <p:childTnLst>
                                    <p:set>
                                      <p:cBhvr>
                                        <p:cTn id="57" dur="1" fill="hold">
                                          <p:stCondLst>
                                            <p:cond delay="0"/>
                                          </p:stCondLst>
                                        </p:cTn>
                                        <p:tgtEl>
                                          <p:spTgt spid="3">
                                            <p:txEl>
                                              <p:pRg st="6" end="6"/>
                                            </p:txEl>
                                          </p:spTgt>
                                        </p:tgtEl>
                                        <p:attrNameLst>
                                          <p:attrName>style.visibility</p:attrName>
                                        </p:attrNameLst>
                                      </p:cBhvr>
                                      <p:to>
                                        <p:strVal val="visible"/>
                                      </p:to>
                                    </p:set>
                                    <p:animEffect transition="in" filter="fade">
                                      <p:cBhvr>
                                        <p:cTn id="58" dur="1000"/>
                                        <p:tgtEl>
                                          <p:spTgt spid="3">
                                            <p:txEl>
                                              <p:pRg st="6" end="6"/>
                                            </p:txEl>
                                          </p:spTgt>
                                        </p:tgtEl>
                                      </p:cBhvr>
                                    </p:animEffect>
                                    <p:anim calcmode="lin" valueType="num">
                                      <p:cBhvr>
                                        <p:cTn id="5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0"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par>
                          <p:cTn id="62" fill="hold">
                            <p:stCondLst>
                              <p:cond delay="1000"/>
                            </p:stCondLst>
                            <p:childTnLst>
                              <p:par>
                                <p:cTn id="63" presetID="37" presetClass="entr" presetSubtype="0" fill="hold" grpId="0" nodeType="afterEffect">
                                  <p:stCondLst>
                                    <p:cond delay="0"/>
                                  </p:stCondLst>
                                  <p:childTnLst>
                                    <p:set>
                                      <p:cBhvr>
                                        <p:cTn id="64" dur="1" fill="hold">
                                          <p:stCondLst>
                                            <p:cond delay="0"/>
                                          </p:stCondLst>
                                        </p:cTn>
                                        <p:tgtEl>
                                          <p:spTgt spid="3">
                                            <p:txEl>
                                              <p:pRg st="7" end="7"/>
                                            </p:txEl>
                                          </p:spTgt>
                                        </p:tgtEl>
                                        <p:attrNameLst>
                                          <p:attrName>style.visibility</p:attrName>
                                        </p:attrNameLst>
                                      </p:cBhvr>
                                      <p:to>
                                        <p:strVal val="visible"/>
                                      </p:to>
                                    </p:set>
                                    <p:animEffect transition="in" filter="fade">
                                      <p:cBhvr>
                                        <p:cTn id="65" dur="1000"/>
                                        <p:tgtEl>
                                          <p:spTgt spid="3">
                                            <p:txEl>
                                              <p:pRg st="7" end="7"/>
                                            </p:txEl>
                                          </p:spTgt>
                                        </p:tgtEl>
                                      </p:cBhvr>
                                    </p:animEffect>
                                    <p:anim calcmode="lin" valueType="num">
                                      <p:cBhvr>
                                        <p:cTn id="6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7"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u="sng" dirty="0" smtClean="0">
                <a:solidFill>
                  <a:srgbClr val="FFFF00"/>
                </a:solidFill>
              </a:rPr>
              <a:t>ERP System - Cost Components</a:t>
            </a:r>
            <a:endParaRPr lang="en-US" i="1" dirty="0">
              <a:solidFill>
                <a:srgbClr val="FFFF00"/>
              </a:solidFill>
            </a:endParaRPr>
          </a:p>
        </p:txBody>
      </p:sp>
      <p:sp>
        <p:nvSpPr>
          <p:cNvPr id="3" name="Content Placeholder 2"/>
          <p:cNvSpPr>
            <a:spLocks noGrp="1"/>
          </p:cNvSpPr>
          <p:nvPr>
            <p:ph idx="1"/>
          </p:nvPr>
        </p:nvSpPr>
        <p:spPr>
          <a:xfrm>
            <a:off x="0" y="1371600"/>
            <a:ext cx="5105400" cy="3810000"/>
          </a:xfrm>
        </p:spPr>
        <p:txBody>
          <a:bodyPr>
            <a:noAutofit/>
          </a:bodyPr>
          <a:lstStyle/>
          <a:p>
            <a:r>
              <a:rPr lang="en-US" sz="3200" dirty="0" smtClean="0">
                <a:solidFill>
                  <a:srgbClr val="FFFF00"/>
                </a:solidFill>
              </a:rPr>
              <a:t>Software		30.2	</a:t>
            </a:r>
          </a:p>
          <a:p>
            <a:r>
              <a:rPr lang="en-US" sz="3200" dirty="0" smtClean="0">
                <a:solidFill>
                  <a:srgbClr val="FFFF00"/>
                </a:solidFill>
              </a:rPr>
              <a:t>Consulting		24.1%</a:t>
            </a:r>
          </a:p>
          <a:p>
            <a:r>
              <a:rPr lang="en-US" sz="3200" dirty="0" smtClean="0">
                <a:solidFill>
                  <a:srgbClr val="FFFF00"/>
                </a:solidFill>
              </a:rPr>
              <a:t>Hardware		17.8% </a:t>
            </a:r>
          </a:p>
          <a:p>
            <a:r>
              <a:rPr lang="en-US" sz="3200" dirty="0" smtClean="0">
                <a:solidFill>
                  <a:srgbClr val="FFFF00"/>
                </a:solidFill>
              </a:rPr>
              <a:t>Implementation </a:t>
            </a:r>
          </a:p>
          <a:p>
            <a:pPr>
              <a:buNone/>
            </a:pPr>
            <a:r>
              <a:rPr lang="en-US" sz="3200" dirty="0" smtClean="0">
                <a:solidFill>
                  <a:srgbClr val="FFFF00"/>
                </a:solidFill>
              </a:rPr>
              <a:t>     Team	 		13.5% </a:t>
            </a:r>
          </a:p>
          <a:p>
            <a:r>
              <a:rPr lang="en-US" sz="3200" dirty="0" smtClean="0">
                <a:solidFill>
                  <a:srgbClr val="FFFF00"/>
                </a:solidFill>
              </a:rPr>
              <a:t>Training		10.9%</a:t>
            </a:r>
          </a:p>
          <a:p>
            <a:r>
              <a:rPr lang="en-US" sz="3200" dirty="0" smtClean="0">
                <a:solidFill>
                  <a:srgbClr val="FFFF00"/>
                </a:solidFill>
              </a:rPr>
              <a:t>Other			3.3%</a:t>
            </a:r>
          </a:p>
        </p:txBody>
      </p:sp>
      <p:pic>
        <p:nvPicPr>
          <p:cNvPr id="4" name="Picture 3" descr="H:\Processed\erp\Images\Untitled.png"/>
          <p:cNvPicPr/>
          <p:nvPr/>
        </p:nvPicPr>
        <p:blipFill>
          <a:blip r:embed="rId3"/>
          <a:srcRect/>
          <a:stretch>
            <a:fillRect/>
          </a:stretch>
        </p:blipFill>
        <p:spPr bwMode="auto">
          <a:xfrm>
            <a:off x="5153024" y="1330596"/>
            <a:ext cx="3076576" cy="3927204"/>
          </a:xfrm>
          <a:prstGeom prst="rect">
            <a:avLst/>
          </a:prstGeom>
          <a:noFill/>
          <a:ln w="9525">
            <a:noFill/>
            <a:miter lim="800000"/>
            <a:headEnd/>
            <a:tailEnd/>
          </a:ln>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9"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ppt_x</p:attrName>
                                        </p:attrNameLst>
                                      </p:cBhvr>
                                      <p:tavLst>
                                        <p:tav tm="0">
                                          <p:val>
                                            <p:strVal val="#ppt_x-.2"/>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4" dur="1000"/>
                                        <p:tgtEl>
                                          <p:spTgt spid="4"/>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u="sng" dirty="0" smtClean="0">
                <a:solidFill>
                  <a:srgbClr val="FFFF00"/>
                </a:solidFill>
              </a:rPr>
              <a:t>Understanding of ERP</a:t>
            </a:r>
            <a:endParaRPr lang="en-US" i="1" dirty="0">
              <a:solidFill>
                <a:srgbClr val="FFFF00"/>
              </a:solidFill>
            </a:endParaRPr>
          </a:p>
        </p:txBody>
      </p:sp>
      <p:sp>
        <p:nvSpPr>
          <p:cNvPr id="9" name="TextBox 8"/>
          <p:cNvSpPr txBox="1"/>
          <p:nvPr/>
        </p:nvSpPr>
        <p:spPr>
          <a:xfrm>
            <a:off x="381000" y="1295400"/>
            <a:ext cx="5029200" cy="1384995"/>
          </a:xfrm>
          <a:prstGeom prst="rect">
            <a:avLst/>
          </a:prstGeom>
          <a:noFill/>
        </p:spPr>
        <p:txBody>
          <a:bodyPr wrap="square" rtlCol="0">
            <a:spAutoFit/>
          </a:bodyPr>
          <a:lstStyle/>
          <a:p>
            <a:r>
              <a:rPr lang="en-US" sz="2400" b="1" dirty="0" smtClean="0">
                <a:solidFill>
                  <a:srgbClr val="FFFF00"/>
                </a:solidFill>
              </a:rPr>
              <a:t>Business Process Reengineering:-</a:t>
            </a:r>
          </a:p>
          <a:p>
            <a:r>
              <a:rPr lang="en-US" sz="2000" dirty="0" smtClean="0"/>
              <a:t>A common ERP software modules include product planning, inventory control and various aspects of an organization.</a:t>
            </a:r>
          </a:p>
        </p:txBody>
      </p:sp>
      <p:pic>
        <p:nvPicPr>
          <p:cNvPr id="10" name="Picture 9" descr="H:\Processed\erp\Images\erp-software.jpg"/>
          <p:cNvPicPr/>
          <p:nvPr/>
        </p:nvPicPr>
        <p:blipFill>
          <a:blip r:embed="rId3"/>
          <a:srcRect/>
          <a:stretch>
            <a:fillRect/>
          </a:stretch>
        </p:blipFill>
        <p:spPr bwMode="auto">
          <a:xfrm>
            <a:off x="5638800" y="1371600"/>
            <a:ext cx="2705100" cy="3952874"/>
          </a:xfrm>
          <a:prstGeom prst="rect">
            <a:avLst/>
          </a:prstGeom>
          <a:noFill/>
          <a:ln w="9525">
            <a:noFill/>
            <a:miter lim="800000"/>
            <a:headEnd/>
            <a:tailEnd/>
          </a:ln>
        </p:spPr>
      </p:pic>
      <p:sp>
        <p:nvSpPr>
          <p:cNvPr id="5" name="TextBox 4"/>
          <p:cNvSpPr txBox="1"/>
          <p:nvPr/>
        </p:nvSpPr>
        <p:spPr>
          <a:xfrm>
            <a:off x="381000" y="2590800"/>
            <a:ext cx="4953000" cy="1384995"/>
          </a:xfrm>
          <a:prstGeom prst="rect">
            <a:avLst/>
          </a:prstGeom>
          <a:noFill/>
        </p:spPr>
        <p:txBody>
          <a:bodyPr wrap="square" rtlCol="0">
            <a:spAutoFit/>
          </a:bodyPr>
          <a:lstStyle/>
          <a:p>
            <a:r>
              <a:rPr lang="en-US" sz="2400" b="1" dirty="0" smtClean="0">
                <a:solidFill>
                  <a:srgbClr val="FFFF00"/>
                </a:solidFill>
              </a:rPr>
              <a:t>Database integration:-</a:t>
            </a:r>
          </a:p>
          <a:p>
            <a:r>
              <a:rPr lang="en-US" sz="2000" dirty="0" smtClean="0"/>
              <a:t>At all levels of an organization like strategic planning, management control and operational control.</a:t>
            </a:r>
            <a:endParaRPr lang="en-US" sz="2000" b="1" dirty="0" smtClean="0">
              <a:solidFill>
                <a:srgbClr val="FFFF00"/>
              </a:solidFill>
            </a:endParaRPr>
          </a:p>
        </p:txBody>
      </p:sp>
      <p:sp>
        <p:nvSpPr>
          <p:cNvPr id="6" name="TextBox 5"/>
          <p:cNvSpPr txBox="1"/>
          <p:nvPr/>
        </p:nvSpPr>
        <p:spPr>
          <a:xfrm>
            <a:off x="381000" y="3886200"/>
            <a:ext cx="5029200" cy="1384995"/>
          </a:xfrm>
          <a:prstGeom prst="rect">
            <a:avLst/>
          </a:prstGeom>
          <a:noFill/>
        </p:spPr>
        <p:txBody>
          <a:bodyPr wrap="square" rtlCol="0">
            <a:spAutoFit/>
          </a:bodyPr>
          <a:lstStyle/>
          <a:p>
            <a:r>
              <a:rPr lang="en-US" sz="2400" b="1" dirty="0" smtClean="0">
                <a:solidFill>
                  <a:srgbClr val="FFFF00"/>
                </a:solidFill>
              </a:rPr>
              <a:t>Enhanced user interfaces:-</a:t>
            </a:r>
          </a:p>
          <a:p>
            <a:r>
              <a:rPr lang="en-US" sz="2000" dirty="0" smtClean="0"/>
              <a:t>At all levels, from workers to supervisors and from mid-level managers to executives.</a:t>
            </a:r>
            <a:endParaRPr lang="en-US" sz="2000" b="1" dirty="0" smtClean="0">
              <a:solidFill>
                <a:srgbClr val="FFFF00"/>
              </a:solidFill>
            </a:endParaRPr>
          </a:p>
        </p:txBody>
      </p:sp>
      <p:sp>
        <p:nvSpPr>
          <p:cNvPr id="7" name="TextBox 6"/>
          <p:cNvSpPr txBox="1"/>
          <p:nvPr/>
        </p:nvSpPr>
        <p:spPr>
          <a:xfrm>
            <a:off x="381000" y="5257800"/>
            <a:ext cx="4876800" cy="830997"/>
          </a:xfrm>
          <a:prstGeom prst="rect">
            <a:avLst/>
          </a:prstGeom>
          <a:noFill/>
        </p:spPr>
        <p:txBody>
          <a:bodyPr wrap="square" rtlCol="0">
            <a:spAutoFit/>
          </a:bodyPr>
          <a:lstStyle/>
          <a:p>
            <a:r>
              <a:rPr lang="en-US" sz="2400" b="1" dirty="0" smtClean="0">
                <a:solidFill>
                  <a:srgbClr val="FFFF00"/>
                </a:solidFill>
              </a:rPr>
              <a:t>Data transport between companies</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3"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
                                        <p:tgtEl>
                                          <p:spTgt spid="10"/>
                                        </p:tgtEl>
                                      </p:cBhvr>
                                    </p:animEffect>
                                    <p:anim calcmode="lin" valueType="num">
                                      <p:cBhvr>
                                        <p:cTn id="14" dur="400" fill="hold"/>
                                        <p:tgtEl>
                                          <p:spTgt spid="10"/>
                                        </p:tgtEl>
                                        <p:attrNameLst>
                                          <p:attrName>ppt_x</p:attrName>
                                        </p:attrNameLst>
                                      </p:cBhvr>
                                      <p:tavLst>
                                        <p:tav tm="0">
                                          <p:val>
                                            <p:strVal val="#ppt_x"/>
                                          </p:val>
                                        </p:tav>
                                        <p:tav tm="100000">
                                          <p:val>
                                            <p:strVal val="#ppt_x"/>
                                          </p:val>
                                        </p:tav>
                                      </p:tavLst>
                                    </p:anim>
                                    <p:anim calcmode="lin" valueType="num">
                                      <p:cBhvr>
                                        <p:cTn id="15" dur="400" fill="hold"/>
                                        <p:tgtEl>
                                          <p:spTgt spid="10"/>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8" fill="hold">
                            <p:stCondLst>
                              <p:cond delay="2000"/>
                            </p:stCondLst>
                            <p:childTnLst>
                              <p:par>
                                <p:cTn id="19" presetID="27" presetClass="entr" presetSubtype="0" fill="hold" grpId="0" nodeType="afterEffect">
                                  <p:stCondLst>
                                    <p:cond delay="0"/>
                                  </p:stCondLst>
                                  <p:iterate type="lt">
                                    <p:tmPct val="50000"/>
                                  </p:iterate>
                                  <p:childTnLst>
                                    <p:set>
                                      <p:cBhvr>
                                        <p:cTn id="20" dur="1" fill="hold">
                                          <p:stCondLst>
                                            <p:cond delay="0"/>
                                          </p:stCondLst>
                                        </p:cTn>
                                        <p:tgtEl>
                                          <p:spTgt spid="9"/>
                                        </p:tgtEl>
                                        <p:attrNameLst>
                                          <p:attrName>style.visibility</p:attrName>
                                        </p:attrNameLst>
                                      </p:cBhvr>
                                      <p:to>
                                        <p:strVal val="visible"/>
                                      </p:to>
                                    </p:set>
                                    <p:anim calcmode="discrete" valueType="clr">
                                      <p:cBhvr override="childStyle">
                                        <p:cTn id="21"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9"/>
                                        </p:tgtEl>
                                        <p:attrNameLst>
                                          <p:attrName>fillcolor</p:attrName>
                                        </p:attrNameLst>
                                      </p:cBhvr>
                                      <p:tavLst>
                                        <p:tav tm="0">
                                          <p:val>
                                            <p:clrVal>
                                              <a:schemeClr val="accent2"/>
                                            </p:clrVal>
                                          </p:val>
                                        </p:tav>
                                        <p:tav tm="50000">
                                          <p:val>
                                            <p:clrVal>
                                              <a:schemeClr val="hlink"/>
                                            </p:clrVal>
                                          </p:val>
                                        </p:tav>
                                      </p:tavLst>
                                    </p:anim>
                                    <p:set>
                                      <p:cBhvr>
                                        <p:cTn id="23" dur="80"/>
                                        <p:tgtEl>
                                          <p:spTgt spid="9"/>
                                        </p:tgtEl>
                                        <p:attrNameLst>
                                          <p:attrName>fill.type</p:attrName>
                                        </p:attrNameLst>
                                      </p:cBhvr>
                                      <p:to>
                                        <p:strVal val="solid"/>
                                      </p:to>
                                    </p:set>
                                  </p:childTnLst>
                                </p:cTn>
                              </p:par>
                            </p:childTnLst>
                          </p:cTn>
                        </p:par>
                        <p:par>
                          <p:cTn id="24" fill="hold">
                            <p:stCondLst>
                              <p:cond delay="7160"/>
                            </p:stCondLst>
                            <p:childTnLst>
                              <p:par>
                                <p:cTn id="25" presetID="27" presetClass="entr" presetSubtype="0" fill="hold" grpId="0" nodeType="afterEffect">
                                  <p:stCondLst>
                                    <p:cond delay="0"/>
                                  </p:stCondLst>
                                  <p:iterate type="lt">
                                    <p:tmPct val="50000"/>
                                  </p:iterate>
                                  <p:childTnLst>
                                    <p:set>
                                      <p:cBhvr>
                                        <p:cTn id="26" dur="1" fill="hold">
                                          <p:stCondLst>
                                            <p:cond delay="0"/>
                                          </p:stCondLst>
                                        </p:cTn>
                                        <p:tgtEl>
                                          <p:spTgt spid="5"/>
                                        </p:tgtEl>
                                        <p:attrNameLst>
                                          <p:attrName>style.visibility</p:attrName>
                                        </p:attrNameLst>
                                      </p:cBhvr>
                                      <p:to>
                                        <p:strVal val="visible"/>
                                      </p:to>
                                    </p:set>
                                    <p:anim calcmode="discrete" valueType="clr">
                                      <p:cBhvr override="childStyle">
                                        <p:cTn id="2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5"/>
                                        </p:tgtEl>
                                        <p:attrNameLst>
                                          <p:attrName>fillcolor</p:attrName>
                                        </p:attrNameLst>
                                      </p:cBhvr>
                                      <p:tavLst>
                                        <p:tav tm="0">
                                          <p:val>
                                            <p:clrVal>
                                              <a:schemeClr val="accent2"/>
                                            </p:clrVal>
                                          </p:val>
                                        </p:tav>
                                        <p:tav tm="50000">
                                          <p:val>
                                            <p:clrVal>
                                              <a:schemeClr val="hlink"/>
                                            </p:clrVal>
                                          </p:val>
                                        </p:tav>
                                      </p:tavLst>
                                    </p:anim>
                                    <p:set>
                                      <p:cBhvr>
                                        <p:cTn id="29" dur="80"/>
                                        <p:tgtEl>
                                          <p:spTgt spid="5"/>
                                        </p:tgtEl>
                                        <p:attrNameLst>
                                          <p:attrName>fill.type</p:attrName>
                                        </p:attrNameLst>
                                      </p:cBhvr>
                                      <p:to>
                                        <p:strVal val="solid"/>
                                      </p:to>
                                    </p:set>
                                  </p:childTnLst>
                                </p:cTn>
                              </p:par>
                            </p:childTnLst>
                          </p:cTn>
                        </p:par>
                        <p:par>
                          <p:cTn id="30" fill="hold">
                            <p:stCondLst>
                              <p:cond delay="11560"/>
                            </p:stCondLst>
                            <p:childTnLst>
                              <p:par>
                                <p:cTn id="31" presetID="27" presetClass="entr" presetSubtype="0" fill="hold" grpId="0" nodeType="afterEffect">
                                  <p:stCondLst>
                                    <p:cond delay="0"/>
                                  </p:stCondLst>
                                  <p:iterate type="lt">
                                    <p:tmPct val="50000"/>
                                  </p:iterate>
                                  <p:childTnLst>
                                    <p:set>
                                      <p:cBhvr>
                                        <p:cTn id="32" dur="1" fill="hold">
                                          <p:stCondLst>
                                            <p:cond delay="0"/>
                                          </p:stCondLst>
                                        </p:cTn>
                                        <p:tgtEl>
                                          <p:spTgt spid="6"/>
                                        </p:tgtEl>
                                        <p:attrNameLst>
                                          <p:attrName>style.visibility</p:attrName>
                                        </p:attrNameLst>
                                      </p:cBhvr>
                                      <p:to>
                                        <p:strVal val="visible"/>
                                      </p:to>
                                    </p:set>
                                    <p:anim calcmode="discrete" valueType="clr">
                                      <p:cBhvr override="childStyle">
                                        <p:cTn id="33"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6"/>
                                        </p:tgtEl>
                                        <p:attrNameLst>
                                          <p:attrName>fillcolor</p:attrName>
                                        </p:attrNameLst>
                                      </p:cBhvr>
                                      <p:tavLst>
                                        <p:tav tm="0">
                                          <p:val>
                                            <p:clrVal>
                                              <a:schemeClr val="accent2"/>
                                            </p:clrVal>
                                          </p:val>
                                        </p:tav>
                                        <p:tav tm="50000">
                                          <p:val>
                                            <p:clrVal>
                                              <a:schemeClr val="hlink"/>
                                            </p:clrVal>
                                          </p:val>
                                        </p:tav>
                                      </p:tavLst>
                                    </p:anim>
                                    <p:set>
                                      <p:cBhvr>
                                        <p:cTn id="35" dur="80"/>
                                        <p:tgtEl>
                                          <p:spTgt spid="6"/>
                                        </p:tgtEl>
                                        <p:attrNameLst>
                                          <p:attrName>fill.type</p:attrName>
                                        </p:attrNameLst>
                                      </p:cBhvr>
                                      <p:to>
                                        <p:strVal val="solid"/>
                                      </p:to>
                                    </p:set>
                                  </p:childTnLst>
                                </p:cTn>
                              </p:par>
                            </p:childTnLst>
                          </p:cTn>
                        </p:par>
                        <p:par>
                          <p:cTn id="36" fill="hold">
                            <p:stCondLst>
                              <p:cond delay="15480"/>
                            </p:stCondLst>
                            <p:childTnLst>
                              <p:par>
                                <p:cTn id="37" presetID="27" presetClass="entr" presetSubtype="0" fill="hold" grpId="0" nodeType="afterEffect">
                                  <p:stCondLst>
                                    <p:cond delay="0"/>
                                  </p:stCondLst>
                                  <p:iterate type="lt">
                                    <p:tmPct val="50000"/>
                                  </p:iterate>
                                  <p:childTnLst>
                                    <p:set>
                                      <p:cBhvr>
                                        <p:cTn id="38" dur="1" fill="hold">
                                          <p:stCondLst>
                                            <p:cond delay="0"/>
                                          </p:stCondLst>
                                        </p:cTn>
                                        <p:tgtEl>
                                          <p:spTgt spid="7"/>
                                        </p:tgtEl>
                                        <p:attrNameLst>
                                          <p:attrName>style.visibility</p:attrName>
                                        </p:attrNameLst>
                                      </p:cBhvr>
                                      <p:to>
                                        <p:strVal val="visible"/>
                                      </p:to>
                                    </p:set>
                                    <p:anim calcmode="discrete" valueType="clr">
                                      <p:cBhvr override="childStyle">
                                        <p:cTn id="39"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7"/>
                                        </p:tgtEl>
                                        <p:attrNameLst>
                                          <p:attrName>fillcolor</p:attrName>
                                        </p:attrNameLst>
                                      </p:cBhvr>
                                      <p:tavLst>
                                        <p:tav tm="0">
                                          <p:val>
                                            <p:clrVal>
                                              <a:schemeClr val="accent2"/>
                                            </p:clrVal>
                                          </p:val>
                                        </p:tav>
                                        <p:tav tm="50000">
                                          <p:val>
                                            <p:clrVal>
                                              <a:schemeClr val="hlink"/>
                                            </p:clrVal>
                                          </p:val>
                                        </p:tav>
                                      </p:tavLst>
                                    </p:anim>
                                    <p:set>
                                      <p:cBhvr>
                                        <p:cTn id="41"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i="1" u="sng" dirty="0" smtClean="0">
                <a:solidFill>
                  <a:srgbClr val="FFFF00"/>
                </a:solidFill>
              </a:rPr>
              <a:t>ERP - Advantages</a:t>
            </a:r>
            <a:endParaRPr lang="en-US" dirty="0">
              <a:solidFill>
                <a:srgbClr val="FFFF00"/>
              </a:solidFill>
            </a:endParaRPr>
          </a:p>
        </p:txBody>
      </p:sp>
      <p:sp>
        <p:nvSpPr>
          <p:cNvPr id="4" name="Content Placeholder 3"/>
          <p:cNvSpPr>
            <a:spLocks noGrp="1"/>
          </p:cNvSpPr>
          <p:nvPr>
            <p:ph idx="1"/>
          </p:nvPr>
        </p:nvSpPr>
        <p:spPr>
          <a:xfrm>
            <a:off x="457200" y="762000"/>
            <a:ext cx="8229600" cy="4709160"/>
          </a:xfrm>
        </p:spPr>
        <p:txBody>
          <a:bodyPr>
            <a:noAutofit/>
          </a:bodyPr>
          <a:lstStyle/>
          <a:p>
            <a:pPr lvl="0"/>
            <a:r>
              <a:rPr lang="en-US" sz="3200" dirty="0" smtClean="0">
                <a:solidFill>
                  <a:srgbClr val="FFFF00"/>
                </a:solidFill>
              </a:rPr>
              <a:t>Paperless environment in business</a:t>
            </a:r>
          </a:p>
          <a:p>
            <a:pPr lvl="0"/>
            <a:r>
              <a:rPr lang="en-US" sz="3200" dirty="0" smtClean="0">
                <a:solidFill>
                  <a:srgbClr val="FFFF00"/>
                </a:solidFill>
              </a:rPr>
              <a:t>Design engineering </a:t>
            </a:r>
            <a:r>
              <a:rPr lang="en-US" sz="2000" dirty="0" smtClean="0">
                <a:solidFill>
                  <a:srgbClr val="FFFF00"/>
                </a:solidFill>
              </a:rPr>
              <a:t>(how to best make the product)</a:t>
            </a:r>
            <a:endParaRPr lang="en-US" sz="3200" dirty="0" smtClean="0">
              <a:solidFill>
                <a:srgbClr val="FFFF00"/>
              </a:solidFill>
            </a:endParaRPr>
          </a:p>
          <a:p>
            <a:pPr lvl="0"/>
            <a:r>
              <a:rPr lang="en-US" sz="3200" dirty="0" smtClean="0">
                <a:solidFill>
                  <a:srgbClr val="FFFF00"/>
                </a:solidFill>
              </a:rPr>
              <a:t>Tracking the 3-way match</a:t>
            </a:r>
          </a:p>
          <a:p>
            <a:r>
              <a:rPr lang="en-US" sz="3200" dirty="0" smtClean="0">
                <a:solidFill>
                  <a:srgbClr val="FFFF00"/>
                </a:solidFill>
              </a:rPr>
              <a:t>Allow departments to talk to each other</a:t>
            </a:r>
          </a:p>
          <a:p>
            <a:pPr lvl="0"/>
            <a:r>
              <a:rPr lang="en-US" sz="3200" dirty="0" smtClean="0">
                <a:solidFill>
                  <a:srgbClr val="FFFF00"/>
                </a:solidFill>
              </a:rPr>
              <a:t>Integrated and a common set of data</a:t>
            </a:r>
          </a:p>
          <a:p>
            <a:pPr lvl="0"/>
            <a:r>
              <a:rPr lang="en-US" sz="3200" dirty="0" smtClean="0">
                <a:solidFill>
                  <a:srgbClr val="FFFF00"/>
                </a:solidFill>
              </a:rPr>
              <a:t>Gain visibility into supply chain</a:t>
            </a:r>
          </a:p>
          <a:p>
            <a:pPr lvl="0"/>
            <a:r>
              <a:rPr lang="en-US" sz="3200" dirty="0" smtClean="0">
                <a:solidFill>
                  <a:srgbClr val="FFFF00"/>
                </a:solidFill>
              </a:rPr>
              <a:t>Ensure compliance with regulations</a:t>
            </a:r>
          </a:p>
          <a:p>
            <a:r>
              <a:rPr lang="en-US" sz="3200" dirty="0" smtClean="0">
                <a:solidFill>
                  <a:srgbClr val="FFFF00"/>
                </a:solidFill>
              </a:rPr>
              <a:t>Readymade solution to most of the problems.</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7"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900" decel="100000" fill="hold"/>
                                        <p:tgtEl>
                                          <p:spTgt spid="4">
                                            <p:txEl>
                                              <p:pRg st="1" end="1"/>
                                            </p:tx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4">
                                            <p:txEl>
                                              <p:pRg st="1" end="1"/>
                                            </p:txEl>
                                          </p:spTgt>
                                        </p:tgtEl>
                                        <p:attrNameLst>
                                          <p:attrName>ppt_y</p:attrName>
                                        </p:attrNameLst>
                                      </p:cBhvr>
                                      <p:tavLst>
                                        <p:tav tm="0">
                                          <p:val>
                                            <p:strVal val="#ppt_y-.03"/>
                                          </p:val>
                                        </p:tav>
                                        <p:tav tm="100000">
                                          <p:val>
                                            <p:strVal val="#ppt_y"/>
                                          </p:val>
                                        </p:tav>
                                      </p:tavLst>
                                    </p:anim>
                                  </p:childTnLst>
                                </p:cTn>
                              </p:par>
                            </p:childTnLst>
                          </p:cTn>
                        </p:par>
                        <p:par>
                          <p:cTn id="25" fill="hold">
                            <p:stCondLst>
                              <p:cond delay="1000"/>
                            </p:stCondLst>
                            <p:childTnLst>
                              <p:par>
                                <p:cTn id="26" presetID="37" presetClass="entr" presetSubtype="0" fill="hold" grpId="0" nodeType="after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4">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4">
                                            <p:txEl>
                                              <p:pRg st="2" end="2"/>
                                            </p:txEl>
                                          </p:spTgt>
                                        </p:tgtEl>
                                        <p:attrNameLst>
                                          <p:attrName>ppt_y</p:attrName>
                                        </p:attrNameLst>
                                      </p:cBhvr>
                                      <p:tavLst>
                                        <p:tav tm="0">
                                          <p:val>
                                            <p:strVal val="#ppt_y-.03"/>
                                          </p:val>
                                        </p:tav>
                                        <p:tav tm="100000">
                                          <p:val>
                                            <p:strVal val="#ppt_y"/>
                                          </p:val>
                                        </p:tav>
                                      </p:tavLst>
                                    </p:anim>
                                  </p:childTnLst>
                                </p:cTn>
                              </p:par>
                            </p:childTnLst>
                          </p:cTn>
                        </p:par>
                        <p:par>
                          <p:cTn id="32" fill="hold">
                            <p:stCondLst>
                              <p:cond delay="2000"/>
                            </p:stCondLst>
                            <p:childTnLst>
                              <p:par>
                                <p:cTn id="33" presetID="37" presetClass="entr" presetSubtype="0" fill="hold" grpId="0" nodeType="after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animEffect transition="in" filter="fade">
                                      <p:cBhvr>
                                        <p:cTn id="35" dur="1000"/>
                                        <p:tgtEl>
                                          <p:spTgt spid="4">
                                            <p:txEl>
                                              <p:pRg st="3" end="3"/>
                                            </p:txEl>
                                          </p:spTgt>
                                        </p:tgtEl>
                                      </p:cBhvr>
                                    </p:animEffect>
                                    <p:anim calcmode="lin" valueType="num">
                                      <p:cBhvr>
                                        <p:cTn id="3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7" dur="900" decel="100000" fill="hold"/>
                                        <p:tgtEl>
                                          <p:spTgt spid="4">
                                            <p:txEl>
                                              <p:pRg st="3" end="3"/>
                                            </p:txEl>
                                          </p:spTgt>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
                                            <p:txEl>
                                              <p:pRg st="3" end="3"/>
                                            </p:txEl>
                                          </p:spTgt>
                                        </p:tgtEl>
                                        <p:attrNameLst>
                                          <p:attrName>ppt_y</p:attrName>
                                        </p:attrNameLst>
                                      </p:cBhvr>
                                      <p:tavLst>
                                        <p:tav tm="0">
                                          <p:val>
                                            <p:strVal val="#ppt_y-.03"/>
                                          </p:val>
                                        </p:tav>
                                        <p:tav tm="100000">
                                          <p:val>
                                            <p:strVal val="#ppt_y"/>
                                          </p:val>
                                        </p:tav>
                                      </p:tavLst>
                                    </p:anim>
                                  </p:childTnLst>
                                </p:cTn>
                              </p:par>
                            </p:childTnLst>
                          </p:cTn>
                        </p:par>
                        <p:par>
                          <p:cTn id="39" fill="hold">
                            <p:stCondLst>
                              <p:cond delay="3000"/>
                            </p:stCondLst>
                            <p:childTnLst>
                              <p:par>
                                <p:cTn id="40" presetID="37" presetClass="entr" presetSubtype="0" fill="hold" grpId="0" nodeType="afterEffect">
                                  <p:stCondLst>
                                    <p:cond delay="0"/>
                                  </p:stCondLst>
                                  <p:childTnLst>
                                    <p:set>
                                      <p:cBhvr>
                                        <p:cTn id="41" dur="1" fill="hold">
                                          <p:stCondLst>
                                            <p:cond delay="0"/>
                                          </p:stCondLst>
                                        </p:cTn>
                                        <p:tgtEl>
                                          <p:spTgt spid="4">
                                            <p:txEl>
                                              <p:pRg st="4" end="4"/>
                                            </p:txEl>
                                          </p:spTgt>
                                        </p:tgtEl>
                                        <p:attrNameLst>
                                          <p:attrName>style.visibility</p:attrName>
                                        </p:attrNameLst>
                                      </p:cBhvr>
                                      <p:to>
                                        <p:strVal val="visible"/>
                                      </p:to>
                                    </p:set>
                                    <p:animEffect transition="in" filter="fade">
                                      <p:cBhvr>
                                        <p:cTn id="42" dur="1000"/>
                                        <p:tgtEl>
                                          <p:spTgt spid="4">
                                            <p:txEl>
                                              <p:pRg st="4" end="4"/>
                                            </p:txEl>
                                          </p:spTgt>
                                        </p:tgtEl>
                                      </p:cBhvr>
                                    </p:animEffect>
                                    <p:anim calcmode="lin" valueType="num">
                                      <p:cBhvr>
                                        <p:cTn id="4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4" dur="900" decel="100000" fill="hold"/>
                                        <p:tgtEl>
                                          <p:spTgt spid="4">
                                            <p:txEl>
                                              <p:pRg st="4" end="4"/>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4">
                                            <p:txEl>
                                              <p:pRg st="4" end="4"/>
                                            </p:txEl>
                                          </p:spTgt>
                                        </p:tgtEl>
                                        <p:attrNameLst>
                                          <p:attrName>ppt_y</p:attrName>
                                        </p:attrNameLst>
                                      </p:cBhvr>
                                      <p:tavLst>
                                        <p:tav tm="0">
                                          <p:val>
                                            <p:strVal val="#ppt_y-.03"/>
                                          </p:val>
                                        </p:tav>
                                        <p:tav tm="100000">
                                          <p:val>
                                            <p:strVal val="#ppt_y"/>
                                          </p:val>
                                        </p:tav>
                                      </p:tavLst>
                                    </p:anim>
                                  </p:childTnLst>
                                </p:cTn>
                              </p:par>
                            </p:childTnLst>
                          </p:cTn>
                        </p:par>
                        <p:par>
                          <p:cTn id="46" fill="hold">
                            <p:stCondLst>
                              <p:cond delay="4000"/>
                            </p:stCondLst>
                            <p:childTnLst>
                              <p:par>
                                <p:cTn id="47" presetID="37" presetClass="entr" presetSubtype="0" fill="hold" grpId="0" nodeType="afterEffect">
                                  <p:stCondLst>
                                    <p:cond delay="0"/>
                                  </p:stCondLst>
                                  <p:childTnLst>
                                    <p:set>
                                      <p:cBhvr>
                                        <p:cTn id="48" dur="1" fill="hold">
                                          <p:stCondLst>
                                            <p:cond delay="0"/>
                                          </p:stCondLst>
                                        </p:cTn>
                                        <p:tgtEl>
                                          <p:spTgt spid="4">
                                            <p:txEl>
                                              <p:pRg st="5" end="5"/>
                                            </p:txEl>
                                          </p:spTgt>
                                        </p:tgtEl>
                                        <p:attrNameLst>
                                          <p:attrName>style.visibility</p:attrName>
                                        </p:attrNameLst>
                                      </p:cBhvr>
                                      <p:to>
                                        <p:strVal val="visible"/>
                                      </p:to>
                                    </p:set>
                                    <p:animEffect transition="in" filter="fade">
                                      <p:cBhvr>
                                        <p:cTn id="49" dur="1000"/>
                                        <p:tgtEl>
                                          <p:spTgt spid="4">
                                            <p:txEl>
                                              <p:pRg st="5" end="5"/>
                                            </p:txEl>
                                          </p:spTgt>
                                        </p:tgtEl>
                                      </p:cBhvr>
                                    </p:animEffect>
                                    <p:anim calcmode="lin" valueType="num">
                                      <p:cBhvr>
                                        <p:cTn id="5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51" dur="900" decel="100000" fill="hold"/>
                                        <p:tgtEl>
                                          <p:spTgt spid="4">
                                            <p:txEl>
                                              <p:pRg st="5" end="5"/>
                                            </p:txEl>
                                          </p:spTgt>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4">
                                            <p:txEl>
                                              <p:pRg st="5" end="5"/>
                                            </p:txEl>
                                          </p:spTgt>
                                        </p:tgtEl>
                                        <p:attrNameLst>
                                          <p:attrName>ppt_y</p:attrName>
                                        </p:attrNameLst>
                                      </p:cBhvr>
                                      <p:tavLst>
                                        <p:tav tm="0">
                                          <p:val>
                                            <p:strVal val="#ppt_y-.03"/>
                                          </p:val>
                                        </p:tav>
                                        <p:tav tm="100000">
                                          <p:val>
                                            <p:strVal val="#ppt_y"/>
                                          </p:val>
                                        </p:tav>
                                      </p:tavLst>
                                    </p:anim>
                                  </p:childTnLst>
                                </p:cTn>
                              </p:par>
                            </p:childTnLst>
                          </p:cTn>
                        </p:par>
                        <p:par>
                          <p:cTn id="53" fill="hold">
                            <p:stCondLst>
                              <p:cond delay="5000"/>
                            </p:stCondLst>
                            <p:childTnLst>
                              <p:par>
                                <p:cTn id="54" presetID="37" presetClass="entr" presetSubtype="0" fill="hold" grpId="0" nodeType="afterEffect">
                                  <p:stCondLst>
                                    <p:cond delay="0"/>
                                  </p:stCondLst>
                                  <p:childTnLst>
                                    <p:set>
                                      <p:cBhvr>
                                        <p:cTn id="55" dur="1" fill="hold">
                                          <p:stCondLst>
                                            <p:cond delay="0"/>
                                          </p:stCondLst>
                                        </p:cTn>
                                        <p:tgtEl>
                                          <p:spTgt spid="4">
                                            <p:txEl>
                                              <p:pRg st="6" end="6"/>
                                            </p:txEl>
                                          </p:spTgt>
                                        </p:tgtEl>
                                        <p:attrNameLst>
                                          <p:attrName>style.visibility</p:attrName>
                                        </p:attrNameLst>
                                      </p:cBhvr>
                                      <p:to>
                                        <p:strVal val="visible"/>
                                      </p:to>
                                    </p:set>
                                    <p:animEffect transition="in" filter="fade">
                                      <p:cBhvr>
                                        <p:cTn id="56" dur="1000"/>
                                        <p:tgtEl>
                                          <p:spTgt spid="4">
                                            <p:txEl>
                                              <p:pRg st="6" end="6"/>
                                            </p:txEl>
                                          </p:spTgt>
                                        </p:tgtEl>
                                      </p:cBhvr>
                                    </p:animEffect>
                                    <p:anim calcmode="lin" valueType="num">
                                      <p:cBhvr>
                                        <p:cTn id="57"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8" dur="900" decel="100000" fill="hold"/>
                                        <p:tgtEl>
                                          <p:spTgt spid="4">
                                            <p:txEl>
                                              <p:pRg st="6" end="6"/>
                                            </p:txEl>
                                          </p:spTgt>
                                        </p:tgtEl>
                                        <p:attrNameLst>
                                          <p:attrName>ppt_y</p:attrName>
                                        </p:attrNameLst>
                                      </p:cBhvr>
                                      <p:tavLst>
                                        <p:tav tm="0">
                                          <p:val>
                                            <p:strVal val="#ppt_y+1"/>
                                          </p:val>
                                        </p:tav>
                                        <p:tav tm="100000">
                                          <p:val>
                                            <p:strVal val="#ppt_y-.03"/>
                                          </p:val>
                                        </p:tav>
                                      </p:tavLst>
                                    </p:anim>
                                    <p:anim calcmode="lin" valueType="num">
                                      <p:cBhvr>
                                        <p:cTn id="59" dur="100" accel="100000" fill="hold">
                                          <p:stCondLst>
                                            <p:cond delay="900"/>
                                          </p:stCondLst>
                                        </p:cTn>
                                        <p:tgtEl>
                                          <p:spTgt spid="4">
                                            <p:txEl>
                                              <p:pRg st="6" end="6"/>
                                            </p:txEl>
                                          </p:spTgt>
                                        </p:tgtEl>
                                        <p:attrNameLst>
                                          <p:attrName>ppt_y</p:attrName>
                                        </p:attrNameLst>
                                      </p:cBhvr>
                                      <p:tavLst>
                                        <p:tav tm="0">
                                          <p:val>
                                            <p:strVal val="#ppt_y-.03"/>
                                          </p:val>
                                        </p:tav>
                                        <p:tav tm="100000">
                                          <p:val>
                                            <p:strVal val="#ppt_y"/>
                                          </p:val>
                                        </p:tav>
                                      </p:tavLst>
                                    </p:anim>
                                  </p:childTnLst>
                                </p:cTn>
                              </p:par>
                            </p:childTnLst>
                          </p:cTn>
                        </p:par>
                        <p:par>
                          <p:cTn id="60" fill="hold">
                            <p:stCondLst>
                              <p:cond delay="6000"/>
                            </p:stCondLst>
                            <p:childTnLst>
                              <p:par>
                                <p:cTn id="61" presetID="37" presetClass="entr" presetSubtype="0" fill="hold" grpId="0" nodeType="afterEffect">
                                  <p:stCondLst>
                                    <p:cond delay="0"/>
                                  </p:stCondLst>
                                  <p:childTnLst>
                                    <p:set>
                                      <p:cBhvr>
                                        <p:cTn id="62" dur="1" fill="hold">
                                          <p:stCondLst>
                                            <p:cond delay="0"/>
                                          </p:stCondLst>
                                        </p:cTn>
                                        <p:tgtEl>
                                          <p:spTgt spid="4">
                                            <p:txEl>
                                              <p:pRg st="7" end="7"/>
                                            </p:txEl>
                                          </p:spTgt>
                                        </p:tgtEl>
                                        <p:attrNameLst>
                                          <p:attrName>style.visibility</p:attrName>
                                        </p:attrNameLst>
                                      </p:cBhvr>
                                      <p:to>
                                        <p:strVal val="visible"/>
                                      </p:to>
                                    </p:set>
                                    <p:animEffect transition="in" filter="fade">
                                      <p:cBhvr>
                                        <p:cTn id="63" dur="1000"/>
                                        <p:tgtEl>
                                          <p:spTgt spid="4">
                                            <p:txEl>
                                              <p:pRg st="7" end="7"/>
                                            </p:txEl>
                                          </p:spTgt>
                                        </p:tgtEl>
                                      </p:cBhvr>
                                    </p:animEffect>
                                    <p:anim calcmode="lin" valueType="num">
                                      <p:cBhvr>
                                        <p:cTn id="64"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65" dur="900" decel="100000" fill="hold"/>
                                        <p:tgtEl>
                                          <p:spTgt spid="4">
                                            <p:txEl>
                                              <p:pRg st="7" end="7"/>
                                            </p:txEl>
                                          </p:spTgt>
                                        </p:tgtEl>
                                        <p:attrNameLst>
                                          <p:attrName>ppt_y</p:attrName>
                                        </p:attrNameLst>
                                      </p:cBhvr>
                                      <p:tavLst>
                                        <p:tav tm="0">
                                          <p:val>
                                            <p:strVal val="#ppt_y+1"/>
                                          </p:val>
                                        </p:tav>
                                        <p:tav tm="100000">
                                          <p:val>
                                            <p:strVal val="#ppt_y-.03"/>
                                          </p:val>
                                        </p:tav>
                                      </p:tavLst>
                                    </p:anim>
                                    <p:anim calcmode="lin" valueType="num">
                                      <p:cBhvr>
                                        <p:cTn id="66" dur="100" accel="100000" fill="hold">
                                          <p:stCondLst>
                                            <p:cond delay="900"/>
                                          </p:stCondLst>
                                        </p:cTn>
                                        <p:tgtEl>
                                          <p:spTgt spid="4">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u="sng" dirty="0" smtClean="0">
                <a:solidFill>
                  <a:srgbClr val="FFFF00"/>
                </a:solidFill>
              </a:rPr>
              <a:t>ERP – Disadvantages</a:t>
            </a:r>
            <a:endParaRPr lang="en-US" dirty="0">
              <a:solidFill>
                <a:srgbClr val="FFFF00"/>
              </a:solidFill>
            </a:endParaRPr>
          </a:p>
        </p:txBody>
      </p:sp>
      <p:sp>
        <p:nvSpPr>
          <p:cNvPr id="3" name="Content Placeholder 2"/>
          <p:cNvSpPr>
            <a:spLocks noGrp="1"/>
          </p:cNvSpPr>
          <p:nvPr>
            <p:ph idx="1"/>
          </p:nvPr>
        </p:nvSpPr>
        <p:spPr>
          <a:xfrm>
            <a:off x="0" y="1371600"/>
            <a:ext cx="5715000" cy="4709160"/>
          </a:xfrm>
        </p:spPr>
        <p:txBody>
          <a:bodyPr>
            <a:noAutofit/>
          </a:bodyPr>
          <a:lstStyle/>
          <a:p>
            <a:pPr lvl="0"/>
            <a:r>
              <a:rPr lang="en-US" sz="2400" dirty="0" smtClean="0"/>
              <a:t>ERP systems can be </a:t>
            </a:r>
            <a:r>
              <a:rPr lang="en-US" sz="2400" dirty="0" smtClean="0">
                <a:solidFill>
                  <a:srgbClr val="FFFF00"/>
                </a:solidFill>
              </a:rPr>
              <a:t>very </a:t>
            </a:r>
            <a:r>
              <a:rPr lang="en-US" sz="2400" b="1" u="sng" dirty="0" smtClean="0">
                <a:solidFill>
                  <a:srgbClr val="FFFF00"/>
                </a:solidFill>
              </a:rPr>
              <a:t>expensive to install often ranging from Thousands to Cores</a:t>
            </a:r>
            <a:r>
              <a:rPr lang="en-US" sz="2400" dirty="0" smtClean="0"/>
              <a:t> for multinational companies.</a:t>
            </a:r>
          </a:p>
          <a:p>
            <a:pPr lvl="0">
              <a:buNone/>
            </a:pPr>
            <a:endParaRPr lang="en-US" sz="2400" dirty="0" smtClean="0"/>
          </a:p>
          <a:p>
            <a:pPr lvl="0"/>
            <a:r>
              <a:rPr lang="en-US" sz="2400" dirty="0" smtClean="0"/>
              <a:t>The system may be </a:t>
            </a:r>
            <a:r>
              <a:rPr lang="en-US" sz="2400" b="1" u="sng" dirty="0" smtClean="0">
                <a:solidFill>
                  <a:srgbClr val="FFFF00"/>
                </a:solidFill>
              </a:rPr>
              <a:t>over-engineered</a:t>
            </a:r>
            <a:r>
              <a:rPr lang="en-US" sz="2400" dirty="0" smtClean="0"/>
              <a:t> relative to the actual needs of the customer and</a:t>
            </a:r>
          </a:p>
          <a:p>
            <a:endParaRPr lang="en-US" sz="2400" dirty="0" smtClean="0"/>
          </a:p>
          <a:p>
            <a:r>
              <a:rPr lang="en-US" sz="2400" dirty="0" smtClean="0"/>
              <a:t>Integration of truly independent businesses can create </a:t>
            </a:r>
            <a:r>
              <a:rPr lang="en-US" sz="2400" b="1" u="sng" dirty="0" smtClean="0">
                <a:solidFill>
                  <a:srgbClr val="FFFF00"/>
                </a:solidFill>
              </a:rPr>
              <a:t>unnecessary dependencies.</a:t>
            </a:r>
            <a:endParaRPr lang="en-US" sz="2400" dirty="0" smtClean="0">
              <a:solidFill>
                <a:srgbClr val="FFFF00"/>
              </a:solidFill>
            </a:endParaRPr>
          </a:p>
        </p:txBody>
      </p:sp>
      <p:pic>
        <p:nvPicPr>
          <p:cNvPr id="4" name="Picture 3" descr="H:\Processed\erp\Images\images (4).jpg"/>
          <p:cNvPicPr/>
          <p:nvPr/>
        </p:nvPicPr>
        <p:blipFill>
          <a:blip r:embed="rId3"/>
          <a:srcRect/>
          <a:stretch>
            <a:fillRect/>
          </a:stretch>
        </p:blipFill>
        <p:spPr bwMode="auto">
          <a:xfrm>
            <a:off x="5840640" y="1676400"/>
            <a:ext cx="3227160" cy="3733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Processed\erp\Images\erp_image.jpg"/>
          <p:cNvPicPr/>
          <p:nvPr/>
        </p:nvPicPr>
        <p:blipFill>
          <a:blip r:embed="rId3"/>
          <a:srcRect r="8815"/>
          <a:stretch>
            <a:fillRect/>
          </a:stretch>
        </p:blipFill>
        <p:spPr bwMode="auto">
          <a:xfrm>
            <a:off x="2590800" y="2133600"/>
            <a:ext cx="3048000" cy="3581400"/>
          </a:xfrm>
          <a:prstGeom prst="rect">
            <a:avLst/>
          </a:prstGeom>
          <a:noFill/>
          <a:ln w="9525">
            <a:noFill/>
            <a:miter lim="800000"/>
            <a:headEnd/>
            <a:tailEnd/>
          </a:ln>
        </p:spPr>
      </p:pic>
      <p:sp>
        <p:nvSpPr>
          <p:cNvPr id="7" name="TextBox 6"/>
          <p:cNvSpPr txBox="1"/>
          <p:nvPr/>
        </p:nvSpPr>
        <p:spPr>
          <a:xfrm>
            <a:off x="0" y="616803"/>
            <a:ext cx="9144000" cy="830997"/>
          </a:xfrm>
          <a:prstGeom prst="rect">
            <a:avLst/>
          </a:prstGeom>
          <a:noFill/>
        </p:spPr>
        <p:txBody>
          <a:bodyPr wrap="square" rtlCol="0">
            <a:spAutoFit/>
          </a:bodyPr>
          <a:lstStyle/>
          <a:p>
            <a:pPr algn="ctr"/>
            <a:r>
              <a:rPr lang="en-US" sz="4800" b="1" i="1" dirty="0" smtClean="0">
                <a:solidFill>
                  <a:srgbClr val="FFFF00"/>
                </a:solidFill>
              </a:rPr>
              <a:t>ERP - Implementation Aspect</a:t>
            </a:r>
            <a:endParaRPr lang="en-US" sz="4800" b="1" i="1" dirty="0">
              <a:solidFill>
                <a:srgbClr val="FFFF00"/>
              </a:solidFill>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35"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style.rotation</p:attrName>
                                        </p:attrNameLst>
                                      </p:cBhvr>
                                      <p:tavLst>
                                        <p:tav tm="0">
                                          <p:val>
                                            <p:fltVal val="720"/>
                                          </p:val>
                                        </p:tav>
                                        <p:tav tm="100000">
                                          <p:val>
                                            <p:fltVal val="0"/>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 calcmode="lin" valueType="num">
                                      <p:cBhvr>
                                        <p:cTn id="15" dur="2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Autofit/>
          </a:bodyPr>
          <a:lstStyle/>
          <a:p>
            <a:r>
              <a:rPr lang="en-US" sz="2400" dirty="0" smtClean="0">
                <a:solidFill>
                  <a:srgbClr val="FFFF00"/>
                </a:solidFill>
              </a:rPr>
              <a:t>To derive the benefits of an ERP implementation, a number of considerations must be evaluated. These include considering:</a:t>
            </a:r>
            <a:endParaRPr lang="en-US" sz="2400" dirty="0">
              <a:solidFill>
                <a:srgbClr val="FFFF00"/>
              </a:solidFill>
            </a:endParaRPr>
          </a:p>
        </p:txBody>
      </p:sp>
      <p:sp>
        <p:nvSpPr>
          <p:cNvPr id="3" name="Content Placeholder 2"/>
          <p:cNvSpPr>
            <a:spLocks noGrp="1"/>
          </p:cNvSpPr>
          <p:nvPr>
            <p:ph idx="1"/>
          </p:nvPr>
        </p:nvSpPr>
        <p:spPr>
          <a:xfrm>
            <a:off x="228600" y="1600200"/>
            <a:ext cx="6553200" cy="4709160"/>
          </a:xfrm>
        </p:spPr>
        <p:txBody>
          <a:bodyPr>
            <a:noAutofit/>
          </a:bodyPr>
          <a:lstStyle/>
          <a:p>
            <a:pPr lvl="0"/>
            <a:r>
              <a:rPr lang="en-US" sz="2400" dirty="0" smtClean="0">
                <a:solidFill>
                  <a:srgbClr val="FFFF00"/>
                </a:solidFill>
              </a:rPr>
              <a:t>Both the current and future/growth business requirements</a:t>
            </a:r>
          </a:p>
          <a:p>
            <a:pPr lvl="0"/>
            <a:r>
              <a:rPr lang="en-US" sz="2400" dirty="0" smtClean="0">
                <a:solidFill>
                  <a:srgbClr val="FFFF00"/>
                </a:solidFill>
              </a:rPr>
              <a:t>Trade-off between application software complexity and related user needs</a:t>
            </a:r>
          </a:p>
          <a:p>
            <a:pPr lvl="0"/>
            <a:r>
              <a:rPr lang="en-US" sz="2400" dirty="0" smtClean="0">
                <a:solidFill>
                  <a:srgbClr val="FFFF00"/>
                </a:solidFill>
              </a:rPr>
              <a:t>The software version of the application being selected</a:t>
            </a:r>
          </a:p>
          <a:p>
            <a:pPr lvl="0"/>
            <a:r>
              <a:rPr lang="en-US" sz="2400" dirty="0" smtClean="0">
                <a:solidFill>
                  <a:srgbClr val="FFFF00"/>
                </a:solidFill>
              </a:rPr>
              <a:t>The stability of the software vendor</a:t>
            </a:r>
          </a:p>
          <a:p>
            <a:pPr lvl="0"/>
            <a:r>
              <a:rPr lang="en-US" sz="2400" dirty="0" smtClean="0">
                <a:solidFill>
                  <a:srgbClr val="FFFF00"/>
                </a:solidFill>
              </a:rPr>
              <a:t>The ability of the organization to devote sufficient resources</a:t>
            </a:r>
          </a:p>
          <a:p>
            <a:r>
              <a:rPr lang="en-US" sz="2400" dirty="0" smtClean="0">
                <a:solidFill>
                  <a:srgbClr val="FFFF00"/>
                </a:solidFill>
              </a:rPr>
              <a:t>Specific, measurable, achievable, realistic,  time-oriented project plan and budget;</a:t>
            </a:r>
            <a:endParaRPr lang="en-US" sz="2400" dirty="0">
              <a:solidFill>
                <a:srgbClr val="FFFF00"/>
              </a:solidFill>
            </a:endParaRPr>
          </a:p>
        </p:txBody>
      </p:sp>
      <p:pic>
        <p:nvPicPr>
          <p:cNvPr id="67587" name="Picture 3" descr="C:\Users\Admin\Desktop\erp\Images\Advantages-And-Disadvantages-Of-Vertical-Farming-resized-600.jpg"/>
          <p:cNvPicPr>
            <a:picLocks noChangeAspect="1" noChangeArrowheads="1"/>
          </p:cNvPicPr>
          <p:nvPr/>
        </p:nvPicPr>
        <p:blipFill>
          <a:blip r:embed="rId3"/>
          <a:srcRect/>
          <a:stretch>
            <a:fillRect/>
          </a:stretch>
        </p:blipFill>
        <p:spPr bwMode="auto">
          <a:xfrm>
            <a:off x="6629400" y="1752600"/>
            <a:ext cx="2181224" cy="3810000"/>
          </a:xfrm>
          <a:prstGeom prst="rect">
            <a:avLst/>
          </a:prstGeom>
          <a:noFill/>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67587"/>
                                        </p:tgtEl>
                                        <p:attrNameLst>
                                          <p:attrName>style.visibility</p:attrName>
                                        </p:attrNameLst>
                                      </p:cBhvr>
                                      <p:to>
                                        <p:strVal val="visible"/>
                                      </p:to>
                                    </p:set>
                                    <p:animEffect transition="in" filter="fade">
                                      <p:cBhvr>
                                        <p:cTn id="13" dur="1000"/>
                                        <p:tgtEl>
                                          <p:spTgt spid="67587"/>
                                        </p:tgtEl>
                                      </p:cBhvr>
                                    </p:animEffect>
                                    <p:anim calcmode="lin" valueType="num">
                                      <p:cBhvr>
                                        <p:cTn id="14" dur="1000" fill="hold"/>
                                        <p:tgtEl>
                                          <p:spTgt spid="67587"/>
                                        </p:tgtEl>
                                        <p:attrNameLst>
                                          <p:attrName>ppt_x</p:attrName>
                                        </p:attrNameLst>
                                      </p:cBhvr>
                                      <p:tavLst>
                                        <p:tav tm="0">
                                          <p:val>
                                            <p:strVal val="#ppt_x"/>
                                          </p:val>
                                        </p:tav>
                                        <p:tav tm="100000">
                                          <p:val>
                                            <p:strVal val="#ppt_x"/>
                                          </p:val>
                                        </p:tav>
                                      </p:tavLst>
                                    </p:anim>
                                    <p:anim calcmode="lin" valueType="num">
                                      <p:cBhvr>
                                        <p:cTn id="15" dur="900" decel="100000" fill="hold"/>
                                        <p:tgtEl>
                                          <p:spTgt spid="67587"/>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67587"/>
                                        </p:tgtEl>
                                        <p:attrNameLst>
                                          <p:attrName>ppt_y</p:attrName>
                                        </p:attrNameLst>
                                      </p:cBhvr>
                                      <p:tavLst>
                                        <p:tav tm="0">
                                          <p:val>
                                            <p:strVal val="#ppt_y-.03"/>
                                          </p:val>
                                        </p:tav>
                                        <p:tav tm="100000">
                                          <p:val>
                                            <p:strVal val="#ppt_y"/>
                                          </p:val>
                                        </p:tav>
                                      </p:tavLst>
                                    </p:anim>
                                  </p:childTnLst>
                                </p:cTn>
                              </p:par>
                            </p:childTnLst>
                          </p:cTn>
                        </p:par>
                        <p:par>
                          <p:cTn id="17" fill="hold">
                            <p:stCondLst>
                              <p:cond delay="2000"/>
                            </p:stCondLst>
                            <p:childTnLst>
                              <p:par>
                                <p:cTn id="18" presetID="47" presetClass="entr" presetSubtype="0" fill="hold" grpId="0" nodeType="after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anim calcmode="lin" valueType="num">
                                      <p:cBhvr>
                                        <p:cTn id="2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7" presetClass="entr" presetSubtype="0" fill="hold" grpId="0" nodeType="after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7" presetClass="entr" presetSubtype="0" fill="hold" grpId="0" nodeType="after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5" fill="hold">
                            <p:stCondLst>
                              <p:cond delay="5000"/>
                            </p:stCondLst>
                            <p:childTnLst>
                              <p:par>
                                <p:cTn id="36" presetID="47" presetClass="entr" presetSubtype="0" fill="hold" grpId="0" nodeType="after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Effect transition="in" filter="fade">
                                      <p:cBhvr>
                                        <p:cTn id="38" dur="1000"/>
                                        <p:tgtEl>
                                          <p:spTgt spid="3">
                                            <p:txEl>
                                              <p:pRg st="3" end="3"/>
                                            </p:txEl>
                                          </p:spTgt>
                                        </p:tgtEl>
                                      </p:cBhvr>
                                    </p:animEffect>
                                    <p:anim calcmode="lin" valueType="num">
                                      <p:cBhvr>
                                        <p:cTn id="3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41" fill="hold">
                            <p:stCondLst>
                              <p:cond delay="6000"/>
                            </p:stCondLst>
                            <p:childTnLst>
                              <p:par>
                                <p:cTn id="42" presetID="47" presetClass="entr" presetSubtype="0" fill="hold" grpId="0" nodeType="after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fade">
                                      <p:cBhvr>
                                        <p:cTn id="44" dur="1000"/>
                                        <p:tgtEl>
                                          <p:spTgt spid="3">
                                            <p:txEl>
                                              <p:pRg st="4" end="4"/>
                                            </p:txEl>
                                          </p:spTgt>
                                        </p:tgtEl>
                                      </p:cBhvr>
                                    </p:animEffect>
                                    <p:anim calcmode="lin" valueType="num">
                                      <p:cBhvr>
                                        <p:cTn id="4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47" fill="hold">
                            <p:stCondLst>
                              <p:cond delay="7000"/>
                            </p:stCondLst>
                            <p:childTnLst>
                              <p:par>
                                <p:cTn id="48" presetID="47" presetClass="entr" presetSubtype="0" fill="hold" grpId="0" nodeType="after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Effect transition="in" filter="fade">
                                      <p:cBhvr>
                                        <p:cTn id="50" dur="1000"/>
                                        <p:tgtEl>
                                          <p:spTgt spid="3">
                                            <p:txEl>
                                              <p:pRg st="5" end="5"/>
                                            </p:txEl>
                                          </p:spTgt>
                                        </p:tgtEl>
                                      </p:cBhvr>
                                    </p:animEffect>
                                    <p:anim calcmode="lin" valueType="num">
                                      <p:cBhvr>
                                        <p:cTn id="5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Autofit/>
          </a:bodyPr>
          <a:lstStyle/>
          <a:p>
            <a:r>
              <a:rPr lang="en-US" sz="2800" i="1" u="sng" dirty="0" smtClean="0">
                <a:solidFill>
                  <a:srgbClr val="FFFF00"/>
                </a:solidFill>
              </a:rPr>
              <a:t>By taking few steps at the initial stage minimize chances for the failure of any ERP software. These steps can be briefly described as under:-</a:t>
            </a:r>
            <a:endParaRPr lang="en-US" sz="2800" dirty="0">
              <a:solidFill>
                <a:srgbClr val="FFFF00"/>
              </a:solidFill>
            </a:endParaRPr>
          </a:p>
        </p:txBody>
      </p:sp>
      <p:sp>
        <p:nvSpPr>
          <p:cNvPr id="3" name="Content Placeholder 2"/>
          <p:cNvSpPr>
            <a:spLocks noGrp="1"/>
          </p:cNvSpPr>
          <p:nvPr>
            <p:ph idx="1"/>
          </p:nvPr>
        </p:nvSpPr>
        <p:spPr>
          <a:xfrm>
            <a:off x="2895600" y="2072640"/>
            <a:ext cx="6019800" cy="4709160"/>
          </a:xfrm>
        </p:spPr>
        <p:txBody>
          <a:bodyPr>
            <a:noAutofit/>
          </a:bodyPr>
          <a:lstStyle/>
          <a:p>
            <a:pPr lvl="0"/>
            <a:r>
              <a:rPr lang="en-US" sz="3200" b="1" i="1" dirty="0" smtClean="0">
                <a:solidFill>
                  <a:srgbClr val="FFFF00"/>
                </a:solidFill>
              </a:rPr>
              <a:t>Understanding the business</a:t>
            </a:r>
            <a:endParaRPr lang="en-US" sz="3200" dirty="0" smtClean="0">
              <a:solidFill>
                <a:srgbClr val="FFFF00"/>
              </a:solidFill>
            </a:endParaRPr>
          </a:p>
          <a:p>
            <a:pPr lvl="0"/>
            <a:r>
              <a:rPr lang="en-US" sz="3200" b="1" i="1" dirty="0" smtClean="0">
                <a:solidFill>
                  <a:srgbClr val="FFFF00"/>
                </a:solidFill>
              </a:rPr>
              <a:t>Selection of Software</a:t>
            </a:r>
            <a:endParaRPr lang="en-US" sz="3200" dirty="0" smtClean="0">
              <a:solidFill>
                <a:srgbClr val="FFFF00"/>
              </a:solidFill>
            </a:endParaRPr>
          </a:p>
          <a:p>
            <a:pPr lvl="0"/>
            <a:r>
              <a:rPr lang="en-US" sz="3200" b="1" i="1" dirty="0" smtClean="0">
                <a:solidFill>
                  <a:srgbClr val="FFFF00"/>
                </a:solidFill>
              </a:rPr>
              <a:t>Training of users</a:t>
            </a:r>
            <a:endParaRPr lang="en-US" sz="3200" dirty="0" smtClean="0">
              <a:solidFill>
                <a:srgbClr val="FFFF00"/>
              </a:solidFill>
            </a:endParaRPr>
          </a:p>
          <a:p>
            <a:pPr lvl="0"/>
            <a:r>
              <a:rPr lang="en-US" sz="3200" b="1" i="1" dirty="0" smtClean="0">
                <a:solidFill>
                  <a:srgbClr val="FFFF00"/>
                </a:solidFill>
              </a:rPr>
              <a:t>Creation of Blue Print for implementation</a:t>
            </a:r>
            <a:r>
              <a:rPr lang="en-US" sz="3200" dirty="0" smtClean="0">
                <a:solidFill>
                  <a:srgbClr val="FFFF00"/>
                </a:solidFill>
              </a:rPr>
              <a:t> </a:t>
            </a:r>
          </a:p>
          <a:p>
            <a:pPr lvl="0"/>
            <a:r>
              <a:rPr lang="en-US" sz="3200" b="1" i="1" dirty="0" smtClean="0">
                <a:solidFill>
                  <a:srgbClr val="FFFF00"/>
                </a:solidFill>
              </a:rPr>
              <a:t>Going for Implementation</a:t>
            </a:r>
            <a:endParaRPr lang="en-US" sz="3200" dirty="0" smtClean="0">
              <a:solidFill>
                <a:srgbClr val="FFFF00"/>
              </a:solidFill>
            </a:endParaRPr>
          </a:p>
          <a:p>
            <a:pPr lvl="0"/>
            <a:r>
              <a:rPr lang="en-US" sz="3200" b="1" i="1" dirty="0" smtClean="0">
                <a:solidFill>
                  <a:srgbClr val="FFFF00"/>
                </a:solidFill>
              </a:rPr>
              <a:t>Security Concerns</a:t>
            </a:r>
            <a:endParaRPr lang="en-US" sz="3200" dirty="0" smtClean="0">
              <a:solidFill>
                <a:srgbClr val="FFFF00"/>
              </a:solidFill>
            </a:endParaRPr>
          </a:p>
        </p:txBody>
      </p:sp>
      <p:pic>
        <p:nvPicPr>
          <p:cNvPr id="5" name="Picture 2" descr="C:\Users\Admin\Desktop\erp\Images\images (1).jpg"/>
          <p:cNvPicPr>
            <a:picLocks noChangeAspect="1" noChangeArrowheads="1"/>
          </p:cNvPicPr>
          <p:nvPr/>
        </p:nvPicPr>
        <p:blipFill>
          <a:blip r:embed="rId3"/>
          <a:srcRect/>
          <a:stretch>
            <a:fillRect/>
          </a:stretch>
        </p:blipFill>
        <p:spPr bwMode="auto">
          <a:xfrm>
            <a:off x="304800" y="1992923"/>
            <a:ext cx="2362200" cy="3036277"/>
          </a:xfrm>
          <a:prstGeom prst="rect">
            <a:avLst/>
          </a:prstGeom>
          <a:noFill/>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7" presetClass="entr" presetSubtype="0" fill="hold" grpId="0" nodeType="after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0"/>
                                        <p:tgtEl>
                                          <p:spTgt spid="3">
                                            <p:txEl>
                                              <p:pRg st="2" end="2"/>
                                            </p:txEl>
                                          </p:spTgt>
                                        </p:tgtEl>
                                      </p:cBhvr>
                                    </p:animEffect>
                                    <p:anim calcmode="lin" valueType="num">
                                      <p:cBhvr>
                                        <p:cTn id="3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7" presetClass="entr" presetSubtype="0" fill="hold" grpId="0" nodeType="after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1000"/>
                                        <p:tgtEl>
                                          <p:spTgt spid="3">
                                            <p:txEl>
                                              <p:pRg st="3" end="3"/>
                                            </p:txEl>
                                          </p:spTgt>
                                        </p:tgtEl>
                                      </p:cBhvr>
                                    </p:animEffect>
                                    <p:anim calcmode="lin" valueType="num">
                                      <p:cBhvr>
                                        <p:cTn id="3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7" presetClass="entr" presetSubtype="0" fill="hold" grpId="0" nodeType="after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7" presetClass="entr" presetSubtype="0" fill="hold" grpId="0" nodeType="after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Effect transition="in" filter="fade">
                                      <p:cBhvr>
                                        <p:cTn id="48" dur="1000"/>
                                        <p:tgtEl>
                                          <p:spTgt spid="3">
                                            <p:txEl>
                                              <p:pRg st="5" end="5"/>
                                            </p:txEl>
                                          </p:spTgt>
                                        </p:tgtEl>
                                      </p:cBhvr>
                                    </p:animEffect>
                                    <p:anim calcmode="lin" valueType="num">
                                      <p:cBhvr>
                                        <p:cTn id="4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solidFill>
                  <a:srgbClr val="FFFF00"/>
                </a:solidFill>
              </a:rPr>
              <a:t>ERP Softwares</a:t>
            </a:r>
            <a:endParaRPr lang="en-US" dirty="0">
              <a:solidFill>
                <a:srgbClr val="FFFF00"/>
              </a:solidFill>
            </a:endParaRPr>
          </a:p>
        </p:txBody>
      </p:sp>
      <p:graphicFrame>
        <p:nvGraphicFramePr>
          <p:cNvPr id="4" name="Chart 3"/>
          <p:cNvGraphicFramePr/>
          <p:nvPr/>
        </p:nvGraphicFramePr>
        <p:xfrm>
          <a:off x="4191000" y="175260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p:cNvSpPr txBox="1"/>
          <p:nvPr/>
        </p:nvSpPr>
        <p:spPr>
          <a:xfrm>
            <a:off x="381000" y="1600200"/>
            <a:ext cx="5410200" cy="3970318"/>
          </a:xfrm>
          <a:prstGeom prst="rect">
            <a:avLst/>
          </a:prstGeom>
          <a:noFill/>
        </p:spPr>
        <p:txBody>
          <a:bodyPr wrap="square" rtlCol="0">
            <a:spAutoFit/>
          </a:bodyPr>
          <a:lstStyle/>
          <a:p>
            <a:pPr lvl="0"/>
            <a:r>
              <a:rPr lang="en-US" sz="2800" dirty="0" smtClean="0">
                <a:solidFill>
                  <a:srgbClr val="FFFF00"/>
                </a:solidFill>
              </a:rPr>
              <a:t>SAP, </a:t>
            </a:r>
          </a:p>
          <a:p>
            <a:pPr lvl="0"/>
            <a:endParaRPr lang="en-US" sz="2800" dirty="0" smtClean="0">
              <a:solidFill>
                <a:srgbClr val="FFFF00"/>
              </a:solidFill>
            </a:endParaRPr>
          </a:p>
          <a:p>
            <a:pPr lvl="0"/>
            <a:r>
              <a:rPr lang="en-US" sz="2800" dirty="0" smtClean="0">
                <a:solidFill>
                  <a:srgbClr val="FFFF00"/>
                </a:solidFill>
              </a:rPr>
              <a:t>Oracle Corporation,</a:t>
            </a:r>
          </a:p>
          <a:p>
            <a:pPr lvl="0"/>
            <a:endParaRPr lang="en-US" sz="2800" dirty="0" smtClean="0">
              <a:solidFill>
                <a:srgbClr val="FFFF00"/>
              </a:solidFill>
            </a:endParaRPr>
          </a:p>
          <a:p>
            <a:pPr lvl="0"/>
            <a:r>
              <a:rPr lang="en-US" sz="2800" dirty="0" smtClean="0">
                <a:solidFill>
                  <a:srgbClr val="FFFF00"/>
                </a:solidFill>
              </a:rPr>
              <a:t>People soft, Inc.</a:t>
            </a:r>
          </a:p>
          <a:p>
            <a:pPr lvl="0"/>
            <a:endParaRPr lang="en-US" sz="2800" dirty="0" smtClean="0">
              <a:solidFill>
                <a:srgbClr val="FFFF00"/>
              </a:solidFill>
            </a:endParaRPr>
          </a:p>
          <a:p>
            <a:pPr lvl="0"/>
            <a:r>
              <a:rPr lang="en-US" sz="2800" dirty="0" smtClean="0">
                <a:solidFill>
                  <a:srgbClr val="FFFF00"/>
                </a:solidFill>
              </a:rPr>
              <a:t>JD Edwards &amp; Company, and</a:t>
            </a:r>
          </a:p>
          <a:p>
            <a:endParaRPr lang="en-US" sz="2800" dirty="0" smtClean="0">
              <a:solidFill>
                <a:srgbClr val="FFFF00"/>
              </a:solidFill>
            </a:endParaRPr>
          </a:p>
          <a:p>
            <a:r>
              <a:rPr lang="en-US" sz="2800" dirty="0" smtClean="0">
                <a:solidFill>
                  <a:srgbClr val="FFFF00"/>
                </a:solidFill>
              </a:rPr>
              <a:t>Baan International</a:t>
            </a:r>
            <a:endParaRPr lang="en-US" sz="2800" b="1" dirty="0" smtClean="0">
              <a:solidFill>
                <a:srgbClr val="FFFF00"/>
              </a:solidFill>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Scale>
                                      <p:cBhvr>
                                        <p:cTn id="1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4"/>
                                        </p:tgtEl>
                                        <p:attrNameLst>
                                          <p:attrName>ppt_x</p:attrName>
                                          <p:attrName>ppt_y</p:attrName>
                                        </p:attrNameLst>
                                      </p:cBhvr>
                                    </p:animMotion>
                                    <p:animEffect transition="in" filter="fade">
                                      <p:cBhvr>
                                        <p:cTn id="15" dur="1000"/>
                                        <p:tgtEl>
                                          <p:spTgt spid="4"/>
                                        </p:tgtEl>
                                      </p:cBhvr>
                                    </p:animEffec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solidFill>
                  <a:srgbClr val="FFFF00"/>
                </a:solidFill>
              </a:rPr>
              <a:t>The Hidden Costs of ERP</a:t>
            </a:r>
            <a:endParaRPr lang="en-US" dirty="0">
              <a:solidFill>
                <a:srgbClr val="FFFF00"/>
              </a:solidFill>
            </a:endParaRPr>
          </a:p>
        </p:txBody>
      </p:sp>
      <p:sp>
        <p:nvSpPr>
          <p:cNvPr id="3" name="Content Placeholder 2"/>
          <p:cNvSpPr>
            <a:spLocks noGrp="1"/>
          </p:cNvSpPr>
          <p:nvPr>
            <p:ph idx="1"/>
          </p:nvPr>
        </p:nvSpPr>
        <p:spPr>
          <a:xfrm>
            <a:off x="3429000" y="1524000"/>
            <a:ext cx="5181600" cy="4343400"/>
          </a:xfrm>
        </p:spPr>
        <p:txBody>
          <a:bodyPr>
            <a:noAutofit/>
          </a:bodyPr>
          <a:lstStyle/>
          <a:p>
            <a:pPr lvl="0"/>
            <a:r>
              <a:rPr lang="en-US" sz="3200" b="1" dirty="0" smtClean="0">
                <a:solidFill>
                  <a:srgbClr val="FFFF00"/>
                </a:solidFill>
              </a:rPr>
              <a:t>Training Cost</a:t>
            </a:r>
            <a:endParaRPr lang="en-US" sz="3200" dirty="0" smtClean="0">
              <a:solidFill>
                <a:srgbClr val="FFFF00"/>
              </a:solidFill>
            </a:endParaRPr>
          </a:p>
          <a:p>
            <a:pPr lvl="0"/>
            <a:r>
              <a:rPr lang="en-US" sz="3200" b="1" dirty="0" smtClean="0">
                <a:solidFill>
                  <a:srgbClr val="FFFF00"/>
                </a:solidFill>
              </a:rPr>
              <a:t>Data conversion Cost</a:t>
            </a:r>
            <a:endParaRPr lang="en-US" sz="3200" dirty="0" smtClean="0">
              <a:solidFill>
                <a:srgbClr val="FFFF00"/>
              </a:solidFill>
            </a:endParaRPr>
          </a:p>
          <a:p>
            <a:pPr lvl="0"/>
            <a:r>
              <a:rPr lang="en-US" sz="3200" b="1" dirty="0" smtClean="0">
                <a:solidFill>
                  <a:srgbClr val="FFFF00"/>
                </a:solidFill>
              </a:rPr>
              <a:t>Data analysis Cost</a:t>
            </a:r>
            <a:r>
              <a:rPr lang="en-US" sz="3200" i="1" dirty="0" smtClean="0">
                <a:solidFill>
                  <a:srgbClr val="FFFF00"/>
                </a:solidFill>
              </a:rPr>
              <a:t> </a:t>
            </a:r>
            <a:endParaRPr lang="en-US" sz="3200" dirty="0" smtClean="0">
              <a:solidFill>
                <a:srgbClr val="FFFF00"/>
              </a:solidFill>
            </a:endParaRPr>
          </a:p>
          <a:p>
            <a:pPr lvl="0"/>
            <a:r>
              <a:rPr lang="en-US" sz="3200" b="1" dirty="0" smtClean="0">
                <a:solidFill>
                  <a:srgbClr val="FFFF00"/>
                </a:solidFill>
              </a:rPr>
              <a:t>Replacing Your Best and Brightest</a:t>
            </a:r>
            <a:endParaRPr lang="en-US" sz="3200" dirty="0" smtClean="0">
              <a:solidFill>
                <a:srgbClr val="FFFF00"/>
              </a:solidFill>
            </a:endParaRPr>
          </a:p>
          <a:p>
            <a:pPr lvl="0"/>
            <a:r>
              <a:rPr lang="en-US" sz="3200" b="1" dirty="0" smtClean="0">
                <a:solidFill>
                  <a:srgbClr val="FFFF00"/>
                </a:solidFill>
              </a:rPr>
              <a:t>Implementation Teams Can Never Stop</a:t>
            </a:r>
            <a:endParaRPr lang="en-US" sz="3200" dirty="0" smtClean="0">
              <a:solidFill>
                <a:srgbClr val="FFFF00"/>
              </a:solidFill>
            </a:endParaRPr>
          </a:p>
          <a:p>
            <a:pPr lvl="0"/>
            <a:r>
              <a:rPr lang="en-US" sz="3200" b="1" dirty="0" smtClean="0">
                <a:solidFill>
                  <a:srgbClr val="FFFF00"/>
                </a:solidFill>
              </a:rPr>
              <a:t>Post-ERP Depression</a:t>
            </a:r>
            <a:endParaRPr lang="en-US" sz="3200" dirty="0" smtClean="0">
              <a:solidFill>
                <a:srgbClr val="FFFF00"/>
              </a:solidFill>
            </a:endParaRPr>
          </a:p>
        </p:txBody>
      </p:sp>
      <p:pic>
        <p:nvPicPr>
          <p:cNvPr id="4" name="Picture 3" descr="H:\Processed\erp\Images\hiddencosts408.rolloverfull.jpg"/>
          <p:cNvPicPr/>
          <p:nvPr/>
        </p:nvPicPr>
        <p:blipFill>
          <a:blip r:embed="rId3"/>
          <a:srcRect/>
          <a:stretch>
            <a:fillRect/>
          </a:stretch>
        </p:blipFill>
        <p:spPr bwMode="auto">
          <a:xfrm>
            <a:off x="533400" y="1600200"/>
            <a:ext cx="2539475" cy="3200400"/>
          </a:xfrm>
          <a:prstGeom prst="rect">
            <a:avLst/>
          </a:prstGeom>
          <a:noFill/>
          <a:ln w="9525">
            <a:noFill/>
            <a:miter lim="800000"/>
            <a:headEnd/>
            <a:tailEnd/>
          </a:ln>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par>
                          <p:cTn id="27" fill="hold">
                            <p:stCondLst>
                              <p:cond delay="3000"/>
                            </p:stCondLst>
                            <p:childTnLst>
                              <p:par>
                                <p:cTn id="28" presetID="47" presetClass="entr" presetSubtype="0" fill="hold" grpId="0" nodeType="after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0"/>
                                        <p:tgtEl>
                                          <p:spTgt spid="3">
                                            <p:txEl>
                                              <p:pRg st="0" end="0"/>
                                            </p:txEl>
                                          </p:spTgt>
                                        </p:tgtEl>
                                      </p:cBhvr>
                                    </p:animEffect>
                                    <p:anim calcmode="lin" valueType="num">
                                      <p:cBhvr>
                                        <p:cTn id="3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7" presetClass="entr" presetSubtype="0" fill="hold" grpId="0" nodeType="after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fade">
                                      <p:cBhvr>
                                        <p:cTn id="36" dur="1000"/>
                                        <p:tgtEl>
                                          <p:spTgt spid="3">
                                            <p:txEl>
                                              <p:pRg st="1" end="1"/>
                                            </p:txEl>
                                          </p:spTgt>
                                        </p:tgtEl>
                                      </p:cBhvr>
                                    </p:animEffect>
                                    <p:anim calcmode="lin" valueType="num">
                                      <p:cBhvr>
                                        <p:cTn id="3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7" presetClass="entr" presetSubtype="0" fill="hold" grpId="0" nodeType="afterEffect">
                                  <p:stCondLst>
                                    <p:cond delay="0"/>
                                  </p:stCondLst>
                                  <p:childTnLst>
                                    <p:set>
                                      <p:cBhvr>
                                        <p:cTn id="41" dur="1" fill="hold">
                                          <p:stCondLst>
                                            <p:cond delay="0"/>
                                          </p:stCondLst>
                                        </p:cTn>
                                        <p:tgtEl>
                                          <p:spTgt spid="3">
                                            <p:txEl>
                                              <p:pRg st="2" end="2"/>
                                            </p:txEl>
                                          </p:spTgt>
                                        </p:tgtEl>
                                        <p:attrNameLst>
                                          <p:attrName>style.visibility</p:attrName>
                                        </p:attrNameLst>
                                      </p:cBhvr>
                                      <p:to>
                                        <p:strVal val="visible"/>
                                      </p:to>
                                    </p:set>
                                    <p:animEffect transition="in" filter="fade">
                                      <p:cBhvr>
                                        <p:cTn id="42" dur="1000"/>
                                        <p:tgtEl>
                                          <p:spTgt spid="3">
                                            <p:txEl>
                                              <p:pRg st="2" end="2"/>
                                            </p:txEl>
                                          </p:spTgt>
                                        </p:tgtEl>
                                      </p:cBhvr>
                                    </p:animEffect>
                                    <p:anim calcmode="lin" valueType="num">
                                      <p:cBhvr>
                                        <p:cTn id="4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7" presetClass="entr" presetSubtype="0" fill="hold" grpId="0" nodeType="afterEffect">
                                  <p:stCondLst>
                                    <p:cond delay="0"/>
                                  </p:stCondLst>
                                  <p:childTnLst>
                                    <p:set>
                                      <p:cBhvr>
                                        <p:cTn id="47" dur="1" fill="hold">
                                          <p:stCondLst>
                                            <p:cond delay="0"/>
                                          </p:stCondLst>
                                        </p:cTn>
                                        <p:tgtEl>
                                          <p:spTgt spid="3">
                                            <p:txEl>
                                              <p:pRg st="3" end="3"/>
                                            </p:txEl>
                                          </p:spTgt>
                                        </p:tgtEl>
                                        <p:attrNameLst>
                                          <p:attrName>style.visibility</p:attrName>
                                        </p:attrNameLst>
                                      </p:cBhvr>
                                      <p:to>
                                        <p:strVal val="visible"/>
                                      </p:to>
                                    </p:set>
                                    <p:animEffect transition="in" filter="fade">
                                      <p:cBhvr>
                                        <p:cTn id="48" dur="1000"/>
                                        <p:tgtEl>
                                          <p:spTgt spid="3">
                                            <p:txEl>
                                              <p:pRg st="3" end="3"/>
                                            </p:txEl>
                                          </p:spTgt>
                                        </p:tgtEl>
                                      </p:cBhvr>
                                    </p:animEffect>
                                    <p:anim calcmode="lin" valueType="num">
                                      <p:cBhvr>
                                        <p:cTn id="4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7" presetClass="entr" presetSubtype="0" fill="hold" grpId="0" nodeType="afterEffect">
                                  <p:stCondLst>
                                    <p:cond delay="0"/>
                                  </p:stCondLst>
                                  <p:childTnLst>
                                    <p:set>
                                      <p:cBhvr>
                                        <p:cTn id="53" dur="1" fill="hold">
                                          <p:stCondLst>
                                            <p:cond delay="0"/>
                                          </p:stCondLst>
                                        </p:cTn>
                                        <p:tgtEl>
                                          <p:spTgt spid="3">
                                            <p:txEl>
                                              <p:pRg st="4" end="4"/>
                                            </p:txEl>
                                          </p:spTgt>
                                        </p:tgtEl>
                                        <p:attrNameLst>
                                          <p:attrName>style.visibility</p:attrName>
                                        </p:attrNameLst>
                                      </p:cBhvr>
                                      <p:to>
                                        <p:strVal val="visible"/>
                                      </p:to>
                                    </p:set>
                                    <p:animEffect transition="in" filter="fade">
                                      <p:cBhvr>
                                        <p:cTn id="54" dur="1000"/>
                                        <p:tgtEl>
                                          <p:spTgt spid="3">
                                            <p:txEl>
                                              <p:pRg st="4" end="4"/>
                                            </p:txEl>
                                          </p:spTgt>
                                        </p:tgtEl>
                                      </p:cBhvr>
                                    </p:animEffect>
                                    <p:anim calcmode="lin" valueType="num">
                                      <p:cBhvr>
                                        <p:cTn id="5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47" presetClass="entr" presetSubtype="0" fill="hold" grpId="0" nodeType="after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fade">
                                      <p:cBhvr>
                                        <p:cTn id="60" dur="1000"/>
                                        <p:tgtEl>
                                          <p:spTgt spid="3">
                                            <p:txEl>
                                              <p:pRg st="5" end="5"/>
                                            </p:txEl>
                                          </p:spTgt>
                                        </p:tgtEl>
                                      </p:cBhvr>
                                    </p:animEffect>
                                    <p:anim calcmode="lin" valueType="num">
                                      <p:cBhvr>
                                        <p:cTn id="6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u="sng" dirty="0" smtClean="0">
                <a:solidFill>
                  <a:srgbClr val="FFFF00"/>
                </a:solidFill>
              </a:rPr>
              <a:t>Roles of Chartered Accountants</a:t>
            </a:r>
            <a:endParaRPr lang="en-US" dirty="0">
              <a:solidFill>
                <a:srgbClr val="FFFF00"/>
              </a:solidFill>
            </a:endParaRPr>
          </a:p>
        </p:txBody>
      </p:sp>
      <p:pic>
        <p:nvPicPr>
          <p:cNvPr id="4" name="Picture 3" descr="H:\Processed\erp\Images\Corporate astrology destiny guide astrojini.jpg"/>
          <p:cNvPicPr/>
          <p:nvPr/>
        </p:nvPicPr>
        <p:blipFill>
          <a:blip r:embed="rId3"/>
          <a:srcRect/>
          <a:stretch>
            <a:fillRect/>
          </a:stretch>
        </p:blipFill>
        <p:spPr bwMode="auto">
          <a:xfrm>
            <a:off x="5486400" y="1362074"/>
            <a:ext cx="3086100" cy="4657726"/>
          </a:xfrm>
          <a:prstGeom prst="rect">
            <a:avLst/>
          </a:prstGeom>
          <a:noFill/>
          <a:ln w="9525">
            <a:noFill/>
            <a:miter lim="800000"/>
            <a:headEnd/>
            <a:tailEnd/>
          </a:ln>
        </p:spPr>
      </p:pic>
      <p:sp>
        <p:nvSpPr>
          <p:cNvPr id="6" name="TextBox 5"/>
          <p:cNvSpPr txBox="1"/>
          <p:nvPr/>
        </p:nvSpPr>
        <p:spPr>
          <a:xfrm>
            <a:off x="228600" y="1466195"/>
            <a:ext cx="4953000" cy="4401205"/>
          </a:xfrm>
          <a:prstGeom prst="rect">
            <a:avLst/>
          </a:prstGeom>
          <a:noFill/>
        </p:spPr>
        <p:txBody>
          <a:bodyPr wrap="square" rtlCol="0">
            <a:spAutoFit/>
          </a:bodyPr>
          <a:lstStyle/>
          <a:p>
            <a:pPr algn="ctr"/>
            <a:r>
              <a:rPr lang="en-US" sz="2800" dirty="0" smtClean="0">
                <a:solidFill>
                  <a:srgbClr val="FFFF00"/>
                </a:solidFill>
              </a:rPr>
              <a:t>Chartered Accountants with good industry experience are preferred for their business understanding. The Chartered Accountants are hired as functional consultants for financial domain of ERP because of their expertise in Accounts and Finance.</a:t>
            </a:r>
            <a:endParaRPr lang="en-US" sz="2800" dirty="0">
              <a:solidFill>
                <a:srgbClr val="FFFF00"/>
              </a:solidFill>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par>
                                <p:cTn id="27" presetID="27" presetClass="entr" presetSubtype="0" fill="hold" grpId="0" nodeType="withEffect">
                                  <p:stCondLst>
                                    <p:cond delay="0"/>
                                  </p:stCondLst>
                                  <p:iterate type="lt">
                                    <p:tmPct val="50000"/>
                                  </p:iterate>
                                  <p:childTnLst>
                                    <p:set>
                                      <p:cBhvr>
                                        <p:cTn id="28" dur="1" fill="hold">
                                          <p:stCondLst>
                                            <p:cond delay="0"/>
                                          </p:stCondLst>
                                        </p:cTn>
                                        <p:tgtEl>
                                          <p:spTgt spid="6"/>
                                        </p:tgtEl>
                                        <p:attrNameLst>
                                          <p:attrName>style.visibility</p:attrName>
                                        </p:attrNameLst>
                                      </p:cBhvr>
                                      <p:to>
                                        <p:strVal val="visible"/>
                                      </p:to>
                                    </p:set>
                                    <p:anim calcmode="discrete" valueType="clr">
                                      <p:cBhvr override="childStyle">
                                        <p:cTn id="29"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6"/>
                                        </p:tgtEl>
                                        <p:attrNameLst>
                                          <p:attrName>fillcolor</p:attrName>
                                        </p:attrNameLst>
                                      </p:cBhvr>
                                      <p:tavLst>
                                        <p:tav tm="0">
                                          <p:val>
                                            <p:clrVal>
                                              <a:schemeClr val="accent2"/>
                                            </p:clrVal>
                                          </p:val>
                                        </p:tav>
                                        <p:tav tm="50000">
                                          <p:val>
                                            <p:clrVal>
                                              <a:schemeClr val="hlink"/>
                                            </p:clrVal>
                                          </p:val>
                                        </p:tav>
                                      </p:tavLst>
                                    </p:anim>
                                    <p:set>
                                      <p:cBhvr>
                                        <p:cTn id="31"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i="1" dirty="0" smtClean="0">
                <a:solidFill>
                  <a:srgbClr val="FFFF00"/>
                </a:solidFill>
              </a:rPr>
              <a:t>Oracle E-Business Suite which has following financial modules:</a:t>
            </a:r>
            <a:endParaRPr lang="en-US" sz="2800" dirty="0">
              <a:solidFill>
                <a:srgbClr val="FFFF00"/>
              </a:solidFill>
            </a:endParaRPr>
          </a:p>
        </p:txBody>
      </p:sp>
      <p:sp>
        <p:nvSpPr>
          <p:cNvPr id="3" name="Content Placeholder 2"/>
          <p:cNvSpPr>
            <a:spLocks noGrp="1"/>
          </p:cNvSpPr>
          <p:nvPr>
            <p:ph idx="1"/>
          </p:nvPr>
        </p:nvSpPr>
        <p:spPr>
          <a:xfrm>
            <a:off x="381000" y="1447800"/>
            <a:ext cx="4953000" cy="4709160"/>
          </a:xfrm>
        </p:spPr>
        <p:txBody>
          <a:bodyPr>
            <a:noAutofit/>
          </a:bodyPr>
          <a:lstStyle/>
          <a:p>
            <a:pPr lvl="0"/>
            <a:r>
              <a:rPr lang="en-US" sz="3200" i="1" dirty="0" smtClean="0">
                <a:solidFill>
                  <a:srgbClr val="FFFF00"/>
                </a:solidFill>
              </a:rPr>
              <a:t>General Ledger Analysis</a:t>
            </a:r>
            <a:endParaRPr lang="en-US" sz="3200" dirty="0" smtClean="0">
              <a:solidFill>
                <a:srgbClr val="FFFF00"/>
              </a:solidFill>
            </a:endParaRPr>
          </a:p>
          <a:p>
            <a:pPr lvl="0"/>
            <a:r>
              <a:rPr lang="en-US" sz="3200" i="1" dirty="0" smtClean="0">
                <a:solidFill>
                  <a:srgbClr val="FFFF00"/>
                </a:solidFill>
              </a:rPr>
              <a:t>Fixed Assets Management</a:t>
            </a:r>
            <a:r>
              <a:rPr lang="en-US" sz="3200" dirty="0" smtClean="0">
                <a:solidFill>
                  <a:srgbClr val="FFFF00"/>
                </a:solidFill>
              </a:rPr>
              <a:t> </a:t>
            </a:r>
          </a:p>
          <a:p>
            <a:pPr lvl="0"/>
            <a:r>
              <a:rPr lang="en-US" sz="3200" i="1" dirty="0" smtClean="0">
                <a:solidFill>
                  <a:srgbClr val="FFFF00"/>
                </a:solidFill>
              </a:rPr>
              <a:t>Cash and Treasury Management</a:t>
            </a:r>
            <a:r>
              <a:rPr lang="en-US" sz="3200" dirty="0" smtClean="0">
                <a:solidFill>
                  <a:srgbClr val="FFFF00"/>
                </a:solidFill>
              </a:rPr>
              <a:t> </a:t>
            </a:r>
          </a:p>
          <a:p>
            <a:pPr lvl="0"/>
            <a:r>
              <a:rPr lang="en-US" sz="3200" dirty="0" smtClean="0">
                <a:solidFill>
                  <a:srgbClr val="FFFF00"/>
                </a:solidFill>
              </a:rPr>
              <a:t>Internal Control Manager</a:t>
            </a:r>
          </a:p>
          <a:p>
            <a:r>
              <a:rPr lang="en-US" sz="3200" i="1" dirty="0" smtClean="0">
                <a:solidFill>
                  <a:srgbClr val="FFFF00"/>
                </a:solidFill>
              </a:rPr>
              <a:t>Enterprise Planning and Budgeting</a:t>
            </a:r>
            <a:endParaRPr lang="en-US" sz="3200" dirty="0">
              <a:solidFill>
                <a:srgbClr val="FFFF00"/>
              </a:solidFill>
            </a:endParaRPr>
          </a:p>
        </p:txBody>
      </p:sp>
      <p:pic>
        <p:nvPicPr>
          <p:cNvPr id="69634" name="Picture 2" descr="C:\Users\Admin\Desktop\erp\Images\Corporates_Chateau.jpg"/>
          <p:cNvPicPr>
            <a:picLocks noChangeAspect="1" noChangeArrowheads="1"/>
          </p:cNvPicPr>
          <p:nvPr/>
        </p:nvPicPr>
        <p:blipFill>
          <a:blip r:embed="rId3"/>
          <a:srcRect/>
          <a:stretch>
            <a:fillRect/>
          </a:stretch>
        </p:blipFill>
        <p:spPr bwMode="auto">
          <a:xfrm>
            <a:off x="4800600" y="2286000"/>
            <a:ext cx="3598923" cy="2393950"/>
          </a:xfrm>
          <a:prstGeom prst="rect">
            <a:avLst/>
          </a:prstGeom>
          <a:noFill/>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0"/>
                                  </p:stCondLst>
                                  <p:childTnLst>
                                    <p:set>
                                      <p:cBhvr>
                                        <p:cTn id="11" dur="1" fill="hold">
                                          <p:stCondLst>
                                            <p:cond delay="0"/>
                                          </p:stCondLst>
                                        </p:cTn>
                                        <p:tgtEl>
                                          <p:spTgt spid="69634"/>
                                        </p:tgtEl>
                                        <p:attrNameLst>
                                          <p:attrName>style.visibility</p:attrName>
                                        </p:attrNameLst>
                                      </p:cBhvr>
                                      <p:to>
                                        <p:strVal val="visible"/>
                                      </p:to>
                                    </p:set>
                                    <p:anim calcmode="lin" valueType="num">
                                      <p:cBhvr>
                                        <p:cTn id="12" dur="1000" fill="hold"/>
                                        <p:tgtEl>
                                          <p:spTgt spid="69634"/>
                                        </p:tgtEl>
                                        <p:attrNameLst>
                                          <p:attrName>ppt_w</p:attrName>
                                        </p:attrNameLst>
                                      </p:cBhvr>
                                      <p:tavLst>
                                        <p:tav tm="0">
                                          <p:val>
                                            <p:strVal val="#ppt_w*0.70"/>
                                          </p:val>
                                        </p:tav>
                                        <p:tav tm="100000">
                                          <p:val>
                                            <p:strVal val="#ppt_w"/>
                                          </p:val>
                                        </p:tav>
                                      </p:tavLst>
                                    </p:anim>
                                    <p:anim calcmode="lin" valueType="num">
                                      <p:cBhvr>
                                        <p:cTn id="13" dur="1000" fill="hold"/>
                                        <p:tgtEl>
                                          <p:spTgt spid="69634"/>
                                        </p:tgtEl>
                                        <p:attrNameLst>
                                          <p:attrName>ppt_h</p:attrName>
                                        </p:attrNameLst>
                                      </p:cBhvr>
                                      <p:tavLst>
                                        <p:tav tm="0">
                                          <p:val>
                                            <p:strVal val="#ppt_h"/>
                                          </p:val>
                                        </p:tav>
                                        <p:tav tm="100000">
                                          <p:val>
                                            <p:strVal val="#ppt_h"/>
                                          </p:val>
                                        </p:tav>
                                      </p:tavLst>
                                    </p:anim>
                                    <p:animEffect transition="in" filter="fade">
                                      <p:cBhvr>
                                        <p:cTn id="14" dur="1000"/>
                                        <p:tgtEl>
                                          <p:spTgt spid="69634"/>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Autofit/>
          </a:bodyPr>
          <a:lstStyle/>
          <a:p>
            <a:r>
              <a:rPr lang="en-US" sz="2800" u="sng" dirty="0" smtClean="0">
                <a:solidFill>
                  <a:srgbClr val="FFFF00"/>
                </a:solidFill>
              </a:rPr>
              <a:t>CA’s role spans throughout the lifecycle of implementation which includes stages like</a:t>
            </a:r>
            <a:r>
              <a:rPr lang="en-US" sz="2800" dirty="0" smtClean="0">
                <a:solidFill>
                  <a:srgbClr val="FFFF00"/>
                </a:solidFill>
              </a:rPr>
              <a:t>:-</a:t>
            </a:r>
            <a:endParaRPr lang="en-US" sz="2800" dirty="0">
              <a:solidFill>
                <a:srgbClr val="FFFF00"/>
              </a:solidFill>
            </a:endParaRPr>
          </a:p>
        </p:txBody>
      </p:sp>
      <p:sp>
        <p:nvSpPr>
          <p:cNvPr id="3" name="Content Placeholder 2"/>
          <p:cNvSpPr>
            <a:spLocks noGrp="1"/>
          </p:cNvSpPr>
          <p:nvPr>
            <p:ph idx="1"/>
          </p:nvPr>
        </p:nvSpPr>
        <p:spPr>
          <a:xfrm>
            <a:off x="4114800" y="1386840"/>
            <a:ext cx="5029200" cy="4709160"/>
          </a:xfrm>
        </p:spPr>
        <p:txBody>
          <a:bodyPr>
            <a:noAutofit/>
          </a:bodyPr>
          <a:lstStyle/>
          <a:p>
            <a:r>
              <a:rPr lang="en-US" b="1" dirty="0" smtClean="0">
                <a:solidFill>
                  <a:srgbClr val="FFFF00"/>
                </a:solidFill>
              </a:rPr>
              <a:t>Current Business Process study,</a:t>
            </a:r>
          </a:p>
          <a:p>
            <a:pPr lvl="0"/>
            <a:r>
              <a:rPr lang="en-US" b="1" dirty="0" smtClean="0">
                <a:solidFill>
                  <a:srgbClr val="FFFF00"/>
                </a:solidFill>
              </a:rPr>
              <a:t>Analysis of business requirements,</a:t>
            </a:r>
            <a:endParaRPr lang="en-US" dirty="0" smtClean="0">
              <a:solidFill>
                <a:srgbClr val="FFFF00"/>
              </a:solidFill>
            </a:endParaRPr>
          </a:p>
          <a:p>
            <a:pPr lvl="0"/>
            <a:r>
              <a:rPr lang="en-US" b="1" dirty="0" smtClean="0">
                <a:solidFill>
                  <a:srgbClr val="FFFF00"/>
                </a:solidFill>
              </a:rPr>
              <a:t>Solution building and design,</a:t>
            </a:r>
            <a:endParaRPr lang="en-US" dirty="0" smtClean="0">
              <a:solidFill>
                <a:srgbClr val="FFFF00"/>
              </a:solidFill>
            </a:endParaRPr>
          </a:p>
          <a:p>
            <a:pPr lvl="0"/>
            <a:r>
              <a:rPr lang="en-US" b="1" dirty="0" smtClean="0">
                <a:solidFill>
                  <a:srgbClr val="FFFF00"/>
                </a:solidFill>
              </a:rPr>
              <a:t>Data migration,</a:t>
            </a:r>
            <a:endParaRPr lang="en-US" dirty="0" smtClean="0">
              <a:solidFill>
                <a:srgbClr val="FFFF00"/>
              </a:solidFill>
            </a:endParaRPr>
          </a:p>
          <a:p>
            <a:pPr lvl="0"/>
            <a:r>
              <a:rPr lang="en-US" b="1" dirty="0" smtClean="0">
                <a:solidFill>
                  <a:srgbClr val="FFFF00"/>
                </a:solidFill>
              </a:rPr>
              <a:t>User training</a:t>
            </a:r>
            <a:endParaRPr lang="en-US" dirty="0" smtClean="0">
              <a:solidFill>
                <a:srgbClr val="FFFF00"/>
              </a:solidFill>
            </a:endParaRPr>
          </a:p>
          <a:p>
            <a:r>
              <a:rPr lang="en-US" b="1" i="1" dirty="0" smtClean="0">
                <a:solidFill>
                  <a:srgbClr val="FFFF00"/>
                </a:solidFill>
              </a:rPr>
              <a:t>Initiation and Internal Planning</a:t>
            </a:r>
            <a:endParaRPr lang="en-US" dirty="0">
              <a:solidFill>
                <a:srgbClr val="FFFF00"/>
              </a:solidFill>
            </a:endParaRPr>
          </a:p>
        </p:txBody>
      </p:sp>
      <p:pic>
        <p:nvPicPr>
          <p:cNvPr id="4" name="Picture 3" descr="H:\Processed\erp\Images\65192948_1-Pictures-of-Creative-design-for-corporates-to-revolutionise-their-business.jpg"/>
          <p:cNvPicPr/>
          <p:nvPr/>
        </p:nvPicPr>
        <p:blipFill>
          <a:blip r:embed="rId3"/>
          <a:srcRect/>
          <a:stretch>
            <a:fillRect/>
          </a:stretch>
        </p:blipFill>
        <p:spPr bwMode="auto">
          <a:xfrm>
            <a:off x="152400" y="1752600"/>
            <a:ext cx="4114800" cy="3324226"/>
          </a:xfrm>
          <a:prstGeom prst="rect">
            <a:avLst/>
          </a:prstGeom>
          <a:noFill/>
          <a:ln w="9525">
            <a:noFill/>
            <a:miter lim="800000"/>
            <a:headEnd/>
            <a:tailEnd/>
          </a:ln>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9" presetClass="entr" presetSubtype="1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fmla="#ppt_w*sin(2.5*pi*$)">
                                          <p:val>
                                            <p:fltVal val="0"/>
                                          </p:val>
                                        </p:tav>
                                        <p:tav tm="100000">
                                          <p:val>
                                            <p:fltVal val="1"/>
                                          </p:val>
                                        </p:tav>
                                      </p:tavLst>
                                    </p:anim>
                                    <p:anim calcmode="lin" valueType="num">
                                      <p:cBhvr>
                                        <p:cTn id="13" dur="5000" fill="hold"/>
                                        <p:tgtEl>
                                          <p:spTgt spid="4"/>
                                        </p:tgtEl>
                                        <p:attrNameLst>
                                          <p:attrName>ppt_h</p:attrName>
                                        </p:attrNameLst>
                                      </p:cBhvr>
                                      <p:tavLst>
                                        <p:tav tm="0">
                                          <p:val>
                                            <p:strVal val="#ppt_h"/>
                                          </p:val>
                                        </p:tav>
                                        <p:tav tm="100000">
                                          <p:val>
                                            <p:strVal val="#ppt_h"/>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0"/>
                                        <p:tgtEl>
                                          <p:spTgt spid="3">
                                            <p:txEl>
                                              <p:pRg st="0" end="0"/>
                                            </p:txEl>
                                          </p:spTgt>
                                        </p:tgtEl>
                                      </p:cBhvr>
                                    </p:animEffect>
                                    <p:anim calcmode="lin" valueType="num">
                                      <p:cBhvr>
                                        <p:cTn id="1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1000"/>
                                        <p:tgtEl>
                                          <p:spTgt spid="3">
                                            <p:txEl>
                                              <p:pRg st="5" end="5"/>
                                            </p:txEl>
                                          </p:spTgt>
                                        </p:tgtEl>
                                      </p:cBhvr>
                                    </p:animEffect>
                                    <p:anim calcmode="lin" valueType="num">
                                      <p:cBhvr>
                                        <p:cTn id="4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u="sng" dirty="0" smtClean="0">
                <a:solidFill>
                  <a:srgbClr val="FFFF00"/>
                </a:solidFill>
              </a:rPr>
              <a:t>Skill required</a:t>
            </a:r>
            <a:r>
              <a:rPr lang="en-US" dirty="0" smtClean="0">
                <a:solidFill>
                  <a:srgbClr val="FFFF00"/>
                </a:solidFill>
              </a:rPr>
              <a:t>:-</a:t>
            </a:r>
            <a:endParaRPr lang="en-US" dirty="0">
              <a:solidFill>
                <a:srgbClr val="FFFF00"/>
              </a:solidFill>
            </a:endParaRPr>
          </a:p>
        </p:txBody>
      </p:sp>
      <p:sp>
        <p:nvSpPr>
          <p:cNvPr id="3" name="Content Placeholder 2"/>
          <p:cNvSpPr>
            <a:spLocks noGrp="1"/>
          </p:cNvSpPr>
          <p:nvPr>
            <p:ph idx="1"/>
          </p:nvPr>
        </p:nvSpPr>
        <p:spPr>
          <a:xfrm>
            <a:off x="0" y="914400"/>
            <a:ext cx="6324600" cy="5410200"/>
          </a:xfrm>
        </p:spPr>
        <p:txBody>
          <a:bodyPr>
            <a:noAutofit/>
          </a:bodyPr>
          <a:lstStyle/>
          <a:p>
            <a:pPr lvl="0"/>
            <a:r>
              <a:rPr lang="en-US" b="1" dirty="0" smtClean="0">
                <a:solidFill>
                  <a:srgbClr val="FFFF00"/>
                </a:solidFill>
              </a:rPr>
              <a:t>Soft skills:</a:t>
            </a:r>
            <a:r>
              <a:rPr lang="en-US" sz="2000" dirty="0" smtClean="0"/>
              <a:t> </a:t>
            </a:r>
            <a:r>
              <a:rPr lang="en-US" sz="2400" dirty="0" smtClean="0"/>
              <a:t>Good communication&amp; presentation skills</a:t>
            </a:r>
            <a:endParaRPr lang="en-US" sz="2000" dirty="0" smtClean="0"/>
          </a:p>
          <a:p>
            <a:pPr lvl="0"/>
            <a:r>
              <a:rPr lang="en-US" b="1" dirty="0" smtClean="0">
                <a:solidFill>
                  <a:srgbClr val="FFFF00"/>
                </a:solidFill>
              </a:rPr>
              <a:t>Analytical skills:</a:t>
            </a:r>
            <a:r>
              <a:rPr lang="en-US" sz="2000" dirty="0" smtClean="0"/>
              <a:t> </a:t>
            </a:r>
            <a:r>
              <a:rPr lang="en-US" sz="2400" dirty="0" smtClean="0"/>
              <a:t>High degree of analytical, problem-solving skills &amp; creative thinking.</a:t>
            </a:r>
            <a:endParaRPr lang="en-US" sz="2000" dirty="0" smtClean="0"/>
          </a:p>
          <a:p>
            <a:pPr lvl="0"/>
            <a:r>
              <a:rPr lang="en-US" b="1" dirty="0" smtClean="0">
                <a:solidFill>
                  <a:srgbClr val="FFFF00"/>
                </a:solidFill>
              </a:rPr>
              <a:t>Team skills:</a:t>
            </a:r>
            <a:r>
              <a:rPr lang="en-US" sz="2000" dirty="0" smtClean="0"/>
              <a:t> </a:t>
            </a:r>
            <a:r>
              <a:rPr lang="en-US" sz="2400" dirty="0" smtClean="0"/>
              <a:t>Relationships skills, cooperation, networking &amp; handling disagreement.</a:t>
            </a:r>
            <a:endParaRPr lang="en-US" sz="2000" dirty="0" smtClean="0"/>
          </a:p>
          <a:p>
            <a:pPr lvl="0"/>
            <a:r>
              <a:rPr lang="en-US" b="1" dirty="0" smtClean="0">
                <a:solidFill>
                  <a:srgbClr val="FFFF00"/>
                </a:solidFill>
              </a:rPr>
              <a:t>Project management skills</a:t>
            </a:r>
            <a:endParaRPr lang="en-US" dirty="0" smtClean="0">
              <a:solidFill>
                <a:srgbClr val="FFFF00"/>
              </a:solidFill>
            </a:endParaRPr>
          </a:p>
          <a:p>
            <a:pPr lvl="0"/>
            <a:r>
              <a:rPr lang="en-US" b="1" dirty="0" smtClean="0">
                <a:solidFill>
                  <a:srgbClr val="FFFF00"/>
                </a:solidFill>
              </a:rPr>
              <a:t>Customer orientation:</a:t>
            </a:r>
            <a:r>
              <a:rPr lang="en-US" sz="2000" dirty="0" smtClean="0"/>
              <a:t> </a:t>
            </a:r>
            <a:r>
              <a:rPr lang="en-US" sz="2400" dirty="0" smtClean="0"/>
              <a:t>Commitment for customer satisfaction.</a:t>
            </a:r>
            <a:endParaRPr lang="en-US" sz="2000" dirty="0" smtClean="0"/>
          </a:p>
          <a:p>
            <a:pPr lvl="0"/>
            <a:r>
              <a:rPr lang="en-US" b="1" dirty="0" smtClean="0">
                <a:solidFill>
                  <a:srgbClr val="FFFF00"/>
                </a:solidFill>
              </a:rPr>
              <a:t>Fast learners</a:t>
            </a:r>
            <a:endParaRPr lang="en-US" sz="2000" dirty="0" smtClean="0"/>
          </a:p>
        </p:txBody>
      </p:sp>
      <p:pic>
        <p:nvPicPr>
          <p:cNvPr id="18433" name="Picture 1" descr="C:\Users\Admin\Desktop\erp\Images\image[11].png"/>
          <p:cNvPicPr>
            <a:picLocks noChangeAspect="1" noChangeArrowheads="1"/>
          </p:cNvPicPr>
          <p:nvPr/>
        </p:nvPicPr>
        <p:blipFill>
          <a:blip r:embed="rId3"/>
          <a:srcRect/>
          <a:stretch>
            <a:fillRect/>
          </a:stretch>
        </p:blipFill>
        <p:spPr bwMode="auto">
          <a:xfrm>
            <a:off x="6477000" y="1508760"/>
            <a:ext cx="2362200" cy="2834640"/>
          </a:xfrm>
          <a:prstGeom prst="rect">
            <a:avLst/>
          </a:prstGeom>
          <a:noFill/>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0" presetClass="path" presetSubtype="0" accel="50000" decel="50000" fill="hold" nodeType="withEffect">
                                  <p:stCondLst>
                                    <p:cond delay="0"/>
                                  </p:stCondLst>
                                  <p:childTnLst>
                                    <p:animMotion origin="layout" path="M -0.64687 -0.2 C -0.62812 0.0206 -0.60937 0.2412 -0.50607 0.28495 C -0.40277 0.3287 -0.11162 0.11018 -0.02725 0.06273 C 0.05713 0.01527 -0.00451 0.01041 6.38889E-6 1.11111E-6 " pathEditMode="relative" ptsTypes="aaaA">
                                      <p:cBhvr>
                                        <p:cTn id="11" dur="2000" fill="hold"/>
                                        <p:tgtEl>
                                          <p:spTgt spid="18433"/>
                                        </p:tgtEl>
                                        <p:attrNameLst>
                                          <p:attrName>ppt_x</p:attrName>
                                          <p:attrName>ppt_y</p:attrName>
                                        </p:attrNameLst>
                                      </p:cBhvr>
                                    </p:animMotion>
                                  </p:childTnLst>
                                </p:cTn>
                              </p:par>
                            </p:childTnLst>
                          </p:cTn>
                        </p:par>
                        <p:par>
                          <p:cTn id="12" fill="hold">
                            <p:stCondLst>
                              <p:cond delay="2000"/>
                            </p:stCondLst>
                            <p:childTnLst>
                              <p:par>
                                <p:cTn id="13" presetID="47" presetClass="entr" presetSubtype="0" fill="hold" grpId="0"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3000"/>
                            </p:stCondLst>
                            <p:childTnLst>
                              <p:par>
                                <p:cTn id="19" presetID="47" presetClass="entr" presetSubtype="0" fill="hold" grpId="0" nodeType="after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47" presetClass="entr" presetSubtype="0" fill="hold" grpId="0" nodeType="after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0" fill="hold">
                            <p:stCondLst>
                              <p:cond delay="5000"/>
                            </p:stCondLst>
                            <p:childTnLst>
                              <p:par>
                                <p:cTn id="31" presetID="47" presetClass="entr" presetSubtype="0" fill="hold" grpId="0" nodeType="after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6" fill="hold">
                            <p:stCondLst>
                              <p:cond delay="6000"/>
                            </p:stCondLst>
                            <p:childTnLst>
                              <p:par>
                                <p:cTn id="37" presetID="47" presetClass="entr" presetSubtype="0" fill="hold" grpId="0"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47" presetClass="entr" presetSubtype="0" fill="hold" grpId="0" nodeType="after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Effect transition="in" filter="fade">
                                      <p:cBhvr>
                                        <p:cTn id="45" dur="1000"/>
                                        <p:tgtEl>
                                          <p:spTgt spid="3">
                                            <p:txEl>
                                              <p:pRg st="5" end="5"/>
                                            </p:txEl>
                                          </p:spTgt>
                                        </p:tgtEl>
                                      </p:cBhvr>
                                    </p:animEffect>
                                    <p:anim calcmode="lin" valueType="num">
                                      <p:cBhvr>
                                        <p:cTn id="4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274638"/>
            <a:ext cx="5334000" cy="1143000"/>
          </a:xfrm>
        </p:spPr>
        <p:txBody>
          <a:bodyPr>
            <a:normAutofit/>
          </a:bodyPr>
          <a:lstStyle/>
          <a:p>
            <a:r>
              <a:rPr lang="en-US" sz="5400" i="1" dirty="0" smtClean="0">
                <a:solidFill>
                  <a:srgbClr val="FFFF00"/>
                </a:solidFill>
                <a:latin typeface="Brush Script MT" pitchFamily="66" charset="0"/>
              </a:rPr>
              <a:t>Conclusion…</a:t>
            </a:r>
            <a:endParaRPr lang="en-US" sz="5400" dirty="0">
              <a:solidFill>
                <a:srgbClr val="FFFF00"/>
              </a:solidFill>
              <a:latin typeface="Brush Script MT" pitchFamily="66" charset="0"/>
            </a:endParaRPr>
          </a:p>
        </p:txBody>
      </p:sp>
      <p:sp>
        <p:nvSpPr>
          <p:cNvPr id="3" name="Content Placeholder 2"/>
          <p:cNvSpPr>
            <a:spLocks noGrp="1"/>
          </p:cNvSpPr>
          <p:nvPr>
            <p:ph idx="1"/>
          </p:nvPr>
        </p:nvSpPr>
        <p:spPr>
          <a:xfrm>
            <a:off x="457200" y="1920240"/>
            <a:ext cx="8229600" cy="4709160"/>
          </a:xfrm>
        </p:spPr>
        <p:txBody>
          <a:bodyPr/>
          <a:lstStyle/>
          <a:p>
            <a:pPr algn="ctr">
              <a:buNone/>
            </a:pPr>
            <a:r>
              <a:rPr lang="en-US" dirty="0" smtClean="0">
                <a:solidFill>
                  <a:srgbClr val="FFFF00"/>
                </a:solidFill>
              </a:rPr>
              <a:t>     Although Business practices growing with new technologies in terms of their dependencies, creating a concrete need of considerations of core values of society, because society gives license to business for its existence, so on the basis of getting advantages of Enterprise Resource Planning and modern technology, will not provide any excuse in terms of core values, security and environment itself.</a:t>
            </a:r>
            <a:endParaRPr lang="en-US" dirty="0">
              <a:solidFill>
                <a:srgbClr val="FFFF00"/>
              </a:solidFill>
            </a:endParaRPr>
          </a:p>
        </p:txBody>
      </p:sp>
      <p:pic>
        <p:nvPicPr>
          <p:cNvPr id="4" name="Picture 3" descr="H:\Processed\erp\Images\images (3).jpg"/>
          <p:cNvPicPr/>
          <p:nvPr/>
        </p:nvPicPr>
        <p:blipFill>
          <a:blip r:embed="rId3"/>
          <a:srcRect/>
          <a:stretch>
            <a:fillRect/>
          </a:stretch>
        </p:blipFill>
        <p:spPr bwMode="auto">
          <a:xfrm>
            <a:off x="76200" y="38100"/>
            <a:ext cx="3429000" cy="1809750"/>
          </a:xfrm>
          <a:prstGeom prst="rect">
            <a:avLst/>
          </a:prstGeom>
          <a:noFill/>
          <a:ln w="9525">
            <a:noFill/>
            <a:miter lim="800000"/>
            <a:headEnd/>
            <a:tailEnd/>
          </a:ln>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p:cNvPicPr>
            <a:picLocks noChangeAspect="1" noChangeArrowheads="1"/>
          </p:cNvPicPr>
          <p:nvPr/>
        </p:nvPicPr>
        <p:blipFill>
          <a:blip r:embed="rId3" cstate="print"/>
          <a:srcRect/>
          <a:stretch>
            <a:fillRect/>
          </a:stretch>
        </p:blipFill>
        <p:spPr bwMode="auto">
          <a:xfrm>
            <a:off x="3505200" y="3962400"/>
            <a:ext cx="5334001" cy="2578100"/>
          </a:xfrm>
          <a:prstGeom prst="rect">
            <a:avLst/>
          </a:prstGeom>
          <a:noFill/>
          <a:ln w="9525">
            <a:noFill/>
            <a:miter lim="800000"/>
            <a:headEnd/>
            <a:tailEnd/>
          </a:ln>
        </p:spPr>
      </p:pic>
      <p:sp>
        <p:nvSpPr>
          <p:cNvPr id="5" name="Rectangle 4"/>
          <p:cNvSpPr/>
          <p:nvPr/>
        </p:nvSpPr>
        <p:spPr>
          <a:xfrm>
            <a:off x="0" y="1900297"/>
            <a:ext cx="9144000" cy="2062103"/>
          </a:xfrm>
          <a:prstGeom prst="rect">
            <a:avLst/>
          </a:prstGeom>
        </p:spPr>
        <p:txBody>
          <a:bodyPr wrap="square">
            <a:spAutoFit/>
          </a:bodyPr>
          <a:lstStyle/>
          <a:p>
            <a:pPr algn="ctr"/>
            <a:r>
              <a:rPr lang="en-US" sz="4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lgerian" pitchFamily="82" charset="0"/>
              </a:rPr>
              <a:t>Mohit Goyal, INDORE</a:t>
            </a:r>
          </a:p>
          <a:p>
            <a:pPr algn="ctr"/>
            <a:r>
              <a:rPr lang="en-US" sz="4000" dirty="0" smtClean="0">
                <a:solidFill>
                  <a:srgbClr val="FF0000"/>
                </a:solidFill>
                <a:latin typeface="Algerian" pitchFamily="82" charset="0"/>
              </a:rPr>
              <a:t>Mob.:</a:t>
            </a:r>
            <a:r>
              <a:rPr lang="en-US" sz="4000" dirty="0" smtClean="0">
                <a:solidFill>
                  <a:srgbClr val="FFFF00"/>
                </a:solidFill>
                <a:latin typeface="Algerian" pitchFamily="82" charset="0"/>
              </a:rPr>
              <a:t> </a:t>
            </a:r>
            <a:r>
              <a:rPr lang="en-US" sz="4400" dirty="0" smtClean="0">
                <a:solidFill>
                  <a:srgbClr val="FFFF00"/>
                </a:solidFill>
                <a:latin typeface="Algerian" pitchFamily="82" charset="0"/>
              </a:rPr>
              <a:t>+91-99260-87562</a:t>
            </a:r>
            <a:endParaRPr lang="en-US" sz="4000" dirty="0" smtClean="0">
              <a:solidFill>
                <a:srgbClr val="FFFF00"/>
              </a:solidFill>
              <a:latin typeface="Algerian" pitchFamily="82" charset="0"/>
            </a:endParaRPr>
          </a:p>
          <a:p>
            <a:pPr algn="ctr"/>
            <a:r>
              <a:rPr lang="en-US" sz="4000" dirty="0" smtClean="0">
                <a:solidFill>
                  <a:srgbClr val="FF0000"/>
                </a:solidFill>
                <a:latin typeface="Algerian" pitchFamily="82" charset="0"/>
              </a:rPr>
              <a:t>E-mail Id:</a:t>
            </a:r>
            <a:r>
              <a:rPr lang="en-US" sz="4000" dirty="0" smtClean="0">
                <a:solidFill>
                  <a:srgbClr val="FFFF00"/>
                </a:solidFill>
                <a:latin typeface="Algerian" pitchFamily="82" charset="0"/>
              </a:rPr>
              <a:t> mohit28@icai.org</a:t>
            </a:r>
          </a:p>
        </p:txBody>
      </p:sp>
      <p:sp>
        <p:nvSpPr>
          <p:cNvPr id="6" name="TextBox 5"/>
          <p:cNvSpPr txBox="1"/>
          <p:nvPr/>
        </p:nvSpPr>
        <p:spPr>
          <a:xfrm>
            <a:off x="609600" y="381000"/>
            <a:ext cx="8610600" cy="1107996"/>
          </a:xfrm>
          <a:prstGeom prst="rect">
            <a:avLst/>
          </a:prstGeom>
          <a:noFill/>
        </p:spPr>
        <p:txBody>
          <a:bodyPr wrap="square" rtlCol="0">
            <a:spAutoFit/>
          </a:bodyPr>
          <a:lstStyle/>
          <a:p>
            <a:r>
              <a:rPr lang="en-US" sz="5400" b="1" i="1" dirty="0" smtClean="0">
                <a:solidFill>
                  <a:srgbClr val="FF0000"/>
                </a:solidFill>
              </a:rPr>
              <a:t>www.google.com</a:t>
            </a:r>
            <a:r>
              <a:rPr lang="en-US" sz="5400" dirty="0" smtClean="0">
                <a:sym typeface="Wingdings" pitchFamily="2" charset="2"/>
              </a:rPr>
              <a:t> </a:t>
            </a:r>
            <a:r>
              <a:rPr lang="en-US" sz="6600" dirty="0" smtClean="0">
                <a:solidFill>
                  <a:srgbClr val="FFFF00"/>
                </a:solidFill>
                <a:sym typeface="Wingdings" pitchFamily="2" charset="2"/>
              </a:rPr>
              <a:t></a:t>
            </a:r>
            <a:endParaRPr lang="en-US" sz="5400" b="1" i="1" dirty="0">
              <a:solidFill>
                <a:srgbClr val="FFFF00"/>
              </a:solidFill>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5121"/>
                                        </p:tgtEl>
                                        <p:attrNameLst>
                                          <p:attrName>style.visibility</p:attrName>
                                        </p:attrNameLst>
                                      </p:cBhvr>
                                      <p:to>
                                        <p:strVal val="visible"/>
                                      </p:to>
                                    </p:set>
                                    <p:animEffect transition="in" filter="fade">
                                      <p:cBhvr>
                                        <p:cTn id="13" dur="5000"/>
                                        <p:tgtEl>
                                          <p:spTgt spid="5121"/>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458</TotalTime>
  <Words>740</Words>
  <Application>Microsoft Office PowerPoint</Application>
  <PresentationFormat>On-screen Show (4:3)</PresentationFormat>
  <Paragraphs>140</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Apex</vt:lpstr>
      <vt:lpstr>Slide 1</vt:lpstr>
      <vt:lpstr>Slide 2</vt:lpstr>
      <vt:lpstr>Slide 3</vt:lpstr>
      <vt:lpstr>The History of ERP</vt:lpstr>
      <vt:lpstr>Slide 5</vt:lpstr>
      <vt:lpstr>The Components of an ERP System:-</vt:lpstr>
      <vt:lpstr>ERP System - Cost Components</vt:lpstr>
      <vt:lpstr>Understanding of ERP</vt:lpstr>
      <vt:lpstr>ERP - Advantages</vt:lpstr>
      <vt:lpstr>ERP – Disadvantages</vt:lpstr>
      <vt:lpstr>Slide 11</vt:lpstr>
      <vt:lpstr>To derive the benefits of an ERP implementation, a number of considerations must be evaluated. These include considering:</vt:lpstr>
      <vt:lpstr>By taking few steps at the initial stage minimize chances for the failure of any ERP software. These steps can be briefly described as under:-</vt:lpstr>
      <vt:lpstr>ERP Softwares</vt:lpstr>
      <vt:lpstr>The Hidden Costs of ERP</vt:lpstr>
      <vt:lpstr>Roles of Chartered Accountants</vt:lpstr>
      <vt:lpstr>Oracle E-Business Suite which has following financial modules:</vt:lpstr>
      <vt:lpstr>CA’s role spans throughout the lifecycle of implementation which includes stages like:-</vt:lpstr>
      <vt:lpstr>Skill required:-</vt:lpstr>
      <vt:lpstr>Conclusion…</vt:lpstr>
      <vt:lpstr>Slide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Admin</cp:lastModifiedBy>
  <cp:revision>68</cp:revision>
  <dcterms:created xsi:type="dcterms:W3CDTF">2006-08-16T00:00:00Z</dcterms:created>
  <dcterms:modified xsi:type="dcterms:W3CDTF">2011-01-24T10:54:13Z</dcterms:modified>
</cp:coreProperties>
</file>