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804" r:id="rId2"/>
    <p:sldMasterId id="2147483924" r:id="rId3"/>
  </p:sldMasterIdLst>
  <p:notesMasterIdLst>
    <p:notesMasterId r:id="rId65"/>
  </p:notesMasterIdLst>
  <p:handoutMasterIdLst>
    <p:handoutMasterId r:id="rId66"/>
  </p:handoutMasterIdLst>
  <p:sldIdLst>
    <p:sldId id="256" r:id="rId4"/>
    <p:sldId id="257" r:id="rId5"/>
    <p:sldId id="506" r:id="rId6"/>
    <p:sldId id="507" r:id="rId7"/>
    <p:sldId id="490" r:id="rId8"/>
    <p:sldId id="505" r:id="rId9"/>
    <p:sldId id="375" r:id="rId10"/>
    <p:sldId id="503" r:id="rId11"/>
    <p:sldId id="485" r:id="rId12"/>
    <p:sldId id="522" r:id="rId13"/>
    <p:sldId id="453" r:id="rId14"/>
    <p:sldId id="473" r:id="rId15"/>
    <p:sldId id="474" r:id="rId16"/>
    <p:sldId id="523" r:id="rId17"/>
    <p:sldId id="520" r:id="rId18"/>
    <p:sldId id="475" r:id="rId19"/>
    <p:sldId id="476" r:id="rId20"/>
    <p:sldId id="477" r:id="rId21"/>
    <p:sldId id="524" r:id="rId22"/>
    <p:sldId id="525" r:id="rId23"/>
    <p:sldId id="526" r:id="rId24"/>
    <p:sldId id="527" r:id="rId25"/>
    <p:sldId id="528" r:id="rId26"/>
    <p:sldId id="529" r:id="rId27"/>
    <p:sldId id="509" r:id="rId28"/>
    <p:sldId id="516" r:id="rId29"/>
    <p:sldId id="431" r:id="rId30"/>
    <p:sldId id="478" r:id="rId31"/>
    <p:sldId id="479" r:id="rId32"/>
    <p:sldId id="480" r:id="rId33"/>
    <p:sldId id="482" r:id="rId34"/>
    <p:sldId id="483" r:id="rId35"/>
    <p:sldId id="514" r:id="rId36"/>
    <p:sldId id="484" r:id="rId37"/>
    <p:sldId id="491" r:id="rId38"/>
    <p:sldId id="492" r:id="rId39"/>
    <p:sldId id="512" r:id="rId40"/>
    <p:sldId id="513" r:id="rId41"/>
    <p:sldId id="493" r:id="rId42"/>
    <p:sldId id="494" r:id="rId43"/>
    <p:sldId id="508" r:id="rId44"/>
    <p:sldId id="489" r:id="rId45"/>
    <p:sldId id="510" r:id="rId46"/>
    <p:sldId id="521" r:id="rId47"/>
    <p:sldId id="535" r:id="rId48"/>
    <p:sldId id="532" r:id="rId49"/>
    <p:sldId id="533" r:id="rId50"/>
    <p:sldId id="534" r:id="rId51"/>
    <p:sldId id="504" r:id="rId52"/>
    <p:sldId id="481" r:id="rId53"/>
    <p:sldId id="486" r:id="rId54"/>
    <p:sldId id="530" r:id="rId55"/>
    <p:sldId id="511" r:id="rId56"/>
    <p:sldId id="531" r:id="rId57"/>
    <p:sldId id="488" r:id="rId58"/>
    <p:sldId id="495" r:id="rId59"/>
    <p:sldId id="497" r:id="rId60"/>
    <p:sldId id="518" r:id="rId61"/>
    <p:sldId id="519" r:id="rId62"/>
    <p:sldId id="517" r:id="rId63"/>
    <p:sldId id="338"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A5ABB9"/>
    <a:srgbClr val="000000"/>
    <a:srgbClr val="66FF66"/>
    <a:srgbClr val="F7DA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1" autoAdjust="0"/>
    <p:restoredTop sz="94364" autoAdjust="0"/>
  </p:normalViewPr>
  <p:slideViewPr>
    <p:cSldViewPr>
      <p:cViewPr varScale="1">
        <p:scale>
          <a:sx n="73" d="100"/>
          <a:sy n="73" d="100"/>
        </p:scale>
        <p:origin x="1320" y="78"/>
      </p:cViewPr>
      <p:guideLst>
        <p:guide orient="horz" pos="2160"/>
        <p:guide pos="2880"/>
      </p:guideLst>
    </p:cSldViewPr>
  </p:slideViewPr>
  <p:outlineViewPr>
    <p:cViewPr>
      <p:scale>
        <a:sx n="33" d="100"/>
        <a:sy n="33" d="100"/>
      </p:scale>
      <p:origin x="0" y="-5100"/>
    </p:cViewPr>
  </p:outlineViewPr>
  <p:notesTextViewPr>
    <p:cViewPr>
      <p:scale>
        <a:sx n="100" d="100"/>
        <a:sy n="100" d="100"/>
      </p:scale>
      <p:origin x="0" y="0"/>
    </p:cViewPr>
  </p:notesTextViewPr>
  <p:sorterViewPr>
    <p:cViewPr varScale="1">
      <p:scale>
        <a:sx n="100" d="100"/>
        <a:sy n="100" d="100"/>
      </p:scale>
      <p:origin x="0" y="-2418"/>
    </p:cViewPr>
  </p:sorterViewPr>
  <p:notesViewPr>
    <p:cSldViewPr>
      <p:cViewPr varScale="1">
        <p:scale>
          <a:sx n="56" d="100"/>
          <a:sy n="56" d="100"/>
        </p:scale>
        <p:origin x="285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handoutMaster" Target="handoutMasters/handoutMaster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0378E2-30D7-43D0-88AA-8CA039B69E6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4B368AD-04D4-4994-8042-668041CA9098}">
      <dgm:prSet/>
      <dgm:spPr/>
      <dgm:t>
        <a:bodyPr/>
        <a:lstStyle/>
        <a:p>
          <a:pPr rtl="0"/>
          <a:r>
            <a:rPr lang="en-US" dirty="0" smtClean="0"/>
            <a:t>Approval for expansion</a:t>
          </a:r>
          <a:endParaRPr lang="en-US" dirty="0"/>
        </a:p>
      </dgm:t>
    </dgm:pt>
    <dgm:pt modelId="{83686BB8-BA1F-45DC-B918-2FD2822BB977}" type="sibTrans" cxnId="{F9D4A9E1-9FCE-40C9-965E-3E5DC199CF71}">
      <dgm:prSet/>
      <dgm:spPr/>
      <dgm:t>
        <a:bodyPr/>
        <a:lstStyle/>
        <a:p>
          <a:endParaRPr lang="en-US"/>
        </a:p>
      </dgm:t>
    </dgm:pt>
    <dgm:pt modelId="{7D9B2E1E-7D35-4967-81A3-EB58457936B9}" type="parTrans" cxnId="{F9D4A9E1-9FCE-40C9-965E-3E5DC199CF71}">
      <dgm:prSet/>
      <dgm:spPr/>
      <dgm:t>
        <a:bodyPr/>
        <a:lstStyle/>
        <a:p>
          <a:endParaRPr lang="en-US"/>
        </a:p>
      </dgm:t>
    </dgm:pt>
    <dgm:pt modelId="{06ECC8CF-2CCA-4D1C-83AE-12A613B94B31}">
      <dgm:prSet/>
      <dgm:spPr/>
      <dgm:t>
        <a:bodyPr/>
        <a:lstStyle/>
        <a:p>
          <a:pPr rtl="0"/>
          <a:r>
            <a:rPr lang="en-US" dirty="0" smtClean="0"/>
            <a:t>No. of workers</a:t>
          </a:r>
          <a:endParaRPr lang="en-US" dirty="0"/>
        </a:p>
      </dgm:t>
    </dgm:pt>
    <dgm:pt modelId="{C4F260F4-FB95-4DCC-BF39-4C0BE5D009D4}" type="sibTrans" cxnId="{D26DEADD-2911-404E-A8B4-E5CF58A556E6}">
      <dgm:prSet/>
      <dgm:spPr/>
      <dgm:t>
        <a:bodyPr/>
        <a:lstStyle/>
        <a:p>
          <a:endParaRPr lang="en-US"/>
        </a:p>
      </dgm:t>
    </dgm:pt>
    <dgm:pt modelId="{AB9C1435-9A16-4264-8130-8009EEFBF4A1}" type="parTrans" cxnId="{D26DEADD-2911-404E-A8B4-E5CF58A556E6}">
      <dgm:prSet/>
      <dgm:spPr/>
      <dgm:t>
        <a:bodyPr/>
        <a:lstStyle/>
        <a:p>
          <a:endParaRPr lang="en-US"/>
        </a:p>
      </dgm:t>
    </dgm:pt>
    <dgm:pt modelId="{75D3CCC2-76D5-4B94-AAEC-3B2251B0B9C3}">
      <dgm:prSet/>
      <dgm:spPr/>
      <dgm:t>
        <a:bodyPr/>
        <a:lstStyle/>
        <a:p>
          <a:pPr rtl="0"/>
          <a:r>
            <a:rPr lang="en-US" dirty="0" smtClean="0"/>
            <a:t>Miscellaneous provisions</a:t>
          </a:r>
          <a:endParaRPr lang="en-US" dirty="0"/>
        </a:p>
      </dgm:t>
    </dgm:pt>
    <dgm:pt modelId="{B44E4275-E903-489D-86AA-F31FEE2DC338}" type="sibTrans" cxnId="{2A1CD0D4-0BAF-43C7-BE82-210BBE9DA3ED}">
      <dgm:prSet/>
      <dgm:spPr/>
      <dgm:t>
        <a:bodyPr/>
        <a:lstStyle/>
        <a:p>
          <a:endParaRPr lang="en-US"/>
        </a:p>
      </dgm:t>
    </dgm:pt>
    <dgm:pt modelId="{44E4C058-AAE4-4912-9E70-55E171900A0C}" type="parTrans" cxnId="{2A1CD0D4-0BAF-43C7-BE82-210BBE9DA3ED}">
      <dgm:prSet/>
      <dgm:spPr/>
      <dgm:t>
        <a:bodyPr/>
        <a:lstStyle/>
        <a:p>
          <a:endParaRPr lang="en-US"/>
        </a:p>
      </dgm:t>
    </dgm:pt>
    <dgm:pt modelId="{F531E58E-CCB4-40C6-8B23-5A50142C7221}">
      <dgm:prSet/>
      <dgm:spPr/>
      <dgm:t>
        <a:bodyPr/>
        <a:lstStyle/>
        <a:p>
          <a:pPr rtl="0"/>
          <a:r>
            <a:rPr lang="en-US" dirty="0" smtClean="0"/>
            <a:t>Welfare of workers</a:t>
          </a:r>
          <a:endParaRPr lang="en-US" dirty="0"/>
        </a:p>
      </dgm:t>
    </dgm:pt>
    <dgm:pt modelId="{C051C30C-B82E-43FE-9FA7-E989E43F7145}" type="sibTrans" cxnId="{A8A39E62-C4C4-4918-9758-C53E36B68628}">
      <dgm:prSet/>
      <dgm:spPr/>
      <dgm:t>
        <a:bodyPr/>
        <a:lstStyle/>
        <a:p>
          <a:endParaRPr lang="en-US"/>
        </a:p>
      </dgm:t>
    </dgm:pt>
    <dgm:pt modelId="{C7E70A89-2981-4CC7-9B91-BA5DC4414F93}" type="parTrans" cxnId="{A8A39E62-C4C4-4918-9758-C53E36B68628}">
      <dgm:prSet/>
      <dgm:spPr/>
      <dgm:t>
        <a:bodyPr/>
        <a:lstStyle/>
        <a:p>
          <a:endParaRPr lang="en-US"/>
        </a:p>
      </dgm:t>
    </dgm:pt>
    <dgm:pt modelId="{22718A8D-0BE3-4655-B9FC-3B362ED1A18D}">
      <dgm:prSet/>
      <dgm:spPr/>
      <dgm:t>
        <a:bodyPr/>
        <a:lstStyle/>
        <a:p>
          <a:pPr rtl="0"/>
          <a:r>
            <a:rPr lang="en-US" dirty="0" smtClean="0"/>
            <a:t>Health of workers</a:t>
          </a:r>
          <a:endParaRPr lang="en-US" dirty="0"/>
        </a:p>
      </dgm:t>
    </dgm:pt>
    <dgm:pt modelId="{184584B2-82D2-463E-8FC5-A2227144C951}" type="sibTrans" cxnId="{5172C031-C863-4228-98C7-968E385D197E}">
      <dgm:prSet/>
      <dgm:spPr/>
      <dgm:t>
        <a:bodyPr/>
        <a:lstStyle/>
        <a:p>
          <a:endParaRPr lang="en-US"/>
        </a:p>
      </dgm:t>
    </dgm:pt>
    <dgm:pt modelId="{F5C7CAB5-38B1-4FBF-8766-5E9D744379A4}" type="parTrans" cxnId="{5172C031-C863-4228-98C7-968E385D197E}">
      <dgm:prSet/>
      <dgm:spPr/>
      <dgm:t>
        <a:bodyPr/>
        <a:lstStyle/>
        <a:p>
          <a:endParaRPr lang="en-US"/>
        </a:p>
      </dgm:t>
    </dgm:pt>
    <dgm:pt modelId="{03FB25EA-BD91-4843-9629-F3F0386929FF}">
      <dgm:prSet/>
      <dgm:spPr/>
      <dgm:t>
        <a:bodyPr/>
        <a:lstStyle/>
        <a:p>
          <a:pPr rtl="0"/>
          <a:r>
            <a:rPr lang="en-US" dirty="0" smtClean="0"/>
            <a:t>Safety of workers</a:t>
          </a:r>
          <a:endParaRPr lang="en-US" dirty="0"/>
        </a:p>
      </dgm:t>
    </dgm:pt>
    <dgm:pt modelId="{0A146E4D-A8E9-467F-87AC-E321EF8B342D}" type="sibTrans" cxnId="{C8270B82-6F93-4D45-9F04-21FB75B719A6}">
      <dgm:prSet/>
      <dgm:spPr/>
      <dgm:t>
        <a:bodyPr/>
        <a:lstStyle/>
        <a:p>
          <a:endParaRPr lang="en-US"/>
        </a:p>
      </dgm:t>
    </dgm:pt>
    <dgm:pt modelId="{DB3671F4-987B-4731-8E21-A96372FD3FBA}" type="parTrans" cxnId="{C8270B82-6F93-4D45-9F04-21FB75B719A6}">
      <dgm:prSet/>
      <dgm:spPr/>
      <dgm:t>
        <a:bodyPr/>
        <a:lstStyle/>
        <a:p>
          <a:endParaRPr lang="en-US"/>
        </a:p>
      </dgm:t>
    </dgm:pt>
    <dgm:pt modelId="{FD7C54CA-7CC5-40C8-AF4F-6AAD9F057216}">
      <dgm:prSet/>
      <dgm:spPr/>
      <dgm:t>
        <a:bodyPr/>
        <a:lstStyle/>
        <a:p>
          <a:pPr rtl="0"/>
          <a:r>
            <a:rPr lang="en-US" dirty="0" smtClean="0"/>
            <a:t>Working hours</a:t>
          </a:r>
          <a:endParaRPr lang="en-US" dirty="0"/>
        </a:p>
      </dgm:t>
    </dgm:pt>
    <dgm:pt modelId="{7F8D4C21-EBB3-4FC3-8FFD-6902E8791AB2}" type="sibTrans" cxnId="{DEB73754-C9D0-4150-9C33-AF5FABC9EC5B}">
      <dgm:prSet/>
      <dgm:spPr/>
      <dgm:t>
        <a:bodyPr/>
        <a:lstStyle/>
        <a:p>
          <a:endParaRPr lang="en-US"/>
        </a:p>
      </dgm:t>
    </dgm:pt>
    <dgm:pt modelId="{1943F6A5-0584-4207-BC7B-F3836BF12252}" type="parTrans" cxnId="{DEB73754-C9D0-4150-9C33-AF5FABC9EC5B}">
      <dgm:prSet/>
      <dgm:spPr/>
      <dgm:t>
        <a:bodyPr/>
        <a:lstStyle/>
        <a:p>
          <a:endParaRPr lang="en-US"/>
        </a:p>
      </dgm:t>
    </dgm:pt>
    <dgm:pt modelId="{A27BB58B-BE30-4FE5-B1C8-58EBF782E42D}" type="pres">
      <dgm:prSet presAssocID="{770378E2-30D7-43D0-88AA-8CA039B69E61}" presName="linear" presStyleCnt="0">
        <dgm:presLayoutVars>
          <dgm:animLvl val="lvl"/>
          <dgm:resizeHandles val="exact"/>
        </dgm:presLayoutVars>
      </dgm:prSet>
      <dgm:spPr/>
      <dgm:t>
        <a:bodyPr/>
        <a:lstStyle/>
        <a:p>
          <a:endParaRPr lang="en-US"/>
        </a:p>
      </dgm:t>
    </dgm:pt>
    <dgm:pt modelId="{F2331D23-C2E9-4CD2-9738-16014472E8A7}" type="pres">
      <dgm:prSet presAssocID="{24B368AD-04D4-4994-8042-668041CA9098}" presName="parentText" presStyleLbl="node1" presStyleIdx="0" presStyleCnt="7">
        <dgm:presLayoutVars>
          <dgm:chMax val="0"/>
          <dgm:bulletEnabled val="1"/>
        </dgm:presLayoutVars>
      </dgm:prSet>
      <dgm:spPr/>
      <dgm:t>
        <a:bodyPr/>
        <a:lstStyle/>
        <a:p>
          <a:endParaRPr lang="en-US"/>
        </a:p>
      </dgm:t>
    </dgm:pt>
    <dgm:pt modelId="{8050CAD2-2F87-476A-8C2E-51030B7A85B9}" type="pres">
      <dgm:prSet presAssocID="{83686BB8-BA1F-45DC-B918-2FD2822BB977}" presName="spacer" presStyleCnt="0"/>
      <dgm:spPr/>
      <dgm:t>
        <a:bodyPr/>
        <a:lstStyle/>
        <a:p>
          <a:endParaRPr lang="en-US"/>
        </a:p>
      </dgm:t>
    </dgm:pt>
    <dgm:pt modelId="{2B002225-3E0F-483C-9784-FE675153CCA5}" type="pres">
      <dgm:prSet presAssocID="{06ECC8CF-2CCA-4D1C-83AE-12A613B94B31}" presName="parentText" presStyleLbl="node1" presStyleIdx="1" presStyleCnt="7">
        <dgm:presLayoutVars>
          <dgm:chMax val="0"/>
          <dgm:bulletEnabled val="1"/>
        </dgm:presLayoutVars>
      </dgm:prSet>
      <dgm:spPr/>
      <dgm:t>
        <a:bodyPr/>
        <a:lstStyle/>
        <a:p>
          <a:endParaRPr lang="en-US"/>
        </a:p>
      </dgm:t>
    </dgm:pt>
    <dgm:pt modelId="{2D3D5352-6A45-45AA-A470-6C9D64BEBC80}" type="pres">
      <dgm:prSet presAssocID="{C4F260F4-FB95-4DCC-BF39-4C0BE5D009D4}" presName="spacer" presStyleCnt="0"/>
      <dgm:spPr/>
      <dgm:t>
        <a:bodyPr/>
        <a:lstStyle/>
        <a:p>
          <a:endParaRPr lang="en-US"/>
        </a:p>
      </dgm:t>
    </dgm:pt>
    <dgm:pt modelId="{8D257FF4-C428-4E1B-B7A4-627B4D4EB72D}" type="pres">
      <dgm:prSet presAssocID="{FD7C54CA-7CC5-40C8-AF4F-6AAD9F057216}" presName="parentText" presStyleLbl="node1" presStyleIdx="2" presStyleCnt="7" custLinFactNeighborX="926" custLinFactNeighborY="-56771">
        <dgm:presLayoutVars>
          <dgm:chMax val="0"/>
          <dgm:bulletEnabled val="1"/>
        </dgm:presLayoutVars>
      </dgm:prSet>
      <dgm:spPr/>
      <dgm:t>
        <a:bodyPr/>
        <a:lstStyle/>
        <a:p>
          <a:endParaRPr lang="en-US"/>
        </a:p>
      </dgm:t>
    </dgm:pt>
    <dgm:pt modelId="{205B44DC-3475-4FC3-92E3-D0B78E459A80}" type="pres">
      <dgm:prSet presAssocID="{7F8D4C21-EBB3-4FC3-8FFD-6902E8791AB2}" presName="spacer" presStyleCnt="0"/>
      <dgm:spPr/>
      <dgm:t>
        <a:bodyPr/>
        <a:lstStyle/>
        <a:p>
          <a:endParaRPr lang="en-US"/>
        </a:p>
      </dgm:t>
    </dgm:pt>
    <dgm:pt modelId="{20EAE693-7D3B-459B-9D86-E6DDCBE28396}" type="pres">
      <dgm:prSet presAssocID="{03FB25EA-BD91-4843-9629-F3F0386929FF}" presName="parentText" presStyleLbl="node1" presStyleIdx="3" presStyleCnt="7">
        <dgm:presLayoutVars>
          <dgm:chMax val="0"/>
          <dgm:bulletEnabled val="1"/>
        </dgm:presLayoutVars>
      </dgm:prSet>
      <dgm:spPr/>
      <dgm:t>
        <a:bodyPr/>
        <a:lstStyle/>
        <a:p>
          <a:endParaRPr lang="en-US"/>
        </a:p>
      </dgm:t>
    </dgm:pt>
    <dgm:pt modelId="{88D1F793-DABB-487B-A2C4-A5DCEAC5EC74}" type="pres">
      <dgm:prSet presAssocID="{0A146E4D-A8E9-467F-87AC-E321EF8B342D}" presName="spacer" presStyleCnt="0"/>
      <dgm:spPr/>
      <dgm:t>
        <a:bodyPr/>
        <a:lstStyle/>
        <a:p>
          <a:endParaRPr lang="en-US"/>
        </a:p>
      </dgm:t>
    </dgm:pt>
    <dgm:pt modelId="{005DEBC4-173E-482A-A5CA-3DE571CBDE9C}" type="pres">
      <dgm:prSet presAssocID="{22718A8D-0BE3-4655-B9FC-3B362ED1A18D}" presName="parentText" presStyleLbl="node1" presStyleIdx="4" presStyleCnt="7" custLinFactNeighborX="926">
        <dgm:presLayoutVars>
          <dgm:chMax val="0"/>
          <dgm:bulletEnabled val="1"/>
        </dgm:presLayoutVars>
      </dgm:prSet>
      <dgm:spPr/>
      <dgm:t>
        <a:bodyPr/>
        <a:lstStyle/>
        <a:p>
          <a:endParaRPr lang="en-US"/>
        </a:p>
      </dgm:t>
    </dgm:pt>
    <dgm:pt modelId="{B4B0E4B5-1268-4E25-9FC0-C4EF6E33537E}" type="pres">
      <dgm:prSet presAssocID="{184584B2-82D2-463E-8FC5-A2227144C951}" presName="spacer" presStyleCnt="0"/>
      <dgm:spPr/>
    </dgm:pt>
    <dgm:pt modelId="{67E81D74-7B65-4853-9A5E-58B0466FB8FD}" type="pres">
      <dgm:prSet presAssocID="{F531E58E-CCB4-40C6-8B23-5A50142C7221}" presName="parentText" presStyleLbl="node1" presStyleIdx="5" presStyleCnt="7" custLinFactNeighborX="926">
        <dgm:presLayoutVars>
          <dgm:chMax val="0"/>
          <dgm:bulletEnabled val="1"/>
        </dgm:presLayoutVars>
      </dgm:prSet>
      <dgm:spPr/>
      <dgm:t>
        <a:bodyPr/>
        <a:lstStyle/>
        <a:p>
          <a:endParaRPr lang="en-US"/>
        </a:p>
      </dgm:t>
    </dgm:pt>
    <dgm:pt modelId="{825ECF9A-968A-4760-80BB-5BA530F8EB92}" type="pres">
      <dgm:prSet presAssocID="{C051C30C-B82E-43FE-9FA7-E989E43F7145}" presName="spacer" presStyleCnt="0"/>
      <dgm:spPr/>
    </dgm:pt>
    <dgm:pt modelId="{E16D59AE-B971-42B9-A615-6A00BE22073F}" type="pres">
      <dgm:prSet presAssocID="{75D3CCC2-76D5-4B94-AAEC-3B2251B0B9C3}" presName="parentText" presStyleLbl="node1" presStyleIdx="6" presStyleCnt="7" custLinFactNeighborX="926">
        <dgm:presLayoutVars>
          <dgm:chMax val="0"/>
          <dgm:bulletEnabled val="1"/>
        </dgm:presLayoutVars>
      </dgm:prSet>
      <dgm:spPr/>
      <dgm:t>
        <a:bodyPr/>
        <a:lstStyle/>
        <a:p>
          <a:endParaRPr lang="en-US"/>
        </a:p>
      </dgm:t>
    </dgm:pt>
  </dgm:ptLst>
  <dgm:cxnLst>
    <dgm:cxn modelId="{2A1CD0D4-0BAF-43C7-BE82-210BBE9DA3ED}" srcId="{770378E2-30D7-43D0-88AA-8CA039B69E61}" destId="{75D3CCC2-76D5-4B94-AAEC-3B2251B0B9C3}" srcOrd="6" destOrd="0" parTransId="{44E4C058-AAE4-4912-9E70-55E171900A0C}" sibTransId="{B44E4275-E903-489D-86AA-F31FEE2DC338}"/>
    <dgm:cxn modelId="{DEB73754-C9D0-4150-9C33-AF5FABC9EC5B}" srcId="{770378E2-30D7-43D0-88AA-8CA039B69E61}" destId="{FD7C54CA-7CC5-40C8-AF4F-6AAD9F057216}" srcOrd="2" destOrd="0" parTransId="{1943F6A5-0584-4207-BC7B-F3836BF12252}" sibTransId="{7F8D4C21-EBB3-4FC3-8FFD-6902E8791AB2}"/>
    <dgm:cxn modelId="{AD6D31EC-AC62-4168-AA9F-204013DF1928}" type="presOf" srcId="{770378E2-30D7-43D0-88AA-8CA039B69E61}" destId="{A27BB58B-BE30-4FE5-B1C8-58EBF782E42D}" srcOrd="0" destOrd="0" presId="urn:microsoft.com/office/officeart/2005/8/layout/vList2"/>
    <dgm:cxn modelId="{D26DEADD-2911-404E-A8B4-E5CF58A556E6}" srcId="{770378E2-30D7-43D0-88AA-8CA039B69E61}" destId="{06ECC8CF-2CCA-4D1C-83AE-12A613B94B31}" srcOrd="1" destOrd="0" parTransId="{AB9C1435-9A16-4264-8130-8009EEFBF4A1}" sibTransId="{C4F260F4-FB95-4DCC-BF39-4C0BE5D009D4}"/>
    <dgm:cxn modelId="{05EF4D45-7E6A-4333-8569-E9B1847ECD00}" type="presOf" srcId="{FD7C54CA-7CC5-40C8-AF4F-6AAD9F057216}" destId="{8D257FF4-C428-4E1B-B7A4-627B4D4EB72D}" srcOrd="0" destOrd="0" presId="urn:microsoft.com/office/officeart/2005/8/layout/vList2"/>
    <dgm:cxn modelId="{08C9C105-ABDF-41ED-A804-4271AD34C82C}" type="presOf" srcId="{24B368AD-04D4-4994-8042-668041CA9098}" destId="{F2331D23-C2E9-4CD2-9738-16014472E8A7}" srcOrd="0" destOrd="0" presId="urn:microsoft.com/office/officeart/2005/8/layout/vList2"/>
    <dgm:cxn modelId="{D4AF75AD-6A66-4586-9CCA-40F244C7F062}" type="presOf" srcId="{F531E58E-CCB4-40C6-8B23-5A50142C7221}" destId="{67E81D74-7B65-4853-9A5E-58B0466FB8FD}" srcOrd="0" destOrd="0" presId="urn:microsoft.com/office/officeart/2005/8/layout/vList2"/>
    <dgm:cxn modelId="{0876C1D4-7771-4270-B1C9-EB8CC2F2FB39}" type="presOf" srcId="{06ECC8CF-2CCA-4D1C-83AE-12A613B94B31}" destId="{2B002225-3E0F-483C-9784-FE675153CCA5}" srcOrd="0" destOrd="0" presId="urn:microsoft.com/office/officeart/2005/8/layout/vList2"/>
    <dgm:cxn modelId="{FF539638-3178-49FB-A296-879BD8A8D00A}" type="presOf" srcId="{22718A8D-0BE3-4655-B9FC-3B362ED1A18D}" destId="{005DEBC4-173E-482A-A5CA-3DE571CBDE9C}" srcOrd="0" destOrd="0" presId="urn:microsoft.com/office/officeart/2005/8/layout/vList2"/>
    <dgm:cxn modelId="{52E9A8D8-B853-4B8C-859C-A201440766D6}" type="presOf" srcId="{03FB25EA-BD91-4843-9629-F3F0386929FF}" destId="{20EAE693-7D3B-459B-9D86-E6DDCBE28396}" srcOrd="0" destOrd="0" presId="urn:microsoft.com/office/officeart/2005/8/layout/vList2"/>
    <dgm:cxn modelId="{5172C031-C863-4228-98C7-968E385D197E}" srcId="{770378E2-30D7-43D0-88AA-8CA039B69E61}" destId="{22718A8D-0BE3-4655-B9FC-3B362ED1A18D}" srcOrd="4" destOrd="0" parTransId="{F5C7CAB5-38B1-4FBF-8766-5E9D744379A4}" sibTransId="{184584B2-82D2-463E-8FC5-A2227144C951}"/>
    <dgm:cxn modelId="{F9D4A9E1-9FCE-40C9-965E-3E5DC199CF71}" srcId="{770378E2-30D7-43D0-88AA-8CA039B69E61}" destId="{24B368AD-04D4-4994-8042-668041CA9098}" srcOrd="0" destOrd="0" parTransId="{7D9B2E1E-7D35-4967-81A3-EB58457936B9}" sibTransId="{83686BB8-BA1F-45DC-B918-2FD2822BB977}"/>
    <dgm:cxn modelId="{E7639DA8-3C4B-4213-9C67-5AF3D0BE745F}" type="presOf" srcId="{75D3CCC2-76D5-4B94-AAEC-3B2251B0B9C3}" destId="{E16D59AE-B971-42B9-A615-6A00BE22073F}" srcOrd="0" destOrd="0" presId="urn:microsoft.com/office/officeart/2005/8/layout/vList2"/>
    <dgm:cxn modelId="{A8A39E62-C4C4-4918-9758-C53E36B68628}" srcId="{770378E2-30D7-43D0-88AA-8CA039B69E61}" destId="{F531E58E-CCB4-40C6-8B23-5A50142C7221}" srcOrd="5" destOrd="0" parTransId="{C7E70A89-2981-4CC7-9B91-BA5DC4414F93}" sibTransId="{C051C30C-B82E-43FE-9FA7-E989E43F7145}"/>
    <dgm:cxn modelId="{C8270B82-6F93-4D45-9F04-21FB75B719A6}" srcId="{770378E2-30D7-43D0-88AA-8CA039B69E61}" destId="{03FB25EA-BD91-4843-9629-F3F0386929FF}" srcOrd="3" destOrd="0" parTransId="{DB3671F4-987B-4731-8E21-A96372FD3FBA}" sibTransId="{0A146E4D-A8E9-467F-87AC-E321EF8B342D}"/>
    <dgm:cxn modelId="{B5A81785-EB90-471D-A91E-72D6D45924DC}" type="presParOf" srcId="{A27BB58B-BE30-4FE5-B1C8-58EBF782E42D}" destId="{F2331D23-C2E9-4CD2-9738-16014472E8A7}" srcOrd="0" destOrd="0" presId="urn:microsoft.com/office/officeart/2005/8/layout/vList2"/>
    <dgm:cxn modelId="{13DA0E58-60FD-4177-B59C-737F676C636B}" type="presParOf" srcId="{A27BB58B-BE30-4FE5-B1C8-58EBF782E42D}" destId="{8050CAD2-2F87-476A-8C2E-51030B7A85B9}" srcOrd="1" destOrd="0" presId="urn:microsoft.com/office/officeart/2005/8/layout/vList2"/>
    <dgm:cxn modelId="{82C55BFC-49F5-4FEB-B123-A8D8F22D05BB}" type="presParOf" srcId="{A27BB58B-BE30-4FE5-B1C8-58EBF782E42D}" destId="{2B002225-3E0F-483C-9784-FE675153CCA5}" srcOrd="2" destOrd="0" presId="urn:microsoft.com/office/officeart/2005/8/layout/vList2"/>
    <dgm:cxn modelId="{652696F6-2E95-4C05-A277-4408BA9AFCBF}" type="presParOf" srcId="{A27BB58B-BE30-4FE5-B1C8-58EBF782E42D}" destId="{2D3D5352-6A45-45AA-A470-6C9D64BEBC80}" srcOrd="3" destOrd="0" presId="urn:microsoft.com/office/officeart/2005/8/layout/vList2"/>
    <dgm:cxn modelId="{BEB10BA3-42E1-45B9-875A-2EB70A12838C}" type="presParOf" srcId="{A27BB58B-BE30-4FE5-B1C8-58EBF782E42D}" destId="{8D257FF4-C428-4E1B-B7A4-627B4D4EB72D}" srcOrd="4" destOrd="0" presId="urn:microsoft.com/office/officeart/2005/8/layout/vList2"/>
    <dgm:cxn modelId="{10D5DC51-1935-487F-95B2-EADE391D97C4}" type="presParOf" srcId="{A27BB58B-BE30-4FE5-B1C8-58EBF782E42D}" destId="{205B44DC-3475-4FC3-92E3-D0B78E459A80}" srcOrd="5" destOrd="0" presId="urn:microsoft.com/office/officeart/2005/8/layout/vList2"/>
    <dgm:cxn modelId="{E01B5A18-5F6C-45B7-B17E-8EEDA05564B7}" type="presParOf" srcId="{A27BB58B-BE30-4FE5-B1C8-58EBF782E42D}" destId="{20EAE693-7D3B-459B-9D86-E6DDCBE28396}" srcOrd="6" destOrd="0" presId="urn:microsoft.com/office/officeart/2005/8/layout/vList2"/>
    <dgm:cxn modelId="{571988D4-3113-411C-8B95-AA19F813AD19}" type="presParOf" srcId="{A27BB58B-BE30-4FE5-B1C8-58EBF782E42D}" destId="{88D1F793-DABB-487B-A2C4-A5DCEAC5EC74}" srcOrd="7" destOrd="0" presId="urn:microsoft.com/office/officeart/2005/8/layout/vList2"/>
    <dgm:cxn modelId="{31283C73-C7A5-4FF5-BD57-FBE177223EE7}" type="presParOf" srcId="{A27BB58B-BE30-4FE5-B1C8-58EBF782E42D}" destId="{005DEBC4-173E-482A-A5CA-3DE571CBDE9C}" srcOrd="8" destOrd="0" presId="urn:microsoft.com/office/officeart/2005/8/layout/vList2"/>
    <dgm:cxn modelId="{6AC9A094-413E-4E63-9391-8A459DACB041}" type="presParOf" srcId="{A27BB58B-BE30-4FE5-B1C8-58EBF782E42D}" destId="{B4B0E4B5-1268-4E25-9FC0-C4EF6E33537E}" srcOrd="9" destOrd="0" presId="urn:microsoft.com/office/officeart/2005/8/layout/vList2"/>
    <dgm:cxn modelId="{323A6165-F1F2-431A-9B35-B02B791654E3}" type="presParOf" srcId="{A27BB58B-BE30-4FE5-B1C8-58EBF782E42D}" destId="{67E81D74-7B65-4853-9A5E-58B0466FB8FD}" srcOrd="10" destOrd="0" presId="urn:microsoft.com/office/officeart/2005/8/layout/vList2"/>
    <dgm:cxn modelId="{5C0C64B8-29CA-4834-92F9-C794FF959CE2}" type="presParOf" srcId="{A27BB58B-BE30-4FE5-B1C8-58EBF782E42D}" destId="{825ECF9A-968A-4760-80BB-5BA530F8EB92}" srcOrd="11" destOrd="0" presId="urn:microsoft.com/office/officeart/2005/8/layout/vList2"/>
    <dgm:cxn modelId="{160FCF84-A8E4-410D-A8B0-9411A34F6F99}" type="presParOf" srcId="{A27BB58B-BE30-4FE5-B1C8-58EBF782E42D}" destId="{E16D59AE-B971-42B9-A615-6A00BE22073F}"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331D23-C2E9-4CD2-9738-16014472E8A7}">
      <dsp:nvSpPr>
        <dsp:cNvPr id="0" name=""/>
        <dsp:cNvSpPr/>
      </dsp:nvSpPr>
      <dsp:spPr>
        <a:xfrm>
          <a:off x="0" y="20062"/>
          <a:ext cx="83058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smtClean="0"/>
            <a:t>Approval for expansion</a:t>
          </a:r>
          <a:endParaRPr lang="en-US" sz="2900" kern="1200" dirty="0"/>
        </a:p>
      </dsp:txBody>
      <dsp:txXfrm>
        <a:off x="33955" y="54017"/>
        <a:ext cx="8237890" cy="627655"/>
      </dsp:txXfrm>
    </dsp:sp>
    <dsp:sp modelId="{2B002225-3E0F-483C-9784-FE675153CCA5}">
      <dsp:nvSpPr>
        <dsp:cNvPr id="0" name=""/>
        <dsp:cNvSpPr/>
      </dsp:nvSpPr>
      <dsp:spPr>
        <a:xfrm>
          <a:off x="0" y="799147"/>
          <a:ext cx="83058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smtClean="0"/>
            <a:t>No. of workers</a:t>
          </a:r>
          <a:endParaRPr lang="en-US" sz="2900" kern="1200" dirty="0"/>
        </a:p>
      </dsp:txBody>
      <dsp:txXfrm>
        <a:off x="33955" y="833102"/>
        <a:ext cx="8237890" cy="627655"/>
      </dsp:txXfrm>
    </dsp:sp>
    <dsp:sp modelId="{8D257FF4-C428-4E1B-B7A4-627B4D4EB72D}">
      <dsp:nvSpPr>
        <dsp:cNvPr id="0" name=""/>
        <dsp:cNvSpPr/>
      </dsp:nvSpPr>
      <dsp:spPr>
        <a:xfrm>
          <a:off x="0" y="1530817"/>
          <a:ext cx="83058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smtClean="0"/>
            <a:t>Working hours</a:t>
          </a:r>
          <a:endParaRPr lang="en-US" sz="2900" kern="1200" dirty="0"/>
        </a:p>
      </dsp:txBody>
      <dsp:txXfrm>
        <a:off x="33955" y="1564772"/>
        <a:ext cx="8237890" cy="627655"/>
      </dsp:txXfrm>
    </dsp:sp>
    <dsp:sp modelId="{20EAE693-7D3B-459B-9D86-E6DDCBE28396}">
      <dsp:nvSpPr>
        <dsp:cNvPr id="0" name=""/>
        <dsp:cNvSpPr/>
      </dsp:nvSpPr>
      <dsp:spPr>
        <a:xfrm>
          <a:off x="0" y="2357317"/>
          <a:ext cx="83058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smtClean="0"/>
            <a:t>Safety of workers</a:t>
          </a:r>
          <a:endParaRPr lang="en-US" sz="2900" kern="1200" dirty="0"/>
        </a:p>
      </dsp:txBody>
      <dsp:txXfrm>
        <a:off x="33955" y="2391272"/>
        <a:ext cx="8237890" cy="627655"/>
      </dsp:txXfrm>
    </dsp:sp>
    <dsp:sp modelId="{005DEBC4-173E-482A-A5CA-3DE571CBDE9C}">
      <dsp:nvSpPr>
        <dsp:cNvPr id="0" name=""/>
        <dsp:cNvSpPr/>
      </dsp:nvSpPr>
      <dsp:spPr>
        <a:xfrm>
          <a:off x="0" y="3136402"/>
          <a:ext cx="83058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smtClean="0"/>
            <a:t>Health of workers</a:t>
          </a:r>
          <a:endParaRPr lang="en-US" sz="2900" kern="1200" dirty="0"/>
        </a:p>
      </dsp:txBody>
      <dsp:txXfrm>
        <a:off x="33955" y="3170357"/>
        <a:ext cx="8237890" cy="627655"/>
      </dsp:txXfrm>
    </dsp:sp>
    <dsp:sp modelId="{67E81D74-7B65-4853-9A5E-58B0466FB8FD}">
      <dsp:nvSpPr>
        <dsp:cNvPr id="0" name=""/>
        <dsp:cNvSpPr/>
      </dsp:nvSpPr>
      <dsp:spPr>
        <a:xfrm>
          <a:off x="0" y="3915487"/>
          <a:ext cx="83058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smtClean="0"/>
            <a:t>Welfare of workers</a:t>
          </a:r>
          <a:endParaRPr lang="en-US" sz="2900" kern="1200" dirty="0"/>
        </a:p>
      </dsp:txBody>
      <dsp:txXfrm>
        <a:off x="33955" y="3949442"/>
        <a:ext cx="8237890" cy="627655"/>
      </dsp:txXfrm>
    </dsp:sp>
    <dsp:sp modelId="{E16D59AE-B971-42B9-A615-6A00BE22073F}">
      <dsp:nvSpPr>
        <dsp:cNvPr id="0" name=""/>
        <dsp:cNvSpPr/>
      </dsp:nvSpPr>
      <dsp:spPr>
        <a:xfrm>
          <a:off x="0" y="4694572"/>
          <a:ext cx="8305800" cy="69556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smtClean="0"/>
            <a:t>Miscellaneous provisions</a:t>
          </a:r>
          <a:endParaRPr lang="en-US" sz="2900" kern="1200" dirty="0"/>
        </a:p>
      </dsp:txBody>
      <dsp:txXfrm>
        <a:off x="33955" y="4728527"/>
        <a:ext cx="8237890" cy="62765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image" Target="../media/image18.wmf"/><Relationship Id="rId7" Type="http://schemas.openxmlformats.org/officeDocument/2006/relationships/image" Target="../media/image22.wmf"/><Relationship Id="rId2" Type="http://schemas.openxmlformats.org/officeDocument/2006/relationships/image" Target="../media/image17.wmf"/><Relationship Id="rId1" Type="http://schemas.openxmlformats.org/officeDocument/2006/relationships/image" Target="../media/image16.wmf"/><Relationship Id="rId6" Type="http://schemas.openxmlformats.org/officeDocument/2006/relationships/image" Target="../media/image21.wmf"/><Relationship Id="rId5" Type="http://schemas.openxmlformats.org/officeDocument/2006/relationships/image" Target="../media/image20.wmf"/><Relationship Id="rId4"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image" Target="../media/image27.wmf"/><Relationship Id="rId7" Type="http://schemas.openxmlformats.org/officeDocument/2006/relationships/image" Target="../media/image31.wmf"/><Relationship Id="rId2" Type="http://schemas.openxmlformats.org/officeDocument/2006/relationships/image" Target="../media/image26.wmf"/><Relationship Id="rId1" Type="http://schemas.openxmlformats.org/officeDocument/2006/relationships/image" Target="../media/image25.wmf"/><Relationship Id="rId6" Type="http://schemas.openxmlformats.org/officeDocument/2006/relationships/image" Target="../media/image30.wmf"/><Relationship Id="rId5" Type="http://schemas.openxmlformats.org/officeDocument/2006/relationships/image" Target="../media/image29.wmf"/><Relationship Id="rId4" Type="http://schemas.openxmlformats.org/officeDocument/2006/relationships/image" Target="../media/image28.wmf"/><Relationship Id="rId9" Type="http://schemas.openxmlformats.org/officeDocument/2006/relationships/image" Target="../media/image33.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41.wmf"/><Relationship Id="rId3" Type="http://schemas.openxmlformats.org/officeDocument/2006/relationships/image" Target="../media/image36.wmf"/><Relationship Id="rId7" Type="http://schemas.openxmlformats.org/officeDocument/2006/relationships/image" Target="../media/image40.wmf"/><Relationship Id="rId2" Type="http://schemas.openxmlformats.org/officeDocument/2006/relationships/image" Target="../media/image35.wmf"/><Relationship Id="rId1" Type="http://schemas.openxmlformats.org/officeDocument/2006/relationships/image" Target="../media/image34.wmf"/><Relationship Id="rId6" Type="http://schemas.openxmlformats.org/officeDocument/2006/relationships/image" Target="../media/image39.wmf"/><Relationship Id="rId5" Type="http://schemas.openxmlformats.org/officeDocument/2006/relationships/image" Target="../media/image38.wmf"/><Relationship Id="rId4" Type="http://schemas.openxmlformats.org/officeDocument/2006/relationships/image" Target="../media/image3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EA99764-4D56-47FA-B343-4D70B33FEABF}" type="datetimeFigureOut">
              <a:rPr lang="en-US" smtClean="0"/>
              <a:t>11-Jan-18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A31F8F-02AC-48BE-A086-E04EE7ACF006}" type="slidenum">
              <a:rPr lang="en-US" smtClean="0"/>
              <a:t>‹#›</a:t>
            </a:fld>
            <a:endParaRPr lang="en-US"/>
          </a:p>
        </p:txBody>
      </p:sp>
    </p:spTree>
    <p:extLst>
      <p:ext uri="{BB962C8B-B14F-4D97-AF65-F5344CB8AC3E}">
        <p14:creationId xmlns:p14="http://schemas.microsoft.com/office/powerpoint/2010/main" val="30042688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7BBFDE-D274-46DC-872D-A62A5E59B4EB}" type="datetimeFigureOut">
              <a:rPr lang="en-US" smtClean="0"/>
              <a:t>11-Jan-18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CF474E-53A2-4146-B93D-00594D685118}" type="slidenum">
              <a:rPr lang="en-US" smtClean="0"/>
              <a:t>‹#›</a:t>
            </a:fld>
            <a:endParaRPr lang="en-US"/>
          </a:p>
        </p:txBody>
      </p:sp>
    </p:spTree>
    <p:extLst>
      <p:ext uri="{BB962C8B-B14F-4D97-AF65-F5344CB8AC3E}">
        <p14:creationId xmlns:p14="http://schemas.microsoft.com/office/powerpoint/2010/main" val="3163522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CF474E-53A2-4146-B93D-00594D685118}" type="slidenum">
              <a:rPr lang="en-US" smtClean="0"/>
              <a:t>4</a:t>
            </a:fld>
            <a:endParaRPr lang="en-US"/>
          </a:p>
        </p:txBody>
      </p:sp>
    </p:spTree>
    <p:extLst>
      <p:ext uri="{BB962C8B-B14F-4D97-AF65-F5344CB8AC3E}">
        <p14:creationId xmlns:p14="http://schemas.microsoft.com/office/powerpoint/2010/main" val="1717185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26</a:t>
            </a:fld>
            <a:endParaRPr lang="en-US"/>
          </a:p>
        </p:txBody>
      </p:sp>
    </p:spTree>
    <p:extLst>
      <p:ext uri="{BB962C8B-B14F-4D97-AF65-F5344CB8AC3E}">
        <p14:creationId xmlns:p14="http://schemas.microsoft.com/office/powerpoint/2010/main" val="1138935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32</a:t>
            </a:fld>
            <a:endParaRPr lang="en-US"/>
          </a:p>
        </p:txBody>
      </p:sp>
    </p:spTree>
    <p:extLst>
      <p:ext uri="{BB962C8B-B14F-4D97-AF65-F5344CB8AC3E}">
        <p14:creationId xmlns:p14="http://schemas.microsoft.com/office/powerpoint/2010/main" val="3437802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33</a:t>
            </a:fld>
            <a:endParaRPr lang="en-US"/>
          </a:p>
        </p:txBody>
      </p:sp>
    </p:spTree>
    <p:extLst>
      <p:ext uri="{BB962C8B-B14F-4D97-AF65-F5344CB8AC3E}">
        <p14:creationId xmlns:p14="http://schemas.microsoft.com/office/powerpoint/2010/main" val="688964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34</a:t>
            </a:fld>
            <a:endParaRPr lang="en-US"/>
          </a:p>
        </p:txBody>
      </p:sp>
    </p:spTree>
    <p:extLst>
      <p:ext uri="{BB962C8B-B14F-4D97-AF65-F5344CB8AC3E}">
        <p14:creationId xmlns:p14="http://schemas.microsoft.com/office/powerpoint/2010/main" val="1755285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38</a:t>
            </a:fld>
            <a:endParaRPr lang="en-US"/>
          </a:p>
        </p:txBody>
      </p:sp>
    </p:spTree>
    <p:extLst>
      <p:ext uri="{BB962C8B-B14F-4D97-AF65-F5344CB8AC3E}">
        <p14:creationId xmlns:p14="http://schemas.microsoft.com/office/powerpoint/2010/main" val="1241863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5974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480B7246-FAC6-42D6-8F79-CE48EC31A55A}" type="slidenum">
              <a:rPr lang="en-US" smtClean="0">
                <a:latin typeface="Calibri" pitchFamily="34" charset="0"/>
              </a:rPr>
              <a:pPr fontAlgn="base">
                <a:spcBef>
                  <a:spcPct val="0"/>
                </a:spcBef>
                <a:spcAft>
                  <a:spcPct val="0"/>
                </a:spcAft>
                <a:defRPr/>
              </a:pPr>
              <a:t>61</a:t>
            </a:fld>
            <a:endParaRPr lang="en-US" smtClean="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13</a:t>
            </a:fld>
            <a:endParaRPr lang="en-US"/>
          </a:p>
        </p:txBody>
      </p:sp>
    </p:spTree>
    <p:extLst>
      <p:ext uri="{BB962C8B-B14F-4D97-AF65-F5344CB8AC3E}">
        <p14:creationId xmlns:p14="http://schemas.microsoft.com/office/powerpoint/2010/main" val="2276669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19</a:t>
            </a:fld>
            <a:endParaRPr lang="en-US"/>
          </a:p>
        </p:txBody>
      </p:sp>
    </p:spTree>
    <p:extLst>
      <p:ext uri="{BB962C8B-B14F-4D97-AF65-F5344CB8AC3E}">
        <p14:creationId xmlns:p14="http://schemas.microsoft.com/office/powerpoint/2010/main" val="3144713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20</a:t>
            </a:fld>
            <a:endParaRPr lang="en-US"/>
          </a:p>
        </p:txBody>
      </p:sp>
    </p:spTree>
    <p:extLst>
      <p:ext uri="{BB962C8B-B14F-4D97-AF65-F5344CB8AC3E}">
        <p14:creationId xmlns:p14="http://schemas.microsoft.com/office/powerpoint/2010/main" val="364811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21</a:t>
            </a:fld>
            <a:endParaRPr lang="en-US"/>
          </a:p>
        </p:txBody>
      </p:sp>
    </p:spTree>
    <p:extLst>
      <p:ext uri="{BB962C8B-B14F-4D97-AF65-F5344CB8AC3E}">
        <p14:creationId xmlns:p14="http://schemas.microsoft.com/office/powerpoint/2010/main" val="2163844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22</a:t>
            </a:fld>
            <a:endParaRPr lang="en-US"/>
          </a:p>
        </p:txBody>
      </p:sp>
    </p:spTree>
    <p:extLst>
      <p:ext uri="{BB962C8B-B14F-4D97-AF65-F5344CB8AC3E}">
        <p14:creationId xmlns:p14="http://schemas.microsoft.com/office/powerpoint/2010/main" val="2567916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23</a:t>
            </a:fld>
            <a:endParaRPr lang="en-US"/>
          </a:p>
        </p:txBody>
      </p:sp>
    </p:spTree>
    <p:extLst>
      <p:ext uri="{BB962C8B-B14F-4D97-AF65-F5344CB8AC3E}">
        <p14:creationId xmlns:p14="http://schemas.microsoft.com/office/powerpoint/2010/main" val="68528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24</a:t>
            </a:fld>
            <a:endParaRPr lang="en-US"/>
          </a:p>
        </p:txBody>
      </p:sp>
    </p:spTree>
    <p:extLst>
      <p:ext uri="{BB962C8B-B14F-4D97-AF65-F5344CB8AC3E}">
        <p14:creationId xmlns:p14="http://schemas.microsoft.com/office/powerpoint/2010/main" val="1974421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25</a:t>
            </a:fld>
            <a:endParaRPr lang="en-US"/>
          </a:p>
        </p:txBody>
      </p:sp>
    </p:spTree>
    <p:extLst>
      <p:ext uri="{BB962C8B-B14F-4D97-AF65-F5344CB8AC3E}">
        <p14:creationId xmlns:p14="http://schemas.microsoft.com/office/powerpoint/2010/main" val="1469098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11-Jan-18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19" name="Footer Placeholder 18"/>
          <p:cNvSpPr>
            <a:spLocks noGrp="1"/>
          </p:cNvSpPr>
          <p:nvPr>
            <p:ph type="ftr" sz="quarter" idx="11"/>
          </p:nvPr>
        </p:nvSpPr>
        <p:spPr/>
        <p:txBody>
          <a:bodyPr/>
          <a:lstStyle/>
          <a:p>
            <a:endParaRPr lang="en-US">
              <a:solidFill>
                <a:srgbClr val="04617B">
                  <a:shade val="90000"/>
                </a:srgbClr>
              </a:solidFill>
            </a:endParaRPr>
          </a:p>
        </p:txBody>
      </p:sp>
      <p:sp>
        <p:nvSpPr>
          <p:cNvPr id="27" name="Slide Number Placeholder 26"/>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271436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57352411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653250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854103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142315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806004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373642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178641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463484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6199831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12685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19" name="Footer Placeholder 18"/>
          <p:cNvSpPr>
            <a:spLocks noGrp="1"/>
          </p:cNvSpPr>
          <p:nvPr>
            <p:ph type="ftr" sz="quarter" idx="11"/>
          </p:nvPr>
        </p:nvSpPr>
        <p:spPr/>
        <p:txBody>
          <a:bodyPr/>
          <a:lstStyle/>
          <a:p>
            <a:endParaRPr lang="en-US">
              <a:solidFill>
                <a:srgbClr val="04617B">
                  <a:shade val="90000"/>
                </a:srgbClr>
              </a:solidFill>
            </a:endParaRPr>
          </a:p>
        </p:txBody>
      </p:sp>
      <p:sp>
        <p:nvSpPr>
          <p:cNvPr id="27" name="Slide Number Placeholder 26"/>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0838962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58531798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09031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6293351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704777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705269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386859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217337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4442312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7728540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63309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11-Jan-18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11-Jan-18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11-Jan-18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11-Jan-18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774347551"/>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solidFill>
                  <a:srgbClr val="04617B">
                    <a:shade val="90000"/>
                  </a:srgbClr>
                </a:solidFill>
              </a:rPr>
              <a:pPr/>
              <a:t>11-Jan-18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681007038"/>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4.xml"/><Relationship Id="rId1" Type="http://schemas.openxmlformats.org/officeDocument/2006/relationships/vmlDrawing" Target="../drawings/vmlDrawing1.vml"/><Relationship Id="rId5" Type="http://schemas.openxmlformats.org/officeDocument/2006/relationships/image" Target="../media/image14.w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20.wmf"/><Relationship Id="rId18" Type="http://schemas.openxmlformats.org/officeDocument/2006/relationships/oleObject" Target="../embeddings/oleObject9.bin"/><Relationship Id="rId3" Type="http://schemas.openxmlformats.org/officeDocument/2006/relationships/image" Target="../media/image24.jpg"/><Relationship Id="rId7" Type="http://schemas.openxmlformats.org/officeDocument/2006/relationships/image" Target="../media/image17.wmf"/><Relationship Id="rId12" Type="http://schemas.openxmlformats.org/officeDocument/2006/relationships/oleObject" Target="../embeddings/oleObject6.bin"/><Relationship Id="rId17" Type="http://schemas.openxmlformats.org/officeDocument/2006/relationships/image" Target="../media/image22.wmf"/><Relationship Id="rId2" Type="http://schemas.openxmlformats.org/officeDocument/2006/relationships/slideLayout" Target="../slideLayouts/slideLayout24.xml"/><Relationship Id="rId16" Type="http://schemas.openxmlformats.org/officeDocument/2006/relationships/oleObject" Target="../embeddings/oleObject8.bin"/><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19.wmf"/><Relationship Id="rId5" Type="http://schemas.openxmlformats.org/officeDocument/2006/relationships/image" Target="../media/image16.wmf"/><Relationship Id="rId15" Type="http://schemas.openxmlformats.org/officeDocument/2006/relationships/image" Target="../media/image21.wmf"/><Relationship Id="rId10" Type="http://schemas.openxmlformats.org/officeDocument/2006/relationships/oleObject" Target="../embeddings/oleObject5.bin"/><Relationship Id="rId19" Type="http://schemas.openxmlformats.org/officeDocument/2006/relationships/image" Target="../media/image23.wmf"/><Relationship Id="rId4" Type="http://schemas.openxmlformats.org/officeDocument/2006/relationships/oleObject" Target="../embeddings/oleObject2.bin"/><Relationship Id="rId9" Type="http://schemas.openxmlformats.org/officeDocument/2006/relationships/image" Target="../media/image18.wmf"/><Relationship Id="rId14" Type="http://schemas.openxmlformats.org/officeDocument/2006/relationships/oleObject" Target="../embeddings/oleObject7.bin"/></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12.bin"/><Relationship Id="rId13" Type="http://schemas.openxmlformats.org/officeDocument/2006/relationships/image" Target="../media/image29.wmf"/><Relationship Id="rId18" Type="http://schemas.openxmlformats.org/officeDocument/2006/relationships/oleObject" Target="../embeddings/oleObject17.bin"/><Relationship Id="rId3" Type="http://schemas.openxmlformats.org/officeDocument/2006/relationships/image" Target="../media/image24.jpg"/><Relationship Id="rId21" Type="http://schemas.openxmlformats.org/officeDocument/2006/relationships/image" Target="../media/image33.wmf"/><Relationship Id="rId7" Type="http://schemas.openxmlformats.org/officeDocument/2006/relationships/image" Target="../media/image26.wmf"/><Relationship Id="rId12" Type="http://schemas.openxmlformats.org/officeDocument/2006/relationships/oleObject" Target="../embeddings/oleObject14.bin"/><Relationship Id="rId17" Type="http://schemas.openxmlformats.org/officeDocument/2006/relationships/image" Target="../media/image31.wmf"/><Relationship Id="rId2" Type="http://schemas.openxmlformats.org/officeDocument/2006/relationships/slideLayout" Target="../slideLayouts/slideLayout24.xml"/><Relationship Id="rId16" Type="http://schemas.openxmlformats.org/officeDocument/2006/relationships/oleObject" Target="../embeddings/oleObject16.bin"/><Relationship Id="rId20" Type="http://schemas.openxmlformats.org/officeDocument/2006/relationships/oleObject" Target="../embeddings/oleObject18.bin"/><Relationship Id="rId1" Type="http://schemas.openxmlformats.org/officeDocument/2006/relationships/vmlDrawing" Target="../drawings/vmlDrawing3.vml"/><Relationship Id="rId6" Type="http://schemas.openxmlformats.org/officeDocument/2006/relationships/oleObject" Target="../embeddings/oleObject11.bin"/><Relationship Id="rId11" Type="http://schemas.openxmlformats.org/officeDocument/2006/relationships/image" Target="../media/image28.wmf"/><Relationship Id="rId5" Type="http://schemas.openxmlformats.org/officeDocument/2006/relationships/image" Target="../media/image25.wmf"/><Relationship Id="rId15" Type="http://schemas.openxmlformats.org/officeDocument/2006/relationships/image" Target="../media/image30.wmf"/><Relationship Id="rId10" Type="http://schemas.openxmlformats.org/officeDocument/2006/relationships/oleObject" Target="../embeddings/oleObject13.bin"/><Relationship Id="rId19" Type="http://schemas.openxmlformats.org/officeDocument/2006/relationships/image" Target="../media/image32.wmf"/><Relationship Id="rId4" Type="http://schemas.openxmlformats.org/officeDocument/2006/relationships/oleObject" Target="../embeddings/oleObject10.bin"/><Relationship Id="rId9" Type="http://schemas.openxmlformats.org/officeDocument/2006/relationships/image" Target="../media/image27.wmf"/><Relationship Id="rId14" Type="http://schemas.openxmlformats.org/officeDocument/2006/relationships/oleObject" Target="../embeddings/oleObject15.bin"/></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21.bin"/><Relationship Id="rId13" Type="http://schemas.openxmlformats.org/officeDocument/2006/relationships/image" Target="../media/image38.wmf"/><Relationship Id="rId18" Type="http://schemas.openxmlformats.org/officeDocument/2006/relationships/oleObject" Target="../embeddings/oleObject26.bin"/><Relationship Id="rId3" Type="http://schemas.openxmlformats.org/officeDocument/2006/relationships/image" Target="../media/image24.jpg"/><Relationship Id="rId7" Type="http://schemas.openxmlformats.org/officeDocument/2006/relationships/image" Target="../media/image35.wmf"/><Relationship Id="rId12" Type="http://schemas.openxmlformats.org/officeDocument/2006/relationships/oleObject" Target="../embeddings/oleObject23.bin"/><Relationship Id="rId17" Type="http://schemas.openxmlformats.org/officeDocument/2006/relationships/image" Target="../media/image40.wmf"/><Relationship Id="rId2" Type="http://schemas.openxmlformats.org/officeDocument/2006/relationships/slideLayout" Target="../slideLayouts/slideLayout24.xml"/><Relationship Id="rId16" Type="http://schemas.openxmlformats.org/officeDocument/2006/relationships/oleObject" Target="../embeddings/oleObject25.bin"/><Relationship Id="rId1" Type="http://schemas.openxmlformats.org/officeDocument/2006/relationships/vmlDrawing" Target="../drawings/vmlDrawing4.vml"/><Relationship Id="rId6" Type="http://schemas.openxmlformats.org/officeDocument/2006/relationships/oleObject" Target="../embeddings/oleObject20.bin"/><Relationship Id="rId11" Type="http://schemas.openxmlformats.org/officeDocument/2006/relationships/image" Target="../media/image37.wmf"/><Relationship Id="rId5" Type="http://schemas.openxmlformats.org/officeDocument/2006/relationships/image" Target="../media/image34.wmf"/><Relationship Id="rId15" Type="http://schemas.openxmlformats.org/officeDocument/2006/relationships/image" Target="../media/image39.wmf"/><Relationship Id="rId10" Type="http://schemas.openxmlformats.org/officeDocument/2006/relationships/oleObject" Target="../embeddings/oleObject22.bin"/><Relationship Id="rId19" Type="http://schemas.openxmlformats.org/officeDocument/2006/relationships/image" Target="../media/image41.wmf"/><Relationship Id="rId4" Type="http://schemas.openxmlformats.org/officeDocument/2006/relationships/oleObject" Target="../embeddings/oleObject19.bin"/><Relationship Id="rId9" Type="http://schemas.openxmlformats.org/officeDocument/2006/relationships/image" Target="../media/image36.wmf"/><Relationship Id="rId14" Type="http://schemas.openxmlformats.org/officeDocument/2006/relationships/oleObject" Target="../embeddings/oleObject24.bin"/></Relationships>
</file>

<file path=ppt/slides/_rels/slide1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50.jpg"/></Relationships>
</file>

<file path=ppt/slides/_rels/slide2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8" Type="http://schemas.openxmlformats.org/officeDocument/2006/relationships/image" Target="../media/image64.wmf"/><Relationship Id="rId3" Type="http://schemas.openxmlformats.org/officeDocument/2006/relationships/image" Target="../media/image65.jpg"/><Relationship Id="rId7" Type="http://schemas.openxmlformats.org/officeDocument/2006/relationships/oleObject" Target="../embeddings/oleObject27.bin"/><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image" Target="../media/image68.jpg"/><Relationship Id="rId5" Type="http://schemas.openxmlformats.org/officeDocument/2006/relationships/image" Target="../media/image67.jpeg"/><Relationship Id="rId4" Type="http://schemas.openxmlformats.org/officeDocument/2006/relationships/image" Target="../media/image66.jpg"/><Relationship Id="rId9" Type="http://schemas.openxmlformats.org/officeDocument/2006/relationships/image" Target="../media/image69.jpeg"/></Relationships>
</file>

<file path=ppt/slides/_rels/slide43.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13.xml"/><Relationship Id="rId1" Type="http://schemas.openxmlformats.org/officeDocument/2006/relationships/vmlDrawing" Target="../drawings/vmlDrawing6.vml"/><Relationship Id="rId5" Type="http://schemas.openxmlformats.org/officeDocument/2006/relationships/image" Target="../media/image71.wmf"/><Relationship Id="rId4" Type="http://schemas.openxmlformats.org/officeDocument/2006/relationships/oleObject" Target="../embeddings/oleObject28.bin"/></Relationships>
</file>

<file path=ppt/slides/_rels/slide45.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676400"/>
            <a:ext cx="8458200" cy="1828800"/>
          </a:xfrm>
          <a:solidFill>
            <a:schemeClr val="bg2">
              <a:lumMod val="75000"/>
            </a:schemeClr>
          </a:solidFill>
          <a:scene3d>
            <a:camera prst="isometricOffAxis1Right"/>
            <a:lightRig rig="threePt" dir="t"/>
          </a:scene3d>
        </p:spPr>
        <p:txBody>
          <a:bodyPr>
            <a:normAutofit fontScale="90000"/>
          </a:bodyPr>
          <a:lstStyle/>
          <a:p>
            <a:pPr algn="ct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smtClean="0">
                <a:solidFill>
                  <a:srgbClr val="FF0000"/>
                </a:solidFill>
              </a:rPr>
              <a:t>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Compliances under </a:t>
            </a:r>
            <a:br>
              <a:rPr lang="en-IN" dirty="0" smtClean="0">
                <a:solidFill>
                  <a:srgbClr val="FF0000"/>
                </a:solidFill>
              </a:rPr>
            </a:br>
            <a:r>
              <a:rPr lang="en-IN" dirty="0" smtClean="0">
                <a:solidFill>
                  <a:srgbClr val="FF0000"/>
                </a:solidFill>
              </a:rPr>
              <a:t>Factories Act 1948 </a:t>
            </a:r>
            <a:r>
              <a:rPr lang="en-IN" dirty="0" smtClean="0">
                <a:solidFill>
                  <a:srgbClr val="92D050"/>
                </a:solidFill>
              </a:rPr>
              <a:t/>
            </a:r>
            <a:br>
              <a:rPr lang="en-IN" dirty="0" smtClean="0">
                <a:solidFill>
                  <a:srgbClr val="92D050"/>
                </a:solidFill>
              </a:rPr>
            </a:br>
            <a:endParaRPr lang="en-IN" sz="3600" dirty="0">
              <a:solidFill>
                <a:srgbClr val="92D050"/>
              </a:solidFill>
            </a:endParaRPr>
          </a:p>
        </p:txBody>
      </p:sp>
      <p:sp>
        <p:nvSpPr>
          <p:cNvPr id="3" name="Subtitle 2"/>
          <p:cNvSpPr>
            <a:spLocks noGrp="1"/>
          </p:cNvSpPr>
          <p:nvPr>
            <p:ph type="subTitle" idx="1"/>
          </p:nvPr>
        </p:nvSpPr>
        <p:spPr>
          <a:xfrm>
            <a:off x="533400" y="5029200"/>
            <a:ext cx="7854696" cy="1447800"/>
          </a:xfrm>
          <a:solidFill>
            <a:schemeClr val="tx1">
              <a:lumMod val="95000"/>
              <a:lumOff val="5000"/>
            </a:schemeClr>
          </a:solidFill>
        </p:spPr>
        <p:style>
          <a:lnRef idx="1">
            <a:schemeClr val="dk1"/>
          </a:lnRef>
          <a:fillRef idx="3">
            <a:schemeClr val="dk1"/>
          </a:fillRef>
          <a:effectRef idx="2">
            <a:schemeClr val="dk1"/>
          </a:effectRef>
          <a:fontRef idx="minor">
            <a:schemeClr val="lt1"/>
          </a:fontRef>
        </p:style>
        <p:txBody>
          <a:bodyPr>
            <a:normAutofit fontScale="32500" lnSpcReduction="20000"/>
          </a:bodyPr>
          <a:lstStyle/>
          <a:p>
            <a:endParaRPr lang="en-US" dirty="0" smtClean="0">
              <a:solidFill>
                <a:srgbClr val="92D050"/>
              </a:solidFill>
            </a:endParaRPr>
          </a:p>
          <a:p>
            <a:pPr algn="l"/>
            <a:r>
              <a:rPr lang="en-US" dirty="0" smtClean="0">
                <a:solidFill>
                  <a:srgbClr val="92D050"/>
                </a:solidFill>
              </a:rPr>
              <a:t>	</a:t>
            </a:r>
            <a:r>
              <a:rPr lang="en-US" dirty="0" smtClean="0">
                <a:solidFill>
                  <a:srgbClr val="92D050"/>
                </a:solidFill>
                <a:latin typeface="+mj-lt"/>
              </a:rPr>
              <a:t>			</a:t>
            </a:r>
            <a:r>
              <a:rPr lang="en-US" sz="2500" dirty="0" smtClean="0">
                <a:solidFill>
                  <a:srgbClr val="92D050"/>
                </a:solidFill>
                <a:latin typeface="+mj-lt"/>
              </a:rPr>
              <a:t>	</a:t>
            </a:r>
            <a:r>
              <a:rPr lang="en-US" sz="2500" dirty="0" smtClean="0">
                <a:ln w="0"/>
                <a:solidFill>
                  <a:srgbClr val="00B0F0"/>
                </a:solidFill>
                <a:effectLst>
                  <a:outerShdw blurRad="38100" dist="19050" dir="2700000" algn="tl" rotWithShape="0">
                    <a:schemeClr val="dk1">
                      <a:alpha val="40000"/>
                    </a:schemeClr>
                  </a:outerShdw>
                </a:effectLst>
                <a:latin typeface="+mj-lt"/>
              </a:rPr>
              <a:t>                              </a:t>
            </a:r>
            <a:r>
              <a:rPr lang="en-US" sz="6200" dirty="0" smtClean="0">
                <a:ln w="0"/>
                <a:solidFill>
                  <a:srgbClr val="00B0F0"/>
                </a:solidFill>
                <a:effectLst>
                  <a:outerShdw blurRad="38100" dist="19050" dir="2700000" algn="tl" rotWithShape="0">
                    <a:schemeClr val="dk1">
                      <a:alpha val="40000"/>
                    </a:schemeClr>
                  </a:outerShdw>
                </a:effectLst>
                <a:latin typeface="+mj-lt"/>
              </a:rPr>
              <a:t>P C Agrawal </a:t>
            </a:r>
          </a:p>
          <a:p>
            <a:pPr algn="ctr"/>
            <a:r>
              <a:rPr lang="en-US" sz="4300" i="1" dirty="0" smtClean="0">
                <a:ln w="0"/>
                <a:solidFill>
                  <a:srgbClr val="00B0F0"/>
                </a:solidFill>
                <a:effectLst>
                  <a:outerShdw blurRad="38100" dist="19050" dir="2700000" algn="tl" rotWithShape="0">
                    <a:schemeClr val="dk1">
                      <a:alpha val="40000"/>
                    </a:schemeClr>
                  </a:outerShdw>
                </a:effectLst>
                <a:latin typeface="+mj-lt"/>
              </a:rPr>
              <a:t>				</a:t>
            </a:r>
            <a:r>
              <a:rPr lang="en-US" sz="4300" i="1" dirty="0">
                <a:ln w="0"/>
                <a:solidFill>
                  <a:srgbClr val="00B0F0"/>
                </a:solidFill>
                <a:effectLst>
                  <a:outerShdw blurRad="38100" dist="19050" dir="2700000" algn="tl" rotWithShape="0">
                    <a:schemeClr val="dk1">
                      <a:alpha val="40000"/>
                    </a:schemeClr>
                  </a:outerShdw>
                </a:effectLst>
                <a:latin typeface="+mj-lt"/>
              </a:rPr>
              <a:t> </a:t>
            </a:r>
            <a:r>
              <a:rPr lang="en-US" sz="4300" i="1" dirty="0" smtClean="0">
                <a:ln w="0"/>
                <a:solidFill>
                  <a:srgbClr val="00B0F0"/>
                </a:solidFill>
                <a:effectLst>
                  <a:outerShdw blurRad="38100" dist="19050" dir="2700000" algn="tl" rotWithShape="0">
                    <a:schemeClr val="dk1">
                      <a:alpha val="40000"/>
                    </a:schemeClr>
                  </a:outerShdw>
                </a:effectLst>
                <a:latin typeface="+mj-lt"/>
              </a:rPr>
              <a:t>                   </a:t>
            </a:r>
            <a:r>
              <a:rPr lang="en-US" sz="4300" i="1" dirty="0" err="1" smtClean="0">
                <a:ln w="0"/>
                <a:solidFill>
                  <a:srgbClr val="00B0F0"/>
                </a:solidFill>
                <a:effectLst>
                  <a:outerShdw blurRad="38100" dist="19050" dir="2700000" algn="tl" rotWithShape="0">
                    <a:schemeClr val="dk1">
                      <a:alpha val="40000"/>
                    </a:schemeClr>
                  </a:outerShdw>
                </a:effectLst>
                <a:latin typeface="+mj-lt"/>
              </a:rPr>
              <a:t>B.Com</a:t>
            </a:r>
            <a:r>
              <a:rPr lang="en-US" sz="4300" i="1" dirty="0" smtClean="0">
                <a:ln w="0"/>
                <a:solidFill>
                  <a:srgbClr val="00B0F0"/>
                </a:solidFill>
                <a:effectLst>
                  <a:outerShdw blurRad="38100" dist="19050" dir="2700000" algn="tl" rotWithShape="0">
                    <a:schemeClr val="dk1">
                      <a:alpha val="40000"/>
                    </a:schemeClr>
                  </a:outerShdw>
                </a:effectLst>
                <a:latin typeface="+mj-lt"/>
              </a:rPr>
              <a:t>., LL.B., CAIIB, FCS</a:t>
            </a:r>
          </a:p>
          <a:p>
            <a:pPr algn="ctr"/>
            <a:endParaRPr lang="en-US" sz="4300" i="1" dirty="0">
              <a:ln w="0"/>
              <a:solidFill>
                <a:srgbClr val="00B0F0"/>
              </a:solidFill>
              <a:effectLst>
                <a:outerShdw blurRad="38100" dist="19050" dir="2700000" algn="tl" rotWithShape="0">
                  <a:schemeClr val="dk1">
                    <a:alpha val="40000"/>
                  </a:schemeClr>
                </a:outerShdw>
              </a:effectLst>
              <a:latin typeface="+mj-lt"/>
            </a:endParaRPr>
          </a:p>
          <a:p>
            <a:pPr algn="ctr"/>
            <a:r>
              <a:rPr lang="en-US" sz="4300" i="1" dirty="0" smtClean="0">
                <a:ln w="0"/>
                <a:solidFill>
                  <a:srgbClr val="00B0F0"/>
                </a:solidFill>
                <a:effectLst>
                  <a:outerShdw blurRad="38100" dist="19050" dir="2700000" algn="tl" rotWithShape="0">
                    <a:schemeClr val="dk1">
                      <a:alpha val="40000"/>
                    </a:schemeClr>
                  </a:outerShdw>
                </a:effectLst>
                <a:latin typeface="+mj-lt"/>
              </a:rPr>
              <a:t>					 </a:t>
            </a:r>
            <a:r>
              <a:rPr lang="en-US" sz="4300" i="1" dirty="0" smtClean="0">
                <a:ln w="0"/>
                <a:solidFill>
                  <a:srgbClr val="00B0F0"/>
                </a:solidFill>
                <a:effectLst>
                  <a:outerShdw blurRad="38100" dist="19050" dir="2700000" algn="tl" rotWithShape="0">
                    <a:schemeClr val="dk1">
                      <a:alpha val="40000"/>
                    </a:schemeClr>
                  </a:outerShdw>
                </a:effectLst>
                <a:latin typeface="+mj-lt"/>
              </a:rPr>
              <a:t>cs.pcagrawal@gmail.com</a:t>
            </a:r>
            <a:endParaRPr lang="en-US" sz="4300" i="1" dirty="0" smtClean="0">
              <a:ln w="0"/>
              <a:solidFill>
                <a:srgbClr val="00B0F0"/>
              </a:solidFill>
              <a:effectLst>
                <a:outerShdw blurRad="38100" dist="19050" dir="2700000" algn="tl" rotWithShape="0">
                  <a:schemeClr val="dk1">
                    <a:alpha val="40000"/>
                  </a:schemeClr>
                </a:outerShdw>
              </a:effectLst>
              <a:latin typeface="+mj-lt"/>
            </a:endParaRPr>
          </a:p>
          <a:p>
            <a:pPr algn="l"/>
            <a:endParaRPr lang="en-US" sz="2500" i="1" dirty="0" smtClean="0">
              <a:ln w="0"/>
              <a:solidFill>
                <a:srgbClr val="00B0F0"/>
              </a:solidFill>
              <a:effectLst>
                <a:outerShdw blurRad="38100" dist="19050" dir="2700000" algn="tl" rotWithShape="0">
                  <a:schemeClr val="dk1">
                    <a:alpha val="40000"/>
                  </a:schemeClr>
                </a:outerShdw>
              </a:effectLst>
              <a:latin typeface="+mj-lt"/>
            </a:endParaRPr>
          </a:p>
          <a:p>
            <a:pPr algn="l"/>
            <a:r>
              <a:rPr lang="en-US" sz="3100" i="1" dirty="0" smtClean="0">
                <a:ln w="0"/>
                <a:solidFill>
                  <a:srgbClr val="00B0F0"/>
                </a:solidFill>
                <a:effectLst>
                  <a:outerShdw blurRad="38100" dist="19050" dir="2700000" algn="tl" rotWithShape="0">
                    <a:schemeClr val="dk1">
                      <a:alpha val="40000"/>
                    </a:schemeClr>
                  </a:outerShdw>
                </a:effectLst>
                <a:latin typeface="+mj-lt"/>
              </a:rPr>
              <a:t>	</a:t>
            </a:r>
            <a:r>
              <a:rPr lang="en-US" sz="3700" i="1" dirty="0" smtClean="0">
                <a:ln w="0"/>
                <a:solidFill>
                  <a:srgbClr val="00B0F0"/>
                </a:solidFill>
                <a:effectLst>
                  <a:outerShdw blurRad="38100" dist="19050" dir="2700000" algn="tl" rotWithShape="0">
                    <a:schemeClr val="dk1">
                      <a:alpha val="40000"/>
                    </a:schemeClr>
                  </a:outerShdw>
                </a:effectLst>
                <a:latin typeface="+mj-lt"/>
              </a:rPr>
              <a:t>10</a:t>
            </a:r>
            <a:r>
              <a:rPr lang="en-US" sz="3700" i="1" baseline="30000" dirty="0" smtClean="0">
                <a:ln w="0"/>
                <a:solidFill>
                  <a:srgbClr val="00B0F0"/>
                </a:solidFill>
                <a:effectLst>
                  <a:outerShdw blurRad="38100" dist="19050" dir="2700000" algn="tl" rotWithShape="0">
                    <a:schemeClr val="dk1">
                      <a:alpha val="40000"/>
                    </a:schemeClr>
                  </a:outerShdw>
                </a:effectLst>
                <a:latin typeface="+mj-lt"/>
              </a:rPr>
              <a:t>th</a:t>
            </a:r>
            <a:r>
              <a:rPr lang="en-US" sz="3700" i="1" dirty="0" smtClean="0">
                <a:ln w="0"/>
                <a:solidFill>
                  <a:srgbClr val="00B0F0"/>
                </a:solidFill>
                <a:effectLst>
                  <a:outerShdw blurRad="38100" dist="19050" dir="2700000" algn="tl" rotWithShape="0">
                    <a:schemeClr val="dk1">
                      <a:alpha val="40000"/>
                    </a:schemeClr>
                  </a:outerShdw>
                </a:effectLst>
                <a:latin typeface="+mj-lt"/>
              </a:rPr>
              <a:t> January 2018</a:t>
            </a:r>
            <a:endParaRPr lang="en-US" sz="3700" dirty="0" smtClean="0">
              <a:ln w="0"/>
              <a:solidFill>
                <a:srgbClr val="00B0F0"/>
              </a:solidFill>
              <a:effectLst>
                <a:outerShdw blurRad="38100" dist="19050" dir="2700000" algn="tl" rotWithShape="0">
                  <a:schemeClr val="dk1">
                    <a:alpha val="40000"/>
                  </a:schemeClr>
                </a:outerShdw>
              </a:effectLst>
              <a:latin typeface="+mj-lt"/>
            </a:endParaRPr>
          </a:p>
          <a:p>
            <a:endParaRPr lang="en-US" sz="2500" dirty="0" smtClean="0">
              <a:solidFill>
                <a:schemeClr val="tx1">
                  <a:lumMod val="95000"/>
                  <a:lumOff val="5000"/>
                </a:schemeClr>
              </a:solidFill>
              <a:effectLst>
                <a:outerShdw blurRad="50800" dist="38100" dir="5400000" algn="t" rotWithShape="0">
                  <a:prstClr val="black">
                    <a:alpha val="40000"/>
                  </a:prstClr>
                </a:outerShdw>
              </a:effectLst>
              <a:latin typeface="+mj-lt"/>
            </a:endParaRPr>
          </a:p>
          <a:p>
            <a:endParaRPr lang="en-US" dirty="0" smtClean="0">
              <a:solidFill>
                <a:schemeClr val="tx1">
                  <a:lumMod val="95000"/>
                  <a:lumOff val="5000"/>
                </a:schemeClr>
              </a:solidFill>
              <a:effectLst>
                <a:outerShdw blurRad="50800" dist="38100" dir="5400000" algn="t" rotWithShape="0">
                  <a:prstClr val="black">
                    <a:alpha val="40000"/>
                  </a:prstClr>
                </a:outerShdw>
              </a:effectLst>
            </a:endParaRPr>
          </a:p>
          <a:p>
            <a:endParaRPr lang="en-US" dirty="0" smtClean="0">
              <a:solidFill>
                <a:schemeClr val="tx1">
                  <a:lumMod val="95000"/>
                  <a:lumOff val="5000"/>
                </a:schemeClr>
              </a:solidFill>
              <a:effectLst>
                <a:outerShdw blurRad="50800" dist="38100" dir="5400000" algn="t" rotWithShape="0">
                  <a:prstClr val="black">
                    <a:alpha val="40000"/>
                  </a:prstClr>
                </a:outerShdw>
              </a:effectLst>
            </a:endParaRPr>
          </a:p>
          <a:p>
            <a:endParaRPr lang="en-IN" dirty="0">
              <a:solidFill>
                <a:srgbClr val="92D05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4572000"/>
            <a:ext cx="8458200" cy="1143000"/>
          </a:xfrm>
          <a:solidFill>
            <a:srgbClr val="FFFF00"/>
          </a:solidFill>
          <a:scene3d>
            <a:camera prst="isometricOffAxis1Right"/>
            <a:lightRig rig="threePt" dir="t"/>
          </a:scene3d>
        </p:spPr>
        <p:txBody>
          <a:bodyPr>
            <a:normAutofit/>
          </a:bodyPr>
          <a:lstStyle/>
          <a:p>
            <a:pPr algn="ctr"/>
            <a:r>
              <a:rPr lang="en-IN" dirty="0" smtClean="0">
                <a:solidFill>
                  <a:srgbClr val="FF0000"/>
                </a:solidFill>
              </a:rPr>
              <a:t>Safety of workers</a:t>
            </a:r>
            <a:endParaRPr lang="en-IN" sz="3600" dirty="0">
              <a:solidFill>
                <a:srgbClr val="92D05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466975" cy="184785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1375" y="14748"/>
            <a:ext cx="1952625" cy="2343150"/>
          </a:xfrm>
          <a:prstGeom prst="rect">
            <a:avLst/>
          </a:prstGeom>
        </p:spPr>
      </p:pic>
    </p:spTree>
    <p:extLst>
      <p:ext uri="{BB962C8B-B14F-4D97-AF65-F5344CB8AC3E}">
        <p14:creationId xmlns:p14="http://schemas.microsoft.com/office/powerpoint/2010/main" val="31514521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21164606"/>
              </p:ext>
            </p:extLst>
          </p:nvPr>
        </p:nvGraphicFramePr>
        <p:xfrm>
          <a:off x="477982" y="776424"/>
          <a:ext cx="8153400" cy="6081576"/>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20000"/>
                    </a:ext>
                  </a:extLst>
                </a:gridCol>
                <a:gridCol w="7162800">
                  <a:extLst>
                    <a:ext uri="{9D8B030D-6E8A-4147-A177-3AD203B41FA5}">
                      <a16:colId xmlns:a16="http://schemas.microsoft.com/office/drawing/2014/main" val="20001"/>
                    </a:ext>
                  </a:extLst>
                </a:gridCol>
              </a:tblGrid>
              <a:tr h="352081">
                <a:tc>
                  <a:txBody>
                    <a:bodyPr/>
                    <a:lstStyle/>
                    <a:p>
                      <a:pPr algn="ctr"/>
                      <a:r>
                        <a:rPr lang="en-US" dirty="0" smtClean="0"/>
                        <a:t>No.</a:t>
                      </a:r>
                      <a:endParaRPr lang="en-US" dirty="0"/>
                    </a:p>
                  </a:txBody>
                  <a:tcPr/>
                </a:tc>
                <a:tc>
                  <a:txBody>
                    <a:bodyPr/>
                    <a:lstStyle/>
                    <a:p>
                      <a:pPr marL="0" indent="0" algn="ctr">
                        <a:buNone/>
                      </a:pPr>
                      <a:r>
                        <a:rPr lang="en-US" dirty="0" smtClean="0"/>
                        <a:t>Industry</a:t>
                      </a:r>
                      <a:endParaRPr lang="en-US" dirty="0"/>
                    </a:p>
                  </a:txBody>
                  <a:tcPr/>
                </a:tc>
                <a:extLst>
                  <a:ext uri="{0D108BD9-81ED-4DB2-BD59-A6C34878D82A}">
                    <a16:rowId xmlns:a16="http://schemas.microsoft.com/office/drawing/2014/main" val="10000"/>
                  </a:ext>
                </a:extLst>
              </a:tr>
              <a:tr h="880203">
                <a:tc>
                  <a:txBody>
                    <a:bodyPr/>
                    <a:lstStyle/>
                    <a:p>
                      <a:r>
                        <a:rPr lang="en-US" sz="1800" dirty="0" smtClean="0"/>
                        <a:t>1</a:t>
                      </a:r>
                      <a:endParaRPr lang="en-US" sz="1800" dirty="0"/>
                    </a:p>
                  </a:txBody>
                  <a:tcPr/>
                </a:tc>
                <a:tc>
                  <a:txBody>
                    <a:bodyPr/>
                    <a:lstStyle/>
                    <a:p>
                      <a:pPr marL="0" indent="0">
                        <a:buNone/>
                      </a:pPr>
                      <a:r>
                        <a:rPr lang="en-US" sz="1800" dirty="0" smtClean="0"/>
                        <a:t>Ferrous metallurgical industries</a:t>
                      </a:r>
                    </a:p>
                    <a:p>
                      <a:pPr marL="342900" indent="-342900">
                        <a:buFontTx/>
                        <a:buChar char="-"/>
                      </a:pPr>
                      <a:r>
                        <a:rPr lang="en-US" sz="1200" dirty="0" smtClean="0"/>
                        <a:t>Integrated iron &amp; steel</a:t>
                      </a:r>
                    </a:p>
                    <a:p>
                      <a:pPr marL="342900" indent="-342900">
                        <a:buFontTx/>
                        <a:buChar char="-"/>
                      </a:pPr>
                      <a:r>
                        <a:rPr lang="en-US" sz="1200" dirty="0" smtClean="0"/>
                        <a:t>Ferro</a:t>
                      </a:r>
                      <a:r>
                        <a:rPr lang="en-US" sz="1200" baseline="0" dirty="0" smtClean="0"/>
                        <a:t> alloys</a:t>
                      </a:r>
                    </a:p>
                    <a:p>
                      <a:pPr marL="342900" indent="-342900">
                        <a:buFontTx/>
                        <a:buChar char="-"/>
                      </a:pPr>
                      <a:r>
                        <a:rPr lang="en-US" sz="1200" baseline="0" dirty="0" smtClean="0"/>
                        <a:t>Special steels</a:t>
                      </a:r>
                      <a:endParaRPr lang="en-US" sz="1200" dirty="0"/>
                    </a:p>
                  </a:txBody>
                  <a:tcPr/>
                </a:tc>
                <a:extLst>
                  <a:ext uri="{0D108BD9-81ED-4DB2-BD59-A6C34878D82A}">
                    <a16:rowId xmlns:a16="http://schemas.microsoft.com/office/drawing/2014/main" val="10001"/>
                  </a:ext>
                </a:extLst>
              </a:tr>
              <a:tr h="528122">
                <a:tc>
                  <a:txBody>
                    <a:bodyPr/>
                    <a:lstStyle/>
                    <a:p>
                      <a:r>
                        <a:rPr lang="en-US" sz="1800" dirty="0" smtClean="0"/>
                        <a:t>2</a:t>
                      </a:r>
                      <a:endParaRPr lang="en-US" sz="1800" dirty="0"/>
                    </a:p>
                  </a:txBody>
                  <a:tcPr>
                    <a:solidFill>
                      <a:srgbClr val="FFFF00"/>
                    </a:solidFill>
                  </a:tcPr>
                </a:tc>
                <a:tc>
                  <a:txBody>
                    <a:bodyPr/>
                    <a:lstStyle/>
                    <a:p>
                      <a:pPr marL="0" indent="0" algn="l">
                        <a:buNone/>
                      </a:pPr>
                      <a:r>
                        <a:rPr lang="en-US" sz="1800" dirty="0" smtClean="0"/>
                        <a:t>Non-ferrous metallurgical industries</a:t>
                      </a:r>
                    </a:p>
                    <a:p>
                      <a:pPr marL="0" indent="0" algn="l">
                        <a:buNone/>
                      </a:pPr>
                      <a:r>
                        <a:rPr lang="en-US" sz="1200" dirty="0" smtClean="0"/>
                        <a:t>- Primary metallurgical industries, namely, zinc, lead, copper, manganese and </a:t>
                      </a:r>
                      <a:r>
                        <a:rPr lang="en-US" sz="1200" dirty="0" err="1" smtClean="0"/>
                        <a:t>aluminium</a:t>
                      </a:r>
                      <a:endParaRPr lang="en-US" sz="1200" dirty="0"/>
                    </a:p>
                  </a:txBody>
                  <a:tcPr>
                    <a:solidFill>
                      <a:srgbClr val="FFFF00"/>
                    </a:solidFill>
                  </a:tcPr>
                </a:tc>
                <a:extLst>
                  <a:ext uri="{0D108BD9-81ED-4DB2-BD59-A6C34878D82A}">
                    <a16:rowId xmlns:a16="http://schemas.microsoft.com/office/drawing/2014/main" val="10002"/>
                  </a:ext>
                </a:extLst>
              </a:tr>
              <a:tr h="528122">
                <a:tc>
                  <a:txBody>
                    <a:bodyPr/>
                    <a:lstStyle/>
                    <a:p>
                      <a:r>
                        <a:rPr lang="en-US" sz="1800" dirty="0" smtClean="0">
                          <a:effectLst>
                            <a:outerShdw blurRad="38100" dist="38100" dir="2700000" algn="tl">
                              <a:srgbClr val="000000">
                                <a:alpha val="43137"/>
                              </a:srgbClr>
                            </a:outerShdw>
                          </a:effectLst>
                        </a:rPr>
                        <a:t>3</a:t>
                      </a:r>
                      <a:endParaRPr lang="en-US" sz="1800" dirty="0">
                        <a:effectLst>
                          <a:outerShdw blurRad="38100" dist="38100" dir="2700000" algn="tl">
                            <a:srgbClr val="000000">
                              <a:alpha val="43137"/>
                            </a:srgbClr>
                          </a:outerShdw>
                        </a:effectLst>
                      </a:endParaRPr>
                    </a:p>
                  </a:txBody>
                  <a:tcPr>
                    <a:solidFill>
                      <a:srgbClr val="FFFF00"/>
                    </a:solidFill>
                  </a:tcPr>
                </a:tc>
                <a:tc>
                  <a:txBody>
                    <a:bodyPr/>
                    <a:lstStyle/>
                    <a:p>
                      <a:pPr marL="0" indent="0" algn="just">
                        <a:buNone/>
                      </a:pPr>
                      <a:r>
                        <a:rPr lang="en-US" sz="1800" dirty="0" smtClean="0">
                          <a:effectLst>
                            <a:outerShdw blurRad="38100" dist="38100" dir="2700000" algn="tl">
                              <a:srgbClr val="000000">
                                <a:alpha val="43137"/>
                              </a:srgbClr>
                            </a:outerShdw>
                          </a:effectLst>
                        </a:rPr>
                        <a:t>Foundries (ferrous and non-ferrous)</a:t>
                      </a:r>
                    </a:p>
                    <a:p>
                      <a:pPr marL="0" indent="0" algn="just">
                        <a:buNone/>
                      </a:pPr>
                      <a:r>
                        <a:rPr lang="en-US" sz="1200" dirty="0" smtClean="0">
                          <a:effectLst>
                            <a:outerShdw blurRad="38100" dist="38100" dir="2700000" algn="tl">
                              <a:srgbClr val="000000">
                                <a:alpha val="43137"/>
                              </a:srgbClr>
                            </a:outerShdw>
                          </a:effectLst>
                        </a:rPr>
                        <a:t>- Castings and forgings including cleaning or smoothening/ roughening by sand and </a:t>
                      </a:r>
                      <a:r>
                        <a:rPr lang="en-US" sz="1200" u="sng" dirty="0" smtClean="0">
                          <a:effectLst>
                            <a:outerShdw blurRad="38100" dist="38100" dir="2700000" algn="tl">
                              <a:srgbClr val="000000">
                                <a:alpha val="43137"/>
                              </a:srgbClr>
                            </a:outerShdw>
                          </a:effectLst>
                        </a:rPr>
                        <a:t>shot blasting</a:t>
                      </a:r>
                      <a:endParaRPr lang="en-US" sz="1200" u="sng" dirty="0">
                        <a:effectLst>
                          <a:outerShdw blurRad="38100" dist="38100" dir="2700000" algn="tl">
                            <a:srgbClr val="000000">
                              <a:alpha val="43137"/>
                            </a:srgbClr>
                          </a:outerShdw>
                        </a:effectLst>
                      </a:endParaRPr>
                    </a:p>
                  </a:txBody>
                  <a:tcPr>
                    <a:solidFill>
                      <a:srgbClr val="FFFF00"/>
                    </a:solidFill>
                  </a:tcPr>
                </a:tc>
                <a:extLst>
                  <a:ext uri="{0D108BD9-81ED-4DB2-BD59-A6C34878D82A}">
                    <a16:rowId xmlns:a16="http://schemas.microsoft.com/office/drawing/2014/main" val="10003"/>
                  </a:ext>
                </a:extLst>
              </a:tr>
              <a:tr h="704162">
                <a:tc>
                  <a:txBody>
                    <a:bodyPr/>
                    <a:lstStyle/>
                    <a:p>
                      <a:r>
                        <a:rPr lang="en-US" sz="1800" dirty="0" smtClean="0"/>
                        <a:t>4</a:t>
                      </a:r>
                      <a:endParaRPr lang="en-US" sz="1800" dirty="0"/>
                    </a:p>
                  </a:txBody>
                  <a:tcPr/>
                </a:tc>
                <a:tc>
                  <a:txBody>
                    <a:bodyPr/>
                    <a:lstStyle/>
                    <a:p>
                      <a:pPr marL="0" indent="0" algn="just">
                        <a:buNone/>
                      </a:pPr>
                      <a:r>
                        <a:rPr lang="en-US" sz="1800" dirty="0" smtClean="0"/>
                        <a:t>Coal (including coke) industries</a:t>
                      </a:r>
                    </a:p>
                    <a:p>
                      <a:pPr marL="171450" indent="-171450" algn="just">
                        <a:buFontTx/>
                        <a:buChar char="-"/>
                      </a:pPr>
                      <a:r>
                        <a:rPr lang="en-US" sz="1200" dirty="0" smtClean="0"/>
                        <a:t>Coal lignite, coke, etc.</a:t>
                      </a:r>
                    </a:p>
                    <a:p>
                      <a:pPr marL="171450" indent="-171450" algn="just">
                        <a:buFontTx/>
                        <a:buChar char="-"/>
                      </a:pPr>
                      <a:r>
                        <a:rPr lang="en-US" sz="1200" dirty="0" smtClean="0"/>
                        <a:t>Fuel gases (including coal gas, producer gas, water gas)</a:t>
                      </a:r>
                      <a:endParaRPr lang="en-US" sz="1200" dirty="0"/>
                    </a:p>
                  </a:txBody>
                  <a:tcPr/>
                </a:tc>
                <a:extLst>
                  <a:ext uri="{0D108BD9-81ED-4DB2-BD59-A6C34878D82A}">
                    <a16:rowId xmlns:a16="http://schemas.microsoft.com/office/drawing/2014/main" val="2003568115"/>
                  </a:ext>
                </a:extLst>
              </a:tr>
              <a:tr h="352081">
                <a:tc>
                  <a:txBody>
                    <a:bodyPr/>
                    <a:lstStyle/>
                    <a:p>
                      <a:r>
                        <a:rPr lang="en-US" sz="1800" dirty="0" smtClean="0"/>
                        <a:t>5</a:t>
                      </a:r>
                      <a:endParaRPr lang="en-US" sz="1800" dirty="0"/>
                    </a:p>
                  </a:txBody>
                  <a:tcPr/>
                </a:tc>
                <a:tc>
                  <a:txBody>
                    <a:bodyPr/>
                    <a:lstStyle/>
                    <a:p>
                      <a:pPr marL="0" indent="0" algn="just">
                        <a:buNone/>
                      </a:pPr>
                      <a:r>
                        <a:rPr lang="en-US" sz="1800" b="1" dirty="0" smtClean="0"/>
                        <a:t>Power generating </a:t>
                      </a:r>
                      <a:r>
                        <a:rPr lang="en-US" sz="1800" dirty="0" smtClean="0"/>
                        <a:t>industries</a:t>
                      </a:r>
                      <a:endParaRPr lang="en-US" sz="1800" dirty="0"/>
                    </a:p>
                  </a:txBody>
                  <a:tcPr/>
                </a:tc>
                <a:extLst>
                  <a:ext uri="{0D108BD9-81ED-4DB2-BD59-A6C34878D82A}">
                    <a16:rowId xmlns:a16="http://schemas.microsoft.com/office/drawing/2014/main" val="1840137518"/>
                  </a:ext>
                </a:extLst>
              </a:tr>
              <a:tr h="412296">
                <a:tc>
                  <a:txBody>
                    <a:bodyPr/>
                    <a:lstStyle/>
                    <a:p>
                      <a:r>
                        <a:rPr lang="en-US" sz="1800" dirty="0" smtClean="0"/>
                        <a:t>6</a:t>
                      </a:r>
                      <a:endParaRPr lang="en-US" sz="1800" dirty="0"/>
                    </a:p>
                  </a:txBody>
                  <a:tcPr/>
                </a:tc>
                <a:tc>
                  <a:txBody>
                    <a:bodyPr/>
                    <a:lstStyle/>
                    <a:p>
                      <a:pPr marL="0" indent="0" algn="just">
                        <a:buNone/>
                      </a:pPr>
                      <a:r>
                        <a:rPr lang="en-US" sz="1800" dirty="0" smtClean="0"/>
                        <a:t>Pulp and paper (including paper products) industries</a:t>
                      </a:r>
                      <a:endParaRPr lang="en-US" sz="1800" dirty="0"/>
                    </a:p>
                  </a:txBody>
                  <a:tcPr/>
                </a:tc>
                <a:extLst>
                  <a:ext uri="{0D108BD9-81ED-4DB2-BD59-A6C34878D82A}">
                    <a16:rowId xmlns:a16="http://schemas.microsoft.com/office/drawing/2014/main" val="1165991372"/>
                  </a:ext>
                </a:extLst>
              </a:tr>
              <a:tr h="541428">
                <a:tc>
                  <a:txBody>
                    <a:bodyPr/>
                    <a:lstStyle/>
                    <a:p>
                      <a:r>
                        <a:rPr lang="en-US" sz="1800" dirty="0" smtClean="0"/>
                        <a:t>7</a:t>
                      </a:r>
                      <a:endParaRPr lang="en-US" sz="1800" dirty="0"/>
                    </a:p>
                  </a:txBody>
                  <a:tcPr/>
                </a:tc>
                <a:tc>
                  <a:txBody>
                    <a:bodyPr/>
                    <a:lstStyle/>
                    <a:p>
                      <a:pPr marL="0" indent="0" algn="just">
                        <a:buNone/>
                      </a:pPr>
                      <a:r>
                        <a:rPr lang="en-US" sz="1800" dirty="0" err="1" smtClean="0"/>
                        <a:t>Fertiliser</a:t>
                      </a:r>
                      <a:r>
                        <a:rPr lang="en-US" sz="1800" dirty="0" smtClean="0"/>
                        <a:t> industries</a:t>
                      </a:r>
                    </a:p>
                    <a:p>
                      <a:pPr marL="0" indent="0" algn="just">
                        <a:buNone/>
                      </a:pPr>
                      <a:r>
                        <a:rPr lang="en-US" sz="1200" dirty="0" smtClean="0"/>
                        <a:t>_ Nitrogenous</a:t>
                      </a:r>
                    </a:p>
                    <a:p>
                      <a:pPr marL="0" indent="0" algn="just">
                        <a:buNone/>
                      </a:pPr>
                      <a:r>
                        <a:rPr lang="en-US" sz="1200" dirty="0" smtClean="0"/>
                        <a:t>-  </a:t>
                      </a:r>
                      <a:r>
                        <a:rPr lang="en-US" sz="1200" dirty="0" err="1" smtClean="0"/>
                        <a:t>Phosphatic</a:t>
                      </a:r>
                      <a:endParaRPr lang="en-US" sz="1200" dirty="0" smtClean="0"/>
                    </a:p>
                    <a:p>
                      <a:pPr marL="171450" indent="-171450" algn="just">
                        <a:buFontTx/>
                        <a:buChar char="-"/>
                      </a:pPr>
                      <a:r>
                        <a:rPr lang="en-US" sz="1200" dirty="0" smtClean="0"/>
                        <a:t>Mixed</a:t>
                      </a:r>
                      <a:endParaRPr lang="en-US" sz="1200" dirty="0"/>
                    </a:p>
                  </a:txBody>
                  <a:tcPr/>
                </a:tc>
                <a:extLst>
                  <a:ext uri="{0D108BD9-81ED-4DB2-BD59-A6C34878D82A}">
                    <a16:rowId xmlns:a16="http://schemas.microsoft.com/office/drawing/2014/main" val="356922406"/>
                  </a:ext>
                </a:extLst>
              </a:tr>
              <a:tr h="541428">
                <a:tc>
                  <a:txBody>
                    <a:bodyPr/>
                    <a:lstStyle/>
                    <a:p>
                      <a:r>
                        <a:rPr lang="en-US" sz="1800" dirty="0" smtClean="0"/>
                        <a:t>8</a:t>
                      </a:r>
                      <a:endParaRPr lang="en-US" sz="1800" dirty="0"/>
                    </a:p>
                  </a:txBody>
                  <a:tcPr/>
                </a:tc>
                <a:tc>
                  <a:txBody>
                    <a:bodyPr/>
                    <a:lstStyle/>
                    <a:p>
                      <a:pPr marL="0" indent="0" algn="just">
                        <a:buNone/>
                      </a:pPr>
                      <a:r>
                        <a:rPr lang="en-US" sz="1800" dirty="0" smtClean="0"/>
                        <a:t>Cement industries</a:t>
                      </a:r>
                    </a:p>
                    <a:p>
                      <a:pPr marL="0" indent="0" algn="just">
                        <a:buNone/>
                      </a:pPr>
                      <a:r>
                        <a:rPr lang="en-US" sz="1200" dirty="0" smtClean="0"/>
                        <a:t>- Portland cement (including slag cement, </a:t>
                      </a:r>
                      <a:r>
                        <a:rPr lang="en-US" sz="1200" dirty="0" err="1" smtClean="0"/>
                        <a:t>puzzolona</a:t>
                      </a:r>
                      <a:r>
                        <a:rPr lang="en-US" sz="1200" dirty="0" smtClean="0"/>
                        <a:t> cement and their products)</a:t>
                      </a:r>
                      <a:endParaRPr lang="en-US" sz="1200" dirty="0"/>
                    </a:p>
                  </a:txBody>
                  <a:tcPr/>
                </a:tc>
                <a:extLst>
                  <a:ext uri="{0D108BD9-81ED-4DB2-BD59-A6C34878D82A}">
                    <a16:rowId xmlns:a16="http://schemas.microsoft.com/office/drawing/2014/main" val="1629387262"/>
                  </a:ext>
                </a:extLst>
              </a:tr>
              <a:tr h="541428">
                <a:tc>
                  <a:txBody>
                    <a:bodyPr/>
                    <a:lstStyle/>
                    <a:p>
                      <a:r>
                        <a:rPr lang="en-US" sz="1800" dirty="0" smtClean="0"/>
                        <a:t>9</a:t>
                      </a:r>
                      <a:endParaRPr lang="en-US" sz="1800" dirty="0"/>
                    </a:p>
                  </a:txBody>
                  <a:tcPr/>
                </a:tc>
                <a:tc>
                  <a:txBody>
                    <a:bodyPr/>
                    <a:lstStyle/>
                    <a:p>
                      <a:pPr marL="0" indent="0" algn="just">
                        <a:buNone/>
                      </a:pPr>
                      <a:r>
                        <a:rPr lang="en-US" sz="1800" dirty="0" smtClean="0"/>
                        <a:t>Petroleum industries</a:t>
                      </a:r>
                      <a:endParaRPr lang="en-US" sz="1200" dirty="0" smtClean="0"/>
                    </a:p>
                    <a:p>
                      <a:pPr marL="285750" indent="-285750" algn="just">
                        <a:buFontTx/>
                        <a:buChar char="-"/>
                      </a:pPr>
                      <a:r>
                        <a:rPr lang="en-US" sz="1200" dirty="0" smtClean="0"/>
                        <a:t>Oil refining</a:t>
                      </a:r>
                    </a:p>
                    <a:p>
                      <a:pPr marL="285750" indent="-285750" algn="just">
                        <a:buFontTx/>
                        <a:buChar char="-"/>
                      </a:pPr>
                      <a:r>
                        <a:rPr lang="en-US" sz="1200" b="1" dirty="0" smtClean="0">
                          <a:solidFill>
                            <a:srgbClr val="FF0000"/>
                          </a:solidFill>
                        </a:rPr>
                        <a:t>Lubricating oils and greases</a:t>
                      </a:r>
                      <a:endParaRPr lang="en-US" sz="1200" b="1" dirty="0">
                        <a:solidFill>
                          <a:srgbClr val="FF0000"/>
                        </a:solidFill>
                      </a:endParaRPr>
                    </a:p>
                  </a:txBody>
                  <a:tcPr/>
                </a:tc>
                <a:extLst>
                  <a:ext uri="{0D108BD9-81ED-4DB2-BD59-A6C34878D82A}">
                    <a16:rowId xmlns:a16="http://schemas.microsoft.com/office/drawing/2014/main" val="4050387440"/>
                  </a:ext>
                </a:extLst>
              </a:tr>
            </a:tbl>
          </a:graphicData>
        </a:graphic>
      </p:graphicFrame>
      <p:sp>
        <p:nvSpPr>
          <p:cNvPr id="5" name="Title 4"/>
          <p:cNvSpPr>
            <a:spLocks noGrp="1"/>
          </p:cNvSpPr>
          <p:nvPr>
            <p:ph type="title"/>
          </p:nvPr>
        </p:nvSpPr>
        <p:spPr>
          <a:xfrm>
            <a:off x="477982"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en-US" sz="4000" i="1" dirty="0" smtClean="0"/>
              <a:t>Hazardous processes </a:t>
            </a:r>
            <a:br>
              <a:rPr lang="en-US" sz="4000" i="1" dirty="0" smtClean="0"/>
            </a:br>
            <a:r>
              <a:rPr lang="en-US" sz="1800" i="1" dirty="0" smtClean="0"/>
              <a:t>(First Schedule)</a:t>
            </a:r>
            <a:endParaRPr lang="en-US" sz="1800" i="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3170" y="0"/>
            <a:ext cx="2466975" cy="1847850"/>
          </a:xfrm>
          <a:prstGeom prst="rect">
            <a:avLst/>
          </a:prstGeom>
        </p:spPr>
      </p:pic>
    </p:spTree>
    <p:extLst>
      <p:ext uri="{BB962C8B-B14F-4D97-AF65-F5344CB8AC3E}">
        <p14:creationId xmlns:p14="http://schemas.microsoft.com/office/powerpoint/2010/main" val="30506118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268867291"/>
              </p:ext>
            </p:extLst>
          </p:nvPr>
        </p:nvGraphicFramePr>
        <p:xfrm>
          <a:off x="554182" y="837384"/>
          <a:ext cx="8153400" cy="6183794"/>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20000"/>
                    </a:ext>
                  </a:extLst>
                </a:gridCol>
                <a:gridCol w="7162800">
                  <a:extLst>
                    <a:ext uri="{9D8B030D-6E8A-4147-A177-3AD203B41FA5}">
                      <a16:colId xmlns:a16="http://schemas.microsoft.com/office/drawing/2014/main" val="20001"/>
                    </a:ext>
                  </a:extLst>
                </a:gridCol>
              </a:tblGrid>
              <a:tr h="352081">
                <a:tc>
                  <a:txBody>
                    <a:bodyPr/>
                    <a:lstStyle/>
                    <a:p>
                      <a:pPr algn="ctr"/>
                      <a:r>
                        <a:rPr lang="en-US" dirty="0" smtClean="0"/>
                        <a:t>No.</a:t>
                      </a:r>
                      <a:endParaRPr lang="en-US" dirty="0"/>
                    </a:p>
                  </a:txBody>
                  <a:tcPr/>
                </a:tc>
                <a:tc>
                  <a:txBody>
                    <a:bodyPr/>
                    <a:lstStyle/>
                    <a:p>
                      <a:pPr marL="0" indent="0" algn="ctr">
                        <a:buNone/>
                      </a:pPr>
                      <a:r>
                        <a:rPr lang="en-US" dirty="0" smtClean="0"/>
                        <a:t>Industry</a:t>
                      </a:r>
                      <a:endParaRPr lang="en-US" dirty="0"/>
                    </a:p>
                  </a:txBody>
                  <a:tcPr/>
                </a:tc>
                <a:extLst>
                  <a:ext uri="{0D108BD9-81ED-4DB2-BD59-A6C34878D82A}">
                    <a16:rowId xmlns:a16="http://schemas.microsoft.com/office/drawing/2014/main" val="10000"/>
                  </a:ext>
                </a:extLst>
              </a:tr>
              <a:tr h="397056">
                <a:tc>
                  <a:txBody>
                    <a:bodyPr/>
                    <a:lstStyle/>
                    <a:p>
                      <a:r>
                        <a:rPr lang="en-US" sz="1800" dirty="0" smtClean="0"/>
                        <a:t>10</a:t>
                      </a:r>
                      <a:endParaRPr lang="en-US" sz="1800" dirty="0"/>
                    </a:p>
                  </a:txBody>
                  <a:tcPr/>
                </a:tc>
                <a:tc>
                  <a:txBody>
                    <a:bodyPr/>
                    <a:lstStyle/>
                    <a:p>
                      <a:pPr marL="0" indent="0">
                        <a:buNone/>
                      </a:pPr>
                      <a:r>
                        <a:rPr lang="en-US" sz="1800" dirty="0" smtClean="0"/>
                        <a:t>Petro-chemical</a:t>
                      </a:r>
                      <a:r>
                        <a:rPr lang="en-US" sz="1800" baseline="0" dirty="0" smtClean="0"/>
                        <a:t> industries</a:t>
                      </a:r>
                      <a:endParaRPr lang="en-US" sz="1800" dirty="0"/>
                    </a:p>
                  </a:txBody>
                  <a:tcPr/>
                </a:tc>
                <a:extLst>
                  <a:ext uri="{0D108BD9-81ED-4DB2-BD59-A6C34878D82A}">
                    <a16:rowId xmlns:a16="http://schemas.microsoft.com/office/drawing/2014/main" val="10001"/>
                  </a:ext>
                </a:extLst>
              </a:tr>
              <a:tr h="528122">
                <a:tc>
                  <a:txBody>
                    <a:bodyPr/>
                    <a:lstStyle/>
                    <a:p>
                      <a:r>
                        <a:rPr lang="en-US" sz="1800" dirty="0" smtClean="0"/>
                        <a:t>11</a:t>
                      </a:r>
                      <a:endParaRPr lang="en-US" sz="1800" dirty="0"/>
                    </a:p>
                  </a:txBody>
                  <a:tcPr/>
                </a:tc>
                <a:tc>
                  <a:txBody>
                    <a:bodyPr/>
                    <a:lstStyle/>
                    <a:p>
                      <a:pPr marL="0" indent="0" algn="l">
                        <a:buNone/>
                      </a:pPr>
                      <a:r>
                        <a:rPr lang="en-US" sz="1800" dirty="0" smtClean="0"/>
                        <a:t>Drugs and pharmaceutical industries</a:t>
                      </a:r>
                    </a:p>
                    <a:p>
                      <a:pPr marL="0" indent="0" algn="l">
                        <a:buNone/>
                      </a:pPr>
                      <a:r>
                        <a:rPr lang="en-US" sz="1800" dirty="0" smtClean="0"/>
                        <a:t>- Narcotics, drugs and pharmaceuticals</a:t>
                      </a:r>
                      <a:endParaRPr lang="en-US" sz="1800" dirty="0"/>
                    </a:p>
                  </a:txBody>
                  <a:tcPr/>
                </a:tc>
                <a:extLst>
                  <a:ext uri="{0D108BD9-81ED-4DB2-BD59-A6C34878D82A}">
                    <a16:rowId xmlns:a16="http://schemas.microsoft.com/office/drawing/2014/main" val="10002"/>
                  </a:ext>
                </a:extLst>
              </a:tr>
              <a:tr h="528122">
                <a:tc>
                  <a:txBody>
                    <a:bodyPr/>
                    <a:lstStyle/>
                    <a:p>
                      <a:r>
                        <a:rPr lang="en-US" sz="1800" dirty="0" smtClean="0"/>
                        <a:t>12</a:t>
                      </a:r>
                      <a:endParaRPr lang="en-US" sz="1800" dirty="0"/>
                    </a:p>
                  </a:txBody>
                  <a:tcPr/>
                </a:tc>
                <a:tc>
                  <a:txBody>
                    <a:bodyPr/>
                    <a:lstStyle/>
                    <a:p>
                      <a:pPr marL="0" indent="0" algn="just">
                        <a:buNone/>
                      </a:pPr>
                      <a:r>
                        <a:rPr lang="en-US" sz="1800" dirty="0" smtClean="0"/>
                        <a:t>Fermentation industries (Distilleries and breweries)</a:t>
                      </a:r>
                      <a:endParaRPr lang="en-US" sz="1800" dirty="0"/>
                    </a:p>
                  </a:txBody>
                  <a:tcPr/>
                </a:tc>
                <a:extLst>
                  <a:ext uri="{0D108BD9-81ED-4DB2-BD59-A6C34878D82A}">
                    <a16:rowId xmlns:a16="http://schemas.microsoft.com/office/drawing/2014/main" val="10003"/>
                  </a:ext>
                </a:extLst>
              </a:tr>
              <a:tr h="355798">
                <a:tc>
                  <a:txBody>
                    <a:bodyPr/>
                    <a:lstStyle/>
                    <a:p>
                      <a:r>
                        <a:rPr lang="en-US" sz="1800" dirty="0" smtClean="0"/>
                        <a:t>13</a:t>
                      </a:r>
                      <a:endParaRPr lang="en-US" sz="1800" dirty="0"/>
                    </a:p>
                  </a:txBody>
                  <a:tcPr/>
                </a:tc>
                <a:tc>
                  <a:txBody>
                    <a:bodyPr/>
                    <a:lstStyle/>
                    <a:p>
                      <a:pPr marL="0" indent="0" algn="just">
                        <a:buNone/>
                      </a:pPr>
                      <a:r>
                        <a:rPr lang="en-US" sz="1800" dirty="0" smtClean="0"/>
                        <a:t>Rubber (Synthetic industries)</a:t>
                      </a:r>
                      <a:endParaRPr lang="en-US" sz="1800" dirty="0"/>
                    </a:p>
                  </a:txBody>
                  <a:tcPr/>
                </a:tc>
                <a:extLst>
                  <a:ext uri="{0D108BD9-81ED-4DB2-BD59-A6C34878D82A}">
                    <a16:rowId xmlns:a16="http://schemas.microsoft.com/office/drawing/2014/main" val="2003568115"/>
                  </a:ext>
                </a:extLst>
              </a:tr>
              <a:tr h="352081">
                <a:tc>
                  <a:txBody>
                    <a:bodyPr/>
                    <a:lstStyle/>
                    <a:p>
                      <a:r>
                        <a:rPr lang="en-US" sz="1800" dirty="0" smtClean="0">
                          <a:solidFill>
                            <a:schemeClr val="tx1"/>
                          </a:solidFill>
                        </a:rPr>
                        <a:t>14</a:t>
                      </a:r>
                      <a:endParaRPr lang="en-US" sz="1800" dirty="0">
                        <a:solidFill>
                          <a:schemeClr val="tx1"/>
                        </a:solidFill>
                      </a:endParaRPr>
                    </a:p>
                  </a:txBody>
                  <a:tcPr>
                    <a:solidFill>
                      <a:srgbClr val="FFFF00"/>
                    </a:solidFill>
                  </a:tcPr>
                </a:tc>
                <a:tc>
                  <a:txBody>
                    <a:bodyPr/>
                    <a:lstStyle/>
                    <a:p>
                      <a:pPr marL="0" indent="0" algn="just">
                        <a:buNone/>
                      </a:pPr>
                      <a:r>
                        <a:rPr lang="en-US" sz="1800" b="1" dirty="0" smtClean="0">
                          <a:solidFill>
                            <a:schemeClr val="tx1"/>
                          </a:solidFill>
                        </a:rPr>
                        <a:t>Paints</a:t>
                      </a:r>
                      <a:r>
                        <a:rPr lang="en-US" sz="1800" dirty="0" smtClean="0">
                          <a:solidFill>
                            <a:schemeClr val="tx1"/>
                          </a:solidFill>
                        </a:rPr>
                        <a:t> and pigments industries</a:t>
                      </a:r>
                      <a:endParaRPr lang="en-US" sz="1800" dirty="0">
                        <a:solidFill>
                          <a:schemeClr val="tx1"/>
                        </a:solidFill>
                      </a:endParaRPr>
                    </a:p>
                  </a:txBody>
                  <a:tcPr>
                    <a:solidFill>
                      <a:srgbClr val="FFFF00"/>
                    </a:solidFill>
                  </a:tcPr>
                </a:tc>
                <a:extLst>
                  <a:ext uri="{0D108BD9-81ED-4DB2-BD59-A6C34878D82A}">
                    <a16:rowId xmlns:a16="http://schemas.microsoft.com/office/drawing/2014/main" val="1840137518"/>
                  </a:ext>
                </a:extLst>
              </a:tr>
              <a:tr h="412296">
                <a:tc>
                  <a:txBody>
                    <a:bodyPr/>
                    <a:lstStyle/>
                    <a:p>
                      <a:r>
                        <a:rPr lang="en-US" sz="1800" dirty="0" smtClean="0"/>
                        <a:t>15</a:t>
                      </a:r>
                      <a:endParaRPr lang="en-US" sz="1800" dirty="0"/>
                    </a:p>
                  </a:txBody>
                  <a:tcPr/>
                </a:tc>
                <a:tc>
                  <a:txBody>
                    <a:bodyPr/>
                    <a:lstStyle/>
                    <a:p>
                      <a:pPr marL="0" indent="0" algn="just">
                        <a:buNone/>
                      </a:pPr>
                      <a:r>
                        <a:rPr lang="en-US" sz="1800" dirty="0" smtClean="0"/>
                        <a:t>Leather tanning industries</a:t>
                      </a:r>
                      <a:endParaRPr lang="en-US" sz="1800" dirty="0"/>
                    </a:p>
                  </a:txBody>
                  <a:tcPr/>
                </a:tc>
                <a:extLst>
                  <a:ext uri="{0D108BD9-81ED-4DB2-BD59-A6C34878D82A}">
                    <a16:rowId xmlns:a16="http://schemas.microsoft.com/office/drawing/2014/main" val="1165991372"/>
                  </a:ext>
                </a:extLst>
              </a:tr>
              <a:tr h="354982">
                <a:tc>
                  <a:txBody>
                    <a:bodyPr/>
                    <a:lstStyle/>
                    <a:p>
                      <a:r>
                        <a:rPr lang="en-US" sz="1800" dirty="0" smtClean="0"/>
                        <a:t>16</a:t>
                      </a:r>
                      <a:endParaRPr lang="en-US" sz="1800" dirty="0"/>
                    </a:p>
                  </a:txBody>
                  <a:tcPr/>
                </a:tc>
                <a:tc>
                  <a:txBody>
                    <a:bodyPr/>
                    <a:lstStyle/>
                    <a:p>
                      <a:pPr marL="0" indent="0" algn="just">
                        <a:buNone/>
                      </a:pPr>
                      <a:r>
                        <a:rPr lang="en-US" sz="1800" dirty="0" smtClean="0"/>
                        <a:t>Electro-plating</a:t>
                      </a:r>
                      <a:r>
                        <a:rPr lang="en-US" sz="1800" baseline="0" dirty="0" smtClean="0"/>
                        <a:t> industries</a:t>
                      </a:r>
                      <a:endParaRPr lang="en-US" sz="1800" dirty="0"/>
                    </a:p>
                  </a:txBody>
                  <a:tcPr/>
                </a:tc>
                <a:extLst>
                  <a:ext uri="{0D108BD9-81ED-4DB2-BD59-A6C34878D82A}">
                    <a16:rowId xmlns:a16="http://schemas.microsoft.com/office/drawing/2014/main" val="356922406"/>
                  </a:ext>
                </a:extLst>
              </a:tr>
              <a:tr h="541428">
                <a:tc>
                  <a:txBody>
                    <a:bodyPr/>
                    <a:lstStyle/>
                    <a:p>
                      <a:r>
                        <a:rPr lang="en-US" sz="1800" dirty="0" smtClean="0"/>
                        <a:t>17</a:t>
                      </a:r>
                      <a:endParaRPr lang="en-US" sz="1800" dirty="0"/>
                    </a:p>
                  </a:txBody>
                  <a:tcPr>
                    <a:solidFill>
                      <a:srgbClr val="FFFF00"/>
                    </a:solidFill>
                  </a:tcPr>
                </a:tc>
                <a:tc>
                  <a:txBody>
                    <a:bodyPr/>
                    <a:lstStyle/>
                    <a:p>
                      <a:pPr marL="0" indent="0" algn="just">
                        <a:buNone/>
                      </a:pPr>
                      <a:r>
                        <a:rPr lang="en-US" sz="1800" b="1" dirty="0" smtClean="0">
                          <a:solidFill>
                            <a:schemeClr val="tx1"/>
                          </a:solidFill>
                        </a:rPr>
                        <a:t>Chemical industries</a:t>
                      </a:r>
                    </a:p>
                    <a:p>
                      <a:pPr marL="285750" indent="-285750" algn="just">
                        <a:buFontTx/>
                        <a:buChar char="-"/>
                      </a:pPr>
                      <a:r>
                        <a:rPr lang="en-US" sz="1200" dirty="0" smtClean="0">
                          <a:solidFill>
                            <a:schemeClr val="tx1"/>
                          </a:solidFill>
                        </a:rPr>
                        <a:t>Coke oven by-products and </a:t>
                      </a:r>
                      <a:r>
                        <a:rPr lang="en-US" sz="1200" dirty="0" err="1" smtClean="0">
                          <a:solidFill>
                            <a:schemeClr val="tx1"/>
                          </a:solidFill>
                        </a:rPr>
                        <a:t>coaltar</a:t>
                      </a:r>
                      <a:r>
                        <a:rPr lang="en-US" sz="1200" baseline="0" dirty="0" smtClean="0">
                          <a:solidFill>
                            <a:schemeClr val="tx1"/>
                          </a:solidFill>
                        </a:rPr>
                        <a:t> distillation products</a:t>
                      </a:r>
                    </a:p>
                    <a:p>
                      <a:pPr marL="285750" indent="-285750" algn="just">
                        <a:buFontTx/>
                        <a:buChar char="-"/>
                      </a:pPr>
                      <a:r>
                        <a:rPr lang="en-US" sz="1200" baseline="0" dirty="0" smtClean="0">
                          <a:solidFill>
                            <a:schemeClr val="tx1"/>
                          </a:solidFill>
                        </a:rPr>
                        <a:t>Industrial gases (nitrogen, oxygen, acetylene, argon, carbon dioxide, hydrogen, Sulphur dioxide, nitrous oxide halogenated hydrocarbon, ozone, etc.)</a:t>
                      </a:r>
                    </a:p>
                    <a:p>
                      <a:pPr marL="285750" indent="-285750" algn="just">
                        <a:buFontTx/>
                        <a:buChar char="-"/>
                      </a:pPr>
                      <a:r>
                        <a:rPr lang="en-US" sz="1200" baseline="0" dirty="0" smtClean="0">
                          <a:solidFill>
                            <a:schemeClr val="tx1"/>
                          </a:solidFill>
                        </a:rPr>
                        <a:t>Industrial carbon</a:t>
                      </a:r>
                    </a:p>
                    <a:p>
                      <a:pPr marL="285750" indent="-285750" algn="just">
                        <a:buFontTx/>
                        <a:buChar char="-"/>
                      </a:pPr>
                      <a:r>
                        <a:rPr lang="en-US" sz="1200" baseline="0" dirty="0" err="1" smtClean="0">
                          <a:solidFill>
                            <a:schemeClr val="tx1"/>
                          </a:solidFill>
                        </a:rPr>
                        <a:t>Alkalies</a:t>
                      </a:r>
                      <a:r>
                        <a:rPr lang="en-US" sz="1200" baseline="0" dirty="0" smtClean="0">
                          <a:solidFill>
                            <a:schemeClr val="tx1"/>
                          </a:solidFill>
                        </a:rPr>
                        <a:t> and acids</a:t>
                      </a:r>
                    </a:p>
                    <a:p>
                      <a:pPr marL="285750" indent="-285750" algn="just">
                        <a:buFontTx/>
                        <a:buChar char="-"/>
                      </a:pPr>
                      <a:r>
                        <a:rPr lang="en-US" sz="1200" baseline="0" dirty="0" smtClean="0">
                          <a:solidFill>
                            <a:schemeClr val="tx1"/>
                          </a:solidFill>
                        </a:rPr>
                        <a:t>Chromates and </a:t>
                      </a:r>
                      <a:r>
                        <a:rPr lang="en-US" sz="1200" baseline="0" dirty="0" err="1" smtClean="0">
                          <a:solidFill>
                            <a:schemeClr val="tx1"/>
                          </a:solidFill>
                        </a:rPr>
                        <a:t>dichromates</a:t>
                      </a:r>
                      <a:endParaRPr lang="en-US" sz="1200" baseline="0" dirty="0" smtClean="0">
                        <a:solidFill>
                          <a:schemeClr val="tx1"/>
                        </a:solidFill>
                      </a:endParaRPr>
                    </a:p>
                    <a:p>
                      <a:pPr marL="285750" indent="-285750" algn="just">
                        <a:buFontTx/>
                        <a:buChar char="-"/>
                      </a:pPr>
                      <a:r>
                        <a:rPr lang="en-US" sz="1200" b="1" baseline="0" dirty="0" smtClean="0">
                          <a:solidFill>
                            <a:schemeClr val="tx1"/>
                          </a:solidFill>
                        </a:rPr>
                        <a:t>Lead </a:t>
                      </a:r>
                      <a:r>
                        <a:rPr lang="en-US" sz="1200" baseline="0" dirty="0" smtClean="0">
                          <a:solidFill>
                            <a:schemeClr val="tx1"/>
                          </a:solidFill>
                        </a:rPr>
                        <a:t>and its compounds</a:t>
                      </a:r>
                    </a:p>
                    <a:p>
                      <a:pPr marL="285750" indent="-285750" algn="just">
                        <a:buFontTx/>
                        <a:buChar char="-"/>
                      </a:pPr>
                      <a:r>
                        <a:rPr lang="en-US" sz="1200" baseline="0" dirty="0" err="1" smtClean="0">
                          <a:solidFill>
                            <a:schemeClr val="tx1"/>
                          </a:solidFill>
                        </a:rPr>
                        <a:t>Electrochemicals</a:t>
                      </a:r>
                      <a:r>
                        <a:rPr lang="en-US" sz="1200" baseline="0" dirty="0" smtClean="0">
                          <a:solidFill>
                            <a:schemeClr val="tx1"/>
                          </a:solidFill>
                        </a:rPr>
                        <a:t> (metallic sodium, potassium and magnesium, chlorates, perchlorates and peroxides)</a:t>
                      </a:r>
                    </a:p>
                    <a:p>
                      <a:pPr marL="285750" indent="-285750" algn="just">
                        <a:buFontTx/>
                        <a:buChar char="-"/>
                      </a:pPr>
                      <a:r>
                        <a:rPr lang="en-US" sz="1200" baseline="0" dirty="0" err="1" smtClean="0">
                          <a:solidFill>
                            <a:schemeClr val="tx1"/>
                          </a:solidFill>
                        </a:rPr>
                        <a:t>Electroathermal</a:t>
                      </a:r>
                      <a:r>
                        <a:rPr lang="en-US" sz="1200" baseline="0" dirty="0" smtClean="0">
                          <a:solidFill>
                            <a:schemeClr val="tx1"/>
                          </a:solidFill>
                        </a:rPr>
                        <a:t> produces (artificial abrasive, calcium carbide)</a:t>
                      </a:r>
                    </a:p>
                    <a:p>
                      <a:pPr marL="285750" indent="-285750" algn="just">
                        <a:buFontTx/>
                        <a:buChar char="-"/>
                      </a:pPr>
                      <a:r>
                        <a:rPr lang="en-US" sz="1200" baseline="0" dirty="0" smtClean="0">
                          <a:solidFill>
                            <a:schemeClr val="tx1"/>
                          </a:solidFill>
                        </a:rPr>
                        <a:t>Nitrogenous compounds (cyanides, </a:t>
                      </a:r>
                      <a:r>
                        <a:rPr lang="en-US" sz="1200" baseline="0" dirty="0" err="1" smtClean="0">
                          <a:solidFill>
                            <a:schemeClr val="tx1"/>
                          </a:solidFill>
                        </a:rPr>
                        <a:t>cyanamides</a:t>
                      </a:r>
                      <a:r>
                        <a:rPr lang="en-US" sz="1200" baseline="0" dirty="0" smtClean="0">
                          <a:solidFill>
                            <a:schemeClr val="tx1"/>
                          </a:solidFill>
                        </a:rPr>
                        <a:t>, and other nitrogenous compounds)</a:t>
                      </a:r>
                    </a:p>
                    <a:p>
                      <a:pPr marL="285750" indent="-285750" algn="just">
                        <a:buFontTx/>
                        <a:buChar char="-"/>
                      </a:pPr>
                      <a:r>
                        <a:rPr lang="en-US" sz="1200" baseline="0" dirty="0" smtClean="0">
                          <a:solidFill>
                            <a:schemeClr val="tx1"/>
                          </a:solidFill>
                        </a:rPr>
                        <a:t>Phosphorous and its compounds</a:t>
                      </a:r>
                    </a:p>
                    <a:p>
                      <a:pPr marL="285750" indent="-285750" algn="just">
                        <a:buFontTx/>
                        <a:buChar char="-"/>
                      </a:pPr>
                      <a:r>
                        <a:rPr lang="en-US" sz="1200" baseline="0" dirty="0" smtClean="0">
                          <a:solidFill>
                            <a:schemeClr val="tx1"/>
                          </a:solidFill>
                        </a:rPr>
                        <a:t>Halogens and halogenated compounds (chlorine, fluorine, bromine and iodine)</a:t>
                      </a:r>
                    </a:p>
                    <a:p>
                      <a:pPr marL="285750" indent="-285750" algn="just">
                        <a:buFontTx/>
                        <a:buChar char="-"/>
                      </a:pPr>
                      <a:r>
                        <a:rPr lang="en-US" sz="1200" baseline="0" dirty="0" smtClean="0">
                          <a:solidFill>
                            <a:schemeClr val="tx1"/>
                          </a:solidFill>
                        </a:rPr>
                        <a:t>Explosives (including industrial explosives and detonators and fuses)</a:t>
                      </a:r>
                      <a:endParaRPr lang="en-US" sz="1800" dirty="0">
                        <a:solidFill>
                          <a:schemeClr val="tx1"/>
                        </a:solidFill>
                      </a:endParaRPr>
                    </a:p>
                  </a:txBody>
                  <a:tcPr>
                    <a:solidFill>
                      <a:srgbClr val="FFFF00"/>
                    </a:solidFill>
                  </a:tcPr>
                </a:tc>
                <a:extLst>
                  <a:ext uri="{0D108BD9-81ED-4DB2-BD59-A6C34878D82A}">
                    <a16:rowId xmlns:a16="http://schemas.microsoft.com/office/drawing/2014/main" val="1629387262"/>
                  </a:ext>
                </a:extLst>
              </a:tr>
            </a:tbl>
          </a:graphicData>
        </a:graphic>
      </p:graphicFrame>
      <p:sp>
        <p:nvSpPr>
          <p:cNvPr id="5" name="Title 4"/>
          <p:cNvSpPr>
            <a:spLocks noGrp="1"/>
          </p:cNvSpPr>
          <p:nvPr>
            <p:ph type="title"/>
          </p:nvPr>
        </p:nvSpPr>
        <p:spPr>
          <a:xfrm>
            <a:off x="477982"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en-US" sz="4000" i="1" dirty="0"/>
              <a:t>Hazardous </a:t>
            </a:r>
            <a:r>
              <a:rPr lang="en-US" sz="4000" i="1" dirty="0" smtClean="0"/>
              <a:t>processes </a:t>
            </a:r>
            <a:r>
              <a:rPr lang="en-US" sz="1100" i="1" dirty="0" smtClean="0"/>
              <a:t>(Contd.)</a:t>
            </a:r>
            <a:r>
              <a:rPr lang="en-US" sz="4000" i="1" dirty="0" smtClean="0"/>
              <a:t> </a:t>
            </a:r>
            <a:r>
              <a:rPr lang="en-US" sz="4000" i="1" dirty="0"/>
              <a:t/>
            </a:r>
            <a:br>
              <a:rPr lang="en-US" sz="4000" i="1" dirty="0"/>
            </a:br>
            <a:r>
              <a:rPr lang="en-US" sz="1800" i="1" dirty="0"/>
              <a:t>(First Schedule)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4200" y="0"/>
            <a:ext cx="2195945" cy="1847850"/>
          </a:xfrm>
          <a:prstGeom prst="rect">
            <a:avLst/>
          </a:prstGeom>
        </p:spPr>
      </p:pic>
    </p:spTree>
    <p:extLst>
      <p:ext uri="{BB962C8B-B14F-4D97-AF65-F5344CB8AC3E}">
        <p14:creationId xmlns:p14="http://schemas.microsoft.com/office/powerpoint/2010/main" val="11225703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940701782"/>
              </p:ext>
            </p:extLst>
          </p:nvPr>
        </p:nvGraphicFramePr>
        <p:xfrm>
          <a:off x="554182" y="837384"/>
          <a:ext cx="8153400" cy="5876244"/>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20000"/>
                    </a:ext>
                  </a:extLst>
                </a:gridCol>
                <a:gridCol w="7162800">
                  <a:extLst>
                    <a:ext uri="{9D8B030D-6E8A-4147-A177-3AD203B41FA5}">
                      <a16:colId xmlns:a16="http://schemas.microsoft.com/office/drawing/2014/main" val="20001"/>
                    </a:ext>
                  </a:extLst>
                </a:gridCol>
              </a:tblGrid>
              <a:tr h="352081">
                <a:tc>
                  <a:txBody>
                    <a:bodyPr/>
                    <a:lstStyle/>
                    <a:p>
                      <a:pPr algn="ctr"/>
                      <a:r>
                        <a:rPr lang="en-US" dirty="0" smtClean="0"/>
                        <a:t>No.</a:t>
                      </a:r>
                      <a:endParaRPr lang="en-US" dirty="0"/>
                    </a:p>
                  </a:txBody>
                  <a:tcPr/>
                </a:tc>
                <a:tc>
                  <a:txBody>
                    <a:bodyPr/>
                    <a:lstStyle/>
                    <a:p>
                      <a:pPr marL="0" indent="0" algn="ctr">
                        <a:buNone/>
                      </a:pPr>
                      <a:r>
                        <a:rPr lang="en-US" dirty="0" smtClean="0"/>
                        <a:t>Industry</a:t>
                      </a:r>
                      <a:endParaRPr lang="en-US" dirty="0"/>
                    </a:p>
                  </a:txBody>
                  <a:tcPr/>
                </a:tc>
                <a:extLst>
                  <a:ext uri="{0D108BD9-81ED-4DB2-BD59-A6C34878D82A}">
                    <a16:rowId xmlns:a16="http://schemas.microsoft.com/office/drawing/2014/main" val="10000"/>
                  </a:ext>
                </a:extLst>
              </a:tr>
              <a:tr h="397056">
                <a:tc>
                  <a:txBody>
                    <a:bodyPr/>
                    <a:lstStyle/>
                    <a:p>
                      <a:r>
                        <a:rPr lang="en-US" sz="1800" dirty="0" smtClean="0"/>
                        <a:t>18</a:t>
                      </a:r>
                      <a:endParaRPr lang="en-US" sz="1800" dirty="0"/>
                    </a:p>
                  </a:txBody>
                  <a:tcPr/>
                </a:tc>
                <a:tc>
                  <a:txBody>
                    <a:bodyPr/>
                    <a:lstStyle/>
                    <a:p>
                      <a:pPr marL="0" indent="0">
                        <a:buNone/>
                      </a:pPr>
                      <a:r>
                        <a:rPr lang="en-US" sz="1800" dirty="0" smtClean="0"/>
                        <a:t>Insecticides, fungicides, herbicides and other pesticides industries</a:t>
                      </a:r>
                      <a:endParaRPr lang="en-US" sz="1800" dirty="0"/>
                    </a:p>
                  </a:txBody>
                  <a:tcPr/>
                </a:tc>
                <a:extLst>
                  <a:ext uri="{0D108BD9-81ED-4DB2-BD59-A6C34878D82A}">
                    <a16:rowId xmlns:a16="http://schemas.microsoft.com/office/drawing/2014/main" val="10001"/>
                  </a:ext>
                </a:extLst>
              </a:tr>
              <a:tr h="457200">
                <a:tc>
                  <a:txBody>
                    <a:bodyPr/>
                    <a:lstStyle/>
                    <a:p>
                      <a:r>
                        <a:rPr lang="en-US" sz="1800" dirty="0" smtClean="0"/>
                        <a:t>19</a:t>
                      </a:r>
                      <a:endParaRPr lang="en-US" sz="1800" dirty="0"/>
                    </a:p>
                  </a:txBody>
                  <a:tcPr/>
                </a:tc>
                <a:tc>
                  <a:txBody>
                    <a:bodyPr/>
                    <a:lstStyle/>
                    <a:p>
                      <a:pPr marL="0" indent="0" algn="l">
                        <a:buNone/>
                      </a:pPr>
                      <a:r>
                        <a:rPr lang="en-US" sz="1800" dirty="0" smtClean="0"/>
                        <a:t>Synthetic resin and plastics</a:t>
                      </a:r>
                      <a:endParaRPr lang="en-US" sz="1800" dirty="0"/>
                    </a:p>
                  </a:txBody>
                  <a:tcPr/>
                </a:tc>
                <a:extLst>
                  <a:ext uri="{0D108BD9-81ED-4DB2-BD59-A6C34878D82A}">
                    <a16:rowId xmlns:a16="http://schemas.microsoft.com/office/drawing/2014/main" val="10002"/>
                  </a:ext>
                </a:extLst>
              </a:tr>
              <a:tr h="528122">
                <a:tc>
                  <a:txBody>
                    <a:bodyPr/>
                    <a:lstStyle/>
                    <a:p>
                      <a:r>
                        <a:rPr lang="en-US" sz="1800" dirty="0" smtClean="0"/>
                        <a:t>20</a:t>
                      </a:r>
                      <a:endParaRPr lang="en-US" sz="1800" dirty="0"/>
                    </a:p>
                  </a:txBody>
                  <a:tcPr/>
                </a:tc>
                <a:tc>
                  <a:txBody>
                    <a:bodyPr/>
                    <a:lstStyle/>
                    <a:p>
                      <a:pPr marL="0" indent="0" algn="just">
                        <a:buNone/>
                      </a:pPr>
                      <a:r>
                        <a:rPr lang="en-US" sz="1800" dirty="0" smtClean="0"/>
                        <a:t>Man-made </a:t>
                      </a:r>
                      <a:r>
                        <a:rPr lang="en-US" sz="1800" dirty="0" err="1" smtClean="0"/>
                        <a:t>fibre</a:t>
                      </a:r>
                      <a:r>
                        <a:rPr lang="en-US" sz="1800" dirty="0" smtClean="0"/>
                        <a:t> (cellulosic and non-cellulosic) industry</a:t>
                      </a:r>
                      <a:endParaRPr lang="en-US" sz="1800" dirty="0"/>
                    </a:p>
                  </a:txBody>
                  <a:tcPr/>
                </a:tc>
                <a:extLst>
                  <a:ext uri="{0D108BD9-81ED-4DB2-BD59-A6C34878D82A}">
                    <a16:rowId xmlns:a16="http://schemas.microsoft.com/office/drawing/2014/main" val="10003"/>
                  </a:ext>
                </a:extLst>
              </a:tr>
              <a:tr h="467756">
                <a:tc>
                  <a:txBody>
                    <a:bodyPr/>
                    <a:lstStyle/>
                    <a:p>
                      <a:r>
                        <a:rPr lang="en-US" sz="1800" dirty="0" smtClean="0"/>
                        <a:t>21</a:t>
                      </a:r>
                      <a:endParaRPr lang="en-US" sz="1800" dirty="0"/>
                    </a:p>
                  </a:txBody>
                  <a:tcPr/>
                </a:tc>
                <a:tc>
                  <a:txBody>
                    <a:bodyPr/>
                    <a:lstStyle/>
                    <a:p>
                      <a:pPr marL="0" indent="0" algn="just">
                        <a:buNone/>
                      </a:pPr>
                      <a:r>
                        <a:rPr lang="en-US" sz="1800" dirty="0" smtClean="0"/>
                        <a:t>Manufacture and repair of electrical accumulators</a:t>
                      </a:r>
                      <a:endParaRPr lang="en-US" sz="1800" dirty="0"/>
                    </a:p>
                  </a:txBody>
                  <a:tcPr/>
                </a:tc>
                <a:extLst>
                  <a:ext uri="{0D108BD9-81ED-4DB2-BD59-A6C34878D82A}">
                    <a16:rowId xmlns:a16="http://schemas.microsoft.com/office/drawing/2014/main" val="2003568115"/>
                  </a:ext>
                </a:extLst>
              </a:tr>
              <a:tr h="352081">
                <a:tc>
                  <a:txBody>
                    <a:bodyPr/>
                    <a:lstStyle/>
                    <a:p>
                      <a:r>
                        <a:rPr lang="en-US" sz="1800" dirty="0" smtClean="0"/>
                        <a:t>22</a:t>
                      </a:r>
                      <a:endParaRPr lang="en-US" sz="1800" dirty="0"/>
                    </a:p>
                  </a:txBody>
                  <a:tcPr/>
                </a:tc>
                <a:tc>
                  <a:txBody>
                    <a:bodyPr/>
                    <a:lstStyle/>
                    <a:p>
                      <a:pPr marL="0" indent="0" algn="just">
                        <a:buNone/>
                      </a:pPr>
                      <a:r>
                        <a:rPr lang="en-US" sz="1800" dirty="0" smtClean="0"/>
                        <a:t>Glasses and ceramics</a:t>
                      </a:r>
                      <a:endParaRPr lang="en-US" sz="1800" dirty="0"/>
                    </a:p>
                  </a:txBody>
                  <a:tcPr/>
                </a:tc>
                <a:extLst>
                  <a:ext uri="{0D108BD9-81ED-4DB2-BD59-A6C34878D82A}">
                    <a16:rowId xmlns:a16="http://schemas.microsoft.com/office/drawing/2014/main" val="1840137518"/>
                  </a:ext>
                </a:extLst>
              </a:tr>
              <a:tr h="412296">
                <a:tc>
                  <a:txBody>
                    <a:bodyPr/>
                    <a:lstStyle/>
                    <a:p>
                      <a:r>
                        <a:rPr lang="en-US" sz="1800" dirty="0" smtClean="0"/>
                        <a:t>23</a:t>
                      </a:r>
                      <a:endParaRPr lang="en-US" sz="1800" dirty="0"/>
                    </a:p>
                  </a:txBody>
                  <a:tcPr>
                    <a:solidFill>
                      <a:srgbClr val="FFFF00"/>
                    </a:solidFill>
                  </a:tcPr>
                </a:tc>
                <a:tc>
                  <a:txBody>
                    <a:bodyPr/>
                    <a:lstStyle/>
                    <a:p>
                      <a:pPr marL="0" indent="0" algn="just">
                        <a:buNone/>
                      </a:pPr>
                      <a:r>
                        <a:rPr lang="en-US" sz="1800" dirty="0" smtClean="0"/>
                        <a:t>Grinding or glazing of metals</a:t>
                      </a:r>
                      <a:endParaRPr lang="en-US" sz="1800" dirty="0"/>
                    </a:p>
                  </a:txBody>
                  <a:tcPr>
                    <a:solidFill>
                      <a:srgbClr val="FFFF00"/>
                    </a:solidFill>
                  </a:tcPr>
                </a:tc>
                <a:extLst>
                  <a:ext uri="{0D108BD9-81ED-4DB2-BD59-A6C34878D82A}">
                    <a16:rowId xmlns:a16="http://schemas.microsoft.com/office/drawing/2014/main" val="1165991372"/>
                  </a:ext>
                </a:extLst>
              </a:tr>
              <a:tr h="435866">
                <a:tc>
                  <a:txBody>
                    <a:bodyPr/>
                    <a:lstStyle/>
                    <a:p>
                      <a:r>
                        <a:rPr lang="en-US" sz="1800" dirty="0" smtClean="0"/>
                        <a:t>24</a:t>
                      </a:r>
                      <a:endParaRPr lang="en-US" sz="1800" dirty="0"/>
                    </a:p>
                  </a:txBody>
                  <a:tcPr>
                    <a:solidFill>
                      <a:srgbClr val="FFFF00"/>
                    </a:solidFill>
                  </a:tcPr>
                </a:tc>
                <a:tc>
                  <a:txBody>
                    <a:bodyPr/>
                    <a:lstStyle/>
                    <a:p>
                      <a:pPr marL="0" indent="0" algn="just">
                        <a:buNone/>
                      </a:pPr>
                      <a:r>
                        <a:rPr lang="en-US" sz="1800" dirty="0" smtClean="0"/>
                        <a:t>Manufacture, handling and processing of asbestos and its products</a:t>
                      </a:r>
                      <a:endParaRPr lang="en-US" sz="1800" dirty="0"/>
                    </a:p>
                  </a:txBody>
                  <a:tcPr>
                    <a:solidFill>
                      <a:srgbClr val="FFFF00"/>
                    </a:solidFill>
                  </a:tcPr>
                </a:tc>
                <a:extLst>
                  <a:ext uri="{0D108BD9-81ED-4DB2-BD59-A6C34878D82A}">
                    <a16:rowId xmlns:a16="http://schemas.microsoft.com/office/drawing/2014/main" val="356922406"/>
                  </a:ext>
                </a:extLst>
              </a:tr>
              <a:tr h="433116">
                <a:tc>
                  <a:txBody>
                    <a:bodyPr/>
                    <a:lstStyle/>
                    <a:p>
                      <a:r>
                        <a:rPr lang="en-US" sz="1800" dirty="0" smtClean="0"/>
                        <a:t>25</a:t>
                      </a:r>
                      <a:endParaRPr lang="en-US" sz="1800" dirty="0"/>
                    </a:p>
                  </a:txBody>
                  <a:tcPr/>
                </a:tc>
                <a:tc>
                  <a:txBody>
                    <a:bodyPr/>
                    <a:lstStyle/>
                    <a:p>
                      <a:pPr marL="0" indent="0" algn="just">
                        <a:buNone/>
                      </a:pPr>
                      <a:r>
                        <a:rPr lang="en-US" sz="1800" dirty="0" smtClean="0"/>
                        <a:t>Extraction of oils and fats from vegetable and animal sources</a:t>
                      </a:r>
                      <a:endParaRPr lang="en-US" sz="1800" dirty="0"/>
                    </a:p>
                  </a:txBody>
                  <a:tcPr/>
                </a:tc>
                <a:extLst>
                  <a:ext uri="{0D108BD9-81ED-4DB2-BD59-A6C34878D82A}">
                    <a16:rowId xmlns:a16="http://schemas.microsoft.com/office/drawing/2014/main" val="1629387262"/>
                  </a:ext>
                </a:extLst>
              </a:tr>
              <a:tr h="541428">
                <a:tc>
                  <a:txBody>
                    <a:bodyPr/>
                    <a:lstStyle/>
                    <a:p>
                      <a:r>
                        <a:rPr lang="en-US" sz="1800" dirty="0" smtClean="0"/>
                        <a:t>26</a:t>
                      </a:r>
                      <a:endParaRPr lang="en-US" sz="1800" dirty="0"/>
                    </a:p>
                  </a:txBody>
                  <a:tcPr/>
                </a:tc>
                <a:tc>
                  <a:txBody>
                    <a:bodyPr/>
                    <a:lstStyle/>
                    <a:p>
                      <a:pPr marL="0" indent="0" algn="just">
                        <a:buNone/>
                      </a:pPr>
                      <a:r>
                        <a:rPr lang="en-US" sz="1800" dirty="0" smtClean="0"/>
                        <a:t>Manufacture, handling and use of benzene and substances containing benzene</a:t>
                      </a:r>
                      <a:endParaRPr lang="en-US" sz="1800" dirty="0"/>
                    </a:p>
                  </a:txBody>
                  <a:tcPr/>
                </a:tc>
                <a:extLst>
                  <a:ext uri="{0D108BD9-81ED-4DB2-BD59-A6C34878D82A}">
                    <a16:rowId xmlns:a16="http://schemas.microsoft.com/office/drawing/2014/main" val="4050387440"/>
                  </a:ext>
                </a:extLst>
              </a:tr>
              <a:tr h="450804">
                <a:tc>
                  <a:txBody>
                    <a:bodyPr/>
                    <a:lstStyle/>
                    <a:p>
                      <a:r>
                        <a:rPr lang="en-US" sz="1800" dirty="0" smtClean="0"/>
                        <a:t>27</a:t>
                      </a:r>
                      <a:endParaRPr lang="en-US" sz="1800" dirty="0"/>
                    </a:p>
                  </a:txBody>
                  <a:tcPr/>
                </a:tc>
                <a:tc>
                  <a:txBody>
                    <a:bodyPr/>
                    <a:lstStyle/>
                    <a:p>
                      <a:pPr marL="0" indent="0" algn="just">
                        <a:buNone/>
                      </a:pPr>
                      <a:r>
                        <a:rPr lang="en-US" sz="1800" dirty="0" smtClean="0"/>
                        <a:t>Manufacturing processes and operations involving carbon di-</a:t>
                      </a:r>
                      <a:r>
                        <a:rPr lang="en-US" sz="1800" dirty="0" err="1" smtClean="0"/>
                        <a:t>sulphide</a:t>
                      </a:r>
                      <a:endParaRPr lang="en-US" sz="1800" dirty="0"/>
                    </a:p>
                  </a:txBody>
                  <a:tcPr/>
                </a:tc>
                <a:extLst>
                  <a:ext uri="{0D108BD9-81ED-4DB2-BD59-A6C34878D82A}">
                    <a16:rowId xmlns:a16="http://schemas.microsoft.com/office/drawing/2014/main" val="1579927098"/>
                  </a:ext>
                </a:extLst>
              </a:tr>
              <a:tr h="381000">
                <a:tc>
                  <a:txBody>
                    <a:bodyPr/>
                    <a:lstStyle/>
                    <a:p>
                      <a:r>
                        <a:rPr lang="en-US" sz="1800" dirty="0" smtClean="0"/>
                        <a:t>28</a:t>
                      </a:r>
                      <a:endParaRPr lang="en-US" sz="1800" dirty="0"/>
                    </a:p>
                  </a:txBody>
                  <a:tcPr/>
                </a:tc>
                <a:tc>
                  <a:txBody>
                    <a:bodyPr/>
                    <a:lstStyle/>
                    <a:p>
                      <a:pPr marL="0" indent="0" algn="just">
                        <a:buNone/>
                      </a:pPr>
                      <a:r>
                        <a:rPr lang="en-US" sz="1800" dirty="0" smtClean="0"/>
                        <a:t>Dyes and dyestuff including their intermediates</a:t>
                      </a:r>
                      <a:endParaRPr lang="en-US" sz="1800" dirty="0"/>
                    </a:p>
                  </a:txBody>
                  <a:tcPr/>
                </a:tc>
                <a:extLst>
                  <a:ext uri="{0D108BD9-81ED-4DB2-BD59-A6C34878D82A}">
                    <a16:rowId xmlns:a16="http://schemas.microsoft.com/office/drawing/2014/main" val="584809554"/>
                  </a:ext>
                </a:extLst>
              </a:tr>
              <a:tr h="541428">
                <a:tc>
                  <a:txBody>
                    <a:bodyPr/>
                    <a:lstStyle/>
                    <a:p>
                      <a:r>
                        <a:rPr lang="en-US" b="1" dirty="0" smtClean="0"/>
                        <a:t>29</a:t>
                      </a:r>
                      <a:endParaRPr lang="en-US" b="1" dirty="0"/>
                    </a:p>
                  </a:txBody>
                  <a:tcPr>
                    <a:solidFill>
                      <a:srgbClr val="FFFF00"/>
                    </a:solidFill>
                  </a:tcPr>
                </a:tc>
                <a:tc>
                  <a:txBody>
                    <a:bodyPr/>
                    <a:lstStyle/>
                    <a:p>
                      <a:pPr marL="0" indent="0" algn="just">
                        <a:buNone/>
                      </a:pPr>
                      <a:r>
                        <a:rPr lang="en-US" b="1" dirty="0" smtClean="0"/>
                        <a:t>Highly flammable liquids and gases</a:t>
                      </a:r>
                      <a:endParaRPr lang="en-US" b="1" dirty="0"/>
                    </a:p>
                  </a:txBody>
                  <a:tcPr>
                    <a:solidFill>
                      <a:srgbClr val="FFFF00"/>
                    </a:solidFill>
                  </a:tcPr>
                </a:tc>
                <a:extLst>
                  <a:ext uri="{0D108BD9-81ED-4DB2-BD59-A6C34878D82A}">
                    <a16:rowId xmlns:a16="http://schemas.microsoft.com/office/drawing/2014/main" val="2461451525"/>
                  </a:ext>
                </a:extLst>
              </a:tr>
            </a:tbl>
          </a:graphicData>
        </a:graphic>
      </p:graphicFrame>
      <p:sp>
        <p:nvSpPr>
          <p:cNvPr id="5" name="Title 4"/>
          <p:cNvSpPr>
            <a:spLocks noGrp="1"/>
          </p:cNvSpPr>
          <p:nvPr>
            <p:ph type="title"/>
          </p:nvPr>
        </p:nvSpPr>
        <p:spPr>
          <a:xfrm>
            <a:off x="477982"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en-US" sz="4000" i="1" dirty="0"/>
              <a:t>Hazardous processes </a:t>
            </a:r>
            <a:r>
              <a:rPr lang="en-US" sz="1100" i="1" dirty="0" smtClean="0"/>
              <a:t>(Contd.)</a:t>
            </a:r>
            <a:r>
              <a:rPr lang="en-US" sz="4000" i="1" dirty="0"/>
              <a:t/>
            </a:r>
            <a:br>
              <a:rPr lang="en-US" sz="4000" i="1" dirty="0"/>
            </a:br>
            <a:r>
              <a:rPr lang="en-US" sz="1800" i="1" dirty="0"/>
              <a:t>(First Schedule)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4200" y="0"/>
            <a:ext cx="2244436" cy="1219200"/>
          </a:xfrm>
          <a:prstGeom prst="rect">
            <a:avLst/>
          </a:prstGeom>
        </p:spPr>
      </p:pic>
    </p:spTree>
    <p:extLst>
      <p:ext uri="{BB962C8B-B14F-4D97-AF65-F5344CB8AC3E}">
        <p14:creationId xmlns:p14="http://schemas.microsoft.com/office/powerpoint/2010/main" val="15436662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3000" b="-43000"/>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506519913"/>
              </p:ext>
            </p:extLst>
          </p:nvPr>
        </p:nvGraphicFramePr>
        <p:xfrm>
          <a:off x="477982" y="838200"/>
          <a:ext cx="8285018" cy="4421470"/>
        </p:xfrm>
        <a:graphic>
          <a:graphicData uri="http://schemas.openxmlformats.org/drawingml/2006/table">
            <a:tbl>
              <a:tblPr firstRow="1" bandRow="1">
                <a:tableStyleId>{5C22544A-7EE6-4342-B048-85BDC9FD1C3A}</a:tableStyleId>
              </a:tblPr>
              <a:tblGrid>
                <a:gridCol w="2766365">
                  <a:extLst>
                    <a:ext uri="{9D8B030D-6E8A-4147-A177-3AD203B41FA5}">
                      <a16:colId xmlns:a16="http://schemas.microsoft.com/office/drawing/2014/main" val="20000"/>
                    </a:ext>
                  </a:extLst>
                </a:gridCol>
                <a:gridCol w="5518653">
                  <a:extLst>
                    <a:ext uri="{9D8B030D-6E8A-4147-A177-3AD203B41FA5}">
                      <a16:colId xmlns:a16="http://schemas.microsoft.com/office/drawing/2014/main" val="20001"/>
                    </a:ext>
                  </a:extLst>
                </a:gridCol>
              </a:tblGrid>
              <a:tr h="478271">
                <a:tc>
                  <a:txBody>
                    <a:bodyPr/>
                    <a:lstStyle/>
                    <a:p>
                      <a:pPr algn="l"/>
                      <a:r>
                        <a:rPr lang="en-US" dirty="0" smtClean="0"/>
                        <a:t>Applicability</a:t>
                      </a:r>
                      <a:endParaRPr lang="en-US" dirty="0"/>
                    </a:p>
                  </a:txBody>
                  <a:tcPr/>
                </a:tc>
                <a:tc>
                  <a:txBody>
                    <a:bodyPr/>
                    <a:lstStyle/>
                    <a:p>
                      <a:pPr marL="0" indent="0" algn="l">
                        <a:buNone/>
                      </a:pPr>
                      <a:r>
                        <a:rPr lang="en-US" dirty="0" smtClean="0"/>
                        <a:t>Every hazardous</a:t>
                      </a:r>
                      <a:r>
                        <a:rPr lang="en-US" baseline="0" dirty="0" smtClean="0"/>
                        <a:t> substance</a:t>
                      </a:r>
                      <a:endParaRPr lang="en-US" dirty="0"/>
                    </a:p>
                  </a:txBody>
                  <a:tcPr/>
                </a:tc>
                <a:extLst>
                  <a:ext uri="{0D108BD9-81ED-4DB2-BD59-A6C34878D82A}">
                    <a16:rowId xmlns:a16="http://schemas.microsoft.com/office/drawing/2014/main" val="10000"/>
                  </a:ext>
                </a:extLst>
              </a:tr>
              <a:tr h="519193">
                <a:tc>
                  <a:txBody>
                    <a:bodyPr/>
                    <a:lstStyle/>
                    <a:p>
                      <a:r>
                        <a:rPr lang="en-US" sz="1800" dirty="0" smtClean="0"/>
                        <a:t>Format</a:t>
                      </a:r>
                      <a:endParaRPr lang="en-US" sz="1800" dirty="0"/>
                    </a:p>
                  </a:txBody>
                  <a:tcPr/>
                </a:tc>
                <a:tc>
                  <a:txBody>
                    <a:bodyPr/>
                    <a:lstStyle/>
                    <a:p>
                      <a:pPr marL="0" indent="0">
                        <a:buNone/>
                      </a:pPr>
                      <a:r>
                        <a:rPr lang="en-US" sz="1800" dirty="0" smtClean="0"/>
                        <a:t>As per Schedule to Rule 73-M</a:t>
                      </a:r>
                      <a:endParaRPr lang="en-US" sz="1800" dirty="0"/>
                    </a:p>
                  </a:txBody>
                  <a:tcPr/>
                </a:tc>
                <a:extLst>
                  <a:ext uri="{0D108BD9-81ED-4DB2-BD59-A6C34878D82A}">
                    <a16:rowId xmlns:a16="http://schemas.microsoft.com/office/drawing/2014/main" val="10001"/>
                  </a:ext>
                </a:extLst>
              </a:tr>
              <a:tr h="597838">
                <a:tc>
                  <a:txBody>
                    <a:bodyPr/>
                    <a:lstStyle/>
                    <a:p>
                      <a:r>
                        <a:rPr lang="en-US" sz="1800" dirty="0" smtClean="0"/>
                        <a:t>Copies to be sent to </a:t>
                      </a:r>
                      <a:endParaRPr lang="en-US" sz="1800" dirty="0"/>
                    </a:p>
                  </a:txBody>
                  <a:tcPr/>
                </a:tc>
                <a:tc>
                  <a:txBody>
                    <a:bodyPr/>
                    <a:lstStyle/>
                    <a:p>
                      <a:pPr marL="285750" indent="-285750" algn="l">
                        <a:buFontTx/>
                        <a:buChar char="-"/>
                      </a:pPr>
                      <a:r>
                        <a:rPr lang="en-US" sz="1800" baseline="0" dirty="0" smtClean="0"/>
                        <a:t>District Emergency Authority (Rule 73Q)</a:t>
                      </a:r>
                    </a:p>
                    <a:p>
                      <a:pPr marL="285750" indent="-285750" algn="l">
                        <a:buFontTx/>
                        <a:buChar char="-"/>
                      </a:pPr>
                      <a:r>
                        <a:rPr lang="en-US" sz="1800" baseline="0" dirty="0" smtClean="0"/>
                        <a:t>Chief Inspector (Rule 73-R)</a:t>
                      </a:r>
                    </a:p>
                    <a:p>
                      <a:pPr marL="285750" indent="-285750" algn="l">
                        <a:buFontTx/>
                        <a:buChar char="-"/>
                      </a:pPr>
                      <a:endParaRPr lang="en-US" sz="1800" dirty="0" smtClean="0"/>
                    </a:p>
                  </a:txBody>
                  <a:tcPr/>
                </a:tc>
                <a:extLst>
                  <a:ext uri="{0D108BD9-81ED-4DB2-BD59-A6C34878D82A}">
                    <a16:rowId xmlns:a16="http://schemas.microsoft.com/office/drawing/2014/main" val="10002"/>
                  </a:ext>
                </a:extLst>
              </a:tr>
              <a:tr h="690576">
                <a:tc gridSpan="2">
                  <a:txBody>
                    <a:bodyPr/>
                    <a:lstStyle/>
                    <a:p>
                      <a:pPr algn="ctr"/>
                      <a:r>
                        <a:rPr lang="en-US" sz="2400" b="1" i="1" dirty="0" smtClean="0"/>
                        <a:t>Disclosure of information to general public (Rule 73-O)</a:t>
                      </a:r>
                      <a:endParaRPr lang="en-US" sz="2400" b="1" i="1" dirty="0"/>
                    </a:p>
                  </a:txBody>
                  <a:tcPr/>
                </a:tc>
                <a:tc hMerge="1">
                  <a:txBody>
                    <a:bodyPr/>
                    <a:lstStyle/>
                    <a:p>
                      <a:pPr marL="0" indent="0" algn="just">
                        <a:buNone/>
                      </a:pPr>
                      <a:endParaRPr lang="en-US" sz="1800" dirty="0"/>
                    </a:p>
                  </a:txBody>
                  <a:tcPr/>
                </a:tc>
                <a:extLst>
                  <a:ext uri="{0D108BD9-81ED-4DB2-BD59-A6C34878D82A}">
                    <a16:rowId xmlns:a16="http://schemas.microsoft.com/office/drawing/2014/main" val="10003"/>
                  </a:ext>
                </a:extLst>
              </a:tr>
              <a:tr h="589475">
                <a:tc>
                  <a:txBody>
                    <a:bodyPr/>
                    <a:lstStyle/>
                    <a:p>
                      <a:r>
                        <a:rPr lang="en-US" sz="1800" dirty="0" smtClean="0"/>
                        <a:t>Contents</a:t>
                      </a:r>
                      <a:endParaRPr lang="en-US" sz="1800" dirty="0"/>
                    </a:p>
                  </a:txBody>
                  <a:tcPr/>
                </a:tc>
                <a:tc>
                  <a:txBody>
                    <a:bodyPr/>
                    <a:lstStyle/>
                    <a:p>
                      <a:pPr marL="0" indent="0" algn="just">
                        <a:buNone/>
                      </a:pPr>
                      <a:r>
                        <a:rPr lang="en-US" sz="1800" dirty="0" smtClean="0"/>
                        <a:t>As per Rule 73-O(1)</a:t>
                      </a:r>
                      <a:endParaRPr lang="en-US" sz="1800" dirty="0"/>
                    </a:p>
                  </a:txBody>
                  <a:tcPr/>
                </a:tc>
                <a:extLst>
                  <a:ext uri="{0D108BD9-81ED-4DB2-BD59-A6C34878D82A}">
                    <a16:rowId xmlns:a16="http://schemas.microsoft.com/office/drawing/2014/main" val="1579927098"/>
                  </a:ext>
                </a:extLst>
              </a:tr>
              <a:tr h="589475">
                <a:tc>
                  <a:txBody>
                    <a:bodyPr/>
                    <a:lstStyle/>
                    <a:p>
                      <a:r>
                        <a:rPr lang="en-US" sz="1800" dirty="0" smtClean="0"/>
                        <a:t>Language</a:t>
                      </a:r>
                      <a:endParaRPr lang="en-US" sz="1800" dirty="0"/>
                    </a:p>
                  </a:txBody>
                  <a:tcPr/>
                </a:tc>
                <a:tc>
                  <a:txBody>
                    <a:bodyPr/>
                    <a:lstStyle/>
                    <a:p>
                      <a:pPr marL="342900" indent="-342900" algn="just">
                        <a:buAutoNum type="arabicParenR"/>
                      </a:pPr>
                      <a:r>
                        <a:rPr lang="en-US" sz="1800" b="1" u="sng" dirty="0" smtClean="0"/>
                        <a:t>Regional language</a:t>
                      </a:r>
                      <a:r>
                        <a:rPr lang="en-US" sz="1800" dirty="0" smtClean="0"/>
                        <a:t>; and</a:t>
                      </a:r>
                    </a:p>
                    <a:p>
                      <a:pPr marL="342900" indent="-342900" algn="just">
                        <a:buAutoNum type="arabicParenR"/>
                      </a:pPr>
                      <a:r>
                        <a:rPr lang="en-US" sz="1800" dirty="0" smtClean="0"/>
                        <a:t>English or Hindi</a:t>
                      </a:r>
                      <a:endParaRPr lang="en-US" sz="1800" dirty="0"/>
                    </a:p>
                  </a:txBody>
                  <a:tcPr/>
                </a:tc>
                <a:extLst>
                  <a:ext uri="{0D108BD9-81ED-4DB2-BD59-A6C34878D82A}">
                    <a16:rowId xmlns:a16="http://schemas.microsoft.com/office/drawing/2014/main" val="4077588774"/>
                  </a:ext>
                </a:extLst>
              </a:tr>
              <a:tr h="589475">
                <a:tc>
                  <a:txBody>
                    <a:bodyPr/>
                    <a:lstStyle/>
                    <a:p>
                      <a:r>
                        <a:rPr lang="en-US" sz="1800" dirty="0" smtClean="0"/>
                        <a:t>Review</a:t>
                      </a:r>
                      <a:endParaRPr lang="en-US" sz="1800" dirty="0"/>
                    </a:p>
                  </a:txBody>
                  <a:tcPr/>
                </a:tc>
                <a:tc>
                  <a:txBody>
                    <a:bodyPr/>
                    <a:lstStyle/>
                    <a:p>
                      <a:pPr marL="0" indent="0" algn="just">
                        <a:buNone/>
                      </a:pPr>
                      <a:r>
                        <a:rPr lang="en-US" sz="1800" dirty="0" smtClean="0"/>
                        <a:t>Once in every calendar</a:t>
                      </a:r>
                      <a:r>
                        <a:rPr lang="en-US" sz="1800" baseline="0" dirty="0" smtClean="0"/>
                        <a:t> year</a:t>
                      </a:r>
                      <a:endParaRPr lang="en-US" sz="1800" dirty="0"/>
                    </a:p>
                  </a:txBody>
                  <a:tcPr/>
                </a:tc>
                <a:extLst>
                  <a:ext uri="{0D108BD9-81ED-4DB2-BD59-A6C34878D82A}">
                    <a16:rowId xmlns:a16="http://schemas.microsoft.com/office/drawing/2014/main" val="1246555733"/>
                  </a:ext>
                </a:extLst>
              </a:tr>
            </a:tbl>
          </a:graphicData>
        </a:graphic>
      </p:graphicFrame>
      <p:sp>
        <p:nvSpPr>
          <p:cNvPr id="5" name="Title 4"/>
          <p:cNvSpPr>
            <a:spLocks noGrp="1"/>
          </p:cNvSpPr>
          <p:nvPr>
            <p:ph type="title"/>
          </p:nvPr>
        </p:nvSpPr>
        <p:spPr>
          <a:xfrm>
            <a:off x="477982"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3600" i="1" dirty="0" smtClean="0"/>
              <a:t>Material Safety Data Sheet (MSDS) </a:t>
            </a:r>
            <a:endParaRPr lang="en-US" sz="3600" i="1" dirty="0"/>
          </a:p>
        </p:txBody>
      </p:sp>
    </p:spTree>
    <p:extLst>
      <p:ext uri="{BB962C8B-B14F-4D97-AF65-F5344CB8AC3E}">
        <p14:creationId xmlns:p14="http://schemas.microsoft.com/office/powerpoint/2010/main" val="24249811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460582625"/>
              </p:ext>
            </p:extLst>
          </p:nvPr>
        </p:nvGraphicFramePr>
        <p:xfrm>
          <a:off x="477982" y="1524000"/>
          <a:ext cx="8229599" cy="4663440"/>
        </p:xfrm>
        <a:graphic>
          <a:graphicData uri="http://schemas.openxmlformats.org/drawingml/2006/table">
            <a:tbl>
              <a:tblPr firstRow="1" bandRow="1">
                <a:tableStyleId>{5C22544A-7EE6-4342-B048-85BDC9FD1C3A}</a:tableStyleId>
              </a:tblPr>
              <a:tblGrid>
                <a:gridCol w="1649277">
                  <a:extLst>
                    <a:ext uri="{9D8B030D-6E8A-4147-A177-3AD203B41FA5}">
                      <a16:colId xmlns:a16="http://schemas.microsoft.com/office/drawing/2014/main" val="20000"/>
                    </a:ext>
                  </a:extLst>
                </a:gridCol>
                <a:gridCol w="3290161">
                  <a:extLst>
                    <a:ext uri="{9D8B030D-6E8A-4147-A177-3AD203B41FA5}">
                      <a16:colId xmlns:a16="http://schemas.microsoft.com/office/drawing/2014/main" val="20001"/>
                    </a:ext>
                  </a:extLst>
                </a:gridCol>
                <a:gridCol w="3290161">
                  <a:extLst>
                    <a:ext uri="{9D8B030D-6E8A-4147-A177-3AD203B41FA5}">
                      <a16:colId xmlns:a16="http://schemas.microsoft.com/office/drawing/2014/main" val="3939052563"/>
                    </a:ext>
                  </a:extLst>
                </a:gridCol>
              </a:tblGrid>
              <a:tr h="457200">
                <a:tc>
                  <a:txBody>
                    <a:bodyPr/>
                    <a:lstStyle/>
                    <a:p>
                      <a:endParaRPr lang="en-US" sz="1800" dirty="0"/>
                    </a:p>
                  </a:txBody>
                  <a:tcPr/>
                </a:tc>
                <a:tc gridSpan="2">
                  <a:txBody>
                    <a:bodyPr/>
                    <a:lstStyle/>
                    <a:p>
                      <a:pPr marL="0" indent="0" algn="l">
                        <a:buNone/>
                      </a:pPr>
                      <a:r>
                        <a:rPr lang="en-US" sz="1800" dirty="0" smtClean="0"/>
                        <a:t>Permissible levels of chemical  and toxic substances in manufacturing process (whether hazardous or not)</a:t>
                      </a:r>
                      <a:endParaRPr lang="en-US" sz="1800" dirty="0"/>
                    </a:p>
                  </a:txBody>
                  <a:tcPr/>
                </a:tc>
                <a:tc hMerge="1">
                  <a:txBody>
                    <a:bodyPr/>
                    <a:lstStyle/>
                    <a:p>
                      <a:pPr marL="0" indent="0" algn="l">
                        <a:buNone/>
                      </a:pPr>
                      <a:endParaRPr lang="en-US" sz="1800" dirty="0"/>
                    </a:p>
                  </a:txBody>
                  <a:tcPr/>
                </a:tc>
                <a:extLst>
                  <a:ext uri="{0D108BD9-81ED-4DB2-BD59-A6C34878D82A}">
                    <a16:rowId xmlns:a16="http://schemas.microsoft.com/office/drawing/2014/main" val="10002"/>
                  </a:ext>
                </a:extLst>
              </a:tr>
              <a:tr h="528122">
                <a:tc gridSpan="3">
                  <a:txBody>
                    <a:bodyPr/>
                    <a:lstStyle/>
                    <a:p>
                      <a:pPr algn="ctr"/>
                      <a:r>
                        <a:rPr lang="en-US" sz="2400" b="1" i="1" dirty="0" smtClean="0"/>
                        <a:t>Decontamination facilities in hazardous processes</a:t>
                      </a:r>
                      <a:r>
                        <a:rPr lang="en-US" sz="2400" b="1" i="1" baseline="0" dirty="0" smtClean="0"/>
                        <a:t> (Rule 73-Y)</a:t>
                      </a:r>
                      <a:endParaRPr lang="en-US" sz="2400" b="1" i="1" dirty="0"/>
                    </a:p>
                  </a:txBody>
                  <a:tcPr/>
                </a:tc>
                <a:tc hMerge="1">
                  <a:txBody>
                    <a:bodyPr/>
                    <a:lstStyle/>
                    <a:p>
                      <a:pPr marL="0" indent="0" algn="just">
                        <a:buNone/>
                      </a:pPr>
                      <a:endParaRPr lang="en-US" sz="1800" dirty="0"/>
                    </a:p>
                  </a:txBody>
                  <a:tcPr/>
                </a:tc>
                <a:tc hMerge="1">
                  <a:txBody>
                    <a:bodyPr/>
                    <a:lstStyle/>
                    <a:p>
                      <a:pPr marL="0" indent="0" algn="just">
                        <a:buNone/>
                      </a:pPr>
                      <a:endParaRPr lang="en-US" sz="1800" dirty="0"/>
                    </a:p>
                  </a:txBody>
                  <a:tcPr/>
                </a:tc>
                <a:extLst>
                  <a:ext uri="{0D108BD9-81ED-4DB2-BD59-A6C34878D82A}">
                    <a16:rowId xmlns:a16="http://schemas.microsoft.com/office/drawing/2014/main" val="10003"/>
                  </a:ext>
                </a:extLst>
              </a:tr>
              <a:tr h="355798">
                <a:tc rowSpan="4">
                  <a:txBody>
                    <a:bodyPr/>
                    <a:lstStyle/>
                    <a:p>
                      <a:r>
                        <a:rPr lang="en-US" sz="1800" dirty="0" smtClean="0"/>
                        <a:t>No. of drenching showers required</a:t>
                      </a:r>
                      <a:endParaRPr lang="en-US" sz="1800" dirty="0"/>
                    </a:p>
                  </a:txBody>
                  <a:tcPr/>
                </a:tc>
                <a:tc>
                  <a:txBody>
                    <a:bodyPr/>
                    <a:lstStyle/>
                    <a:p>
                      <a:pPr marL="0" indent="0" algn="just">
                        <a:buNone/>
                      </a:pPr>
                      <a:r>
                        <a:rPr lang="en-US" sz="1800" dirty="0" err="1" smtClean="0"/>
                        <a:t>Upto</a:t>
                      </a:r>
                      <a:r>
                        <a:rPr lang="en-US" sz="1800" dirty="0" smtClean="0"/>
                        <a:t> 50 workers </a:t>
                      </a:r>
                    </a:p>
                    <a:p>
                      <a:pPr marL="0" indent="0" algn="just">
                        <a:buNone/>
                      </a:pPr>
                      <a:endParaRPr lang="en-US" sz="1800" dirty="0"/>
                    </a:p>
                  </a:txBody>
                  <a:tcPr/>
                </a:tc>
                <a:tc>
                  <a:txBody>
                    <a:bodyPr/>
                    <a:lstStyle/>
                    <a:p>
                      <a:pPr marL="0" indent="0" algn="just">
                        <a:buNone/>
                      </a:pPr>
                      <a:r>
                        <a:rPr lang="en-US" sz="1800" dirty="0" smtClean="0"/>
                        <a:t>2</a:t>
                      </a:r>
                      <a:endParaRPr lang="en-US" sz="1800" dirty="0"/>
                    </a:p>
                  </a:txBody>
                  <a:tcPr/>
                </a:tc>
                <a:extLst>
                  <a:ext uri="{0D108BD9-81ED-4DB2-BD59-A6C34878D82A}">
                    <a16:rowId xmlns:a16="http://schemas.microsoft.com/office/drawing/2014/main" val="2003568115"/>
                  </a:ext>
                </a:extLst>
              </a:tr>
              <a:tr h="352081">
                <a:tc vMerge="1">
                  <a:txBody>
                    <a:bodyPr/>
                    <a:lstStyle/>
                    <a:p>
                      <a:endParaRPr lang="en-US" sz="1800" dirty="0"/>
                    </a:p>
                  </a:txBody>
                  <a:tcPr/>
                </a:tc>
                <a:tc>
                  <a:txBody>
                    <a:bodyPr/>
                    <a:lstStyle/>
                    <a:p>
                      <a:pPr marL="0" indent="0" algn="just">
                        <a:buNone/>
                      </a:pPr>
                      <a:r>
                        <a:rPr lang="en-US" sz="1800" dirty="0" smtClean="0"/>
                        <a:t>51-200</a:t>
                      </a:r>
                      <a:endParaRPr lang="en-US" sz="1800" dirty="0"/>
                    </a:p>
                  </a:txBody>
                  <a:tcPr/>
                </a:tc>
                <a:tc>
                  <a:txBody>
                    <a:bodyPr/>
                    <a:lstStyle/>
                    <a:p>
                      <a:pPr marL="0" indent="0" algn="just">
                        <a:buNone/>
                      </a:pPr>
                      <a:r>
                        <a:rPr lang="en-US" sz="1800" dirty="0" smtClean="0"/>
                        <a:t>2 + 1 for every additional 50 or part thereof</a:t>
                      </a:r>
                      <a:endParaRPr lang="en-US" sz="1800" dirty="0"/>
                    </a:p>
                  </a:txBody>
                  <a:tcPr/>
                </a:tc>
                <a:extLst>
                  <a:ext uri="{0D108BD9-81ED-4DB2-BD59-A6C34878D82A}">
                    <a16:rowId xmlns:a16="http://schemas.microsoft.com/office/drawing/2014/main" val="1840137518"/>
                  </a:ext>
                </a:extLst>
              </a:tr>
              <a:tr h="433116">
                <a:tc vMerge="1">
                  <a:txBody>
                    <a:bodyPr/>
                    <a:lstStyle/>
                    <a:p>
                      <a:endParaRPr lang="en-US" sz="1800" dirty="0"/>
                    </a:p>
                  </a:txBody>
                  <a:tcPr/>
                </a:tc>
                <a:tc>
                  <a:txBody>
                    <a:bodyPr/>
                    <a:lstStyle/>
                    <a:p>
                      <a:pPr marL="0" indent="0" algn="just">
                        <a:buNone/>
                      </a:pPr>
                      <a:r>
                        <a:rPr lang="en-US" sz="1800" dirty="0" smtClean="0"/>
                        <a:t>201-500</a:t>
                      </a:r>
                      <a:endParaRPr lang="en-US" sz="1800" dirty="0"/>
                    </a:p>
                  </a:txBody>
                  <a:tcPr/>
                </a:tc>
                <a:tc>
                  <a:txBody>
                    <a:bodyPr/>
                    <a:lstStyle/>
                    <a:p>
                      <a:pPr marL="0" indent="0" algn="just">
                        <a:buNone/>
                      </a:pPr>
                      <a:r>
                        <a:rPr lang="en-US" sz="1800" dirty="0" smtClean="0"/>
                        <a:t>5 + 1 </a:t>
                      </a:r>
                      <a:r>
                        <a:rPr lang="en-US" sz="1800" dirty="0" err="1" smtClean="0"/>
                        <a:t>fo</a:t>
                      </a:r>
                      <a:r>
                        <a:rPr lang="en-US" sz="1800" dirty="0" smtClean="0"/>
                        <a:t> for every</a:t>
                      </a:r>
                      <a:r>
                        <a:rPr lang="en-US" sz="1800" baseline="0" dirty="0" smtClean="0"/>
                        <a:t> additional 100 or part thereafter</a:t>
                      </a:r>
                      <a:endParaRPr lang="en-US" sz="1800" dirty="0"/>
                    </a:p>
                  </a:txBody>
                  <a:tcPr/>
                </a:tc>
                <a:extLst>
                  <a:ext uri="{0D108BD9-81ED-4DB2-BD59-A6C34878D82A}">
                    <a16:rowId xmlns:a16="http://schemas.microsoft.com/office/drawing/2014/main" val="1629387262"/>
                  </a:ext>
                </a:extLst>
              </a:tr>
              <a:tr h="541428">
                <a:tc vMerge="1">
                  <a:txBody>
                    <a:bodyPr/>
                    <a:lstStyle/>
                    <a:p>
                      <a:endParaRPr lang="en-US" sz="1800" dirty="0"/>
                    </a:p>
                  </a:txBody>
                  <a:tcPr/>
                </a:tc>
                <a:tc>
                  <a:txBody>
                    <a:bodyPr/>
                    <a:lstStyle/>
                    <a:p>
                      <a:pPr marL="0" indent="0" algn="just">
                        <a:buNone/>
                      </a:pPr>
                      <a:r>
                        <a:rPr lang="en-US" sz="1800" dirty="0" smtClean="0"/>
                        <a:t>501 &amp; above</a:t>
                      </a:r>
                      <a:endParaRPr lang="en-US" sz="1800" dirty="0"/>
                    </a:p>
                  </a:txBody>
                  <a:tcPr/>
                </a:tc>
                <a:tc>
                  <a:txBody>
                    <a:bodyPr/>
                    <a:lstStyle/>
                    <a:p>
                      <a:pPr marL="0" indent="0" algn="just">
                        <a:buNone/>
                      </a:pPr>
                      <a:r>
                        <a:rPr lang="en-US" sz="1800" dirty="0" smtClean="0"/>
                        <a:t>8 + 1 for</a:t>
                      </a:r>
                      <a:r>
                        <a:rPr lang="en-US" sz="1800" baseline="0" dirty="0" smtClean="0"/>
                        <a:t> every additional 200 or part thereafter</a:t>
                      </a:r>
                      <a:endParaRPr lang="en-US" sz="1800" dirty="0"/>
                    </a:p>
                  </a:txBody>
                  <a:tcPr/>
                </a:tc>
                <a:extLst>
                  <a:ext uri="{0D108BD9-81ED-4DB2-BD59-A6C34878D82A}">
                    <a16:rowId xmlns:a16="http://schemas.microsoft.com/office/drawing/2014/main" val="4050387440"/>
                  </a:ext>
                </a:extLst>
              </a:tr>
              <a:tr h="450804">
                <a:tc>
                  <a:txBody>
                    <a:bodyPr/>
                    <a:lstStyle/>
                    <a:p>
                      <a:r>
                        <a:rPr lang="en-US" sz="1800" dirty="0" smtClean="0"/>
                        <a:t>Eye wash bottle</a:t>
                      </a:r>
                      <a:endParaRPr lang="en-US" sz="1800" dirty="0"/>
                    </a:p>
                  </a:txBody>
                  <a:tcPr/>
                </a:tc>
                <a:tc>
                  <a:txBody>
                    <a:bodyPr/>
                    <a:lstStyle/>
                    <a:p>
                      <a:pPr marL="0" indent="0" algn="just">
                        <a:buNone/>
                      </a:pPr>
                      <a:r>
                        <a:rPr lang="en-US" sz="1800" dirty="0" smtClean="0"/>
                        <a:t>filled with distilled water or suitable liquid</a:t>
                      </a:r>
                      <a:endParaRPr lang="en-US" sz="1800" dirty="0"/>
                    </a:p>
                  </a:txBody>
                  <a:tcPr/>
                </a:tc>
                <a:tc>
                  <a:txBody>
                    <a:bodyPr/>
                    <a:lstStyle/>
                    <a:p>
                      <a:pPr marL="0" indent="0" algn="just">
                        <a:buNone/>
                      </a:pPr>
                      <a:r>
                        <a:rPr lang="en-US" sz="1800" dirty="0" smtClean="0"/>
                        <a:t>Sufficient numbers</a:t>
                      </a:r>
                      <a:endParaRPr lang="en-US" sz="1800" dirty="0"/>
                    </a:p>
                  </a:txBody>
                  <a:tcPr/>
                </a:tc>
                <a:extLst>
                  <a:ext uri="{0D108BD9-81ED-4DB2-BD59-A6C34878D82A}">
                    <a16:rowId xmlns:a16="http://schemas.microsoft.com/office/drawing/2014/main" val="1579927098"/>
                  </a:ext>
                </a:extLst>
              </a:tr>
            </a:tbl>
          </a:graphicData>
        </a:graphic>
      </p:graphicFrame>
      <p:sp>
        <p:nvSpPr>
          <p:cNvPr id="5" name="Title 4"/>
          <p:cNvSpPr>
            <a:spLocks noGrp="1"/>
          </p:cNvSpPr>
          <p:nvPr>
            <p:ph type="title"/>
          </p:nvPr>
        </p:nvSpPr>
        <p:spPr>
          <a:xfrm>
            <a:off x="477982" y="15240"/>
            <a:ext cx="8229600" cy="1432560"/>
          </a:xfrm>
          <a:solidFill>
            <a:srgbClr val="FFC000"/>
          </a:solidFill>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en-US" sz="4000" i="1" dirty="0" smtClean="0"/>
              <a:t>Permissible level of chemicals &amp; toxic substances</a:t>
            </a:r>
            <a:r>
              <a:rPr lang="en-US" sz="3100" i="1" dirty="0" smtClean="0"/>
              <a:t> </a:t>
            </a:r>
            <a:r>
              <a:rPr lang="en-US" sz="1800" i="1" dirty="0" smtClean="0"/>
              <a:t/>
            </a:r>
            <a:br>
              <a:rPr lang="en-US" sz="1800" i="1" dirty="0" smtClean="0"/>
            </a:br>
            <a:r>
              <a:rPr lang="en-US" sz="1800" i="1" dirty="0" smtClean="0"/>
              <a:t>(Second Schedule)</a:t>
            </a:r>
            <a:endParaRPr lang="en-US" sz="1800" i="1" dirty="0"/>
          </a:p>
        </p:txBody>
      </p:sp>
      <p:graphicFrame>
        <p:nvGraphicFramePr>
          <p:cNvPr id="2" name="Object 1"/>
          <p:cNvGraphicFramePr>
            <a:graphicFrameLocks noChangeAspect="1"/>
          </p:cNvGraphicFramePr>
          <p:nvPr>
            <p:extLst>
              <p:ext uri="{D42A27DB-BD31-4B8C-83A1-F6EECF244321}">
                <p14:modId xmlns:p14="http://schemas.microsoft.com/office/powerpoint/2010/main" val="4239223991"/>
              </p:ext>
            </p:extLst>
          </p:nvPr>
        </p:nvGraphicFramePr>
        <p:xfrm>
          <a:off x="463263" y="1514537"/>
          <a:ext cx="1670337" cy="619063"/>
        </p:xfrm>
        <a:graphic>
          <a:graphicData uri="http://schemas.openxmlformats.org/presentationml/2006/ole">
            <mc:AlternateContent xmlns:mc="http://schemas.openxmlformats.org/markup-compatibility/2006">
              <mc:Choice xmlns:v="urn:schemas-microsoft-com:vml" Requires="v">
                <p:oleObj spid="_x0000_s5277" name="Document" showAsIcon="1" r:id="rId4" imgW="914400" imgH="771480" progId="Word.Document.12">
                  <p:embed/>
                </p:oleObj>
              </mc:Choice>
              <mc:Fallback>
                <p:oleObj name="Document" showAsIcon="1" r:id="rId4" imgW="914400" imgH="771480" progId="Word.Document.12">
                  <p:embed/>
                  <p:pic>
                    <p:nvPicPr>
                      <p:cNvPr id="0" name=""/>
                      <p:cNvPicPr/>
                      <p:nvPr/>
                    </p:nvPicPr>
                    <p:blipFill>
                      <a:blip r:embed="rId5"/>
                      <a:stretch>
                        <a:fillRect/>
                      </a:stretch>
                    </p:blipFill>
                    <p:spPr>
                      <a:xfrm>
                        <a:off x="463263" y="1514537"/>
                        <a:ext cx="1670337" cy="619063"/>
                      </a:xfrm>
                      <a:prstGeom prst="rect">
                        <a:avLst/>
                      </a:prstGeom>
                      <a:solidFill>
                        <a:schemeClr val="bg1">
                          <a:lumMod val="50000"/>
                        </a:schemeClr>
                      </a:solidFill>
                    </p:spPr>
                  </p:pic>
                </p:oleObj>
              </mc:Fallback>
            </mc:AlternateContent>
          </a:graphicData>
        </a:graphic>
      </p:graphicFrame>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6600" y="585726"/>
            <a:ext cx="2071255" cy="871538"/>
          </a:xfrm>
          <a:prstGeom prst="rect">
            <a:avLst/>
          </a:prstGeom>
        </p:spPr>
      </p:pic>
    </p:spTree>
    <p:extLst>
      <p:ext uri="{BB962C8B-B14F-4D97-AF65-F5344CB8AC3E}">
        <p14:creationId xmlns:p14="http://schemas.microsoft.com/office/powerpoint/2010/main" val="15682360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2000" b="-22000"/>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17240431"/>
              </p:ext>
            </p:extLst>
          </p:nvPr>
        </p:nvGraphicFramePr>
        <p:xfrm>
          <a:off x="554182" y="837384"/>
          <a:ext cx="8153400" cy="5988288"/>
        </p:xfrm>
        <a:graphic>
          <a:graphicData uri="http://schemas.openxmlformats.org/drawingml/2006/table">
            <a:tbl>
              <a:tblPr firstRow="1" bandRow="1">
                <a:tableStyleId>{5C22544A-7EE6-4342-B048-85BDC9FD1C3A}</a:tableStyleId>
              </a:tblPr>
              <a:tblGrid>
                <a:gridCol w="665018">
                  <a:extLst>
                    <a:ext uri="{9D8B030D-6E8A-4147-A177-3AD203B41FA5}">
                      <a16:colId xmlns:a16="http://schemas.microsoft.com/office/drawing/2014/main" val="20000"/>
                    </a:ext>
                  </a:extLst>
                </a:gridCol>
                <a:gridCol w="6172200">
                  <a:extLst>
                    <a:ext uri="{9D8B030D-6E8A-4147-A177-3AD203B41FA5}">
                      <a16:colId xmlns:a16="http://schemas.microsoft.com/office/drawing/2014/main" val="20001"/>
                    </a:ext>
                  </a:extLst>
                </a:gridCol>
                <a:gridCol w="1316182">
                  <a:extLst>
                    <a:ext uri="{9D8B030D-6E8A-4147-A177-3AD203B41FA5}">
                      <a16:colId xmlns:a16="http://schemas.microsoft.com/office/drawing/2014/main" val="3703349563"/>
                    </a:ext>
                  </a:extLst>
                </a:gridCol>
              </a:tblGrid>
              <a:tr h="357028">
                <a:tc>
                  <a:txBody>
                    <a:bodyPr/>
                    <a:lstStyle/>
                    <a:p>
                      <a:pPr algn="ctr"/>
                      <a:r>
                        <a:rPr lang="en-US" dirty="0" smtClean="0"/>
                        <a:t>Sch.</a:t>
                      </a:r>
                      <a:endParaRPr lang="en-US" dirty="0"/>
                    </a:p>
                  </a:txBody>
                  <a:tcPr/>
                </a:tc>
                <a:tc>
                  <a:txBody>
                    <a:bodyPr/>
                    <a:lstStyle/>
                    <a:p>
                      <a:pPr marL="0" indent="0" algn="ctr">
                        <a:buNone/>
                      </a:pPr>
                      <a:r>
                        <a:rPr lang="en-US" dirty="0" smtClean="0"/>
                        <a:t>Operation</a:t>
                      </a:r>
                      <a:endParaRPr lang="en-US" dirty="0"/>
                    </a:p>
                  </a:txBody>
                  <a:tcPr/>
                </a:tc>
                <a:tc>
                  <a:txBody>
                    <a:bodyPr/>
                    <a:lstStyle/>
                    <a:p>
                      <a:pPr marL="0" indent="0" algn="ctr">
                        <a:buNone/>
                      </a:pPr>
                      <a:r>
                        <a:rPr lang="en-US" dirty="0" err="1" smtClean="0"/>
                        <a:t>Sch</a:t>
                      </a:r>
                      <a:r>
                        <a:rPr lang="en-US" dirty="0" smtClean="0"/>
                        <a:t> - Copy</a:t>
                      </a:r>
                      <a:endParaRPr lang="en-US" dirty="0"/>
                    </a:p>
                  </a:txBody>
                  <a:tcPr/>
                </a:tc>
                <a:extLst>
                  <a:ext uri="{0D108BD9-81ED-4DB2-BD59-A6C34878D82A}">
                    <a16:rowId xmlns:a16="http://schemas.microsoft.com/office/drawing/2014/main" val="10000"/>
                  </a:ext>
                </a:extLst>
              </a:tr>
              <a:tr h="624798">
                <a:tc>
                  <a:txBody>
                    <a:bodyPr/>
                    <a:lstStyle/>
                    <a:p>
                      <a:pPr algn="r"/>
                      <a:r>
                        <a:rPr lang="en-US" sz="1800" dirty="0" smtClean="0"/>
                        <a:t>I</a:t>
                      </a:r>
                      <a:endParaRPr lang="en-US" sz="1800" dirty="0"/>
                    </a:p>
                  </a:txBody>
                  <a:tcPr/>
                </a:tc>
                <a:tc>
                  <a:txBody>
                    <a:bodyPr/>
                    <a:lstStyle/>
                    <a:p>
                      <a:pPr marL="0" indent="0">
                        <a:buNone/>
                      </a:pPr>
                      <a:r>
                        <a:rPr lang="en-US" sz="1800" dirty="0" smtClean="0"/>
                        <a:t>Manufacture of aerated waters and processes incidental thereto</a:t>
                      </a:r>
                      <a:endParaRPr lang="en-US" sz="1800" dirty="0"/>
                    </a:p>
                  </a:txBody>
                  <a:tcPr/>
                </a:tc>
                <a:tc>
                  <a:txBody>
                    <a:bodyPr/>
                    <a:lstStyle/>
                    <a:p>
                      <a:pPr marL="0" indent="0">
                        <a:buNone/>
                      </a:pPr>
                      <a:endParaRPr lang="en-US" sz="1800" dirty="0"/>
                    </a:p>
                  </a:txBody>
                  <a:tcPr/>
                </a:tc>
                <a:extLst>
                  <a:ext uri="{0D108BD9-81ED-4DB2-BD59-A6C34878D82A}">
                    <a16:rowId xmlns:a16="http://schemas.microsoft.com/office/drawing/2014/main" val="10001"/>
                  </a:ext>
                </a:extLst>
              </a:tr>
              <a:tr h="892569">
                <a:tc>
                  <a:txBody>
                    <a:bodyPr/>
                    <a:lstStyle/>
                    <a:p>
                      <a:pPr algn="r"/>
                      <a:r>
                        <a:rPr lang="en-US" sz="1800" dirty="0" smtClean="0"/>
                        <a:t>II</a:t>
                      </a:r>
                      <a:endParaRPr lang="en-US" sz="1800" dirty="0"/>
                    </a:p>
                  </a:txBody>
                  <a:tcPr/>
                </a:tc>
                <a:tc>
                  <a:txBody>
                    <a:bodyPr/>
                    <a:lstStyle/>
                    <a:p>
                      <a:pPr marL="0" indent="0" algn="l">
                        <a:buNone/>
                      </a:pPr>
                      <a:r>
                        <a:rPr lang="en-US" sz="1800" dirty="0" smtClean="0"/>
                        <a:t>Electrolytic plating or oxidation of metal articles by use of an electrolyte containing chromic acid or other chromium</a:t>
                      </a:r>
                      <a:r>
                        <a:rPr lang="en-US" sz="1800" baseline="0" dirty="0" smtClean="0"/>
                        <a:t> compounds</a:t>
                      </a:r>
                      <a:endParaRPr lang="en-US" sz="1800" dirty="0"/>
                    </a:p>
                  </a:txBody>
                  <a:tcPr/>
                </a:tc>
                <a:tc>
                  <a:txBody>
                    <a:bodyPr/>
                    <a:lstStyle/>
                    <a:p>
                      <a:pPr marL="0" indent="0" algn="l">
                        <a:buNone/>
                      </a:pPr>
                      <a:endParaRPr lang="en-US" sz="1800" dirty="0"/>
                    </a:p>
                  </a:txBody>
                  <a:tcPr/>
                </a:tc>
                <a:extLst>
                  <a:ext uri="{0D108BD9-81ED-4DB2-BD59-A6C34878D82A}">
                    <a16:rowId xmlns:a16="http://schemas.microsoft.com/office/drawing/2014/main" val="10002"/>
                  </a:ext>
                </a:extLst>
              </a:tr>
              <a:tr h="508612">
                <a:tc>
                  <a:txBody>
                    <a:bodyPr/>
                    <a:lstStyle/>
                    <a:p>
                      <a:pPr algn="r"/>
                      <a:r>
                        <a:rPr lang="en-US" sz="1800" dirty="0" smtClean="0"/>
                        <a:t>III</a:t>
                      </a:r>
                      <a:endParaRPr lang="en-US" sz="1800" dirty="0"/>
                    </a:p>
                  </a:txBody>
                  <a:tcPr/>
                </a:tc>
                <a:tc>
                  <a:txBody>
                    <a:bodyPr/>
                    <a:lstStyle/>
                    <a:p>
                      <a:pPr marL="0" indent="0" algn="just">
                        <a:buNone/>
                      </a:pPr>
                      <a:r>
                        <a:rPr lang="en-US" sz="1800" dirty="0" smtClean="0"/>
                        <a:t>Manufacture and repair of electric accumulators</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10003"/>
                  </a:ext>
                </a:extLst>
              </a:tr>
              <a:tr h="450476">
                <a:tc>
                  <a:txBody>
                    <a:bodyPr/>
                    <a:lstStyle/>
                    <a:p>
                      <a:pPr algn="r"/>
                      <a:r>
                        <a:rPr lang="en-US" sz="1800" dirty="0" smtClean="0"/>
                        <a:t>IV</a:t>
                      </a:r>
                      <a:endParaRPr lang="en-US" sz="1800" dirty="0"/>
                    </a:p>
                  </a:txBody>
                  <a:tcPr/>
                </a:tc>
                <a:tc>
                  <a:txBody>
                    <a:bodyPr/>
                    <a:lstStyle/>
                    <a:p>
                      <a:pPr marL="0" indent="0" algn="just">
                        <a:buNone/>
                      </a:pPr>
                      <a:r>
                        <a:rPr lang="en-US" sz="1800" dirty="0" smtClean="0"/>
                        <a:t>Glass manufactures</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2003568115"/>
                  </a:ext>
                </a:extLst>
              </a:tr>
              <a:tr h="624798">
                <a:tc>
                  <a:txBody>
                    <a:bodyPr/>
                    <a:lstStyle/>
                    <a:p>
                      <a:pPr algn="r"/>
                      <a:r>
                        <a:rPr lang="en-US" sz="1800" dirty="0" smtClean="0"/>
                        <a:t>V</a:t>
                      </a:r>
                      <a:endParaRPr lang="en-US" sz="1800" dirty="0"/>
                    </a:p>
                  </a:txBody>
                  <a:tcPr/>
                </a:tc>
                <a:tc>
                  <a:txBody>
                    <a:bodyPr/>
                    <a:lstStyle/>
                    <a:p>
                      <a:pPr marL="0" indent="0" algn="just">
                        <a:buNone/>
                      </a:pPr>
                      <a:r>
                        <a:rPr lang="en-US" sz="1800" dirty="0" smtClean="0"/>
                        <a:t>Grinding or glazing of metals and processes incidental thereto</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1840137518"/>
                  </a:ext>
                </a:extLst>
              </a:tr>
              <a:tr h="624798">
                <a:tc>
                  <a:txBody>
                    <a:bodyPr/>
                    <a:lstStyle/>
                    <a:p>
                      <a:pPr algn="r"/>
                      <a:r>
                        <a:rPr lang="en-US" sz="1800" dirty="0" smtClean="0"/>
                        <a:t>VI</a:t>
                      </a:r>
                      <a:endParaRPr lang="en-US" sz="1800" dirty="0"/>
                    </a:p>
                  </a:txBody>
                  <a:tcPr/>
                </a:tc>
                <a:tc>
                  <a:txBody>
                    <a:bodyPr/>
                    <a:lstStyle/>
                    <a:p>
                      <a:pPr marL="0" indent="0" algn="just">
                        <a:buNone/>
                      </a:pPr>
                      <a:r>
                        <a:rPr lang="en-US" sz="1800" b="1" dirty="0" smtClean="0"/>
                        <a:t>Manufacture and treatment of lead and certain compounds of lead</a:t>
                      </a:r>
                      <a:endParaRPr lang="en-US" sz="1800" b="1" dirty="0"/>
                    </a:p>
                  </a:txBody>
                  <a:tcPr>
                    <a:solidFill>
                      <a:srgbClr val="FFFF00"/>
                    </a:solidFill>
                  </a:tcPr>
                </a:tc>
                <a:tc>
                  <a:txBody>
                    <a:bodyPr/>
                    <a:lstStyle/>
                    <a:p>
                      <a:pPr marL="0" indent="0" algn="just">
                        <a:buNone/>
                      </a:pPr>
                      <a:endParaRPr lang="en-US" sz="1800" dirty="0"/>
                    </a:p>
                  </a:txBody>
                  <a:tcPr/>
                </a:tc>
                <a:extLst>
                  <a:ext uri="{0D108BD9-81ED-4DB2-BD59-A6C34878D82A}">
                    <a16:rowId xmlns:a16="http://schemas.microsoft.com/office/drawing/2014/main" val="1629387262"/>
                  </a:ext>
                </a:extLst>
              </a:tr>
              <a:tr h="624798">
                <a:tc>
                  <a:txBody>
                    <a:bodyPr/>
                    <a:lstStyle/>
                    <a:p>
                      <a:pPr algn="r"/>
                      <a:r>
                        <a:rPr lang="en-US" sz="1800" dirty="0" smtClean="0"/>
                        <a:t>VII</a:t>
                      </a:r>
                      <a:endParaRPr lang="en-US" sz="1800" dirty="0"/>
                    </a:p>
                  </a:txBody>
                  <a:tcPr/>
                </a:tc>
                <a:tc>
                  <a:txBody>
                    <a:bodyPr/>
                    <a:lstStyle/>
                    <a:p>
                      <a:pPr marL="0" indent="0" algn="just">
                        <a:buNone/>
                      </a:pPr>
                      <a:r>
                        <a:rPr lang="en-US" sz="1800" dirty="0" smtClean="0"/>
                        <a:t>Generation of gas from dangerous petroleum as defined in clause (b) of Section 2 of the Petroleum Act 1934</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4050387440"/>
                  </a:ext>
                </a:extLst>
              </a:tr>
              <a:tr h="1160339">
                <a:tc>
                  <a:txBody>
                    <a:bodyPr/>
                    <a:lstStyle/>
                    <a:p>
                      <a:pPr algn="r"/>
                      <a:r>
                        <a:rPr lang="en-US" sz="1800" b="1" dirty="0" smtClean="0"/>
                        <a:t>VIII</a:t>
                      </a:r>
                      <a:endParaRPr lang="en-US" sz="1800" b="1" dirty="0"/>
                    </a:p>
                  </a:txBody>
                  <a:tcPr/>
                </a:tc>
                <a:tc>
                  <a:txBody>
                    <a:bodyPr/>
                    <a:lstStyle/>
                    <a:p>
                      <a:pPr marL="0" indent="0" algn="just">
                        <a:buNone/>
                      </a:pPr>
                      <a:r>
                        <a:rPr lang="en-US" sz="1800" b="1" dirty="0" smtClean="0"/>
                        <a:t>Cleaning or smoothening, roughening etc. of articles by a jet of sand, metal shot or grit or other abrasive propelled by a blast of compressed air or steam [</a:t>
                      </a:r>
                      <a:r>
                        <a:rPr lang="en-US" sz="1800" b="1" u="sng" dirty="0" smtClean="0"/>
                        <a:t>Blasting Regulations</a:t>
                      </a:r>
                      <a:r>
                        <a:rPr lang="en-US" sz="1800" b="1" dirty="0" smtClean="0"/>
                        <a:t>]</a:t>
                      </a:r>
                      <a:endParaRPr lang="en-US" sz="1800" b="1" dirty="0"/>
                    </a:p>
                  </a:txBody>
                  <a:tcPr>
                    <a:solidFill>
                      <a:srgbClr val="FFFF00"/>
                    </a:solidFill>
                  </a:tcPr>
                </a:tc>
                <a:tc>
                  <a:txBody>
                    <a:bodyPr/>
                    <a:lstStyle/>
                    <a:p>
                      <a:pPr marL="0" indent="0" algn="just">
                        <a:buNone/>
                      </a:pPr>
                      <a:endParaRPr lang="en-US" sz="1800" b="1" dirty="0"/>
                    </a:p>
                  </a:txBody>
                  <a:tcPr/>
                </a:tc>
                <a:extLst>
                  <a:ext uri="{0D108BD9-81ED-4DB2-BD59-A6C34878D82A}">
                    <a16:rowId xmlns:a16="http://schemas.microsoft.com/office/drawing/2014/main" val="1579927098"/>
                  </a:ext>
                </a:extLst>
              </a:tr>
            </a:tbl>
          </a:graphicData>
        </a:graphic>
      </p:graphicFrame>
      <p:sp>
        <p:nvSpPr>
          <p:cNvPr id="5" name="Title 4"/>
          <p:cNvSpPr>
            <a:spLocks noGrp="1"/>
          </p:cNvSpPr>
          <p:nvPr>
            <p:ph type="title"/>
          </p:nvPr>
        </p:nvSpPr>
        <p:spPr>
          <a:xfrm>
            <a:off x="477982"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en-US" sz="4000" i="1" dirty="0" smtClean="0"/>
              <a:t>Dangerous operations</a:t>
            </a:r>
            <a:br>
              <a:rPr lang="en-US" sz="4000" i="1" dirty="0" smtClean="0"/>
            </a:br>
            <a:r>
              <a:rPr lang="en-US" sz="1800" i="1" dirty="0" smtClean="0"/>
              <a:t>(Section 87 and Rule 114)</a:t>
            </a:r>
            <a:endParaRPr lang="en-US" sz="1800" i="1" dirty="0"/>
          </a:p>
        </p:txBody>
      </p:sp>
      <p:graphicFrame>
        <p:nvGraphicFramePr>
          <p:cNvPr id="2" name="Object 1"/>
          <p:cNvGraphicFramePr>
            <a:graphicFrameLocks noChangeAspect="1"/>
          </p:cNvGraphicFramePr>
          <p:nvPr>
            <p:extLst>
              <p:ext uri="{D42A27DB-BD31-4B8C-83A1-F6EECF244321}">
                <p14:modId xmlns:p14="http://schemas.microsoft.com/office/powerpoint/2010/main" val="1510535596"/>
              </p:ext>
            </p:extLst>
          </p:nvPr>
        </p:nvGraphicFramePr>
        <p:xfrm>
          <a:off x="7391400" y="1209676"/>
          <a:ext cx="1295400" cy="578644"/>
        </p:xfrm>
        <a:graphic>
          <a:graphicData uri="http://schemas.openxmlformats.org/presentationml/2006/ole">
            <mc:AlternateContent xmlns:mc="http://schemas.openxmlformats.org/markup-compatibility/2006">
              <mc:Choice xmlns:v="urn:schemas-microsoft-com:vml" Requires="v">
                <p:oleObj spid="_x0000_s9532" name="Document" showAsIcon="1" r:id="rId4" imgW="914400" imgH="771480" progId="Word.Document.12">
                  <p:embed/>
                </p:oleObj>
              </mc:Choice>
              <mc:Fallback>
                <p:oleObj name="Document" showAsIcon="1" r:id="rId4" imgW="914400" imgH="771480" progId="Word.Document.12">
                  <p:embed/>
                  <p:pic>
                    <p:nvPicPr>
                      <p:cNvPr id="0" name=""/>
                      <p:cNvPicPr/>
                      <p:nvPr/>
                    </p:nvPicPr>
                    <p:blipFill>
                      <a:blip r:embed="rId5"/>
                      <a:stretch>
                        <a:fillRect/>
                      </a:stretch>
                    </p:blipFill>
                    <p:spPr>
                      <a:xfrm>
                        <a:off x="7391400" y="1209676"/>
                        <a:ext cx="1295400" cy="578644"/>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248782296"/>
              </p:ext>
            </p:extLst>
          </p:nvPr>
        </p:nvGraphicFramePr>
        <p:xfrm>
          <a:off x="7391400" y="1883821"/>
          <a:ext cx="1264920" cy="777873"/>
        </p:xfrm>
        <a:graphic>
          <a:graphicData uri="http://schemas.openxmlformats.org/presentationml/2006/ole">
            <mc:AlternateContent xmlns:mc="http://schemas.openxmlformats.org/markup-compatibility/2006">
              <mc:Choice xmlns:v="urn:schemas-microsoft-com:vml" Requires="v">
                <p:oleObj spid="_x0000_s9533" name="Document" showAsIcon="1" r:id="rId6" imgW="914400" imgH="771480" progId="Word.Document.12">
                  <p:embed/>
                </p:oleObj>
              </mc:Choice>
              <mc:Fallback>
                <p:oleObj name="Document" showAsIcon="1" r:id="rId6" imgW="914400" imgH="771480" progId="Word.Document.12">
                  <p:embed/>
                  <p:pic>
                    <p:nvPicPr>
                      <p:cNvPr id="0" name=""/>
                      <p:cNvPicPr/>
                      <p:nvPr/>
                    </p:nvPicPr>
                    <p:blipFill>
                      <a:blip r:embed="rId7"/>
                      <a:stretch>
                        <a:fillRect/>
                      </a:stretch>
                    </p:blipFill>
                    <p:spPr>
                      <a:xfrm>
                        <a:off x="7391400" y="1883821"/>
                        <a:ext cx="1264920" cy="777873"/>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671120003"/>
              </p:ext>
            </p:extLst>
          </p:nvPr>
        </p:nvGraphicFramePr>
        <p:xfrm>
          <a:off x="7391400" y="2791157"/>
          <a:ext cx="1335776" cy="419830"/>
        </p:xfrm>
        <a:graphic>
          <a:graphicData uri="http://schemas.openxmlformats.org/presentationml/2006/ole">
            <mc:AlternateContent xmlns:mc="http://schemas.openxmlformats.org/markup-compatibility/2006">
              <mc:Choice xmlns:v="urn:schemas-microsoft-com:vml" Requires="v">
                <p:oleObj spid="_x0000_s9534" name="Document" showAsIcon="1" r:id="rId8" imgW="914400" imgH="771480" progId="Word.Document.12">
                  <p:embed/>
                </p:oleObj>
              </mc:Choice>
              <mc:Fallback>
                <p:oleObj name="Document" showAsIcon="1" r:id="rId8" imgW="914400" imgH="771480" progId="Word.Document.12">
                  <p:embed/>
                  <p:pic>
                    <p:nvPicPr>
                      <p:cNvPr id="0" name=""/>
                      <p:cNvPicPr/>
                      <p:nvPr/>
                    </p:nvPicPr>
                    <p:blipFill>
                      <a:blip r:embed="rId9"/>
                      <a:stretch>
                        <a:fillRect/>
                      </a:stretch>
                    </p:blipFill>
                    <p:spPr>
                      <a:xfrm>
                        <a:off x="7391400" y="2791157"/>
                        <a:ext cx="1335776" cy="419830"/>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851450407"/>
              </p:ext>
            </p:extLst>
          </p:nvPr>
        </p:nvGraphicFramePr>
        <p:xfrm>
          <a:off x="7391400" y="3272421"/>
          <a:ext cx="1308562" cy="461162"/>
        </p:xfrm>
        <a:graphic>
          <a:graphicData uri="http://schemas.openxmlformats.org/presentationml/2006/ole">
            <mc:AlternateContent xmlns:mc="http://schemas.openxmlformats.org/markup-compatibility/2006">
              <mc:Choice xmlns:v="urn:schemas-microsoft-com:vml" Requires="v">
                <p:oleObj spid="_x0000_s9535" name="Document" showAsIcon="1" r:id="rId10" imgW="914400" imgH="771480" progId="Word.Document.12">
                  <p:embed/>
                </p:oleObj>
              </mc:Choice>
              <mc:Fallback>
                <p:oleObj name="Document" showAsIcon="1" r:id="rId10" imgW="914400" imgH="771480" progId="Word.Document.12">
                  <p:embed/>
                  <p:pic>
                    <p:nvPicPr>
                      <p:cNvPr id="0" name=""/>
                      <p:cNvPicPr/>
                      <p:nvPr/>
                    </p:nvPicPr>
                    <p:blipFill>
                      <a:blip r:embed="rId11"/>
                      <a:stretch>
                        <a:fillRect/>
                      </a:stretch>
                    </p:blipFill>
                    <p:spPr>
                      <a:xfrm>
                        <a:off x="7391400" y="3272421"/>
                        <a:ext cx="1308562" cy="461162"/>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188004157"/>
              </p:ext>
            </p:extLst>
          </p:nvPr>
        </p:nvGraphicFramePr>
        <p:xfrm>
          <a:off x="7391400" y="3795017"/>
          <a:ext cx="1264919" cy="559235"/>
        </p:xfrm>
        <a:graphic>
          <a:graphicData uri="http://schemas.openxmlformats.org/presentationml/2006/ole">
            <mc:AlternateContent xmlns:mc="http://schemas.openxmlformats.org/markup-compatibility/2006">
              <mc:Choice xmlns:v="urn:schemas-microsoft-com:vml" Requires="v">
                <p:oleObj spid="_x0000_s9536" name="Document" showAsIcon="1" r:id="rId12" imgW="914400" imgH="771480" progId="Word.Document.12">
                  <p:embed/>
                </p:oleObj>
              </mc:Choice>
              <mc:Fallback>
                <p:oleObj name="Document" showAsIcon="1" r:id="rId12" imgW="914400" imgH="771480" progId="Word.Document.12">
                  <p:embed/>
                  <p:pic>
                    <p:nvPicPr>
                      <p:cNvPr id="0" name=""/>
                      <p:cNvPicPr/>
                      <p:nvPr/>
                    </p:nvPicPr>
                    <p:blipFill>
                      <a:blip r:embed="rId13"/>
                      <a:stretch>
                        <a:fillRect/>
                      </a:stretch>
                    </p:blipFill>
                    <p:spPr>
                      <a:xfrm>
                        <a:off x="7391400" y="3795017"/>
                        <a:ext cx="1264919" cy="559235"/>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2458406746"/>
              </p:ext>
            </p:extLst>
          </p:nvPr>
        </p:nvGraphicFramePr>
        <p:xfrm>
          <a:off x="7391400" y="4385206"/>
          <a:ext cx="1330234" cy="672329"/>
        </p:xfrm>
        <a:graphic>
          <a:graphicData uri="http://schemas.openxmlformats.org/presentationml/2006/ole">
            <mc:AlternateContent xmlns:mc="http://schemas.openxmlformats.org/markup-compatibility/2006">
              <mc:Choice xmlns:v="urn:schemas-microsoft-com:vml" Requires="v">
                <p:oleObj spid="_x0000_s9537" name="Document" showAsIcon="1" r:id="rId14" imgW="914400" imgH="771480" progId="Word.Document.12">
                  <p:embed/>
                </p:oleObj>
              </mc:Choice>
              <mc:Fallback>
                <p:oleObj name="Document" showAsIcon="1" r:id="rId14" imgW="914400" imgH="771480" progId="Word.Document.12">
                  <p:embed/>
                  <p:pic>
                    <p:nvPicPr>
                      <p:cNvPr id="0" name=""/>
                      <p:cNvPicPr/>
                      <p:nvPr/>
                    </p:nvPicPr>
                    <p:blipFill>
                      <a:blip r:embed="rId15"/>
                      <a:stretch>
                        <a:fillRect/>
                      </a:stretch>
                    </p:blipFill>
                    <p:spPr>
                      <a:xfrm>
                        <a:off x="7391400" y="4385206"/>
                        <a:ext cx="1330234" cy="672329"/>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681512486"/>
              </p:ext>
            </p:extLst>
          </p:nvPr>
        </p:nvGraphicFramePr>
        <p:xfrm>
          <a:off x="7391400" y="5057536"/>
          <a:ext cx="1295400" cy="578644"/>
        </p:xfrm>
        <a:graphic>
          <a:graphicData uri="http://schemas.openxmlformats.org/presentationml/2006/ole">
            <mc:AlternateContent xmlns:mc="http://schemas.openxmlformats.org/markup-compatibility/2006">
              <mc:Choice xmlns:v="urn:schemas-microsoft-com:vml" Requires="v">
                <p:oleObj spid="_x0000_s9538" name="Document" showAsIcon="1" r:id="rId16" imgW="914400" imgH="771480" progId="Word.Document.12">
                  <p:embed/>
                </p:oleObj>
              </mc:Choice>
              <mc:Fallback>
                <p:oleObj name="Document" showAsIcon="1" r:id="rId16" imgW="914400" imgH="771480" progId="Word.Document.12">
                  <p:embed/>
                  <p:pic>
                    <p:nvPicPr>
                      <p:cNvPr id="0" name=""/>
                      <p:cNvPicPr/>
                      <p:nvPr/>
                    </p:nvPicPr>
                    <p:blipFill>
                      <a:blip r:embed="rId17"/>
                      <a:stretch>
                        <a:fillRect/>
                      </a:stretch>
                    </p:blipFill>
                    <p:spPr>
                      <a:xfrm>
                        <a:off x="7391400" y="5057536"/>
                        <a:ext cx="1295400" cy="578644"/>
                      </a:xfrm>
                      <a:prstGeom prst="rect">
                        <a:avLst/>
                      </a:prstGeom>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3691196909"/>
              </p:ext>
            </p:extLst>
          </p:nvPr>
        </p:nvGraphicFramePr>
        <p:xfrm>
          <a:off x="7380319" y="5705175"/>
          <a:ext cx="1276000" cy="1076625"/>
        </p:xfrm>
        <a:graphic>
          <a:graphicData uri="http://schemas.openxmlformats.org/presentationml/2006/ole">
            <mc:AlternateContent xmlns:mc="http://schemas.openxmlformats.org/markup-compatibility/2006">
              <mc:Choice xmlns:v="urn:schemas-microsoft-com:vml" Requires="v">
                <p:oleObj spid="_x0000_s9539" name="Document" showAsIcon="1" r:id="rId18" imgW="914400" imgH="771480" progId="Word.Document.12">
                  <p:embed/>
                </p:oleObj>
              </mc:Choice>
              <mc:Fallback>
                <p:oleObj name="Document" showAsIcon="1" r:id="rId18" imgW="914400" imgH="771480" progId="Word.Document.12">
                  <p:embed/>
                  <p:pic>
                    <p:nvPicPr>
                      <p:cNvPr id="0" name=""/>
                      <p:cNvPicPr/>
                      <p:nvPr/>
                    </p:nvPicPr>
                    <p:blipFill>
                      <a:blip r:embed="rId19"/>
                      <a:stretch>
                        <a:fillRect/>
                      </a:stretch>
                    </p:blipFill>
                    <p:spPr>
                      <a:xfrm>
                        <a:off x="7380319" y="5705175"/>
                        <a:ext cx="1276000" cy="1076625"/>
                      </a:xfrm>
                      <a:prstGeom prst="rect">
                        <a:avLst/>
                      </a:prstGeom>
                    </p:spPr>
                  </p:pic>
                </p:oleObj>
              </mc:Fallback>
            </mc:AlternateContent>
          </a:graphicData>
        </a:graphic>
      </p:graphicFrame>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1800" y="-85028"/>
            <a:ext cx="2362200" cy="922411"/>
          </a:xfrm>
          <a:prstGeom prst="rect">
            <a:avLst/>
          </a:prstGeom>
        </p:spPr>
      </p:pic>
    </p:spTree>
    <p:extLst>
      <p:ext uri="{BB962C8B-B14F-4D97-AF65-F5344CB8AC3E}">
        <p14:creationId xmlns:p14="http://schemas.microsoft.com/office/powerpoint/2010/main" val="29195729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2000" b="-22000"/>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39822171"/>
              </p:ext>
            </p:extLst>
          </p:nvPr>
        </p:nvGraphicFramePr>
        <p:xfrm>
          <a:off x="554182" y="837384"/>
          <a:ext cx="8153400" cy="5700576"/>
        </p:xfrm>
        <a:graphic>
          <a:graphicData uri="http://schemas.openxmlformats.org/drawingml/2006/table">
            <a:tbl>
              <a:tblPr firstRow="1" bandRow="1">
                <a:tableStyleId>{5C22544A-7EE6-4342-B048-85BDC9FD1C3A}</a:tableStyleId>
              </a:tblPr>
              <a:tblGrid>
                <a:gridCol w="665018">
                  <a:extLst>
                    <a:ext uri="{9D8B030D-6E8A-4147-A177-3AD203B41FA5}">
                      <a16:colId xmlns:a16="http://schemas.microsoft.com/office/drawing/2014/main" val="20000"/>
                    </a:ext>
                  </a:extLst>
                </a:gridCol>
                <a:gridCol w="6172200">
                  <a:extLst>
                    <a:ext uri="{9D8B030D-6E8A-4147-A177-3AD203B41FA5}">
                      <a16:colId xmlns:a16="http://schemas.microsoft.com/office/drawing/2014/main" val="20001"/>
                    </a:ext>
                  </a:extLst>
                </a:gridCol>
                <a:gridCol w="1316182">
                  <a:extLst>
                    <a:ext uri="{9D8B030D-6E8A-4147-A177-3AD203B41FA5}">
                      <a16:colId xmlns:a16="http://schemas.microsoft.com/office/drawing/2014/main" val="2765268651"/>
                    </a:ext>
                  </a:extLst>
                </a:gridCol>
              </a:tblGrid>
              <a:tr h="352081">
                <a:tc>
                  <a:txBody>
                    <a:bodyPr/>
                    <a:lstStyle/>
                    <a:p>
                      <a:pPr algn="ctr"/>
                      <a:r>
                        <a:rPr lang="en-US" dirty="0" smtClean="0"/>
                        <a:t>Sch.</a:t>
                      </a:r>
                      <a:endParaRPr lang="en-US" dirty="0"/>
                    </a:p>
                  </a:txBody>
                  <a:tcPr/>
                </a:tc>
                <a:tc>
                  <a:txBody>
                    <a:bodyPr/>
                    <a:lstStyle/>
                    <a:p>
                      <a:pPr marL="0" indent="0" algn="ctr">
                        <a:buNone/>
                      </a:pPr>
                      <a:r>
                        <a:rPr lang="en-US" dirty="0" smtClean="0"/>
                        <a:t>Operation</a:t>
                      </a:r>
                      <a:endParaRPr lang="en-US" dirty="0"/>
                    </a:p>
                  </a:txBody>
                  <a:tcPr/>
                </a:tc>
                <a:tc>
                  <a:txBody>
                    <a:bodyPr/>
                    <a:lstStyle/>
                    <a:p>
                      <a:pPr marL="0" indent="0" algn="ctr">
                        <a:buNone/>
                      </a:pPr>
                      <a:r>
                        <a:rPr lang="en-US" dirty="0" err="1" smtClean="0"/>
                        <a:t>Sch</a:t>
                      </a:r>
                      <a:r>
                        <a:rPr lang="en-US" smtClean="0"/>
                        <a:t> - Copy</a:t>
                      </a:r>
                      <a:endParaRPr lang="en-US" dirty="0"/>
                    </a:p>
                  </a:txBody>
                  <a:tcPr/>
                </a:tc>
                <a:extLst>
                  <a:ext uri="{0D108BD9-81ED-4DB2-BD59-A6C34878D82A}">
                    <a16:rowId xmlns:a16="http://schemas.microsoft.com/office/drawing/2014/main" val="10000"/>
                  </a:ext>
                </a:extLst>
              </a:tr>
              <a:tr h="397056">
                <a:tc>
                  <a:txBody>
                    <a:bodyPr/>
                    <a:lstStyle/>
                    <a:p>
                      <a:pPr algn="r"/>
                      <a:r>
                        <a:rPr lang="en-US" sz="1800" dirty="0" smtClean="0"/>
                        <a:t>IX</a:t>
                      </a:r>
                      <a:endParaRPr lang="en-US" sz="1800" dirty="0"/>
                    </a:p>
                  </a:txBody>
                  <a:tcPr/>
                </a:tc>
                <a:tc>
                  <a:txBody>
                    <a:bodyPr/>
                    <a:lstStyle/>
                    <a:p>
                      <a:pPr marL="0" indent="0" algn="just">
                        <a:buNone/>
                      </a:pPr>
                      <a:r>
                        <a:rPr lang="en-US" sz="1800" dirty="0" smtClean="0"/>
                        <a:t>Liming and tanning of raw hides and skins</a:t>
                      </a:r>
                      <a:r>
                        <a:rPr lang="en-US" sz="1800" baseline="0" dirty="0" smtClean="0"/>
                        <a:t> and processes incidental thereto</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580654350"/>
                  </a:ext>
                </a:extLst>
              </a:tr>
              <a:tr h="397056">
                <a:tc>
                  <a:txBody>
                    <a:bodyPr/>
                    <a:lstStyle/>
                    <a:p>
                      <a:pPr algn="r"/>
                      <a:r>
                        <a:rPr lang="en-US" sz="1800" dirty="0" smtClean="0"/>
                        <a:t>X</a:t>
                      </a:r>
                      <a:endParaRPr lang="en-US" sz="1800" dirty="0"/>
                    </a:p>
                  </a:txBody>
                  <a:tcPr/>
                </a:tc>
                <a:tc>
                  <a:txBody>
                    <a:bodyPr/>
                    <a:lstStyle/>
                    <a:p>
                      <a:pPr marL="0" indent="0" algn="just">
                        <a:buNone/>
                      </a:pPr>
                      <a:r>
                        <a:rPr lang="en-US" sz="1800" dirty="0" smtClean="0"/>
                        <a:t>Manufacture of chromic acid</a:t>
                      </a:r>
                      <a:r>
                        <a:rPr lang="en-US" sz="1800" baseline="0" dirty="0" smtClean="0"/>
                        <a:t> or manufacture or recovery of the </a:t>
                      </a:r>
                      <a:r>
                        <a:rPr lang="en-US" sz="1800" baseline="0" dirty="0" err="1" smtClean="0"/>
                        <a:t>bichromate</a:t>
                      </a:r>
                      <a:r>
                        <a:rPr lang="en-US" sz="1800" baseline="0" dirty="0" smtClean="0"/>
                        <a:t> of sodium, potassium or ammonium</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2949480091"/>
                  </a:ext>
                </a:extLst>
              </a:tr>
              <a:tr h="397056">
                <a:tc>
                  <a:txBody>
                    <a:bodyPr/>
                    <a:lstStyle/>
                    <a:p>
                      <a:pPr algn="r"/>
                      <a:r>
                        <a:rPr lang="en-US" sz="1800" dirty="0" smtClean="0"/>
                        <a:t>XI</a:t>
                      </a:r>
                      <a:endParaRPr lang="en-US" sz="1800" dirty="0"/>
                    </a:p>
                  </a:txBody>
                  <a:tcPr/>
                </a:tc>
                <a:tc>
                  <a:txBody>
                    <a:bodyPr/>
                    <a:lstStyle/>
                    <a:p>
                      <a:pPr marL="0" indent="0">
                        <a:buNone/>
                      </a:pPr>
                      <a:r>
                        <a:rPr lang="en-US" sz="1800" dirty="0" smtClean="0"/>
                        <a:t>Manufacture or manipulation of nitro or amino compounds</a:t>
                      </a:r>
                      <a:endParaRPr lang="en-US" sz="1800" dirty="0"/>
                    </a:p>
                  </a:txBody>
                  <a:tcPr/>
                </a:tc>
                <a:tc>
                  <a:txBody>
                    <a:bodyPr/>
                    <a:lstStyle/>
                    <a:p>
                      <a:pPr marL="0" indent="0">
                        <a:buNone/>
                      </a:pPr>
                      <a:endParaRPr lang="en-US" sz="1800" dirty="0"/>
                    </a:p>
                  </a:txBody>
                  <a:tcPr/>
                </a:tc>
                <a:extLst>
                  <a:ext uri="{0D108BD9-81ED-4DB2-BD59-A6C34878D82A}">
                    <a16:rowId xmlns:a16="http://schemas.microsoft.com/office/drawing/2014/main" val="2133878543"/>
                  </a:ext>
                </a:extLst>
              </a:tr>
              <a:tr h="457200">
                <a:tc>
                  <a:txBody>
                    <a:bodyPr/>
                    <a:lstStyle/>
                    <a:p>
                      <a:pPr algn="r"/>
                      <a:r>
                        <a:rPr lang="en-US" sz="1800" dirty="0" smtClean="0"/>
                        <a:t>XII</a:t>
                      </a:r>
                      <a:endParaRPr lang="en-US" sz="1800" dirty="0"/>
                    </a:p>
                  </a:txBody>
                  <a:tcPr>
                    <a:solidFill>
                      <a:srgbClr val="FFFF00"/>
                    </a:solidFill>
                  </a:tcPr>
                </a:tc>
                <a:tc>
                  <a:txBody>
                    <a:bodyPr/>
                    <a:lstStyle/>
                    <a:p>
                      <a:pPr marL="0" indent="0" algn="l">
                        <a:buNone/>
                      </a:pPr>
                      <a:r>
                        <a:rPr lang="en-US" sz="1800" dirty="0" smtClean="0"/>
                        <a:t>Handling and manipulation</a:t>
                      </a:r>
                      <a:r>
                        <a:rPr lang="en-US" sz="1800" baseline="0" dirty="0" smtClean="0"/>
                        <a:t> of corrosive substances</a:t>
                      </a:r>
                      <a:endParaRPr lang="en-US" sz="1800" dirty="0"/>
                    </a:p>
                  </a:txBody>
                  <a:tcPr>
                    <a:solidFill>
                      <a:srgbClr val="FFFF00"/>
                    </a:solidFill>
                  </a:tcPr>
                </a:tc>
                <a:tc>
                  <a:txBody>
                    <a:bodyPr/>
                    <a:lstStyle/>
                    <a:p>
                      <a:pPr marL="0" indent="0" algn="l">
                        <a:buNone/>
                      </a:pPr>
                      <a:endParaRPr lang="en-US" sz="1800" dirty="0"/>
                    </a:p>
                  </a:txBody>
                  <a:tcPr>
                    <a:solidFill>
                      <a:srgbClr val="FFFF00"/>
                    </a:solidFill>
                  </a:tcPr>
                </a:tc>
                <a:extLst>
                  <a:ext uri="{0D108BD9-81ED-4DB2-BD59-A6C34878D82A}">
                    <a16:rowId xmlns:a16="http://schemas.microsoft.com/office/drawing/2014/main" val="10002"/>
                  </a:ext>
                </a:extLst>
              </a:tr>
              <a:tr h="528122">
                <a:tc>
                  <a:txBody>
                    <a:bodyPr/>
                    <a:lstStyle/>
                    <a:p>
                      <a:pPr algn="r"/>
                      <a:r>
                        <a:rPr lang="en-US" sz="1800" dirty="0" smtClean="0"/>
                        <a:t>XIII</a:t>
                      </a:r>
                      <a:endParaRPr lang="en-US" sz="1800" dirty="0"/>
                    </a:p>
                  </a:txBody>
                  <a:tcPr/>
                </a:tc>
                <a:tc>
                  <a:txBody>
                    <a:bodyPr/>
                    <a:lstStyle/>
                    <a:p>
                      <a:pPr marL="0" indent="0" algn="just">
                        <a:buNone/>
                      </a:pPr>
                      <a:r>
                        <a:rPr lang="en-US" sz="1800" dirty="0" smtClean="0"/>
                        <a:t>Manufacturing of bangles and other articles from cinematograph film and toxic and inflammable solvents</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10003"/>
                  </a:ext>
                </a:extLst>
              </a:tr>
              <a:tr h="467756">
                <a:tc>
                  <a:txBody>
                    <a:bodyPr/>
                    <a:lstStyle/>
                    <a:p>
                      <a:pPr algn="r"/>
                      <a:r>
                        <a:rPr lang="en-US" sz="1800" dirty="0" smtClean="0"/>
                        <a:t>XIV</a:t>
                      </a:r>
                      <a:endParaRPr lang="en-US" sz="1800" dirty="0"/>
                    </a:p>
                  </a:txBody>
                  <a:tcPr/>
                </a:tc>
                <a:tc>
                  <a:txBody>
                    <a:bodyPr/>
                    <a:lstStyle/>
                    <a:p>
                      <a:pPr marL="0" indent="0" algn="just">
                        <a:buNone/>
                      </a:pPr>
                      <a:r>
                        <a:rPr lang="en-US" sz="1800" dirty="0" smtClean="0"/>
                        <a:t>Processes involving manufacture, use or evolution of carbon </a:t>
                      </a:r>
                      <a:r>
                        <a:rPr lang="en-US" sz="1800" dirty="0" err="1" smtClean="0"/>
                        <a:t>disulphide</a:t>
                      </a:r>
                      <a:r>
                        <a:rPr lang="en-US" sz="1800" dirty="0" smtClean="0"/>
                        <a:t> and hydrogen </a:t>
                      </a:r>
                      <a:r>
                        <a:rPr lang="en-US" sz="1800" dirty="0" err="1" smtClean="0"/>
                        <a:t>sulphide</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2003568115"/>
                  </a:ext>
                </a:extLst>
              </a:tr>
              <a:tr h="352081">
                <a:tc>
                  <a:txBody>
                    <a:bodyPr/>
                    <a:lstStyle/>
                    <a:p>
                      <a:pPr algn="r"/>
                      <a:r>
                        <a:rPr lang="en-US" sz="1800" dirty="0" smtClean="0"/>
                        <a:t>XV</a:t>
                      </a:r>
                      <a:endParaRPr lang="en-US" sz="1800" dirty="0"/>
                    </a:p>
                  </a:txBody>
                  <a:tcPr/>
                </a:tc>
                <a:tc>
                  <a:txBody>
                    <a:bodyPr/>
                    <a:lstStyle/>
                    <a:p>
                      <a:pPr marL="0" indent="0" algn="just">
                        <a:buNone/>
                      </a:pPr>
                      <a:r>
                        <a:rPr lang="en-US" sz="1800" dirty="0" smtClean="0"/>
                        <a:t>Manufacture and manipulation of dangerous pesticides</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1840137518"/>
                  </a:ext>
                </a:extLst>
              </a:tr>
              <a:tr h="433116">
                <a:tc>
                  <a:txBody>
                    <a:bodyPr/>
                    <a:lstStyle/>
                    <a:p>
                      <a:pPr algn="r"/>
                      <a:r>
                        <a:rPr lang="en-US" sz="1800" dirty="0" smtClean="0"/>
                        <a:t>XVI</a:t>
                      </a:r>
                      <a:endParaRPr lang="en-US" sz="1800" dirty="0"/>
                    </a:p>
                  </a:txBody>
                  <a:tcPr/>
                </a:tc>
                <a:tc>
                  <a:txBody>
                    <a:bodyPr/>
                    <a:lstStyle/>
                    <a:p>
                      <a:pPr marL="0" indent="0" algn="just">
                        <a:buNone/>
                      </a:pPr>
                      <a:r>
                        <a:rPr lang="en-US" sz="1800" dirty="0" smtClean="0"/>
                        <a:t>Compression of oxygen and hydrogen produced by electrolytic process or by steam iron process</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1629387262"/>
                  </a:ext>
                </a:extLst>
              </a:tr>
              <a:tr h="541428">
                <a:tc>
                  <a:txBody>
                    <a:bodyPr/>
                    <a:lstStyle/>
                    <a:p>
                      <a:pPr algn="r"/>
                      <a:r>
                        <a:rPr lang="en-US" sz="1800" dirty="0" smtClean="0"/>
                        <a:t>XVII</a:t>
                      </a:r>
                      <a:endParaRPr lang="en-US" sz="1800" dirty="0"/>
                    </a:p>
                  </a:txBody>
                  <a:tcPr>
                    <a:solidFill>
                      <a:srgbClr val="FFFF00"/>
                    </a:solidFill>
                  </a:tcPr>
                </a:tc>
                <a:tc>
                  <a:txBody>
                    <a:bodyPr/>
                    <a:lstStyle/>
                    <a:p>
                      <a:pPr marL="0" indent="0" algn="just">
                        <a:buNone/>
                      </a:pPr>
                      <a:r>
                        <a:rPr lang="en-US" sz="1800" dirty="0" smtClean="0"/>
                        <a:t>Handling and processing of asbestos, manufacture of any article of asbestos and any other process of manufacture or otherwise in which asbestos is used in any form</a:t>
                      </a:r>
                      <a:endParaRPr lang="en-US" sz="1800" dirty="0"/>
                    </a:p>
                  </a:txBody>
                  <a:tcPr>
                    <a:solidFill>
                      <a:srgbClr val="FFFF00"/>
                    </a:solidFill>
                  </a:tcPr>
                </a:tc>
                <a:tc>
                  <a:txBody>
                    <a:bodyPr/>
                    <a:lstStyle/>
                    <a:p>
                      <a:pPr marL="0" indent="0" algn="just">
                        <a:buNone/>
                      </a:pPr>
                      <a:endParaRPr lang="en-US" sz="1800" dirty="0"/>
                    </a:p>
                  </a:txBody>
                  <a:tcPr>
                    <a:solidFill>
                      <a:srgbClr val="FFFF00"/>
                    </a:solidFill>
                  </a:tcPr>
                </a:tc>
                <a:extLst>
                  <a:ext uri="{0D108BD9-81ED-4DB2-BD59-A6C34878D82A}">
                    <a16:rowId xmlns:a16="http://schemas.microsoft.com/office/drawing/2014/main" val="4050387440"/>
                  </a:ext>
                </a:extLst>
              </a:tr>
            </a:tbl>
          </a:graphicData>
        </a:graphic>
      </p:graphicFrame>
      <p:sp>
        <p:nvSpPr>
          <p:cNvPr id="5" name="Title 4"/>
          <p:cNvSpPr>
            <a:spLocks noGrp="1"/>
          </p:cNvSpPr>
          <p:nvPr>
            <p:ph type="title"/>
          </p:nvPr>
        </p:nvSpPr>
        <p:spPr>
          <a:xfrm>
            <a:off x="477982"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en-US" sz="4000" i="1" dirty="0" smtClean="0"/>
              <a:t>Dangerous operations </a:t>
            </a:r>
            <a:r>
              <a:rPr lang="en-US" sz="4000" i="1" dirty="0" err="1" smtClean="0"/>
              <a:t>contd</a:t>
            </a:r>
            <a:r>
              <a:rPr lang="en-US" sz="4000" i="1" dirty="0" smtClean="0"/>
              <a:t>…</a:t>
            </a:r>
            <a:br>
              <a:rPr lang="en-US" sz="4000" i="1" dirty="0" smtClean="0"/>
            </a:br>
            <a:r>
              <a:rPr lang="en-US" sz="1800" i="1" dirty="0" smtClean="0"/>
              <a:t>(Section 87 and Rule 114)</a:t>
            </a:r>
            <a:endParaRPr lang="en-US" sz="1800" i="1" dirty="0"/>
          </a:p>
        </p:txBody>
      </p:sp>
      <p:graphicFrame>
        <p:nvGraphicFramePr>
          <p:cNvPr id="2" name="Object 1"/>
          <p:cNvGraphicFramePr>
            <a:graphicFrameLocks noChangeAspect="1"/>
          </p:cNvGraphicFramePr>
          <p:nvPr>
            <p:extLst>
              <p:ext uri="{D42A27DB-BD31-4B8C-83A1-F6EECF244321}">
                <p14:modId xmlns:p14="http://schemas.microsoft.com/office/powerpoint/2010/main" val="4086057262"/>
              </p:ext>
            </p:extLst>
          </p:nvPr>
        </p:nvGraphicFramePr>
        <p:xfrm>
          <a:off x="7543800" y="1447800"/>
          <a:ext cx="914400" cy="771525"/>
        </p:xfrm>
        <a:graphic>
          <a:graphicData uri="http://schemas.openxmlformats.org/presentationml/2006/ole">
            <mc:AlternateContent xmlns:mc="http://schemas.openxmlformats.org/markup-compatibility/2006">
              <mc:Choice xmlns:v="urn:schemas-microsoft-com:vml" Requires="v">
                <p:oleObj spid="_x0000_s8632" name="Document" showAsIcon="1" r:id="rId4" imgW="914400" imgH="771480" progId="Word.Document.12">
                  <p:embed/>
                </p:oleObj>
              </mc:Choice>
              <mc:Fallback>
                <p:oleObj name="Document" showAsIcon="1" r:id="rId4" imgW="914400" imgH="771480" progId="Word.Document.12">
                  <p:embed/>
                  <p:pic>
                    <p:nvPicPr>
                      <p:cNvPr id="0" name=""/>
                      <p:cNvPicPr/>
                      <p:nvPr/>
                    </p:nvPicPr>
                    <p:blipFill>
                      <a:blip r:embed="rId5"/>
                      <a:stretch>
                        <a:fillRect/>
                      </a:stretch>
                    </p:blipFill>
                    <p:spPr>
                      <a:xfrm>
                        <a:off x="7543800" y="1447800"/>
                        <a:ext cx="914400" cy="771525"/>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705289120"/>
              </p:ext>
            </p:extLst>
          </p:nvPr>
        </p:nvGraphicFramePr>
        <p:xfrm>
          <a:off x="7570839" y="2207035"/>
          <a:ext cx="914400" cy="771525"/>
        </p:xfrm>
        <a:graphic>
          <a:graphicData uri="http://schemas.openxmlformats.org/presentationml/2006/ole">
            <mc:AlternateContent xmlns:mc="http://schemas.openxmlformats.org/markup-compatibility/2006">
              <mc:Choice xmlns:v="urn:schemas-microsoft-com:vml" Requires="v">
                <p:oleObj spid="_x0000_s8633" name="Document" showAsIcon="1" r:id="rId6" imgW="914400" imgH="771480" progId="Word.Document.12">
                  <p:embed/>
                </p:oleObj>
              </mc:Choice>
              <mc:Fallback>
                <p:oleObj name="Document" showAsIcon="1" r:id="rId6" imgW="914400" imgH="771480" progId="Word.Document.12">
                  <p:embed/>
                  <p:pic>
                    <p:nvPicPr>
                      <p:cNvPr id="0" name=""/>
                      <p:cNvPicPr/>
                      <p:nvPr/>
                    </p:nvPicPr>
                    <p:blipFill>
                      <a:blip r:embed="rId7"/>
                      <a:stretch>
                        <a:fillRect/>
                      </a:stretch>
                    </p:blipFill>
                    <p:spPr>
                      <a:xfrm>
                        <a:off x="7570839" y="2207035"/>
                        <a:ext cx="914400" cy="771525"/>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466618108"/>
              </p:ext>
            </p:extLst>
          </p:nvPr>
        </p:nvGraphicFramePr>
        <p:xfrm>
          <a:off x="7570839" y="2792716"/>
          <a:ext cx="914400" cy="766763"/>
        </p:xfrm>
        <a:graphic>
          <a:graphicData uri="http://schemas.openxmlformats.org/presentationml/2006/ole">
            <mc:AlternateContent xmlns:mc="http://schemas.openxmlformats.org/markup-compatibility/2006">
              <mc:Choice xmlns:v="urn:schemas-microsoft-com:vml" Requires="v">
                <p:oleObj spid="_x0000_s8634" name="Document" showAsIcon="1" r:id="rId8" imgW="914400" imgH="771480" progId="Word.Document.12">
                  <p:embed/>
                </p:oleObj>
              </mc:Choice>
              <mc:Fallback>
                <p:oleObj name="Document" showAsIcon="1" r:id="rId8" imgW="914400" imgH="771480" progId="Word.Document.12">
                  <p:embed/>
                  <p:pic>
                    <p:nvPicPr>
                      <p:cNvPr id="0" name=""/>
                      <p:cNvPicPr/>
                      <p:nvPr/>
                    </p:nvPicPr>
                    <p:blipFill>
                      <a:blip r:embed="rId9"/>
                      <a:stretch>
                        <a:fillRect/>
                      </a:stretch>
                    </p:blipFill>
                    <p:spPr>
                      <a:xfrm>
                        <a:off x="7570839" y="2792716"/>
                        <a:ext cx="914400" cy="766763"/>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779631845"/>
              </p:ext>
            </p:extLst>
          </p:nvPr>
        </p:nvGraphicFramePr>
        <p:xfrm>
          <a:off x="7543800" y="3249100"/>
          <a:ext cx="914400" cy="771525"/>
        </p:xfrm>
        <a:graphic>
          <a:graphicData uri="http://schemas.openxmlformats.org/presentationml/2006/ole">
            <mc:AlternateContent xmlns:mc="http://schemas.openxmlformats.org/markup-compatibility/2006">
              <mc:Choice xmlns:v="urn:schemas-microsoft-com:vml" Requires="v">
                <p:oleObj spid="_x0000_s8635" name="Document" showAsIcon="1" r:id="rId10" imgW="914400" imgH="771480" progId="Word.Document.12">
                  <p:embed/>
                </p:oleObj>
              </mc:Choice>
              <mc:Fallback>
                <p:oleObj name="Document" showAsIcon="1" r:id="rId10" imgW="914400" imgH="771480" progId="Word.Document.12">
                  <p:embed/>
                  <p:pic>
                    <p:nvPicPr>
                      <p:cNvPr id="0" name=""/>
                      <p:cNvPicPr/>
                      <p:nvPr/>
                    </p:nvPicPr>
                    <p:blipFill>
                      <a:blip r:embed="rId11"/>
                      <a:stretch>
                        <a:fillRect/>
                      </a:stretch>
                    </p:blipFill>
                    <p:spPr>
                      <a:xfrm>
                        <a:off x="7543800" y="3249100"/>
                        <a:ext cx="914400" cy="771525"/>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804073726"/>
              </p:ext>
            </p:extLst>
          </p:nvPr>
        </p:nvGraphicFramePr>
        <p:xfrm>
          <a:off x="7557320" y="3663439"/>
          <a:ext cx="914400" cy="771525"/>
        </p:xfrm>
        <a:graphic>
          <a:graphicData uri="http://schemas.openxmlformats.org/presentationml/2006/ole">
            <mc:AlternateContent xmlns:mc="http://schemas.openxmlformats.org/markup-compatibility/2006">
              <mc:Choice xmlns:v="urn:schemas-microsoft-com:vml" Requires="v">
                <p:oleObj spid="_x0000_s8636" name="Document" showAsIcon="1" r:id="rId12" imgW="914400" imgH="771480" progId="Word.Document.12">
                  <p:embed/>
                </p:oleObj>
              </mc:Choice>
              <mc:Fallback>
                <p:oleObj name="Document" showAsIcon="1" r:id="rId12" imgW="914400" imgH="771480" progId="Word.Document.12">
                  <p:embed/>
                  <p:pic>
                    <p:nvPicPr>
                      <p:cNvPr id="0" name=""/>
                      <p:cNvPicPr/>
                      <p:nvPr/>
                    </p:nvPicPr>
                    <p:blipFill>
                      <a:blip r:embed="rId13"/>
                      <a:stretch>
                        <a:fillRect/>
                      </a:stretch>
                    </p:blipFill>
                    <p:spPr>
                      <a:xfrm>
                        <a:off x="7557320" y="3663439"/>
                        <a:ext cx="914400" cy="771525"/>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4204966621"/>
              </p:ext>
            </p:extLst>
          </p:nvPr>
        </p:nvGraphicFramePr>
        <p:xfrm>
          <a:off x="7524135" y="4308665"/>
          <a:ext cx="914400" cy="771525"/>
        </p:xfrm>
        <a:graphic>
          <a:graphicData uri="http://schemas.openxmlformats.org/presentationml/2006/ole">
            <mc:AlternateContent xmlns:mc="http://schemas.openxmlformats.org/markup-compatibility/2006">
              <mc:Choice xmlns:v="urn:schemas-microsoft-com:vml" Requires="v">
                <p:oleObj spid="_x0000_s8637" name="Document" showAsIcon="1" r:id="rId14" imgW="914400" imgH="771480" progId="Word.Document.12">
                  <p:embed/>
                </p:oleObj>
              </mc:Choice>
              <mc:Fallback>
                <p:oleObj name="Document" showAsIcon="1" r:id="rId14" imgW="914400" imgH="771480" progId="Word.Document.12">
                  <p:embed/>
                  <p:pic>
                    <p:nvPicPr>
                      <p:cNvPr id="0" name=""/>
                      <p:cNvPicPr/>
                      <p:nvPr/>
                    </p:nvPicPr>
                    <p:blipFill>
                      <a:blip r:embed="rId15"/>
                      <a:stretch>
                        <a:fillRect/>
                      </a:stretch>
                    </p:blipFill>
                    <p:spPr>
                      <a:xfrm>
                        <a:off x="7524135" y="4308665"/>
                        <a:ext cx="914400" cy="771525"/>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566838724"/>
              </p:ext>
            </p:extLst>
          </p:nvPr>
        </p:nvGraphicFramePr>
        <p:xfrm>
          <a:off x="7524135" y="4877294"/>
          <a:ext cx="914400" cy="771525"/>
        </p:xfrm>
        <a:graphic>
          <a:graphicData uri="http://schemas.openxmlformats.org/presentationml/2006/ole">
            <mc:AlternateContent xmlns:mc="http://schemas.openxmlformats.org/markup-compatibility/2006">
              <mc:Choice xmlns:v="urn:schemas-microsoft-com:vml" Requires="v">
                <p:oleObj spid="_x0000_s8638" name="Document" showAsIcon="1" r:id="rId16" imgW="914400" imgH="771480" progId="Word.Document.12">
                  <p:embed/>
                </p:oleObj>
              </mc:Choice>
              <mc:Fallback>
                <p:oleObj name="Document" showAsIcon="1" r:id="rId16" imgW="914400" imgH="771480" progId="Word.Document.12">
                  <p:embed/>
                  <p:pic>
                    <p:nvPicPr>
                      <p:cNvPr id="0" name=""/>
                      <p:cNvPicPr/>
                      <p:nvPr/>
                    </p:nvPicPr>
                    <p:blipFill>
                      <a:blip r:embed="rId17"/>
                      <a:stretch>
                        <a:fillRect/>
                      </a:stretch>
                    </p:blipFill>
                    <p:spPr>
                      <a:xfrm>
                        <a:off x="7524135" y="4877294"/>
                        <a:ext cx="914400" cy="771525"/>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339449595"/>
              </p:ext>
            </p:extLst>
          </p:nvPr>
        </p:nvGraphicFramePr>
        <p:xfrm>
          <a:off x="7570839" y="5338440"/>
          <a:ext cx="914400" cy="771525"/>
        </p:xfrm>
        <a:graphic>
          <a:graphicData uri="http://schemas.openxmlformats.org/presentationml/2006/ole">
            <mc:AlternateContent xmlns:mc="http://schemas.openxmlformats.org/markup-compatibility/2006">
              <mc:Choice xmlns:v="urn:schemas-microsoft-com:vml" Requires="v">
                <p:oleObj spid="_x0000_s8639" name="Document" showAsIcon="1" r:id="rId18" imgW="914400" imgH="771480" progId="Word.Document.12">
                  <p:embed/>
                </p:oleObj>
              </mc:Choice>
              <mc:Fallback>
                <p:oleObj name="Document" showAsIcon="1" r:id="rId18" imgW="914400" imgH="771480" progId="Word.Document.12">
                  <p:embed/>
                  <p:pic>
                    <p:nvPicPr>
                      <p:cNvPr id="0" name=""/>
                      <p:cNvPicPr/>
                      <p:nvPr/>
                    </p:nvPicPr>
                    <p:blipFill>
                      <a:blip r:embed="rId19"/>
                      <a:stretch>
                        <a:fillRect/>
                      </a:stretch>
                    </p:blipFill>
                    <p:spPr>
                      <a:xfrm>
                        <a:off x="7570839" y="5338440"/>
                        <a:ext cx="914400" cy="771525"/>
                      </a:xfrm>
                      <a:prstGeom prst="rect">
                        <a:avLst/>
                      </a:prstGeom>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1215924555"/>
              </p:ext>
            </p:extLst>
          </p:nvPr>
        </p:nvGraphicFramePr>
        <p:xfrm>
          <a:off x="7567152" y="6009637"/>
          <a:ext cx="914400" cy="771525"/>
        </p:xfrm>
        <a:graphic>
          <a:graphicData uri="http://schemas.openxmlformats.org/presentationml/2006/ole">
            <mc:AlternateContent xmlns:mc="http://schemas.openxmlformats.org/markup-compatibility/2006">
              <mc:Choice xmlns:v="urn:schemas-microsoft-com:vml" Requires="v">
                <p:oleObj spid="_x0000_s8640" name="Document" showAsIcon="1" r:id="rId20" imgW="914400" imgH="771480" progId="Word.Document.12">
                  <p:embed/>
                </p:oleObj>
              </mc:Choice>
              <mc:Fallback>
                <p:oleObj name="Document" showAsIcon="1" r:id="rId20" imgW="914400" imgH="771480" progId="Word.Document.12">
                  <p:embed/>
                  <p:pic>
                    <p:nvPicPr>
                      <p:cNvPr id="0" name=""/>
                      <p:cNvPicPr/>
                      <p:nvPr/>
                    </p:nvPicPr>
                    <p:blipFill>
                      <a:blip r:embed="rId21"/>
                      <a:stretch>
                        <a:fillRect/>
                      </a:stretch>
                    </p:blipFill>
                    <p:spPr>
                      <a:xfrm>
                        <a:off x="7567152" y="6009637"/>
                        <a:ext cx="914400" cy="771525"/>
                      </a:xfrm>
                      <a:prstGeom prst="rect">
                        <a:avLst/>
                      </a:prstGeom>
                    </p:spPr>
                  </p:pic>
                </p:oleObj>
              </mc:Fallback>
            </mc:AlternateContent>
          </a:graphicData>
        </a:graphic>
      </p:graphicFrame>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399" y="-58165"/>
            <a:ext cx="1780309" cy="1044819"/>
          </a:xfrm>
          <a:prstGeom prst="rect">
            <a:avLst/>
          </a:prstGeom>
        </p:spPr>
      </p:pic>
    </p:spTree>
    <p:extLst>
      <p:ext uri="{BB962C8B-B14F-4D97-AF65-F5344CB8AC3E}">
        <p14:creationId xmlns:p14="http://schemas.microsoft.com/office/powerpoint/2010/main" val="37369230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2000" b="-22000"/>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4819783"/>
              </p:ext>
            </p:extLst>
          </p:nvPr>
        </p:nvGraphicFramePr>
        <p:xfrm>
          <a:off x="554182" y="837384"/>
          <a:ext cx="8153400" cy="6022248"/>
        </p:xfrm>
        <a:graphic>
          <a:graphicData uri="http://schemas.openxmlformats.org/drawingml/2006/table">
            <a:tbl>
              <a:tblPr firstRow="1" bandRow="1">
                <a:tableStyleId>{5C22544A-7EE6-4342-B048-85BDC9FD1C3A}</a:tableStyleId>
              </a:tblPr>
              <a:tblGrid>
                <a:gridCol w="969818">
                  <a:extLst>
                    <a:ext uri="{9D8B030D-6E8A-4147-A177-3AD203B41FA5}">
                      <a16:colId xmlns:a16="http://schemas.microsoft.com/office/drawing/2014/main" val="20000"/>
                    </a:ext>
                  </a:extLst>
                </a:gridCol>
                <a:gridCol w="5638800">
                  <a:extLst>
                    <a:ext uri="{9D8B030D-6E8A-4147-A177-3AD203B41FA5}">
                      <a16:colId xmlns:a16="http://schemas.microsoft.com/office/drawing/2014/main" val="20001"/>
                    </a:ext>
                  </a:extLst>
                </a:gridCol>
                <a:gridCol w="1544782">
                  <a:extLst>
                    <a:ext uri="{9D8B030D-6E8A-4147-A177-3AD203B41FA5}">
                      <a16:colId xmlns:a16="http://schemas.microsoft.com/office/drawing/2014/main" val="380812608"/>
                    </a:ext>
                  </a:extLst>
                </a:gridCol>
              </a:tblGrid>
              <a:tr h="352081">
                <a:tc>
                  <a:txBody>
                    <a:bodyPr/>
                    <a:lstStyle/>
                    <a:p>
                      <a:pPr algn="ctr"/>
                      <a:r>
                        <a:rPr lang="en-US" dirty="0" smtClean="0"/>
                        <a:t>Sch.</a:t>
                      </a:r>
                      <a:endParaRPr lang="en-US" dirty="0"/>
                    </a:p>
                  </a:txBody>
                  <a:tcPr/>
                </a:tc>
                <a:tc>
                  <a:txBody>
                    <a:bodyPr/>
                    <a:lstStyle/>
                    <a:p>
                      <a:pPr marL="0" indent="0" algn="ctr">
                        <a:buNone/>
                      </a:pPr>
                      <a:r>
                        <a:rPr lang="en-US" dirty="0" smtClean="0"/>
                        <a:t>Operation</a:t>
                      </a:r>
                      <a:endParaRPr lang="en-US" dirty="0"/>
                    </a:p>
                  </a:txBody>
                  <a:tcPr/>
                </a:tc>
                <a:tc>
                  <a:txBody>
                    <a:bodyPr/>
                    <a:lstStyle/>
                    <a:p>
                      <a:pPr marL="0" indent="0" algn="ctr">
                        <a:buNone/>
                      </a:pPr>
                      <a:endParaRPr lang="en-US" dirty="0"/>
                    </a:p>
                  </a:txBody>
                  <a:tcPr/>
                </a:tc>
                <a:extLst>
                  <a:ext uri="{0D108BD9-81ED-4DB2-BD59-A6C34878D82A}">
                    <a16:rowId xmlns:a16="http://schemas.microsoft.com/office/drawing/2014/main" val="10000"/>
                  </a:ext>
                </a:extLst>
              </a:tr>
              <a:tr h="450804">
                <a:tc>
                  <a:txBody>
                    <a:bodyPr/>
                    <a:lstStyle/>
                    <a:p>
                      <a:pPr algn="r"/>
                      <a:r>
                        <a:rPr lang="en-US" sz="1800" dirty="0" smtClean="0"/>
                        <a:t>XVIII</a:t>
                      </a:r>
                      <a:endParaRPr lang="en-US" sz="1800" dirty="0"/>
                    </a:p>
                  </a:txBody>
                  <a:tcPr/>
                </a:tc>
                <a:tc>
                  <a:txBody>
                    <a:bodyPr/>
                    <a:lstStyle/>
                    <a:p>
                      <a:pPr marL="0" indent="0" algn="just">
                        <a:buNone/>
                      </a:pPr>
                      <a:r>
                        <a:rPr lang="en-US" sz="1800" dirty="0" smtClean="0"/>
                        <a:t>Manufacture or manipulation of manganese and its compounds</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447417225"/>
                  </a:ext>
                </a:extLst>
              </a:tr>
              <a:tr h="450804">
                <a:tc>
                  <a:txBody>
                    <a:bodyPr/>
                    <a:lstStyle/>
                    <a:p>
                      <a:pPr algn="r"/>
                      <a:r>
                        <a:rPr lang="en-US" sz="1800" dirty="0" smtClean="0"/>
                        <a:t>XIX</a:t>
                      </a:r>
                      <a:endParaRPr lang="en-US" sz="1800" dirty="0"/>
                    </a:p>
                  </a:txBody>
                  <a:tcPr/>
                </a:tc>
                <a:tc>
                  <a:txBody>
                    <a:bodyPr/>
                    <a:lstStyle/>
                    <a:p>
                      <a:pPr marL="0" indent="0" algn="just">
                        <a:buNone/>
                      </a:pPr>
                      <a:r>
                        <a:rPr lang="en-US" sz="1800" dirty="0" smtClean="0"/>
                        <a:t>Carbon di-</a:t>
                      </a:r>
                      <a:r>
                        <a:rPr lang="en-US" sz="1800" dirty="0" err="1" smtClean="0"/>
                        <a:t>sulphide</a:t>
                      </a:r>
                      <a:r>
                        <a:rPr lang="en-US" sz="1800" dirty="0" smtClean="0"/>
                        <a:t> plants</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1579927098"/>
                  </a:ext>
                </a:extLst>
              </a:tr>
              <a:tr h="381000">
                <a:tc>
                  <a:txBody>
                    <a:bodyPr/>
                    <a:lstStyle/>
                    <a:p>
                      <a:pPr algn="r"/>
                      <a:r>
                        <a:rPr lang="en-US" sz="1800" dirty="0" smtClean="0"/>
                        <a:t>XX</a:t>
                      </a:r>
                      <a:endParaRPr lang="en-US" sz="1800" dirty="0"/>
                    </a:p>
                  </a:txBody>
                  <a:tcPr/>
                </a:tc>
                <a:tc>
                  <a:txBody>
                    <a:bodyPr/>
                    <a:lstStyle/>
                    <a:p>
                      <a:pPr marL="0" indent="0" algn="just">
                        <a:buNone/>
                      </a:pPr>
                      <a:r>
                        <a:rPr lang="en-US" sz="1800" dirty="0" smtClean="0"/>
                        <a:t>Benzene</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584809554"/>
                  </a:ext>
                </a:extLst>
              </a:tr>
              <a:tr h="541428">
                <a:tc>
                  <a:txBody>
                    <a:bodyPr/>
                    <a:lstStyle/>
                    <a:p>
                      <a:pPr algn="r"/>
                      <a:r>
                        <a:rPr lang="en-US" sz="1800" dirty="0" smtClean="0"/>
                        <a:t>XXI</a:t>
                      </a:r>
                      <a:endParaRPr lang="en-US" sz="1800" dirty="0"/>
                    </a:p>
                  </a:txBody>
                  <a:tcPr/>
                </a:tc>
                <a:tc>
                  <a:txBody>
                    <a:bodyPr/>
                    <a:lstStyle/>
                    <a:p>
                      <a:pPr marL="0" indent="0">
                        <a:buNone/>
                      </a:pPr>
                      <a:r>
                        <a:rPr lang="en-US" sz="1800" dirty="0" smtClean="0"/>
                        <a:t>Process of extracting oils, wax and fats from vegetable and animal sources in solvent extraction plants</a:t>
                      </a:r>
                      <a:endParaRPr lang="en-US" sz="1800" dirty="0"/>
                    </a:p>
                  </a:txBody>
                  <a:tcPr/>
                </a:tc>
                <a:tc>
                  <a:txBody>
                    <a:bodyPr/>
                    <a:lstStyle/>
                    <a:p>
                      <a:pPr marL="0" indent="0">
                        <a:buNone/>
                      </a:pPr>
                      <a:endParaRPr lang="en-US" sz="1800" dirty="0"/>
                    </a:p>
                  </a:txBody>
                  <a:tcPr/>
                </a:tc>
                <a:extLst>
                  <a:ext uri="{0D108BD9-81ED-4DB2-BD59-A6C34878D82A}">
                    <a16:rowId xmlns:a16="http://schemas.microsoft.com/office/drawing/2014/main" val="2461451525"/>
                  </a:ext>
                </a:extLst>
              </a:tr>
              <a:tr h="541428">
                <a:tc>
                  <a:txBody>
                    <a:bodyPr/>
                    <a:lstStyle/>
                    <a:p>
                      <a:pPr algn="r"/>
                      <a:r>
                        <a:rPr lang="en-US" sz="1800" dirty="0" smtClean="0"/>
                        <a:t>XXII</a:t>
                      </a:r>
                      <a:endParaRPr lang="en-US" sz="1800" dirty="0"/>
                    </a:p>
                  </a:txBody>
                  <a:tcPr/>
                </a:tc>
                <a:tc>
                  <a:txBody>
                    <a:bodyPr/>
                    <a:lstStyle/>
                    <a:p>
                      <a:pPr marL="0" indent="0" algn="l">
                        <a:buNone/>
                      </a:pPr>
                      <a:r>
                        <a:rPr lang="en-US" sz="1800" dirty="0" smtClean="0"/>
                        <a:t>Manufacture or manipulation of carcinogenic dye intermediates</a:t>
                      </a:r>
                      <a:endParaRPr lang="en-US" sz="1800" dirty="0"/>
                    </a:p>
                  </a:txBody>
                  <a:tcPr/>
                </a:tc>
                <a:tc>
                  <a:txBody>
                    <a:bodyPr/>
                    <a:lstStyle/>
                    <a:p>
                      <a:pPr marL="0" indent="0" algn="l">
                        <a:buNone/>
                      </a:pPr>
                      <a:endParaRPr lang="en-US" sz="1800" dirty="0"/>
                    </a:p>
                  </a:txBody>
                  <a:tcPr/>
                </a:tc>
                <a:extLst>
                  <a:ext uri="{0D108BD9-81ED-4DB2-BD59-A6C34878D82A}">
                    <a16:rowId xmlns:a16="http://schemas.microsoft.com/office/drawing/2014/main" val="383293485"/>
                  </a:ext>
                </a:extLst>
              </a:tr>
              <a:tr h="541428">
                <a:tc>
                  <a:txBody>
                    <a:bodyPr/>
                    <a:lstStyle/>
                    <a:p>
                      <a:pPr algn="r"/>
                      <a:r>
                        <a:rPr lang="en-US" sz="1800" b="1" dirty="0" smtClean="0"/>
                        <a:t>XXIII</a:t>
                      </a:r>
                      <a:endParaRPr lang="en-US" sz="1800" b="1" dirty="0"/>
                    </a:p>
                  </a:txBody>
                  <a:tcPr/>
                </a:tc>
                <a:tc>
                  <a:txBody>
                    <a:bodyPr/>
                    <a:lstStyle/>
                    <a:p>
                      <a:pPr marL="0" indent="0" algn="just">
                        <a:buNone/>
                      </a:pPr>
                      <a:r>
                        <a:rPr lang="en-US" sz="1800" b="1" dirty="0" smtClean="0"/>
                        <a:t>Highly flammable liquids and flammable compressed gases</a:t>
                      </a:r>
                      <a:endParaRPr lang="en-US" sz="1800" b="1" dirty="0"/>
                    </a:p>
                  </a:txBody>
                  <a:tcPr>
                    <a:solidFill>
                      <a:srgbClr val="FFFF00"/>
                    </a:solidFill>
                  </a:tcPr>
                </a:tc>
                <a:tc>
                  <a:txBody>
                    <a:bodyPr/>
                    <a:lstStyle/>
                    <a:p>
                      <a:pPr marL="0" indent="0" algn="just">
                        <a:buNone/>
                      </a:pPr>
                      <a:endParaRPr lang="en-US" sz="1800" dirty="0"/>
                    </a:p>
                  </a:txBody>
                  <a:tcPr/>
                </a:tc>
                <a:extLst>
                  <a:ext uri="{0D108BD9-81ED-4DB2-BD59-A6C34878D82A}">
                    <a16:rowId xmlns:a16="http://schemas.microsoft.com/office/drawing/2014/main" val="3374475162"/>
                  </a:ext>
                </a:extLst>
              </a:tr>
              <a:tr h="541428">
                <a:tc>
                  <a:txBody>
                    <a:bodyPr/>
                    <a:lstStyle/>
                    <a:p>
                      <a:pPr algn="r"/>
                      <a:r>
                        <a:rPr lang="en-US" b="1" strike="noStrike" baseline="0" dirty="0" smtClean="0">
                          <a:solidFill>
                            <a:srgbClr val="000000"/>
                          </a:solidFill>
                          <a:effectLst/>
                        </a:rPr>
                        <a:t>XXIV</a:t>
                      </a:r>
                      <a:endParaRPr lang="en-US" b="1" strike="noStrike" baseline="0" dirty="0">
                        <a:solidFill>
                          <a:srgbClr val="000000"/>
                        </a:solidFill>
                        <a:effectLst/>
                      </a:endParaRPr>
                    </a:p>
                  </a:txBody>
                  <a:tcPr/>
                </a:tc>
                <a:tc>
                  <a:txBody>
                    <a:bodyPr/>
                    <a:lstStyle/>
                    <a:p>
                      <a:pPr marL="0" indent="0" algn="just">
                        <a:buNone/>
                      </a:pPr>
                      <a:r>
                        <a:rPr lang="en-US" b="1" strike="noStrike" baseline="0" dirty="0" smtClean="0">
                          <a:solidFill>
                            <a:srgbClr val="000000"/>
                          </a:solidFill>
                          <a:effectLst/>
                        </a:rPr>
                        <a:t>Operations involving high noise levels</a:t>
                      </a:r>
                      <a:endParaRPr lang="en-US" b="1" strike="noStrike" baseline="0" dirty="0">
                        <a:solidFill>
                          <a:srgbClr val="000000"/>
                        </a:solidFill>
                        <a:effectLst/>
                      </a:endParaRPr>
                    </a:p>
                  </a:txBody>
                  <a:tcPr>
                    <a:solidFill>
                      <a:srgbClr val="FFFF00"/>
                    </a:solidFill>
                  </a:tcPr>
                </a:tc>
                <a:tc>
                  <a:txBody>
                    <a:bodyPr/>
                    <a:lstStyle/>
                    <a:p>
                      <a:pPr marL="0" indent="0" algn="just">
                        <a:buNone/>
                      </a:pPr>
                      <a:endParaRPr lang="en-US" b="1" strike="noStrike" baseline="0" dirty="0">
                        <a:solidFill>
                          <a:srgbClr val="000000"/>
                        </a:solidFill>
                        <a:effectLst/>
                      </a:endParaRPr>
                    </a:p>
                  </a:txBody>
                  <a:tcPr/>
                </a:tc>
                <a:extLst>
                  <a:ext uri="{0D108BD9-81ED-4DB2-BD59-A6C34878D82A}">
                    <a16:rowId xmlns:a16="http://schemas.microsoft.com/office/drawing/2014/main" val="379194107"/>
                  </a:ext>
                </a:extLst>
              </a:tr>
              <a:tr h="541428">
                <a:tc>
                  <a:txBody>
                    <a:bodyPr/>
                    <a:lstStyle/>
                    <a:p>
                      <a:pPr algn="r"/>
                      <a:r>
                        <a:rPr lang="en-US" sz="1800" dirty="0" smtClean="0"/>
                        <a:t>XXV</a:t>
                      </a:r>
                      <a:endParaRPr lang="en-US" sz="1800" dirty="0"/>
                    </a:p>
                  </a:txBody>
                  <a:tcPr/>
                </a:tc>
                <a:tc>
                  <a:txBody>
                    <a:bodyPr/>
                    <a:lstStyle/>
                    <a:p>
                      <a:pPr marL="0" indent="0" algn="just">
                        <a:buNone/>
                      </a:pPr>
                      <a:r>
                        <a:rPr lang="en-US" sz="1800" dirty="0" smtClean="0"/>
                        <a:t>Handling and processing of cotton</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1290171950"/>
                  </a:ext>
                </a:extLst>
              </a:tr>
              <a:tr h="541428">
                <a:tc>
                  <a:txBody>
                    <a:bodyPr/>
                    <a:lstStyle/>
                    <a:p>
                      <a:pPr algn="r"/>
                      <a:r>
                        <a:rPr lang="en-US" sz="1800" dirty="0" smtClean="0"/>
                        <a:t>XXVI</a:t>
                      </a:r>
                      <a:endParaRPr lang="en-US" sz="1800" dirty="0"/>
                    </a:p>
                  </a:txBody>
                  <a:tcPr/>
                </a:tc>
                <a:tc>
                  <a:txBody>
                    <a:bodyPr/>
                    <a:lstStyle/>
                    <a:p>
                      <a:pPr marL="0" indent="0" algn="just">
                        <a:buNone/>
                      </a:pPr>
                      <a:r>
                        <a:rPr lang="en-US" sz="1800" dirty="0" smtClean="0"/>
                        <a:t>Fire works and match factories</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3544831340"/>
                  </a:ext>
                </a:extLst>
              </a:tr>
              <a:tr h="541428">
                <a:tc>
                  <a:txBody>
                    <a:bodyPr/>
                    <a:lstStyle/>
                    <a:p>
                      <a:pPr algn="r"/>
                      <a:r>
                        <a:rPr lang="en-US" sz="1800" dirty="0" smtClean="0"/>
                        <a:t>XXVII</a:t>
                      </a:r>
                      <a:endParaRPr lang="en-US" sz="1800" dirty="0"/>
                    </a:p>
                  </a:txBody>
                  <a:tcPr/>
                </a:tc>
                <a:tc>
                  <a:txBody>
                    <a:bodyPr/>
                    <a:lstStyle/>
                    <a:p>
                      <a:pPr marL="0" indent="0" algn="just">
                        <a:buNone/>
                      </a:pPr>
                      <a:r>
                        <a:rPr lang="en-US" sz="1800" dirty="0" smtClean="0"/>
                        <a:t>Manipulation of stone or other material containing free silica</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2778971362"/>
                  </a:ext>
                </a:extLst>
              </a:tr>
            </a:tbl>
          </a:graphicData>
        </a:graphic>
      </p:graphicFrame>
      <p:sp>
        <p:nvSpPr>
          <p:cNvPr id="5" name="Title 4"/>
          <p:cNvSpPr>
            <a:spLocks noGrp="1"/>
          </p:cNvSpPr>
          <p:nvPr>
            <p:ph type="title"/>
          </p:nvPr>
        </p:nvSpPr>
        <p:spPr>
          <a:xfrm>
            <a:off x="477982"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en-US" sz="4000" i="1" dirty="0" smtClean="0"/>
              <a:t>Dangerous operations</a:t>
            </a:r>
            <a:br>
              <a:rPr lang="en-US" sz="4000" i="1" dirty="0" smtClean="0"/>
            </a:br>
            <a:r>
              <a:rPr lang="en-US" sz="1800" i="1" dirty="0" smtClean="0"/>
              <a:t>(Section 87 and Rule 114)</a:t>
            </a:r>
            <a:endParaRPr lang="en-US" sz="1800" i="1" dirty="0"/>
          </a:p>
        </p:txBody>
      </p:sp>
      <p:graphicFrame>
        <p:nvGraphicFramePr>
          <p:cNvPr id="2" name="Object 1"/>
          <p:cNvGraphicFramePr>
            <a:graphicFrameLocks noChangeAspect="1"/>
          </p:cNvGraphicFramePr>
          <p:nvPr>
            <p:extLst>
              <p:ext uri="{D42A27DB-BD31-4B8C-83A1-F6EECF244321}">
                <p14:modId xmlns:p14="http://schemas.microsoft.com/office/powerpoint/2010/main" val="4152075991"/>
              </p:ext>
            </p:extLst>
          </p:nvPr>
        </p:nvGraphicFramePr>
        <p:xfrm>
          <a:off x="7391400" y="1524000"/>
          <a:ext cx="914400" cy="771525"/>
        </p:xfrm>
        <a:graphic>
          <a:graphicData uri="http://schemas.openxmlformats.org/presentationml/2006/ole">
            <mc:AlternateContent xmlns:mc="http://schemas.openxmlformats.org/markup-compatibility/2006">
              <mc:Choice xmlns:v="urn:schemas-microsoft-com:vml" Requires="v">
                <p:oleObj spid="_x0000_s10500" name="Document" showAsIcon="1" r:id="rId4" imgW="914400" imgH="771480" progId="Word.Document.12">
                  <p:embed/>
                </p:oleObj>
              </mc:Choice>
              <mc:Fallback>
                <p:oleObj name="Document" showAsIcon="1" r:id="rId4" imgW="914400" imgH="771480" progId="Word.Document.12">
                  <p:embed/>
                  <p:pic>
                    <p:nvPicPr>
                      <p:cNvPr id="0" name=""/>
                      <p:cNvPicPr/>
                      <p:nvPr/>
                    </p:nvPicPr>
                    <p:blipFill>
                      <a:blip r:embed="rId5"/>
                      <a:stretch>
                        <a:fillRect/>
                      </a:stretch>
                    </p:blipFill>
                    <p:spPr>
                      <a:xfrm>
                        <a:off x="7391400" y="1524000"/>
                        <a:ext cx="914400" cy="771525"/>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357543567"/>
              </p:ext>
            </p:extLst>
          </p:nvPr>
        </p:nvGraphicFramePr>
        <p:xfrm>
          <a:off x="7393858" y="1937592"/>
          <a:ext cx="914400" cy="771525"/>
        </p:xfrm>
        <a:graphic>
          <a:graphicData uri="http://schemas.openxmlformats.org/presentationml/2006/ole">
            <mc:AlternateContent xmlns:mc="http://schemas.openxmlformats.org/markup-compatibility/2006">
              <mc:Choice xmlns:v="urn:schemas-microsoft-com:vml" Requires="v">
                <p:oleObj spid="_x0000_s10501" name="Document" showAsIcon="1" r:id="rId6" imgW="914400" imgH="771480" progId="Word.Document.12">
                  <p:embed/>
                </p:oleObj>
              </mc:Choice>
              <mc:Fallback>
                <p:oleObj name="Document" showAsIcon="1" r:id="rId6" imgW="914400" imgH="771480" progId="Word.Document.12">
                  <p:embed/>
                  <p:pic>
                    <p:nvPicPr>
                      <p:cNvPr id="0" name=""/>
                      <p:cNvPicPr/>
                      <p:nvPr/>
                    </p:nvPicPr>
                    <p:blipFill>
                      <a:blip r:embed="rId7"/>
                      <a:stretch>
                        <a:fillRect/>
                      </a:stretch>
                    </p:blipFill>
                    <p:spPr>
                      <a:xfrm>
                        <a:off x="7393858" y="1937592"/>
                        <a:ext cx="914400" cy="771525"/>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617342758"/>
              </p:ext>
            </p:extLst>
          </p:nvPr>
        </p:nvGraphicFramePr>
        <p:xfrm>
          <a:off x="7391400" y="2351184"/>
          <a:ext cx="914400" cy="771525"/>
        </p:xfrm>
        <a:graphic>
          <a:graphicData uri="http://schemas.openxmlformats.org/presentationml/2006/ole">
            <mc:AlternateContent xmlns:mc="http://schemas.openxmlformats.org/markup-compatibility/2006">
              <mc:Choice xmlns:v="urn:schemas-microsoft-com:vml" Requires="v">
                <p:oleObj spid="_x0000_s10502" name="Document" showAsIcon="1" r:id="rId8" imgW="914400" imgH="771480" progId="Word.Document.12">
                  <p:embed/>
                </p:oleObj>
              </mc:Choice>
              <mc:Fallback>
                <p:oleObj name="Document" showAsIcon="1" r:id="rId8" imgW="914400" imgH="771480" progId="Word.Document.12">
                  <p:embed/>
                  <p:pic>
                    <p:nvPicPr>
                      <p:cNvPr id="0" name=""/>
                      <p:cNvPicPr/>
                      <p:nvPr/>
                    </p:nvPicPr>
                    <p:blipFill>
                      <a:blip r:embed="rId9"/>
                      <a:stretch>
                        <a:fillRect/>
                      </a:stretch>
                    </p:blipFill>
                    <p:spPr>
                      <a:xfrm>
                        <a:off x="7391400" y="2351184"/>
                        <a:ext cx="914400" cy="771525"/>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094452437"/>
              </p:ext>
            </p:extLst>
          </p:nvPr>
        </p:nvGraphicFramePr>
        <p:xfrm>
          <a:off x="7420897" y="2792605"/>
          <a:ext cx="914400" cy="771525"/>
        </p:xfrm>
        <a:graphic>
          <a:graphicData uri="http://schemas.openxmlformats.org/presentationml/2006/ole">
            <mc:AlternateContent xmlns:mc="http://schemas.openxmlformats.org/markup-compatibility/2006">
              <mc:Choice xmlns:v="urn:schemas-microsoft-com:vml" Requires="v">
                <p:oleObj spid="_x0000_s10503" name="Document" showAsIcon="1" r:id="rId10" imgW="914400" imgH="771480" progId="Word.Document.12">
                  <p:embed/>
                </p:oleObj>
              </mc:Choice>
              <mc:Fallback>
                <p:oleObj name="Document" showAsIcon="1" r:id="rId10" imgW="914400" imgH="771480" progId="Word.Document.12">
                  <p:embed/>
                  <p:pic>
                    <p:nvPicPr>
                      <p:cNvPr id="0" name=""/>
                      <p:cNvPicPr/>
                      <p:nvPr/>
                    </p:nvPicPr>
                    <p:blipFill>
                      <a:blip r:embed="rId11"/>
                      <a:stretch>
                        <a:fillRect/>
                      </a:stretch>
                    </p:blipFill>
                    <p:spPr>
                      <a:xfrm>
                        <a:off x="7420897" y="2792605"/>
                        <a:ext cx="914400" cy="771525"/>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506635053"/>
              </p:ext>
            </p:extLst>
          </p:nvPr>
        </p:nvGraphicFramePr>
        <p:xfrm>
          <a:off x="7420897" y="3395733"/>
          <a:ext cx="914400" cy="771525"/>
        </p:xfrm>
        <a:graphic>
          <a:graphicData uri="http://schemas.openxmlformats.org/presentationml/2006/ole">
            <mc:AlternateContent xmlns:mc="http://schemas.openxmlformats.org/markup-compatibility/2006">
              <mc:Choice xmlns:v="urn:schemas-microsoft-com:vml" Requires="v">
                <p:oleObj spid="_x0000_s10504" name="Document" showAsIcon="1" r:id="rId12" imgW="914400" imgH="771480" progId="Word.Document.12">
                  <p:embed/>
                </p:oleObj>
              </mc:Choice>
              <mc:Fallback>
                <p:oleObj name="Document" showAsIcon="1" r:id="rId12" imgW="914400" imgH="771480" progId="Word.Document.12">
                  <p:embed/>
                  <p:pic>
                    <p:nvPicPr>
                      <p:cNvPr id="0" name=""/>
                      <p:cNvPicPr/>
                      <p:nvPr/>
                    </p:nvPicPr>
                    <p:blipFill>
                      <a:blip r:embed="rId13"/>
                      <a:stretch>
                        <a:fillRect/>
                      </a:stretch>
                    </p:blipFill>
                    <p:spPr>
                      <a:xfrm>
                        <a:off x="7420897" y="3395733"/>
                        <a:ext cx="914400" cy="771525"/>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838693589"/>
              </p:ext>
            </p:extLst>
          </p:nvPr>
        </p:nvGraphicFramePr>
        <p:xfrm>
          <a:off x="7420897" y="4013015"/>
          <a:ext cx="914400" cy="771525"/>
        </p:xfrm>
        <a:graphic>
          <a:graphicData uri="http://schemas.openxmlformats.org/presentationml/2006/ole">
            <mc:AlternateContent xmlns:mc="http://schemas.openxmlformats.org/markup-compatibility/2006">
              <mc:Choice xmlns:v="urn:schemas-microsoft-com:vml" Requires="v">
                <p:oleObj spid="_x0000_s10505" name="Document" showAsIcon="1" r:id="rId14" imgW="914400" imgH="771480" progId="Word.Document.12">
                  <p:embed/>
                </p:oleObj>
              </mc:Choice>
              <mc:Fallback>
                <p:oleObj name="Document" showAsIcon="1" r:id="rId14" imgW="914400" imgH="771480" progId="Word.Document.12">
                  <p:embed/>
                  <p:pic>
                    <p:nvPicPr>
                      <p:cNvPr id="0" name=""/>
                      <p:cNvPicPr/>
                      <p:nvPr/>
                    </p:nvPicPr>
                    <p:blipFill>
                      <a:blip r:embed="rId15"/>
                      <a:stretch>
                        <a:fillRect/>
                      </a:stretch>
                    </p:blipFill>
                    <p:spPr>
                      <a:xfrm>
                        <a:off x="7420897" y="4013015"/>
                        <a:ext cx="914400" cy="771525"/>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1330307105"/>
              </p:ext>
            </p:extLst>
          </p:nvPr>
        </p:nvGraphicFramePr>
        <p:xfrm>
          <a:off x="7391400" y="4685363"/>
          <a:ext cx="914400" cy="771525"/>
        </p:xfrm>
        <a:graphic>
          <a:graphicData uri="http://schemas.openxmlformats.org/presentationml/2006/ole">
            <mc:AlternateContent xmlns:mc="http://schemas.openxmlformats.org/markup-compatibility/2006">
              <mc:Choice xmlns:v="urn:schemas-microsoft-com:vml" Requires="v">
                <p:oleObj spid="_x0000_s10506" name="Document" showAsIcon="1" r:id="rId16" imgW="914400" imgH="771480" progId="Word.Document.12">
                  <p:embed/>
                </p:oleObj>
              </mc:Choice>
              <mc:Fallback>
                <p:oleObj name="Document" showAsIcon="1" r:id="rId16" imgW="914400" imgH="771480" progId="Word.Document.12">
                  <p:embed/>
                  <p:pic>
                    <p:nvPicPr>
                      <p:cNvPr id="0" name=""/>
                      <p:cNvPicPr/>
                      <p:nvPr/>
                    </p:nvPicPr>
                    <p:blipFill>
                      <a:blip r:embed="rId17"/>
                      <a:stretch>
                        <a:fillRect/>
                      </a:stretch>
                    </p:blipFill>
                    <p:spPr>
                      <a:xfrm>
                        <a:off x="7391400" y="4685363"/>
                        <a:ext cx="914400" cy="771525"/>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439876336"/>
              </p:ext>
            </p:extLst>
          </p:nvPr>
        </p:nvGraphicFramePr>
        <p:xfrm>
          <a:off x="7406149" y="5288491"/>
          <a:ext cx="914400" cy="771525"/>
        </p:xfrm>
        <a:graphic>
          <a:graphicData uri="http://schemas.openxmlformats.org/presentationml/2006/ole">
            <mc:AlternateContent xmlns:mc="http://schemas.openxmlformats.org/markup-compatibility/2006">
              <mc:Choice xmlns:v="urn:schemas-microsoft-com:vml" Requires="v">
                <p:oleObj spid="_x0000_s10507" name="Document" showAsIcon="1" r:id="rId18" imgW="914400" imgH="771480" progId="Word.Document.12">
                  <p:embed/>
                </p:oleObj>
              </mc:Choice>
              <mc:Fallback>
                <p:oleObj name="Document" showAsIcon="1" r:id="rId18" imgW="914400" imgH="771480" progId="Word.Document.12">
                  <p:embed/>
                  <p:pic>
                    <p:nvPicPr>
                      <p:cNvPr id="0" name=""/>
                      <p:cNvPicPr/>
                      <p:nvPr/>
                    </p:nvPicPr>
                    <p:blipFill>
                      <a:blip r:embed="rId19"/>
                      <a:stretch>
                        <a:fillRect/>
                      </a:stretch>
                    </p:blipFill>
                    <p:spPr>
                      <a:xfrm>
                        <a:off x="7406149" y="5288491"/>
                        <a:ext cx="914400" cy="771525"/>
                      </a:xfrm>
                      <a:prstGeom prst="rect">
                        <a:avLst/>
                      </a:prstGeom>
                    </p:spPr>
                  </p:pic>
                </p:oleObj>
              </mc:Fallback>
            </mc:AlternateContent>
          </a:graphicData>
        </a:graphic>
      </p:graphicFrame>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1799" y="-45315"/>
            <a:ext cx="2334491" cy="1296291"/>
          </a:xfrm>
          <a:prstGeom prst="rect">
            <a:avLst/>
          </a:prstGeom>
        </p:spPr>
      </p:pic>
    </p:spTree>
    <p:extLst>
      <p:ext uri="{BB962C8B-B14F-4D97-AF65-F5344CB8AC3E}">
        <p14:creationId xmlns:p14="http://schemas.microsoft.com/office/powerpoint/2010/main" val="39422194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713" y="0"/>
            <a:ext cx="8229600" cy="932688"/>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pPr algn="ctr"/>
            <a:r>
              <a:rPr lang="en-US" sz="2700" i="1" dirty="0" smtClean="0"/>
              <a:t> Manufacture &amp; treatment of lead and certain compounds of </a:t>
            </a:r>
            <a:r>
              <a:rPr lang="en-US" sz="2700" b="1" i="1" dirty="0" smtClean="0"/>
              <a:t>lead</a:t>
            </a:r>
            <a:r>
              <a:rPr lang="en-US" sz="2700" i="1" dirty="0" smtClean="0"/>
              <a:t> (Schedule VI)</a:t>
            </a:r>
            <a:r>
              <a:rPr lang="en-US" i="1" dirty="0" smtClean="0"/>
              <a:t/>
            </a:r>
            <a:br>
              <a:rPr lang="en-US"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2962848715"/>
              </p:ext>
            </p:extLst>
          </p:nvPr>
        </p:nvGraphicFramePr>
        <p:xfrm>
          <a:off x="381000" y="932689"/>
          <a:ext cx="8229600" cy="5923960"/>
        </p:xfrm>
        <a:graphic>
          <a:graphicData uri="http://schemas.openxmlformats.org/drawingml/2006/table">
            <a:tbl>
              <a:tblPr firstRow="1" firstCol="1" bandRow="1">
                <a:tableStyleId>{5C22544A-7EE6-4342-B048-85BDC9FD1C3A}</a:tableStyleId>
              </a:tblPr>
              <a:tblGrid>
                <a:gridCol w="2026514">
                  <a:extLst>
                    <a:ext uri="{9D8B030D-6E8A-4147-A177-3AD203B41FA5}">
                      <a16:colId xmlns:a16="http://schemas.microsoft.com/office/drawing/2014/main" val="4230116570"/>
                    </a:ext>
                  </a:extLst>
                </a:gridCol>
                <a:gridCol w="6203086">
                  <a:extLst>
                    <a:ext uri="{9D8B030D-6E8A-4147-A177-3AD203B41FA5}">
                      <a16:colId xmlns:a16="http://schemas.microsoft.com/office/drawing/2014/main" val="2737708137"/>
                    </a:ext>
                  </a:extLst>
                </a:gridCol>
              </a:tblGrid>
              <a:tr h="664193">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Appointment</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of Medical Practitioner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171450" marR="0" indent="-1714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Minimum </a:t>
                      </a:r>
                      <a:r>
                        <a:rPr lang="en-US" sz="2400" u="sng" dirty="0" smtClean="0">
                          <a:effectLst/>
                          <a:latin typeface="Calibri" panose="020F0502020204030204" pitchFamily="34" charset="0"/>
                          <a:ea typeface="Calibri" panose="020F0502020204030204" pitchFamily="34" charset="0"/>
                          <a:cs typeface="Times New Roman" panose="02020603050405020304" pitchFamily="18" charset="0"/>
                        </a:rPr>
                        <a:t>4 hours</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 every day in ambulance room</a:t>
                      </a:r>
                    </a:p>
                    <a:p>
                      <a:pPr marL="0" marR="0" indent="0">
                        <a:lnSpc>
                          <a:spcPct val="107000"/>
                        </a:lnSpc>
                        <a:spcBef>
                          <a:spcPts val="0"/>
                        </a:spcBef>
                        <a:spcAft>
                          <a:spcPts val="0"/>
                        </a:spcAft>
                        <a:buFontTx/>
                        <a:buNone/>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    (Chief</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Inspector can reduce this period if &lt;500 workers)</a:t>
                      </a:r>
                    </a:p>
                  </a:txBody>
                  <a:tcPr marL="59932" marR="59932" marT="0" marB="0"/>
                </a:tc>
                <a:extLst>
                  <a:ext uri="{0D108BD9-81ED-4DB2-BD59-A6C34878D82A}">
                    <a16:rowId xmlns:a16="http://schemas.microsoft.com/office/drawing/2014/main" val="1622524081"/>
                  </a:ext>
                </a:extLst>
              </a:tr>
              <a:tr h="664193">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General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Woman prohibited from working in the operation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745675142"/>
                  </a:ext>
                </a:extLst>
              </a:tr>
              <a:tr h="723027">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Medical examination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Medical examination </a:t>
                      </a: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every 3 months</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657041037"/>
                  </a:ext>
                </a:extLst>
              </a:tr>
              <a:tr h="770858">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PPE to be used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171450" marR="0" indent="-1714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Protective clothing</a:t>
                      </a:r>
                    </a:p>
                    <a:p>
                      <a:pPr marL="171450" marR="0" indent="-1714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Head coverings</a:t>
                      </a:r>
                    </a:p>
                    <a:p>
                      <a:pPr marL="171450" marR="0" indent="-171450">
                        <a:lnSpc>
                          <a:spcPct val="107000"/>
                        </a:lnSpc>
                        <a:spcBef>
                          <a:spcPts val="0"/>
                        </a:spcBef>
                        <a:spcAft>
                          <a:spcPts val="0"/>
                        </a:spcAft>
                        <a:buFontTx/>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764374962"/>
                  </a:ext>
                </a:extLst>
              </a:tr>
              <a:tr h="1710309">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Washing facilities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171450" marR="0" indent="-1714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 trough with waste pipe to allow min. 60 </a:t>
                      </a:r>
                      <a:r>
                        <a:rPr lang="en-US" sz="1800" dirty="0" err="1" smtClean="0">
                          <a:effectLst/>
                          <a:latin typeface="Calibri" panose="020F0502020204030204" pitchFamily="34" charset="0"/>
                          <a:ea typeface="Calibri" panose="020F0502020204030204" pitchFamily="34" charset="0"/>
                          <a:cs typeface="Times New Roman" panose="02020603050405020304" pitchFamily="18" charset="0"/>
                        </a:rPr>
                        <a:t>centimetres</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 for every 10 persons employee; OR</a:t>
                      </a:r>
                    </a:p>
                    <a:p>
                      <a:pPr marL="171450" marR="0" indent="-1714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Min.1 wash basin for every 10 persons employed</a:t>
                      </a:r>
                    </a:p>
                    <a:p>
                      <a:pPr marL="171450" marR="0" indent="-1714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Sufficient supply of nail brushes, soap or other cleansing material and  clean towels</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4197146951"/>
                  </a:ext>
                </a:extLst>
              </a:tr>
              <a:tr h="1014776">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Canteen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Mess room or canteen with facility of warming food unless hot meal is provided</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1418975493"/>
                  </a:ext>
                </a:extLst>
              </a:tr>
            </a:tbl>
          </a:graphicData>
        </a:graphic>
      </p:graphicFrame>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600" y="304800"/>
            <a:ext cx="1924050" cy="627888"/>
          </a:xfrm>
          <a:prstGeom prst="rect">
            <a:avLst/>
          </a:prstGeom>
        </p:spPr>
      </p:pic>
    </p:spTree>
    <p:extLst>
      <p:ext uri="{BB962C8B-B14F-4D97-AF65-F5344CB8AC3E}">
        <p14:creationId xmlns:p14="http://schemas.microsoft.com/office/powerpoint/2010/main" val="2727683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838200"/>
          </a:xfrm>
          <a:solidFill>
            <a:srgbClr val="FFFF00"/>
          </a:solidFill>
        </p:spPr>
        <p:style>
          <a:lnRef idx="2">
            <a:schemeClr val="accent6"/>
          </a:lnRef>
          <a:fillRef idx="1">
            <a:schemeClr val="lt1"/>
          </a:fillRef>
          <a:effectRef idx="0">
            <a:schemeClr val="accent6"/>
          </a:effectRef>
          <a:fontRef idx="minor">
            <a:schemeClr val="dk1"/>
          </a:fontRef>
        </p:style>
        <p:txBody>
          <a:bodyPr>
            <a:normAutofit/>
          </a:bodyPr>
          <a:lstStyle/>
          <a:p>
            <a:pPr algn="ctr"/>
            <a:r>
              <a:rPr lang="en-IN" i="1" dirty="0" smtClean="0"/>
              <a:t>Contents</a:t>
            </a:r>
            <a:endParaRPr lang="en-IN"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47220287"/>
              </p:ext>
            </p:extLst>
          </p:nvPr>
        </p:nvGraphicFramePr>
        <p:xfrm>
          <a:off x="533400" y="1295400"/>
          <a:ext cx="83058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9000" r="-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609600"/>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pPr algn="ctr"/>
            <a:r>
              <a:rPr lang="en-US" sz="2700" i="1" dirty="0" smtClean="0"/>
              <a:t>  Asbestos (Schedule XVII)</a:t>
            </a:r>
            <a:r>
              <a:rPr lang="en-US" i="1" dirty="0" smtClean="0"/>
              <a:t/>
            </a:r>
            <a:br>
              <a:rPr lang="en-US"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1377587398"/>
              </p:ext>
            </p:extLst>
          </p:nvPr>
        </p:nvGraphicFramePr>
        <p:xfrm>
          <a:off x="381000" y="609600"/>
          <a:ext cx="8534400" cy="6384270"/>
        </p:xfrm>
        <a:graphic>
          <a:graphicData uri="http://schemas.openxmlformats.org/drawingml/2006/table">
            <a:tbl>
              <a:tblPr firstRow="1" firstCol="1" bandRow="1">
                <a:tableStyleId>{5C22544A-7EE6-4342-B048-85BDC9FD1C3A}</a:tableStyleId>
              </a:tblPr>
              <a:tblGrid>
                <a:gridCol w="1600200">
                  <a:extLst>
                    <a:ext uri="{9D8B030D-6E8A-4147-A177-3AD203B41FA5}">
                      <a16:colId xmlns:a16="http://schemas.microsoft.com/office/drawing/2014/main" val="4230116570"/>
                    </a:ext>
                  </a:extLst>
                </a:gridCol>
                <a:gridCol w="6934200">
                  <a:extLst>
                    <a:ext uri="{9D8B030D-6E8A-4147-A177-3AD203B41FA5}">
                      <a16:colId xmlns:a16="http://schemas.microsoft.com/office/drawing/2014/main" val="2737708137"/>
                    </a:ext>
                  </a:extLst>
                </a:gridCol>
              </a:tblGrid>
              <a:tr h="550351">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Air</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monitoring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indent="0">
                        <a:lnSpc>
                          <a:spcPct val="107000"/>
                        </a:lnSpc>
                        <a:spcBef>
                          <a:spcPts val="0"/>
                        </a:spcBef>
                        <a:spcAft>
                          <a:spcPts val="0"/>
                        </a:spcAft>
                        <a:buFontTx/>
                        <a:buNone/>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Monitoring of asbestos </a:t>
                      </a:r>
                      <a:r>
                        <a:rPr lang="en-US" sz="1800" baseline="0" dirty="0" err="1" smtClean="0">
                          <a:effectLst/>
                          <a:latin typeface="Calibri" panose="020F0502020204030204" pitchFamily="34" charset="0"/>
                          <a:ea typeface="Calibri" panose="020F0502020204030204" pitchFamily="34" charset="0"/>
                          <a:cs typeface="Times New Roman" panose="02020603050405020304" pitchFamily="18" charset="0"/>
                        </a:rPr>
                        <a:t>fibre</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in air at least </a:t>
                      </a:r>
                      <a:r>
                        <a:rPr lang="en-US" sz="1800" u="sng" baseline="0" dirty="0" smtClean="0">
                          <a:effectLst/>
                          <a:latin typeface="Calibri" panose="020F0502020204030204" pitchFamily="34" charset="0"/>
                          <a:ea typeface="Calibri" panose="020F0502020204030204" pitchFamily="34" charset="0"/>
                          <a:cs typeface="Times New Roman" panose="02020603050405020304" pitchFamily="18" charset="0"/>
                        </a:rPr>
                        <a:t>in every shift </a:t>
                      </a:r>
                      <a:r>
                        <a:rPr lang="en-US" sz="1800" u="none" baseline="0" dirty="0" smtClean="0">
                          <a:effectLst/>
                          <a:latin typeface="Calibri" panose="020F0502020204030204" pitchFamily="34" charset="0"/>
                          <a:ea typeface="Calibri" panose="020F0502020204030204" pitchFamily="34" charset="0"/>
                          <a:cs typeface="Times New Roman" panose="02020603050405020304" pitchFamily="18" charset="0"/>
                        </a:rPr>
                        <a:t>and record maintained</a:t>
                      </a:r>
                    </a:p>
                  </a:txBody>
                  <a:tcPr marL="59932" marR="59932" marT="0" marB="0"/>
                </a:tc>
                <a:extLst>
                  <a:ext uri="{0D108BD9-81ED-4DB2-BD59-A6C34878D82A}">
                    <a16:rowId xmlns:a16="http://schemas.microsoft.com/office/drawing/2014/main" val="1622524081"/>
                  </a:ext>
                </a:extLst>
              </a:tr>
              <a:tr h="556006">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Medical examination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285750" marR="0" indent="-2857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Radiologically</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examined (X-Ray plate to be submitted to Inspector)</a:t>
                      </a:r>
                    </a:p>
                    <a:p>
                      <a:pPr marL="285750" marR="0" indent="-285750">
                        <a:lnSpc>
                          <a:spcPct val="107000"/>
                        </a:lnSpc>
                        <a:spcBef>
                          <a:spcPts val="0"/>
                        </a:spcBef>
                        <a:spcAft>
                          <a:spcPts val="0"/>
                        </a:spcAft>
                        <a:buFontTx/>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Such further examination/treatment by specialist as may be advised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745675142"/>
                  </a:ext>
                </a:extLst>
              </a:tr>
              <a:tr h="1957432">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Medical facilities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285750" marR="0" indent="-285750">
                        <a:lnSpc>
                          <a:spcPct val="107000"/>
                        </a:lnSpc>
                        <a:spcBef>
                          <a:spcPts val="0"/>
                        </a:spcBef>
                        <a:spcAft>
                          <a:spcPts val="0"/>
                        </a:spcAft>
                        <a:buFontTx/>
                        <a:buChar char="-"/>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Part time qualified medical practitioner </a:t>
                      </a:r>
                    </a:p>
                    <a:p>
                      <a:pPr marL="285750" marR="0" indent="-285750">
                        <a:lnSpc>
                          <a:spcPct val="107000"/>
                        </a:lnSpc>
                        <a:spcBef>
                          <a:spcPts val="0"/>
                        </a:spcBef>
                        <a:spcAft>
                          <a:spcPts val="0"/>
                        </a:spcAft>
                        <a:buFontTx/>
                        <a:buChar char="-"/>
                      </a:pPr>
                      <a:r>
                        <a:rPr lang="en-US" sz="1800" b="1" u="sng" dirty="0" smtClean="0">
                          <a:effectLst/>
                          <a:latin typeface="Calibri" panose="020F0502020204030204" pitchFamily="34" charset="0"/>
                          <a:ea typeface="Calibri" panose="020F0502020204030204" pitchFamily="34" charset="0"/>
                          <a:cs typeface="Times New Roman" panose="02020603050405020304" pitchFamily="18" charset="0"/>
                        </a:rPr>
                        <a:t>Min. 4 hours every day</a:t>
                      </a: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in ambulance room </a:t>
                      </a:r>
                    </a:p>
                    <a:p>
                      <a:pPr marL="285750" marR="0" indent="-285750">
                        <a:lnSpc>
                          <a:spcPct val="107000"/>
                        </a:lnSpc>
                        <a:spcBef>
                          <a:spcPts val="0"/>
                        </a:spcBef>
                        <a:spcAft>
                          <a:spcPts val="0"/>
                        </a:spcAft>
                        <a:buFontTx/>
                        <a:buChar char="-"/>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Clean room furnished with a screen,</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a table with stationery, chairs and other facilities and instruments </a:t>
                      </a:r>
                      <a:r>
                        <a:rPr lang="en-US" sz="1800" b="0" u="sng" baseline="0" dirty="0" smtClean="0">
                          <a:effectLst/>
                          <a:latin typeface="Calibri" panose="020F0502020204030204" pitchFamily="34" charset="0"/>
                          <a:ea typeface="Calibri" panose="020F0502020204030204" pitchFamily="34" charset="0"/>
                          <a:cs typeface="Times New Roman" panose="02020603050405020304" pitchFamily="18" charset="0"/>
                        </a:rPr>
                        <a:t>including X-ray</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arrangement </a:t>
                      </a:r>
                    </a:p>
                    <a:p>
                      <a:pPr marL="285750" marR="0" indent="-285750">
                        <a:lnSpc>
                          <a:spcPct val="107000"/>
                        </a:lnSpc>
                        <a:spcBef>
                          <a:spcPts val="0"/>
                        </a:spcBef>
                        <a:spcAft>
                          <a:spcPts val="0"/>
                        </a:spcAft>
                        <a:buFontTx/>
                        <a:buChar char="-"/>
                      </a:pP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Medical record to be maintained</a:t>
                      </a:r>
                      <a:r>
                        <a:rPr lang="en-US" sz="1800" b="0" u="sng"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baseline="0" dirty="0" smtClean="0">
                          <a:effectLst/>
                          <a:latin typeface="Calibri" panose="020F0502020204030204" pitchFamily="34" charset="0"/>
                          <a:ea typeface="Calibri" panose="020F0502020204030204" pitchFamily="34" charset="0"/>
                          <a:cs typeface="Times New Roman" panose="02020603050405020304" pitchFamily="18" charset="0"/>
                        </a:rPr>
                        <a:t>for 40 years</a:t>
                      </a:r>
                      <a:r>
                        <a:rPr lang="en-US" sz="1800" b="0" u="sng" baseline="0" dirty="0" smtClean="0">
                          <a:effectLst/>
                          <a:latin typeface="Calibri" panose="020F0502020204030204" pitchFamily="34" charset="0"/>
                          <a:ea typeface="Calibri" panose="020F0502020204030204" pitchFamily="34" charset="0"/>
                          <a:cs typeface="Times New Roman" panose="02020603050405020304" pitchFamily="18" charset="0"/>
                        </a:rPr>
                        <a:t> from employment or 15 years from retirement, whichever is later.</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657041037"/>
                  </a:ext>
                </a:extLst>
              </a:tr>
              <a:tr h="1676016">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Control of dust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171450" marR="0" indent="-1714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Exhaust draught/ventilation equipment to be provided</a:t>
                      </a:r>
                    </a:p>
                    <a:p>
                      <a:pPr marL="171450" marR="0" indent="-1714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Asbestos bearing dust to be collected in receptacles or filter bags </a:t>
                      </a:r>
                    </a:p>
                    <a:p>
                      <a:pPr marL="171450" marR="0" indent="-1714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Ventilation system to be examined every week and tested by competent person </a:t>
                      </a: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in 12 months.</a:t>
                      </a:r>
                      <a:endParaRPr lang="en-US" sz="1800" b="0" dirty="0" smtClean="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0"/>
                        </a:spcAft>
                        <a:buFontTx/>
                        <a:buChar char="-"/>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Cleaning to be done by vacuum</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cleaning equipment otherwise respiratory protective equipment and protective clothing to be used.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764374962"/>
                  </a:ext>
                </a:extLst>
              </a:tr>
              <a:tr h="831767">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PPE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285750" marR="0" indent="-2857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Approved breathing apparatus (to be disinfected)</a:t>
                      </a:r>
                    </a:p>
                    <a:p>
                      <a:pPr marL="285750" marR="0" indent="-2857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Protective clothing (to be de-dusted &amp; washed)</a:t>
                      </a:r>
                    </a:p>
                    <a:p>
                      <a:pPr marL="285750" marR="0" indent="-2857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Separate accommodation for personal clothing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4197146951"/>
                  </a:ext>
                </a:extLst>
              </a:tr>
              <a:tr h="611377">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Notice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285750" marR="0" indent="-2857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Cautionary notice to be displayed in local language</a:t>
                      </a:r>
                    </a:p>
                    <a:p>
                      <a:pPr marL="285750" marR="0" indent="-2857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Mess</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room to be provided for such workers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1418975493"/>
                  </a:ext>
                </a:extLst>
              </a:tr>
            </a:tbl>
          </a:graphicData>
        </a:graphic>
      </p:graphicFrame>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5120" y="0"/>
            <a:ext cx="2209800" cy="640080"/>
          </a:xfrm>
          <a:prstGeom prst="rect">
            <a:avLst/>
          </a:prstGeom>
        </p:spPr>
      </p:pic>
    </p:spTree>
    <p:extLst>
      <p:ext uri="{BB962C8B-B14F-4D97-AF65-F5344CB8AC3E}">
        <p14:creationId xmlns:p14="http://schemas.microsoft.com/office/powerpoint/2010/main" val="41342999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609600"/>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r>
              <a:rPr lang="en-US" sz="2700" i="1" dirty="0" smtClean="0"/>
              <a:t>Corrosive substances  (Schedule XII)</a:t>
            </a:r>
            <a:r>
              <a:rPr lang="en-US" i="1" dirty="0" smtClean="0"/>
              <a:t/>
            </a:r>
            <a:br>
              <a:rPr lang="en-US"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2912539336"/>
              </p:ext>
            </p:extLst>
          </p:nvPr>
        </p:nvGraphicFramePr>
        <p:xfrm>
          <a:off x="381000" y="609600"/>
          <a:ext cx="8534400" cy="6224587"/>
        </p:xfrm>
        <a:graphic>
          <a:graphicData uri="http://schemas.openxmlformats.org/drawingml/2006/table">
            <a:tbl>
              <a:tblPr firstRow="1" firstCol="1" bandRow="1">
                <a:tableStyleId>{5C22544A-7EE6-4342-B048-85BDC9FD1C3A}</a:tableStyleId>
              </a:tblPr>
              <a:tblGrid>
                <a:gridCol w="1600200">
                  <a:extLst>
                    <a:ext uri="{9D8B030D-6E8A-4147-A177-3AD203B41FA5}">
                      <a16:colId xmlns:a16="http://schemas.microsoft.com/office/drawing/2014/main" val="4230116570"/>
                    </a:ext>
                  </a:extLst>
                </a:gridCol>
                <a:gridCol w="6934200">
                  <a:extLst>
                    <a:ext uri="{9D8B030D-6E8A-4147-A177-3AD203B41FA5}">
                      <a16:colId xmlns:a16="http://schemas.microsoft.com/office/drawing/2014/main" val="2737708137"/>
                    </a:ext>
                  </a:extLst>
                </a:gridCol>
              </a:tblGrid>
              <a:tr h="550351">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Flooring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indent="0">
                        <a:lnSpc>
                          <a:spcPct val="107000"/>
                        </a:lnSpc>
                        <a:spcBef>
                          <a:spcPts val="0"/>
                        </a:spcBef>
                        <a:spcAft>
                          <a:spcPts val="0"/>
                        </a:spcAft>
                        <a:buFontTx/>
                        <a:buNone/>
                      </a:pPr>
                      <a:r>
                        <a:rPr lang="en-US" sz="1800" u="none" baseline="0" dirty="0" smtClean="0">
                          <a:effectLst/>
                          <a:latin typeface="Calibri" panose="020F0502020204030204" pitchFamily="34" charset="0"/>
                          <a:ea typeface="Calibri" panose="020F0502020204030204" pitchFamily="34" charset="0"/>
                          <a:cs typeface="Times New Roman" panose="02020603050405020304" pitchFamily="18" charset="0"/>
                        </a:rPr>
                        <a:t>Of impervious, corrosion and </a:t>
                      </a:r>
                      <a:r>
                        <a:rPr lang="en-US" sz="1800" u="sng" baseline="0" dirty="0" smtClean="0">
                          <a:effectLst/>
                          <a:latin typeface="Calibri" panose="020F0502020204030204" pitchFamily="34" charset="0"/>
                          <a:ea typeface="Calibri" panose="020F0502020204030204" pitchFamily="34" charset="0"/>
                          <a:cs typeface="Times New Roman" panose="02020603050405020304" pitchFamily="18" charset="0"/>
                        </a:rPr>
                        <a:t>fire resistant</a:t>
                      </a:r>
                      <a:r>
                        <a:rPr lang="en-US" sz="1800" u="none" baseline="0" dirty="0" smtClean="0">
                          <a:effectLst/>
                          <a:latin typeface="Calibri" panose="020F0502020204030204" pitchFamily="34" charset="0"/>
                          <a:ea typeface="Calibri" panose="020F0502020204030204" pitchFamily="34" charset="0"/>
                          <a:cs typeface="Times New Roman" panose="02020603050405020304" pitchFamily="18" charset="0"/>
                        </a:rPr>
                        <a:t> material</a:t>
                      </a:r>
                    </a:p>
                  </a:txBody>
                  <a:tcPr marL="59932" marR="59932" marT="0" marB="0"/>
                </a:tc>
                <a:extLst>
                  <a:ext uri="{0D108BD9-81ED-4DB2-BD59-A6C34878D82A}">
                    <a16:rowId xmlns:a16="http://schemas.microsoft.com/office/drawing/2014/main" val="1622524081"/>
                  </a:ext>
                </a:extLst>
              </a:tr>
              <a:tr h="556006">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PPEC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285750" marR="0" indent="-2857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Aprons</a:t>
                      </a:r>
                    </a:p>
                    <a:p>
                      <a:pPr marL="285750" marR="0" indent="-2857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Face shields</a:t>
                      </a:r>
                    </a:p>
                    <a:p>
                      <a:pPr marL="285750" marR="0" indent="-2857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Chemical safety goggles</a:t>
                      </a:r>
                    </a:p>
                    <a:p>
                      <a:pPr marL="285750" marR="0" indent="-2857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Suitable respirator</a:t>
                      </a:r>
                    </a:p>
                    <a:p>
                      <a:pPr marL="285750" marR="0" indent="-285750">
                        <a:lnSpc>
                          <a:spcPct val="107000"/>
                        </a:lnSpc>
                        <a:spcBef>
                          <a:spcPts val="0"/>
                        </a:spcBef>
                        <a:spcAft>
                          <a:spcPts val="0"/>
                        </a:spcAft>
                        <a:buFontTx/>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745675142"/>
                  </a:ext>
                </a:extLst>
              </a:tr>
              <a:tr h="1271781">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Water facilities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285750" marR="0" indent="-285750">
                        <a:lnSpc>
                          <a:spcPct val="107000"/>
                        </a:lnSpc>
                        <a:spcBef>
                          <a:spcPts val="0"/>
                        </a:spcBef>
                        <a:spcAft>
                          <a:spcPts val="0"/>
                        </a:spcAft>
                        <a:buFontTx/>
                        <a:buChar char="-"/>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At a height of 2 </a:t>
                      </a:r>
                      <a:r>
                        <a:rPr lang="en-US" sz="1800" b="0" dirty="0" err="1" smtClean="0">
                          <a:effectLst/>
                          <a:latin typeface="Calibri" panose="020F0502020204030204" pitchFamily="34" charset="0"/>
                          <a:ea typeface="Calibri" panose="020F0502020204030204" pitchFamily="34" charset="0"/>
                          <a:cs typeface="Times New Roman" panose="02020603050405020304" pitchFamily="18" charset="0"/>
                        </a:rPr>
                        <a:t>metres</a:t>
                      </a:r>
                      <a:endParaRPr lang="en-US" sz="1800" b="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Tx/>
                        <a:buChar char="-"/>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Secured from pipe of 25 mms. </a:t>
                      </a:r>
                      <a:r>
                        <a:rPr lang="en-US" sz="1800" b="0" dirty="0" err="1" smtClean="0">
                          <a:effectLst/>
                          <a:latin typeface="Calibri" panose="020F0502020204030204" pitchFamily="34" charset="0"/>
                          <a:ea typeface="Calibri" panose="020F0502020204030204" pitchFamily="34" charset="0"/>
                          <a:cs typeface="Times New Roman" panose="02020603050405020304" pitchFamily="18" charset="0"/>
                        </a:rPr>
                        <a:t>Dia</a:t>
                      </a: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 and fitted with quick acting valve; or safety tank having dimension not less than 200 </a:t>
                      </a:r>
                      <a:r>
                        <a:rPr lang="en-US" sz="1800" b="0" dirty="0" err="1" smtClean="0">
                          <a:effectLst/>
                          <a:latin typeface="Calibri" panose="020F0502020204030204" pitchFamily="34" charset="0"/>
                          <a:ea typeface="Calibri" panose="020F0502020204030204" pitchFamily="34" charset="0"/>
                          <a:cs typeface="Times New Roman" panose="02020603050405020304" pitchFamily="18" charset="0"/>
                        </a:rPr>
                        <a:t>cms</a:t>
                      </a: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 In length, 129 </a:t>
                      </a:r>
                      <a:r>
                        <a:rPr lang="en-US" sz="1800" b="0" dirty="0" err="1" smtClean="0">
                          <a:effectLst/>
                          <a:latin typeface="Calibri" panose="020F0502020204030204" pitchFamily="34" charset="0"/>
                          <a:ea typeface="Calibri" panose="020F0502020204030204" pitchFamily="34" charset="0"/>
                          <a:cs typeface="Times New Roman" panose="02020603050405020304" pitchFamily="18" charset="0"/>
                        </a:rPr>
                        <a:t>cms</a:t>
                      </a: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 in breadth and 60 </a:t>
                      </a:r>
                      <a:r>
                        <a:rPr lang="en-US" sz="1800" b="0" dirty="0" err="1" smtClean="0">
                          <a:effectLst/>
                          <a:latin typeface="Calibri" panose="020F0502020204030204" pitchFamily="34" charset="0"/>
                          <a:ea typeface="Calibri" panose="020F0502020204030204" pitchFamily="34" charset="0"/>
                          <a:cs typeface="Times New Roman" panose="02020603050405020304" pitchFamily="18" charset="0"/>
                        </a:rPr>
                        <a:t>cms</a:t>
                      </a: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 in depth full of clean water</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657041037"/>
                  </a:ext>
                </a:extLst>
              </a:tr>
              <a:tr h="1676016">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Others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171450" marR="0" indent="-1714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Cautionary notice as per given text to be displayed</a:t>
                      </a:r>
                    </a:p>
                    <a:p>
                      <a:pPr marL="171450" marR="0" indent="-1714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Containers to be clearly labelled as such</a:t>
                      </a:r>
                    </a:p>
                    <a:p>
                      <a:pPr marL="171450" marR="0" indent="-1714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Tilting or lifting devices</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to be used for emptying jars etc.</a:t>
                      </a:r>
                    </a:p>
                    <a:p>
                      <a:pPr marL="171450" marR="0" indent="-171450">
                        <a:lnSpc>
                          <a:spcPct val="107000"/>
                        </a:lnSpc>
                        <a:spcBef>
                          <a:spcPts val="0"/>
                        </a:spcBef>
                        <a:spcAft>
                          <a:spcPts val="0"/>
                        </a:spcAft>
                        <a:buFontTx/>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Not to be handled by bare hands</a:t>
                      </a:r>
                    </a:p>
                    <a:p>
                      <a:pPr marL="171450" marR="0" indent="-171450">
                        <a:lnSpc>
                          <a:spcPct val="107000"/>
                        </a:lnSpc>
                        <a:spcBef>
                          <a:spcPts val="0"/>
                        </a:spcBef>
                        <a:spcAft>
                          <a:spcPts val="0"/>
                        </a:spcAft>
                        <a:buFontTx/>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Flange joints on lines carrying under pressure to be provided with guards</a:t>
                      </a:r>
                    </a:p>
                    <a:p>
                      <a:pPr marL="171450" marR="0" indent="-171450">
                        <a:lnSpc>
                          <a:spcPct val="107000"/>
                        </a:lnSpc>
                        <a:spcBef>
                          <a:spcPts val="0"/>
                        </a:spcBef>
                        <a:spcAft>
                          <a:spcPts val="0"/>
                        </a:spcAft>
                        <a:buFontTx/>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Container having storage capacity of 20 </a:t>
                      </a:r>
                      <a:r>
                        <a:rPr lang="en-US" sz="1800" baseline="0" dirty="0" err="1" smtClean="0">
                          <a:effectLst/>
                          <a:latin typeface="Calibri" panose="020F0502020204030204" pitchFamily="34" charset="0"/>
                          <a:ea typeface="Calibri" panose="020F0502020204030204" pitchFamily="34" charset="0"/>
                          <a:cs typeface="Times New Roman" panose="02020603050405020304" pitchFamily="18" charset="0"/>
                        </a:rPr>
                        <a:t>litres</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or more to be examined every year</a:t>
                      </a:r>
                    </a:p>
                    <a:p>
                      <a:pPr marL="171450" marR="0" indent="-171450">
                        <a:lnSpc>
                          <a:spcPct val="107000"/>
                        </a:lnSpc>
                        <a:spcBef>
                          <a:spcPts val="0"/>
                        </a:spcBef>
                        <a:spcAft>
                          <a:spcPts val="0"/>
                        </a:spcAft>
                        <a:buFontTx/>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Adequate No. of suitable types of fire extinguishers</a:t>
                      </a:r>
                    </a:p>
                    <a:p>
                      <a:pPr marL="171450" marR="0" indent="-171450">
                        <a:lnSpc>
                          <a:spcPct val="107000"/>
                        </a:lnSpc>
                        <a:spcBef>
                          <a:spcPts val="0"/>
                        </a:spcBef>
                        <a:spcAft>
                          <a:spcPts val="0"/>
                        </a:spcAft>
                        <a:buFontTx/>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764374962"/>
                  </a:ext>
                </a:extLst>
              </a:tr>
            </a:tbl>
          </a:graphicData>
        </a:graphic>
      </p:graphicFrame>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0"/>
            <a:ext cx="2762250" cy="609600"/>
          </a:xfrm>
          <a:prstGeom prst="rect">
            <a:avLst/>
          </a:prstGeom>
        </p:spPr>
      </p:pic>
    </p:spTree>
    <p:extLst>
      <p:ext uri="{BB962C8B-B14F-4D97-AF65-F5344CB8AC3E}">
        <p14:creationId xmlns:p14="http://schemas.microsoft.com/office/powerpoint/2010/main" val="7762459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609600"/>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pPr algn="ctr"/>
            <a:r>
              <a:rPr lang="en-US" sz="2700" i="1" dirty="0" smtClean="0"/>
              <a:t>Shot Blasting  (Schedule VIII)</a:t>
            </a:r>
            <a:r>
              <a:rPr lang="en-US" i="1" dirty="0" smtClean="0"/>
              <a:t/>
            </a:r>
            <a:br>
              <a:rPr lang="en-US"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2835537129"/>
              </p:ext>
            </p:extLst>
          </p:nvPr>
        </p:nvGraphicFramePr>
        <p:xfrm>
          <a:off x="381000" y="609601"/>
          <a:ext cx="8534400" cy="5673459"/>
        </p:xfrm>
        <a:graphic>
          <a:graphicData uri="http://schemas.openxmlformats.org/drawingml/2006/table">
            <a:tbl>
              <a:tblPr firstRow="1" firstCol="1" bandRow="1">
                <a:tableStyleId>{5C22544A-7EE6-4342-B048-85BDC9FD1C3A}</a:tableStyleId>
              </a:tblPr>
              <a:tblGrid>
                <a:gridCol w="1600200">
                  <a:extLst>
                    <a:ext uri="{9D8B030D-6E8A-4147-A177-3AD203B41FA5}">
                      <a16:colId xmlns:a16="http://schemas.microsoft.com/office/drawing/2014/main" val="4230116570"/>
                    </a:ext>
                  </a:extLst>
                </a:gridCol>
                <a:gridCol w="6934200">
                  <a:extLst>
                    <a:ext uri="{9D8B030D-6E8A-4147-A177-3AD203B41FA5}">
                      <a16:colId xmlns:a16="http://schemas.microsoft.com/office/drawing/2014/main" val="2737708137"/>
                    </a:ext>
                  </a:extLst>
                </a:gridCol>
              </a:tblGrid>
              <a:tr h="762303">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Blasting enclosure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285750" marR="0" indent="-285750">
                        <a:lnSpc>
                          <a:spcPct val="107000"/>
                        </a:lnSpc>
                        <a:spcBef>
                          <a:spcPts val="0"/>
                        </a:spcBef>
                        <a:spcAft>
                          <a:spcPts val="0"/>
                        </a:spcAft>
                        <a:buFontTx/>
                        <a:buChar char="-"/>
                      </a:pPr>
                      <a:r>
                        <a:rPr lang="en-US" sz="1800" u="none" baseline="0" dirty="0" smtClean="0">
                          <a:effectLst/>
                          <a:latin typeface="Calibri" panose="020F0502020204030204" pitchFamily="34" charset="0"/>
                          <a:ea typeface="Calibri" panose="020F0502020204030204" pitchFamily="34" charset="0"/>
                          <a:cs typeface="Times New Roman" panose="02020603050405020304" pitchFamily="18" charset="0"/>
                        </a:rPr>
                        <a:t>Separating apparatus to be with exhaust draught arrangement to extract and remove dust</a:t>
                      </a:r>
                    </a:p>
                    <a:p>
                      <a:pPr marL="285750" marR="0" indent="-285750">
                        <a:lnSpc>
                          <a:spcPct val="107000"/>
                        </a:lnSpc>
                        <a:spcBef>
                          <a:spcPts val="0"/>
                        </a:spcBef>
                        <a:spcAft>
                          <a:spcPts val="0"/>
                        </a:spcAft>
                        <a:buFontTx/>
                        <a:buChar char="-"/>
                      </a:pPr>
                      <a:r>
                        <a:rPr lang="en-US" sz="1800" u="none" baseline="0" dirty="0" smtClean="0">
                          <a:effectLst/>
                          <a:latin typeface="Calibri" panose="020F0502020204030204" pitchFamily="34" charset="0"/>
                          <a:ea typeface="Calibri" panose="020F0502020204030204" pitchFamily="34" charset="0"/>
                          <a:cs typeface="Times New Roman" panose="02020603050405020304" pitchFamily="18" charset="0"/>
                        </a:rPr>
                        <a:t>Ventilating plant to be kept in continuous operation</a:t>
                      </a:r>
                    </a:p>
                  </a:txBody>
                  <a:tcPr marL="59932" marR="59932" marT="0" marB="0"/>
                </a:tc>
                <a:extLst>
                  <a:ext uri="{0D108BD9-81ED-4DB2-BD59-A6C34878D82A}">
                    <a16:rowId xmlns:a16="http://schemas.microsoft.com/office/drawing/2014/main" val="1622524081"/>
                  </a:ext>
                </a:extLst>
              </a:tr>
              <a:tr h="1536046">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Inspection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285750" marR="0" indent="-2857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Blasting enclosure to be inspected for detecting leakages once in a week by competent person</a:t>
                      </a:r>
                    </a:p>
                    <a:p>
                      <a:pPr marL="285750" marR="0" indent="-2857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All 3 parts to be thoroughly examined and ventilating plant to be tested once in every 3 months</a:t>
                      </a:r>
                    </a:p>
                    <a:p>
                      <a:pPr marL="285750" marR="0" indent="-2857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Blasting chamber, separating apparatus and ventilating plant to be thoroughly inspected every 6 months for detecting any defect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745675142"/>
                  </a:ext>
                </a:extLst>
              </a:tr>
              <a:tr h="1536046">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PPE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285750" marR="0" indent="-285750">
                        <a:lnSpc>
                          <a:spcPct val="107000"/>
                        </a:lnSpc>
                        <a:spcBef>
                          <a:spcPts val="0"/>
                        </a:spcBef>
                        <a:spcAft>
                          <a:spcPts val="0"/>
                        </a:spcAft>
                        <a:buFontTx/>
                        <a:buChar char="-"/>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Protective </a:t>
                      </a: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helmets</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(of a type approved by Chief Inspector) carrying distinguishing mark indicating person (to be disinfected for others) </a:t>
                      </a:r>
                      <a:r>
                        <a:rPr lang="en-US" sz="1800" b="1" baseline="0" dirty="0" smtClean="0">
                          <a:effectLst/>
                          <a:latin typeface="Calibri" panose="020F0502020204030204" pitchFamily="34" charset="0"/>
                          <a:ea typeface="Calibri" panose="020F0502020204030204" pitchFamily="34" charset="0"/>
                          <a:cs typeface="Times New Roman" panose="02020603050405020304" pitchFamily="18" charset="0"/>
                        </a:rPr>
                        <a:t>with air not less than 6 cubic ft. per minute</a:t>
                      </a:r>
                    </a:p>
                    <a:p>
                      <a:pPr marL="285750" marR="0" indent="-285750">
                        <a:lnSpc>
                          <a:spcPct val="107000"/>
                        </a:lnSpc>
                        <a:spcBef>
                          <a:spcPts val="0"/>
                        </a:spcBef>
                        <a:spcAft>
                          <a:spcPts val="0"/>
                        </a:spcAft>
                        <a:buFontTx/>
                        <a:buChar char="-"/>
                      </a:pP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Gauntlets, overalls, dust-proof goggles and boots</a:t>
                      </a:r>
                    </a:p>
                    <a:p>
                      <a:pPr marL="285750" marR="0" indent="-285750">
                        <a:lnSpc>
                          <a:spcPct val="107000"/>
                        </a:lnSpc>
                        <a:spcBef>
                          <a:spcPts val="0"/>
                        </a:spcBef>
                        <a:spcAft>
                          <a:spcPts val="0"/>
                        </a:spcAft>
                        <a:buFontTx/>
                        <a:buChar char="-"/>
                      </a:pP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All PPE to be cleaned every weekday </a:t>
                      </a:r>
                    </a:p>
                    <a:p>
                      <a:pPr marL="285750" marR="0" indent="-285750">
                        <a:lnSpc>
                          <a:spcPct val="107000"/>
                        </a:lnSpc>
                        <a:spcBef>
                          <a:spcPts val="0"/>
                        </a:spcBef>
                        <a:spcAft>
                          <a:spcPts val="0"/>
                        </a:spcAft>
                        <a:buFontTx/>
                        <a:buChar char="-"/>
                      </a:pP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Vacuum cleaner to be used for removing dust</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657041037"/>
                  </a:ext>
                </a:extLst>
              </a:tr>
              <a:tr h="1271004">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General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171450" marR="0" indent="-17145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No woman to</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be allowed for this work</a:t>
                      </a:r>
                    </a:p>
                    <a:p>
                      <a:pPr marL="171450" marR="0" indent="-171450">
                        <a:lnSpc>
                          <a:spcPct val="107000"/>
                        </a:lnSpc>
                        <a:spcBef>
                          <a:spcPts val="0"/>
                        </a:spcBef>
                        <a:spcAft>
                          <a:spcPts val="0"/>
                        </a:spcAft>
                        <a:buFontTx/>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Medical examination every 12 months (also x-ray if advised)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764374962"/>
                  </a:ext>
                </a:extLst>
              </a:tr>
            </a:tbl>
          </a:graphicData>
        </a:graphic>
      </p:graphicFrame>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9920" y="0"/>
            <a:ext cx="1752600" cy="609600"/>
          </a:xfrm>
          <a:prstGeom prst="rect">
            <a:avLst/>
          </a:prstGeom>
        </p:spPr>
      </p:pic>
    </p:spTree>
    <p:extLst>
      <p:ext uri="{BB962C8B-B14F-4D97-AF65-F5344CB8AC3E}">
        <p14:creationId xmlns:p14="http://schemas.microsoft.com/office/powerpoint/2010/main" val="17036472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990600"/>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pPr algn="ctr"/>
            <a:r>
              <a:rPr lang="en-US" sz="2700" i="1" dirty="0" smtClean="0"/>
              <a:t>Highly flammable liquids and flammable compressed gases  </a:t>
            </a:r>
            <a:r>
              <a:rPr lang="en-US" sz="1600" i="1" dirty="0" smtClean="0"/>
              <a:t>(Schedule XXIII)</a:t>
            </a:r>
            <a:r>
              <a:rPr lang="en-US" i="1" dirty="0" smtClean="0"/>
              <a:t/>
            </a:r>
            <a:br>
              <a:rPr lang="en-US"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325023998"/>
              </p:ext>
            </p:extLst>
          </p:nvPr>
        </p:nvGraphicFramePr>
        <p:xfrm>
          <a:off x="533400" y="990600"/>
          <a:ext cx="8534400" cy="5870448"/>
        </p:xfrm>
        <a:graphic>
          <a:graphicData uri="http://schemas.openxmlformats.org/drawingml/2006/table">
            <a:tbl>
              <a:tblPr firstRow="1" firstCol="1" bandRow="1">
                <a:tableStyleId>{5C22544A-7EE6-4342-B048-85BDC9FD1C3A}</a:tableStyleId>
              </a:tblPr>
              <a:tblGrid>
                <a:gridCol w="1676400">
                  <a:extLst>
                    <a:ext uri="{9D8B030D-6E8A-4147-A177-3AD203B41FA5}">
                      <a16:colId xmlns:a16="http://schemas.microsoft.com/office/drawing/2014/main" val="4230116570"/>
                    </a:ext>
                  </a:extLst>
                </a:gridCol>
                <a:gridCol w="6858000">
                  <a:extLst>
                    <a:ext uri="{9D8B030D-6E8A-4147-A177-3AD203B41FA5}">
                      <a16:colId xmlns:a16="http://schemas.microsoft.com/office/drawing/2014/main" val="2737708137"/>
                    </a:ext>
                  </a:extLst>
                </a:gridCol>
              </a:tblGrid>
              <a:tr h="1556446">
                <a:tc>
                  <a:txBody>
                    <a:bodyPr/>
                    <a:lstStyle/>
                    <a:p>
                      <a:pPr marL="0" marR="0">
                        <a:lnSpc>
                          <a:spcPct val="107000"/>
                        </a:lnSpc>
                        <a:spcBef>
                          <a:spcPts val="0"/>
                        </a:spcBef>
                        <a:spcAft>
                          <a:spcPts val="0"/>
                        </a:spcAft>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Coverage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285750" marR="0" indent="-285750">
                        <a:lnSpc>
                          <a:spcPct val="107000"/>
                        </a:lnSpc>
                        <a:spcBef>
                          <a:spcPts val="0"/>
                        </a:spcBef>
                        <a:spcAft>
                          <a:spcPts val="0"/>
                        </a:spcAft>
                        <a:buFontTx/>
                        <a:buChar char="-"/>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Highly inflammable liquids – flammable </a:t>
                      </a:r>
                      <a:r>
                        <a:rPr lang="en-US" sz="2000" u="none" baseline="0" dirty="0" err="1" smtClean="0">
                          <a:effectLst/>
                          <a:latin typeface="Calibri" panose="020F0502020204030204" pitchFamily="34" charset="0"/>
                          <a:ea typeface="Calibri" panose="020F0502020204030204" pitchFamily="34" charset="0"/>
                          <a:cs typeface="Times New Roman" panose="02020603050405020304" pitchFamily="18" charset="0"/>
                        </a:rPr>
                        <a:t>vapours</a:t>
                      </a: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 at &lt;32 </a:t>
                      </a:r>
                      <a:r>
                        <a:rPr lang="en-US" sz="2000" u="none" baseline="0" dirty="0" err="1" smtClean="0">
                          <a:effectLst/>
                          <a:latin typeface="Calibri" panose="020F0502020204030204" pitchFamily="34" charset="0"/>
                          <a:ea typeface="Calibri" panose="020F0502020204030204" pitchFamily="34" charset="0"/>
                          <a:cs typeface="Times New Roman" panose="02020603050405020304" pitchFamily="18" charset="0"/>
                        </a:rPr>
                        <a:t>deg.C</a:t>
                      </a: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a:t>
                      </a:r>
                    </a:p>
                    <a:p>
                      <a:pPr marL="285750" marR="0" indent="-285750">
                        <a:lnSpc>
                          <a:spcPct val="107000"/>
                        </a:lnSpc>
                        <a:spcBef>
                          <a:spcPts val="0"/>
                        </a:spcBef>
                        <a:spcAft>
                          <a:spcPts val="0"/>
                        </a:spcAft>
                        <a:buFontTx/>
                        <a:buChar char="-"/>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Flammable compressed gas – gas 13% or less of which when mixed with air forms flammable mixture or whose flammable range with air is &gt;12%.</a:t>
                      </a:r>
                    </a:p>
                    <a:p>
                      <a:pPr marL="285750" marR="0" indent="-285750">
                        <a:lnSpc>
                          <a:spcPct val="107000"/>
                        </a:lnSpc>
                        <a:spcBef>
                          <a:spcPts val="0"/>
                        </a:spcBef>
                        <a:spcAft>
                          <a:spcPts val="0"/>
                        </a:spcAft>
                        <a:buFontTx/>
                        <a:buChar char="-"/>
                      </a:pPr>
                      <a:endPar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1622524081"/>
                  </a:ext>
                </a:extLst>
              </a:tr>
              <a:tr h="2863153">
                <a:tc>
                  <a:txBody>
                    <a:bodyPr/>
                    <a:lstStyle/>
                    <a:p>
                      <a:pPr marL="0" marR="0">
                        <a:lnSpc>
                          <a:spcPct val="107000"/>
                        </a:lnSpc>
                        <a:spcBef>
                          <a:spcPts val="0"/>
                        </a:spcBef>
                        <a:spcAft>
                          <a:spcPts val="0"/>
                        </a:spcAft>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Precautions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285750" marR="0" indent="-285750">
                        <a:lnSpc>
                          <a:spcPct val="107000"/>
                        </a:lnSpc>
                        <a:spcBef>
                          <a:spcPts val="0"/>
                        </a:spcBef>
                        <a:spcAft>
                          <a:spcPts val="0"/>
                        </a:spcAft>
                        <a:buFontTx/>
                        <a:buChar char="-"/>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To be stored in </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fire resistant construction</a:t>
                      </a: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 always closed clearly marked in bold letters ‘Danger – HFL or FCG’</a:t>
                      </a:r>
                    </a:p>
                    <a:p>
                      <a:pPr marL="285750" marR="0" indent="-285750">
                        <a:lnSpc>
                          <a:spcPct val="107000"/>
                        </a:lnSpc>
                        <a:spcBef>
                          <a:spcPts val="0"/>
                        </a:spcBef>
                        <a:spcAft>
                          <a:spcPts val="0"/>
                        </a:spcAft>
                        <a:buFontTx/>
                        <a:buChar char="-"/>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To be conveyed within factory in totally enclosed system</a:t>
                      </a:r>
                    </a:p>
                    <a:p>
                      <a:pPr marL="285750" marR="0" indent="-285750">
                        <a:lnSpc>
                          <a:spcPct val="107000"/>
                        </a:lnSpc>
                        <a:spcBef>
                          <a:spcPts val="0"/>
                        </a:spcBef>
                        <a:spcAft>
                          <a:spcPts val="0"/>
                        </a:spcAft>
                        <a:buFontTx/>
                        <a:buChar char="-"/>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Footwear</a:t>
                      </a:r>
                      <a:r>
                        <a:rPr lang="en-US" sz="2000" baseline="0" dirty="0" smtClean="0">
                          <a:effectLst/>
                          <a:latin typeface="Calibri" panose="020F0502020204030204" pitchFamily="34" charset="0"/>
                          <a:ea typeface="Calibri" panose="020F0502020204030204" pitchFamily="34" charset="0"/>
                          <a:cs typeface="Times New Roman" panose="02020603050405020304" pitchFamily="18" charset="0"/>
                        </a:rPr>
                        <a:t> having exposed ferrous materials not to be allowed</a:t>
                      </a:r>
                    </a:p>
                    <a:p>
                      <a:pPr marL="285750" marR="0" indent="-285750">
                        <a:lnSpc>
                          <a:spcPct val="107000"/>
                        </a:lnSpc>
                        <a:spcBef>
                          <a:spcPts val="0"/>
                        </a:spcBef>
                        <a:spcAft>
                          <a:spcPts val="0"/>
                        </a:spcAft>
                        <a:buFontTx/>
                        <a:buChar char="-"/>
                      </a:pPr>
                      <a:r>
                        <a:rPr lang="en-US" sz="2000" baseline="0" dirty="0" smtClean="0">
                          <a:effectLst/>
                          <a:latin typeface="Calibri" panose="020F0502020204030204" pitchFamily="34" charset="0"/>
                          <a:ea typeface="Calibri" panose="020F0502020204030204" pitchFamily="34" charset="0"/>
                          <a:cs typeface="Times New Roman" panose="02020603050405020304" pitchFamily="18" charset="0"/>
                        </a:rPr>
                        <a:t>Fire fighting </a:t>
                      </a:r>
                      <a:r>
                        <a:rPr lang="en-US" sz="2000" baseline="0" dirty="0" err="1" smtClean="0">
                          <a:effectLst/>
                          <a:latin typeface="Calibri" panose="020F0502020204030204" pitchFamily="34" charset="0"/>
                          <a:ea typeface="Calibri" panose="020F0502020204030204" pitchFamily="34" charset="0"/>
                          <a:cs typeface="Times New Roman" panose="02020603050405020304" pitchFamily="18" charset="0"/>
                        </a:rPr>
                        <a:t>equipments</a:t>
                      </a:r>
                      <a:r>
                        <a:rPr lang="en-US" sz="2000" baseline="0" dirty="0" smtClean="0">
                          <a:effectLst/>
                          <a:latin typeface="Calibri" panose="020F0502020204030204" pitchFamily="34" charset="0"/>
                          <a:ea typeface="Calibri" panose="020F0502020204030204" pitchFamily="34" charset="0"/>
                          <a:cs typeface="Times New Roman" panose="02020603050405020304" pitchFamily="18" charset="0"/>
                        </a:rPr>
                        <a:t> as per Rule 71-B.</a:t>
                      </a:r>
                    </a:p>
                    <a:p>
                      <a:pPr marL="285750" marR="0" indent="-285750">
                        <a:lnSpc>
                          <a:spcPct val="107000"/>
                        </a:lnSpc>
                        <a:spcBef>
                          <a:spcPts val="0"/>
                        </a:spcBef>
                        <a:spcAft>
                          <a:spcPts val="0"/>
                        </a:spcAft>
                        <a:buFontTx/>
                        <a:buChar char="-"/>
                      </a:pPr>
                      <a:r>
                        <a:rPr lang="en-US" sz="2000" baseline="0" dirty="0" smtClean="0">
                          <a:effectLst/>
                          <a:latin typeface="Calibri" panose="020F0502020204030204" pitchFamily="34" charset="0"/>
                          <a:ea typeface="Calibri" panose="020F0502020204030204" pitchFamily="34" charset="0"/>
                          <a:cs typeface="Times New Roman" panose="02020603050405020304" pitchFamily="18" charset="0"/>
                        </a:rPr>
                        <a:t>Electrical apparatus preferably excluded from area of risk</a:t>
                      </a:r>
                    </a:p>
                    <a:p>
                      <a:pPr marL="285750" marR="0" indent="-285750">
                        <a:lnSpc>
                          <a:spcPct val="107000"/>
                        </a:lnSpc>
                        <a:spcBef>
                          <a:spcPts val="0"/>
                        </a:spcBef>
                        <a:spcAft>
                          <a:spcPts val="0"/>
                        </a:spcAft>
                        <a:buFontTx/>
                        <a:buChar char="-"/>
                      </a:pPr>
                      <a:r>
                        <a:rPr lang="en-US" sz="2000" baseline="0" dirty="0" smtClean="0">
                          <a:effectLst/>
                          <a:latin typeface="Calibri" panose="020F0502020204030204" pitchFamily="34" charset="0"/>
                          <a:ea typeface="Calibri" panose="020F0502020204030204" pitchFamily="34" charset="0"/>
                          <a:cs typeface="Times New Roman" panose="02020603050405020304" pitchFamily="18" charset="0"/>
                        </a:rPr>
                        <a:t>                                                </a:t>
                      </a:r>
                    </a:p>
                    <a:p>
                      <a:pPr marL="285750" marR="0" indent="-285750">
                        <a:lnSpc>
                          <a:spcPct val="107000"/>
                        </a:lnSpc>
                        <a:spcBef>
                          <a:spcPts val="0"/>
                        </a:spcBef>
                        <a:spcAft>
                          <a:spcPts val="0"/>
                        </a:spcAft>
                        <a:buFontTx/>
                        <a:buChar char="-"/>
                      </a:pP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Tx/>
                        <a:buChar char="-"/>
                      </a:pP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Tx/>
                        <a:buChar char="-"/>
                      </a:pP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Tx/>
                        <a:buChar char="-"/>
                      </a:pP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Tx/>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745675142"/>
                  </a:ext>
                </a:extLst>
              </a:tr>
            </a:tbl>
          </a:graphicData>
        </a:graphic>
      </p:graphicFrame>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 y="4876800"/>
            <a:ext cx="2543175" cy="195529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4195" y="4876801"/>
            <a:ext cx="2143125" cy="1955292"/>
          </a:xfrm>
          <a:prstGeom prst="rect">
            <a:avLst/>
          </a:prstGeom>
        </p:spPr>
      </p:pic>
    </p:spTree>
    <p:extLst>
      <p:ext uri="{BB962C8B-B14F-4D97-AF65-F5344CB8AC3E}">
        <p14:creationId xmlns:p14="http://schemas.microsoft.com/office/powerpoint/2010/main" val="10538605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
            <a:ext cx="8229600" cy="990601"/>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r>
              <a:rPr lang="en-US" sz="2700" b="1" i="1" dirty="0" smtClean="0"/>
              <a:t>Operations involving high noise levels</a:t>
            </a:r>
            <a:br>
              <a:rPr lang="en-US" sz="2700" b="1" i="1" dirty="0" smtClean="0"/>
            </a:br>
            <a:r>
              <a:rPr lang="en-US" sz="2700" i="1" dirty="0" smtClean="0"/>
              <a:t>  </a:t>
            </a:r>
            <a:r>
              <a:rPr lang="en-US" sz="1600" i="1" dirty="0" smtClean="0"/>
              <a:t>(Schedule XXIV)</a:t>
            </a:r>
            <a:r>
              <a:rPr lang="en-US" i="1" dirty="0" smtClean="0"/>
              <a:t/>
            </a:r>
            <a:br>
              <a:rPr lang="en-US"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1510486768"/>
              </p:ext>
            </p:extLst>
          </p:nvPr>
        </p:nvGraphicFramePr>
        <p:xfrm>
          <a:off x="533400" y="990601"/>
          <a:ext cx="8534399" cy="5820155"/>
        </p:xfrm>
        <a:graphic>
          <a:graphicData uri="http://schemas.openxmlformats.org/drawingml/2006/table">
            <a:tbl>
              <a:tblPr firstRow="1" firstCol="1" bandRow="1">
                <a:tableStyleId>{5C22544A-7EE6-4342-B048-85BDC9FD1C3A}</a:tableStyleId>
              </a:tblPr>
              <a:tblGrid>
                <a:gridCol w="1524000">
                  <a:extLst>
                    <a:ext uri="{9D8B030D-6E8A-4147-A177-3AD203B41FA5}">
                      <a16:colId xmlns:a16="http://schemas.microsoft.com/office/drawing/2014/main" val="4230116570"/>
                    </a:ext>
                  </a:extLst>
                </a:gridCol>
                <a:gridCol w="3207944">
                  <a:extLst>
                    <a:ext uri="{9D8B030D-6E8A-4147-A177-3AD203B41FA5}">
                      <a16:colId xmlns:a16="http://schemas.microsoft.com/office/drawing/2014/main" val="2737708137"/>
                    </a:ext>
                  </a:extLst>
                </a:gridCol>
                <a:gridCol w="3802455">
                  <a:extLst>
                    <a:ext uri="{9D8B030D-6E8A-4147-A177-3AD203B41FA5}">
                      <a16:colId xmlns:a16="http://schemas.microsoft.com/office/drawing/2014/main" val="2687212546"/>
                    </a:ext>
                  </a:extLst>
                </a:gridCol>
              </a:tblGrid>
              <a:tr h="1557247">
                <a:tc>
                  <a:txBody>
                    <a:bodyPr/>
                    <a:lstStyle/>
                    <a:p>
                      <a:pPr marL="0" marR="0">
                        <a:lnSpc>
                          <a:spcPct val="107000"/>
                        </a:lnSpc>
                        <a:spcBef>
                          <a:spcPts val="0"/>
                        </a:spcBef>
                        <a:spcAft>
                          <a:spcPts val="0"/>
                        </a:spcAft>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Continuous noise – permissible level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Sound pressure level in </a:t>
                      </a:r>
                      <a:r>
                        <a:rPr lang="en-US" sz="2000" u="none" baseline="0" dirty="0" err="1" smtClean="0">
                          <a:effectLst/>
                          <a:latin typeface="Calibri" panose="020F0502020204030204" pitchFamily="34" charset="0"/>
                          <a:ea typeface="Calibri" panose="020F0502020204030204" pitchFamily="34" charset="0"/>
                          <a:cs typeface="Times New Roman" panose="02020603050405020304" pitchFamily="18" charset="0"/>
                        </a:rPr>
                        <a:t>dBA</a:t>
                      </a:r>
                      <a:endPar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8 hours per day – 90 </a:t>
                      </a:r>
                      <a:r>
                        <a:rPr lang="en-US" sz="2000" u="none" baseline="0" dirty="0" err="1" smtClean="0">
                          <a:effectLst/>
                          <a:latin typeface="Calibri" panose="020F0502020204030204" pitchFamily="34" charset="0"/>
                          <a:ea typeface="Calibri" panose="020F0502020204030204" pitchFamily="34" charset="0"/>
                          <a:cs typeface="Times New Roman" panose="02020603050405020304" pitchFamily="18" charset="0"/>
                        </a:rPr>
                        <a:t>dBA</a:t>
                      </a:r>
                      <a:endPar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6 </a:t>
                      </a:r>
                      <a:r>
                        <a:rPr lang="en-US" sz="2000" u="none" baseline="0" dirty="0" err="1" smtClean="0">
                          <a:effectLst/>
                          <a:latin typeface="Calibri" panose="020F0502020204030204" pitchFamily="34" charset="0"/>
                          <a:ea typeface="Calibri" panose="020F0502020204030204" pitchFamily="34" charset="0"/>
                          <a:cs typeface="Times New Roman" panose="02020603050405020304" pitchFamily="18" charset="0"/>
                        </a:rPr>
                        <a:t>hrs</a:t>
                      </a: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 – 92</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4 </a:t>
                      </a:r>
                      <a:r>
                        <a:rPr lang="en-US" sz="2000" u="none" baseline="0" dirty="0" err="1" smtClean="0">
                          <a:effectLst/>
                          <a:latin typeface="Calibri" panose="020F0502020204030204" pitchFamily="34" charset="0"/>
                          <a:ea typeface="Calibri" panose="020F0502020204030204" pitchFamily="34" charset="0"/>
                          <a:cs typeface="Times New Roman" panose="02020603050405020304" pitchFamily="18" charset="0"/>
                        </a:rPr>
                        <a:t>hrs</a:t>
                      </a: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 – 95</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3 </a:t>
                      </a:r>
                      <a:r>
                        <a:rPr lang="en-US" sz="2000" u="none" baseline="0" dirty="0" err="1" smtClean="0">
                          <a:effectLst/>
                          <a:latin typeface="Calibri" panose="020F0502020204030204" pitchFamily="34" charset="0"/>
                          <a:ea typeface="Calibri" panose="020F0502020204030204" pitchFamily="34" charset="0"/>
                          <a:cs typeface="Times New Roman" panose="02020603050405020304" pitchFamily="18" charset="0"/>
                        </a:rPr>
                        <a:t>hrs</a:t>
                      </a: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 - 97</a:t>
                      </a:r>
                    </a:p>
                  </a:txBody>
                  <a:tcPr marL="59932" marR="59932" marT="0" marB="0"/>
                </a:tc>
                <a:tc>
                  <a:txBody>
                    <a:bodyPr/>
                    <a:lstStyle/>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2 </a:t>
                      </a:r>
                      <a:r>
                        <a:rPr lang="en-US" sz="2000" u="none" baseline="0" dirty="0" err="1" smtClean="0">
                          <a:effectLst/>
                          <a:latin typeface="Calibri" panose="020F0502020204030204" pitchFamily="34" charset="0"/>
                          <a:ea typeface="Calibri" panose="020F0502020204030204" pitchFamily="34" charset="0"/>
                          <a:cs typeface="Times New Roman" panose="02020603050405020304" pitchFamily="18" charset="0"/>
                        </a:rPr>
                        <a:t>hrs</a:t>
                      </a: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 – 100 </a:t>
                      </a:r>
                      <a:r>
                        <a:rPr lang="en-US" sz="2000" u="none" baseline="0" dirty="0" err="1" smtClean="0">
                          <a:effectLst/>
                          <a:latin typeface="Calibri" panose="020F0502020204030204" pitchFamily="34" charset="0"/>
                          <a:ea typeface="Calibri" panose="020F0502020204030204" pitchFamily="34" charset="0"/>
                          <a:cs typeface="Times New Roman" panose="02020603050405020304" pitchFamily="18" charset="0"/>
                        </a:rPr>
                        <a:t>dBA</a:t>
                      </a:r>
                      <a:endPar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1 ½ </a:t>
                      </a:r>
                      <a:r>
                        <a:rPr lang="en-US" sz="2000" u="none" baseline="0" dirty="0" err="1" smtClean="0">
                          <a:effectLst/>
                          <a:latin typeface="Calibri" panose="020F0502020204030204" pitchFamily="34" charset="0"/>
                          <a:ea typeface="Calibri" panose="020F0502020204030204" pitchFamily="34" charset="0"/>
                          <a:cs typeface="Times New Roman" panose="02020603050405020304" pitchFamily="18" charset="0"/>
                        </a:rPr>
                        <a:t>hrs</a:t>
                      </a: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 – 102</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¾ </a:t>
                      </a:r>
                      <a:r>
                        <a:rPr lang="en-US" sz="2000" u="none" baseline="0" dirty="0" err="1" smtClean="0">
                          <a:effectLst/>
                          <a:latin typeface="Calibri" panose="020F0502020204030204" pitchFamily="34" charset="0"/>
                          <a:ea typeface="Calibri" panose="020F0502020204030204" pitchFamily="34" charset="0"/>
                          <a:cs typeface="Times New Roman" panose="02020603050405020304" pitchFamily="18" charset="0"/>
                        </a:rPr>
                        <a:t>hr</a:t>
                      </a: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 - 107</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½ </a:t>
                      </a:r>
                      <a:r>
                        <a:rPr lang="en-US" sz="2000" u="none" baseline="0" dirty="0" err="1" smtClean="0">
                          <a:effectLst/>
                          <a:latin typeface="Calibri" panose="020F0502020204030204" pitchFamily="34" charset="0"/>
                          <a:ea typeface="Calibri" panose="020F0502020204030204" pitchFamily="34" charset="0"/>
                          <a:cs typeface="Times New Roman" panose="02020603050405020304" pitchFamily="18" charset="0"/>
                        </a:rPr>
                        <a:t>hr</a:t>
                      </a: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 – 110</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¼ - 115 (maximum allowed)</a:t>
                      </a:r>
                    </a:p>
                  </a:txBody>
                  <a:tcPr marL="59932" marR="59932" marT="0" marB="0"/>
                </a:tc>
                <a:extLst>
                  <a:ext uri="{0D108BD9-81ED-4DB2-BD59-A6C34878D82A}">
                    <a16:rowId xmlns:a16="http://schemas.microsoft.com/office/drawing/2014/main" val="3500660302"/>
                  </a:ext>
                </a:extLst>
              </a:tr>
              <a:tr h="1871486">
                <a:tc>
                  <a:txBody>
                    <a:bodyPr/>
                    <a:lstStyle/>
                    <a:p>
                      <a:pPr marL="0" marR="0">
                        <a:lnSpc>
                          <a:spcPct val="107000"/>
                        </a:lnSpc>
                        <a:spcBef>
                          <a:spcPts val="0"/>
                        </a:spcBef>
                        <a:spcAft>
                          <a:spcPts val="0"/>
                        </a:spcAft>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Impulsive or inspect noise</a:t>
                      </a:r>
                      <a:r>
                        <a:rPr lang="en-US" sz="2000" baseline="0" dirty="0" smtClean="0">
                          <a:effectLst/>
                          <a:latin typeface="Calibri" panose="020F0502020204030204" pitchFamily="34" charset="0"/>
                          <a:ea typeface="Calibri" panose="020F0502020204030204" pitchFamily="34" charset="0"/>
                          <a:cs typeface="Times New Roman" panose="02020603050405020304" pitchFamily="18" charset="0"/>
                        </a:rPr>
                        <a:t> – permissible exposure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Peak sound pressure in dB</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140 (maximum allowed)</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135</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130</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125</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120</a:t>
                      </a:r>
                    </a:p>
                  </a:txBody>
                  <a:tcPr marL="59932" marR="59932" marT="0" marB="0"/>
                </a:tc>
                <a:tc>
                  <a:txBody>
                    <a:bodyPr/>
                    <a:lstStyle/>
                    <a:p>
                      <a:pPr marL="0" marR="0" indent="0">
                        <a:lnSpc>
                          <a:spcPct val="107000"/>
                        </a:lnSpc>
                        <a:spcBef>
                          <a:spcPts val="0"/>
                        </a:spcBef>
                        <a:spcAft>
                          <a:spcPts val="0"/>
                        </a:spcAft>
                        <a:buFontTx/>
                        <a:buNone/>
                      </a:pPr>
                      <a:r>
                        <a:rPr lang="en-US" sz="1800" u="none" baseline="0" dirty="0" smtClean="0">
                          <a:effectLst/>
                          <a:latin typeface="Calibri" panose="020F0502020204030204" pitchFamily="34" charset="0"/>
                          <a:ea typeface="Calibri" panose="020F0502020204030204" pitchFamily="34" charset="0"/>
                          <a:cs typeface="Times New Roman" panose="02020603050405020304" pitchFamily="18" charset="0"/>
                        </a:rPr>
                        <a:t>Permitted impulses or impact per day</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100</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315</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1,000</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3,160</a:t>
                      </a:r>
                    </a:p>
                    <a:p>
                      <a:pPr marL="0" marR="0" indent="0">
                        <a:lnSpc>
                          <a:spcPct val="107000"/>
                        </a:lnSpc>
                        <a:spcBef>
                          <a:spcPts val="0"/>
                        </a:spcBef>
                        <a:spcAft>
                          <a:spcPts val="0"/>
                        </a:spcAft>
                        <a:buFontTx/>
                        <a:buNone/>
                      </a:pPr>
                      <a:r>
                        <a:rPr lang="en-US" sz="2000" u="none" baseline="0" dirty="0" smtClean="0">
                          <a:effectLst/>
                          <a:latin typeface="Calibri" panose="020F0502020204030204" pitchFamily="34" charset="0"/>
                          <a:ea typeface="Calibri" panose="020F0502020204030204" pitchFamily="34" charset="0"/>
                          <a:cs typeface="Times New Roman" panose="02020603050405020304" pitchFamily="18" charset="0"/>
                        </a:rPr>
                        <a:t>10,000</a:t>
                      </a:r>
                      <a:endParaRPr lang="en-US" sz="1800" u="none" baseline="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1622524081"/>
                  </a:ext>
                </a:extLst>
              </a:tr>
              <a:tr h="2232659">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Measures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gridSpan="2">
                  <a:txBody>
                    <a:bodyPr/>
                    <a:lstStyle/>
                    <a:p>
                      <a:pPr marL="342900" marR="0" indent="-342900">
                        <a:lnSpc>
                          <a:spcPct val="107000"/>
                        </a:lnSpc>
                        <a:spcBef>
                          <a:spcPts val="0"/>
                        </a:spcBef>
                        <a:spcAft>
                          <a:spcPts val="0"/>
                        </a:spcAft>
                        <a:buFontTx/>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Practical engineering control and administrative measures to be applied to control noise</a:t>
                      </a:r>
                    </a:p>
                    <a:p>
                      <a:pPr marL="342900" marR="0" indent="-342900">
                        <a:lnSpc>
                          <a:spcPct val="107000"/>
                        </a:lnSpc>
                        <a:spcBef>
                          <a:spcPts val="0"/>
                        </a:spcBef>
                        <a:spcAft>
                          <a:spcPts val="0"/>
                        </a:spcAft>
                        <a:buFontTx/>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Suitable ear protector to be provided to workers</a:t>
                      </a:r>
                    </a:p>
                    <a:p>
                      <a:pPr marL="342900" marR="0" indent="-342900">
                        <a:lnSpc>
                          <a:spcPct val="107000"/>
                        </a:lnSpc>
                        <a:spcBef>
                          <a:spcPts val="0"/>
                        </a:spcBef>
                        <a:spcAft>
                          <a:spcPts val="0"/>
                        </a:spcAft>
                        <a:buFontTx/>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Still if noise level is high, </a:t>
                      </a:r>
                      <a:r>
                        <a:rPr lang="en-US" sz="1800" u="sng" dirty="0" smtClean="0">
                          <a:effectLst/>
                          <a:latin typeface="Calibri" panose="020F0502020204030204" pitchFamily="34" charset="0"/>
                          <a:ea typeface="Calibri" panose="020F0502020204030204" pitchFamily="34" charset="0"/>
                          <a:cs typeface="Times New Roman" panose="02020603050405020304" pitchFamily="18" charset="0"/>
                        </a:rPr>
                        <a:t>noise exposure</a:t>
                      </a:r>
                      <a:r>
                        <a:rPr lang="en-US" sz="1800" u="sng" baseline="0" dirty="0" smtClean="0">
                          <a:effectLst/>
                          <a:latin typeface="Calibri" panose="020F0502020204030204" pitchFamily="34" charset="0"/>
                          <a:ea typeface="Calibri" panose="020F0502020204030204" pitchFamily="34" charset="0"/>
                          <a:cs typeface="Times New Roman" panose="02020603050405020304" pitchFamily="18" charset="0"/>
                        </a:rPr>
                        <a:t> period to be reduce</a:t>
                      </a:r>
                      <a:endPar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Tx/>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Transfer them to relatively less level if so required</a:t>
                      </a:r>
                    </a:p>
                    <a:p>
                      <a:pPr marL="342900" marR="0" indent="-342900">
                        <a:lnSpc>
                          <a:spcPct val="107000"/>
                        </a:lnSpc>
                        <a:spcBef>
                          <a:spcPts val="0"/>
                        </a:spcBef>
                        <a:spcAft>
                          <a:spcPts val="0"/>
                        </a:spcAft>
                        <a:buFontTx/>
                        <a:buChar char="-"/>
                      </a:pPr>
                      <a:r>
                        <a:rPr lang="en-US" sz="1800" b="1" baseline="0" dirty="0" smtClean="0">
                          <a:effectLst/>
                          <a:latin typeface="Calibri" panose="020F0502020204030204" pitchFamily="34" charset="0"/>
                          <a:ea typeface="Calibri" panose="020F0502020204030204" pitchFamily="34" charset="0"/>
                          <a:cs typeface="Times New Roman" panose="02020603050405020304" pitchFamily="18" charset="0"/>
                        </a:rPr>
                        <a:t>Auditory examination</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by doctor </a:t>
                      </a:r>
                      <a:r>
                        <a:rPr lang="en-US" sz="1800" b="1" baseline="0" dirty="0" smtClean="0">
                          <a:effectLst/>
                          <a:latin typeface="Calibri" panose="020F0502020204030204" pitchFamily="34" charset="0"/>
                          <a:ea typeface="Calibri" panose="020F0502020204030204" pitchFamily="34" charset="0"/>
                          <a:cs typeface="Times New Roman" panose="02020603050405020304" pitchFamily="18" charset="0"/>
                        </a:rPr>
                        <a:t>every 12 months</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in areas where noise exceeds permissible level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hMerge="1">
                  <a:txBody>
                    <a:bodyPr/>
                    <a:lstStyle/>
                    <a:p>
                      <a:pPr marL="285750" marR="0" indent="-285750">
                        <a:lnSpc>
                          <a:spcPct val="107000"/>
                        </a:lnSpc>
                        <a:spcBef>
                          <a:spcPts val="0"/>
                        </a:spcBef>
                        <a:spcAft>
                          <a:spcPts val="0"/>
                        </a:spcAft>
                        <a:buFontTx/>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745675142"/>
                  </a:ext>
                </a:extLst>
              </a:tr>
            </a:tbl>
          </a:graphicData>
        </a:graphic>
      </p:graphicFrame>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4625" y="1"/>
            <a:ext cx="2619375" cy="990600"/>
          </a:xfrm>
          <a:prstGeom prst="rect">
            <a:avLst/>
          </a:prstGeom>
        </p:spPr>
      </p:pic>
    </p:spTree>
    <p:extLst>
      <p:ext uri="{BB962C8B-B14F-4D97-AF65-F5344CB8AC3E}">
        <p14:creationId xmlns:p14="http://schemas.microsoft.com/office/powerpoint/2010/main" val="9594314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713" y="0"/>
            <a:ext cx="8229600" cy="932688"/>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pPr algn="ctr"/>
            <a:r>
              <a:rPr lang="en-US" i="1" dirty="0" smtClean="0"/>
              <a:t>Fire fighting </a:t>
            </a:r>
            <a:r>
              <a:rPr lang="en-US" i="1" dirty="0" err="1" smtClean="0"/>
              <a:t>equipments</a:t>
            </a:r>
            <a:r>
              <a:rPr lang="en-US" i="1" dirty="0" smtClean="0"/>
              <a:t> </a:t>
            </a:r>
            <a:r>
              <a:rPr lang="en-US" sz="2000" i="1" dirty="0" smtClean="0"/>
              <a:t>(Rule 71-B)</a:t>
            </a:r>
            <a:r>
              <a:rPr lang="en-US" i="1" dirty="0" smtClean="0"/>
              <a:t> </a:t>
            </a:r>
            <a:br>
              <a:rPr lang="en-US"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692786143"/>
              </p:ext>
            </p:extLst>
          </p:nvPr>
        </p:nvGraphicFramePr>
        <p:xfrm>
          <a:off x="381000" y="932689"/>
          <a:ext cx="8534399" cy="5805502"/>
        </p:xfrm>
        <a:graphic>
          <a:graphicData uri="http://schemas.openxmlformats.org/drawingml/2006/table">
            <a:tbl>
              <a:tblPr firstRow="1" firstCol="1" bandRow="1">
                <a:tableStyleId>{5C22544A-7EE6-4342-B048-85BDC9FD1C3A}</a:tableStyleId>
              </a:tblPr>
              <a:tblGrid>
                <a:gridCol w="1913930">
                  <a:extLst>
                    <a:ext uri="{9D8B030D-6E8A-4147-A177-3AD203B41FA5}">
                      <a16:colId xmlns:a16="http://schemas.microsoft.com/office/drawing/2014/main" val="4230116570"/>
                    </a:ext>
                  </a:extLst>
                </a:gridCol>
                <a:gridCol w="2810470">
                  <a:extLst>
                    <a:ext uri="{9D8B030D-6E8A-4147-A177-3AD203B41FA5}">
                      <a16:colId xmlns:a16="http://schemas.microsoft.com/office/drawing/2014/main" val="2737708137"/>
                    </a:ext>
                  </a:extLst>
                </a:gridCol>
                <a:gridCol w="3809999">
                  <a:extLst>
                    <a:ext uri="{9D8B030D-6E8A-4147-A177-3AD203B41FA5}">
                      <a16:colId xmlns:a16="http://schemas.microsoft.com/office/drawing/2014/main" val="2681007799"/>
                    </a:ext>
                  </a:extLst>
                </a:gridCol>
              </a:tblGrid>
              <a:tr h="240172">
                <a:tc>
                  <a:txBody>
                    <a:bodyPr/>
                    <a:lstStyle/>
                    <a:p>
                      <a:pPr marL="0" marR="0" algn="ctr">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Equipment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Specifications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Number required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168031181"/>
                  </a:ext>
                </a:extLst>
              </a:tr>
              <a:tr h="505986">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Fire buckets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Min. 9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litre</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capacity as per IS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Specfn</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full of water, sand etc. as necessary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2 for every 100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sq.m</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of floor area</a:t>
                      </a:r>
                    </a:p>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(Min. 4 buckets on each floor)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745675142"/>
                  </a:ext>
                </a:extLst>
              </a:tr>
              <a:tr h="677166">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Power-driven trailer pump</a:t>
                      </a:r>
                    </a:p>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(with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equipments</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as per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Sch.A</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As per IS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Specfn</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Of adequate capacity , if water required</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is 550 </a:t>
                      </a:r>
                      <a:r>
                        <a:rPr lang="en-US" sz="1200" baseline="0" dirty="0" err="1" smtClean="0">
                          <a:effectLst/>
                          <a:latin typeface="Calibri" panose="020F0502020204030204" pitchFamily="34" charset="0"/>
                          <a:ea typeface="Calibri" panose="020F0502020204030204" pitchFamily="34" charset="0"/>
                          <a:cs typeface="Times New Roman" panose="02020603050405020304" pitchFamily="18" charset="0"/>
                        </a:rPr>
                        <a:t>litres</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or more per minute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657041037"/>
                  </a:ext>
                </a:extLst>
              </a:tr>
              <a:tr h="848345">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Vehicles with towing attachment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Where area is such as cannot be reached by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manhauling</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of trailer pumps within reasonable time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lvl="0" indent="0">
                        <a:lnSpc>
                          <a:spcPct val="107000"/>
                        </a:lnSpc>
                        <a:spcBef>
                          <a:spcPts val="0"/>
                        </a:spcBef>
                        <a:spcAft>
                          <a:spcPts val="0"/>
                        </a:spcAft>
                        <a:buFont typeface="+mj-lt"/>
                        <a:buNone/>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1 for every 4 trailer pumps</a:t>
                      </a:r>
                    </a:p>
                    <a:p>
                      <a:pPr marL="0" marR="0" lvl="0" indent="0">
                        <a:lnSpc>
                          <a:spcPct val="107000"/>
                        </a:lnSpc>
                        <a:spcBef>
                          <a:spcPts val="0"/>
                        </a:spcBef>
                        <a:spcAft>
                          <a:spcPts val="0"/>
                        </a:spcAft>
                        <a:buFont typeface="+mj-lt"/>
                        <a:buNone/>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(Minimum 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846241458"/>
                  </a:ext>
                </a:extLst>
              </a:tr>
              <a:tr h="587244">
                <a:tc rowSpan="4">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Portable extinguishers</a:t>
                      </a: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Combustible materials other inflammable liquids, electrical equipment and ignitable metals</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lvl="0" indent="0">
                        <a:lnSpc>
                          <a:spcPct val="107000"/>
                        </a:lnSpc>
                        <a:spcBef>
                          <a:spcPts val="0"/>
                        </a:spcBef>
                        <a:spcAft>
                          <a:spcPts val="0"/>
                        </a:spcAft>
                        <a:buFont typeface="+mj-lt"/>
                        <a:buNone/>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1 for every 500 sq.mt. of area</a:t>
                      </a:r>
                    </a:p>
                    <a:p>
                      <a:pPr marL="0" marR="0" lvl="0" indent="0">
                        <a:lnSpc>
                          <a:spcPct val="107000"/>
                        </a:lnSpc>
                        <a:spcBef>
                          <a:spcPts val="0"/>
                        </a:spcBef>
                        <a:spcAft>
                          <a:spcPts val="0"/>
                        </a:spcAft>
                        <a:buFont typeface="+mj-lt"/>
                        <a:buNone/>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(Not more than 30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metres</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apart)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764374962"/>
                  </a:ext>
                </a:extLst>
              </a:tr>
              <a:tr h="739277">
                <a:tc vMerge="1">
                  <a:txBody>
                    <a:bodyPr/>
                    <a:lstStyle/>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Inflammable liquids or grease or paint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lvl="0" indent="0">
                        <a:lnSpc>
                          <a:spcPct val="107000"/>
                        </a:lnSpc>
                        <a:spcBef>
                          <a:spcPts val="0"/>
                        </a:spcBef>
                        <a:spcAft>
                          <a:spcPts val="0"/>
                        </a:spcAft>
                        <a:buFont typeface="+mj-lt"/>
                        <a:buNone/>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1 for every 500 sq.mt. of</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area</a:t>
                      </a:r>
                    </a:p>
                    <a:p>
                      <a:pPr marL="0" marR="0" lvl="0" indent="0">
                        <a:lnSpc>
                          <a:spcPct val="107000"/>
                        </a:lnSpc>
                        <a:spcBef>
                          <a:spcPts val="0"/>
                        </a:spcBef>
                        <a:spcAft>
                          <a:spcPts val="0"/>
                        </a:spcAft>
                        <a:buFont typeface="+mj-lt"/>
                        <a:buNone/>
                      </a:pP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(consisting of foam carbon tetrachloride, dry powder, carbon dioxide, </a:t>
                      </a:r>
                      <a:r>
                        <a:rPr lang="en-US" sz="1200" baseline="0" dirty="0" err="1" smtClean="0">
                          <a:effectLst/>
                          <a:latin typeface="Calibri" panose="020F0502020204030204" pitchFamily="34" charset="0"/>
                          <a:ea typeface="Calibri" panose="020F0502020204030204" pitchFamily="34" charset="0"/>
                          <a:cs typeface="Times New Roman" panose="02020603050405020304" pitchFamily="18" charset="0"/>
                        </a:rPr>
                        <a:t>chlorobrome</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methane or other equivalent type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2398232410"/>
                  </a:ext>
                </a:extLst>
              </a:tr>
              <a:tr h="552396">
                <a:tc vMerge="1">
                  <a:txBody>
                    <a:bodyPr/>
                    <a:lstStyle/>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Electrical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equipments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lvl="0" indent="0">
                        <a:lnSpc>
                          <a:spcPct val="107000"/>
                        </a:lnSpc>
                        <a:spcBef>
                          <a:spcPts val="0"/>
                        </a:spcBef>
                        <a:spcAft>
                          <a:spcPts val="0"/>
                        </a:spcAft>
                        <a:buFont typeface="+mj-lt"/>
                        <a:buNone/>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1 for every 500 sq.mt. of area</a:t>
                      </a:r>
                    </a:p>
                    <a:p>
                      <a:pPr marL="0" marR="0" lvl="0" indent="0">
                        <a:lnSpc>
                          <a:spcPct val="107000"/>
                        </a:lnSpc>
                        <a:spcBef>
                          <a:spcPts val="0"/>
                        </a:spcBef>
                        <a:spcAft>
                          <a:spcPts val="0"/>
                        </a:spcAft>
                        <a:buFont typeface="+mj-lt"/>
                        <a:buNone/>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(consisting</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of carbon dioxide, dry powder, carbon tetrachloride or equivalent types.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1664731815"/>
                  </a:ext>
                </a:extLst>
              </a:tr>
              <a:tr h="773062">
                <a:tc vMerge="1">
                  <a:txBody>
                    <a:bodyPr/>
                    <a:lstStyle/>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Magnesium,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aluminium</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or zinc dust or shavings of other ignitable metals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lvl="0" indent="0">
                        <a:lnSpc>
                          <a:spcPct val="107000"/>
                        </a:lnSpc>
                        <a:spcBef>
                          <a:spcPts val="0"/>
                        </a:spcBef>
                        <a:spcAft>
                          <a:spcPts val="0"/>
                        </a:spcAft>
                        <a:buFont typeface="+mj-lt"/>
                        <a:buNone/>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Ample supply of clean, fine dry sand, stone dust or other inter material</a:t>
                      </a:r>
                    </a:p>
                    <a:p>
                      <a:pPr marL="0" marR="0" lvl="0" indent="0">
                        <a:lnSpc>
                          <a:spcPct val="107000"/>
                        </a:lnSpc>
                        <a:spcBef>
                          <a:spcPts val="0"/>
                        </a:spcBef>
                        <a:spcAft>
                          <a:spcPts val="0"/>
                        </a:spcAft>
                        <a:buFont typeface="+mj-lt"/>
                        <a:buNone/>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(Use of liquids, carbon dioxide and foam type extinguishers to be prohibited)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009070762"/>
                  </a:ext>
                </a:extLst>
              </a:tr>
              <a:tr h="773062">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Spare charges for fire extinguishers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lvl="0" indent="0">
                        <a:lnSpc>
                          <a:spcPct val="107000"/>
                        </a:lnSpc>
                        <a:spcBef>
                          <a:spcPts val="0"/>
                        </a:spcBef>
                        <a:spcAft>
                          <a:spcPts val="0"/>
                        </a:spcAft>
                        <a:buFont typeface="+mj-lt"/>
                        <a:buNone/>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For</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each type of fire extinguishers.</a:t>
                      </a:r>
                    </a:p>
                    <a:p>
                      <a:pPr marL="0" marR="0" lvl="0" indent="0">
                        <a:lnSpc>
                          <a:spcPct val="107000"/>
                        </a:lnSpc>
                        <a:spcBef>
                          <a:spcPts val="0"/>
                        </a:spcBef>
                        <a:spcAft>
                          <a:spcPts val="0"/>
                        </a:spcAft>
                        <a:buFont typeface="+mj-lt"/>
                        <a:buNone/>
                      </a:pP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(Minimum 12)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4197146951"/>
                  </a:ext>
                </a:extLst>
              </a:tr>
            </a:tbl>
          </a:graphicData>
        </a:graphic>
      </p:graphicFrame>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1" y="3505200"/>
            <a:ext cx="1905000" cy="2143125"/>
          </a:xfrm>
          <a:prstGeom prst="rect">
            <a:avLst/>
          </a:prstGeom>
        </p:spPr>
      </p:pic>
    </p:spTree>
    <p:extLst>
      <p:ext uri="{BB962C8B-B14F-4D97-AF65-F5344CB8AC3E}">
        <p14:creationId xmlns:p14="http://schemas.microsoft.com/office/powerpoint/2010/main" val="10815269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713" y="0"/>
            <a:ext cx="8229600" cy="932688"/>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r>
              <a:rPr lang="en-US" i="1" dirty="0" smtClean="0"/>
              <a:t>       Fire exits </a:t>
            </a:r>
            <a:r>
              <a:rPr lang="en-US" sz="2000" i="1" dirty="0"/>
              <a:t>[</a:t>
            </a:r>
            <a:r>
              <a:rPr lang="en-US" sz="2000" i="1" dirty="0" smtClean="0"/>
              <a:t>Rule 70(9)]</a:t>
            </a:r>
            <a:r>
              <a:rPr lang="en-US" i="1" dirty="0" smtClean="0"/>
              <a:t> </a:t>
            </a:r>
            <a:br>
              <a:rPr lang="en-US"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2350548252"/>
              </p:ext>
            </p:extLst>
          </p:nvPr>
        </p:nvGraphicFramePr>
        <p:xfrm>
          <a:off x="724212" y="932688"/>
          <a:ext cx="7848601" cy="5978775"/>
        </p:xfrm>
        <a:graphic>
          <a:graphicData uri="http://schemas.openxmlformats.org/drawingml/2006/table">
            <a:tbl>
              <a:tblPr firstRow="1" firstCol="1" bandRow="1">
                <a:tableStyleId>{5C22544A-7EE6-4342-B048-85BDC9FD1C3A}</a:tableStyleId>
              </a:tblPr>
              <a:tblGrid>
                <a:gridCol w="3045013">
                  <a:extLst>
                    <a:ext uri="{9D8B030D-6E8A-4147-A177-3AD203B41FA5}">
                      <a16:colId xmlns:a16="http://schemas.microsoft.com/office/drawing/2014/main" val="2737708137"/>
                    </a:ext>
                  </a:extLst>
                </a:gridCol>
                <a:gridCol w="4803588">
                  <a:extLst>
                    <a:ext uri="{9D8B030D-6E8A-4147-A177-3AD203B41FA5}">
                      <a16:colId xmlns:a16="http://schemas.microsoft.com/office/drawing/2014/main" val="2681007799"/>
                    </a:ext>
                  </a:extLst>
                </a:gridCol>
              </a:tblGrid>
              <a:tr h="3175003">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Minimum</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No. of exits in a room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To be calculated considering:</a:t>
                      </a:r>
                    </a:p>
                    <a:p>
                      <a:pPr marL="228600" marR="0" indent="-228600">
                        <a:lnSpc>
                          <a:spcPct val="107000"/>
                        </a:lnSpc>
                        <a:spcBef>
                          <a:spcPts val="0"/>
                        </a:spcBef>
                        <a:spcAft>
                          <a:spcPts val="0"/>
                        </a:spcAft>
                        <a:buAutoNum type="alphaLcParen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Unit exit width : 50 cm</a:t>
                      </a:r>
                    </a:p>
                    <a:p>
                      <a:pPr marL="228600" marR="0" indent="-228600">
                        <a:lnSpc>
                          <a:spcPct val="107000"/>
                        </a:lnSpc>
                        <a:spcBef>
                          <a:spcPts val="0"/>
                        </a:spcBef>
                        <a:spcAft>
                          <a:spcPts val="0"/>
                        </a:spcAft>
                        <a:buAutoNum type="alphaLcParen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Occupants per unit width</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 50 for stairs and 75 for doors</a:t>
                      </a:r>
                    </a:p>
                    <a:p>
                      <a:pPr marL="228600" marR="0" indent="-228600">
                        <a:lnSpc>
                          <a:spcPct val="107000"/>
                        </a:lnSpc>
                        <a:spcBef>
                          <a:spcPts val="0"/>
                        </a:spcBef>
                        <a:spcAft>
                          <a:spcPts val="0"/>
                        </a:spcAft>
                        <a:buAutoNum type="alphaLcParen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Occupant load : Actual or 10 sq.mt. per person, whichever is more</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Or 2, whichever is more.</a:t>
                      </a:r>
                    </a:p>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(marked in common language and </a:t>
                      </a:r>
                      <a:r>
                        <a:rPr lang="en-US" sz="1800" u="sng" dirty="0" smtClean="0">
                          <a:effectLst/>
                          <a:latin typeface="Calibri" panose="020F0502020204030204" pitchFamily="34" charset="0"/>
                          <a:ea typeface="Calibri" panose="020F0502020204030204" pitchFamily="34" charset="0"/>
                          <a:cs typeface="Times New Roman" panose="02020603050405020304" pitchFamily="18" charset="0"/>
                        </a:rPr>
                        <a:t>illuminated</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and openable at all times without key)</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745675142"/>
                  </a:ext>
                </a:extLst>
              </a:tr>
              <a:tr h="686637">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Fire resisting doors or roller shutters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At appropriate places , particularly at entrance of lifts or stairs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657041037"/>
                  </a:ext>
                </a:extLst>
              </a:tr>
              <a:tr h="614043">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Max. travel distance to exit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lvl="0" indent="0">
                        <a:lnSpc>
                          <a:spcPct val="107000"/>
                        </a:lnSpc>
                        <a:spcBef>
                          <a:spcPts val="0"/>
                        </a:spcBef>
                        <a:spcAft>
                          <a:spcPts val="0"/>
                        </a:spcAft>
                        <a:buFont typeface="+mj-lt"/>
                        <a:buNone/>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30 </a:t>
                      </a:r>
                      <a:r>
                        <a:rPr lang="en-US" sz="1800" dirty="0" err="1" smtClean="0">
                          <a:effectLst/>
                          <a:latin typeface="Calibri" panose="020F0502020204030204" pitchFamily="34" charset="0"/>
                          <a:ea typeface="Calibri" panose="020F0502020204030204" pitchFamily="34" charset="0"/>
                          <a:cs typeface="Times New Roman" panose="02020603050405020304" pitchFamily="18" charset="0"/>
                        </a:rPr>
                        <a:t>metres</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(22.5 </a:t>
                      </a:r>
                      <a:r>
                        <a:rPr lang="en-US" sz="1800" dirty="0" err="1" smtClean="0">
                          <a:effectLst/>
                          <a:latin typeface="Calibri" panose="020F0502020204030204" pitchFamily="34" charset="0"/>
                          <a:ea typeface="Calibri" panose="020F0502020204030204" pitchFamily="34" charset="0"/>
                          <a:cs typeface="Times New Roman" panose="02020603050405020304" pitchFamily="18" charset="0"/>
                        </a:rPr>
                        <a:t>metres</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 in case of high hazard material)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846241458"/>
                  </a:ext>
                </a:extLst>
              </a:tr>
              <a:tr h="830228">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Size of exit doorway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lvl="0" indent="0">
                        <a:lnSpc>
                          <a:spcPct val="107000"/>
                        </a:lnSpc>
                        <a:spcBef>
                          <a:spcPts val="0"/>
                        </a:spcBef>
                        <a:spcAft>
                          <a:spcPts val="0"/>
                        </a:spcAft>
                        <a:buFont typeface="+mj-lt"/>
                        <a:buNone/>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Width : Min.100 cm</a:t>
                      </a:r>
                    </a:p>
                    <a:p>
                      <a:pPr marL="0" marR="0" lvl="0" indent="0">
                        <a:lnSpc>
                          <a:spcPct val="107000"/>
                        </a:lnSpc>
                        <a:spcBef>
                          <a:spcPts val="0"/>
                        </a:spcBef>
                        <a:spcAft>
                          <a:spcPts val="0"/>
                        </a:spcAft>
                        <a:buFont typeface="+mj-lt"/>
                        <a:buNone/>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Height : Min.200 cm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764374962"/>
                  </a:ext>
                </a:extLst>
              </a:tr>
              <a:tr h="619400">
                <a:tc>
                  <a:txBody>
                    <a:bodyPr/>
                    <a:lstStyle/>
                    <a:p>
                      <a:pPr marL="0" marR="0">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Size</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of landing at doorway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lvl="0" indent="0">
                        <a:lnSpc>
                          <a:spcPct val="107000"/>
                        </a:lnSpc>
                        <a:spcBef>
                          <a:spcPts val="0"/>
                        </a:spcBef>
                        <a:spcAft>
                          <a:spcPts val="0"/>
                        </a:spcAft>
                        <a:buFont typeface="+mj-lt"/>
                        <a:buNone/>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Min. 1.5 m x 1.5 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2398232410"/>
                  </a:ext>
                </a:extLst>
              </a:tr>
            </a:tbl>
          </a:graphicData>
        </a:graphic>
      </p:graphicFrame>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8300" y="18288"/>
            <a:ext cx="3695700" cy="914400"/>
          </a:xfrm>
          <a:prstGeom prst="rect">
            <a:avLst/>
          </a:prstGeom>
        </p:spPr>
      </p:pic>
    </p:spTree>
    <p:extLst>
      <p:ext uri="{BB962C8B-B14F-4D97-AF65-F5344CB8AC3E}">
        <p14:creationId xmlns:p14="http://schemas.microsoft.com/office/powerpoint/2010/main" val="30288418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338" y="220362"/>
            <a:ext cx="8229600" cy="932688"/>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r>
              <a:rPr lang="en-US" i="1" dirty="0" smtClean="0"/>
              <a:t>         Safety Officers </a:t>
            </a:r>
            <a:br>
              <a:rPr lang="en-US"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3894918663"/>
              </p:ext>
            </p:extLst>
          </p:nvPr>
        </p:nvGraphicFramePr>
        <p:xfrm>
          <a:off x="533713" y="1181185"/>
          <a:ext cx="8153400" cy="5808635"/>
        </p:xfrm>
        <a:graphic>
          <a:graphicData uri="http://schemas.openxmlformats.org/drawingml/2006/table">
            <a:tbl>
              <a:tblPr firstRow="1" firstCol="1" bandRow="1">
                <a:tableStyleId>{5C22544A-7EE6-4342-B048-85BDC9FD1C3A}</a:tableStyleId>
              </a:tblPr>
              <a:tblGrid>
                <a:gridCol w="2182028">
                  <a:extLst>
                    <a:ext uri="{9D8B030D-6E8A-4147-A177-3AD203B41FA5}">
                      <a16:colId xmlns:a16="http://schemas.microsoft.com/office/drawing/2014/main" val="4230116570"/>
                    </a:ext>
                  </a:extLst>
                </a:gridCol>
                <a:gridCol w="1177453">
                  <a:extLst>
                    <a:ext uri="{9D8B030D-6E8A-4147-A177-3AD203B41FA5}">
                      <a16:colId xmlns:a16="http://schemas.microsoft.com/office/drawing/2014/main" val="2737708137"/>
                    </a:ext>
                  </a:extLst>
                </a:gridCol>
                <a:gridCol w="4793919">
                  <a:extLst>
                    <a:ext uri="{9D8B030D-6E8A-4147-A177-3AD203B41FA5}">
                      <a16:colId xmlns:a16="http://schemas.microsoft.com/office/drawing/2014/main" val="2681007799"/>
                    </a:ext>
                  </a:extLst>
                </a:gridCol>
              </a:tblGrid>
              <a:tr h="275735">
                <a:tc>
                  <a:txBody>
                    <a:bodyPr/>
                    <a:lstStyle/>
                    <a:p>
                      <a:pPr marL="0" marR="0" algn="ctr">
                        <a:lnSpc>
                          <a:spcPct val="107000"/>
                        </a:lnSpc>
                        <a:spcBef>
                          <a:spcPts val="0"/>
                        </a:spcBef>
                        <a:spcAft>
                          <a:spcPts val="0"/>
                        </a:spcAft>
                      </a:pPr>
                      <a:r>
                        <a:rPr lang="en-US" sz="1600" dirty="0">
                          <a:effectLst/>
                        </a:rPr>
                        <a:t>Subject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600">
                          <a:effectLst/>
                        </a:rPr>
                        <a:t>Rule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600" dirty="0">
                          <a:effectLst/>
                        </a:rPr>
                        <a:t>Provision in brief</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168031181"/>
                  </a:ext>
                </a:extLst>
              </a:tr>
              <a:tr h="423365">
                <a:tc>
                  <a:txBody>
                    <a:bodyPr/>
                    <a:lstStyle/>
                    <a:p>
                      <a:pPr marL="0" marR="0">
                        <a:lnSpc>
                          <a:spcPct val="107000"/>
                        </a:lnSpc>
                        <a:spcBef>
                          <a:spcPts val="0"/>
                        </a:spcBef>
                        <a:spcAft>
                          <a:spcPts val="0"/>
                        </a:spcAft>
                      </a:pPr>
                      <a:r>
                        <a:rPr lang="en-US" sz="1400" dirty="0">
                          <a:effectLst/>
                        </a:rPr>
                        <a:t>Applicability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400">
                          <a:effectLst/>
                        </a:rPr>
                        <a:t>Sec.40B</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400" dirty="0">
                          <a:effectLst/>
                        </a:rPr>
                        <a:t>1,000 or more workers</a:t>
                      </a:r>
                    </a:p>
                    <a:p>
                      <a:pPr marL="0" marR="0">
                        <a:lnSpc>
                          <a:spcPct val="107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745675142"/>
                  </a:ext>
                </a:extLst>
              </a:tr>
              <a:tr h="1195532">
                <a:tc>
                  <a:txBody>
                    <a:bodyPr/>
                    <a:lstStyle/>
                    <a:p>
                      <a:pPr marL="0" marR="0">
                        <a:lnSpc>
                          <a:spcPct val="107000"/>
                        </a:lnSpc>
                        <a:spcBef>
                          <a:spcPts val="0"/>
                        </a:spcBef>
                        <a:spcAft>
                          <a:spcPts val="0"/>
                        </a:spcAft>
                      </a:pPr>
                      <a:r>
                        <a:rPr lang="en-US" sz="1400" dirty="0">
                          <a:effectLst/>
                        </a:rPr>
                        <a:t>No. of Safety Officers required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400" dirty="0" err="1">
                          <a:effectLst/>
                        </a:rPr>
                        <a:t>Notif</a:t>
                      </a:r>
                      <a:r>
                        <a:rPr lang="en-US" sz="1400" dirty="0">
                          <a:effectLst/>
                        </a:rPr>
                        <a:t>. No. FAC.1081/ 8511/Lab.4 dated 2.8.1982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400" dirty="0">
                          <a:effectLst/>
                        </a:rPr>
                        <a:t>1,000 to 2,000 – 1</a:t>
                      </a:r>
                    </a:p>
                    <a:p>
                      <a:pPr marL="0" marR="0">
                        <a:lnSpc>
                          <a:spcPct val="107000"/>
                        </a:lnSpc>
                        <a:spcBef>
                          <a:spcPts val="0"/>
                        </a:spcBef>
                        <a:spcAft>
                          <a:spcPts val="0"/>
                        </a:spcAft>
                      </a:pPr>
                      <a:r>
                        <a:rPr lang="en-US" sz="1400" dirty="0">
                          <a:effectLst/>
                        </a:rPr>
                        <a:t>2,001 to 5,000 -2</a:t>
                      </a:r>
                    </a:p>
                    <a:p>
                      <a:pPr marL="0" marR="0">
                        <a:lnSpc>
                          <a:spcPct val="107000"/>
                        </a:lnSpc>
                        <a:spcBef>
                          <a:spcPts val="0"/>
                        </a:spcBef>
                        <a:spcAft>
                          <a:spcPts val="0"/>
                        </a:spcAft>
                      </a:pPr>
                      <a:r>
                        <a:rPr lang="en-US" sz="1400" dirty="0">
                          <a:effectLst/>
                        </a:rPr>
                        <a:t>5,001 to 10,000 – 3</a:t>
                      </a:r>
                    </a:p>
                    <a:p>
                      <a:pPr marL="0" marR="0">
                        <a:lnSpc>
                          <a:spcPct val="107000"/>
                        </a:lnSpc>
                        <a:spcBef>
                          <a:spcPts val="0"/>
                        </a:spcBef>
                        <a:spcAft>
                          <a:spcPts val="0"/>
                        </a:spcAft>
                      </a:pPr>
                      <a:r>
                        <a:rPr lang="en-US" sz="1400" dirty="0">
                          <a:effectLst/>
                        </a:rPr>
                        <a:t>Above 10,000 -4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657041037"/>
                  </a:ext>
                </a:extLst>
              </a:tr>
              <a:tr h="3477383">
                <a:tc>
                  <a:txBody>
                    <a:bodyPr/>
                    <a:lstStyle/>
                    <a:p>
                      <a:pPr marL="0" marR="0">
                        <a:lnSpc>
                          <a:spcPct val="107000"/>
                        </a:lnSpc>
                        <a:spcBef>
                          <a:spcPts val="0"/>
                        </a:spcBef>
                        <a:spcAft>
                          <a:spcPts val="0"/>
                        </a:spcAft>
                      </a:pPr>
                      <a:r>
                        <a:rPr lang="en-US" sz="1400" dirty="0">
                          <a:effectLst/>
                        </a:rPr>
                        <a:t>Qualifications</a:t>
                      </a:r>
                    </a:p>
                    <a:p>
                      <a:pPr marL="0" marR="0">
                        <a:lnSpc>
                          <a:spcPct val="107000"/>
                        </a:lnSpc>
                        <a:spcBef>
                          <a:spcPts val="0"/>
                        </a:spcBef>
                        <a:spcAft>
                          <a:spcPts val="0"/>
                        </a:spcAft>
                      </a:pPr>
                      <a:r>
                        <a:rPr lang="en-US" sz="1400" dirty="0">
                          <a:effectLst/>
                        </a:rPr>
                        <a:t> </a:t>
                      </a:r>
                    </a:p>
                    <a:p>
                      <a:pPr marL="0" marR="0">
                        <a:lnSpc>
                          <a:spcPct val="107000"/>
                        </a:lnSpc>
                        <a:spcBef>
                          <a:spcPts val="0"/>
                        </a:spcBef>
                        <a:spcAft>
                          <a:spcPts val="0"/>
                        </a:spcAft>
                      </a:pPr>
                      <a:r>
                        <a:rPr lang="en-US" sz="1400" dirty="0">
                          <a:effectLst/>
                        </a:rPr>
                        <a:t>[Both (A) and (B) are mandatory]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nSpc>
                          <a:spcPct val="107000"/>
                        </a:lnSpc>
                        <a:spcBef>
                          <a:spcPts val="0"/>
                        </a:spcBef>
                        <a:spcAft>
                          <a:spcPts val="0"/>
                        </a:spcAft>
                      </a:pPr>
                      <a:r>
                        <a:rPr lang="en-US" sz="1400" dirty="0">
                          <a:effectLst/>
                        </a:rPr>
                        <a:t>Rule 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342900" marR="0" lvl="0" indent="-342900">
                        <a:lnSpc>
                          <a:spcPct val="107000"/>
                        </a:lnSpc>
                        <a:spcBef>
                          <a:spcPts val="0"/>
                        </a:spcBef>
                        <a:spcAft>
                          <a:spcPts val="0"/>
                        </a:spcAft>
                        <a:buFont typeface="+mj-lt"/>
                        <a:buAutoNum type="alphaUcParenBoth"/>
                      </a:pPr>
                      <a:r>
                        <a:rPr lang="en-US" sz="1400" u="sng" dirty="0">
                          <a:effectLst/>
                        </a:rPr>
                        <a:t>Basic qualification:</a:t>
                      </a:r>
                      <a:endParaRPr lang="en-US" sz="1400" dirty="0">
                        <a:effectLst/>
                      </a:endParaRPr>
                    </a:p>
                    <a:p>
                      <a:pPr marL="342900" marR="0" lvl="0" indent="-342900">
                        <a:lnSpc>
                          <a:spcPct val="107000"/>
                        </a:lnSpc>
                        <a:spcBef>
                          <a:spcPts val="0"/>
                        </a:spcBef>
                        <a:spcAft>
                          <a:spcPts val="0"/>
                        </a:spcAft>
                        <a:buFont typeface="+mj-lt"/>
                        <a:buAutoNum type="alphaLcParenR"/>
                      </a:pPr>
                      <a:r>
                        <a:rPr lang="en-US" sz="1400" dirty="0">
                          <a:effectLst/>
                        </a:rPr>
                        <a:t>Possesses a degree in any branch of engineering or technology and practical experience of working in any factory in a supervisory capacity for not less than 2 years, or experience of not less than 5 years in training education, consultancy or research in accident prevention in any industry;  OR</a:t>
                      </a:r>
                    </a:p>
                    <a:p>
                      <a:pPr marL="342900" marR="0" lvl="0" indent="-342900">
                        <a:lnSpc>
                          <a:spcPct val="107000"/>
                        </a:lnSpc>
                        <a:spcBef>
                          <a:spcPts val="0"/>
                        </a:spcBef>
                        <a:spcAft>
                          <a:spcPts val="0"/>
                        </a:spcAft>
                        <a:buFont typeface="+mj-lt"/>
                        <a:buAutoNum type="alphaLcParenR"/>
                      </a:pPr>
                      <a:r>
                        <a:rPr lang="en-US" sz="1400" dirty="0">
                          <a:effectLst/>
                        </a:rPr>
                        <a:t>Possesses a degree in physics or chemistry or a diploma in any branch of engineering or technology and practical experience of working in any factory in a supervisory capacity for not less than 5 years; and</a:t>
                      </a:r>
                    </a:p>
                    <a:p>
                      <a:pPr marL="342900" marR="0" lvl="0" indent="-342900">
                        <a:lnSpc>
                          <a:spcPct val="107000"/>
                        </a:lnSpc>
                        <a:spcBef>
                          <a:spcPts val="0"/>
                        </a:spcBef>
                        <a:spcAft>
                          <a:spcPts val="0"/>
                        </a:spcAft>
                        <a:buFont typeface="+mj-lt"/>
                        <a:buAutoNum type="alphaLcParenR"/>
                      </a:pPr>
                      <a:r>
                        <a:rPr lang="en-US" sz="1400" dirty="0">
                          <a:effectLst/>
                        </a:rPr>
                        <a:t>Possesses adequate knowledge of Marathi language.</a:t>
                      </a:r>
                    </a:p>
                    <a:p>
                      <a:pPr marL="0" marR="0" lvl="0" indent="0">
                        <a:lnSpc>
                          <a:spcPct val="107000"/>
                        </a:lnSpc>
                        <a:spcBef>
                          <a:spcPts val="0"/>
                        </a:spcBef>
                        <a:spcAft>
                          <a:spcPts val="0"/>
                        </a:spcAft>
                        <a:buFont typeface="+mj-lt"/>
                        <a:buNone/>
                      </a:pPr>
                      <a:r>
                        <a:rPr lang="en-US" sz="1400" u="none" dirty="0" smtClean="0">
                          <a:effectLst/>
                        </a:rPr>
                        <a:t>(B)  </a:t>
                      </a:r>
                      <a:r>
                        <a:rPr lang="en-US" sz="1400" u="sng" dirty="0" smtClean="0">
                          <a:effectLst/>
                        </a:rPr>
                        <a:t>Industrial </a:t>
                      </a:r>
                      <a:r>
                        <a:rPr lang="en-US" sz="1400" u="sng" dirty="0">
                          <a:effectLst/>
                        </a:rPr>
                        <a:t>safety qualification:</a:t>
                      </a:r>
                      <a:endParaRPr lang="en-US" sz="1400" dirty="0">
                        <a:effectLst/>
                      </a:endParaRPr>
                    </a:p>
                    <a:p>
                      <a:pPr marL="457200" marR="0">
                        <a:lnSpc>
                          <a:spcPct val="107000"/>
                        </a:lnSpc>
                        <a:spcBef>
                          <a:spcPts val="0"/>
                        </a:spcBef>
                        <a:spcAft>
                          <a:spcPts val="0"/>
                        </a:spcAft>
                      </a:pPr>
                      <a:r>
                        <a:rPr lang="en-US" sz="1400" dirty="0">
                          <a:effectLst/>
                        </a:rPr>
                        <a:t>Diploma in industrial safety</a:t>
                      </a:r>
                    </a:p>
                    <a:p>
                      <a:pPr marL="0" marR="0">
                        <a:lnSpc>
                          <a:spcPct val="107000"/>
                        </a:lnSpc>
                        <a:spcBef>
                          <a:spcPts val="0"/>
                        </a:spcBef>
                        <a:spcAft>
                          <a:spcPts val="0"/>
                        </a:spcAft>
                      </a:pPr>
                      <a:r>
                        <a:rPr lang="en-US" sz="1400" dirty="0">
                          <a:effectLst/>
                        </a:rPr>
                        <a:t>Or obtains such qualifications or diploma within period of not more than 3 years from the appointed day.</a:t>
                      </a:r>
                    </a:p>
                    <a:p>
                      <a:pPr marL="228600" marR="0">
                        <a:lnSpc>
                          <a:spcPct val="107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846241458"/>
                  </a:ext>
                </a:extLst>
              </a:tr>
            </a:tbl>
          </a:graphicData>
        </a:graphic>
      </p:graphicFrame>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8370" y="-13855"/>
            <a:ext cx="2771775" cy="1166905"/>
          </a:xfrm>
          <a:prstGeom prst="rect">
            <a:avLst/>
          </a:prstGeom>
        </p:spPr>
      </p:pic>
    </p:spTree>
    <p:extLst>
      <p:ext uri="{BB962C8B-B14F-4D97-AF65-F5344CB8AC3E}">
        <p14:creationId xmlns:p14="http://schemas.microsoft.com/office/powerpoint/2010/main" val="28240797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338" y="220362"/>
            <a:ext cx="8229600" cy="932688"/>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r>
              <a:rPr lang="en-US" i="1" dirty="0" smtClean="0"/>
              <a:t>Safety Officers </a:t>
            </a:r>
            <a:r>
              <a:rPr lang="en-US" i="1" dirty="0" err="1" smtClean="0"/>
              <a:t>contd</a:t>
            </a:r>
            <a:r>
              <a:rPr lang="en-US" i="1" dirty="0" smtClean="0"/>
              <a:t>… </a:t>
            </a:r>
            <a:br>
              <a:rPr lang="en-US"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2917769165"/>
              </p:ext>
            </p:extLst>
          </p:nvPr>
        </p:nvGraphicFramePr>
        <p:xfrm>
          <a:off x="533713" y="1181185"/>
          <a:ext cx="8153400" cy="5496362"/>
        </p:xfrm>
        <a:graphic>
          <a:graphicData uri="http://schemas.openxmlformats.org/drawingml/2006/table">
            <a:tbl>
              <a:tblPr firstRow="1" firstCol="1" bandRow="1">
                <a:tableStyleId>{5C22544A-7EE6-4342-B048-85BDC9FD1C3A}</a:tableStyleId>
              </a:tblPr>
              <a:tblGrid>
                <a:gridCol w="2182028">
                  <a:extLst>
                    <a:ext uri="{9D8B030D-6E8A-4147-A177-3AD203B41FA5}">
                      <a16:colId xmlns:a16="http://schemas.microsoft.com/office/drawing/2014/main" val="4230116570"/>
                    </a:ext>
                  </a:extLst>
                </a:gridCol>
                <a:gridCol w="1177453">
                  <a:extLst>
                    <a:ext uri="{9D8B030D-6E8A-4147-A177-3AD203B41FA5}">
                      <a16:colId xmlns:a16="http://schemas.microsoft.com/office/drawing/2014/main" val="2737708137"/>
                    </a:ext>
                  </a:extLst>
                </a:gridCol>
                <a:gridCol w="4793919">
                  <a:extLst>
                    <a:ext uri="{9D8B030D-6E8A-4147-A177-3AD203B41FA5}">
                      <a16:colId xmlns:a16="http://schemas.microsoft.com/office/drawing/2014/main" val="2681007799"/>
                    </a:ext>
                  </a:extLst>
                </a:gridCol>
              </a:tblGrid>
              <a:tr h="462323">
                <a:tc>
                  <a:txBody>
                    <a:bodyPr/>
                    <a:lstStyle/>
                    <a:p>
                      <a:pPr marL="0" marR="0" algn="ctr">
                        <a:lnSpc>
                          <a:spcPct val="107000"/>
                        </a:lnSpc>
                        <a:spcBef>
                          <a:spcPts val="0"/>
                        </a:spcBef>
                        <a:spcAft>
                          <a:spcPts val="0"/>
                        </a:spcAft>
                      </a:pPr>
                      <a:r>
                        <a:rPr lang="en-US" sz="1800" dirty="0">
                          <a:effectLst/>
                        </a:rPr>
                        <a:t>Subject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800">
                          <a:effectLst/>
                        </a:rPr>
                        <a:t>Rule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800" dirty="0">
                          <a:effectLst/>
                        </a:rPr>
                        <a:t>Provision in </a:t>
                      </a:r>
                      <a:r>
                        <a:rPr lang="en-US" sz="1800" dirty="0" smtClean="0">
                          <a:effectLst/>
                        </a:rPr>
                        <a:t>brief</a:t>
                      </a:r>
                    </a:p>
                    <a:p>
                      <a:pPr marL="0" marR="0" algn="ctr">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168031181"/>
                  </a:ext>
                </a:extLst>
              </a:tr>
              <a:tr h="411009">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Duties</a:t>
                      </a:r>
                    </a:p>
                  </a:txBody>
                  <a:tcPr marL="68580" marR="68580" marT="0" marB="0"/>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Times New Roman" panose="02020603050405020304" pitchFamily="18" charset="0"/>
                        </a:rPr>
                        <a:t>Rule 8</a:t>
                      </a:r>
                    </a:p>
                  </a:txBody>
                  <a:tcPr marL="68580" marR="68580" marT="0" marB="0"/>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13 duties specified in the Rule</a:t>
                      </a:r>
                    </a:p>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745675142"/>
                  </a:ext>
                </a:extLst>
              </a:tr>
              <a:tr h="1027523">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Manner of appointment</a:t>
                      </a:r>
                    </a:p>
                  </a:txBody>
                  <a:tcPr marL="68580" marR="68580" marT="0" marB="0"/>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Times New Roman" panose="02020603050405020304" pitchFamily="18" charset="0"/>
                        </a:rPr>
                        <a:t>Rule 5</a:t>
                      </a:r>
                    </a:p>
                  </a:txBody>
                  <a:tcPr marL="68580" marR="68580" marT="0" marB="0"/>
                </a:tc>
                <a:tc>
                  <a:txBody>
                    <a:bodyPr/>
                    <a:lstStyle/>
                    <a:p>
                      <a:pPr marL="342900" marR="0" lvl="0" indent="-342900">
                        <a:lnSpc>
                          <a:spcPct val="107000"/>
                        </a:lnSpc>
                        <a:spcBef>
                          <a:spcPts val="0"/>
                        </a:spcBef>
                        <a:spcAft>
                          <a:spcPts val="0"/>
                        </a:spcAft>
                        <a:buFont typeface="Calibri" panose="020F0502020204030204" pitchFamily="34" charset="0"/>
                        <a:buChar char="-"/>
                      </a:pPr>
                      <a:r>
                        <a:rPr lang="en-US" sz="2000">
                          <a:effectLst/>
                          <a:latin typeface="Calibri" panose="020F0502020204030204" pitchFamily="34" charset="0"/>
                          <a:ea typeface="Calibri" panose="020F0502020204030204" pitchFamily="34" charset="0"/>
                          <a:cs typeface="Times New Roman" panose="02020603050405020304" pitchFamily="18" charset="0"/>
                        </a:rPr>
                        <a:t>Advertisement in min. 2 newspapers including one in English</a:t>
                      </a:r>
                    </a:p>
                    <a:p>
                      <a:pPr marL="342900" marR="0" lvl="0" indent="-342900">
                        <a:lnSpc>
                          <a:spcPct val="107000"/>
                        </a:lnSpc>
                        <a:spcBef>
                          <a:spcPts val="0"/>
                        </a:spcBef>
                        <a:spcAft>
                          <a:spcPts val="0"/>
                        </a:spcAft>
                        <a:buFont typeface="Calibri" panose="020F0502020204030204" pitchFamily="34" charset="0"/>
                        <a:buChar char="-"/>
                      </a:pPr>
                      <a:r>
                        <a:rPr lang="en-US" sz="2000">
                          <a:effectLst/>
                          <a:latin typeface="Calibri" panose="020F0502020204030204" pitchFamily="34" charset="0"/>
                          <a:ea typeface="Calibri" panose="020F0502020204030204" pitchFamily="34" charset="0"/>
                          <a:cs typeface="Times New Roman" panose="02020603050405020304" pitchFamily="18" charset="0"/>
                        </a:rPr>
                        <a:t>Selection to be made by a Committee</a:t>
                      </a:r>
                    </a:p>
                    <a:p>
                      <a:pPr marL="342900" marR="0" lvl="0" indent="-342900">
                        <a:lnSpc>
                          <a:spcPct val="107000"/>
                        </a:lnSpc>
                        <a:spcBef>
                          <a:spcPts val="0"/>
                        </a:spcBef>
                        <a:spcAft>
                          <a:spcPts val="0"/>
                        </a:spcAft>
                        <a:buFont typeface="Calibri" panose="020F0502020204030204" pitchFamily="34" charset="0"/>
                        <a:buChar char="-"/>
                      </a:pPr>
                      <a:r>
                        <a:rPr lang="en-US" sz="2000">
                          <a:effectLst/>
                          <a:latin typeface="Calibri" panose="020F0502020204030204" pitchFamily="34" charset="0"/>
                          <a:ea typeface="Calibri" panose="020F0502020204030204" pitchFamily="34" charset="0"/>
                          <a:cs typeface="Times New Roman" panose="02020603050405020304" pitchFamily="18" charset="0"/>
                        </a:rPr>
                        <a:t>Appointment when made to be notified to the Chief Inspector of Factories</a:t>
                      </a:r>
                    </a:p>
                  </a:txBody>
                  <a:tcPr marL="68580" marR="68580" marT="0" marB="0"/>
                </a:tc>
                <a:extLst>
                  <a:ext uri="{0D108BD9-81ED-4DB2-BD59-A6C34878D82A}">
                    <a16:rowId xmlns:a16="http://schemas.microsoft.com/office/drawing/2014/main" val="1578087439"/>
                  </a:ext>
                </a:extLst>
              </a:tr>
              <a:tr h="603952">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Vacancy</a:t>
                      </a:r>
                    </a:p>
                  </a:txBody>
                  <a:tcPr marL="68580" marR="68580" marT="0" marB="0"/>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Rule 6</a:t>
                      </a:r>
                    </a:p>
                  </a:txBody>
                  <a:tcPr marL="68580" marR="68580" marT="0" marB="0"/>
                </a:tc>
                <a:tc>
                  <a:txBody>
                    <a:bodyPr/>
                    <a:lstStyle/>
                    <a:p>
                      <a:pPr marL="342900" marR="0" lvl="0" indent="-342900">
                        <a:lnSpc>
                          <a:spcPct val="107000"/>
                        </a:lnSpc>
                        <a:spcBef>
                          <a:spcPts val="0"/>
                        </a:spcBef>
                        <a:spcAft>
                          <a:spcPts val="0"/>
                        </a:spcAft>
                        <a:buFont typeface="Calibri" panose="020F0502020204030204" pitchFamily="34" charset="0"/>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To be notified to the Chief Inspector of Factories</a:t>
                      </a:r>
                    </a:p>
                    <a:p>
                      <a:pPr marL="342900" marR="0" lvl="0" indent="-342900">
                        <a:lnSpc>
                          <a:spcPct val="107000"/>
                        </a:lnSpc>
                        <a:spcBef>
                          <a:spcPts val="0"/>
                        </a:spcBef>
                        <a:spcAft>
                          <a:spcPts val="0"/>
                        </a:spcAft>
                        <a:buFont typeface="Calibri" panose="020F0502020204030204" pitchFamily="34" charset="0"/>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To be filled up within 3 months</a:t>
                      </a:r>
                    </a:p>
                  </a:txBody>
                  <a:tcPr marL="68580" marR="68580" marT="0" marB="0"/>
                </a:tc>
                <a:extLst>
                  <a:ext uri="{0D108BD9-81ED-4DB2-BD59-A6C34878D82A}">
                    <a16:rowId xmlns:a16="http://schemas.microsoft.com/office/drawing/2014/main" val="657041037"/>
                  </a:ext>
                </a:extLst>
              </a:tr>
              <a:tr h="1648008">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Times New Roman" panose="02020603050405020304" pitchFamily="18" charset="0"/>
                        </a:rPr>
                        <a:t>Position</a:t>
                      </a:r>
                    </a:p>
                  </a:txBody>
                  <a:tcPr marL="68580" marR="68580" marT="0" marB="0"/>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Times New Roman" panose="02020603050405020304" pitchFamily="18" charset="0"/>
                        </a:rPr>
                        <a:t>Rule 7</a:t>
                      </a:r>
                    </a:p>
                  </a:txBody>
                  <a:tcPr marL="68580" marR="68580" marT="0" marB="0"/>
                </a:tc>
                <a:tc>
                  <a:txBody>
                    <a:bodyPr/>
                    <a:lstStyle/>
                    <a:p>
                      <a:pPr marL="342900" marR="0" lvl="0" indent="-342900">
                        <a:lnSpc>
                          <a:spcPct val="107000"/>
                        </a:lnSpc>
                        <a:spcBef>
                          <a:spcPts val="0"/>
                        </a:spcBef>
                        <a:spcAft>
                          <a:spcPts val="0"/>
                        </a:spcAft>
                        <a:buFont typeface="Calibri" panose="020F0502020204030204" pitchFamily="34" charset="0"/>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Head of Department to work directly under control of the Chief Executive of the factory</a:t>
                      </a:r>
                    </a:p>
                  </a:txBody>
                  <a:tcPr marL="68580" marR="68580" marT="0" marB="0"/>
                </a:tc>
                <a:extLst>
                  <a:ext uri="{0D108BD9-81ED-4DB2-BD59-A6C34878D82A}">
                    <a16:rowId xmlns:a16="http://schemas.microsoft.com/office/drawing/2014/main" val="846241458"/>
                  </a:ext>
                </a:extLst>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225" y="0"/>
            <a:ext cx="2771775" cy="1181185"/>
          </a:xfrm>
          <a:prstGeom prst="rect">
            <a:avLst/>
          </a:prstGeom>
        </p:spPr>
      </p:pic>
    </p:spTree>
    <p:extLst>
      <p:ext uri="{BB962C8B-B14F-4D97-AF65-F5344CB8AC3E}">
        <p14:creationId xmlns:p14="http://schemas.microsoft.com/office/powerpoint/2010/main" val="27932821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713" y="0"/>
            <a:ext cx="8229600" cy="932688"/>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pPr algn="ctr"/>
            <a:r>
              <a:rPr lang="en-US" i="1" dirty="0" smtClean="0"/>
              <a:t>Electrical Safety Officers </a:t>
            </a:r>
            <a:br>
              <a:rPr lang="en-US"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2263132223"/>
              </p:ext>
            </p:extLst>
          </p:nvPr>
        </p:nvGraphicFramePr>
        <p:xfrm>
          <a:off x="575277" y="932688"/>
          <a:ext cx="8153400" cy="5793973"/>
        </p:xfrm>
        <a:graphic>
          <a:graphicData uri="http://schemas.openxmlformats.org/drawingml/2006/table">
            <a:tbl>
              <a:tblPr firstRow="1" firstCol="1" bandRow="1">
                <a:tableStyleId>{5C22544A-7EE6-4342-B048-85BDC9FD1C3A}</a:tableStyleId>
              </a:tblPr>
              <a:tblGrid>
                <a:gridCol w="2182028">
                  <a:extLst>
                    <a:ext uri="{9D8B030D-6E8A-4147-A177-3AD203B41FA5}">
                      <a16:colId xmlns:a16="http://schemas.microsoft.com/office/drawing/2014/main" val="4230116570"/>
                    </a:ext>
                  </a:extLst>
                </a:gridCol>
                <a:gridCol w="1177453">
                  <a:extLst>
                    <a:ext uri="{9D8B030D-6E8A-4147-A177-3AD203B41FA5}">
                      <a16:colId xmlns:a16="http://schemas.microsoft.com/office/drawing/2014/main" val="2737708137"/>
                    </a:ext>
                  </a:extLst>
                </a:gridCol>
                <a:gridCol w="4793919">
                  <a:extLst>
                    <a:ext uri="{9D8B030D-6E8A-4147-A177-3AD203B41FA5}">
                      <a16:colId xmlns:a16="http://schemas.microsoft.com/office/drawing/2014/main" val="2681007799"/>
                    </a:ext>
                  </a:extLst>
                </a:gridCol>
              </a:tblGrid>
              <a:tr h="233895">
                <a:tc>
                  <a:txBody>
                    <a:bodyPr/>
                    <a:lstStyle/>
                    <a:p>
                      <a:pPr marL="0" marR="0" algn="ctr">
                        <a:lnSpc>
                          <a:spcPct val="107000"/>
                        </a:lnSpc>
                        <a:spcBef>
                          <a:spcPts val="0"/>
                        </a:spcBef>
                        <a:spcAft>
                          <a:spcPts val="0"/>
                        </a:spcAft>
                      </a:pPr>
                      <a:r>
                        <a:rPr lang="en-US" sz="1600" dirty="0">
                          <a:effectLst/>
                        </a:rPr>
                        <a:t>Subject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600">
                          <a:effectLst/>
                        </a:rPr>
                        <a:t>Rule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600" dirty="0">
                          <a:effectLst/>
                        </a:rPr>
                        <a:t>Provision in </a:t>
                      </a:r>
                      <a:r>
                        <a:rPr lang="en-US" sz="1600" dirty="0" smtClean="0">
                          <a:effectLst/>
                        </a:rPr>
                        <a:t>brief</a:t>
                      </a:r>
                    </a:p>
                    <a:p>
                      <a:pPr marL="0" marR="0" algn="ctr">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168031181"/>
                  </a:ext>
                </a:extLst>
              </a:tr>
              <a:tr h="575265">
                <a:tc>
                  <a:txBody>
                    <a:bodyPr/>
                    <a:lstStyle/>
                    <a:p>
                      <a:pPr marL="0" marR="0">
                        <a:lnSpc>
                          <a:spcPct val="107000"/>
                        </a:lnSpc>
                        <a:spcBef>
                          <a:spcPts val="0"/>
                        </a:spcBef>
                        <a:spcAft>
                          <a:spcPts val="0"/>
                        </a:spcAft>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Regulation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Central Electricity Authority </a:t>
                      </a:r>
                      <a:r>
                        <a:rPr kumimoji="0" lang="en-US" sz="1400" u="sng" kern="1200" dirty="0" smtClean="0">
                          <a:solidFill>
                            <a:schemeClr val="dk1"/>
                          </a:solidFill>
                          <a:effectLst/>
                          <a:latin typeface="+mn-lt"/>
                          <a:ea typeface="+mn-ea"/>
                          <a:cs typeface="+mn-cs"/>
                        </a:rPr>
                        <a:t>(Safety Requirements for Construction, Operation &amp; Maintenance of Electric Plants and Electric Lines) Regulations 2011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7149331"/>
                  </a:ext>
                </a:extLst>
              </a:tr>
              <a:tr h="575265">
                <a:tc>
                  <a:txBody>
                    <a:bodyPr/>
                    <a:lstStyle/>
                    <a:p>
                      <a:pPr marL="0" marR="0">
                        <a:lnSpc>
                          <a:spcPct val="107000"/>
                        </a:lnSpc>
                        <a:spcBef>
                          <a:spcPts val="0"/>
                        </a:spcBef>
                        <a:spcAft>
                          <a:spcPts val="0"/>
                        </a:spcAft>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Responsibility</a:t>
                      </a:r>
                    </a:p>
                    <a:p>
                      <a:pPr marL="0" marR="0">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6(1)</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Owner which owns or operates or maintains electric plants or electric lines.</a:t>
                      </a:r>
                    </a:p>
                    <a:p>
                      <a:pPr marL="0" marR="0">
                        <a:lnSpc>
                          <a:spcPct val="107000"/>
                        </a:lnSpc>
                        <a:spcBef>
                          <a:spcPts val="0"/>
                        </a:spcBef>
                        <a:spcAft>
                          <a:spcPts val="0"/>
                        </a:spcAft>
                      </a:pPr>
                      <a:r>
                        <a:rPr lang="en-US" sz="1400" i="1" dirty="0">
                          <a:effectLst/>
                          <a:latin typeface="Calibri" panose="020F0502020204030204" pitchFamily="34" charset="0"/>
                          <a:ea typeface="Calibri" panose="020F0502020204030204" pitchFamily="34" charset="0"/>
                          <a:cs typeface="Times New Roman" panose="02020603050405020304" pitchFamily="18" charset="0"/>
                        </a:rPr>
                        <a:t>[‘Owner’ means a company or body corporate or association or body of individuals, whether incorporated or not, or artificial judicial person, which owns or operates or maintains electrical plants or electric lines and includes Occupier under Factories Act.]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45675142"/>
                  </a:ext>
                </a:extLst>
              </a:tr>
              <a:tr h="834063">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Applicability</a:t>
                      </a:r>
                    </a:p>
                  </a:txBody>
                  <a:tcPr marL="68580" marR="68580" marT="0" marB="0"/>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6(1)</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No. of employees (including contract workers) is</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&gt;500 </a:t>
                      </a: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employees – One Qualified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Safety Officer</a:t>
                      </a:r>
                    </a:p>
                    <a:p>
                      <a:pPr marL="0" marR="0">
                        <a:lnSpc>
                          <a:spcPct val="107000"/>
                        </a:lnSpc>
                        <a:spcBef>
                          <a:spcPts val="0"/>
                        </a:spcBef>
                        <a:spcAft>
                          <a:spcPts val="0"/>
                        </a:spcAft>
                      </a:pPr>
                      <a:r>
                        <a:rPr lang="en-US" sz="1400" dirty="0" err="1">
                          <a:effectLst/>
                          <a:latin typeface="Calibri" panose="020F0502020204030204" pitchFamily="34" charset="0"/>
                          <a:ea typeface="Calibri" panose="020F0502020204030204" pitchFamily="34" charset="0"/>
                          <a:cs typeface="Times New Roman" panose="02020603050405020304" pitchFamily="18" charset="0"/>
                        </a:rPr>
                        <a:t>Upto</a:t>
                      </a:r>
                      <a:r>
                        <a:rPr lang="en-US" sz="1400" dirty="0">
                          <a:effectLst/>
                          <a:latin typeface="Calibri" panose="020F0502020204030204" pitchFamily="34" charset="0"/>
                          <a:ea typeface="Calibri" panose="020F0502020204030204" pitchFamily="34" charset="0"/>
                          <a:cs typeface="Times New Roman" panose="02020603050405020304" pitchFamily="18" charset="0"/>
                        </a:rPr>
                        <a:t> 500 – Suitable officer to be designated as Safety Officer</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4241634008"/>
                  </a:ext>
                </a:extLst>
              </a:tr>
              <a:tr h="329158">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No. of Electrical Safety Officers required</a:t>
                      </a:r>
                    </a:p>
                  </a:txBody>
                  <a:tcPr marL="68580" marR="68580" marT="0" marB="0"/>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501 to 1,000 employees – 1 Qualified Safety Officer</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&gt;1,000 – 1 more Safety Officer for every additional 1,000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employees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7775026"/>
                  </a:ext>
                </a:extLst>
              </a:tr>
              <a:tr h="618976">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Qualifications</a:t>
                      </a:r>
                    </a:p>
                  </a:txBody>
                  <a:tcPr marL="68580" marR="68580" marT="0" marB="0"/>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6(1)(b)</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As per Sec.40B of Factories Act (as above); OR</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As per Sec.38(2) of BOCW Act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1996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7041037"/>
                  </a:ext>
                </a:extLst>
              </a:tr>
              <a:tr h="511428">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When to be appointed</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6(1)(d)</a:t>
                      </a:r>
                    </a:p>
                  </a:txBody>
                  <a:tcPr marL="68580" marR="68580" marT="0" marB="0"/>
                </a:tc>
                <a:tc>
                  <a:txBody>
                    <a:bodyPr/>
                    <a:lstStyle/>
                    <a:p>
                      <a:pPr marL="0" marR="0">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Before start of construction activity</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846241458"/>
                  </a:ext>
                </a:extLst>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277" y="2362200"/>
            <a:ext cx="2167923" cy="1371600"/>
          </a:xfrm>
          <a:prstGeom prst="rect">
            <a:avLst/>
          </a:prstGeom>
        </p:spPr>
      </p:pic>
    </p:spTree>
    <p:extLst>
      <p:ext uri="{BB962C8B-B14F-4D97-AF65-F5344CB8AC3E}">
        <p14:creationId xmlns:p14="http://schemas.microsoft.com/office/powerpoint/2010/main" val="37708297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0"/>
            <a:ext cx="8458200" cy="1143000"/>
          </a:xfrm>
          <a:solidFill>
            <a:srgbClr val="FFFF00"/>
          </a:solidFill>
          <a:scene3d>
            <a:camera prst="isometricOffAxis1Right"/>
            <a:lightRig rig="threePt" dir="t"/>
          </a:scene3d>
        </p:spPr>
        <p:txBody>
          <a:bodyPr>
            <a:normAutofit fontScale="90000"/>
          </a:bodyPr>
          <a:lstStyle/>
          <a:p>
            <a:pPr algn="ct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smtClean="0">
                <a:solidFill>
                  <a:srgbClr val="FF0000"/>
                </a:solidFill>
              </a:rPr>
              <a:t> Approval for expansion</a:t>
            </a:r>
            <a:endParaRPr lang="en-IN" sz="3600" dirty="0">
              <a:solidFill>
                <a:srgbClr val="92D050"/>
              </a:solidFill>
            </a:endParaRPr>
          </a:p>
        </p:txBody>
      </p:sp>
    </p:spTree>
    <p:extLst>
      <p:ext uri="{BB962C8B-B14F-4D97-AF65-F5344CB8AC3E}">
        <p14:creationId xmlns:p14="http://schemas.microsoft.com/office/powerpoint/2010/main" val="9040947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1" y="0"/>
            <a:ext cx="8229600" cy="1295400"/>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pPr algn="ctr"/>
            <a:r>
              <a:rPr lang="en-US" i="1" dirty="0" smtClean="0"/>
              <a:t>Electrical Safety Officers </a:t>
            </a:r>
            <a:br>
              <a:rPr lang="en-US" i="1" dirty="0" smtClean="0"/>
            </a:br>
            <a:r>
              <a:rPr lang="en-US" sz="1600" u="sng" dirty="0" smtClean="0"/>
              <a:t>Central </a:t>
            </a:r>
            <a:r>
              <a:rPr lang="en-US" sz="1600" u="sng" dirty="0"/>
              <a:t>Electricity Authority (Measures relating to Safety and Electric Supply) Regulations 2010 </a:t>
            </a:r>
            <a:r>
              <a:rPr lang="en-US" sz="1600" u="sng" dirty="0" smtClean="0"/>
              <a:t/>
            </a:r>
            <a:br>
              <a:rPr lang="en-US" sz="1600" u="sng" dirty="0" smtClean="0"/>
            </a:br>
            <a:r>
              <a:rPr lang="en-US" sz="1600" u="sng" dirty="0" smtClean="0"/>
              <a:t>(</a:t>
            </a:r>
            <a:r>
              <a:rPr lang="en-US" sz="1600" u="sng" dirty="0"/>
              <a:t>as amended on 13.4.2015</a:t>
            </a:r>
            <a:r>
              <a:rPr lang="en-US" sz="1600" u="sng" dirty="0" smtClean="0"/>
              <a:t>)</a:t>
            </a:r>
            <a:r>
              <a:rPr lang="en-US" sz="1600" i="1" dirty="0" smtClean="0"/>
              <a:t/>
            </a:r>
            <a:br>
              <a:rPr lang="en-US" sz="1600"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254085312"/>
              </p:ext>
            </p:extLst>
          </p:nvPr>
        </p:nvGraphicFramePr>
        <p:xfrm>
          <a:off x="512736" y="1328980"/>
          <a:ext cx="8610600" cy="5757620"/>
        </p:xfrm>
        <a:graphic>
          <a:graphicData uri="http://schemas.openxmlformats.org/drawingml/2006/table">
            <a:tbl>
              <a:tblPr firstRow="1" firstCol="1" bandRow="1">
                <a:tableStyleId>{5C22544A-7EE6-4342-B048-85BDC9FD1C3A}</a:tableStyleId>
              </a:tblPr>
              <a:tblGrid>
                <a:gridCol w="2230464">
                  <a:extLst>
                    <a:ext uri="{9D8B030D-6E8A-4147-A177-3AD203B41FA5}">
                      <a16:colId xmlns:a16="http://schemas.microsoft.com/office/drawing/2014/main" val="4230116570"/>
                    </a:ext>
                  </a:extLst>
                </a:gridCol>
                <a:gridCol w="685800">
                  <a:extLst>
                    <a:ext uri="{9D8B030D-6E8A-4147-A177-3AD203B41FA5}">
                      <a16:colId xmlns:a16="http://schemas.microsoft.com/office/drawing/2014/main" val="2737708137"/>
                    </a:ext>
                  </a:extLst>
                </a:gridCol>
                <a:gridCol w="5694336">
                  <a:extLst>
                    <a:ext uri="{9D8B030D-6E8A-4147-A177-3AD203B41FA5}">
                      <a16:colId xmlns:a16="http://schemas.microsoft.com/office/drawing/2014/main" val="2681007799"/>
                    </a:ext>
                  </a:extLst>
                </a:gridCol>
              </a:tblGrid>
              <a:tr h="311960">
                <a:tc>
                  <a:txBody>
                    <a:bodyPr/>
                    <a:lstStyle/>
                    <a:p>
                      <a:pPr marL="0" marR="0" algn="ctr">
                        <a:lnSpc>
                          <a:spcPct val="107000"/>
                        </a:lnSpc>
                        <a:spcBef>
                          <a:spcPts val="0"/>
                        </a:spcBef>
                        <a:spcAft>
                          <a:spcPts val="0"/>
                        </a:spcAft>
                      </a:pPr>
                      <a:r>
                        <a:rPr lang="en-US" sz="1600" dirty="0">
                          <a:effectLst/>
                        </a:rPr>
                        <a:t>Subject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600">
                          <a:effectLst/>
                        </a:rPr>
                        <a:t>Rule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600" dirty="0">
                          <a:effectLst/>
                        </a:rPr>
                        <a:t>Provision in brief</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168031181"/>
                  </a:ext>
                </a:extLst>
              </a:tr>
              <a:tr h="623920">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Applicability</a:t>
                      </a:r>
                    </a:p>
                  </a:txBody>
                  <a:tcPr marL="68580" marR="68580" marT="0" marB="0"/>
                </a:tc>
                <a:tc>
                  <a:txBody>
                    <a:bodyPr/>
                    <a:lstStyle/>
                    <a:p>
                      <a:pPr marL="0" marR="0">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5(4)</a:t>
                      </a:r>
                    </a:p>
                  </a:txBody>
                  <a:tcPr marL="68580" marR="68580" marT="0" marB="0"/>
                </a:tc>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Factory with &gt;250 kW electrical load connected</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745675142"/>
                  </a:ext>
                </a:extLst>
              </a:tr>
              <a:tr h="623920">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No. of Electrical Safety Officers required</a:t>
                      </a:r>
                    </a:p>
                  </a:txBody>
                  <a:tcPr marL="68580" marR="68580" marT="0" marB="0"/>
                </a:tc>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5(4)</a:t>
                      </a:r>
                    </a:p>
                  </a:txBody>
                  <a:tcPr marL="68580" marR="68580" marT="0" marB="0"/>
                </a:tc>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extLst>
                  <a:ext uri="{0D108BD9-81ED-4DB2-BD59-A6C34878D82A}">
                    <a16:rowId xmlns:a16="http://schemas.microsoft.com/office/drawing/2014/main" val="626030709"/>
                  </a:ext>
                </a:extLst>
              </a:tr>
              <a:tr h="935881">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Qualifications</a:t>
                      </a:r>
                    </a:p>
                  </a:txBody>
                  <a:tcPr marL="68580" marR="68580" marT="0" marB="0"/>
                </a:tc>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5(2)</a:t>
                      </a:r>
                    </a:p>
                  </a:txBody>
                  <a:tcPr marL="68580" marR="68580" marT="0" marB="0"/>
                </a:tc>
                <a:tc>
                  <a:txBody>
                    <a:bodyPr/>
                    <a:lstStyle/>
                    <a:p>
                      <a:pPr marL="0" marR="0">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Electrical engineering degree holder with min. 5 years of experience in operation and maintenance of electricity installations</a:t>
                      </a: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a:t>
                      </a: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657041037"/>
                  </a:ext>
                </a:extLst>
              </a:tr>
              <a:tr h="3261939">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Duties</a:t>
                      </a:r>
                    </a:p>
                  </a:txBody>
                  <a:tcPr marL="68580" marR="68580" marT="0" marB="0"/>
                </a:tc>
                <a:tc>
                  <a:txBody>
                    <a:bodyPr/>
                    <a:lstStyle/>
                    <a:p>
                      <a:pPr marL="0" marR="0">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5(4)</a:t>
                      </a:r>
                    </a:p>
                  </a:txBody>
                  <a:tcPr marL="68580" marR="68580" marT="0" marB="0"/>
                </a:tc>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Ensuring observation of safety provisions laid under the Act and Regulations; </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Carry out recommended periodic tests as per relevant standards;</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periodically inspect the installations at intervals not exceeding one year;</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Keep a record thereof in Form I or II or III, as the case may be, of Schedule IV;</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Test reports and register of recommendations in regard with safety duly acknowledged by owner;</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To make available  such records to the Electrical Inspector when required.</a:t>
                      </a:r>
                    </a:p>
                  </a:txBody>
                  <a:tcPr marL="68580" marR="68580" marT="0" marB="0"/>
                </a:tc>
                <a:extLst>
                  <a:ext uri="{0D108BD9-81ED-4DB2-BD59-A6C34878D82A}">
                    <a16:rowId xmlns:a16="http://schemas.microsoft.com/office/drawing/2014/main" val="846241458"/>
                  </a:ext>
                </a:extLst>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736" y="4228572"/>
            <a:ext cx="2916264" cy="2400828"/>
          </a:xfrm>
          <a:prstGeom prst="rect">
            <a:avLst/>
          </a:prstGeom>
        </p:spPr>
      </p:pic>
    </p:spTree>
    <p:extLst>
      <p:ext uri="{BB962C8B-B14F-4D97-AF65-F5344CB8AC3E}">
        <p14:creationId xmlns:p14="http://schemas.microsoft.com/office/powerpoint/2010/main" val="17220097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713" y="304801"/>
            <a:ext cx="8229600" cy="914399"/>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pPr algn="ctr"/>
            <a:r>
              <a:rPr lang="en-US" i="1" dirty="0" smtClean="0"/>
              <a:t>Medical facilities </a:t>
            </a:r>
            <a:r>
              <a:rPr lang="en-US" sz="1600" i="1" dirty="0" smtClean="0"/>
              <a:t/>
            </a:r>
            <a:br>
              <a:rPr lang="en-US" sz="1600"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907524006"/>
              </p:ext>
            </p:extLst>
          </p:nvPr>
        </p:nvGraphicFramePr>
        <p:xfrm>
          <a:off x="533713" y="1219200"/>
          <a:ext cx="8381687" cy="5486400"/>
        </p:xfrm>
        <a:graphic>
          <a:graphicData uri="http://schemas.openxmlformats.org/drawingml/2006/table">
            <a:tbl>
              <a:tblPr firstRow="1" firstCol="1" bandRow="1">
                <a:tableStyleId>{5C22544A-7EE6-4342-B048-85BDC9FD1C3A}</a:tableStyleId>
              </a:tblPr>
              <a:tblGrid>
                <a:gridCol w="1599887">
                  <a:extLst>
                    <a:ext uri="{9D8B030D-6E8A-4147-A177-3AD203B41FA5}">
                      <a16:colId xmlns:a16="http://schemas.microsoft.com/office/drawing/2014/main" val="4230116570"/>
                    </a:ext>
                  </a:extLst>
                </a:gridCol>
                <a:gridCol w="3352644">
                  <a:extLst>
                    <a:ext uri="{9D8B030D-6E8A-4147-A177-3AD203B41FA5}">
                      <a16:colId xmlns:a16="http://schemas.microsoft.com/office/drawing/2014/main" val="2737708137"/>
                    </a:ext>
                  </a:extLst>
                </a:gridCol>
                <a:gridCol w="3429156">
                  <a:extLst>
                    <a:ext uri="{9D8B030D-6E8A-4147-A177-3AD203B41FA5}">
                      <a16:colId xmlns:a16="http://schemas.microsoft.com/office/drawing/2014/main" val="2681007799"/>
                    </a:ext>
                  </a:extLst>
                </a:gridCol>
              </a:tblGrid>
              <a:tr h="641191">
                <a:tc>
                  <a:txBody>
                    <a:bodyPr/>
                    <a:lstStyle/>
                    <a:p>
                      <a:pPr marL="0" marR="0" algn="ctr">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Occupational </a:t>
                      </a:r>
                    </a:p>
                    <a:p>
                      <a:pPr marL="0" marR="0" algn="ctr">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Health Centre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Ambulance Room </a:t>
                      </a:r>
                    </a:p>
                    <a:p>
                      <a:pPr marL="0" marR="0" algn="ctr">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or Dispensary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168031181"/>
                  </a:ext>
                </a:extLst>
              </a:tr>
              <a:tr h="570025">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Section/Rule</a:t>
                      </a:r>
                    </a:p>
                  </a:txBody>
                  <a:tcPr marL="68580" marR="68580" marT="0" marB="0"/>
                </a:tc>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Rule 73W</a:t>
                      </a:r>
                    </a:p>
                  </a:txBody>
                  <a:tcPr marL="68580" marR="68580" marT="0" marB="0"/>
                </a:tc>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Section 45(4); Rule 78</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745675142"/>
                  </a:ext>
                </a:extLst>
              </a:tr>
              <a:tr h="855037">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Applicable to</a:t>
                      </a:r>
                    </a:p>
                  </a:txBody>
                  <a:tcPr marL="68580" marR="68580" marT="0" marB="0"/>
                </a:tc>
                <a:tc>
                  <a:txBody>
                    <a:bodyPr/>
                    <a:lstStyle/>
                    <a:p>
                      <a:pPr marL="0" marR="0">
                        <a:lnSpc>
                          <a:spcPct val="107000"/>
                        </a:lnSpc>
                        <a:spcBef>
                          <a:spcPts val="0"/>
                        </a:spcBef>
                        <a:spcAft>
                          <a:spcPts val="0"/>
                        </a:spcAft>
                      </a:pPr>
                      <a:r>
                        <a:rPr lang="en-US" sz="1600" b="1" i="1" dirty="0">
                          <a:effectLst/>
                          <a:latin typeface="Calibri" panose="020F0502020204030204" pitchFamily="34" charset="0"/>
                          <a:ea typeface="Calibri" panose="020F0502020204030204" pitchFamily="34" charset="0"/>
                          <a:cs typeface="Times New Roman" panose="02020603050405020304" pitchFamily="18" charset="0"/>
                        </a:rPr>
                        <a:t>All factories having hazardous process irrespective of number of workers</a:t>
                      </a:r>
                    </a:p>
                  </a:txBody>
                  <a:tcPr marL="68580" marR="68580" marT="0" marB="0"/>
                </a:tc>
                <a:tc>
                  <a:txBody>
                    <a:bodyPr/>
                    <a:lstStyle/>
                    <a:p>
                      <a:pPr marL="0" marR="0">
                        <a:lnSpc>
                          <a:spcPct val="107000"/>
                        </a:lnSpc>
                        <a:spcBef>
                          <a:spcPts val="0"/>
                        </a:spcBef>
                        <a:spcAft>
                          <a:spcPts val="0"/>
                        </a:spcAft>
                      </a:pPr>
                      <a:r>
                        <a:rPr lang="en-US" sz="1600" b="1" i="1" dirty="0">
                          <a:effectLst/>
                          <a:latin typeface="Calibri" panose="020F0502020204030204" pitchFamily="34" charset="0"/>
                          <a:ea typeface="Calibri" panose="020F0502020204030204" pitchFamily="34" charset="0"/>
                          <a:cs typeface="Times New Roman" panose="02020603050405020304" pitchFamily="18" charset="0"/>
                        </a:rPr>
                        <a:t>Factories having more than 500 workers</a:t>
                      </a:r>
                    </a:p>
                  </a:txBody>
                  <a:tcPr marL="68580" marR="68580" marT="0" marB="0"/>
                </a:tc>
                <a:extLst>
                  <a:ext uri="{0D108BD9-81ED-4DB2-BD59-A6C34878D82A}">
                    <a16:rowId xmlns:a16="http://schemas.microsoft.com/office/drawing/2014/main" val="1535364734"/>
                  </a:ext>
                </a:extLst>
              </a:tr>
              <a:tr h="3420147">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Area requirement</a:t>
                      </a:r>
                    </a:p>
                  </a:txBody>
                  <a:tcPr marL="68580" marR="68580" marT="0" marB="0"/>
                </a:tc>
                <a:tc>
                  <a:txBody>
                    <a:bodyPr/>
                    <a:lstStyle/>
                    <a:p>
                      <a:pPr marL="342900" marR="0" lvl="0" indent="-342900">
                        <a:lnSpc>
                          <a:spcPct val="107000"/>
                        </a:lnSpc>
                        <a:spcBef>
                          <a:spcPts val="0"/>
                        </a:spcBef>
                        <a:spcAft>
                          <a:spcPts val="0"/>
                        </a:spcAft>
                        <a:buFont typeface="+mj-lt"/>
                        <a:buAutoNum type="alphaLcParenR"/>
                      </a:pPr>
                      <a:r>
                        <a:rPr lang="en-US" sz="1600" i="1" dirty="0" err="1">
                          <a:effectLst/>
                          <a:latin typeface="Calibri" panose="020F0502020204030204" pitchFamily="34" charset="0"/>
                          <a:ea typeface="Calibri" panose="020F0502020204030204" pitchFamily="34" charset="0"/>
                          <a:cs typeface="Times New Roman" panose="02020603050405020304" pitchFamily="18" charset="0"/>
                        </a:rPr>
                        <a:t>Upto</a:t>
                      </a:r>
                      <a:r>
                        <a:rPr lang="en-US" sz="1600" i="1" dirty="0">
                          <a:effectLst/>
                          <a:latin typeface="Calibri" panose="020F0502020204030204" pitchFamily="34" charset="0"/>
                          <a:ea typeface="Calibri" panose="020F0502020204030204" pitchFamily="34" charset="0"/>
                          <a:cs typeface="Times New Roman" panose="02020603050405020304" pitchFamily="18" charset="0"/>
                        </a:rPr>
                        <a:t> 50 workers: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Not specified.</a:t>
                      </a:r>
                    </a:p>
                    <a:p>
                      <a:pPr marL="342900" marR="0" lvl="0" indent="-342900">
                        <a:lnSpc>
                          <a:spcPct val="107000"/>
                        </a:lnSpc>
                        <a:spcBef>
                          <a:spcPts val="0"/>
                        </a:spcBef>
                        <a:spcAft>
                          <a:spcPts val="0"/>
                        </a:spcAft>
                        <a:buFont typeface="+mj-lt"/>
                        <a:buAutoNum type="alphaLcParenR"/>
                      </a:pPr>
                      <a:r>
                        <a:rPr lang="en-US" sz="1600" i="1" dirty="0">
                          <a:effectLst/>
                          <a:latin typeface="Calibri" panose="020F0502020204030204" pitchFamily="34" charset="0"/>
                          <a:ea typeface="Calibri" panose="020F0502020204030204" pitchFamily="34" charset="0"/>
                          <a:cs typeface="Times New Roman" panose="02020603050405020304" pitchFamily="18" charset="0"/>
                        </a:rPr>
                        <a:t>51 to 200 workers: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Min.1 room with min. floor area of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15 </a:t>
                      </a:r>
                      <a:r>
                        <a:rPr lang="en-US" sz="1600" b="1" dirty="0" err="1">
                          <a:effectLst/>
                          <a:latin typeface="Calibri" panose="020F0502020204030204" pitchFamily="34" charset="0"/>
                          <a:ea typeface="Calibri" panose="020F0502020204030204" pitchFamily="34" charset="0"/>
                          <a:cs typeface="Times New Roman" panose="02020603050405020304" pitchFamily="18" charset="0"/>
                        </a:rPr>
                        <a:t>sq.m</a:t>
                      </a: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07000"/>
                        </a:lnSpc>
                        <a:spcBef>
                          <a:spcPts val="0"/>
                        </a:spcBef>
                        <a:spcAft>
                          <a:spcPts val="0"/>
                        </a:spcAft>
                        <a:buFont typeface="+mj-lt"/>
                        <a:buAutoNum type="alphaLcParenR"/>
                      </a:pPr>
                      <a:r>
                        <a:rPr lang="en-US" sz="1600" i="1" dirty="0">
                          <a:effectLst/>
                          <a:latin typeface="Calibri" panose="020F0502020204030204" pitchFamily="34" charset="0"/>
                          <a:ea typeface="Calibri" panose="020F0502020204030204" pitchFamily="34" charset="0"/>
                          <a:cs typeface="Times New Roman" panose="02020603050405020304" pitchFamily="18" charset="0"/>
                        </a:rPr>
                        <a:t>Above 200 workers: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Min.2 rooms</a:t>
                      </a:r>
                      <a:r>
                        <a:rPr lang="en-US" sz="1600" dirty="0">
                          <a:effectLst/>
                          <a:latin typeface="Calibri" panose="020F0502020204030204" pitchFamily="34" charset="0"/>
                          <a:ea typeface="Calibri" panose="020F0502020204030204" pitchFamily="34" charset="0"/>
                          <a:cs typeface="Times New Roman" panose="02020603050405020304" pitchFamily="18" charset="0"/>
                        </a:rPr>
                        <a:t> each with min. floor area of 15 </a:t>
                      </a:r>
                      <a:r>
                        <a:rPr lang="en-US" sz="1600" dirty="0" err="1">
                          <a:effectLst/>
                          <a:latin typeface="Calibri" panose="020F0502020204030204" pitchFamily="34" charset="0"/>
                          <a:ea typeface="Calibri" panose="020F0502020204030204" pitchFamily="34" charset="0"/>
                          <a:cs typeface="Times New Roman" panose="02020603050405020304" pitchFamily="18" charset="0"/>
                        </a:rPr>
                        <a:t>sq.m</a:t>
                      </a: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Floors and walls should be made of smooth and impervious surface and adequate illumination &amp; ventilation.</a:t>
                      </a:r>
                    </a:p>
                  </a:txBody>
                  <a:tcPr marL="68580" marR="68580" marT="0" marB="0"/>
                </a:tc>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Floor area of min.</a:t>
                      </a:r>
                      <a:r>
                        <a:rPr lang="en-US" sz="1600" b="1" dirty="0">
                          <a:effectLst/>
                          <a:latin typeface="Calibri" panose="020F0502020204030204" pitchFamily="34" charset="0"/>
                          <a:ea typeface="Calibri" panose="020F0502020204030204" pitchFamily="34" charset="0"/>
                          <a:cs typeface="Times New Roman" panose="02020603050405020304" pitchFamily="18" charset="0"/>
                        </a:rPr>
                        <a:t>24 </a:t>
                      </a:r>
                      <a:r>
                        <a:rPr lang="en-US" sz="1600" b="1" dirty="0" err="1">
                          <a:effectLst/>
                          <a:latin typeface="Calibri" panose="020F0502020204030204" pitchFamily="34" charset="0"/>
                          <a:ea typeface="Calibri" panose="020F0502020204030204" pitchFamily="34" charset="0"/>
                          <a:cs typeface="Times New Roman" panose="02020603050405020304" pitchFamily="18" charset="0"/>
                        </a:rPr>
                        <a:t>sq.m</a:t>
                      </a:r>
                      <a:r>
                        <a:rPr lang="en-US" sz="16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Smooth, hard and impervious walls and floors and adequately ventilated and lighted by both natural and artificial means.  Adequate supply of wholesome drinking water shall be laid on.</a:t>
                      </a:r>
                    </a:p>
                  </a:txBody>
                  <a:tcPr marL="68580" marR="68580" marT="0" marB="0"/>
                </a:tc>
                <a:extLst>
                  <a:ext uri="{0D108BD9-81ED-4DB2-BD59-A6C34878D82A}">
                    <a16:rowId xmlns:a16="http://schemas.microsoft.com/office/drawing/2014/main" val="2014770262"/>
                  </a:ext>
                </a:extLst>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0198" y="13855"/>
            <a:ext cx="1666875" cy="1205345"/>
          </a:xfrm>
          <a:prstGeom prst="rect">
            <a:avLst/>
          </a:prstGeom>
        </p:spPr>
      </p:pic>
    </p:spTree>
    <p:extLst>
      <p:ext uri="{BB962C8B-B14F-4D97-AF65-F5344CB8AC3E}">
        <p14:creationId xmlns:p14="http://schemas.microsoft.com/office/powerpoint/2010/main" val="29564611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399"/>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pPr algn="ctr"/>
            <a:r>
              <a:rPr lang="en-US" i="1" dirty="0" smtClean="0"/>
              <a:t>Medical facilities </a:t>
            </a:r>
            <a:r>
              <a:rPr lang="en-US" i="1" dirty="0" err="1" smtClean="0"/>
              <a:t>contd</a:t>
            </a:r>
            <a:r>
              <a:rPr lang="en-US" i="1" dirty="0" smtClean="0"/>
              <a:t>… </a:t>
            </a:r>
            <a:r>
              <a:rPr lang="en-US" sz="1600" i="1" dirty="0" smtClean="0"/>
              <a:t/>
            </a:r>
            <a:br>
              <a:rPr lang="en-US" sz="1600"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920797326"/>
              </p:ext>
            </p:extLst>
          </p:nvPr>
        </p:nvGraphicFramePr>
        <p:xfrm>
          <a:off x="381156" y="914399"/>
          <a:ext cx="8381687" cy="6070736"/>
        </p:xfrm>
        <a:graphic>
          <a:graphicData uri="http://schemas.openxmlformats.org/drawingml/2006/table">
            <a:tbl>
              <a:tblPr firstRow="1" firstCol="1" bandRow="1">
                <a:tableStyleId>{5C22544A-7EE6-4342-B048-85BDC9FD1C3A}</a:tableStyleId>
              </a:tblPr>
              <a:tblGrid>
                <a:gridCol w="2243123">
                  <a:extLst>
                    <a:ext uri="{9D8B030D-6E8A-4147-A177-3AD203B41FA5}">
                      <a16:colId xmlns:a16="http://schemas.microsoft.com/office/drawing/2014/main" val="4230116570"/>
                    </a:ext>
                  </a:extLst>
                </a:gridCol>
                <a:gridCol w="2938164">
                  <a:extLst>
                    <a:ext uri="{9D8B030D-6E8A-4147-A177-3AD203B41FA5}">
                      <a16:colId xmlns:a16="http://schemas.microsoft.com/office/drawing/2014/main" val="2737708137"/>
                    </a:ext>
                  </a:extLst>
                </a:gridCol>
                <a:gridCol w="3200400">
                  <a:extLst>
                    <a:ext uri="{9D8B030D-6E8A-4147-A177-3AD203B41FA5}">
                      <a16:colId xmlns:a16="http://schemas.microsoft.com/office/drawing/2014/main" val="2681007799"/>
                    </a:ext>
                  </a:extLst>
                </a:gridCol>
              </a:tblGrid>
              <a:tr h="213827">
                <a:tc>
                  <a:txBody>
                    <a:bodyPr/>
                    <a:lstStyle/>
                    <a:p>
                      <a:pPr marL="0" marR="0" algn="ctr">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Occupational </a:t>
                      </a:r>
                    </a:p>
                    <a:p>
                      <a:pPr marL="0" marR="0" algn="ctr">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Health Centre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l">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Ambulance Room </a:t>
                      </a:r>
                    </a:p>
                    <a:p>
                      <a:pPr marL="0" marR="0" algn="l">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or Dispensary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168031181"/>
                  </a:ext>
                </a:extLst>
              </a:tr>
              <a:tr h="300915">
                <a:tc>
                  <a:txBody>
                    <a:bodyPr/>
                    <a:lstStyle/>
                    <a:p>
                      <a:pPr marL="0" marR="0">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Medical staff required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No. of workers</a:t>
                      </a:r>
                    </a:p>
                    <a:p>
                      <a:pPr marL="342900" marR="0" lvl="0" indent="-342900">
                        <a:lnSpc>
                          <a:spcPct val="107000"/>
                        </a:lnSpc>
                        <a:spcBef>
                          <a:spcPts val="0"/>
                        </a:spcBef>
                        <a:spcAft>
                          <a:spcPts val="0"/>
                        </a:spcAft>
                        <a:buFont typeface="+mj-lt"/>
                        <a:buAutoNum type="alphaLcParenR"/>
                      </a:pPr>
                      <a:r>
                        <a:rPr lang="en-US" sz="1400" dirty="0" err="1">
                          <a:effectLst/>
                          <a:latin typeface="Calibri" panose="020F0502020204030204" pitchFamily="34" charset="0"/>
                          <a:ea typeface="Calibri" panose="020F0502020204030204" pitchFamily="34" charset="0"/>
                          <a:cs typeface="Times New Roman" panose="02020603050405020304" pitchFamily="18" charset="0"/>
                        </a:rPr>
                        <a:t>Upto</a:t>
                      </a:r>
                      <a:r>
                        <a:rPr lang="en-US" sz="1400" dirty="0">
                          <a:effectLst/>
                          <a:latin typeface="Calibri" panose="020F0502020204030204" pitchFamily="34" charset="0"/>
                          <a:ea typeface="Calibri" panose="020F0502020204030204" pitchFamily="34" charset="0"/>
                          <a:cs typeface="Times New Roman" panose="02020603050405020304" pitchFamily="18" charset="0"/>
                        </a:rPr>
                        <a:t> 50</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mj-lt"/>
                        <a:buAutoNum type="alphaLcParenR"/>
                      </a:pPr>
                      <a:r>
                        <a:rPr lang="en-US" sz="1400" dirty="0">
                          <a:effectLst/>
                          <a:latin typeface="Calibri" panose="020F0502020204030204" pitchFamily="34" charset="0"/>
                          <a:ea typeface="Calibri" panose="020F0502020204030204" pitchFamily="34" charset="0"/>
                          <a:cs typeface="Times New Roman" panose="02020603050405020304" pitchFamily="18" charset="0"/>
                        </a:rPr>
                        <a:t>1 Factory Medical Officer (FMO) (on retainer-ship basis)</a:t>
                      </a:r>
                    </a:p>
                    <a:p>
                      <a:pPr marL="342900" marR="0" lvl="0" indent="-342900">
                        <a:lnSpc>
                          <a:spcPct val="107000"/>
                        </a:lnSpc>
                        <a:spcBef>
                          <a:spcPts val="0"/>
                        </a:spcBef>
                        <a:spcAft>
                          <a:spcPts val="0"/>
                        </a:spcAft>
                        <a:buFont typeface="+mj-lt"/>
                        <a:buAutoNum type="alphaLcParenR"/>
                      </a:pPr>
                      <a:r>
                        <a:rPr lang="en-US" sz="1400" dirty="0">
                          <a:effectLst/>
                          <a:latin typeface="Calibri" panose="020F0502020204030204" pitchFamily="34" charset="0"/>
                          <a:ea typeface="Calibri" panose="020F0502020204030204" pitchFamily="34" charset="0"/>
                          <a:cs typeface="Times New Roman" panose="02020603050405020304" pitchFamily="18" charset="0"/>
                        </a:rPr>
                        <a:t>Min. 5 persons trained in first aid</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Not applicable</a:t>
                      </a:r>
                    </a:p>
                  </a:txBody>
                  <a:tcPr marL="68580" marR="68580" marT="0" marB="0"/>
                </a:tc>
                <a:extLst>
                  <a:ext uri="{0D108BD9-81ED-4DB2-BD59-A6C34878D82A}">
                    <a16:rowId xmlns:a16="http://schemas.microsoft.com/office/drawing/2014/main" val="745675142"/>
                  </a:ext>
                </a:extLst>
              </a:tr>
              <a:tr h="300915">
                <a:tc>
                  <a:txBody>
                    <a:bodyPr/>
                    <a:lstStyle/>
                    <a:p>
                      <a:pPr marL="342900" marR="0" lvl="0" indent="-342900">
                        <a:lnSpc>
                          <a:spcPct val="107000"/>
                        </a:lnSpc>
                        <a:spcBef>
                          <a:spcPts val="0"/>
                        </a:spcBef>
                        <a:spcAft>
                          <a:spcPts val="0"/>
                        </a:spcAft>
                        <a:buFont typeface="+mj-lt"/>
                        <a:buAutoNum type="alphaLcParenR"/>
                      </a:pPr>
                      <a:r>
                        <a:rPr lang="en-US" sz="1400" dirty="0">
                          <a:effectLst/>
                          <a:latin typeface="Calibri" panose="020F0502020204030204" pitchFamily="34" charset="0"/>
                          <a:ea typeface="Calibri" panose="020F0502020204030204" pitchFamily="34" charset="0"/>
                          <a:cs typeface="Times New Roman" panose="02020603050405020304" pitchFamily="18" charset="0"/>
                        </a:rPr>
                        <a:t>51 to 200</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 FMO (on part-time basis)</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 Dresser-cum-compounder</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Not applicable</a:t>
                      </a:r>
                    </a:p>
                  </a:txBody>
                  <a:tcPr marL="68580" marR="68580" marT="0" marB="0"/>
                </a:tc>
                <a:extLst>
                  <a:ext uri="{0D108BD9-81ED-4DB2-BD59-A6C34878D82A}">
                    <a16:rowId xmlns:a16="http://schemas.microsoft.com/office/drawing/2014/main" val="3796414667"/>
                  </a:ext>
                </a:extLst>
              </a:tr>
              <a:tr h="300915">
                <a:tc>
                  <a:txBody>
                    <a:bodyPr/>
                    <a:lstStyle/>
                    <a:p>
                      <a:pPr marL="342900" marR="0" lvl="0" indent="-342900">
                        <a:lnSpc>
                          <a:spcPct val="107000"/>
                        </a:lnSpc>
                        <a:spcBef>
                          <a:spcPts val="0"/>
                        </a:spcBef>
                        <a:spcAft>
                          <a:spcPts val="0"/>
                        </a:spcAft>
                        <a:buFont typeface="+mj-lt"/>
                        <a:buAutoNum type="alphaLcParenR"/>
                      </a:pPr>
                      <a:r>
                        <a:rPr lang="en-US" sz="1400" dirty="0">
                          <a:effectLst/>
                          <a:latin typeface="Calibri" panose="020F0502020204030204" pitchFamily="34" charset="0"/>
                          <a:ea typeface="Calibri" panose="020F0502020204030204" pitchFamily="34" charset="0"/>
                          <a:cs typeface="Times New Roman" panose="02020603050405020304" pitchFamily="18" charset="0"/>
                        </a:rPr>
                        <a:t>201 to 500</a:t>
                      </a:r>
                    </a:p>
                  </a:txBody>
                  <a:tcPr marL="68580" marR="68580" marT="0" marB="0"/>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1 FMO (on full time basis)</a:t>
                      </a:r>
                    </a:p>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1 Dresser-cum-compounder</a:t>
                      </a:r>
                    </a:p>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1 Sweeper-cum-ward boy</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Not applicable</a:t>
                      </a:r>
                    </a:p>
                  </a:txBody>
                  <a:tcPr marL="68580" marR="68580" marT="0" marB="0"/>
                </a:tc>
                <a:extLst>
                  <a:ext uri="{0D108BD9-81ED-4DB2-BD59-A6C34878D82A}">
                    <a16:rowId xmlns:a16="http://schemas.microsoft.com/office/drawing/2014/main" val="1693847708"/>
                  </a:ext>
                </a:extLst>
              </a:tr>
              <a:tr h="300915">
                <a:tc>
                  <a:txBody>
                    <a:bodyPr/>
                    <a:lstStyle/>
                    <a:p>
                      <a:pPr marL="342900" marR="0" lvl="0" indent="-342900">
                        <a:lnSpc>
                          <a:spcPct val="107000"/>
                        </a:lnSpc>
                        <a:spcBef>
                          <a:spcPts val="0"/>
                        </a:spcBef>
                        <a:spcAft>
                          <a:spcPts val="0"/>
                        </a:spcAft>
                        <a:buFont typeface="+mj-lt"/>
                        <a:buAutoNum type="alphaLcParenR"/>
                      </a:pPr>
                      <a:r>
                        <a:rPr lang="en-US" sz="1400">
                          <a:effectLst/>
                          <a:latin typeface="Calibri" panose="020F0502020204030204" pitchFamily="34" charset="0"/>
                          <a:ea typeface="Calibri" panose="020F0502020204030204" pitchFamily="34" charset="0"/>
                          <a:cs typeface="Times New Roman" panose="02020603050405020304" pitchFamily="18" charset="0"/>
                        </a:rPr>
                        <a:t>501 to 1500</a:t>
                      </a:r>
                    </a:p>
                  </a:txBody>
                  <a:tcPr marL="68580" marR="68580" marT="0" marB="0"/>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2 FMO (on full time basis)</a:t>
                      </a:r>
                    </a:p>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1 Dresser-cum-compounder</a:t>
                      </a:r>
                    </a:p>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1 Sweeper-cum-ward boy</a:t>
                      </a:r>
                    </a:p>
                  </a:txBody>
                  <a:tcPr marL="68580" marR="68580" marT="0" marB="0"/>
                </a:tc>
                <a:tc rowSpan="2">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 qualified medical practitioner</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 qualified nurse</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Subordinate staff (as may be directed by Chief Inspector)</a:t>
                      </a:r>
                    </a:p>
                  </a:txBody>
                  <a:tcPr marL="68580" marR="68580" marT="0" marB="0"/>
                </a:tc>
                <a:extLst>
                  <a:ext uri="{0D108BD9-81ED-4DB2-BD59-A6C34878D82A}">
                    <a16:rowId xmlns:a16="http://schemas.microsoft.com/office/drawing/2014/main" val="3222324935"/>
                  </a:ext>
                </a:extLst>
              </a:tr>
              <a:tr h="300915">
                <a:tc>
                  <a:txBody>
                    <a:bodyPr/>
                    <a:lstStyle/>
                    <a:p>
                      <a:pPr marL="342900" marR="0" lvl="0" indent="-342900">
                        <a:lnSpc>
                          <a:spcPct val="107000"/>
                        </a:lnSpc>
                        <a:spcBef>
                          <a:spcPts val="0"/>
                        </a:spcBef>
                        <a:spcAft>
                          <a:spcPts val="0"/>
                        </a:spcAft>
                        <a:buFont typeface="+mj-lt"/>
                        <a:buAutoNum type="alphaLcParenR"/>
                      </a:pPr>
                      <a:r>
                        <a:rPr lang="en-US" sz="1400">
                          <a:effectLst/>
                          <a:latin typeface="Calibri" panose="020F0502020204030204" pitchFamily="34" charset="0"/>
                          <a:ea typeface="Calibri" panose="020F0502020204030204" pitchFamily="34" charset="0"/>
                          <a:cs typeface="Times New Roman" panose="02020603050405020304" pitchFamily="18" charset="0"/>
                        </a:rPr>
                        <a:t>1501 to 2500</a:t>
                      </a:r>
                    </a:p>
                    <a:p>
                      <a:pPr marL="45720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(&amp; so on… 1 FMO for every addl. 1000 or part thereof)</a:t>
                      </a:r>
                    </a:p>
                  </a:txBody>
                  <a:tcPr marL="68580" marR="68580" marT="0" marB="0"/>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3 FMO (on full time basis)</a:t>
                      </a:r>
                    </a:p>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1 Dresser-cum-compounder</a:t>
                      </a:r>
                    </a:p>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1 Sweeper-cum-ward boy</a:t>
                      </a:r>
                    </a:p>
                  </a:txBody>
                  <a:tcPr marL="68580" marR="68580" marT="0" marB="0"/>
                </a:tc>
                <a:tc vMerge="1">
                  <a:txBody>
                    <a:bodyPr/>
                    <a:lstStyle/>
                    <a:p>
                      <a:endParaRPr lang="en-US"/>
                    </a:p>
                  </a:txBody>
                  <a:tcPr/>
                </a:tc>
                <a:extLst>
                  <a:ext uri="{0D108BD9-81ED-4DB2-BD59-A6C34878D82A}">
                    <a16:rowId xmlns:a16="http://schemas.microsoft.com/office/drawing/2014/main" val="1535364734"/>
                  </a:ext>
                </a:extLst>
              </a:tr>
              <a:tr h="1602938">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Qualification of medical practitioner</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As per Schedules in</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Indian Medical Degrees Act 1916 or</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Indian Medical Council Act 1956</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2) Certificate of training in industrial health of min.3 months from State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Govt</a:t>
                      </a:r>
                      <a:r>
                        <a:rPr lang="en-US" sz="1400" dirty="0">
                          <a:effectLst/>
                          <a:latin typeface="Calibri" panose="020F0502020204030204" pitchFamily="34" charset="0"/>
                          <a:ea typeface="Calibri" panose="020F0502020204030204" pitchFamily="34" charset="0"/>
                          <a:cs typeface="Times New Roman" panose="02020603050405020304" pitchFamily="18" charset="0"/>
                        </a:rPr>
                        <a:t> recognized institution</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As per Schedules in</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Indian Medical Degrees Act 1916 or</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Indian Medical Council Act 1956</a:t>
                      </a:r>
                    </a:p>
                  </a:txBody>
                  <a:tcPr marL="68580" marR="68580" marT="0" marB="0"/>
                </a:tc>
                <a:extLst>
                  <a:ext uri="{0D108BD9-81ED-4DB2-BD59-A6C34878D82A}">
                    <a16:rowId xmlns:a16="http://schemas.microsoft.com/office/drawing/2014/main" val="2014770262"/>
                  </a:ext>
                </a:extLst>
              </a:tr>
            </a:tbl>
          </a:graphicData>
        </a:graphic>
      </p:graphicFrame>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0198" y="0"/>
            <a:ext cx="1666875" cy="1371600"/>
          </a:xfrm>
          <a:prstGeom prst="rect">
            <a:avLst/>
          </a:prstGeom>
        </p:spPr>
      </p:pic>
    </p:spTree>
    <p:extLst>
      <p:ext uri="{BB962C8B-B14F-4D97-AF65-F5344CB8AC3E}">
        <p14:creationId xmlns:p14="http://schemas.microsoft.com/office/powerpoint/2010/main" val="7995308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713" y="0"/>
            <a:ext cx="8229600" cy="914399"/>
          </a:xfrm>
          <a:solidFill>
            <a:srgbClr val="FFC000"/>
          </a:solidFill>
        </p:spPr>
        <p:style>
          <a:lnRef idx="2">
            <a:schemeClr val="accent4"/>
          </a:lnRef>
          <a:fillRef idx="1">
            <a:schemeClr val="lt1"/>
          </a:fillRef>
          <a:effectRef idx="0">
            <a:schemeClr val="accent4"/>
          </a:effectRef>
          <a:fontRef idx="minor">
            <a:schemeClr val="dk1"/>
          </a:fontRef>
        </p:style>
        <p:txBody>
          <a:bodyPr>
            <a:normAutofit/>
          </a:bodyPr>
          <a:lstStyle/>
          <a:p>
            <a:r>
              <a:rPr lang="en-US" i="1" dirty="0" smtClean="0"/>
              <a:t>      Medical check-up </a:t>
            </a: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3289380185"/>
              </p:ext>
            </p:extLst>
          </p:nvPr>
        </p:nvGraphicFramePr>
        <p:xfrm>
          <a:off x="533713" y="923440"/>
          <a:ext cx="8381687" cy="5522032"/>
        </p:xfrm>
        <a:graphic>
          <a:graphicData uri="http://schemas.openxmlformats.org/drawingml/2006/table">
            <a:tbl>
              <a:tblPr firstRow="1" firstCol="1" bandRow="1">
                <a:tableStyleId>{5C22544A-7EE6-4342-B048-85BDC9FD1C3A}</a:tableStyleId>
              </a:tblPr>
              <a:tblGrid>
                <a:gridCol w="2243123">
                  <a:extLst>
                    <a:ext uri="{9D8B030D-6E8A-4147-A177-3AD203B41FA5}">
                      <a16:colId xmlns:a16="http://schemas.microsoft.com/office/drawing/2014/main" val="4230116570"/>
                    </a:ext>
                  </a:extLst>
                </a:gridCol>
                <a:gridCol w="5976004">
                  <a:extLst>
                    <a:ext uri="{9D8B030D-6E8A-4147-A177-3AD203B41FA5}">
                      <a16:colId xmlns:a16="http://schemas.microsoft.com/office/drawing/2014/main" val="2737708137"/>
                    </a:ext>
                  </a:extLst>
                </a:gridCol>
                <a:gridCol w="162560">
                  <a:extLst>
                    <a:ext uri="{9D8B030D-6E8A-4147-A177-3AD203B41FA5}">
                      <a16:colId xmlns:a16="http://schemas.microsoft.com/office/drawing/2014/main" val="2681007799"/>
                    </a:ext>
                  </a:extLst>
                </a:gridCol>
              </a:tblGrid>
              <a:tr h="1143000">
                <a:tc>
                  <a:txBody>
                    <a:bodyPr/>
                    <a:lstStyle/>
                    <a:p>
                      <a:pPr marL="0" marR="0" algn="l">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Regulations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l">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Central Electrical Authority (Safety Requirements for Construction, Operation and Maintenance of Electrical Plants &amp; Electric Lines) Regulations 2011</a:t>
                      </a:r>
                    </a:p>
                    <a:p>
                      <a:pPr marL="0" marR="0" algn="l">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[Regulation 10(5)]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168031181"/>
                  </a:ext>
                </a:extLst>
              </a:tr>
              <a:tr h="509076">
                <a:tc>
                  <a:txBody>
                    <a:bodyPr/>
                    <a:lstStyle/>
                    <a:p>
                      <a:r>
                        <a:rPr lang="en-US" sz="1600" dirty="0" smtClean="0"/>
                        <a:t>Coverage</a:t>
                      </a:r>
                      <a:endParaRPr lang="en-US" sz="1600" dirty="0"/>
                    </a:p>
                  </a:txBody>
                  <a:tcPr marL="68580" marR="68580" marT="0" marB="0"/>
                </a:tc>
                <a:tc>
                  <a:txBody>
                    <a:bodyPr/>
                    <a:lstStyle/>
                    <a:p>
                      <a:r>
                        <a:rPr lang="en-US" sz="1600" dirty="0" smtClean="0"/>
                        <a:t>All employees</a:t>
                      </a:r>
                      <a:endParaRPr lang="en-US" sz="1600" dirty="0"/>
                    </a:p>
                  </a:txBody>
                  <a:tcPr marL="68580" marR="68580" marT="0" marB="0"/>
                </a:tc>
                <a:tc>
                  <a:txBody>
                    <a:bodyPr/>
                    <a:lstStyle/>
                    <a:p>
                      <a:pPr marL="0" marR="0">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45675142"/>
                  </a:ext>
                </a:extLst>
              </a:tr>
              <a:tr h="509076">
                <a:tc>
                  <a:txBody>
                    <a:bodyPr/>
                    <a:lstStyle/>
                    <a:p>
                      <a:pPr marL="0" marR="0">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Pre-employment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To ascertain physical fitness for particular job</a:t>
                      </a:r>
                    </a:p>
                  </a:txBody>
                  <a:tcPr marL="68580" marR="68580" marT="0" marB="0"/>
                </a:tc>
                <a:tc>
                  <a:txBody>
                    <a:bodyPr/>
                    <a:lstStyle/>
                    <a:p>
                      <a:pPr marL="0" marR="0">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96414667"/>
                  </a:ext>
                </a:extLst>
              </a:tr>
              <a:tr h="509076">
                <a:tc>
                  <a:txBody>
                    <a:bodyPr/>
                    <a:lstStyle/>
                    <a:p>
                      <a:pPr marL="0" marR="0" lvl="0" indent="0">
                        <a:lnSpc>
                          <a:spcPct val="107000"/>
                        </a:lnSpc>
                        <a:spcBef>
                          <a:spcPts val="0"/>
                        </a:spcBef>
                        <a:spcAft>
                          <a:spcPts val="0"/>
                        </a:spcAft>
                        <a:buFont typeface="+mj-lt"/>
                        <a:buNone/>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Medical</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check-up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At intervals not exceeding </a:t>
                      </a: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12 months</a:t>
                      </a: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 (Also Rule 18A of MFR 1963)</a:t>
                      </a:r>
                      <a:endParaRPr lang="en-US" sz="1600" i="1"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i="1" dirty="0" smtClean="0">
                          <a:effectLst/>
                          <a:latin typeface="Calibri" panose="020F0502020204030204" pitchFamily="34" charset="0"/>
                          <a:ea typeface="Calibri" panose="020F0502020204030204" pitchFamily="34" charset="0"/>
                          <a:cs typeface="Times New Roman" panose="02020603050405020304" pitchFamily="18" charset="0"/>
                        </a:rPr>
                        <a:t>(In</a:t>
                      </a:r>
                      <a:r>
                        <a:rPr lang="en-US" sz="1600" i="1" baseline="0" dirty="0" smtClean="0">
                          <a:effectLst/>
                          <a:latin typeface="Calibri" panose="020F0502020204030204" pitchFamily="34" charset="0"/>
                          <a:ea typeface="Calibri" panose="020F0502020204030204" pitchFamily="34" charset="0"/>
                          <a:cs typeface="Times New Roman" panose="02020603050405020304" pitchFamily="18" charset="0"/>
                        </a:rPr>
                        <a:t> case of hazardous process, pre-employment &amp; then every </a:t>
                      </a:r>
                      <a:r>
                        <a:rPr lang="en-US" sz="1600" b="1" i="1" baseline="0" dirty="0" smtClean="0">
                          <a:effectLst/>
                          <a:latin typeface="Calibri" panose="020F0502020204030204" pitchFamily="34" charset="0"/>
                          <a:ea typeface="Calibri" panose="020F0502020204030204" pitchFamily="34" charset="0"/>
                          <a:cs typeface="Times New Roman" panose="02020603050405020304" pitchFamily="18" charset="0"/>
                        </a:rPr>
                        <a:t>6 months</a:t>
                      </a:r>
                      <a:r>
                        <a:rPr lang="en-US" sz="1600" i="1" baseline="0" dirty="0" smtClean="0">
                          <a:effectLst/>
                          <a:latin typeface="Calibri" panose="020F0502020204030204" pitchFamily="34" charset="0"/>
                          <a:ea typeface="Calibri" panose="020F0502020204030204" pitchFamily="34" charset="0"/>
                          <a:cs typeface="Times New Roman" panose="02020603050405020304" pitchFamily="18" charset="0"/>
                        </a:rPr>
                        <a:t> – Rule 73V of MFR 1963.  For dangerous operations as per Rule 114)</a:t>
                      </a:r>
                      <a:endParaRPr lang="en-US" sz="1600" i="1"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93847708"/>
                  </a:ext>
                </a:extLst>
              </a:tr>
              <a:tr h="1544796">
                <a:tc>
                  <a:txBody>
                    <a:bodyPr/>
                    <a:lstStyle/>
                    <a:p>
                      <a:pPr marL="0" marR="0" lvl="0" indent="0">
                        <a:lnSpc>
                          <a:spcPct val="107000"/>
                        </a:lnSpc>
                        <a:spcBef>
                          <a:spcPts val="0"/>
                        </a:spcBef>
                        <a:spcAft>
                          <a:spcPts val="0"/>
                        </a:spcAft>
                        <a:buFont typeface="+mj-lt"/>
                        <a:buNone/>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Eyes test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err="1" smtClean="0">
                          <a:effectLst/>
                          <a:latin typeface="Calibri" panose="020F0502020204030204" pitchFamily="34" charset="0"/>
                          <a:ea typeface="Calibri" panose="020F0502020204030204" pitchFamily="34" charset="0"/>
                          <a:cs typeface="Times New Roman" panose="02020603050405020304" pitchFamily="18" charset="0"/>
                        </a:rPr>
                        <a:t>Colour</a:t>
                      </a: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 vision test and eye sight examination for drivers, skilled workers, technicians,</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supervisors and crane operators:</a:t>
                      </a:r>
                    </a:p>
                    <a:p>
                      <a:pPr marL="0" marR="0">
                        <a:lnSpc>
                          <a:spcPct val="107000"/>
                        </a:lnSpc>
                        <a:spcBef>
                          <a:spcPts val="0"/>
                        </a:spcBef>
                        <a:spcAft>
                          <a:spcPts val="0"/>
                        </a:spcAft>
                      </a:pPr>
                      <a:endPar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AutoNum type="alphaLcParenR"/>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If &lt;45 years old – annually</a:t>
                      </a:r>
                    </a:p>
                    <a:p>
                      <a:pPr marL="342900" marR="0" indent="-342900">
                        <a:lnSpc>
                          <a:spcPct val="107000"/>
                        </a:lnSpc>
                        <a:spcBef>
                          <a:spcPts val="0"/>
                        </a:spcBef>
                        <a:spcAft>
                          <a:spcPts val="0"/>
                        </a:spcAft>
                        <a:buAutoNum type="alphaLcParenR"/>
                      </a:pP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Others -  every six months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22324935"/>
                  </a:ext>
                </a:extLst>
              </a:tr>
              <a:tr h="772398">
                <a:tc>
                  <a:txBody>
                    <a:bodyPr/>
                    <a:lstStyle/>
                    <a:p>
                      <a:pPr marL="0" marR="0" lvl="0" indent="0">
                        <a:lnSpc>
                          <a:spcPct val="107000"/>
                        </a:lnSpc>
                        <a:spcBef>
                          <a:spcPts val="0"/>
                        </a:spcBef>
                        <a:spcAft>
                          <a:spcPts val="0"/>
                        </a:spcAft>
                        <a:buFont typeface="+mj-lt"/>
                        <a:buNone/>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Respiratory</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system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Tests for respiratory disorders for employees exposed to dusty environment </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 once in six months.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1535364734"/>
                  </a:ext>
                </a:extLst>
              </a:tr>
            </a:tbl>
          </a:graphicData>
        </a:graphic>
      </p:graphicFrame>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7698" y="-20781"/>
            <a:ext cx="2619375" cy="944222"/>
          </a:xfrm>
          <a:prstGeom prst="rect">
            <a:avLst/>
          </a:prstGeom>
        </p:spPr>
      </p:pic>
    </p:spTree>
    <p:extLst>
      <p:ext uri="{BB962C8B-B14F-4D97-AF65-F5344CB8AC3E}">
        <p14:creationId xmlns:p14="http://schemas.microsoft.com/office/powerpoint/2010/main" val="33393816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5005" y="25831"/>
            <a:ext cx="8229600" cy="914399"/>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r>
              <a:rPr lang="en-US" sz="4400" i="1" dirty="0" smtClean="0"/>
              <a:t>         Ambulance Vans</a:t>
            </a:r>
            <a:br>
              <a:rPr lang="en-US" sz="4400" i="1" dirty="0" smtClean="0"/>
            </a:br>
            <a:r>
              <a:rPr lang="en-US" sz="2000" i="1" dirty="0" smtClean="0"/>
              <a:t>(Rule 73-X)</a:t>
            </a:r>
            <a:endParaRPr lang="en-US" sz="2000" i="1" dirty="0"/>
          </a:p>
        </p:txBody>
      </p:sp>
      <p:graphicFrame>
        <p:nvGraphicFramePr>
          <p:cNvPr id="4" name="Table 3"/>
          <p:cNvGraphicFramePr>
            <a:graphicFrameLocks noGrp="1"/>
          </p:cNvGraphicFramePr>
          <p:nvPr>
            <p:extLst>
              <p:ext uri="{D42A27DB-BD31-4B8C-83A1-F6EECF244321}">
                <p14:modId xmlns:p14="http://schemas.microsoft.com/office/powerpoint/2010/main" val="2842819869"/>
              </p:ext>
            </p:extLst>
          </p:nvPr>
        </p:nvGraphicFramePr>
        <p:xfrm>
          <a:off x="611048" y="940230"/>
          <a:ext cx="8077513" cy="6050108"/>
        </p:xfrm>
        <a:graphic>
          <a:graphicData uri="http://schemas.openxmlformats.org/drawingml/2006/table">
            <a:tbl>
              <a:tblPr firstRow="1" firstCol="1" bandRow="1">
                <a:tableStyleId>{5C22544A-7EE6-4342-B048-85BDC9FD1C3A}</a:tableStyleId>
              </a:tblPr>
              <a:tblGrid>
                <a:gridCol w="1600200">
                  <a:extLst>
                    <a:ext uri="{9D8B030D-6E8A-4147-A177-3AD203B41FA5}">
                      <a16:colId xmlns:a16="http://schemas.microsoft.com/office/drawing/2014/main" val="4230116570"/>
                    </a:ext>
                  </a:extLst>
                </a:gridCol>
                <a:gridCol w="6477313">
                  <a:extLst>
                    <a:ext uri="{9D8B030D-6E8A-4147-A177-3AD203B41FA5}">
                      <a16:colId xmlns:a16="http://schemas.microsoft.com/office/drawing/2014/main" val="2737708137"/>
                    </a:ext>
                  </a:extLst>
                </a:gridCol>
              </a:tblGrid>
              <a:tr h="1666195">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Applicability</a:t>
                      </a:r>
                    </a:p>
                  </a:txBody>
                  <a:tcPr marL="68580" marR="68580" marT="0" marB="0"/>
                </a:tc>
                <a:tc>
                  <a:txBody>
                    <a:bodyPr/>
                    <a:lstStyle/>
                    <a:p>
                      <a:pPr marL="0" marR="0">
                        <a:lnSpc>
                          <a:spcPct val="107000"/>
                        </a:lnSpc>
                        <a:spcBef>
                          <a:spcPts val="0"/>
                        </a:spcBef>
                        <a:spcAft>
                          <a:spcPts val="0"/>
                        </a:spcAft>
                      </a:pPr>
                      <a:r>
                        <a:rPr lang="en-US" sz="1800" u="sng" dirty="0">
                          <a:effectLst/>
                          <a:latin typeface="Calibri" panose="020F0502020204030204" pitchFamily="34" charset="0"/>
                          <a:ea typeface="Calibri" panose="020F0502020204030204" pitchFamily="34" charset="0"/>
                          <a:cs typeface="Times New Roman" panose="02020603050405020304" pitchFamily="18" charset="0"/>
                        </a:rPr>
                        <a:t>All factories carrying on hazardous process.</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Factory employing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less than 200</a:t>
                      </a:r>
                      <a:r>
                        <a:rPr lang="en-US" sz="1600" dirty="0">
                          <a:effectLst/>
                          <a:latin typeface="Calibri" panose="020F0502020204030204" pitchFamily="34" charset="0"/>
                          <a:ea typeface="Calibri" panose="020F0502020204030204" pitchFamily="34" charset="0"/>
                          <a:cs typeface="Times New Roman" panose="02020603050405020304" pitchFamily="18" charset="0"/>
                        </a:rPr>
                        <a:t> workers may make arrangement for procuring such facility at short notice from nearby hospital or other places, to meet emergency.</a:t>
                      </a:r>
                    </a:p>
                  </a:txBody>
                  <a:tcPr marL="68580" marR="68580" marT="0" marB="0"/>
                </a:tc>
                <a:extLst>
                  <a:ext uri="{0D108BD9-81ED-4DB2-BD59-A6C34878D82A}">
                    <a16:rowId xmlns:a16="http://schemas.microsoft.com/office/drawing/2014/main" val="3168031181"/>
                  </a:ext>
                </a:extLst>
              </a:tr>
              <a:tr h="4251575">
                <a:tc>
                  <a:txBody>
                    <a:bodyPr/>
                    <a:lstStyle/>
                    <a:p>
                      <a:pPr marL="0" marR="0">
                        <a:lnSpc>
                          <a:spcPct val="107000"/>
                        </a:lnSpc>
                        <a:spcBef>
                          <a:spcPts val="0"/>
                        </a:spcBef>
                        <a:spcAft>
                          <a:spcPts val="0"/>
                        </a:spcAft>
                      </a:pPr>
                      <a:r>
                        <a:rPr lang="en-US" sz="1600" dirty="0" err="1">
                          <a:effectLst/>
                          <a:latin typeface="Calibri" panose="020F0502020204030204" pitchFamily="34" charset="0"/>
                          <a:ea typeface="Calibri" panose="020F0502020204030204" pitchFamily="34" charset="0"/>
                          <a:cs typeface="Times New Roman" panose="02020603050405020304" pitchFamily="18" charset="0"/>
                        </a:rPr>
                        <a:t>Equipments</a:t>
                      </a:r>
                      <a:r>
                        <a:rPr lang="en-US" sz="1600" dirty="0">
                          <a:effectLst/>
                          <a:latin typeface="Calibri" panose="020F0502020204030204" pitchFamily="34" charset="0"/>
                          <a:ea typeface="Calibri" panose="020F0502020204030204" pitchFamily="34" charset="0"/>
                          <a:cs typeface="Times New Roman" panose="02020603050405020304" pitchFamily="18" charset="0"/>
                        </a:rPr>
                        <a:t> required in Van</a:t>
                      </a:r>
                    </a:p>
                  </a:txBody>
                  <a:tcPr marL="68580" marR="68580" marT="0" marB="0"/>
                </a:tc>
                <a:tc>
                  <a:txBody>
                    <a:bodyPr/>
                    <a:lstStyle/>
                    <a:p>
                      <a:pPr marL="742950" marR="0" lvl="1" indent="-285750" algn="just">
                        <a:lnSpc>
                          <a:spcPct val="107000"/>
                        </a:lnSpc>
                        <a:spcBef>
                          <a:spcPts val="0"/>
                        </a:spcBef>
                        <a:spcAft>
                          <a:spcPts val="0"/>
                        </a:spcAft>
                        <a:buSzPts val="1000"/>
                        <a:buFont typeface="Calibri" panose="020F0502020204030204" pitchFamily="34" charset="0"/>
                        <a:buAutoNum type="alphaLcParenBoth"/>
                        <a:tabLst>
                          <a:tab pos="420370" algn="l"/>
                        </a:tabLst>
                      </a:pPr>
                      <a:r>
                        <a:rPr lang="en-US" sz="1200" b="1" spc="-5" dirty="0">
                          <a:effectLst/>
                          <a:latin typeface="Calibri" panose="020F0502020204030204" pitchFamily="34" charset="0"/>
                          <a:ea typeface="Calibri" panose="020F0502020204030204" pitchFamily="34" charset="0"/>
                          <a:cs typeface="Times New Roman" panose="02020603050405020304" pitchFamily="18" charset="0"/>
                        </a:rPr>
                        <a:t>General - </a:t>
                      </a:r>
                      <a:r>
                        <a:rPr lang="en-US" sz="1200" spc="-5" dirty="0">
                          <a:effectLst/>
                          <a:latin typeface="Calibri" panose="020F0502020204030204" pitchFamily="34" charset="0"/>
                          <a:ea typeface="Calibri" panose="020F0502020204030204" pitchFamily="34" charset="0"/>
                          <a:cs typeface="Times New Roman" panose="02020603050405020304" pitchFamily="18" charset="0"/>
                        </a:rPr>
                        <a:t>A wheeled stretcher with folding and adjusting devices with the head of the stretcher capable of being tilted upward; Fixed suction unit with equipment; Fixed oxygen supply with equipment, Pillow with case;-Sheets-Blankets;- Towels; Emesis bag, Bed pan,- Urinal,</a:t>
                      </a:r>
                      <a:r>
                        <a:rPr lang="en-US" sz="1200" spc="-150"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5" dirty="0">
                          <a:effectLst/>
                          <a:latin typeface="Calibri" panose="020F0502020204030204" pitchFamily="34" charset="0"/>
                          <a:ea typeface="Calibri" panose="020F0502020204030204" pitchFamily="34" charset="0"/>
                          <a:cs typeface="Times New Roman" panose="02020603050405020304" pitchFamily="18" charset="0"/>
                        </a:rPr>
                        <a:t>Glass.</a:t>
                      </a:r>
                    </a:p>
                    <a:p>
                      <a:pPr marL="0" marR="0">
                        <a:spcBef>
                          <a:spcPts val="6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742950" marR="0" lvl="1" indent="-285750">
                        <a:lnSpc>
                          <a:spcPct val="101000"/>
                        </a:lnSpc>
                        <a:spcBef>
                          <a:spcPts val="0"/>
                        </a:spcBef>
                        <a:spcAft>
                          <a:spcPts val="0"/>
                        </a:spcAft>
                        <a:buSzPts val="1000"/>
                        <a:buFont typeface="Calibri" panose="020F0502020204030204" pitchFamily="34" charset="0"/>
                        <a:buAutoNum type="alphaLcParenBoth"/>
                        <a:tabLst>
                          <a:tab pos="420370" algn="l"/>
                        </a:tabLst>
                      </a:pPr>
                      <a:r>
                        <a:rPr lang="en-US" sz="1200" b="1" spc="-5" dirty="0">
                          <a:effectLst/>
                          <a:latin typeface="Calibri" panose="020F0502020204030204" pitchFamily="34" charset="0"/>
                          <a:ea typeface="Calibri" panose="020F0502020204030204" pitchFamily="34" charset="0"/>
                          <a:cs typeface="Times New Roman" panose="02020603050405020304" pitchFamily="18" charset="0"/>
                        </a:rPr>
                        <a:t>Safety equipment - </a:t>
                      </a:r>
                      <a:r>
                        <a:rPr lang="en-US" sz="1200" spc="-5" dirty="0" err="1">
                          <a:effectLst/>
                          <a:latin typeface="Calibri" panose="020F0502020204030204" pitchFamily="34" charset="0"/>
                          <a:ea typeface="Calibri" panose="020F0502020204030204" pitchFamily="34" charset="0"/>
                          <a:cs typeface="Times New Roman" panose="02020603050405020304" pitchFamily="18" charset="0"/>
                        </a:rPr>
                        <a:t>Flaros</a:t>
                      </a:r>
                      <a:r>
                        <a:rPr lang="en-US" sz="1200" spc="-5" dirty="0">
                          <a:effectLst/>
                          <a:latin typeface="Calibri" panose="020F0502020204030204" pitchFamily="34" charset="0"/>
                          <a:ea typeface="Calibri" panose="020F0502020204030204" pitchFamily="34" charset="0"/>
                          <a:cs typeface="Times New Roman" panose="02020603050405020304" pitchFamily="18" charset="0"/>
                        </a:rPr>
                        <a:t> with life of 30 minutes; Flash lights, Fire extinguisher dry powder type; Insulated</a:t>
                      </a:r>
                      <a:r>
                        <a:rPr lang="en-US" sz="120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5" dirty="0">
                          <a:effectLst/>
                          <a:latin typeface="Calibri" panose="020F0502020204030204" pitchFamily="34" charset="0"/>
                          <a:ea typeface="Calibri" panose="020F0502020204030204" pitchFamily="34" charset="0"/>
                          <a:cs typeface="Times New Roman" panose="02020603050405020304" pitchFamily="18" charset="0"/>
                        </a:rPr>
                        <a:t>gauntlets.</a:t>
                      </a:r>
                    </a:p>
                    <a:p>
                      <a:pPr marL="0" marR="0">
                        <a:spcBef>
                          <a:spcPts val="5"/>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742950" marR="344170" lvl="1" indent="-285750" algn="just">
                        <a:lnSpc>
                          <a:spcPct val="107000"/>
                        </a:lnSpc>
                        <a:spcBef>
                          <a:spcPts val="0"/>
                        </a:spcBef>
                        <a:spcAft>
                          <a:spcPts val="0"/>
                        </a:spcAft>
                        <a:buSzPts val="1000"/>
                        <a:buFont typeface="Calibri" panose="020F0502020204030204" pitchFamily="34" charset="0"/>
                        <a:buAutoNum type="alphaLcParenBoth"/>
                        <a:tabLst>
                          <a:tab pos="405130" algn="l"/>
                          <a:tab pos="3572510" algn="l"/>
                        </a:tabLst>
                      </a:pPr>
                      <a:r>
                        <a:rPr lang="en-US" sz="1200" b="1" spc="-5" dirty="0">
                          <a:effectLst/>
                          <a:latin typeface="Calibri" panose="020F0502020204030204" pitchFamily="34" charset="0"/>
                          <a:ea typeface="Calibri" panose="020F0502020204030204" pitchFamily="34" charset="0"/>
                          <a:cs typeface="Times New Roman" panose="02020603050405020304" pitchFamily="18" charset="0"/>
                        </a:rPr>
                        <a:t>Emergency care </a:t>
                      </a:r>
                      <a:r>
                        <a:rPr lang="en-US" sz="1200" b="1" spc="-5" dirty="0" err="1">
                          <a:effectLst/>
                          <a:latin typeface="Calibri" panose="020F0502020204030204" pitchFamily="34" charset="0"/>
                          <a:ea typeface="Calibri" panose="020F0502020204030204" pitchFamily="34" charset="0"/>
                          <a:cs typeface="Times New Roman" panose="02020603050405020304" pitchFamily="18" charset="0"/>
                        </a:rPr>
                        <a:t>equipments</a:t>
                      </a:r>
                      <a:r>
                        <a:rPr lang="en-US" sz="1200" b="1" spc="-5" dirty="0">
                          <a:effectLst/>
                          <a:latin typeface="Calibri" panose="020F0502020204030204" pitchFamily="34" charset="0"/>
                          <a:ea typeface="Calibri" panose="020F0502020204030204" pitchFamily="34" charset="0"/>
                          <a:cs typeface="Times New Roman" panose="02020603050405020304" pitchFamily="18" charset="0"/>
                        </a:rPr>
                        <a:t> - </a:t>
                      </a:r>
                      <a:r>
                        <a:rPr lang="en-US" sz="1200" spc="-5" dirty="0">
                          <a:effectLst/>
                          <a:latin typeface="Calibri" panose="020F0502020204030204" pitchFamily="34" charset="0"/>
                          <a:ea typeface="Calibri" panose="020F0502020204030204" pitchFamily="34" charset="0"/>
                          <a:cs typeface="Times New Roman" panose="02020603050405020304" pitchFamily="18" charset="0"/>
                        </a:rPr>
                        <a:t>(</a:t>
                      </a:r>
                      <a:r>
                        <a:rPr lang="en-US" sz="1200" spc="-5" dirty="0" err="1">
                          <a:effectLst/>
                          <a:latin typeface="Calibri" panose="020F0502020204030204" pitchFamily="34" charset="0"/>
                          <a:ea typeface="Calibri" panose="020F0502020204030204" pitchFamily="34" charset="0"/>
                          <a:cs typeface="Times New Roman" panose="02020603050405020304" pitchFamily="18" charset="0"/>
                        </a:rPr>
                        <a:t>i</a:t>
                      </a:r>
                      <a:r>
                        <a:rPr lang="en-US" sz="1200" spc="-5" dirty="0">
                          <a:effectLst/>
                          <a:latin typeface="Calibri" panose="020F0502020204030204" pitchFamily="34" charset="0"/>
                          <a:ea typeface="Calibri" panose="020F0502020204030204" pitchFamily="34" charset="0"/>
                          <a:cs typeface="Times New Roman" panose="02020603050405020304" pitchFamily="18" charset="0"/>
                        </a:rPr>
                        <a:t>) Resuscitation, portable suction unit, portable oxygen units, Bag- Valve-mask, hand operated artificial ventilation unit, airways-mouth gags.- </a:t>
                      </a:r>
                      <a:r>
                        <a:rPr lang="en-US" sz="1200" spc="-5" dirty="0" err="1">
                          <a:effectLst/>
                          <a:latin typeface="Calibri" panose="020F0502020204030204" pitchFamily="34" charset="0"/>
                          <a:ea typeface="Calibri" panose="020F0502020204030204" pitchFamily="34" charset="0"/>
                          <a:cs typeface="Times New Roman" panose="02020603050405020304" pitchFamily="18" charset="0"/>
                        </a:rPr>
                        <a:t>Tracheestomy</a:t>
                      </a:r>
                      <a:r>
                        <a:rPr lang="en-US" sz="1200" spc="-5" dirty="0">
                          <a:effectLst/>
                          <a:latin typeface="Calibri" panose="020F0502020204030204" pitchFamily="34" charset="0"/>
                          <a:ea typeface="Calibri" panose="020F0502020204030204" pitchFamily="34" charset="0"/>
                          <a:cs typeface="Times New Roman" panose="02020603050405020304" pitchFamily="18" charset="0"/>
                        </a:rPr>
                        <a:t> adopters, short spine board-IV, fluids with administration unit, B.P.</a:t>
                      </a:r>
                      <a:r>
                        <a:rPr lang="en-US" sz="1200" spc="-90"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5" dirty="0">
                          <a:effectLst/>
                          <a:latin typeface="Calibri" panose="020F0502020204030204" pitchFamily="34" charset="0"/>
                          <a:ea typeface="Calibri" panose="020F0502020204030204" pitchFamily="34" charset="0"/>
                          <a:cs typeface="Times New Roman" panose="02020603050405020304" pitchFamily="18" charset="0"/>
                        </a:rPr>
                        <a:t>monometer.-</a:t>
                      </a:r>
                      <a:r>
                        <a:rPr lang="en-US" sz="1200" spc="-5" dirty="0" err="1">
                          <a:effectLst/>
                          <a:latin typeface="Calibri" panose="020F0502020204030204" pitchFamily="34" charset="0"/>
                          <a:ea typeface="Calibri" panose="020F0502020204030204" pitchFamily="34" charset="0"/>
                          <a:cs typeface="Times New Roman" panose="02020603050405020304" pitchFamily="18" charset="0"/>
                        </a:rPr>
                        <a:t>Cugg</a:t>
                      </a:r>
                      <a:r>
                        <a:rPr lang="en-US" sz="1200" spc="-5" dirty="0">
                          <a:effectLst/>
                          <a:latin typeface="Calibri" panose="020F0502020204030204" pitchFamily="34" charset="0"/>
                          <a:ea typeface="Calibri" panose="020F0502020204030204" pitchFamily="34" charset="0"/>
                          <a:cs typeface="Times New Roman" panose="02020603050405020304" pitchFamily="18" charset="0"/>
                        </a:rPr>
                        <a:t>-Stethoscope.</a:t>
                      </a: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1000"/>
                        </a:lnSpc>
                        <a:spcBef>
                          <a:spcPts val="0"/>
                        </a:spcBef>
                        <a:spcAft>
                          <a:spcPts val="0"/>
                        </a:spcAft>
                        <a:buSzPts val="1000"/>
                        <a:buFont typeface="Calibri" panose="020F0502020204030204" pitchFamily="34" charset="0"/>
                        <a:buAutoNum type="romanLcParenBoth" startAt="2"/>
                        <a:tabLst>
                          <a:tab pos="423545" algn="l"/>
                        </a:tabLst>
                      </a:pPr>
                      <a:r>
                        <a:rPr lang="en-US" sz="1200" b="1" spc="-10" dirty="0">
                          <a:effectLst/>
                          <a:latin typeface="Calibri" panose="020F0502020204030204" pitchFamily="34" charset="0"/>
                          <a:ea typeface="Calibri" panose="020F0502020204030204" pitchFamily="34" charset="0"/>
                          <a:cs typeface="Times New Roman" panose="02020603050405020304" pitchFamily="18" charset="0"/>
                        </a:rPr>
                        <a:t>Immobilization -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Long </a:t>
                      </a:r>
                      <a:r>
                        <a:rPr lang="en-US" sz="1200" spc="-15" dirty="0">
                          <a:effectLst/>
                          <a:latin typeface="Calibri" panose="020F0502020204030204" pitchFamily="34" charset="0"/>
                          <a:ea typeface="Calibri" panose="020F0502020204030204" pitchFamily="34" charset="0"/>
                          <a:cs typeface="Times New Roman" panose="02020603050405020304" pitchFamily="18" charset="0"/>
                        </a:rPr>
                        <a:t>and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short padded boards,- Wire ladder splints; Triangular bandage-Long and short spine</a:t>
                      </a:r>
                      <a:r>
                        <a:rPr lang="en-US" sz="120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Boards.</a:t>
                      </a:r>
                    </a:p>
                    <a:p>
                      <a:pPr marL="0" marR="0">
                        <a:spcBef>
                          <a:spcPts val="5"/>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1000"/>
                        </a:lnSpc>
                        <a:spcBef>
                          <a:spcPts val="0"/>
                        </a:spcBef>
                        <a:spcAft>
                          <a:spcPts val="0"/>
                        </a:spcAft>
                        <a:buSzPts val="1000"/>
                        <a:buFont typeface="Calibri" panose="020F0502020204030204" pitchFamily="34" charset="0"/>
                        <a:buAutoNum type="romanLcParenBoth" startAt="2"/>
                        <a:tabLst>
                          <a:tab pos="438785" algn="l"/>
                        </a:tabLst>
                      </a:pPr>
                      <a:r>
                        <a:rPr lang="en-US" sz="1200" b="1" spc="-10" dirty="0">
                          <a:effectLst/>
                          <a:latin typeface="Calibri" panose="020F0502020204030204" pitchFamily="34" charset="0"/>
                          <a:ea typeface="Calibri" panose="020F0502020204030204" pitchFamily="34" charset="0"/>
                          <a:cs typeface="Times New Roman" panose="02020603050405020304" pitchFamily="18" charset="0"/>
                        </a:rPr>
                        <a:t>Dressings -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Gauze pads.- 4" X 4" - Universal; dressing- </a:t>
                      </a:r>
                      <a:r>
                        <a:rPr lang="en-US" sz="1200" spc="-15" dirty="0">
                          <a:effectLst/>
                          <a:latin typeface="Calibri" panose="020F0502020204030204" pitchFamily="34" charset="0"/>
                          <a:ea typeface="Calibri" panose="020F0502020204030204" pitchFamily="34" charset="0"/>
                          <a:cs typeface="Times New Roman" panose="02020603050405020304" pitchFamily="18" charset="0"/>
                        </a:rPr>
                        <a:t>10"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X 36"; Roll of </a:t>
                      </a:r>
                      <a:r>
                        <a:rPr lang="en-US" sz="1200" spc="-10" dirty="0" err="1">
                          <a:effectLst/>
                          <a:latin typeface="Calibri" panose="020F0502020204030204" pitchFamily="34" charset="0"/>
                          <a:ea typeface="Calibri" panose="020F0502020204030204" pitchFamily="34" charset="0"/>
                          <a:cs typeface="Times New Roman" panose="02020603050405020304" pitchFamily="18" charset="0"/>
                        </a:rPr>
                        <a:t>aluminium</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 foils-Soft roller bandages </a:t>
                      </a:r>
                      <a:r>
                        <a:rPr lang="en-US" sz="1200" spc="-20" dirty="0">
                          <a:effectLst/>
                          <a:latin typeface="Calibri" panose="020F0502020204030204" pitchFamily="34" charset="0"/>
                          <a:ea typeface="Calibri" panose="020F0502020204030204" pitchFamily="34" charset="0"/>
                          <a:cs typeface="Times New Roman" panose="02020603050405020304" pitchFamily="18" charset="0"/>
                        </a:rPr>
                        <a:t>6"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X 5 yards- Adhesive tape in 3" roll-Safety pins; Bandage sheets; Burn</a:t>
                      </a:r>
                      <a:r>
                        <a:rPr lang="en-US" sz="1200" spc="-105"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Sheet.</a:t>
                      </a:r>
                    </a:p>
                    <a:p>
                      <a:pPr marL="0" marR="0">
                        <a:spcBef>
                          <a:spcPts val="3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SzPts val="1000"/>
                        <a:buFont typeface="Calibri" panose="020F0502020204030204" pitchFamily="34" charset="0"/>
                        <a:buAutoNum type="romanLcParenBoth" startAt="2"/>
                        <a:tabLst>
                          <a:tab pos="438785" algn="l"/>
                        </a:tabLst>
                      </a:pPr>
                      <a:r>
                        <a:rPr lang="en-US" sz="1200" b="1" spc="-10" dirty="0">
                          <a:effectLst/>
                          <a:latin typeface="Calibri" panose="020F0502020204030204" pitchFamily="34" charset="0"/>
                          <a:ea typeface="Calibri" panose="020F0502020204030204" pitchFamily="34" charset="0"/>
                          <a:cs typeface="Times New Roman" panose="02020603050405020304" pitchFamily="18" charset="0"/>
                        </a:rPr>
                        <a:t>Poisoning</a:t>
                      </a:r>
                      <a:r>
                        <a:rPr lang="en-US" sz="1200" b="1"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200" b="1" spc="-10" dirty="0">
                          <a:effectLst/>
                          <a:latin typeface="Calibri" panose="020F0502020204030204" pitchFamily="34" charset="0"/>
                          <a:ea typeface="Calibri" panose="020F0502020204030204" pitchFamily="34" charset="0"/>
                          <a:cs typeface="Times New Roman" panose="02020603050405020304" pitchFamily="18" charset="0"/>
                        </a:rPr>
                        <a:t>-</a:t>
                      </a:r>
                      <a:r>
                        <a:rPr lang="en-US" sz="1200" b="1"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Syrup</a:t>
                      </a:r>
                      <a:r>
                        <a:rPr lang="en-US" sz="120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of</a:t>
                      </a:r>
                      <a:r>
                        <a:rPr lang="en-US" sz="120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10" dirty="0" err="1">
                          <a:effectLst/>
                          <a:latin typeface="Calibri" panose="020F0502020204030204" pitchFamily="34" charset="0"/>
                          <a:ea typeface="Calibri" panose="020F0502020204030204" pitchFamily="34" charset="0"/>
                          <a:cs typeface="Times New Roman" panose="02020603050405020304" pitchFamily="18" charset="0"/>
                        </a:rPr>
                        <a:t>Ipecae</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a:t>
                      </a:r>
                      <a:r>
                        <a:rPr lang="en-US" sz="120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Activated</a:t>
                      </a:r>
                      <a:r>
                        <a:rPr lang="en-US" sz="120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Charcoal</a:t>
                      </a:r>
                      <a:r>
                        <a:rPr lang="en-US" sz="120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10" dirty="0" err="1">
                          <a:effectLst/>
                          <a:latin typeface="Calibri" panose="020F0502020204030204" pitchFamily="34" charset="0"/>
                          <a:ea typeface="Calibri" panose="020F0502020204030204" pitchFamily="34" charset="0"/>
                          <a:cs typeface="Times New Roman" panose="02020603050405020304" pitchFamily="18" charset="0"/>
                        </a:rPr>
                        <a:t>Prepacketed</a:t>
                      </a:r>
                      <a:r>
                        <a:rPr lang="en-US" sz="120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in</a:t>
                      </a:r>
                      <a:r>
                        <a:rPr lang="en-US" sz="120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doses:- Snake bite kit, </a:t>
                      </a:r>
                      <a:r>
                        <a:rPr lang="en-US" sz="1200" spc="-15" dirty="0">
                          <a:effectLst/>
                          <a:latin typeface="Calibri" panose="020F0502020204030204" pitchFamily="34" charset="0"/>
                          <a:ea typeface="Calibri" panose="020F0502020204030204" pitchFamily="34" charset="0"/>
                          <a:cs typeface="Times New Roman" panose="02020603050405020304" pitchFamily="18" charset="0"/>
                        </a:rPr>
                        <a:t>Drinking</a:t>
                      </a:r>
                      <a:r>
                        <a:rPr lang="en-US" sz="1200" spc="40" dirty="0">
                          <a:effectLst/>
                          <a:latin typeface="Calibri" panose="020F0502020204030204" pitchFamily="34" charset="0"/>
                          <a:ea typeface="Calibri" panose="020F0502020204030204" pitchFamily="34" charset="0"/>
                          <a:cs typeface="Times New Roman" panose="02020603050405020304" pitchFamily="18" charset="0"/>
                        </a:rPr>
                        <a:t> w</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ater.</a:t>
                      </a:r>
                    </a:p>
                    <a:p>
                      <a:pPr marL="342900" marR="0" lvl="0" indent="-342900" algn="just">
                        <a:lnSpc>
                          <a:spcPct val="107000"/>
                        </a:lnSpc>
                        <a:spcBef>
                          <a:spcPts val="25"/>
                        </a:spcBef>
                        <a:spcAft>
                          <a:spcPts val="0"/>
                        </a:spcAft>
                        <a:buSzPts val="1000"/>
                        <a:buFont typeface="Calibri" panose="020F0502020204030204" pitchFamily="34" charset="0"/>
                        <a:buAutoNum type="romanLcParenBoth" startAt="2"/>
                        <a:tabLst>
                          <a:tab pos="408305" algn="l"/>
                        </a:tabLst>
                      </a:pPr>
                      <a:r>
                        <a:rPr lang="en-US" sz="1200" b="1" spc="-10" dirty="0">
                          <a:effectLst/>
                          <a:latin typeface="Calibri" panose="020F0502020204030204" pitchFamily="34" charset="0"/>
                          <a:ea typeface="Calibri" panose="020F0502020204030204" pitchFamily="34" charset="0"/>
                          <a:cs typeface="Times New Roman" panose="02020603050405020304" pitchFamily="18" charset="0"/>
                        </a:rPr>
                        <a:t>Emergency Medicines -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As per requirement (under the advice of Medical</a:t>
                      </a:r>
                      <a:r>
                        <a:rPr lang="en-US" sz="1200" spc="-90" dirty="0">
                          <a:effectLst/>
                          <a:latin typeface="Calibri" panose="020F0502020204030204" pitchFamily="34" charset="0"/>
                          <a:ea typeface="Calibri" panose="020F0502020204030204" pitchFamily="34" charset="0"/>
                          <a:cs typeface="Times New Roman" panose="02020603050405020304" pitchFamily="18" charset="0"/>
                        </a:rPr>
                        <a:t> </a:t>
                      </a:r>
                      <a:r>
                        <a:rPr lang="en-US" sz="1200" spc="-10" dirty="0">
                          <a:effectLst/>
                          <a:latin typeface="Calibri" panose="020F0502020204030204" pitchFamily="34" charset="0"/>
                          <a:ea typeface="Calibri" panose="020F0502020204030204" pitchFamily="34" charset="0"/>
                          <a:cs typeface="Times New Roman" panose="02020603050405020304" pitchFamily="18" charset="0"/>
                        </a:rPr>
                        <a:t>Officer).</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745675142"/>
                  </a:ext>
                </a:extLst>
              </a:tr>
            </a:tbl>
          </a:graphicData>
        </a:graphic>
      </p:graphicFrame>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0" y="25831"/>
            <a:ext cx="2857500" cy="1498169"/>
          </a:xfrm>
          <a:prstGeom prst="rect">
            <a:avLst/>
          </a:prstGeom>
        </p:spPr>
      </p:pic>
    </p:spTree>
    <p:extLst>
      <p:ext uri="{BB962C8B-B14F-4D97-AF65-F5344CB8AC3E}">
        <p14:creationId xmlns:p14="http://schemas.microsoft.com/office/powerpoint/2010/main" val="21420659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27001496"/>
              </p:ext>
            </p:extLst>
          </p:nvPr>
        </p:nvGraphicFramePr>
        <p:xfrm>
          <a:off x="502920" y="792480"/>
          <a:ext cx="8382000" cy="6477000"/>
        </p:xfrm>
        <a:graphic>
          <a:graphicData uri="http://schemas.openxmlformats.org/drawingml/2006/table">
            <a:tbl>
              <a:tblPr firstRow="1" bandRow="1">
                <a:tableStyleId>{5C22544A-7EE6-4342-B048-85BDC9FD1C3A}</a:tableStyleId>
              </a:tblPr>
              <a:tblGrid>
                <a:gridCol w="2362200">
                  <a:extLst>
                    <a:ext uri="{9D8B030D-6E8A-4147-A177-3AD203B41FA5}">
                      <a16:colId xmlns:a16="http://schemas.microsoft.com/office/drawing/2014/main" val="20000"/>
                    </a:ext>
                  </a:extLst>
                </a:gridCol>
                <a:gridCol w="6019800">
                  <a:extLst>
                    <a:ext uri="{9D8B030D-6E8A-4147-A177-3AD203B41FA5}">
                      <a16:colId xmlns:a16="http://schemas.microsoft.com/office/drawing/2014/main" val="20001"/>
                    </a:ext>
                  </a:extLst>
                </a:gridCol>
              </a:tblGrid>
              <a:tr h="685801">
                <a:tc>
                  <a:txBody>
                    <a:bodyPr/>
                    <a:lstStyle/>
                    <a:p>
                      <a:r>
                        <a:rPr lang="en-US" sz="1400" dirty="0" smtClean="0"/>
                        <a:t>Applicability</a:t>
                      </a:r>
                      <a:endParaRPr lang="en-US" sz="1400" dirty="0"/>
                    </a:p>
                  </a:txBody>
                  <a:tcPr/>
                </a:tc>
                <a:tc>
                  <a:txBody>
                    <a:bodyPr/>
                    <a:lstStyle/>
                    <a:p>
                      <a:pPr marL="514350" indent="-514350">
                        <a:buAutoNum type="alphaLcParenR"/>
                      </a:pPr>
                      <a:r>
                        <a:rPr lang="en-US" sz="1400" i="1" dirty="0" smtClean="0"/>
                        <a:t>If hazardous process or dangerous operation carried on – 50 or more workers</a:t>
                      </a:r>
                    </a:p>
                    <a:p>
                      <a:pPr marL="514350" indent="-514350">
                        <a:buAutoNum type="alphaLcParenR"/>
                      </a:pPr>
                      <a:r>
                        <a:rPr lang="en-US" sz="1400" i="1" dirty="0" smtClean="0"/>
                        <a:t>Other cases – 250 or more workers</a:t>
                      </a:r>
                      <a:endParaRPr lang="en-US" sz="1400" i="1" dirty="0"/>
                    </a:p>
                  </a:txBody>
                  <a:tcPr/>
                </a:tc>
                <a:extLst>
                  <a:ext uri="{0D108BD9-81ED-4DB2-BD59-A6C34878D82A}">
                    <a16:rowId xmlns:a16="http://schemas.microsoft.com/office/drawing/2014/main" val="10000"/>
                  </a:ext>
                </a:extLst>
              </a:tr>
              <a:tr h="1234716">
                <a:tc>
                  <a:txBody>
                    <a:bodyPr/>
                    <a:lstStyle/>
                    <a:p>
                      <a:r>
                        <a:rPr lang="en-US" sz="2400" dirty="0" smtClean="0"/>
                        <a:t>Constitution</a:t>
                      </a:r>
                    </a:p>
                    <a:p>
                      <a:endParaRPr lang="en-US" sz="2400" dirty="0"/>
                    </a:p>
                  </a:txBody>
                  <a:tcPr/>
                </a:tc>
                <a:tc>
                  <a:txBody>
                    <a:bodyPr/>
                    <a:lstStyle/>
                    <a:p>
                      <a:pPr marL="342900" indent="-342900">
                        <a:buAutoNum type="alphaLcParenR"/>
                      </a:pPr>
                      <a:r>
                        <a:rPr lang="en-US" sz="1400" dirty="0" smtClean="0"/>
                        <a:t>Chairman – A senior official who can contribute effectively to the functioning </a:t>
                      </a:r>
                    </a:p>
                    <a:p>
                      <a:pPr marL="342900" indent="-342900">
                        <a:buAutoNum type="alphaLcParenR"/>
                      </a:pPr>
                      <a:r>
                        <a:rPr lang="en-US" sz="1400" dirty="0" smtClean="0"/>
                        <a:t>Secretary – Safety Officer, if available</a:t>
                      </a:r>
                    </a:p>
                    <a:p>
                      <a:pPr marL="342900" indent="-342900">
                        <a:buAutoNum type="alphaLcParenR"/>
                      </a:pPr>
                      <a:r>
                        <a:rPr lang="en-US" sz="1400" dirty="0" smtClean="0"/>
                        <a:t>Factory Medical Officer, if available</a:t>
                      </a:r>
                    </a:p>
                    <a:p>
                      <a:pPr marL="342900" indent="-342900">
                        <a:buAutoNum type="alphaLcParenR"/>
                      </a:pPr>
                      <a:r>
                        <a:rPr lang="en-US" sz="1400" dirty="0" smtClean="0"/>
                        <a:t>Representative each from production, maintenance and purchase departments.</a:t>
                      </a:r>
                    </a:p>
                    <a:p>
                      <a:pPr marL="342900" indent="-342900">
                        <a:buAutoNum type="alphaLcParenR"/>
                      </a:pPr>
                      <a:r>
                        <a:rPr lang="en-US" sz="1400" dirty="0" smtClean="0"/>
                        <a:t>Workers representatives – to be elected by workers.</a:t>
                      </a:r>
                      <a:endParaRPr lang="en-US" sz="1400" dirty="0"/>
                    </a:p>
                  </a:txBody>
                  <a:tcPr/>
                </a:tc>
                <a:extLst>
                  <a:ext uri="{0D108BD9-81ED-4DB2-BD59-A6C34878D82A}">
                    <a16:rowId xmlns:a16="http://schemas.microsoft.com/office/drawing/2014/main" val="10001"/>
                  </a:ext>
                </a:extLst>
              </a:tr>
              <a:tr h="396240">
                <a:tc>
                  <a:txBody>
                    <a:bodyPr/>
                    <a:lstStyle/>
                    <a:p>
                      <a:r>
                        <a:rPr lang="en-US" sz="1600" dirty="0" smtClean="0"/>
                        <a:t>Tenure</a:t>
                      </a:r>
                      <a:endParaRPr lang="en-US" sz="1600" dirty="0"/>
                    </a:p>
                  </a:txBody>
                  <a:tcPr/>
                </a:tc>
                <a:tc>
                  <a:txBody>
                    <a:bodyPr/>
                    <a:lstStyle/>
                    <a:p>
                      <a:r>
                        <a:rPr lang="en-US" sz="1400" dirty="0" smtClean="0"/>
                        <a:t>2 years</a:t>
                      </a:r>
                      <a:endParaRPr lang="en-US" sz="1400" dirty="0"/>
                    </a:p>
                  </a:txBody>
                  <a:tcPr/>
                </a:tc>
                <a:extLst>
                  <a:ext uri="{0D108BD9-81ED-4DB2-BD59-A6C34878D82A}">
                    <a16:rowId xmlns:a16="http://schemas.microsoft.com/office/drawing/2014/main" val="2742992571"/>
                  </a:ext>
                </a:extLst>
              </a:tr>
              <a:tr h="381000">
                <a:tc>
                  <a:txBody>
                    <a:bodyPr/>
                    <a:lstStyle/>
                    <a:p>
                      <a:r>
                        <a:rPr lang="en-US" sz="1600" dirty="0" smtClean="0"/>
                        <a:t>Meetings</a:t>
                      </a:r>
                      <a:endParaRPr lang="en-US" sz="1600" dirty="0"/>
                    </a:p>
                  </a:txBody>
                  <a:tcPr/>
                </a:tc>
                <a:tc>
                  <a:txBody>
                    <a:bodyPr/>
                    <a:lstStyle/>
                    <a:p>
                      <a:pPr marL="0" indent="0">
                        <a:buNone/>
                      </a:pPr>
                      <a:r>
                        <a:rPr lang="en-US" sz="1400" dirty="0" smtClean="0"/>
                        <a:t>Min. 1 in every quarter</a:t>
                      </a:r>
                      <a:endParaRPr lang="en-US" sz="1400" dirty="0"/>
                    </a:p>
                  </a:txBody>
                  <a:tcPr/>
                </a:tc>
                <a:extLst>
                  <a:ext uri="{0D108BD9-81ED-4DB2-BD59-A6C34878D82A}">
                    <a16:rowId xmlns:a16="http://schemas.microsoft.com/office/drawing/2014/main" val="221488375"/>
                  </a:ext>
                </a:extLst>
              </a:tr>
              <a:tr h="1234716">
                <a:tc>
                  <a:txBody>
                    <a:bodyPr/>
                    <a:lstStyle/>
                    <a:p>
                      <a:r>
                        <a:rPr lang="en-US" sz="2800" dirty="0" smtClean="0"/>
                        <a:t>Functions</a:t>
                      </a:r>
                    </a:p>
                    <a:p>
                      <a:endParaRPr lang="en-US" sz="2800" dirty="0"/>
                    </a:p>
                  </a:txBody>
                  <a:tcPr/>
                </a:tc>
                <a:tc>
                  <a:txBody>
                    <a:bodyPr/>
                    <a:lstStyle/>
                    <a:p>
                      <a:r>
                        <a:rPr kumimoji="0" lang="en-US" sz="1200" b="0" i="0" u="none" strike="noStrike" kern="1200" baseline="0" dirty="0" smtClean="0">
                          <a:solidFill>
                            <a:schemeClr val="dk1"/>
                          </a:solidFill>
                          <a:latin typeface="+mn-lt"/>
                          <a:ea typeface="+mn-ea"/>
                          <a:cs typeface="+mn-cs"/>
                        </a:rPr>
                        <a:t>(a) assisting and co-operating with the management in achieving the aims and objectives outlined in</a:t>
                      </a:r>
                    </a:p>
                    <a:p>
                      <a:r>
                        <a:rPr kumimoji="0" lang="en-US" sz="1200" b="0" i="0" u="none" strike="noStrike" kern="1200" baseline="0" dirty="0" smtClean="0">
                          <a:solidFill>
                            <a:schemeClr val="dk1"/>
                          </a:solidFill>
                          <a:latin typeface="+mn-lt"/>
                          <a:ea typeface="+mn-ea"/>
                          <a:cs typeface="+mn-cs"/>
                        </a:rPr>
                        <a:t>the 'Health and Safety Policy' of the occupier;</a:t>
                      </a:r>
                    </a:p>
                    <a:p>
                      <a:r>
                        <a:rPr kumimoji="0" lang="en-US" sz="1200" b="0" i="0" u="none" strike="noStrike" kern="1200" baseline="0" dirty="0" smtClean="0">
                          <a:solidFill>
                            <a:schemeClr val="dk1"/>
                          </a:solidFill>
                          <a:latin typeface="+mn-lt"/>
                          <a:ea typeface="+mn-ea"/>
                          <a:cs typeface="+mn-cs"/>
                        </a:rPr>
                        <a:t>(b) dealing with all matters concerning health, safety and environment and to arrive at practicable</a:t>
                      </a:r>
                    </a:p>
                    <a:p>
                      <a:r>
                        <a:rPr kumimoji="0" lang="en-US" sz="1200" b="0" i="0" u="none" strike="noStrike" kern="1200" baseline="0" dirty="0" smtClean="0">
                          <a:solidFill>
                            <a:schemeClr val="dk1"/>
                          </a:solidFill>
                          <a:latin typeface="+mn-lt"/>
                          <a:ea typeface="+mn-ea"/>
                          <a:cs typeface="+mn-cs"/>
                        </a:rPr>
                        <a:t>solutions to problems encountered;</a:t>
                      </a:r>
                    </a:p>
                    <a:p>
                      <a:r>
                        <a:rPr kumimoji="0" lang="en-US" sz="1200" b="0" i="0" u="none" strike="noStrike" kern="1200" baseline="0" dirty="0" smtClean="0">
                          <a:solidFill>
                            <a:schemeClr val="dk1"/>
                          </a:solidFill>
                          <a:latin typeface="+mn-lt"/>
                          <a:ea typeface="+mn-ea"/>
                          <a:cs typeface="+mn-cs"/>
                        </a:rPr>
                        <a:t>(c) creating safety awareness amongst all workers;</a:t>
                      </a:r>
                    </a:p>
                    <a:p>
                      <a:r>
                        <a:rPr kumimoji="0" lang="en-US" sz="1200" b="0" i="0" u="none" strike="noStrike" kern="1200" baseline="0" dirty="0" smtClean="0">
                          <a:solidFill>
                            <a:schemeClr val="dk1"/>
                          </a:solidFill>
                          <a:latin typeface="+mn-lt"/>
                          <a:ea typeface="+mn-ea"/>
                          <a:cs typeface="+mn-cs"/>
                        </a:rPr>
                        <a:t>(d) undertaking educational, training and promotional activities;</a:t>
                      </a:r>
                    </a:p>
                    <a:p>
                      <a:r>
                        <a:rPr kumimoji="0" lang="en-US" sz="1200" b="0" i="0" u="none" strike="noStrike" kern="1200" baseline="0" dirty="0" smtClean="0">
                          <a:solidFill>
                            <a:schemeClr val="dk1"/>
                          </a:solidFill>
                          <a:latin typeface="+mn-lt"/>
                          <a:ea typeface="+mn-ea"/>
                          <a:cs typeface="+mn-cs"/>
                        </a:rPr>
                        <a:t>(e) deliberating on reports of safety, environmental and occupational health surveys, emergency</a:t>
                      </a:r>
                    </a:p>
                    <a:p>
                      <a:r>
                        <a:rPr kumimoji="0" lang="en-US" sz="1200" b="0" i="0" u="none" strike="noStrike" kern="1200" baseline="0" dirty="0" smtClean="0">
                          <a:solidFill>
                            <a:schemeClr val="dk1"/>
                          </a:solidFill>
                          <a:latin typeface="+mn-lt"/>
                          <a:ea typeface="+mn-ea"/>
                          <a:cs typeface="+mn-cs"/>
                        </a:rPr>
                        <a:t>plans safety audits, risk assessment and implementation of the recommendations made in the</a:t>
                      </a:r>
                    </a:p>
                    <a:p>
                      <a:r>
                        <a:rPr kumimoji="0" lang="en-US" sz="1200" b="0" i="0" u="none" strike="noStrike" kern="1200" baseline="0" dirty="0" smtClean="0">
                          <a:solidFill>
                            <a:schemeClr val="dk1"/>
                          </a:solidFill>
                          <a:latin typeface="+mn-lt"/>
                          <a:ea typeface="+mn-ea"/>
                          <a:cs typeface="+mn-cs"/>
                        </a:rPr>
                        <a:t>reports;</a:t>
                      </a:r>
                    </a:p>
                    <a:p>
                      <a:r>
                        <a:rPr kumimoji="0" lang="en-US" sz="1200" b="0" i="0" u="none" strike="noStrike" kern="1200" baseline="0" dirty="0" smtClean="0">
                          <a:solidFill>
                            <a:schemeClr val="dk1"/>
                          </a:solidFill>
                          <a:latin typeface="+mn-lt"/>
                          <a:ea typeface="+mn-ea"/>
                          <a:cs typeface="+mn-cs"/>
                        </a:rPr>
                        <a:t>(f) carrying out health and safety surveys and identify causes of accidents;</a:t>
                      </a:r>
                    </a:p>
                    <a:p>
                      <a:r>
                        <a:rPr kumimoji="0" lang="en-US" sz="1200" b="0" i="0" u="none" strike="noStrike" kern="1200" baseline="0" dirty="0" smtClean="0">
                          <a:solidFill>
                            <a:schemeClr val="dk1"/>
                          </a:solidFill>
                          <a:latin typeface="+mn-lt"/>
                          <a:ea typeface="+mn-ea"/>
                          <a:cs typeface="+mn-cs"/>
                        </a:rPr>
                        <a:t>(g) looking into any complaint made on the likelihood of an imminent danger to the safety and health</a:t>
                      </a:r>
                    </a:p>
                    <a:p>
                      <a:r>
                        <a:rPr kumimoji="0" lang="en-US" sz="1200" b="0" i="0" u="none" strike="noStrike" kern="1200" baseline="0" dirty="0" smtClean="0">
                          <a:solidFill>
                            <a:schemeClr val="dk1"/>
                          </a:solidFill>
                          <a:latin typeface="+mn-lt"/>
                          <a:ea typeface="+mn-ea"/>
                          <a:cs typeface="+mn-cs"/>
                        </a:rPr>
                        <a:t>of the workers and suggest corrective measures; and</a:t>
                      </a:r>
                    </a:p>
                    <a:p>
                      <a:r>
                        <a:rPr kumimoji="0" lang="en-US" sz="1200" b="0" i="0" u="none" strike="noStrike" kern="1200" baseline="0" dirty="0" smtClean="0">
                          <a:solidFill>
                            <a:schemeClr val="dk1"/>
                          </a:solidFill>
                          <a:latin typeface="+mn-lt"/>
                          <a:ea typeface="+mn-ea"/>
                          <a:cs typeface="+mn-cs"/>
                        </a:rPr>
                        <a:t>(h) reviewing the implementation of the recommendations made by it.</a:t>
                      </a:r>
                      <a:endParaRPr lang="en-US" sz="1200" dirty="0"/>
                    </a:p>
                  </a:txBody>
                  <a:tcPr/>
                </a:tc>
                <a:extLst>
                  <a:ext uri="{0D108BD9-81ED-4DB2-BD59-A6C34878D82A}">
                    <a16:rowId xmlns:a16="http://schemas.microsoft.com/office/drawing/2014/main" val="521590493"/>
                  </a:ext>
                </a:extLst>
              </a:tr>
            </a:tbl>
          </a:graphicData>
        </a:graphic>
      </p:graphicFrame>
      <p:sp>
        <p:nvSpPr>
          <p:cNvPr id="5" name="Title 4"/>
          <p:cNvSpPr>
            <a:spLocks noGrp="1"/>
          </p:cNvSpPr>
          <p:nvPr>
            <p:ph type="title"/>
          </p:nvPr>
        </p:nvSpPr>
        <p:spPr>
          <a:xfrm>
            <a:off x="502920"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4000" i="1" dirty="0" smtClean="0"/>
              <a:t>Safety Committee (Rule 73-J)</a:t>
            </a:r>
            <a:endParaRPr lang="en-US" sz="4000" i="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920" y="1905000"/>
            <a:ext cx="2392680" cy="1143000"/>
          </a:xfrm>
          <a:prstGeom prst="rect">
            <a:avLst/>
          </a:prstGeom>
        </p:spPr>
      </p:pic>
    </p:spTree>
    <p:extLst>
      <p:ext uri="{BB962C8B-B14F-4D97-AF65-F5344CB8AC3E}">
        <p14:creationId xmlns:p14="http://schemas.microsoft.com/office/powerpoint/2010/main" val="28041099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64198777"/>
              </p:ext>
            </p:extLst>
          </p:nvPr>
        </p:nvGraphicFramePr>
        <p:xfrm>
          <a:off x="502920" y="792480"/>
          <a:ext cx="8382000" cy="6217920"/>
        </p:xfrm>
        <a:graphic>
          <a:graphicData uri="http://schemas.openxmlformats.org/drawingml/2006/table">
            <a:tbl>
              <a:tblPr firstRow="1" bandRow="1">
                <a:tableStyleId>{5C22544A-7EE6-4342-B048-85BDC9FD1C3A}</a:tableStyleId>
              </a:tblPr>
              <a:tblGrid>
                <a:gridCol w="1859280">
                  <a:extLst>
                    <a:ext uri="{9D8B030D-6E8A-4147-A177-3AD203B41FA5}">
                      <a16:colId xmlns:a16="http://schemas.microsoft.com/office/drawing/2014/main" val="20000"/>
                    </a:ext>
                  </a:extLst>
                </a:gridCol>
                <a:gridCol w="6522720">
                  <a:extLst>
                    <a:ext uri="{9D8B030D-6E8A-4147-A177-3AD203B41FA5}">
                      <a16:colId xmlns:a16="http://schemas.microsoft.com/office/drawing/2014/main" val="20001"/>
                    </a:ext>
                  </a:extLst>
                </a:gridCol>
              </a:tblGrid>
              <a:tr h="685801">
                <a:tc>
                  <a:txBody>
                    <a:bodyPr/>
                    <a:lstStyle/>
                    <a:p>
                      <a:r>
                        <a:rPr lang="en-US" sz="1400" dirty="0" smtClean="0"/>
                        <a:t>Applicability</a:t>
                      </a:r>
                      <a:endParaRPr lang="en-US" sz="1400" dirty="0"/>
                    </a:p>
                  </a:txBody>
                  <a:tcPr/>
                </a:tc>
                <a:tc>
                  <a:txBody>
                    <a:bodyPr/>
                    <a:lstStyle/>
                    <a:p>
                      <a:pPr marL="0" indent="0">
                        <a:buNone/>
                      </a:pPr>
                      <a:r>
                        <a:rPr lang="en-US" sz="1400" i="1" dirty="0" smtClean="0"/>
                        <a:t>All</a:t>
                      </a:r>
                      <a:r>
                        <a:rPr lang="en-US" sz="1400" i="1" baseline="0" dirty="0" smtClean="0"/>
                        <a:t> factories.</a:t>
                      </a:r>
                    </a:p>
                    <a:p>
                      <a:pPr marL="0" indent="0">
                        <a:buNone/>
                      </a:pPr>
                      <a:r>
                        <a:rPr lang="en-US" sz="1400" i="1" baseline="0" dirty="0" smtClean="0"/>
                        <a:t>(Except  factories employing less than 200 workers and not carrying on hazardous process or dangerous operations)</a:t>
                      </a:r>
                      <a:endParaRPr lang="en-US" sz="1400" i="1" dirty="0"/>
                    </a:p>
                  </a:txBody>
                  <a:tcPr/>
                </a:tc>
                <a:extLst>
                  <a:ext uri="{0D108BD9-81ED-4DB2-BD59-A6C34878D82A}">
                    <a16:rowId xmlns:a16="http://schemas.microsoft.com/office/drawing/2014/main" val="10000"/>
                  </a:ext>
                </a:extLst>
              </a:tr>
              <a:tr h="1234716">
                <a:tc>
                  <a:txBody>
                    <a:bodyPr/>
                    <a:lstStyle/>
                    <a:p>
                      <a:r>
                        <a:rPr lang="en-US" sz="2400" dirty="0" smtClean="0"/>
                        <a:t>Contents of policy</a:t>
                      </a:r>
                    </a:p>
                    <a:p>
                      <a:endParaRPr lang="en-US" sz="2400" dirty="0"/>
                    </a:p>
                  </a:txBody>
                  <a:tcPr/>
                </a:tc>
                <a:tc>
                  <a:txBody>
                    <a:bodyPr/>
                    <a:lstStyle/>
                    <a:p>
                      <a:pPr marL="0" indent="0">
                        <a:buNone/>
                      </a:pPr>
                      <a:r>
                        <a:rPr lang="en-US" sz="1400" dirty="0" smtClean="0"/>
                        <a:t>It should deal with:</a:t>
                      </a:r>
                    </a:p>
                    <a:p>
                      <a:r>
                        <a:rPr kumimoji="0" lang="en-US" sz="1200" b="0" i="0" u="none" strike="noStrike" kern="1200" baseline="0" dirty="0" smtClean="0">
                          <a:solidFill>
                            <a:schemeClr val="dk1"/>
                          </a:solidFill>
                          <a:latin typeface="+mn-lt"/>
                          <a:ea typeface="+mn-ea"/>
                          <a:cs typeface="+mn-cs"/>
                        </a:rPr>
                        <a:t>(a) declared intention and commitment of the top management to health, safety and environment</a:t>
                      </a:r>
                    </a:p>
                    <a:p>
                      <a:r>
                        <a:rPr kumimoji="0" lang="en-US" sz="1200" b="0" i="0" u="none" strike="noStrike" kern="1200" baseline="0" dirty="0" smtClean="0">
                          <a:solidFill>
                            <a:schemeClr val="dk1"/>
                          </a:solidFill>
                          <a:latin typeface="+mn-lt"/>
                          <a:ea typeface="+mn-ea"/>
                          <a:cs typeface="+mn-cs"/>
                        </a:rPr>
                        <a:t>and compliance, with all the relevant statutory requirements;</a:t>
                      </a:r>
                    </a:p>
                    <a:p>
                      <a:r>
                        <a:rPr kumimoji="0" lang="en-US" sz="1200" b="0" i="0" u="none" strike="noStrike" kern="1200" baseline="0" dirty="0" smtClean="0">
                          <a:solidFill>
                            <a:schemeClr val="dk1"/>
                          </a:solidFill>
                          <a:latin typeface="+mn-lt"/>
                          <a:ea typeface="+mn-ea"/>
                          <a:cs typeface="+mn-cs"/>
                        </a:rPr>
                        <a:t>(b) </a:t>
                      </a:r>
                      <a:r>
                        <a:rPr kumimoji="0" lang="en-US" sz="1200" b="0" i="0" u="none" strike="noStrike" kern="1200" baseline="0" dirty="0" err="1" smtClean="0">
                          <a:solidFill>
                            <a:schemeClr val="dk1"/>
                          </a:solidFill>
                          <a:latin typeface="+mn-lt"/>
                          <a:ea typeface="+mn-ea"/>
                          <a:cs typeface="+mn-cs"/>
                        </a:rPr>
                        <a:t>organisational</a:t>
                      </a:r>
                      <a:r>
                        <a:rPr kumimoji="0" lang="en-US" sz="1200" b="0" i="0" u="none" strike="noStrike" kern="1200" baseline="0" dirty="0" smtClean="0">
                          <a:solidFill>
                            <a:schemeClr val="dk1"/>
                          </a:solidFill>
                          <a:latin typeface="+mn-lt"/>
                          <a:ea typeface="+mn-ea"/>
                          <a:cs typeface="+mn-cs"/>
                        </a:rPr>
                        <a:t> set-up to carry out the declared policy, clearly assigning the responsibility at</a:t>
                      </a:r>
                    </a:p>
                    <a:p>
                      <a:r>
                        <a:rPr kumimoji="0" lang="en-US" sz="1200" b="0" i="0" u="none" strike="noStrike" kern="1200" baseline="0" dirty="0" smtClean="0">
                          <a:solidFill>
                            <a:schemeClr val="dk1"/>
                          </a:solidFill>
                          <a:latin typeface="+mn-lt"/>
                          <a:ea typeface="+mn-ea"/>
                          <a:cs typeface="+mn-cs"/>
                        </a:rPr>
                        <a:t>different levels; and</a:t>
                      </a:r>
                    </a:p>
                    <a:p>
                      <a:r>
                        <a:rPr kumimoji="0" lang="en-US" sz="1200" b="0" i="0" u="none" strike="noStrike" kern="1200" baseline="0" dirty="0" smtClean="0">
                          <a:solidFill>
                            <a:schemeClr val="dk1"/>
                          </a:solidFill>
                          <a:latin typeface="+mn-lt"/>
                          <a:ea typeface="+mn-ea"/>
                          <a:cs typeface="+mn-cs"/>
                        </a:rPr>
                        <a:t>(c) arrangements for making the policy effective.</a:t>
                      </a:r>
                    </a:p>
                    <a:p>
                      <a:r>
                        <a:rPr kumimoji="0" lang="en-US" sz="1200" b="0" i="0" u="none" strike="noStrike" kern="1200" baseline="0" dirty="0" smtClean="0">
                          <a:solidFill>
                            <a:schemeClr val="dk1"/>
                          </a:solidFill>
                          <a:latin typeface="+mn-lt"/>
                          <a:ea typeface="+mn-ea"/>
                          <a:cs typeface="+mn-cs"/>
                        </a:rPr>
                        <a:t>In particular, the Policy should specify the following:-</a:t>
                      </a:r>
                    </a:p>
                    <a:p>
                      <a:r>
                        <a:rPr kumimoji="0" lang="en-US" sz="1200" b="0" i="0" u="none" strike="noStrike" kern="1200" baseline="0" dirty="0" smtClean="0">
                          <a:solidFill>
                            <a:schemeClr val="dk1"/>
                          </a:solidFill>
                          <a:latin typeface="+mn-lt"/>
                          <a:ea typeface="+mn-ea"/>
                          <a:cs typeface="+mn-cs"/>
                        </a:rPr>
                        <a:t>(a) arrangements for involving the workers;</a:t>
                      </a:r>
                    </a:p>
                    <a:p>
                      <a:r>
                        <a:rPr kumimoji="0" lang="en-US" sz="1200" b="0" i="0" u="none" strike="noStrike" kern="1200" baseline="0" dirty="0" smtClean="0">
                          <a:solidFill>
                            <a:schemeClr val="dk1"/>
                          </a:solidFill>
                          <a:latin typeface="+mn-lt"/>
                          <a:ea typeface="+mn-ea"/>
                          <a:cs typeface="+mn-cs"/>
                        </a:rPr>
                        <a:t>(b) intention of taking into account the health and safety performance of individuals at different</a:t>
                      </a:r>
                    </a:p>
                    <a:p>
                      <a:r>
                        <a:rPr kumimoji="0" lang="en-US" sz="1200" b="0" i="0" u="none" strike="noStrike" kern="1200" baseline="0" dirty="0" smtClean="0">
                          <a:solidFill>
                            <a:schemeClr val="dk1"/>
                          </a:solidFill>
                          <a:latin typeface="+mn-lt"/>
                          <a:ea typeface="+mn-ea"/>
                          <a:cs typeface="+mn-cs"/>
                        </a:rPr>
                        <a:t>levels while considering their career advancement;</a:t>
                      </a:r>
                    </a:p>
                    <a:p>
                      <a:r>
                        <a:rPr kumimoji="0" lang="en-US" sz="1200" b="0" i="0" u="none" strike="noStrike" kern="1200" baseline="0" dirty="0" smtClean="0">
                          <a:solidFill>
                            <a:schemeClr val="dk1"/>
                          </a:solidFill>
                          <a:latin typeface="+mn-lt"/>
                          <a:ea typeface="+mn-ea"/>
                          <a:cs typeface="+mn-cs"/>
                        </a:rPr>
                        <a:t>(c) fixing the responsibility of the contractor, sub-contractors, transporters and other agencies</a:t>
                      </a:r>
                    </a:p>
                    <a:p>
                      <a:r>
                        <a:rPr kumimoji="0" lang="en-US" sz="1200" b="0" i="0" u="none" strike="noStrike" kern="1200" baseline="0" dirty="0" smtClean="0">
                          <a:solidFill>
                            <a:schemeClr val="dk1"/>
                          </a:solidFill>
                          <a:latin typeface="+mn-lt"/>
                          <a:ea typeface="+mn-ea"/>
                          <a:cs typeface="+mn-cs"/>
                        </a:rPr>
                        <a:t>entering the premises;</a:t>
                      </a:r>
                    </a:p>
                    <a:p>
                      <a:r>
                        <a:rPr kumimoji="0" lang="en-US" sz="1200" b="0" i="0" u="none" strike="noStrike" kern="1200" baseline="0" dirty="0" smtClean="0">
                          <a:solidFill>
                            <a:schemeClr val="dk1"/>
                          </a:solidFill>
                          <a:latin typeface="+mn-lt"/>
                          <a:ea typeface="+mn-ea"/>
                          <a:cs typeface="+mn-cs"/>
                        </a:rPr>
                        <a:t>(d) providing a resume of health and safety performance of the factory in its Annual Report;</a:t>
                      </a:r>
                    </a:p>
                    <a:p>
                      <a:r>
                        <a:rPr kumimoji="0" lang="en-US" sz="1200" b="0" i="0" u="none" strike="noStrike" kern="1200" baseline="0" dirty="0" smtClean="0">
                          <a:solidFill>
                            <a:schemeClr val="dk1"/>
                          </a:solidFill>
                          <a:latin typeface="+mn-lt"/>
                          <a:ea typeface="+mn-ea"/>
                          <a:cs typeface="+mn-cs"/>
                        </a:rPr>
                        <a:t>(e) relevant techniques and methods, such as safety audits and risk assessment for periodical</a:t>
                      </a:r>
                    </a:p>
                    <a:p>
                      <a:r>
                        <a:rPr kumimoji="0" lang="en-US" sz="1200" b="0" i="0" u="none" strike="noStrike" kern="1200" baseline="0" dirty="0" smtClean="0">
                          <a:solidFill>
                            <a:schemeClr val="dk1"/>
                          </a:solidFill>
                          <a:latin typeface="+mn-lt"/>
                          <a:ea typeface="+mn-ea"/>
                          <a:cs typeface="+mn-cs"/>
                        </a:rPr>
                        <a:t>assessment of the status on health, safety and environment and taking all the remedial measures;</a:t>
                      </a:r>
                    </a:p>
                    <a:p>
                      <a:r>
                        <a:rPr kumimoji="0" lang="en-US" sz="1200" b="0" i="0" u="none" strike="noStrike" kern="1200" baseline="0" dirty="0" smtClean="0">
                          <a:solidFill>
                            <a:schemeClr val="dk1"/>
                          </a:solidFill>
                          <a:latin typeface="+mn-lt"/>
                          <a:ea typeface="+mn-ea"/>
                          <a:cs typeface="+mn-cs"/>
                        </a:rPr>
                        <a:t>(f) stating its intention to integrate health and safety in all decisions including those dealing with</a:t>
                      </a:r>
                    </a:p>
                    <a:p>
                      <a:r>
                        <a:rPr kumimoji="0" lang="en-US" sz="1200" b="0" i="0" u="none" strike="noStrike" kern="1200" baseline="0" dirty="0" smtClean="0">
                          <a:solidFill>
                            <a:schemeClr val="dk1"/>
                          </a:solidFill>
                          <a:latin typeface="+mn-lt"/>
                          <a:ea typeface="+mn-ea"/>
                          <a:cs typeface="+mn-cs"/>
                        </a:rPr>
                        <a:t>purchase of plant, equipment, machinery and material as well as selection and placement of</a:t>
                      </a:r>
                    </a:p>
                    <a:p>
                      <a:r>
                        <a:rPr kumimoji="0" lang="en-US" sz="1200" b="0" i="0" u="none" strike="noStrike" kern="1200" baseline="0" dirty="0" smtClean="0">
                          <a:solidFill>
                            <a:schemeClr val="dk1"/>
                          </a:solidFill>
                          <a:latin typeface="+mn-lt"/>
                          <a:ea typeface="+mn-ea"/>
                          <a:cs typeface="+mn-cs"/>
                        </a:rPr>
                        <a:t>personnel;</a:t>
                      </a:r>
                    </a:p>
                    <a:p>
                      <a:r>
                        <a:rPr kumimoji="0" lang="en-US" sz="1200" b="0" i="0" u="none" strike="noStrike" kern="1200" baseline="0" dirty="0" smtClean="0">
                          <a:solidFill>
                            <a:schemeClr val="dk1"/>
                          </a:solidFill>
                          <a:latin typeface="+mn-lt"/>
                          <a:ea typeface="+mn-ea"/>
                          <a:cs typeface="+mn-cs"/>
                        </a:rPr>
                        <a:t>(g) arrangements for informing, educating and training and retraining its own employees at different</a:t>
                      </a:r>
                    </a:p>
                    <a:p>
                      <a:r>
                        <a:rPr kumimoji="0" lang="en-US" sz="1200" b="0" i="0" u="none" strike="noStrike" kern="1200" baseline="0" dirty="0" smtClean="0">
                          <a:solidFill>
                            <a:schemeClr val="dk1"/>
                          </a:solidFill>
                          <a:latin typeface="+mn-lt"/>
                          <a:ea typeface="+mn-ea"/>
                          <a:cs typeface="+mn-cs"/>
                        </a:rPr>
                        <a:t>levels and the public, wherever required.</a:t>
                      </a:r>
                      <a:endParaRPr lang="en-US" sz="1200" dirty="0"/>
                    </a:p>
                  </a:txBody>
                  <a:tcPr/>
                </a:tc>
                <a:extLst>
                  <a:ext uri="{0D108BD9-81ED-4DB2-BD59-A6C34878D82A}">
                    <a16:rowId xmlns:a16="http://schemas.microsoft.com/office/drawing/2014/main" val="10001"/>
                  </a:ext>
                </a:extLst>
              </a:tr>
              <a:tr h="396240">
                <a:tc>
                  <a:txBody>
                    <a:bodyPr/>
                    <a:lstStyle/>
                    <a:p>
                      <a:r>
                        <a:rPr lang="en-US" sz="1600" dirty="0" smtClean="0"/>
                        <a:t>Display</a:t>
                      </a:r>
                      <a:endParaRPr lang="en-US" sz="1600" dirty="0"/>
                    </a:p>
                  </a:txBody>
                  <a:tcPr/>
                </a:tc>
                <a:tc>
                  <a:txBody>
                    <a:bodyPr/>
                    <a:lstStyle/>
                    <a:p>
                      <a:r>
                        <a:rPr lang="en-US" sz="1400" dirty="0" smtClean="0"/>
                        <a:t>At conspicuous places</a:t>
                      </a:r>
                      <a:endParaRPr lang="en-US" sz="1400" dirty="0"/>
                    </a:p>
                  </a:txBody>
                  <a:tcPr/>
                </a:tc>
                <a:extLst>
                  <a:ext uri="{0D108BD9-81ED-4DB2-BD59-A6C34878D82A}">
                    <a16:rowId xmlns:a16="http://schemas.microsoft.com/office/drawing/2014/main" val="2742992571"/>
                  </a:ext>
                </a:extLst>
              </a:tr>
              <a:tr h="381000">
                <a:tc>
                  <a:txBody>
                    <a:bodyPr/>
                    <a:lstStyle/>
                    <a:p>
                      <a:r>
                        <a:rPr lang="en-US" sz="1600" dirty="0" smtClean="0"/>
                        <a:t>Mandatory revision</a:t>
                      </a:r>
                      <a:endParaRPr lang="en-US" sz="1600" dirty="0"/>
                    </a:p>
                  </a:txBody>
                  <a:tcPr/>
                </a:tc>
                <a:tc>
                  <a:txBody>
                    <a:bodyPr/>
                    <a:lstStyle/>
                    <a:p>
                      <a:pPr marL="342900" indent="-342900">
                        <a:buAutoNum type="alphaLcParenR"/>
                      </a:pPr>
                      <a:r>
                        <a:rPr lang="en-US" sz="1400" dirty="0" smtClean="0"/>
                        <a:t>Expansion/modification having implication on safety &amp; health</a:t>
                      </a:r>
                    </a:p>
                    <a:p>
                      <a:pPr marL="342900" indent="-342900">
                        <a:buAutoNum type="alphaLcParenR"/>
                      </a:pPr>
                      <a:r>
                        <a:rPr lang="en-US" sz="1400" dirty="0" smtClean="0"/>
                        <a:t>New articles introduced in manufacturing process</a:t>
                      </a:r>
                      <a:endParaRPr lang="en-US" sz="1400" dirty="0"/>
                    </a:p>
                  </a:txBody>
                  <a:tcPr/>
                </a:tc>
                <a:extLst>
                  <a:ext uri="{0D108BD9-81ED-4DB2-BD59-A6C34878D82A}">
                    <a16:rowId xmlns:a16="http://schemas.microsoft.com/office/drawing/2014/main" val="221488375"/>
                  </a:ext>
                </a:extLst>
              </a:tr>
            </a:tbl>
          </a:graphicData>
        </a:graphic>
      </p:graphicFrame>
      <p:sp>
        <p:nvSpPr>
          <p:cNvPr id="5" name="Title 4"/>
          <p:cNvSpPr>
            <a:spLocks noGrp="1"/>
          </p:cNvSpPr>
          <p:nvPr>
            <p:ph type="title"/>
          </p:nvPr>
        </p:nvSpPr>
        <p:spPr>
          <a:xfrm>
            <a:off x="502920"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4000" i="1" dirty="0" smtClean="0"/>
              <a:t>Health &amp; Safety Policy (Rule 73-L)</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920" y="2438400"/>
            <a:ext cx="1811655" cy="1743075"/>
          </a:xfrm>
          <a:prstGeom prst="rect">
            <a:avLst/>
          </a:prstGeom>
        </p:spPr>
      </p:pic>
    </p:spTree>
    <p:extLst>
      <p:ext uri="{BB962C8B-B14F-4D97-AF65-F5344CB8AC3E}">
        <p14:creationId xmlns:p14="http://schemas.microsoft.com/office/powerpoint/2010/main" val="29157212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51059819"/>
              </p:ext>
            </p:extLst>
          </p:nvPr>
        </p:nvGraphicFramePr>
        <p:xfrm>
          <a:off x="502920" y="792480"/>
          <a:ext cx="8382000" cy="6035040"/>
        </p:xfrm>
        <a:graphic>
          <a:graphicData uri="http://schemas.openxmlformats.org/drawingml/2006/table">
            <a:tbl>
              <a:tblPr firstRow="1" bandRow="1">
                <a:tableStyleId>{5C22544A-7EE6-4342-B048-85BDC9FD1C3A}</a:tableStyleId>
              </a:tblPr>
              <a:tblGrid>
                <a:gridCol w="1325880">
                  <a:extLst>
                    <a:ext uri="{9D8B030D-6E8A-4147-A177-3AD203B41FA5}">
                      <a16:colId xmlns:a16="http://schemas.microsoft.com/office/drawing/2014/main" val="20000"/>
                    </a:ext>
                  </a:extLst>
                </a:gridCol>
                <a:gridCol w="914400">
                  <a:extLst>
                    <a:ext uri="{9D8B030D-6E8A-4147-A177-3AD203B41FA5}">
                      <a16:colId xmlns:a16="http://schemas.microsoft.com/office/drawing/2014/main" val="1987146975"/>
                    </a:ext>
                  </a:extLst>
                </a:gridCol>
                <a:gridCol w="6141720">
                  <a:extLst>
                    <a:ext uri="{9D8B030D-6E8A-4147-A177-3AD203B41FA5}">
                      <a16:colId xmlns:a16="http://schemas.microsoft.com/office/drawing/2014/main" val="20001"/>
                    </a:ext>
                  </a:extLst>
                </a:gridCol>
              </a:tblGrid>
              <a:tr h="579119">
                <a:tc>
                  <a:txBody>
                    <a:bodyPr/>
                    <a:lstStyle/>
                    <a:p>
                      <a:r>
                        <a:rPr lang="en-US" sz="1400" dirty="0" smtClean="0"/>
                        <a:t>Applicability</a:t>
                      </a:r>
                      <a:endParaRPr lang="en-US" sz="1400" dirty="0"/>
                    </a:p>
                  </a:txBody>
                  <a:tcPr/>
                </a:tc>
                <a:tc>
                  <a:txBody>
                    <a:bodyPr/>
                    <a:lstStyle/>
                    <a:p>
                      <a:r>
                        <a:rPr lang="en-US" sz="1800" dirty="0" smtClean="0"/>
                        <a:t>Reg.</a:t>
                      </a:r>
                    </a:p>
                    <a:p>
                      <a:r>
                        <a:rPr lang="en-US" sz="1800" dirty="0" smtClean="0"/>
                        <a:t>4(2)(c)</a:t>
                      </a:r>
                      <a:endParaRPr lang="en-U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i="1"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t>All owners of electrical lines including Occupiers under Factories Act.</a:t>
                      </a:r>
                    </a:p>
                    <a:p>
                      <a:pPr marL="0" indent="0">
                        <a:buNone/>
                      </a:pPr>
                      <a:endParaRPr lang="en-US" sz="1200" dirty="0"/>
                    </a:p>
                  </a:txBody>
                  <a:tcPr/>
                </a:tc>
                <a:extLst>
                  <a:ext uri="{0D108BD9-81ED-4DB2-BD59-A6C34878D82A}">
                    <a16:rowId xmlns:a16="http://schemas.microsoft.com/office/drawing/2014/main" val="10001"/>
                  </a:ext>
                </a:extLst>
              </a:tr>
              <a:tr h="396240">
                <a:tc>
                  <a:txBody>
                    <a:bodyPr/>
                    <a:lstStyle/>
                    <a:p>
                      <a:r>
                        <a:rPr lang="en-US" sz="1800" dirty="0" smtClean="0"/>
                        <a:t>Contents of manual</a:t>
                      </a:r>
                      <a:endParaRPr lang="en-US" sz="1800" dirty="0"/>
                    </a:p>
                  </a:txBody>
                  <a:tcPr/>
                </a:tc>
                <a:tc>
                  <a:txBody>
                    <a:bodyPr/>
                    <a:lstStyle/>
                    <a:p>
                      <a:r>
                        <a:rPr lang="en-US" sz="1600" dirty="0" smtClean="0"/>
                        <a:t>Reg. 5,</a:t>
                      </a:r>
                    </a:p>
                    <a:p>
                      <a:r>
                        <a:rPr lang="en-US" sz="1600" dirty="0" err="1" smtClean="0"/>
                        <a:t>Sch.II</a:t>
                      </a:r>
                      <a:endParaRPr lang="en-US" sz="1600" dirty="0"/>
                    </a:p>
                  </a:txBody>
                  <a:tcPr/>
                </a:tc>
                <a:tc>
                  <a:txBody>
                    <a:bodyPr/>
                    <a:lstStyle/>
                    <a:p>
                      <a:pPr marL="342900" indent="-342900">
                        <a:buAutoNum type="alphaUcParenBoth"/>
                      </a:pPr>
                      <a:r>
                        <a:rPr lang="en-US" sz="1400" dirty="0" smtClean="0"/>
                        <a:t>Common for electrical plants and electrical lines:</a:t>
                      </a:r>
                    </a:p>
                    <a:p>
                      <a:pPr marL="342900" indent="-342900">
                        <a:buAutoNum type="arabicPeriod"/>
                      </a:pPr>
                      <a:r>
                        <a:rPr lang="en-US" sz="1400" dirty="0" smtClean="0"/>
                        <a:t>Procedure for obtaining permission to work for carrying out operations and</a:t>
                      </a:r>
                      <a:r>
                        <a:rPr lang="en-US" sz="1400" baseline="0" dirty="0" smtClean="0"/>
                        <a:t> maintenance of equipment</a:t>
                      </a:r>
                    </a:p>
                    <a:p>
                      <a:pPr marL="342900" indent="-342900">
                        <a:buAutoNum type="arabicPeriod"/>
                      </a:pPr>
                      <a:r>
                        <a:rPr lang="en-US" sz="1400" baseline="0" dirty="0" smtClean="0"/>
                        <a:t>Safety in operation and maintenance of various electro-mechanical equipment as per recommendations of manufacturers</a:t>
                      </a:r>
                    </a:p>
                    <a:p>
                      <a:pPr marL="342900" indent="-342900">
                        <a:buAutoNum type="arabicPeriod"/>
                      </a:pPr>
                      <a:r>
                        <a:rPr lang="en-US" sz="1400" baseline="0" dirty="0" smtClean="0"/>
                        <a:t>Safety in workshops and garages</a:t>
                      </a:r>
                    </a:p>
                    <a:p>
                      <a:pPr marL="342900" indent="-342900">
                        <a:buAutoNum type="arabicPeriod"/>
                      </a:pPr>
                      <a:r>
                        <a:rPr lang="en-US" sz="1400" baseline="0" dirty="0" smtClean="0"/>
                        <a:t>Safe handling, collection and disposal of hazardous waste</a:t>
                      </a:r>
                    </a:p>
                    <a:p>
                      <a:pPr marL="342900" indent="-342900">
                        <a:buAutoNum type="arabicPeriod"/>
                      </a:pPr>
                      <a:r>
                        <a:rPr lang="en-US" sz="1400" baseline="0" dirty="0" smtClean="0"/>
                        <a:t>Safety in sub-station, switchyard and switchboards:</a:t>
                      </a:r>
                    </a:p>
                    <a:p>
                      <a:pPr marL="342900" indent="-342900">
                        <a:buAutoNum type="alphaLcPeriod"/>
                      </a:pPr>
                      <a:r>
                        <a:rPr lang="en-US" sz="1400" baseline="0" dirty="0" smtClean="0"/>
                        <a:t>Safe working clearance</a:t>
                      </a:r>
                    </a:p>
                    <a:p>
                      <a:pPr marL="342900" indent="-342900">
                        <a:buAutoNum type="alphaLcPeriod"/>
                      </a:pPr>
                      <a:r>
                        <a:rPr lang="en-US" sz="1400" baseline="0" dirty="0" smtClean="0"/>
                        <a:t>Guarding of live apparatus</a:t>
                      </a:r>
                    </a:p>
                    <a:p>
                      <a:pPr marL="342900" indent="-342900">
                        <a:buAutoNum type="alphaLcPeriod"/>
                      </a:pPr>
                      <a:r>
                        <a:rPr lang="en-US" sz="1400" baseline="0" dirty="0" smtClean="0"/>
                        <a:t>Operation on live apparatus</a:t>
                      </a:r>
                    </a:p>
                    <a:p>
                      <a:pPr marL="342900" indent="-342900">
                        <a:buAutoNum type="alphaLcPeriod"/>
                      </a:pPr>
                      <a:r>
                        <a:rPr lang="en-US" sz="1400" baseline="0" dirty="0" smtClean="0"/>
                        <a:t>General provisions relating to maintenance</a:t>
                      </a:r>
                    </a:p>
                    <a:p>
                      <a:pPr marL="342900" indent="-342900">
                        <a:buAutoNum type="alphaLcPeriod"/>
                      </a:pPr>
                      <a:r>
                        <a:rPr lang="en-US" sz="1400" baseline="0" dirty="0" smtClean="0"/>
                        <a:t>Working in areas containing exposed live high voltage and extra high voltage conductors</a:t>
                      </a:r>
                    </a:p>
                    <a:p>
                      <a:pPr marL="342900" indent="-342900">
                        <a:buAutoNum type="alphaLcPeriod"/>
                      </a:pPr>
                      <a:r>
                        <a:rPr lang="en-US" sz="1400" baseline="0" dirty="0" smtClean="0"/>
                        <a:t>Demarcation of work areas</a:t>
                      </a:r>
                    </a:p>
                    <a:p>
                      <a:pPr marL="342900" indent="-342900">
                        <a:buAutoNum type="alphaLcPeriod"/>
                      </a:pPr>
                      <a:r>
                        <a:rPr lang="en-US" sz="1400" baseline="0" dirty="0" smtClean="0"/>
                        <a:t>Working on remotely controlled and automatically controlled equipment</a:t>
                      </a:r>
                    </a:p>
                    <a:p>
                      <a:pPr marL="342900" indent="-342900">
                        <a:buAutoNum type="alphaLcPeriod"/>
                      </a:pPr>
                      <a:r>
                        <a:rPr lang="en-US" sz="1400" baseline="0" dirty="0" smtClean="0"/>
                        <a:t>Working on equipment operated by or containing compressed air</a:t>
                      </a:r>
                    </a:p>
                    <a:p>
                      <a:pPr marL="342900" indent="-342900">
                        <a:buAutoNum type="alphaLcPeriod"/>
                      </a:pPr>
                      <a:r>
                        <a:rPr lang="en-US" sz="1400" baseline="0" dirty="0" smtClean="0"/>
                        <a:t>Working on circuit breakers, transformers, isolators, surge arresters, instrument transformers, storage tanks etc.</a:t>
                      </a:r>
                    </a:p>
                    <a:p>
                      <a:pPr marL="342900" indent="-342900">
                        <a:buAutoNum type="alphaLcPeriod"/>
                      </a:pPr>
                      <a:r>
                        <a:rPr lang="en-US" sz="1400" baseline="0" dirty="0" smtClean="0"/>
                        <a:t>Handling failed SF6 circuit breaker</a:t>
                      </a:r>
                    </a:p>
                    <a:p>
                      <a:pPr marL="342900" indent="-342900">
                        <a:buAutoNum type="alphaLcPeriod"/>
                      </a:pPr>
                      <a:r>
                        <a:rPr lang="en-US" sz="1400" baseline="0" dirty="0" smtClean="0"/>
                        <a:t>Working on or near to low, medium,; high voltage and extra high voltage equipment</a:t>
                      </a:r>
                    </a:p>
                    <a:p>
                      <a:pPr marL="342900" indent="-342900">
                        <a:buAutoNum type="alphaLcPeriod"/>
                      </a:pPr>
                      <a:r>
                        <a:rPr lang="en-US" sz="1400" baseline="0" dirty="0" smtClean="0"/>
                        <a:t>Procedure for adding or removing equipment to or from the extra high voltage and high voltage system.</a:t>
                      </a:r>
                      <a:endParaRPr lang="en-US" sz="1400" dirty="0" smtClean="0"/>
                    </a:p>
                  </a:txBody>
                  <a:tcPr/>
                </a:tc>
                <a:extLst>
                  <a:ext uri="{0D108BD9-81ED-4DB2-BD59-A6C34878D82A}">
                    <a16:rowId xmlns:a16="http://schemas.microsoft.com/office/drawing/2014/main" val="2742992571"/>
                  </a:ext>
                </a:extLst>
              </a:tr>
            </a:tbl>
          </a:graphicData>
        </a:graphic>
      </p:graphicFrame>
      <p:sp>
        <p:nvSpPr>
          <p:cNvPr id="5" name="Title 4"/>
          <p:cNvSpPr>
            <a:spLocks noGrp="1"/>
          </p:cNvSpPr>
          <p:nvPr>
            <p:ph type="title"/>
          </p:nvPr>
        </p:nvSpPr>
        <p:spPr>
          <a:xfrm>
            <a:off x="502920"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      Safety Manual </a:t>
            </a:r>
            <a:r>
              <a:rPr lang="en-US" sz="2000" i="1" dirty="0" smtClean="0"/>
              <a:t>(CEA Regulations 2011)</a:t>
            </a:r>
            <a:endParaRPr lang="en-US" sz="2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7100" y="0"/>
            <a:ext cx="1866900" cy="1219199"/>
          </a:xfrm>
          <a:prstGeom prst="rect">
            <a:avLst/>
          </a:prstGeom>
        </p:spPr>
      </p:pic>
    </p:spTree>
    <p:extLst>
      <p:ext uri="{BB962C8B-B14F-4D97-AF65-F5344CB8AC3E}">
        <p14:creationId xmlns:p14="http://schemas.microsoft.com/office/powerpoint/2010/main" val="14541259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5129719"/>
              </p:ext>
            </p:extLst>
          </p:nvPr>
        </p:nvGraphicFramePr>
        <p:xfrm>
          <a:off x="502920" y="792480"/>
          <a:ext cx="8382000" cy="5684520"/>
        </p:xfrm>
        <a:graphic>
          <a:graphicData uri="http://schemas.openxmlformats.org/drawingml/2006/table">
            <a:tbl>
              <a:tblPr firstRow="1" bandRow="1">
                <a:tableStyleId>{5C22544A-7EE6-4342-B048-85BDC9FD1C3A}</a:tableStyleId>
              </a:tblPr>
              <a:tblGrid>
                <a:gridCol w="1325880">
                  <a:extLst>
                    <a:ext uri="{9D8B030D-6E8A-4147-A177-3AD203B41FA5}">
                      <a16:colId xmlns:a16="http://schemas.microsoft.com/office/drawing/2014/main" val="20000"/>
                    </a:ext>
                  </a:extLst>
                </a:gridCol>
                <a:gridCol w="914400">
                  <a:extLst>
                    <a:ext uri="{9D8B030D-6E8A-4147-A177-3AD203B41FA5}">
                      <a16:colId xmlns:a16="http://schemas.microsoft.com/office/drawing/2014/main" val="1987146975"/>
                    </a:ext>
                  </a:extLst>
                </a:gridCol>
                <a:gridCol w="6141720">
                  <a:extLst>
                    <a:ext uri="{9D8B030D-6E8A-4147-A177-3AD203B41FA5}">
                      <a16:colId xmlns:a16="http://schemas.microsoft.com/office/drawing/2014/main" val="20001"/>
                    </a:ext>
                  </a:extLst>
                </a:gridCol>
              </a:tblGrid>
              <a:tr h="5684520">
                <a:tc>
                  <a:txBody>
                    <a:bodyPr/>
                    <a:lstStyle/>
                    <a:p>
                      <a:r>
                        <a:rPr lang="en-US" sz="2000" dirty="0" smtClean="0"/>
                        <a:t>Contents of manual</a:t>
                      </a:r>
                      <a:endParaRPr lang="en-US" sz="2000" dirty="0"/>
                    </a:p>
                  </a:txBody>
                  <a:tcPr/>
                </a:tc>
                <a:tc>
                  <a:txBody>
                    <a:bodyPr/>
                    <a:lstStyle/>
                    <a:p>
                      <a:r>
                        <a:rPr lang="en-US" sz="2000" dirty="0" smtClean="0"/>
                        <a:t>Reg. 5,</a:t>
                      </a:r>
                    </a:p>
                    <a:p>
                      <a:r>
                        <a:rPr lang="en-US" sz="2000" dirty="0" err="1" smtClean="0"/>
                        <a:t>Sch.II</a:t>
                      </a:r>
                      <a:endParaRPr lang="en-US" sz="2000" dirty="0"/>
                    </a:p>
                  </a:txBody>
                  <a:tcPr/>
                </a:tc>
                <a:tc>
                  <a:txBody>
                    <a:bodyPr/>
                    <a:lstStyle/>
                    <a:p>
                      <a:pPr marL="0" indent="0">
                        <a:buNone/>
                      </a:pPr>
                      <a:r>
                        <a:rPr lang="en-US" sz="2000" dirty="0" smtClean="0"/>
                        <a:t>B)  Additional requirements for electrical lines:</a:t>
                      </a:r>
                    </a:p>
                    <a:p>
                      <a:pPr marL="342900" indent="-342900">
                        <a:buAutoNum type="arabicPeriod"/>
                      </a:pPr>
                      <a:r>
                        <a:rPr lang="en-US" sz="2000" dirty="0" smtClean="0"/>
                        <a:t>Safety measures in overhead lines</a:t>
                      </a:r>
                    </a:p>
                    <a:p>
                      <a:pPr marL="342900" indent="-342900">
                        <a:buAutoNum type="arabicPeriod"/>
                      </a:pPr>
                      <a:r>
                        <a:rPr lang="en-US" sz="2000" dirty="0" smtClean="0"/>
                        <a:t>Inspections and maintenance of steel towers and structures</a:t>
                      </a:r>
                    </a:p>
                    <a:p>
                      <a:pPr marL="342900" indent="-342900">
                        <a:buAutoNum type="arabicPeriod"/>
                      </a:pPr>
                      <a:r>
                        <a:rPr lang="en-US" sz="2000" dirty="0" smtClean="0"/>
                        <a:t>Norms for patrolling of lines</a:t>
                      </a:r>
                    </a:p>
                    <a:p>
                      <a:pPr marL="342900" indent="-342900">
                        <a:buAutoNum type="arabicPeriod"/>
                      </a:pPr>
                      <a:r>
                        <a:rPr lang="en-US" sz="2000" dirty="0" smtClean="0"/>
                        <a:t>Classification of terrain of electric lines, i.e. normal terrain and vulnerable terrain</a:t>
                      </a:r>
                    </a:p>
                    <a:p>
                      <a:pPr marL="342900" indent="-342900">
                        <a:buAutoNum type="arabicPeriod"/>
                      </a:pPr>
                      <a:r>
                        <a:rPr lang="en-US" sz="2000" dirty="0" smtClean="0"/>
                        <a:t>Tower top patrolling</a:t>
                      </a:r>
                    </a:p>
                    <a:p>
                      <a:pPr marL="342900" indent="-342900">
                        <a:buAutoNum type="arabicPeriod"/>
                      </a:pPr>
                      <a:r>
                        <a:rPr lang="en-US" sz="2000" dirty="0" err="1" smtClean="0"/>
                        <a:t>Thermo</a:t>
                      </a:r>
                      <a:r>
                        <a:rPr lang="en-US" sz="2000" dirty="0" smtClean="0"/>
                        <a:t> vision scanning</a:t>
                      </a:r>
                    </a:p>
                    <a:p>
                      <a:pPr marL="342900" indent="-342900">
                        <a:buAutoNum type="arabicPeriod"/>
                      </a:pPr>
                      <a:r>
                        <a:rPr lang="en-US" sz="2000" dirty="0" smtClean="0"/>
                        <a:t>Punctured insulator detection</a:t>
                      </a:r>
                    </a:p>
                    <a:p>
                      <a:pPr marL="342900" indent="-342900">
                        <a:buAutoNum type="arabicPeriod"/>
                      </a:pPr>
                      <a:r>
                        <a:rPr lang="en-US" sz="2000" dirty="0" smtClean="0"/>
                        <a:t>Off</a:t>
                      </a:r>
                      <a:r>
                        <a:rPr lang="en-US" sz="2000" baseline="0" dirty="0" smtClean="0"/>
                        <a:t> line fault location, signature analysis</a:t>
                      </a:r>
                    </a:p>
                    <a:p>
                      <a:pPr marL="342900" indent="-342900">
                        <a:buAutoNum type="arabicPeriod"/>
                      </a:pPr>
                      <a:r>
                        <a:rPr lang="en-US" sz="2000" baseline="0" dirty="0" smtClean="0"/>
                        <a:t>Maintenance schedule of electric lines</a:t>
                      </a:r>
                    </a:p>
                    <a:p>
                      <a:pPr marL="342900" indent="-342900">
                        <a:buAutoNum type="arabicPeriod"/>
                      </a:pPr>
                      <a:r>
                        <a:rPr lang="en-US" sz="2000" baseline="0" dirty="0" smtClean="0"/>
                        <a:t>Safety in washing of live insulators and testing of insulators on live lines</a:t>
                      </a:r>
                    </a:p>
                    <a:p>
                      <a:pPr marL="342900" indent="-342900">
                        <a:buAutoNum type="arabicPeriod"/>
                      </a:pPr>
                      <a:r>
                        <a:rPr lang="en-US" sz="2000" baseline="0" dirty="0" smtClean="0"/>
                        <a:t>Hot line maintenance</a:t>
                      </a:r>
                    </a:p>
                    <a:p>
                      <a:pPr marL="342900" indent="-342900">
                        <a:buAutoNum type="arabicPeriod"/>
                      </a:pPr>
                      <a:r>
                        <a:rPr lang="en-US" sz="2000" baseline="0" dirty="0" smtClean="0"/>
                        <a:t>Safety in working in underground systems</a:t>
                      </a:r>
                      <a:endParaRPr lang="en-US" sz="2000" dirty="0"/>
                    </a:p>
                  </a:txBody>
                  <a:tcPr/>
                </a:tc>
                <a:extLst>
                  <a:ext uri="{0D108BD9-81ED-4DB2-BD59-A6C34878D82A}">
                    <a16:rowId xmlns:a16="http://schemas.microsoft.com/office/drawing/2014/main" val="2742992571"/>
                  </a:ext>
                </a:extLst>
              </a:tr>
            </a:tbl>
          </a:graphicData>
        </a:graphic>
      </p:graphicFrame>
      <p:sp>
        <p:nvSpPr>
          <p:cNvPr id="5" name="Title 4"/>
          <p:cNvSpPr>
            <a:spLocks noGrp="1"/>
          </p:cNvSpPr>
          <p:nvPr>
            <p:ph type="title"/>
          </p:nvPr>
        </p:nvSpPr>
        <p:spPr>
          <a:xfrm>
            <a:off x="502920"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4000" i="1" dirty="0" smtClean="0"/>
              <a:t>Safety Manual </a:t>
            </a:r>
            <a:r>
              <a:rPr lang="en-US" sz="4000" i="1" dirty="0" err="1" smtClean="0"/>
              <a:t>contd</a:t>
            </a:r>
            <a:r>
              <a:rPr lang="en-US" sz="4000" i="1" dirty="0" smtClean="0"/>
              <a:t>…</a:t>
            </a:r>
            <a:endParaRPr lang="en-US" sz="2000" i="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775" y="1981200"/>
            <a:ext cx="1866900" cy="2447925"/>
          </a:xfrm>
          <a:prstGeom prst="rect">
            <a:avLst/>
          </a:prstGeom>
        </p:spPr>
      </p:pic>
    </p:spTree>
    <p:extLst>
      <p:ext uri="{BB962C8B-B14F-4D97-AF65-F5344CB8AC3E}">
        <p14:creationId xmlns:p14="http://schemas.microsoft.com/office/powerpoint/2010/main" val="5257910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37055543"/>
              </p:ext>
            </p:extLst>
          </p:nvPr>
        </p:nvGraphicFramePr>
        <p:xfrm>
          <a:off x="502920" y="792480"/>
          <a:ext cx="8382000" cy="6385560"/>
        </p:xfrm>
        <a:graphic>
          <a:graphicData uri="http://schemas.openxmlformats.org/drawingml/2006/table">
            <a:tbl>
              <a:tblPr firstRow="1" bandRow="1">
                <a:tableStyleId>{5C22544A-7EE6-4342-B048-85BDC9FD1C3A}</a:tableStyleId>
              </a:tblPr>
              <a:tblGrid>
                <a:gridCol w="1859280">
                  <a:extLst>
                    <a:ext uri="{9D8B030D-6E8A-4147-A177-3AD203B41FA5}">
                      <a16:colId xmlns:a16="http://schemas.microsoft.com/office/drawing/2014/main" val="20000"/>
                    </a:ext>
                  </a:extLst>
                </a:gridCol>
                <a:gridCol w="6522720">
                  <a:extLst>
                    <a:ext uri="{9D8B030D-6E8A-4147-A177-3AD203B41FA5}">
                      <a16:colId xmlns:a16="http://schemas.microsoft.com/office/drawing/2014/main" val="20001"/>
                    </a:ext>
                  </a:extLst>
                </a:gridCol>
              </a:tblGrid>
              <a:tr h="685801">
                <a:tc>
                  <a:txBody>
                    <a:bodyPr/>
                    <a:lstStyle/>
                    <a:p>
                      <a:r>
                        <a:rPr lang="en-US" sz="1400" dirty="0" smtClean="0"/>
                        <a:t>Applicability</a:t>
                      </a:r>
                      <a:endParaRPr lang="en-US" sz="1400" dirty="0"/>
                    </a:p>
                  </a:txBody>
                  <a:tcPr/>
                </a:tc>
                <a:tc>
                  <a:txBody>
                    <a:bodyPr/>
                    <a:lstStyle/>
                    <a:p>
                      <a:pPr marL="342900" indent="-342900">
                        <a:buAutoNum type="alphaLcParenR"/>
                      </a:pPr>
                      <a:r>
                        <a:rPr lang="en-US" sz="1400" i="1" dirty="0" smtClean="0"/>
                        <a:t>Employing &gt;250 workers; or</a:t>
                      </a:r>
                    </a:p>
                    <a:p>
                      <a:pPr marL="342900" indent="-342900">
                        <a:buAutoNum type="alphaLcParenR"/>
                      </a:pPr>
                      <a:r>
                        <a:rPr lang="en-US" sz="1400" i="1" dirty="0" smtClean="0"/>
                        <a:t>Hazardous</a:t>
                      </a:r>
                      <a:r>
                        <a:rPr lang="en-US" sz="1400" i="1" baseline="0" dirty="0" smtClean="0"/>
                        <a:t> process is carried out; or</a:t>
                      </a:r>
                    </a:p>
                    <a:p>
                      <a:pPr marL="342900" indent="-342900">
                        <a:buAutoNum type="alphaLcParenR"/>
                      </a:pPr>
                      <a:r>
                        <a:rPr lang="en-US" sz="1400" i="1" baseline="0" dirty="0" smtClean="0"/>
                        <a:t>Toxic or highly inflammable or explosive or hazardous chemicals </a:t>
                      </a:r>
                      <a:endParaRPr lang="en-US" sz="1400" i="1" dirty="0"/>
                    </a:p>
                  </a:txBody>
                  <a:tcPr/>
                </a:tc>
                <a:extLst>
                  <a:ext uri="{0D108BD9-81ED-4DB2-BD59-A6C34878D82A}">
                    <a16:rowId xmlns:a16="http://schemas.microsoft.com/office/drawing/2014/main" val="10000"/>
                  </a:ext>
                </a:extLst>
              </a:tr>
              <a:tr h="914400">
                <a:tc>
                  <a:txBody>
                    <a:bodyPr/>
                    <a:lstStyle/>
                    <a:p>
                      <a:r>
                        <a:rPr lang="en-US" sz="2400" dirty="0" smtClean="0"/>
                        <a:t>Periodicity</a:t>
                      </a:r>
                      <a:endParaRPr lang="en-US" sz="2400" dirty="0"/>
                    </a:p>
                  </a:txBody>
                  <a:tcPr/>
                </a:tc>
                <a:tc>
                  <a:txBody>
                    <a:bodyPr/>
                    <a:lstStyle/>
                    <a:p>
                      <a:pPr marL="228600" indent="-228600">
                        <a:buAutoNum type="alphaLcParenR"/>
                      </a:pPr>
                      <a:r>
                        <a:rPr lang="en-US" sz="1200" baseline="0" dirty="0" smtClean="0"/>
                        <a:t>Internally, once in a year by a team of plant personnel, except in the year of external audit;</a:t>
                      </a:r>
                    </a:p>
                    <a:p>
                      <a:pPr marL="228600" indent="-228600">
                        <a:buAutoNum type="alphaLcParenR"/>
                      </a:pPr>
                      <a:r>
                        <a:rPr lang="en-US" sz="1200" baseline="0" dirty="0" smtClean="0"/>
                        <a:t>Externally by the Safety Auditor;  </a:t>
                      </a:r>
                    </a:p>
                    <a:p>
                      <a:pPr marL="171450" indent="-171450">
                        <a:buFontTx/>
                        <a:buChar char="-"/>
                      </a:pPr>
                      <a:r>
                        <a:rPr lang="en-US" sz="1200" baseline="0" dirty="0" smtClean="0"/>
                        <a:t>Once in two years</a:t>
                      </a:r>
                    </a:p>
                    <a:p>
                      <a:pPr marL="171450" indent="-171450">
                        <a:buFontTx/>
                        <a:buChar char="-"/>
                      </a:pPr>
                      <a:r>
                        <a:rPr lang="en-US" sz="1200" baseline="0" dirty="0" smtClean="0"/>
                        <a:t>One month prior to any change, total or partial, in the manufacturing process.</a:t>
                      </a:r>
                      <a:endParaRPr lang="en-US" sz="1200" dirty="0"/>
                    </a:p>
                  </a:txBody>
                  <a:tcPr/>
                </a:tc>
                <a:extLst>
                  <a:ext uri="{0D108BD9-81ED-4DB2-BD59-A6C34878D82A}">
                    <a16:rowId xmlns:a16="http://schemas.microsoft.com/office/drawing/2014/main" val="10001"/>
                  </a:ext>
                </a:extLst>
              </a:tr>
              <a:tr h="990600">
                <a:tc>
                  <a:txBody>
                    <a:bodyPr/>
                    <a:lstStyle/>
                    <a:p>
                      <a:r>
                        <a:rPr lang="en-US" sz="1600" dirty="0" smtClean="0"/>
                        <a:t>Procedure</a:t>
                      </a:r>
                      <a:endParaRPr lang="en-US" sz="1600" dirty="0"/>
                    </a:p>
                  </a:txBody>
                  <a:tcPr/>
                </a:tc>
                <a:tc>
                  <a:txBody>
                    <a:bodyPr/>
                    <a:lstStyle/>
                    <a:p>
                      <a:pPr marL="285750" indent="-285750">
                        <a:buFontTx/>
                        <a:buChar char="-"/>
                      </a:pPr>
                      <a:r>
                        <a:rPr lang="en-US" sz="1400" dirty="0" smtClean="0"/>
                        <a:t>Occupier and Safety Auditor to inform DISH 15 days in advance of audit</a:t>
                      </a:r>
                    </a:p>
                    <a:p>
                      <a:pPr marL="285750" indent="-285750">
                        <a:buFontTx/>
                        <a:buChar char="-"/>
                      </a:pPr>
                      <a:r>
                        <a:rPr lang="en-US" sz="1400" dirty="0" smtClean="0"/>
                        <a:t>Safety Auditor to forward audit report within 1 month of completion of audit</a:t>
                      </a:r>
                    </a:p>
                    <a:p>
                      <a:pPr marL="285750" indent="-285750">
                        <a:buFontTx/>
                        <a:buChar char="-"/>
                      </a:pPr>
                      <a:r>
                        <a:rPr lang="en-US" sz="1400" dirty="0" smtClean="0"/>
                        <a:t>Occupier to give copy to DISH within 15 days of receipt </a:t>
                      </a:r>
                      <a:r>
                        <a:rPr lang="en-US" sz="1400" dirty="0" err="1" smtClean="0"/>
                        <a:t>alongwith</a:t>
                      </a:r>
                      <a:r>
                        <a:rPr lang="en-US" sz="1400" dirty="0" smtClean="0"/>
                        <a:t> action taken report</a:t>
                      </a:r>
                    </a:p>
                    <a:p>
                      <a:pPr marL="285750" indent="-285750">
                        <a:buFontTx/>
                        <a:buChar char="-"/>
                      </a:pPr>
                      <a:endParaRPr lang="en-US" sz="1400" dirty="0"/>
                    </a:p>
                  </a:txBody>
                  <a:tcPr/>
                </a:tc>
                <a:extLst>
                  <a:ext uri="{0D108BD9-81ED-4DB2-BD59-A6C34878D82A}">
                    <a16:rowId xmlns:a16="http://schemas.microsoft.com/office/drawing/2014/main" val="2742992571"/>
                  </a:ext>
                </a:extLst>
              </a:tr>
              <a:tr h="381000">
                <a:tc>
                  <a:txBody>
                    <a:bodyPr/>
                    <a:lstStyle/>
                    <a:p>
                      <a:r>
                        <a:rPr lang="en-US" sz="1600" dirty="0" smtClean="0"/>
                        <a:t>Standards</a:t>
                      </a:r>
                      <a:r>
                        <a:rPr lang="en-US" sz="1600" baseline="0" dirty="0" smtClean="0"/>
                        <a:t> for audit</a:t>
                      </a:r>
                      <a:endParaRPr lang="en-US" sz="1600" dirty="0"/>
                    </a:p>
                  </a:txBody>
                  <a:tcPr/>
                </a:tc>
                <a:tc>
                  <a:txBody>
                    <a:bodyPr/>
                    <a:lstStyle/>
                    <a:p>
                      <a:pPr marL="0" indent="0">
                        <a:buNone/>
                      </a:pPr>
                      <a:r>
                        <a:rPr lang="en-US" sz="1400" dirty="0" smtClean="0"/>
                        <a:t>IS 14489 : 1998 or</a:t>
                      </a:r>
                      <a:r>
                        <a:rPr lang="en-US" sz="1400" baseline="0" dirty="0" smtClean="0"/>
                        <a:t> the latest applicable standard</a:t>
                      </a:r>
                      <a:endParaRPr lang="en-US" sz="1400" dirty="0"/>
                    </a:p>
                  </a:txBody>
                  <a:tcPr/>
                </a:tc>
                <a:extLst>
                  <a:ext uri="{0D108BD9-81ED-4DB2-BD59-A6C34878D82A}">
                    <a16:rowId xmlns:a16="http://schemas.microsoft.com/office/drawing/2014/main" val="221488375"/>
                  </a:ext>
                </a:extLst>
              </a:tr>
              <a:tr h="381000">
                <a:tc>
                  <a:txBody>
                    <a:bodyPr/>
                    <a:lstStyle/>
                    <a:p>
                      <a:r>
                        <a:rPr lang="en-US" sz="1600" dirty="0" smtClean="0"/>
                        <a:t>Qualification of auditor</a:t>
                      </a:r>
                      <a:endParaRPr lang="en-US" sz="1600" dirty="0"/>
                    </a:p>
                  </a:txBody>
                  <a:tcPr/>
                </a:tc>
                <a:tc>
                  <a:txBody>
                    <a:bodyPr/>
                    <a:lstStyle/>
                    <a:p>
                      <a:pPr lvl="1"/>
                      <a:r>
                        <a:rPr kumimoji="0" lang="en-US" sz="1200" kern="1200" dirty="0" err="1" smtClean="0">
                          <a:solidFill>
                            <a:schemeClr val="dk1"/>
                          </a:solidFill>
                          <a:effectLst/>
                          <a:latin typeface="+mn-lt"/>
                          <a:ea typeface="+mn-ea"/>
                          <a:cs typeface="+mn-cs"/>
                        </a:rPr>
                        <a:t>i</a:t>
                      </a:r>
                      <a:r>
                        <a:rPr kumimoji="0" lang="en-US" sz="1200" kern="1200" dirty="0" smtClean="0">
                          <a:solidFill>
                            <a:schemeClr val="dk1"/>
                          </a:solidFill>
                          <a:effectLst/>
                          <a:latin typeface="+mn-lt"/>
                          <a:ea typeface="+mn-ea"/>
                          <a:cs typeface="+mn-cs"/>
                        </a:rPr>
                        <a:t>)</a:t>
                      </a:r>
                      <a:r>
                        <a:rPr kumimoji="0" lang="en-US" sz="1200" kern="1200" baseline="0" dirty="0" smtClean="0">
                          <a:solidFill>
                            <a:schemeClr val="dk1"/>
                          </a:solidFill>
                          <a:effectLst/>
                          <a:latin typeface="+mn-lt"/>
                          <a:ea typeface="+mn-ea"/>
                          <a:cs typeface="+mn-cs"/>
                        </a:rPr>
                        <a:t> </a:t>
                      </a:r>
                      <a:r>
                        <a:rPr kumimoji="0" lang="en-US" sz="1200" kern="1200" dirty="0" smtClean="0">
                          <a:solidFill>
                            <a:schemeClr val="dk1"/>
                          </a:solidFill>
                          <a:effectLst/>
                          <a:latin typeface="+mn-lt"/>
                          <a:ea typeface="+mn-ea"/>
                          <a:cs typeface="+mn-cs"/>
                        </a:rPr>
                        <a:t>degree in branch of Chemical, Mechanical, Electrical or Production Engineering and having five years’ experience in manufacturing, maintenance, design, project or safety department in the supervisory or above capacity in factories; or</a:t>
                      </a:r>
                    </a:p>
                    <a:p>
                      <a:pPr lvl="1"/>
                      <a:r>
                        <a:rPr kumimoji="0" lang="en-US" sz="1200" kern="1200" dirty="0" smtClean="0">
                          <a:solidFill>
                            <a:schemeClr val="dk1"/>
                          </a:solidFill>
                          <a:effectLst/>
                          <a:latin typeface="+mn-lt"/>
                          <a:ea typeface="+mn-ea"/>
                          <a:cs typeface="+mn-cs"/>
                        </a:rPr>
                        <a:t>ii) diploma in branch of Chemical, Mechanical, Electrical or Production branch Engineering and having seven years’ experience in manufacturing, maintenance, design, project or safety department in the supervisory or above capacity in factories; or</a:t>
                      </a:r>
                    </a:p>
                    <a:p>
                      <a:pPr lvl="1"/>
                      <a:r>
                        <a:rPr kumimoji="0" lang="en-US" sz="1200" kern="1200" dirty="0" smtClean="0">
                          <a:solidFill>
                            <a:schemeClr val="dk1"/>
                          </a:solidFill>
                          <a:effectLst/>
                          <a:latin typeface="+mn-lt"/>
                          <a:ea typeface="+mn-ea"/>
                          <a:cs typeface="+mn-cs"/>
                        </a:rPr>
                        <a:t>iii) degree of Bachelor of Science with Physics and/or Chemistry and having ten years’ experience in, manufacturing or safety Department of any factory in the supervisory or above capacity in factories,  and</a:t>
                      </a:r>
                    </a:p>
                    <a:p>
                      <a:r>
                        <a:rPr kumimoji="0" lang="en-US" sz="1200" kern="1200" dirty="0" smtClean="0">
                          <a:solidFill>
                            <a:schemeClr val="dk1"/>
                          </a:solidFill>
                          <a:effectLst/>
                          <a:latin typeface="+mn-lt"/>
                          <a:ea typeface="+mn-ea"/>
                          <a:cs typeface="+mn-cs"/>
                        </a:rPr>
                        <a:t>one year full time Diploma in Industrial Safety recognized by the Board of Technical Education or All India Council of Technical Education or recognized University; or</a:t>
                      </a:r>
                    </a:p>
                    <a:p>
                      <a:pPr lvl="1"/>
                      <a:r>
                        <a:rPr kumimoji="0" lang="en-US" sz="1200" kern="1200" dirty="0" smtClean="0">
                          <a:solidFill>
                            <a:schemeClr val="dk1"/>
                          </a:solidFill>
                          <a:effectLst/>
                          <a:latin typeface="+mn-lt"/>
                          <a:ea typeface="+mn-ea"/>
                          <a:cs typeface="+mn-cs"/>
                        </a:rPr>
                        <a:t>iv) </a:t>
                      </a:r>
                      <a:r>
                        <a:rPr kumimoji="0" lang="en-US" sz="1200" kern="1200" dirty="0" err="1" smtClean="0">
                          <a:solidFill>
                            <a:schemeClr val="dk1"/>
                          </a:solidFill>
                          <a:effectLst/>
                          <a:latin typeface="+mn-lt"/>
                          <a:ea typeface="+mn-ea"/>
                          <a:cs typeface="+mn-cs"/>
                        </a:rPr>
                        <a:t>ndegree</a:t>
                      </a:r>
                      <a:r>
                        <a:rPr kumimoji="0" lang="en-US" sz="1200" kern="1200" dirty="0" smtClean="0">
                          <a:solidFill>
                            <a:schemeClr val="dk1"/>
                          </a:solidFill>
                          <a:effectLst/>
                          <a:latin typeface="+mn-lt"/>
                          <a:ea typeface="+mn-ea"/>
                          <a:cs typeface="+mn-cs"/>
                        </a:rPr>
                        <a:t> or diploma in any branch of Engineering and having fifteen years of experience in Factory Inspectorate or Directorate of Industrial Safety and Health or fifteen years of experience in the Director General Factory Advisory Services and </a:t>
                      </a:r>
                      <a:r>
                        <a:rPr kumimoji="0" lang="en-US" sz="1200" kern="1200" dirty="0" err="1" smtClean="0">
                          <a:solidFill>
                            <a:schemeClr val="dk1"/>
                          </a:solidFill>
                          <a:effectLst/>
                          <a:latin typeface="+mn-lt"/>
                          <a:ea typeface="+mn-ea"/>
                          <a:cs typeface="+mn-cs"/>
                        </a:rPr>
                        <a:t>Labour</a:t>
                      </a:r>
                      <a:r>
                        <a:rPr kumimoji="0" lang="en-US" sz="1200" kern="1200" dirty="0" smtClean="0">
                          <a:solidFill>
                            <a:schemeClr val="dk1"/>
                          </a:solidFill>
                          <a:effectLst/>
                          <a:latin typeface="+mn-lt"/>
                          <a:ea typeface="+mn-ea"/>
                          <a:cs typeface="+mn-cs"/>
                        </a:rPr>
                        <a:t> Institute or Regional </a:t>
                      </a:r>
                      <a:r>
                        <a:rPr kumimoji="0" lang="en-US" sz="1200" kern="1200" dirty="0" err="1" smtClean="0">
                          <a:solidFill>
                            <a:schemeClr val="dk1"/>
                          </a:solidFill>
                          <a:effectLst/>
                          <a:latin typeface="+mn-lt"/>
                          <a:ea typeface="+mn-ea"/>
                          <a:cs typeface="+mn-cs"/>
                        </a:rPr>
                        <a:t>Labour</a:t>
                      </a:r>
                      <a:r>
                        <a:rPr kumimoji="0" lang="en-US" sz="1200" kern="1200" dirty="0" smtClean="0">
                          <a:solidFill>
                            <a:schemeClr val="dk1"/>
                          </a:solidFill>
                          <a:effectLst/>
                          <a:latin typeface="+mn-lt"/>
                          <a:ea typeface="+mn-ea"/>
                          <a:cs typeface="+mn-cs"/>
                        </a:rPr>
                        <a:t> Institute or National Safety Council in the capacity of Assistant Director or above.</a:t>
                      </a:r>
                    </a:p>
                    <a:p>
                      <a:pPr marL="0" indent="0">
                        <a:buNone/>
                      </a:pPr>
                      <a:endParaRPr lang="en-US" sz="1200" dirty="0"/>
                    </a:p>
                  </a:txBody>
                  <a:tcPr/>
                </a:tc>
                <a:extLst>
                  <a:ext uri="{0D108BD9-81ED-4DB2-BD59-A6C34878D82A}">
                    <a16:rowId xmlns:a16="http://schemas.microsoft.com/office/drawing/2014/main" val="3666277564"/>
                  </a:ext>
                </a:extLst>
              </a:tr>
            </a:tbl>
          </a:graphicData>
        </a:graphic>
      </p:graphicFrame>
      <p:sp>
        <p:nvSpPr>
          <p:cNvPr id="5" name="Title 4"/>
          <p:cNvSpPr>
            <a:spLocks noGrp="1"/>
          </p:cNvSpPr>
          <p:nvPr>
            <p:ph type="title"/>
          </p:nvPr>
        </p:nvSpPr>
        <p:spPr>
          <a:xfrm>
            <a:off x="502920"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   Safety Audit – (Rules 2014)</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600" y="-6927"/>
            <a:ext cx="2533650" cy="1226127"/>
          </a:xfrm>
          <a:prstGeom prst="rect">
            <a:avLst/>
          </a:prstGeom>
        </p:spPr>
      </p:pic>
    </p:spTree>
    <p:extLst>
      <p:ext uri="{BB962C8B-B14F-4D97-AF65-F5344CB8AC3E}">
        <p14:creationId xmlns:p14="http://schemas.microsoft.com/office/powerpoint/2010/main" val="22492117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r="-5000"/>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7218521"/>
              </p:ext>
            </p:extLst>
          </p:nvPr>
        </p:nvGraphicFramePr>
        <p:xfrm>
          <a:off x="457200" y="1860851"/>
          <a:ext cx="8382000" cy="3747470"/>
        </p:xfrm>
        <a:graphic>
          <a:graphicData uri="http://schemas.openxmlformats.org/drawingml/2006/table">
            <a:tbl>
              <a:tblPr firstRow="1" bandRow="1">
                <a:tableStyleId>{5C22544A-7EE6-4342-B048-85BDC9FD1C3A}</a:tableStyleId>
              </a:tblPr>
              <a:tblGrid>
                <a:gridCol w="2362200">
                  <a:extLst>
                    <a:ext uri="{9D8B030D-6E8A-4147-A177-3AD203B41FA5}">
                      <a16:colId xmlns:a16="http://schemas.microsoft.com/office/drawing/2014/main" val="20000"/>
                    </a:ext>
                  </a:extLst>
                </a:gridCol>
                <a:gridCol w="6019800">
                  <a:extLst>
                    <a:ext uri="{9D8B030D-6E8A-4147-A177-3AD203B41FA5}">
                      <a16:colId xmlns:a16="http://schemas.microsoft.com/office/drawing/2014/main" val="20001"/>
                    </a:ext>
                  </a:extLst>
                </a:gridCol>
              </a:tblGrid>
              <a:tr h="2802590">
                <a:tc>
                  <a:txBody>
                    <a:bodyPr/>
                    <a:lstStyle/>
                    <a:p>
                      <a:r>
                        <a:rPr lang="en-US" sz="2800" dirty="0" smtClean="0"/>
                        <a:t>Approval required for</a:t>
                      </a:r>
                      <a:endParaRPr lang="en-US" sz="2800" dirty="0"/>
                    </a:p>
                  </a:txBody>
                  <a:tcPr/>
                </a:tc>
                <a:tc>
                  <a:txBody>
                    <a:bodyPr/>
                    <a:lstStyle/>
                    <a:p>
                      <a:pPr marL="457200" indent="-457200" algn="just">
                        <a:buFontTx/>
                        <a:buChar char="-"/>
                      </a:pPr>
                      <a:r>
                        <a:rPr lang="en-US" sz="2800" i="1" dirty="0" smtClean="0"/>
                        <a:t>Site on which factory is to be situated</a:t>
                      </a:r>
                    </a:p>
                    <a:p>
                      <a:pPr marL="457200" indent="-457200" algn="just">
                        <a:buFontTx/>
                        <a:buChar char="-"/>
                      </a:pPr>
                      <a:r>
                        <a:rPr lang="en-US" sz="2800" i="1" dirty="0" smtClean="0"/>
                        <a:t>Construction or extension of factory</a:t>
                      </a:r>
                    </a:p>
                    <a:p>
                      <a:pPr marL="0" indent="0" algn="just">
                        <a:buFontTx/>
                        <a:buNone/>
                      </a:pPr>
                      <a:r>
                        <a:rPr lang="en-US" sz="1600" i="1" dirty="0" smtClean="0"/>
                        <a:t>(</a:t>
                      </a:r>
                      <a:r>
                        <a:rPr lang="en-US" sz="2400" i="1" dirty="0" smtClean="0"/>
                        <a:t>Previous approval required in case of hazardous</a:t>
                      </a:r>
                      <a:r>
                        <a:rPr lang="en-US" sz="2400" i="1" baseline="0" dirty="0" smtClean="0"/>
                        <a:t> factory)</a:t>
                      </a:r>
                    </a:p>
                    <a:p>
                      <a:pPr marL="0" indent="0">
                        <a:buFontTx/>
                        <a:buNone/>
                      </a:pPr>
                      <a:endParaRPr lang="en-US" sz="1600" i="1" dirty="0"/>
                    </a:p>
                  </a:txBody>
                  <a:tcPr/>
                </a:tc>
                <a:extLst>
                  <a:ext uri="{0D108BD9-81ED-4DB2-BD59-A6C34878D82A}">
                    <a16:rowId xmlns:a16="http://schemas.microsoft.com/office/drawing/2014/main" val="10000"/>
                  </a:ext>
                </a:extLst>
              </a:tr>
              <a:tr h="474010">
                <a:tc>
                  <a:txBody>
                    <a:bodyPr/>
                    <a:lstStyle/>
                    <a:p>
                      <a:r>
                        <a:rPr lang="en-US" sz="2800" dirty="0" smtClean="0"/>
                        <a:t>Application</a:t>
                      </a:r>
                      <a:r>
                        <a:rPr lang="en-US" sz="2800" baseline="0" dirty="0" smtClean="0"/>
                        <a:t> to be made to</a:t>
                      </a:r>
                      <a:endParaRPr lang="en-US" sz="2800" dirty="0"/>
                    </a:p>
                  </a:txBody>
                  <a:tcPr/>
                </a:tc>
                <a:tc>
                  <a:txBody>
                    <a:bodyPr/>
                    <a:lstStyle/>
                    <a:p>
                      <a:pPr algn="just"/>
                      <a:r>
                        <a:rPr lang="en-US" sz="2800" dirty="0" smtClean="0"/>
                        <a:t>Chief Inspector of Factories</a:t>
                      </a:r>
                      <a:endParaRPr lang="en-US" sz="2800" dirty="0"/>
                    </a:p>
                  </a:txBody>
                  <a:tcPr/>
                </a:tc>
                <a:extLst>
                  <a:ext uri="{0D108BD9-81ED-4DB2-BD59-A6C34878D82A}">
                    <a16:rowId xmlns:a16="http://schemas.microsoft.com/office/drawing/2014/main" val="10001"/>
                  </a:ext>
                </a:extLst>
              </a:tr>
            </a:tbl>
          </a:graphicData>
        </a:graphic>
      </p:graphicFrame>
      <p:sp>
        <p:nvSpPr>
          <p:cNvPr id="5" name="Title 4"/>
          <p:cNvSpPr>
            <a:spLocks noGrp="1"/>
          </p:cNvSpPr>
          <p:nvPr>
            <p:ph type="title"/>
          </p:nvPr>
        </p:nvSpPr>
        <p:spPr>
          <a:xfrm>
            <a:off x="457200" y="22860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4000" i="1" dirty="0" smtClean="0"/>
              <a:t>Approval of plans (Rule 3)</a:t>
            </a:r>
            <a:endParaRPr lang="en-US" sz="4000" i="1" dirty="0"/>
          </a:p>
        </p:txBody>
      </p:sp>
    </p:spTree>
    <p:extLst>
      <p:ext uri="{BB962C8B-B14F-4D97-AF65-F5344CB8AC3E}">
        <p14:creationId xmlns:p14="http://schemas.microsoft.com/office/powerpoint/2010/main" val="15171164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66481365"/>
              </p:ext>
            </p:extLst>
          </p:nvPr>
        </p:nvGraphicFramePr>
        <p:xfrm>
          <a:off x="502920" y="792480"/>
          <a:ext cx="8382000" cy="5882640"/>
        </p:xfrm>
        <a:graphic>
          <a:graphicData uri="http://schemas.openxmlformats.org/drawingml/2006/table">
            <a:tbl>
              <a:tblPr firstRow="1" bandRow="1">
                <a:tableStyleId>{5C22544A-7EE6-4342-B048-85BDC9FD1C3A}</a:tableStyleId>
              </a:tblPr>
              <a:tblGrid>
                <a:gridCol w="1859280">
                  <a:extLst>
                    <a:ext uri="{9D8B030D-6E8A-4147-A177-3AD203B41FA5}">
                      <a16:colId xmlns:a16="http://schemas.microsoft.com/office/drawing/2014/main" val="20000"/>
                    </a:ext>
                  </a:extLst>
                </a:gridCol>
                <a:gridCol w="6522720">
                  <a:extLst>
                    <a:ext uri="{9D8B030D-6E8A-4147-A177-3AD203B41FA5}">
                      <a16:colId xmlns:a16="http://schemas.microsoft.com/office/drawing/2014/main" val="20001"/>
                    </a:ext>
                  </a:extLst>
                </a:gridCol>
              </a:tblGrid>
              <a:tr h="685801">
                <a:tc>
                  <a:txBody>
                    <a:bodyPr/>
                    <a:lstStyle/>
                    <a:p>
                      <a:r>
                        <a:rPr lang="en-US" sz="1600" dirty="0" smtClean="0"/>
                        <a:t>Applicability</a:t>
                      </a:r>
                      <a:endParaRPr lang="en-US" sz="1600" dirty="0"/>
                    </a:p>
                  </a:txBody>
                  <a:tcPr/>
                </a:tc>
                <a:tc>
                  <a:txBody>
                    <a:bodyPr/>
                    <a:lstStyle/>
                    <a:p>
                      <a:pPr marL="0" indent="0">
                        <a:buNone/>
                      </a:pPr>
                      <a:r>
                        <a:rPr lang="en-US" sz="1600" i="1" dirty="0" smtClean="0"/>
                        <a:t>Category-I:</a:t>
                      </a:r>
                      <a:r>
                        <a:rPr lang="en-US" sz="1600" i="1" baseline="0" dirty="0" smtClean="0"/>
                        <a:t>  Hazardous chemicals factories</a:t>
                      </a:r>
                    </a:p>
                    <a:p>
                      <a:pPr marL="0" indent="0">
                        <a:buNone/>
                      </a:pPr>
                      <a:r>
                        <a:rPr lang="en-US" sz="1600" i="1" baseline="0" dirty="0" smtClean="0"/>
                        <a:t>Category-II: All factories using power, excluding Category-I</a:t>
                      </a:r>
                    </a:p>
                    <a:p>
                      <a:pPr marL="0" indent="0">
                        <a:buNone/>
                      </a:pPr>
                      <a:r>
                        <a:rPr lang="en-US" sz="1600" i="1" baseline="0" dirty="0" smtClean="0"/>
                        <a:t>Category-III: Factories carrying on manufacturing process, excl. I &amp; II</a:t>
                      </a:r>
                    </a:p>
                    <a:p>
                      <a:pPr marL="0" indent="0">
                        <a:buNone/>
                      </a:pPr>
                      <a:endParaRPr lang="en-US" sz="1600" i="1" baseline="0" dirty="0" smtClean="0"/>
                    </a:p>
                    <a:p>
                      <a:pPr marL="0" indent="0">
                        <a:buNone/>
                      </a:pPr>
                      <a:r>
                        <a:rPr lang="en-US" sz="1600" i="1" baseline="0" dirty="0" smtClean="0"/>
                        <a:t>Factories having valid OHSAS (18001:2007) certificate exempted.</a:t>
                      </a:r>
                      <a:endParaRPr lang="en-US" sz="1600" i="1" dirty="0"/>
                    </a:p>
                  </a:txBody>
                  <a:tcPr/>
                </a:tc>
                <a:extLst>
                  <a:ext uri="{0D108BD9-81ED-4DB2-BD59-A6C34878D82A}">
                    <a16:rowId xmlns:a16="http://schemas.microsoft.com/office/drawing/2014/main" val="10000"/>
                  </a:ext>
                </a:extLst>
              </a:tr>
              <a:tr h="914400">
                <a:tc>
                  <a:txBody>
                    <a:bodyPr/>
                    <a:lstStyle/>
                    <a:p>
                      <a:r>
                        <a:rPr lang="en-US" sz="1600" dirty="0" smtClean="0"/>
                        <a:t>Periodicity</a:t>
                      </a:r>
                      <a:endParaRPr lang="en-US" sz="1600" dirty="0"/>
                    </a:p>
                  </a:txBody>
                  <a:tcPr/>
                </a:tc>
                <a:tc>
                  <a:txBody>
                    <a:bodyPr/>
                    <a:lstStyle/>
                    <a:p>
                      <a:pPr marL="228600" indent="-228600">
                        <a:buAutoNum type="alphaLcParenR"/>
                      </a:pPr>
                      <a:r>
                        <a:rPr lang="en-US" sz="1600" dirty="0" smtClean="0"/>
                        <a:t>Internally once in 12 months by factory staff, excluding  within 12 months of external audit</a:t>
                      </a:r>
                    </a:p>
                    <a:p>
                      <a:pPr marL="228600" indent="-228600">
                        <a:buAutoNum type="alphaLcParenR"/>
                      </a:pPr>
                      <a:r>
                        <a:rPr lang="en-US" sz="1600" dirty="0" smtClean="0"/>
                        <a:t>Externally by OSH auditor:</a:t>
                      </a:r>
                    </a:p>
                    <a:p>
                      <a:pPr marL="171450" indent="-171450">
                        <a:buFontTx/>
                        <a:buChar char="-"/>
                      </a:pPr>
                      <a:r>
                        <a:rPr lang="en-US" sz="1600" baseline="0" dirty="0" smtClean="0"/>
                        <a:t>At interval not exceeding 24 months</a:t>
                      </a:r>
                    </a:p>
                    <a:p>
                      <a:pPr marL="171450" indent="-171450">
                        <a:buFontTx/>
                        <a:buChar char="-"/>
                      </a:pPr>
                      <a:r>
                        <a:rPr lang="en-US" sz="1600" baseline="0" dirty="0" smtClean="0"/>
                        <a:t>Within 1 month of any change in manufacturing process affecting OSH.</a:t>
                      </a:r>
                      <a:endParaRPr lang="en-US" sz="1600" dirty="0"/>
                    </a:p>
                  </a:txBody>
                  <a:tcPr/>
                </a:tc>
                <a:extLst>
                  <a:ext uri="{0D108BD9-81ED-4DB2-BD59-A6C34878D82A}">
                    <a16:rowId xmlns:a16="http://schemas.microsoft.com/office/drawing/2014/main" val="10001"/>
                  </a:ext>
                </a:extLst>
              </a:tr>
              <a:tr h="990600">
                <a:tc>
                  <a:txBody>
                    <a:bodyPr/>
                    <a:lstStyle/>
                    <a:p>
                      <a:r>
                        <a:rPr lang="en-US" sz="1600" dirty="0" smtClean="0"/>
                        <a:t>Procedure</a:t>
                      </a:r>
                      <a:endParaRPr lang="en-US" sz="1600" dirty="0"/>
                    </a:p>
                  </a:txBody>
                  <a:tcPr/>
                </a:tc>
                <a:tc>
                  <a:txBody>
                    <a:bodyPr/>
                    <a:lstStyle/>
                    <a:p>
                      <a:pPr marL="285750" indent="-285750">
                        <a:buFontTx/>
                        <a:buChar char="-"/>
                      </a:pPr>
                      <a:r>
                        <a:rPr lang="en-US" sz="1600" dirty="0" smtClean="0"/>
                        <a:t>Auditor to inform DISH about audit to be conducted</a:t>
                      </a:r>
                    </a:p>
                    <a:p>
                      <a:pPr marL="285750" indent="-285750">
                        <a:buFontTx/>
                        <a:buChar char="-"/>
                      </a:pPr>
                      <a:r>
                        <a:rPr lang="en-US" sz="1600" dirty="0" smtClean="0"/>
                        <a:t>Forward report to Occupier within 1 month of completion of audit</a:t>
                      </a:r>
                    </a:p>
                    <a:p>
                      <a:pPr marL="285750" indent="-285750">
                        <a:buFontTx/>
                        <a:buChar char="-"/>
                      </a:pPr>
                      <a:r>
                        <a:rPr lang="en-US" sz="1600" dirty="0" smtClean="0"/>
                        <a:t>Occupier to submit</a:t>
                      </a:r>
                      <a:r>
                        <a:rPr lang="en-US" sz="1600" baseline="0" dirty="0" smtClean="0"/>
                        <a:t> to DISH within 1 month with action taken report</a:t>
                      </a:r>
                      <a:endParaRPr lang="en-US" sz="1600" dirty="0"/>
                    </a:p>
                  </a:txBody>
                  <a:tcPr/>
                </a:tc>
                <a:extLst>
                  <a:ext uri="{0D108BD9-81ED-4DB2-BD59-A6C34878D82A}">
                    <a16:rowId xmlns:a16="http://schemas.microsoft.com/office/drawing/2014/main" val="2742992571"/>
                  </a:ext>
                </a:extLst>
              </a:tr>
              <a:tr h="381000">
                <a:tc>
                  <a:txBody>
                    <a:bodyPr/>
                    <a:lstStyle/>
                    <a:p>
                      <a:r>
                        <a:rPr lang="en-US" sz="1600" dirty="0" smtClean="0"/>
                        <a:t>Standards</a:t>
                      </a:r>
                      <a:r>
                        <a:rPr lang="en-US" sz="1600" baseline="0" dirty="0" smtClean="0"/>
                        <a:t> for audit</a:t>
                      </a:r>
                      <a:endParaRPr lang="en-US" sz="1600" dirty="0"/>
                    </a:p>
                  </a:txBody>
                  <a:tcPr/>
                </a:tc>
                <a:tc>
                  <a:txBody>
                    <a:bodyPr/>
                    <a:lstStyle/>
                    <a:p>
                      <a:pPr marL="0" indent="0">
                        <a:buNone/>
                      </a:pPr>
                      <a:r>
                        <a:rPr lang="en-US" sz="1600" dirty="0" smtClean="0"/>
                        <a:t>IS 14489 :</a:t>
                      </a:r>
                      <a:r>
                        <a:rPr lang="en-US" sz="1600" baseline="0" dirty="0" smtClean="0"/>
                        <a:t> 1998 or applicable standard</a:t>
                      </a:r>
                      <a:endParaRPr lang="en-US" sz="1600" dirty="0"/>
                    </a:p>
                  </a:txBody>
                  <a:tcPr/>
                </a:tc>
                <a:extLst>
                  <a:ext uri="{0D108BD9-81ED-4DB2-BD59-A6C34878D82A}">
                    <a16:rowId xmlns:a16="http://schemas.microsoft.com/office/drawing/2014/main" val="221488375"/>
                  </a:ext>
                </a:extLst>
              </a:tr>
              <a:tr h="381000">
                <a:tc>
                  <a:txBody>
                    <a:bodyPr/>
                    <a:lstStyle/>
                    <a:p>
                      <a:r>
                        <a:rPr lang="en-US" sz="1600" dirty="0" smtClean="0"/>
                        <a:t>Grade of auditors</a:t>
                      </a:r>
                      <a:endParaRPr lang="en-US" sz="1600" dirty="0"/>
                    </a:p>
                  </a:txBody>
                  <a:tcPr/>
                </a:tc>
                <a:tc>
                  <a:txBody>
                    <a:bodyPr/>
                    <a:lstStyle/>
                    <a:p>
                      <a:pPr marL="0" indent="0">
                        <a:buNone/>
                      </a:pPr>
                      <a:r>
                        <a:rPr lang="en-US" sz="1600" dirty="0" err="1" smtClean="0"/>
                        <a:t>Gr.I</a:t>
                      </a:r>
                      <a:r>
                        <a:rPr lang="en-US" sz="1600" dirty="0" smtClean="0"/>
                        <a:t> – Any category of factory</a:t>
                      </a:r>
                    </a:p>
                    <a:p>
                      <a:pPr marL="0" indent="0">
                        <a:buNone/>
                      </a:pPr>
                      <a:r>
                        <a:rPr lang="en-US" sz="1600" dirty="0" err="1" smtClean="0"/>
                        <a:t>Gr.II</a:t>
                      </a:r>
                      <a:r>
                        <a:rPr lang="en-US" sz="1600" dirty="0" smtClean="0"/>
                        <a:t> – Only Category-II and Category-III factories</a:t>
                      </a:r>
                    </a:p>
                    <a:p>
                      <a:pPr marL="0" indent="0">
                        <a:buNone/>
                      </a:pPr>
                      <a:r>
                        <a:rPr lang="en-US" sz="1600" dirty="0" err="1" smtClean="0"/>
                        <a:t>Gr.III</a:t>
                      </a:r>
                      <a:r>
                        <a:rPr lang="en-US" sz="1600" dirty="0" smtClean="0"/>
                        <a:t> – Only Category-III factories</a:t>
                      </a:r>
                      <a:endParaRPr lang="en-US" sz="1600" dirty="0"/>
                    </a:p>
                  </a:txBody>
                  <a:tcPr/>
                </a:tc>
                <a:extLst>
                  <a:ext uri="{0D108BD9-81ED-4DB2-BD59-A6C34878D82A}">
                    <a16:rowId xmlns:a16="http://schemas.microsoft.com/office/drawing/2014/main" val="1404598704"/>
                  </a:ext>
                </a:extLst>
              </a:tr>
              <a:tr h="381000">
                <a:tc>
                  <a:txBody>
                    <a:bodyPr/>
                    <a:lstStyle/>
                    <a:p>
                      <a:r>
                        <a:rPr lang="en-US" sz="1600" dirty="0" smtClean="0"/>
                        <a:t>Qualification of auditor</a:t>
                      </a:r>
                      <a:endParaRPr lang="en-US" sz="1600" dirty="0"/>
                    </a:p>
                  </a:txBody>
                  <a:tcPr/>
                </a:tc>
                <a:tc>
                  <a:txBody>
                    <a:bodyPr/>
                    <a:lstStyle/>
                    <a:p>
                      <a:pPr marL="0" indent="0">
                        <a:buNone/>
                      </a:pPr>
                      <a:r>
                        <a:rPr lang="en-US" sz="1600" dirty="0" smtClean="0"/>
                        <a:t>As per Schedule-II</a:t>
                      </a:r>
                      <a:r>
                        <a:rPr lang="en-US" sz="1600" baseline="0" dirty="0" smtClean="0"/>
                        <a:t> to the Rules.</a:t>
                      </a:r>
                    </a:p>
                    <a:p>
                      <a:pPr marL="0" indent="0">
                        <a:buNone/>
                      </a:pPr>
                      <a:r>
                        <a:rPr lang="en-US" sz="1600" baseline="0" dirty="0" smtClean="0"/>
                        <a:t>(Different qualifications for </a:t>
                      </a:r>
                      <a:r>
                        <a:rPr lang="en-US" sz="1600" baseline="0" dirty="0" err="1" smtClean="0"/>
                        <a:t>Gr.I</a:t>
                      </a:r>
                      <a:r>
                        <a:rPr lang="en-US" sz="1600" baseline="0" dirty="0" smtClean="0"/>
                        <a:t>, </a:t>
                      </a:r>
                      <a:r>
                        <a:rPr lang="en-US" sz="1600" baseline="0" dirty="0" err="1" smtClean="0"/>
                        <a:t>Gr.II</a:t>
                      </a:r>
                      <a:r>
                        <a:rPr lang="en-US" sz="1600" baseline="0" dirty="0" smtClean="0"/>
                        <a:t> and </a:t>
                      </a:r>
                      <a:r>
                        <a:rPr lang="en-US" sz="1600" baseline="0" dirty="0" err="1" smtClean="0"/>
                        <a:t>Gr.III</a:t>
                      </a:r>
                      <a:r>
                        <a:rPr lang="en-US" sz="1600" baseline="0" dirty="0" smtClean="0"/>
                        <a:t>)</a:t>
                      </a:r>
                      <a:endParaRPr lang="en-US" sz="1600" dirty="0"/>
                    </a:p>
                  </a:txBody>
                  <a:tcPr/>
                </a:tc>
                <a:extLst>
                  <a:ext uri="{0D108BD9-81ED-4DB2-BD59-A6C34878D82A}">
                    <a16:rowId xmlns:a16="http://schemas.microsoft.com/office/drawing/2014/main" val="3666277564"/>
                  </a:ext>
                </a:extLst>
              </a:tr>
            </a:tbl>
          </a:graphicData>
        </a:graphic>
      </p:graphicFrame>
      <p:sp>
        <p:nvSpPr>
          <p:cNvPr id="5" name="Title 4"/>
          <p:cNvSpPr>
            <a:spLocks noGrp="1"/>
          </p:cNvSpPr>
          <p:nvPr>
            <p:ph type="title"/>
          </p:nvPr>
        </p:nvSpPr>
        <p:spPr>
          <a:xfrm>
            <a:off x="502920"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2400" i="1" dirty="0" smtClean="0"/>
              <a:t>       Occupational Safety &amp; Health Audit (Rules 2012)</a:t>
            </a:r>
            <a:endParaRPr lang="en-US" sz="24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1" y="0"/>
            <a:ext cx="1828800" cy="914400"/>
          </a:xfrm>
          <a:prstGeom prst="rect">
            <a:avLst/>
          </a:prstGeom>
        </p:spPr>
      </p:pic>
    </p:spTree>
    <p:extLst>
      <p:ext uri="{BB962C8B-B14F-4D97-AF65-F5344CB8AC3E}">
        <p14:creationId xmlns:p14="http://schemas.microsoft.com/office/powerpoint/2010/main" val="13054290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651548292"/>
              </p:ext>
            </p:extLst>
          </p:nvPr>
        </p:nvGraphicFramePr>
        <p:xfrm>
          <a:off x="554182" y="837384"/>
          <a:ext cx="8153400" cy="5944417"/>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20000"/>
                    </a:ext>
                  </a:extLst>
                </a:gridCol>
                <a:gridCol w="7162800">
                  <a:extLst>
                    <a:ext uri="{9D8B030D-6E8A-4147-A177-3AD203B41FA5}">
                      <a16:colId xmlns:a16="http://schemas.microsoft.com/office/drawing/2014/main" val="20001"/>
                    </a:ext>
                  </a:extLst>
                </a:gridCol>
              </a:tblGrid>
              <a:tr h="470731">
                <a:tc>
                  <a:txBody>
                    <a:bodyPr/>
                    <a:lstStyle/>
                    <a:p>
                      <a:pPr algn="ctr"/>
                      <a:endParaRPr lang="en-US" dirty="0"/>
                    </a:p>
                  </a:txBody>
                  <a:tcPr/>
                </a:tc>
                <a:tc>
                  <a:txBody>
                    <a:bodyPr/>
                    <a:lstStyle/>
                    <a:p>
                      <a:pPr marL="0" indent="0" algn="l">
                        <a:buNone/>
                      </a:pPr>
                      <a:r>
                        <a:rPr lang="en-US" dirty="0" smtClean="0"/>
                        <a:t>                  Mandatory provision for</a:t>
                      </a:r>
                      <a:endParaRPr lang="en-US" dirty="0"/>
                    </a:p>
                  </a:txBody>
                  <a:tcPr/>
                </a:tc>
                <a:extLst>
                  <a:ext uri="{0D108BD9-81ED-4DB2-BD59-A6C34878D82A}">
                    <a16:rowId xmlns:a16="http://schemas.microsoft.com/office/drawing/2014/main" val="10000"/>
                  </a:ext>
                </a:extLst>
              </a:tr>
              <a:tr h="823779">
                <a:tc>
                  <a:txBody>
                    <a:bodyPr/>
                    <a:lstStyle/>
                    <a:p>
                      <a:pPr algn="r"/>
                      <a:r>
                        <a:rPr lang="en-US" sz="1800" dirty="0" smtClean="0"/>
                        <a:t>a)</a:t>
                      </a:r>
                      <a:endParaRPr lang="en-US" sz="1800" dirty="0"/>
                    </a:p>
                  </a:txBody>
                  <a:tcPr/>
                </a:tc>
                <a:tc>
                  <a:txBody>
                    <a:bodyPr/>
                    <a:lstStyle/>
                    <a:p>
                      <a:pPr marL="0" indent="0">
                        <a:buNone/>
                      </a:pPr>
                      <a:r>
                        <a:rPr lang="en-US" sz="1800" dirty="0" smtClean="0"/>
                        <a:t>Building in which explosives or highly flammable substances are manufactured, used,</a:t>
                      </a:r>
                      <a:r>
                        <a:rPr lang="en-US" sz="1800" baseline="0" dirty="0" smtClean="0"/>
                        <a:t> handled or stored</a:t>
                      </a:r>
                      <a:endParaRPr lang="en-US" sz="1800" dirty="0"/>
                    </a:p>
                  </a:txBody>
                  <a:tcPr/>
                </a:tc>
                <a:extLst>
                  <a:ext uri="{0D108BD9-81ED-4DB2-BD59-A6C34878D82A}">
                    <a16:rowId xmlns:a16="http://schemas.microsoft.com/office/drawing/2014/main" val="10001"/>
                  </a:ext>
                </a:extLst>
              </a:tr>
              <a:tr h="588414">
                <a:tc>
                  <a:txBody>
                    <a:bodyPr/>
                    <a:lstStyle/>
                    <a:p>
                      <a:pPr algn="r"/>
                      <a:r>
                        <a:rPr lang="en-US" sz="1800" dirty="0" smtClean="0"/>
                        <a:t>b)</a:t>
                      </a:r>
                      <a:endParaRPr lang="en-US" sz="1800" dirty="0"/>
                    </a:p>
                  </a:txBody>
                  <a:tcPr/>
                </a:tc>
                <a:tc>
                  <a:txBody>
                    <a:bodyPr/>
                    <a:lstStyle/>
                    <a:p>
                      <a:pPr marL="0" indent="0" algn="l">
                        <a:buNone/>
                      </a:pPr>
                      <a:r>
                        <a:rPr lang="en-US" sz="1800" dirty="0" smtClean="0"/>
                        <a:t>Storage tanks containing oils, paints or other flammable liquids</a:t>
                      </a:r>
                      <a:endParaRPr lang="en-US" sz="1800" dirty="0"/>
                    </a:p>
                  </a:txBody>
                  <a:tcPr/>
                </a:tc>
                <a:extLst>
                  <a:ext uri="{0D108BD9-81ED-4DB2-BD59-A6C34878D82A}">
                    <a16:rowId xmlns:a16="http://schemas.microsoft.com/office/drawing/2014/main" val="10002"/>
                  </a:ext>
                </a:extLst>
              </a:tr>
              <a:tr h="679690">
                <a:tc>
                  <a:txBody>
                    <a:bodyPr/>
                    <a:lstStyle/>
                    <a:p>
                      <a:pPr algn="r"/>
                      <a:r>
                        <a:rPr lang="en-US" sz="1800" dirty="0" smtClean="0"/>
                        <a:t>c)</a:t>
                      </a:r>
                      <a:endParaRPr lang="en-US" sz="1800" dirty="0"/>
                    </a:p>
                  </a:txBody>
                  <a:tcPr/>
                </a:tc>
                <a:tc>
                  <a:txBody>
                    <a:bodyPr/>
                    <a:lstStyle/>
                    <a:p>
                      <a:pPr marL="0" indent="0" algn="just">
                        <a:buNone/>
                      </a:pPr>
                      <a:r>
                        <a:rPr lang="en-US" sz="1800" dirty="0" smtClean="0"/>
                        <a:t>Grain elevators</a:t>
                      </a:r>
                      <a:endParaRPr lang="en-US" sz="1800" dirty="0"/>
                    </a:p>
                  </a:txBody>
                  <a:tcPr/>
                </a:tc>
                <a:extLst>
                  <a:ext uri="{0D108BD9-81ED-4DB2-BD59-A6C34878D82A}">
                    <a16:rowId xmlns:a16="http://schemas.microsoft.com/office/drawing/2014/main" val="10003"/>
                  </a:ext>
                </a:extLst>
              </a:tr>
              <a:tr h="823779">
                <a:tc>
                  <a:txBody>
                    <a:bodyPr/>
                    <a:lstStyle/>
                    <a:p>
                      <a:pPr algn="r"/>
                      <a:r>
                        <a:rPr lang="en-US" sz="1800" dirty="0" smtClean="0"/>
                        <a:t>d)</a:t>
                      </a:r>
                      <a:endParaRPr lang="en-US" sz="1800" dirty="0"/>
                    </a:p>
                  </a:txBody>
                  <a:tcPr/>
                </a:tc>
                <a:tc>
                  <a:txBody>
                    <a:bodyPr/>
                    <a:lstStyle/>
                    <a:p>
                      <a:pPr marL="0" indent="0" algn="just">
                        <a:buNone/>
                      </a:pPr>
                      <a:r>
                        <a:rPr lang="en-US" sz="1800" dirty="0" smtClean="0"/>
                        <a:t>Buildings, tall chimneys or stacks where flammable gases, fumes,</a:t>
                      </a:r>
                      <a:r>
                        <a:rPr lang="en-US" sz="1800" baseline="0" dirty="0" smtClean="0"/>
                        <a:t> dust or lint are likely to be present; and</a:t>
                      </a:r>
                      <a:endParaRPr lang="en-US" sz="1800" dirty="0"/>
                    </a:p>
                  </a:txBody>
                  <a:tcPr/>
                </a:tc>
                <a:extLst>
                  <a:ext uri="{0D108BD9-81ED-4DB2-BD59-A6C34878D82A}">
                    <a16:rowId xmlns:a16="http://schemas.microsoft.com/office/drawing/2014/main" val="2003568115"/>
                  </a:ext>
                </a:extLst>
              </a:tr>
              <a:tr h="470731">
                <a:tc>
                  <a:txBody>
                    <a:bodyPr/>
                    <a:lstStyle/>
                    <a:p>
                      <a:pPr algn="r"/>
                      <a:r>
                        <a:rPr lang="en-US" sz="1800" dirty="0" smtClean="0"/>
                        <a:t>e)</a:t>
                      </a:r>
                      <a:endParaRPr lang="en-US" sz="1800" dirty="0"/>
                    </a:p>
                  </a:txBody>
                  <a:tcPr/>
                </a:tc>
                <a:tc>
                  <a:txBody>
                    <a:bodyPr/>
                    <a:lstStyle/>
                    <a:p>
                      <a:pPr marL="0" indent="0" algn="just">
                        <a:buNone/>
                      </a:pPr>
                      <a:r>
                        <a:rPr lang="en-US" sz="1800" dirty="0" smtClean="0"/>
                        <a:t>Sub-station buildings and outdoor transformers and switch yards.</a:t>
                      </a:r>
                      <a:endParaRPr lang="en-US" sz="1800" dirty="0"/>
                    </a:p>
                  </a:txBody>
                  <a:tcPr/>
                </a:tc>
                <a:extLst>
                  <a:ext uri="{0D108BD9-81ED-4DB2-BD59-A6C34878D82A}">
                    <a16:rowId xmlns:a16="http://schemas.microsoft.com/office/drawing/2014/main" val="1840137518"/>
                  </a:ext>
                </a:extLst>
              </a:tr>
              <a:tr h="557418">
                <a:tc>
                  <a:txBody>
                    <a:bodyPr/>
                    <a:lstStyle/>
                    <a:p>
                      <a:pPr algn="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1629387262"/>
                  </a:ext>
                </a:extLst>
              </a:tr>
              <a:tr h="1529875">
                <a:tc gridSpan="2">
                  <a:txBody>
                    <a:bodyPr/>
                    <a:lstStyle/>
                    <a:p>
                      <a:pPr marL="0" indent="0" algn="just">
                        <a:buNone/>
                      </a:pPr>
                      <a:r>
                        <a:rPr lang="en-US" sz="1800" i="1" dirty="0" smtClean="0"/>
                        <a:t>As per Rule 9 of Indian Electricity Rules 1956 owner of every overhead line, sub-station or generating station which is so exposed as to be liable to injury from lightning shall adopt efficient means for diverting to earth any electrical surges due to lightning.</a:t>
                      </a:r>
                      <a:endParaRPr lang="en-US" sz="1800" i="1" dirty="0"/>
                    </a:p>
                  </a:txBody>
                  <a:tcPr/>
                </a:tc>
                <a:tc hMerge="1">
                  <a:txBody>
                    <a:bodyPr/>
                    <a:lstStyle/>
                    <a:p>
                      <a:pPr marL="0" indent="0" algn="just">
                        <a:buNone/>
                      </a:pPr>
                      <a:endParaRPr lang="en-US" sz="1800" dirty="0"/>
                    </a:p>
                  </a:txBody>
                  <a:tcPr/>
                </a:tc>
                <a:extLst>
                  <a:ext uri="{0D108BD9-81ED-4DB2-BD59-A6C34878D82A}">
                    <a16:rowId xmlns:a16="http://schemas.microsoft.com/office/drawing/2014/main" val="4050387440"/>
                  </a:ext>
                </a:extLst>
              </a:tr>
            </a:tbl>
          </a:graphicData>
        </a:graphic>
      </p:graphicFrame>
      <p:sp>
        <p:nvSpPr>
          <p:cNvPr id="5" name="Title 4"/>
          <p:cNvSpPr>
            <a:spLocks noGrp="1"/>
          </p:cNvSpPr>
          <p:nvPr>
            <p:ph type="title"/>
          </p:nvPr>
        </p:nvSpPr>
        <p:spPr>
          <a:xfrm>
            <a:off x="477982"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fontScale="90000"/>
          </a:bodyPr>
          <a:lstStyle/>
          <a:p>
            <a:r>
              <a:rPr lang="en-US" sz="4000" i="1" dirty="0" smtClean="0"/>
              <a:t>  Protection against lightning                                            </a:t>
            </a:r>
            <a:br>
              <a:rPr lang="en-US" sz="4000" i="1" dirty="0" smtClean="0"/>
            </a:br>
            <a:r>
              <a:rPr lang="en-US" sz="1800" i="1" dirty="0" smtClean="0"/>
              <a:t>[Rule 70(3)]</a:t>
            </a:r>
            <a:endParaRPr lang="en-US" sz="18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0" y="-38100"/>
            <a:ext cx="2857500" cy="1333500"/>
          </a:xfrm>
          <a:prstGeom prst="rect">
            <a:avLst/>
          </a:prstGeom>
        </p:spPr>
      </p:pic>
    </p:spTree>
    <p:extLst>
      <p:ext uri="{BB962C8B-B14F-4D97-AF65-F5344CB8AC3E}">
        <p14:creationId xmlns:p14="http://schemas.microsoft.com/office/powerpoint/2010/main" val="7145865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063239573"/>
              </p:ext>
            </p:extLst>
          </p:nvPr>
        </p:nvGraphicFramePr>
        <p:xfrm>
          <a:off x="502920" y="822546"/>
          <a:ext cx="8382000" cy="5532120"/>
        </p:xfrm>
        <a:graphic>
          <a:graphicData uri="http://schemas.openxmlformats.org/drawingml/2006/table">
            <a:tbl>
              <a:tblPr firstRow="1" bandRow="1">
                <a:tableStyleId>{5C22544A-7EE6-4342-B048-85BDC9FD1C3A}</a:tableStyleId>
              </a:tblPr>
              <a:tblGrid>
                <a:gridCol w="665238">
                  <a:extLst>
                    <a:ext uri="{9D8B030D-6E8A-4147-A177-3AD203B41FA5}">
                      <a16:colId xmlns:a16="http://schemas.microsoft.com/office/drawing/2014/main" val="20000"/>
                    </a:ext>
                  </a:extLst>
                </a:gridCol>
                <a:gridCol w="1064381">
                  <a:extLst>
                    <a:ext uri="{9D8B030D-6E8A-4147-A177-3AD203B41FA5}">
                      <a16:colId xmlns:a16="http://schemas.microsoft.com/office/drawing/2014/main" val="2788082529"/>
                    </a:ext>
                  </a:extLst>
                </a:gridCol>
                <a:gridCol w="2385181">
                  <a:extLst>
                    <a:ext uri="{9D8B030D-6E8A-4147-A177-3AD203B41FA5}">
                      <a16:colId xmlns:a16="http://schemas.microsoft.com/office/drawing/2014/main" val="1882877875"/>
                    </a:ext>
                  </a:extLst>
                </a:gridCol>
                <a:gridCol w="4267200">
                  <a:extLst>
                    <a:ext uri="{9D8B030D-6E8A-4147-A177-3AD203B41FA5}">
                      <a16:colId xmlns:a16="http://schemas.microsoft.com/office/drawing/2014/main" val="20001"/>
                    </a:ext>
                  </a:extLst>
                </a:gridCol>
              </a:tblGrid>
              <a:tr h="304801">
                <a:tc>
                  <a:txBody>
                    <a:bodyPr/>
                    <a:lstStyle/>
                    <a:p>
                      <a:pPr algn="ctr"/>
                      <a:r>
                        <a:rPr lang="en-US" sz="1600" dirty="0" smtClean="0"/>
                        <a:t>Rule</a:t>
                      </a:r>
                      <a:endParaRPr lang="en-US" sz="1600" dirty="0"/>
                    </a:p>
                  </a:txBody>
                  <a:tcPr/>
                </a:tc>
                <a:tc>
                  <a:txBody>
                    <a:bodyPr/>
                    <a:lstStyle/>
                    <a:p>
                      <a:pPr algn="ctr"/>
                      <a:r>
                        <a:rPr lang="en-US" sz="1600" dirty="0" smtClean="0"/>
                        <a:t>Name</a:t>
                      </a:r>
                      <a:endParaRPr lang="en-US" sz="1600" dirty="0"/>
                    </a:p>
                  </a:txBody>
                  <a:tcPr/>
                </a:tc>
                <a:tc>
                  <a:txBody>
                    <a:bodyPr/>
                    <a:lstStyle/>
                    <a:p>
                      <a:pPr algn="ctr"/>
                      <a:r>
                        <a:rPr lang="en-US" sz="1600" dirty="0" smtClean="0"/>
                        <a:t>Sample</a:t>
                      </a:r>
                      <a:endParaRPr lang="en-US" sz="1600" dirty="0"/>
                    </a:p>
                  </a:txBody>
                  <a:tcPr/>
                </a:tc>
                <a:tc>
                  <a:txBody>
                    <a:bodyPr/>
                    <a:lstStyle/>
                    <a:p>
                      <a:pPr marL="0" indent="0" algn="ctr">
                        <a:buNone/>
                      </a:pPr>
                      <a:r>
                        <a:rPr lang="en-US" sz="1600" i="1" dirty="0" smtClean="0"/>
                        <a:t>Use</a:t>
                      </a:r>
                    </a:p>
                    <a:p>
                      <a:pPr marL="0" indent="0" algn="ctr">
                        <a:buNone/>
                      </a:pPr>
                      <a:endParaRPr lang="en-US" sz="1600" i="1" dirty="0"/>
                    </a:p>
                  </a:txBody>
                  <a:tcPr/>
                </a:tc>
                <a:extLst>
                  <a:ext uri="{0D108BD9-81ED-4DB2-BD59-A6C34878D82A}">
                    <a16:rowId xmlns:a16="http://schemas.microsoft.com/office/drawing/2014/main" val="10000"/>
                  </a:ext>
                </a:extLst>
              </a:tr>
              <a:tr h="1036734">
                <a:tc rowSpan="3">
                  <a:txBody>
                    <a:bodyPr/>
                    <a:lstStyle/>
                    <a:p>
                      <a:r>
                        <a:rPr lang="en-US" sz="1600" dirty="0" smtClean="0"/>
                        <a:t>Sch. VIII </a:t>
                      </a:r>
                      <a:endParaRPr lang="en-US" sz="1600" dirty="0"/>
                    </a:p>
                  </a:txBody>
                  <a:tcPr/>
                </a:tc>
                <a:tc>
                  <a:txBody>
                    <a:bodyPr/>
                    <a:lstStyle/>
                    <a:p>
                      <a:r>
                        <a:rPr lang="en-US" sz="1600" dirty="0" smtClean="0"/>
                        <a:t>Helmets</a:t>
                      </a:r>
                      <a:endParaRPr lang="en-US" sz="1600" dirty="0"/>
                    </a:p>
                  </a:txBody>
                  <a:tcPr/>
                </a:tc>
                <a:tc>
                  <a:txBody>
                    <a:bodyPr/>
                    <a:lstStyle/>
                    <a:p>
                      <a:endParaRPr lang="en-US" sz="1600" dirty="0"/>
                    </a:p>
                  </a:txBody>
                  <a:tcPr/>
                </a:tc>
                <a:tc>
                  <a:txBody>
                    <a:bodyPr/>
                    <a:lstStyle/>
                    <a:p>
                      <a:pPr marL="0" indent="0">
                        <a:buFontTx/>
                        <a:buNone/>
                      </a:pPr>
                      <a:r>
                        <a:rPr lang="en-US" sz="1600" dirty="0" smtClean="0"/>
                        <a:t>Shot blasting</a:t>
                      </a:r>
                      <a:endParaRPr lang="en-US" sz="1600" dirty="0"/>
                    </a:p>
                  </a:txBody>
                  <a:tcPr/>
                </a:tc>
                <a:extLst>
                  <a:ext uri="{0D108BD9-81ED-4DB2-BD59-A6C34878D82A}">
                    <a16:rowId xmlns:a16="http://schemas.microsoft.com/office/drawing/2014/main" val="10001"/>
                  </a:ext>
                </a:extLst>
              </a:tr>
              <a:tr h="792618">
                <a:tc vMerge="1">
                  <a:txBody>
                    <a:bodyPr/>
                    <a:lstStyle/>
                    <a:p>
                      <a:endParaRPr lang="en-US" sz="1600" dirty="0"/>
                    </a:p>
                  </a:txBody>
                  <a:tcPr/>
                </a:tc>
                <a:tc>
                  <a:txBody>
                    <a:bodyPr/>
                    <a:lstStyle/>
                    <a:p>
                      <a:r>
                        <a:rPr lang="en-US" sz="1600" dirty="0" smtClean="0"/>
                        <a:t>Gauntlets</a:t>
                      </a:r>
                      <a:endParaRPr lang="en-US" sz="1600" dirty="0"/>
                    </a:p>
                  </a:txBody>
                  <a:tcPr/>
                </a:tc>
                <a:tc>
                  <a:txBody>
                    <a:bodyPr/>
                    <a:lstStyle/>
                    <a:p>
                      <a:endParaRPr lang="en-US" sz="1600" dirty="0"/>
                    </a:p>
                  </a:txBody>
                  <a:tcPr/>
                </a:tc>
                <a:tc>
                  <a:txBody>
                    <a:bodyPr/>
                    <a:lstStyle/>
                    <a:p>
                      <a:r>
                        <a:rPr lang="en-US" sz="1600" dirty="0" smtClean="0"/>
                        <a:t>Shot blasting</a:t>
                      </a:r>
                    </a:p>
                    <a:p>
                      <a:r>
                        <a:rPr lang="en-US" sz="1600" dirty="0" smtClean="0"/>
                        <a:t>Ambulance</a:t>
                      </a:r>
                    </a:p>
                    <a:p>
                      <a:endParaRPr lang="en-US" sz="1600" dirty="0"/>
                    </a:p>
                  </a:txBody>
                  <a:tcPr/>
                </a:tc>
                <a:extLst>
                  <a:ext uri="{0D108BD9-81ED-4DB2-BD59-A6C34878D82A}">
                    <a16:rowId xmlns:a16="http://schemas.microsoft.com/office/drawing/2014/main" val="1641289792"/>
                  </a:ext>
                </a:extLst>
              </a:tr>
              <a:tr h="762000">
                <a:tc vMerge="1">
                  <a:txBody>
                    <a:bodyPr/>
                    <a:lstStyle/>
                    <a:p>
                      <a:endParaRPr lang="en-US" sz="1600" dirty="0"/>
                    </a:p>
                  </a:txBody>
                  <a:tcPr/>
                </a:tc>
                <a:tc>
                  <a:txBody>
                    <a:bodyPr/>
                    <a:lstStyle/>
                    <a:p>
                      <a:r>
                        <a:rPr lang="en-US" sz="1600" dirty="0" smtClean="0"/>
                        <a:t>Overalls</a:t>
                      </a:r>
                      <a:endParaRPr lang="en-US" sz="1600" dirty="0"/>
                    </a:p>
                  </a:txBody>
                  <a:tcPr/>
                </a:tc>
                <a:tc>
                  <a:txBody>
                    <a:bodyPr/>
                    <a:lstStyle/>
                    <a:p>
                      <a:endParaRPr lang="en-US" sz="1600" dirty="0"/>
                    </a:p>
                  </a:txBody>
                  <a:tcPr/>
                </a:tc>
                <a:tc>
                  <a:txBody>
                    <a:bodyPr/>
                    <a:lstStyle/>
                    <a:p>
                      <a:r>
                        <a:rPr lang="en-US" sz="1600" i="1" dirty="0" smtClean="0"/>
                        <a:t>Shot blasting</a:t>
                      </a:r>
                    </a:p>
                    <a:p>
                      <a:endParaRPr lang="en-US" sz="1600" i="1" dirty="0"/>
                    </a:p>
                  </a:txBody>
                  <a:tcPr/>
                </a:tc>
                <a:extLst>
                  <a:ext uri="{0D108BD9-81ED-4DB2-BD59-A6C34878D82A}">
                    <a16:rowId xmlns:a16="http://schemas.microsoft.com/office/drawing/2014/main" val="1609141558"/>
                  </a:ext>
                </a:extLst>
              </a:tr>
              <a:tr h="822684">
                <a:tc>
                  <a:txBody>
                    <a:bodyPr/>
                    <a:lstStyle/>
                    <a:p>
                      <a:r>
                        <a:rPr lang="en-US" sz="1600" dirty="0" smtClean="0"/>
                        <a:t>73</a:t>
                      </a:r>
                      <a:endParaRPr lang="en-US" sz="1600" dirty="0"/>
                    </a:p>
                  </a:txBody>
                  <a:tcPr/>
                </a:tc>
                <a:tc>
                  <a:txBody>
                    <a:bodyPr/>
                    <a:lstStyle/>
                    <a:p>
                      <a:r>
                        <a:rPr lang="en-US" sz="1600" dirty="0" smtClean="0"/>
                        <a:t>Tight clothing</a:t>
                      </a:r>
                      <a:endParaRPr lang="en-US" sz="1600" dirty="0"/>
                    </a:p>
                  </a:txBody>
                  <a:tcPr/>
                </a:tc>
                <a:tc>
                  <a:txBody>
                    <a:bodyPr/>
                    <a:lstStyle/>
                    <a:p>
                      <a:endParaRPr lang="en-US" sz="1600" dirty="0"/>
                    </a:p>
                  </a:txBody>
                  <a:tcPr/>
                </a:tc>
                <a:tc>
                  <a:txBody>
                    <a:bodyPr/>
                    <a:lstStyle/>
                    <a:p>
                      <a:r>
                        <a:rPr lang="en-US" sz="1600" i="1" dirty="0" smtClean="0"/>
                        <a:t>For machinery in motion (Sec.22)/prime mover (Rule 73) – a pair</a:t>
                      </a:r>
                      <a:r>
                        <a:rPr lang="en-US" sz="1600" i="1" baseline="0" dirty="0" smtClean="0"/>
                        <a:t> of closely fitting shorts and half-sleeve shirt or vest.</a:t>
                      </a:r>
                      <a:endParaRPr lang="en-US" sz="1600" i="1" dirty="0"/>
                    </a:p>
                  </a:txBody>
                  <a:tcPr/>
                </a:tc>
                <a:extLst>
                  <a:ext uri="{0D108BD9-81ED-4DB2-BD59-A6C34878D82A}">
                    <a16:rowId xmlns:a16="http://schemas.microsoft.com/office/drawing/2014/main" val="3191469732"/>
                  </a:ext>
                </a:extLst>
              </a:tr>
              <a:tr h="822684">
                <a:tc>
                  <a:txBody>
                    <a:bodyPr/>
                    <a:lstStyle/>
                    <a:p>
                      <a:r>
                        <a:rPr lang="en-US" sz="1600" dirty="0" smtClean="0"/>
                        <a:t>Sch. XVII</a:t>
                      </a:r>
                      <a:endParaRPr lang="en-US" sz="1600" dirty="0"/>
                    </a:p>
                  </a:txBody>
                  <a:tcPr/>
                </a:tc>
                <a:tc>
                  <a:txBody>
                    <a:bodyPr/>
                    <a:lstStyle/>
                    <a:p>
                      <a:r>
                        <a:rPr lang="en-US" sz="1600" dirty="0" smtClean="0"/>
                        <a:t>Protective clothing</a:t>
                      </a:r>
                      <a:endParaRPr lang="en-US" sz="1600" dirty="0"/>
                    </a:p>
                  </a:txBody>
                  <a:tcPr/>
                </a:tc>
                <a:tc>
                  <a:txBody>
                    <a:bodyPr/>
                    <a:lstStyle/>
                    <a:p>
                      <a:endParaRPr lang="en-US" sz="1600" dirty="0"/>
                    </a:p>
                  </a:txBody>
                  <a:tcPr/>
                </a:tc>
                <a:tc>
                  <a:txBody>
                    <a:bodyPr/>
                    <a:lstStyle/>
                    <a:p>
                      <a:r>
                        <a:rPr lang="en-US" sz="1600" i="1" dirty="0" smtClean="0"/>
                        <a:t>Asbestos</a:t>
                      </a:r>
                      <a:endParaRPr lang="en-US" sz="1600" i="1" dirty="0"/>
                    </a:p>
                  </a:txBody>
                  <a:tcPr/>
                </a:tc>
                <a:extLst>
                  <a:ext uri="{0D108BD9-81ED-4DB2-BD59-A6C34878D82A}">
                    <a16:rowId xmlns:a16="http://schemas.microsoft.com/office/drawing/2014/main" val="2074050896"/>
                  </a:ext>
                </a:extLst>
              </a:tr>
              <a:tr h="685662">
                <a:tc>
                  <a:txBody>
                    <a:bodyPr/>
                    <a:lstStyle/>
                    <a:p>
                      <a:r>
                        <a:rPr lang="en-US" sz="1600" dirty="0" smtClean="0"/>
                        <a:t>67</a:t>
                      </a:r>
                      <a:endParaRPr lang="en-US" sz="1600" dirty="0"/>
                    </a:p>
                  </a:txBody>
                  <a:tcPr/>
                </a:tc>
                <a:tc>
                  <a:txBody>
                    <a:bodyPr/>
                    <a:lstStyle/>
                    <a:p>
                      <a:r>
                        <a:rPr lang="en-US" sz="1600" dirty="0" smtClean="0"/>
                        <a:t>Screens or goggles</a:t>
                      </a:r>
                      <a:endParaRPr lang="en-US" sz="1600" dirty="0"/>
                    </a:p>
                  </a:txBody>
                  <a:tcPr/>
                </a:tc>
                <a:tc>
                  <a:txBody>
                    <a:bodyPr/>
                    <a:lstStyle/>
                    <a:p>
                      <a:endParaRPr lang="en-US" sz="1600" dirty="0"/>
                    </a:p>
                  </a:txBody>
                  <a:tcPr>
                    <a:blipFill>
                      <a:blip r:embed="rId3"/>
                      <a:stretch>
                        <a:fillRect/>
                      </a:stretch>
                    </a:blipFill>
                  </a:tcPr>
                </a:tc>
                <a:tc>
                  <a:txBody>
                    <a:bodyPr/>
                    <a:lstStyle/>
                    <a:p>
                      <a:endParaRPr lang="en-US" sz="1600" i="1" dirty="0"/>
                    </a:p>
                  </a:txBody>
                  <a:tcPr/>
                </a:tc>
                <a:extLst>
                  <a:ext uri="{0D108BD9-81ED-4DB2-BD59-A6C34878D82A}">
                    <a16:rowId xmlns:a16="http://schemas.microsoft.com/office/drawing/2014/main" val="2223616085"/>
                  </a:ext>
                </a:extLst>
              </a:tr>
            </a:tbl>
          </a:graphicData>
        </a:graphic>
      </p:graphicFrame>
      <p:sp>
        <p:nvSpPr>
          <p:cNvPr id="5" name="Title 4"/>
          <p:cNvSpPr>
            <a:spLocks noGrp="1"/>
          </p:cNvSpPr>
          <p:nvPr>
            <p:ph type="title"/>
          </p:nvPr>
        </p:nvSpPr>
        <p:spPr>
          <a:xfrm>
            <a:off x="533400" y="15241"/>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4000" i="1" dirty="0" smtClean="0"/>
              <a:t>Personal Protective </a:t>
            </a:r>
            <a:r>
              <a:rPr lang="en-US" sz="4000" i="1" dirty="0" err="1" smtClean="0"/>
              <a:t>Equipments</a:t>
            </a:r>
            <a:endParaRPr lang="en-US" sz="4000" i="1"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1234" y="2498880"/>
            <a:ext cx="2143125" cy="701177"/>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9799" y="1318261"/>
            <a:ext cx="2286001" cy="11430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01236" y="3230397"/>
            <a:ext cx="2143126" cy="716417"/>
          </a:xfrm>
          <a:prstGeom prst="rect">
            <a:avLst/>
          </a:prstGeom>
        </p:spPr>
      </p:pic>
      <p:graphicFrame>
        <p:nvGraphicFramePr>
          <p:cNvPr id="2" name="Object 1"/>
          <p:cNvGraphicFramePr>
            <a:graphicFrameLocks noChangeAspect="1"/>
          </p:cNvGraphicFramePr>
          <p:nvPr>
            <p:extLst>
              <p:ext uri="{D42A27DB-BD31-4B8C-83A1-F6EECF244321}">
                <p14:modId xmlns:p14="http://schemas.microsoft.com/office/powerpoint/2010/main" val="2473884585"/>
              </p:ext>
            </p:extLst>
          </p:nvPr>
        </p:nvGraphicFramePr>
        <p:xfrm>
          <a:off x="4876800" y="5714724"/>
          <a:ext cx="914400" cy="771525"/>
        </p:xfrm>
        <a:graphic>
          <a:graphicData uri="http://schemas.openxmlformats.org/presentationml/2006/ole">
            <mc:AlternateContent xmlns:mc="http://schemas.openxmlformats.org/markup-compatibility/2006">
              <mc:Choice xmlns:v="urn:schemas-microsoft-com:vml" Requires="v">
                <p:oleObj spid="_x0000_s7258" name="Document" showAsIcon="1" r:id="rId7" imgW="914400" imgH="771480" progId="Word.Document.12">
                  <p:embed/>
                </p:oleObj>
              </mc:Choice>
              <mc:Fallback>
                <p:oleObj name="Document" showAsIcon="1" r:id="rId7" imgW="914400" imgH="771480" progId="Word.Document.12">
                  <p:embed/>
                  <p:pic>
                    <p:nvPicPr>
                      <p:cNvPr id="0" name=""/>
                      <p:cNvPicPr/>
                      <p:nvPr/>
                    </p:nvPicPr>
                    <p:blipFill>
                      <a:blip r:embed="rId8"/>
                      <a:stretch>
                        <a:fillRect/>
                      </a:stretch>
                    </p:blipFill>
                    <p:spPr>
                      <a:xfrm>
                        <a:off x="4876800" y="5714724"/>
                        <a:ext cx="914400" cy="771525"/>
                      </a:xfrm>
                      <a:prstGeom prst="rect">
                        <a:avLst/>
                      </a:prstGeom>
                    </p:spPr>
                  </p:pic>
                </p:oleObj>
              </mc:Fallback>
            </mc:AlternateContent>
          </a:graphicData>
        </a:graphic>
      </p:graphicFrame>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8899" y="4830560"/>
            <a:ext cx="1447799" cy="670423"/>
          </a:xfrm>
          <a:prstGeom prst="rect">
            <a:avLst/>
          </a:prstGeom>
        </p:spPr>
      </p:pic>
    </p:spTree>
    <p:extLst>
      <p:ext uri="{BB962C8B-B14F-4D97-AF65-F5344CB8AC3E}">
        <p14:creationId xmlns:p14="http://schemas.microsoft.com/office/powerpoint/2010/main" val="4070732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81944741"/>
              </p:ext>
            </p:extLst>
          </p:nvPr>
        </p:nvGraphicFramePr>
        <p:xfrm>
          <a:off x="381000" y="1219062"/>
          <a:ext cx="8305799" cy="4283268"/>
        </p:xfrm>
        <a:graphic>
          <a:graphicData uri="http://schemas.openxmlformats.org/drawingml/2006/table">
            <a:tbl>
              <a:tblPr firstRow="1" bandRow="1">
                <a:tableStyleId>{5C22544A-7EE6-4342-B048-85BDC9FD1C3A}</a:tableStyleId>
              </a:tblPr>
              <a:tblGrid>
                <a:gridCol w="1400978">
                  <a:extLst>
                    <a:ext uri="{9D8B030D-6E8A-4147-A177-3AD203B41FA5}">
                      <a16:colId xmlns:a16="http://schemas.microsoft.com/office/drawing/2014/main" val="20000"/>
                    </a:ext>
                  </a:extLst>
                </a:gridCol>
                <a:gridCol w="1300908">
                  <a:extLst>
                    <a:ext uri="{9D8B030D-6E8A-4147-A177-3AD203B41FA5}">
                      <a16:colId xmlns:a16="http://schemas.microsoft.com/office/drawing/2014/main" val="2788082529"/>
                    </a:ext>
                  </a:extLst>
                </a:gridCol>
                <a:gridCol w="5603913">
                  <a:extLst>
                    <a:ext uri="{9D8B030D-6E8A-4147-A177-3AD203B41FA5}">
                      <a16:colId xmlns:a16="http://schemas.microsoft.com/office/drawing/2014/main" val="20001"/>
                    </a:ext>
                  </a:extLst>
                </a:gridCol>
              </a:tblGrid>
              <a:tr h="304801">
                <a:tc>
                  <a:txBody>
                    <a:bodyPr/>
                    <a:lstStyle/>
                    <a:p>
                      <a:pPr algn="ctr"/>
                      <a:r>
                        <a:rPr lang="en-US" sz="1600" dirty="0" smtClean="0"/>
                        <a:t>Rule</a:t>
                      </a:r>
                      <a:endParaRPr lang="en-US" sz="1600" dirty="0"/>
                    </a:p>
                  </a:txBody>
                  <a:tcPr/>
                </a:tc>
                <a:tc>
                  <a:txBody>
                    <a:bodyPr/>
                    <a:lstStyle/>
                    <a:p>
                      <a:pPr algn="ctr"/>
                      <a:r>
                        <a:rPr lang="en-US" sz="1600" dirty="0" smtClean="0"/>
                        <a:t>Name</a:t>
                      </a:r>
                      <a:endParaRPr lang="en-US" sz="1600" dirty="0"/>
                    </a:p>
                  </a:txBody>
                  <a:tcPr/>
                </a:tc>
                <a:tc>
                  <a:txBody>
                    <a:bodyPr/>
                    <a:lstStyle/>
                    <a:p>
                      <a:pPr marL="0" indent="0" algn="ctr">
                        <a:buNone/>
                      </a:pPr>
                      <a:r>
                        <a:rPr lang="en-US" sz="1600" i="1" dirty="0" smtClean="0"/>
                        <a:t>Use</a:t>
                      </a:r>
                    </a:p>
                    <a:p>
                      <a:pPr marL="0" indent="0" algn="ctr">
                        <a:buNone/>
                      </a:pPr>
                      <a:endParaRPr lang="en-US" sz="1600" i="1" dirty="0"/>
                    </a:p>
                  </a:txBody>
                  <a:tcPr/>
                </a:tc>
                <a:extLst>
                  <a:ext uri="{0D108BD9-81ED-4DB2-BD59-A6C34878D82A}">
                    <a16:rowId xmlns:a16="http://schemas.microsoft.com/office/drawing/2014/main" val="10000"/>
                  </a:ext>
                </a:extLst>
              </a:tr>
              <a:tr h="1234716">
                <a:tc>
                  <a:txBody>
                    <a:bodyPr/>
                    <a:lstStyle/>
                    <a:p>
                      <a:r>
                        <a:rPr lang="en-US" sz="1600" dirty="0" smtClean="0"/>
                        <a:t>73-C</a:t>
                      </a:r>
                      <a:endParaRPr lang="en-US" sz="1600" dirty="0"/>
                    </a:p>
                  </a:txBody>
                  <a:tcPr/>
                </a:tc>
                <a:tc>
                  <a:txBody>
                    <a:bodyPr/>
                    <a:lstStyle/>
                    <a:p>
                      <a:r>
                        <a:rPr lang="en-US" sz="1600" dirty="0" smtClean="0"/>
                        <a:t>Work permit</a:t>
                      </a:r>
                      <a:endParaRPr lang="en-US" sz="1600" dirty="0"/>
                    </a:p>
                  </a:txBody>
                  <a:tcPr/>
                </a:tc>
                <a:tc>
                  <a:txBody>
                    <a:bodyPr/>
                    <a:lstStyle/>
                    <a:p>
                      <a:r>
                        <a:rPr lang="en-US" sz="1600" i="1" dirty="0" smtClean="0"/>
                        <a:t>Mandatory</a:t>
                      </a:r>
                      <a:r>
                        <a:rPr lang="en-US" sz="1600" i="1" baseline="0" dirty="0" smtClean="0"/>
                        <a:t> in case equipment or pipeline containing inflammable materials are operated.</a:t>
                      </a:r>
                      <a:endParaRPr lang="en-US" sz="1600" i="1" dirty="0"/>
                    </a:p>
                  </a:txBody>
                  <a:tcPr/>
                </a:tc>
                <a:extLst>
                  <a:ext uri="{0D108BD9-81ED-4DB2-BD59-A6C34878D82A}">
                    <a16:rowId xmlns:a16="http://schemas.microsoft.com/office/drawing/2014/main" val="551500650"/>
                  </a:ext>
                </a:extLst>
              </a:tr>
              <a:tr h="1234716">
                <a:tc>
                  <a:txBody>
                    <a:bodyPr/>
                    <a:lstStyle/>
                    <a:p>
                      <a:r>
                        <a:rPr lang="en-US" sz="1600" dirty="0" smtClean="0"/>
                        <a:t>44(4)</a:t>
                      </a:r>
                    </a:p>
                    <a:p>
                      <a:r>
                        <a:rPr lang="en-US" sz="1600" dirty="0" smtClean="0"/>
                        <a:t>IE Rules 1956</a:t>
                      </a:r>
                      <a:endParaRPr lang="en-US" sz="1600" dirty="0"/>
                    </a:p>
                  </a:txBody>
                  <a:tcPr/>
                </a:tc>
                <a:tc>
                  <a:txBody>
                    <a:bodyPr/>
                    <a:lstStyle/>
                    <a:p>
                      <a:r>
                        <a:rPr lang="en-US" sz="1600" dirty="0" smtClean="0"/>
                        <a:t>Artificial respirator</a:t>
                      </a:r>
                      <a:endParaRPr lang="en-US" sz="1600" dirty="0"/>
                    </a:p>
                  </a:txBody>
                  <a:tcPr/>
                </a:tc>
                <a:tc>
                  <a:txBody>
                    <a:bodyPr/>
                    <a:lstStyle/>
                    <a:p>
                      <a:pPr marL="0" indent="0">
                        <a:buFontTx/>
                        <a:buNone/>
                      </a:pPr>
                      <a:r>
                        <a:rPr lang="en-US" sz="1600" dirty="0" smtClean="0"/>
                        <a:t>In every manned high voltage or extra-high voltage generating station, sub-station or switch station</a:t>
                      </a:r>
                      <a:endParaRPr lang="en-US" sz="1600" dirty="0"/>
                    </a:p>
                  </a:txBody>
                  <a:tcPr/>
                </a:tc>
                <a:extLst>
                  <a:ext uri="{0D108BD9-81ED-4DB2-BD59-A6C34878D82A}">
                    <a16:rowId xmlns:a16="http://schemas.microsoft.com/office/drawing/2014/main" val="10001"/>
                  </a:ext>
                </a:extLst>
              </a:tr>
              <a:tr h="1234716">
                <a:tc>
                  <a:txBody>
                    <a:bodyPr/>
                    <a:lstStyle/>
                    <a:p>
                      <a:r>
                        <a:rPr lang="en-US" sz="1600" dirty="0" smtClean="0"/>
                        <a:t>28(3)</a:t>
                      </a:r>
                    </a:p>
                    <a:p>
                      <a:r>
                        <a:rPr lang="en-US" sz="1600" dirty="0" smtClean="0"/>
                        <a:t>CEA </a:t>
                      </a:r>
                      <a:r>
                        <a:rPr lang="en-US" sz="1600" dirty="0" err="1" smtClean="0"/>
                        <a:t>Regu-lations</a:t>
                      </a:r>
                      <a:r>
                        <a:rPr lang="en-US" sz="1600" dirty="0" smtClean="0"/>
                        <a:t> 2010</a:t>
                      </a:r>
                    </a:p>
                    <a:p>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Artificial respirator</a:t>
                      </a:r>
                    </a:p>
                    <a:p>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In every manned generating station, sub-station, or switching station of voltage</a:t>
                      </a:r>
                      <a:r>
                        <a:rPr lang="en-US" sz="1600" baseline="0" dirty="0" smtClean="0"/>
                        <a:t> exceeding 650 V</a:t>
                      </a:r>
                      <a:endParaRPr lang="en-US" sz="1600" dirty="0" smtClean="0"/>
                    </a:p>
                    <a:p>
                      <a:endParaRPr lang="en-US" sz="1600" i="1" dirty="0"/>
                    </a:p>
                  </a:txBody>
                  <a:tcPr/>
                </a:tc>
                <a:extLst>
                  <a:ext uri="{0D108BD9-81ED-4DB2-BD59-A6C34878D82A}">
                    <a16:rowId xmlns:a16="http://schemas.microsoft.com/office/drawing/2014/main" val="4156351909"/>
                  </a:ext>
                </a:extLst>
              </a:tr>
            </a:tbl>
          </a:graphicData>
        </a:graphic>
      </p:graphicFrame>
      <p:sp>
        <p:nvSpPr>
          <p:cNvPr id="5" name="Title 4"/>
          <p:cNvSpPr>
            <a:spLocks noGrp="1"/>
          </p:cNvSpPr>
          <p:nvPr>
            <p:ph type="title"/>
          </p:nvPr>
        </p:nvSpPr>
        <p:spPr>
          <a:xfrm>
            <a:off x="457200" y="38100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 Other safety requirements</a:t>
            </a:r>
            <a:endParaRPr lang="en-US" sz="4000" i="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1191" y="0"/>
            <a:ext cx="2705100" cy="1695450"/>
          </a:xfrm>
          <a:prstGeom prst="rect">
            <a:avLst/>
          </a:prstGeom>
        </p:spPr>
      </p:pic>
    </p:spTree>
    <p:extLst>
      <p:ext uri="{BB962C8B-B14F-4D97-AF65-F5344CB8AC3E}">
        <p14:creationId xmlns:p14="http://schemas.microsoft.com/office/powerpoint/2010/main" val="2255281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86276553"/>
              </p:ext>
            </p:extLst>
          </p:nvPr>
        </p:nvGraphicFramePr>
        <p:xfrm>
          <a:off x="554182" y="837384"/>
          <a:ext cx="8153400" cy="5173808"/>
        </p:xfrm>
        <a:graphic>
          <a:graphicData uri="http://schemas.openxmlformats.org/drawingml/2006/table">
            <a:tbl>
              <a:tblPr firstRow="1" bandRow="1">
                <a:tableStyleId>{5C22544A-7EE6-4342-B048-85BDC9FD1C3A}</a:tableStyleId>
              </a:tblPr>
              <a:tblGrid>
                <a:gridCol w="1731818">
                  <a:extLst>
                    <a:ext uri="{9D8B030D-6E8A-4147-A177-3AD203B41FA5}">
                      <a16:colId xmlns:a16="http://schemas.microsoft.com/office/drawing/2014/main" val="20000"/>
                    </a:ext>
                  </a:extLst>
                </a:gridCol>
                <a:gridCol w="5029200">
                  <a:extLst>
                    <a:ext uri="{9D8B030D-6E8A-4147-A177-3AD203B41FA5}">
                      <a16:colId xmlns:a16="http://schemas.microsoft.com/office/drawing/2014/main" val="20001"/>
                    </a:ext>
                  </a:extLst>
                </a:gridCol>
                <a:gridCol w="1392382">
                  <a:extLst>
                    <a:ext uri="{9D8B030D-6E8A-4147-A177-3AD203B41FA5}">
                      <a16:colId xmlns:a16="http://schemas.microsoft.com/office/drawing/2014/main" val="2821954084"/>
                    </a:ext>
                  </a:extLst>
                </a:gridCol>
              </a:tblGrid>
              <a:tr h="422946">
                <a:tc rowSpan="3">
                  <a:txBody>
                    <a:bodyPr/>
                    <a:lstStyle/>
                    <a:p>
                      <a:pPr algn="l"/>
                      <a:r>
                        <a:rPr lang="en-US" sz="1800" dirty="0" smtClean="0"/>
                        <a:t>Hazardous chemicals</a:t>
                      </a:r>
                      <a:endParaRPr lang="en-US" sz="1800" dirty="0"/>
                    </a:p>
                  </a:txBody>
                  <a:tcPr/>
                </a:tc>
                <a:tc>
                  <a:txBody>
                    <a:bodyPr/>
                    <a:lstStyle/>
                    <a:p>
                      <a:pPr marL="0" indent="0">
                        <a:buNone/>
                      </a:pPr>
                      <a:r>
                        <a:rPr lang="en-US" sz="1800" dirty="0" smtClean="0"/>
                        <a:t>a) As per Schedule-I</a:t>
                      </a:r>
                      <a:endParaRPr lang="en-US" sz="1800" dirty="0"/>
                    </a:p>
                  </a:txBody>
                  <a:tcPr/>
                </a:tc>
                <a:tc>
                  <a:txBody>
                    <a:bodyPr/>
                    <a:lstStyle/>
                    <a:p>
                      <a:pPr marL="0" indent="0">
                        <a:buNone/>
                      </a:pPr>
                      <a:endParaRPr lang="en-US" sz="1800" dirty="0"/>
                    </a:p>
                  </a:txBody>
                  <a:tcPr/>
                </a:tc>
                <a:extLst>
                  <a:ext uri="{0D108BD9-81ED-4DB2-BD59-A6C34878D82A}">
                    <a16:rowId xmlns:a16="http://schemas.microsoft.com/office/drawing/2014/main" val="10001"/>
                  </a:ext>
                </a:extLst>
              </a:tr>
              <a:tr h="487012">
                <a:tc vMerge="1">
                  <a:txBody>
                    <a:bodyPr/>
                    <a:lstStyle/>
                    <a:p>
                      <a:pPr algn="r"/>
                      <a:endParaRPr lang="en-US" sz="1800" dirty="0"/>
                    </a:p>
                  </a:txBody>
                  <a:tcPr/>
                </a:tc>
                <a:tc>
                  <a:txBody>
                    <a:bodyPr/>
                    <a:lstStyle/>
                    <a:p>
                      <a:pPr marL="0" indent="0" algn="l">
                        <a:buNone/>
                      </a:pPr>
                      <a:r>
                        <a:rPr lang="en-US" sz="1800" dirty="0" smtClean="0"/>
                        <a:t>b) As per Schedule-2 Col.2</a:t>
                      </a:r>
                      <a:endParaRPr lang="en-US" sz="1800" dirty="0"/>
                    </a:p>
                  </a:txBody>
                  <a:tcPr/>
                </a:tc>
                <a:tc>
                  <a:txBody>
                    <a:bodyPr/>
                    <a:lstStyle/>
                    <a:p>
                      <a:pPr marL="0" indent="0" algn="l">
                        <a:buNone/>
                      </a:pPr>
                      <a:endParaRPr lang="en-US" sz="1800" dirty="0"/>
                    </a:p>
                  </a:txBody>
                  <a:tcPr/>
                </a:tc>
                <a:extLst>
                  <a:ext uri="{0D108BD9-81ED-4DB2-BD59-A6C34878D82A}">
                    <a16:rowId xmlns:a16="http://schemas.microsoft.com/office/drawing/2014/main" val="10002"/>
                  </a:ext>
                </a:extLst>
              </a:tr>
              <a:tr h="562558">
                <a:tc vMerge="1">
                  <a:txBody>
                    <a:bodyPr/>
                    <a:lstStyle/>
                    <a:p>
                      <a:pPr algn="r"/>
                      <a:endParaRPr lang="en-US" sz="1800" dirty="0"/>
                    </a:p>
                  </a:txBody>
                  <a:tcPr/>
                </a:tc>
                <a:tc>
                  <a:txBody>
                    <a:bodyPr/>
                    <a:lstStyle/>
                    <a:p>
                      <a:pPr marL="0" indent="0" algn="just">
                        <a:buNone/>
                      </a:pPr>
                      <a:r>
                        <a:rPr lang="en-US" sz="1800" dirty="0" smtClean="0"/>
                        <a:t>c) As per Schedule-2 to Factories Act 1948</a:t>
                      </a:r>
                      <a:endParaRPr lang="en-US" sz="1800" dirty="0"/>
                    </a:p>
                  </a:txBody>
                  <a:tcPr/>
                </a:tc>
                <a:tc>
                  <a:txBody>
                    <a:bodyPr/>
                    <a:lstStyle/>
                    <a:p>
                      <a:pPr marL="0" indent="0" algn="just">
                        <a:buNone/>
                      </a:pPr>
                      <a:endParaRPr lang="en-US" sz="1800" dirty="0"/>
                    </a:p>
                  </a:txBody>
                  <a:tcPr/>
                </a:tc>
                <a:extLst>
                  <a:ext uri="{0D108BD9-81ED-4DB2-BD59-A6C34878D82A}">
                    <a16:rowId xmlns:a16="http://schemas.microsoft.com/office/drawing/2014/main" val="10003"/>
                  </a:ext>
                </a:extLst>
              </a:tr>
              <a:tr h="681817">
                <a:tc>
                  <a:txBody>
                    <a:bodyPr/>
                    <a:lstStyle/>
                    <a:p>
                      <a:pPr algn="l"/>
                      <a:r>
                        <a:rPr lang="en-US" sz="1800" dirty="0" smtClean="0"/>
                        <a:t>Major accident hazards factory</a:t>
                      </a:r>
                      <a:endParaRPr lang="en-US" sz="1800" dirty="0"/>
                    </a:p>
                  </a:txBody>
                  <a:tcPr/>
                </a:tc>
                <a:tc gridSpan="2">
                  <a:txBody>
                    <a:bodyPr/>
                    <a:lstStyle/>
                    <a:p>
                      <a:pPr marL="0" indent="0" algn="just">
                        <a:buNone/>
                      </a:pPr>
                      <a:r>
                        <a:rPr lang="en-US" sz="1800" dirty="0" smtClean="0"/>
                        <a:t>Handling hazardous chemical equal to or in excess of threshold quantity specified in Sch.2 Col3 </a:t>
                      </a:r>
                      <a:endParaRPr lang="en-US" sz="1800" dirty="0"/>
                    </a:p>
                  </a:txBody>
                  <a:tcPr/>
                </a:tc>
                <a:tc hMerge="1">
                  <a:txBody>
                    <a:bodyPr/>
                    <a:lstStyle/>
                    <a:p>
                      <a:pPr marL="0" indent="0" algn="just">
                        <a:buNone/>
                      </a:pPr>
                      <a:endParaRPr lang="en-US" sz="1800" dirty="0"/>
                    </a:p>
                  </a:txBody>
                  <a:tcPr/>
                </a:tc>
                <a:extLst>
                  <a:ext uri="{0D108BD9-81ED-4DB2-BD59-A6C34878D82A}">
                    <a16:rowId xmlns:a16="http://schemas.microsoft.com/office/drawing/2014/main" val="2003568115"/>
                  </a:ext>
                </a:extLst>
              </a:tr>
              <a:tr h="681817">
                <a:tc gridSpan="3">
                  <a:txBody>
                    <a:bodyPr/>
                    <a:lstStyle/>
                    <a:p>
                      <a:pPr algn="l"/>
                      <a:r>
                        <a:rPr lang="en-US" sz="1800" b="1" i="1" u="sng" dirty="0" smtClean="0"/>
                        <a:t>Action</a:t>
                      </a:r>
                      <a:r>
                        <a:rPr lang="en-US" sz="1800" b="1" i="1" u="sng" baseline="0" dirty="0" smtClean="0"/>
                        <a:t> to be taken if qty. is equal to or more than threshold </a:t>
                      </a:r>
                    </a:p>
                    <a:p>
                      <a:pPr algn="l"/>
                      <a:r>
                        <a:rPr lang="en-US" sz="1800" b="1" i="1" u="sng" baseline="0" dirty="0" smtClean="0"/>
                        <a:t>as per Col.3 of Sch.2</a:t>
                      </a:r>
                      <a:endParaRPr lang="en-US" sz="1800" b="1" i="1" u="sng" dirty="0"/>
                    </a:p>
                  </a:txBody>
                  <a:tcPr/>
                </a:tc>
                <a:tc hMerge="1">
                  <a:txBody>
                    <a:bodyPr/>
                    <a:lstStyle/>
                    <a:p>
                      <a:pPr marL="0" indent="0" algn="just">
                        <a:buNone/>
                      </a:pPr>
                      <a:endParaRPr lang="en-US" sz="1800" dirty="0"/>
                    </a:p>
                  </a:txBody>
                  <a:tcPr/>
                </a:tc>
                <a:tc hMerge="1">
                  <a:txBody>
                    <a:bodyPr/>
                    <a:lstStyle/>
                    <a:p>
                      <a:pPr marL="0" indent="0" algn="just">
                        <a:buNone/>
                      </a:pPr>
                      <a:endParaRPr lang="en-US" sz="1800" dirty="0"/>
                    </a:p>
                  </a:txBody>
                  <a:tcPr/>
                </a:tc>
                <a:extLst>
                  <a:ext uri="{0D108BD9-81ED-4DB2-BD59-A6C34878D82A}">
                    <a16:rowId xmlns:a16="http://schemas.microsoft.com/office/drawing/2014/main" val="1840137518"/>
                  </a:ext>
                </a:extLst>
              </a:tr>
              <a:tr h="681817">
                <a:tc>
                  <a:txBody>
                    <a:bodyPr/>
                    <a:lstStyle/>
                    <a:p>
                      <a:pPr algn="l"/>
                      <a:r>
                        <a:rPr lang="en-US" sz="1800" dirty="0" smtClean="0"/>
                        <a:t>Notification of site</a:t>
                      </a:r>
                      <a:endParaRPr lang="en-US" sz="1800" dirty="0"/>
                    </a:p>
                  </a:txBody>
                  <a:tcPr/>
                </a:tc>
                <a:tc gridSpan="2">
                  <a:txBody>
                    <a:bodyPr/>
                    <a:lstStyle/>
                    <a:p>
                      <a:pPr marL="0" indent="0" algn="just">
                        <a:buNone/>
                      </a:pPr>
                      <a:r>
                        <a:rPr lang="en-US" sz="1800" dirty="0" smtClean="0"/>
                        <a:t>Min.90 days prior notification to Chief Inspector for commencing industrial activity</a:t>
                      </a:r>
                      <a:endParaRPr lang="en-US" sz="1800" dirty="0"/>
                    </a:p>
                  </a:txBody>
                  <a:tcPr/>
                </a:tc>
                <a:tc hMerge="1">
                  <a:txBody>
                    <a:bodyPr/>
                    <a:lstStyle/>
                    <a:p>
                      <a:pPr marL="0" indent="0" algn="just">
                        <a:buNone/>
                      </a:pPr>
                      <a:endParaRPr lang="en-US" sz="1800" dirty="0"/>
                    </a:p>
                  </a:txBody>
                  <a:tcPr/>
                </a:tc>
                <a:extLst>
                  <a:ext uri="{0D108BD9-81ED-4DB2-BD59-A6C34878D82A}">
                    <a16:rowId xmlns:a16="http://schemas.microsoft.com/office/drawing/2014/main" val="1629387262"/>
                  </a:ext>
                </a:extLst>
              </a:tr>
              <a:tr h="974024">
                <a:tc>
                  <a:txBody>
                    <a:bodyPr/>
                    <a:lstStyle/>
                    <a:p>
                      <a:pPr algn="l"/>
                      <a:r>
                        <a:rPr lang="en-US" sz="1800" dirty="0" smtClean="0"/>
                        <a:t>On site emergency plan</a:t>
                      </a:r>
                      <a:endParaRPr lang="en-US" sz="1800" dirty="0"/>
                    </a:p>
                  </a:txBody>
                  <a:tcPr/>
                </a:tc>
                <a:tc gridSpan="2">
                  <a:txBody>
                    <a:bodyPr/>
                    <a:lstStyle/>
                    <a:p>
                      <a:pPr marL="285750" indent="-285750" algn="just">
                        <a:buFontTx/>
                        <a:buChar char="-"/>
                      </a:pPr>
                      <a:r>
                        <a:rPr lang="en-US" sz="1800" dirty="0" smtClean="0"/>
                        <a:t>To be prepared before commencement of industrial activity – containing details as per Sch.VI</a:t>
                      </a:r>
                    </a:p>
                    <a:p>
                      <a:pPr marL="285750" indent="-285750" algn="just">
                        <a:buFontTx/>
                        <a:buChar char="-"/>
                      </a:pPr>
                      <a:r>
                        <a:rPr lang="en-US" sz="1800" dirty="0" smtClean="0"/>
                        <a:t>Mock-drill to be conducted once in 6</a:t>
                      </a:r>
                      <a:r>
                        <a:rPr lang="en-US" sz="1800" baseline="0" dirty="0" smtClean="0"/>
                        <a:t> months</a:t>
                      </a:r>
                      <a:endParaRPr lang="en-US" sz="1800" dirty="0"/>
                    </a:p>
                  </a:txBody>
                  <a:tcPr/>
                </a:tc>
                <a:tc hMerge="1">
                  <a:txBody>
                    <a:bodyPr/>
                    <a:lstStyle/>
                    <a:p>
                      <a:pPr marL="0" indent="0" algn="just">
                        <a:buNone/>
                      </a:pPr>
                      <a:endParaRPr lang="en-US" sz="1800" dirty="0"/>
                    </a:p>
                  </a:txBody>
                  <a:tcPr/>
                </a:tc>
                <a:extLst>
                  <a:ext uri="{0D108BD9-81ED-4DB2-BD59-A6C34878D82A}">
                    <a16:rowId xmlns:a16="http://schemas.microsoft.com/office/drawing/2014/main" val="584809554"/>
                  </a:ext>
                </a:extLst>
              </a:tr>
              <a:tr h="681817">
                <a:tc gridSpan="3">
                  <a:txBody>
                    <a:bodyPr/>
                    <a:lstStyle/>
                    <a:p>
                      <a:pPr algn="l"/>
                      <a:r>
                        <a:rPr lang="en-US" sz="1800" i="1" dirty="0" smtClean="0"/>
                        <a:t>Provisions relating to safety report and safety audit will apply if the quantity</a:t>
                      </a:r>
                      <a:r>
                        <a:rPr lang="en-US" sz="1800" i="1" baseline="0" dirty="0" smtClean="0"/>
                        <a:t> of chemicals is equal to or more than threshold as per Col.4 of Sch.2.</a:t>
                      </a:r>
                      <a:endParaRPr lang="en-US" sz="1800" i="1" dirty="0"/>
                    </a:p>
                  </a:txBody>
                  <a:tcPr/>
                </a:tc>
                <a:tc hMerge="1">
                  <a:txBody>
                    <a:bodyPr/>
                    <a:lstStyle/>
                    <a:p>
                      <a:pPr marL="0" indent="0" algn="just">
                        <a:buNone/>
                      </a:pPr>
                      <a:endParaRPr lang="en-US" sz="1800" dirty="0"/>
                    </a:p>
                  </a:txBody>
                  <a:tcPr/>
                </a:tc>
                <a:tc hMerge="1">
                  <a:txBody>
                    <a:bodyPr/>
                    <a:lstStyle/>
                    <a:p>
                      <a:pPr marL="0" indent="0" algn="just">
                        <a:buNone/>
                      </a:pPr>
                      <a:endParaRPr lang="en-US" sz="1800" dirty="0"/>
                    </a:p>
                  </a:txBody>
                  <a:tcPr/>
                </a:tc>
                <a:extLst>
                  <a:ext uri="{0D108BD9-81ED-4DB2-BD59-A6C34878D82A}">
                    <a16:rowId xmlns:a16="http://schemas.microsoft.com/office/drawing/2014/main" val="2461451525"/>
                  </a:ext>
                </a:extLst>
              </a:tr>
            </a:tbl>
          </a:graphicData>
        </a:graphic>
      </p:graphicFrame>
      <p:sp>
        <p:nvSpPr>
          <p:cNvPr id="5" name="Title 4"/>
          <p:cNvSpPr>
            <a:spLocks noGrp="1"/>
          </p:cNvSpPr>
          <p:nvPr>
            <p:ph type="title"/>
          </p:nvPr>
        </p:nvSpPr>
        <p:spPr>
          <a:xfrm>
            <a:off x="304800" y="0"/>
            <a:ext cx="8402782"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fontScale="90000"/>
          </a:bodyPr>
          <a:lstStyle/>
          <a:p>
            <a:r>
              <a:rPr lang="en-US" sz="2800" i="1" dirty="0" smtClean="0"/>
              <a:t>Maharashtra Factories (Control of Industrial </a:t>
            </a:r>
            <a:br>
              <a:rPr lang="en-US" sz="2800" i="1" dirty="0" smtClean="0"/>
            </a:br>
            <a:r>
              <a:rPr lang="en-US" sz="2800" i="1" dirty="0" smtClean="0"/>
              <a:t>Major Accident Hazards) Rules 2003</a:t>
            </a:r>
            <a:endParaRPr lang="en-US" sz="2800" i="1" dirty="0"/>
          </a:p>
        </p:txBody>
      </p:sp>
      <p:graphicFrame>
        <p:nvGraphicFramePr>
          <p:cNvPr id="2" name="Object 1"/>
          <p:cNvGraphicFramePr>
            <a:graphicFrameLocks noChangeAspect="1"/>
          </p:cNvGraphicFramePr>
          <p:nvPr>
            <p:extLst>
              <p:ext uri="{D42A27DB-BD31-4B8C-83A1-F6EECF244321}">
                <p14:modId xmlns:p14="http://schemas.microsoft.com/office/powerpoint/2010/main" val="2629961888"/>
              </p:ext>
            </p:extLst>
          </p:nvPr>
        </p:nvGraphicFramePr>
        <p:xfrm>
          <a:off x="7467600" y="2057400"/>
          <a:ext cx="914400" cy="771525"/>
        </p:xfrm>
        <a:graphic>
          <a:graphicData uri="http://schemas.openxmlformats.org/presentationml/2006/ole">
            <mc:AlternateContent xmlns:mc="http://schemas.openxmlformats.org/markup-compatibility/2006">
              <mc:Choice xmlns:v="urn:schemas-microsoft-com:vml" Requires="v">
                <p:oleObj spid="_x0000_s6286" name="Document" showAsIcon="1" r:id="rId4" imgW="914400" imgH="771480" progId="Word.Document.12">
                  <p:embed/>
                </p:oleObj>
              </mc:Choice>
              <mc:Fallback>
                <p:oleObj name="Document" showAsIcon="1" r:id="rId4" imgW="914400" imgH="771480" progId="Word.Document.12">
                  <p:embed/>
                  <p:pic>
                    <p:nvPicPr>
                      <p:cNvPr id="0" name=""/>
                      <p:cNvPicPr/>
                      <p:nvPr/>
                    </p:nvPicPr>
                    <p:blipFill>
                      <a:blip r:embed="rId5"/>
                      <a:stretch>
                        <a:fillRect/>
                      </a:stretch>
                    </p:blipFill>
                    <p:spPr>
                      <a:xfrm>
                        <a:off x="7467600" y="2057400"/>
                        <a:ext cx="914400" cy="771525"/>
                      </a:xfrm>
                      <a:prstGeom prst="rect">
                        <a:avLst/>
                      </a:prstGeom>
                    </p:spPr>
                  </p:pic>
                </p:oleObj>
              </mc:Fallback>
            </mc:AlternateContent>
          </a:graphicData>
        </a:graphic>
      </p:graphicFrame>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989" y="0"/>
            <a:ext cx="2619375" cy="1743075"/>
          </a:xfrm>
          <a:prstGeom prst="rect">
            <a:avLst/>
          </a:prstGeom>
        </p:spPr>
      </p:pic>
    </p:spTree>
    <p:extLst>
      <p:ext uri="{BB962C8B-B14F-4D97-AF65-F5344CB8AC3E}">
        <p14:creationId xmlns:p14="http://schemas.microsoft.com/office/powerpoint/2010/main" val="13081272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08769728"/>
              </p:ext>
            </p:extLst>
          </p:nvPr>
        </p:nvGraphicFramePr>
        <p:xfrm>
          <a:off x="381000" y="1219062"/>
          <a:ext cx="8305799" cy="5282007"/>
        </p:xfrm>
        <a:graphic>
          <a:graphicData uri="http://schemas.openxmlformats.org/drawingml/2006/table">
            <a:tbl>
              <a:tblPr firstRow="1" bandRow="1">
                <a:tableStyleId>{5C22544A-7EE6-4342-B048-85BDC9FD1C3A}</a:tableStyleId>
              </a:tblPr>
              <a:tblGrid>
                <a:gridCol w="1400978">
                  <a:extLst>
                    <a:ext uri="{9D8B030D-6E8A-4147-A177-3AD203B41FA5}">
                      <a16:colId xmlns:a16="http://schemas.microsoft.com/office/drawing/2014/main" val="20000"/>
                    </a:ext>
                  </a:extLst>
                </a:gridCol>
                <a:gridCol w="1875622">
                  <a:extLst>
                    <a:ext uri="{9D8B030D-6E8A-4147-A177-3AD203B41FA5}">
                      <a16:colId xmlns:a16="http://schemas.microsoft.com/office/drawing/2014/main" val="2788082529"/>
                    </a:ext>
                  </a:extLst>
                </a:gridCol>
                <a:gridCol w="5029199">
                  <a:extLst>
                    <a:ext uri="{9D8B030D-6E8A-4147-A177-3AD203B41FA5}">
                      <a16:colId xmlns:a16="http://schemas.microsoft.com/office/drawing/2014/main" val="20001"/>
                    </a:ext>
                  </a:extLst>
                </a:gridCol>
              </a:tblGrid>
              <a:tr h="545697">
                <a:tc>
                  <a:txBody>
                    <a:bodyPr/>
                    <a:lstStyle/>
                    <a:p>
                      <a:pPr algn="ctr"/>
                      <a:r>
                        <a:rPr lang="en-US" sz="1600" dirty="0" smtClean="0"/>
                        <a:t>Rule</a:t>
                      </a:r>
                      <a:endParaRPr lang="en-US" sz="1600" dirty="0"/>
                    </a:p>
                  </a:txBody>
                  <a:tcPr/>
                </a:tc>
                <a:tc>
                  <a:txBody>
                    <a:bodyPr/>
                    <a:lstStyle/>
                    <a:p>
                      <a:pPr algn="ctr"/>
                      <a:endParaRPr lang="en-US" sz="1600" dirty="0"/>
                    </a:p>
                  </a:txBody>
                  <a:tcPr/>
                </a:tc>
                <a:tc>
                  <a:txBody>
                    <a:bodyPr/>
                    <a:lstStyle/>
                    <a:p>
                      <a:pPr marL="0" indent="0" algn="ctr">
                        <a:buNone/>
                      </a:pPr>
                      <a:endParaRPr lang="en-US" sz="1600" i="1" dirty="0" smtClean="0"/>
                    </a:p>
                    <a:p>
                      <a:pPr marL="0" indent="0" algn="ctr">
                        <a:buNone/>
                      </a:pPr>
                      <a:endParaRPr lang="en-US" sz="1600" i="1" dirty="0"/>
                    </a:p>
                  </a:txBody>
                  <a:tcPr/>
                </a:tc>
                <a:extLst>
                  <a:ext uri="{0D108BD9-81ED-4DB2-BD59-A6C34878D82A}">
                    <a16:rowId xmlns:a16="http://schemas.microsoft.com/office/drawing/2014/main" val="10000"/>
                  </a:ext>
                </a:extLst>
              </a:tr>
              <a:tr h="527370">
                <a:tc>
                  <a:txBody>
                    <a:bodyPr/>
                    <a:lstStyle/>
                    <a:p>
                      <a:r>
                        <a:rPr lang="en-US" sz="1600" dirty="0" smtClean="0"/>
                        <a:t>64</a:t>
                      </a:r>
                      <a:endParaRPr lang="en-US" sz="1600" dirty="0"/>
                    </a:p>
                  </a:txBody>
                  <a:tcPr/>
                </a:tc>
                <a:tc>
                  <a:txBody>
                    <a:bodyPr/>
                    <a:lstStyle/>
                    <a:p>
                      <a:r>
                        <a:rPr lang="en-US" sz="1600" dirty="0" smtClean="0"/>
                        <a:t>Lifting machines</a:t>
                      </a:r>
                      <a:endParaRPr lang="en-US" sz="1600" dirty="0"/>
                    </a:p>
                  </a:txBody>
                  <a:tcPr/>
                </a:tc>
                <a:tc>
                  <a:txBody>
                    <a:bodyPr/>
                    <a:lstStyle/>
                    <a:p>
                      <a:r>
                        <a:rPr lang="en-US" sz="1600" i="1" dirty="0" smtClean="0"/>
                        <a:t>For driver of lifting machines</a:t>
                      </a:r>
                      <a:endParaRPr lang="en-US" sz="1600" i="1" dirty="0"/>
                    </a:p>
                  </a:txBody>
                  <a:tcPr/>
                </a:tc>
                <a:extLst>
                  <a:ext uri="{0D108BD9-81ED-4DB2-BD59-A6C34878D82A}">
                    <a16:rowId xmlns:a16="http://schemas.microsoft.com/office/drawing/2014/main" val="551500650"/>
                  </a:ext>
                </a:extLst>
              </a:tr>
              <a:tr h="545697">
                <a:tc>
                  <a:txBody>
                    <a:bodyPr/>
                    <a:lstStyle/>
                    <a:p>
                      <a:r>
                        <a:rPr lang="en-US" sz="1600" dirty="0" smtClean="0"/>
                        <a:t>71B(9)</a:t>
                      </a:r>
                      <a:endParaRPr lang="en-US" sz="1600" dirty="0"/>
                    </a:p>
                  </a:txBody>
                  <a:tcPr/>
                </a:tc>
                <a:tc>
                  <a:txBody>
                    <a:bodyPr/>
                    <a:lstStyle/>
                    <a:p>
                      <a:r>
                        <a:rPr lang="en-US" sz="1600" dirty="0" smtClean="0"/>
                        <a:t>Fire</a:t>
                      </a:r>
                      <a:endParaRPr lang="en-US" sz="1600" dirty="0"/>
                    </a:p>
                  </a:txBody>
                  <a:tcPr/>
                </a:tc>
                <a:tc>
                  <a:txBody>
                    <a:bodyPr/>
                    <a:lstStyle/>
                    <a:p>
                      <a:pPr marL="0" indent="0">
                        <a:buFontTx/>
                        <a:buNone/>
                      </a:pPr>
                      <a:r>
                        <a:rPr lang="en-US" sz="1600" dirty="0" smtClean="0"/>
                        <a:t>For proper maintenance and upkeep of fire fighting equipments</a:t>
                      </a:r>
                      <a:endParaRPr lang="en-US" sz="1600" dirty="0"/>
                    </a:p>
                  </a:txBody>
                  <a:tcPr/>
                </a:tc>
                <a:extLst>
                  <a:ext uri="{0D108BD9-81ED-4DB2-BD59-A6C34878D82A}">
                    <a16:rowId xmlns:a16="http://schemas.microsoft.com/office/drawing/2014/main" val="10001"/>
                  </a:ext>
                </a:extLst>
              </a:tr>
              <a:tr h="502149">
                <a:tc>
                  <a:txBody>
                    <a:bodyPr/>
                    <a:lstStyle/>
                    <a:p>
                      <a:r>
                        <a:rPr lang="en-US" sz="1600" dirty="0" smtClean="0"/>
                        <a:t>73</a:t>
                      </a:r>
                      <a:endParaRPr lang="en-US" sz="1600" dirty="0"/>
                    </a:p>
                  </a:txBody>
                  <a:tcPr/>
                </a:tc>
                <a:tc>
                  <a:txBody>
                    <a:bodyPr/>
                    <a:lstStyle/>
                    <a:p>
                      <a:r>
                        <a:rPr lang="en-US" sz="1600" dirty="0" smtClean="0"/>
                        <a:t>Prime movers</a:t>
                      </a:r>
                      <a:endParaRPr lang="en-US" sz="1600" dirty="0"/>
                    </a:p>
                  </a:txBody>
                  <a:tcPr/>
                </a:tc>
                <a:tc>
                  <a:txBody>
                    <a:bodyPr/>
                    <a:lstStyle/>
                    <a:p>
                      <a:r>
                        <a:rPr lang="en-US" sz="1600" i="1" dirty="0" smtClean="0"/>
                        <a:t>Oiling or attending to prime movers</a:t>
                      </a:r>
                      <a:endParaRPr lang="en-US" sz="1600" i="1" dirty="0"/>
                    </a:p>
                  </a:txBody>
                  <a:tcPr/>
                </a:tc>
                <a:extLst>
                  <a:ext uri="{0D108BD9-81ED-4DB2-BD59-A6C34878D82A}">
                    <a16:rowId xmlns:a16="http://schemas.microsoft.com/office/drawing/2014/main" val="4156351909"/>
                  </a:ext>
                </a:extLst>
              </a:tr>
              <a:tr h="545697">
                <a:tc>
                  <a:txBody>
                    <a:bodyPr/>
                    <a:lstStyle/>
                    <a:p>
                      <a:r>
                        <a:rPr lang="en-US" sz="1600" dirty="0" smtClean="0"/>
                        <a:t>73C (viii)</a:t>
                      </a:r>
                      <a:endParaRPr lang="en-US" sz="1600" dirty="0"/>
                    </a:p>
                  </a:txBody>
                  <a:tcPr/>
                </a:tc>
                <a:tc>
                  <a:txBody>
                    <a:bodyPr/>
                    <a:lstStyle/>
                    <a:p>
                      <a:r>
                        <a:rPr lang="en-US" sz="1600" dirty="0" smtClean="0"/>
                        <a:t>Inflammable material</a:t>
                      </a:r>
                      <a:endParaRPr lang="en-US" sz="1600" dirty="0"/>
                    </a:p>
                  </a:txBody>
                  <a:tcPr/>
                </a:tc>
                <a:tc>
                  <a:txBody>
                    <a:bodyPr/>
                    <a:lstStyle/>
                    <a:p>
                      <a:r>
                        <a:rPr lang="en-US" sz="1600" i="1" dirty="0" smtClean="0"/>
                        <a:t>For opening</a:t>
                      </a:r>
                      <a:r>
                        <a:rPr lang="en-US" sz="1600" i="1" baseline="0" dirty="0" smtClean="0"/>
                        <a:t> equipment or pipeline</a:t>
                      </a:r>
                      <a:endParaRPr lang="en-US" sz="1600" i="1" dirty="0"/>
                    </a:p>
                  </a:txBody>
                  <a:tcPr/>
                </a:tc>
                <a:extLst>
                  <a:ext uri="{0D108BD9-81ED-4DB2-BD59-A6C34878D82A}">
                    <a16:rowId xmlns:a16="http://schemas.microsoft.com/office/drawing/2014/main" val="2242849613"/>
                  </a:ext>
                </a:extLst>
              </a:tr>
              <a:tr h="590025">
                <a:tc>
                  <a:txBody>
                    <a:bodyPr/>
                    <a:lstStyle/>
                    <a:p>
                      <a:r>
                        <a:rPr lang="en-US" sz="1600" dirty="0" smtClean="0"/>
                        <a:t>73H</a:t>
                      </a:r>
                      <a:endParaRPr lang="en-US" sz="1600" dirty="0"/>
                    </a:p>
                  </a:txBody>
                  <a:tcPr/>
                </a:tc>
                <a:tc>
                  <a:txBody>
                    <a:bodyPr/>
                    <a:lstStyle/>
                    <a:p>
                      <a:r>
                        <a:rPr lang="en-US" sz="1600" dirty="0" smtClean="0"/>
                        <a:t>Hazardous process</a:t>
                      </a:r>
                      <a:endParaRPr lang="en-US" sz="1600" dirty="0"/>
                    </a:p>
                  </a:txBody>
                  <a:tcPr/>
                </a:tc>
                <a:tc>
                  <a:txBody>
                    <a:bodyPr/>
                    <a:lstStyle/>
                    <a:p>
                      <a:r>
                        <a:rPr lang="en-US" sz="1600" i="1" dirty="0" smtClean="0"/>
                        <a:t>For operator in charge of plant &amp; machinery or equipment</a:t>
                      </a:r>
                      <a:endParaRPr lang="en-US" sz="1600" i="1" dirty="0"/>
                    </a:p>
                  </a:txBody>
                  <a:tcPr/>
                </a:tc>
                <a:extLst>
                  <a:ext uri="{0D108BD9-81ED-4DB2-BD59-A6C34878D82A}">
                    <a16:rowId xmlns:a16="http://schemas.microsoft.com/office/drawing/2014/main" val="1012899507"/>
                  </a:ext>
                </a:extLst>
              </a:tr>
              <a:tr h="477211">
                <a:tc rowSpan="2">
                  <a:txBody>
                    <a:bodyPr/>
                    <a:lstStyle/>
                    <a:p>
                      <a:r>
                        <a:rPr lang="en-US" sz="1600" dirty="0" smtClean="0"/>
                        <a:t>73W</a:t>
                      </a:r>
                    </a:p>
                    <a:p>
                      <a:endParaRPr lang="en-US" sz="1600" dirty="0" smtClean="0"/>
                    </a:p>
                    <a:p>
                      <a:r>
                        <a:rPr lang="en-US" sz="1600" dirty="0" smtClean="0"/>
                        <a:t>71B</a:t>
                      </a:r>
                      <a:endParaRPr lang="en-US" sz="1600" dirty="0"/>
                    </a:p>
                  </a:txBody>
                  <a:tcPr/>
                </a:tc>
                <a:tc>
                  <a:txBody>
                    <a:bodyPr/>
                    <a:lstStyle/>
                    <a:p>
                      <a:r>
                        <a:rPr lang="en-US" sz="1600" dirty="0" smtClean="0"/>
                        <a:t>First aid</a:t>
                      </a:r>
                      <a:endParaRPr lang="en-US" sz="1600" dirty="0"/>
                    </a:p>
                  </a:txBody>
                  <a:tcPr/>
                </a:tc>
                <a:tc>
                  <a:txBody>
                    <a:bodyPr/>
                    <a:lstStyle/>
                    <a:p>
                      <a:r>
                        <a:rPr lang="en-US" sz="1600" i="1" dirty="0" smtClean="0"/>
                        <a:t>Minimum 5 persons in first</a:t>
                      </a:r>
                      <a:r>
                        <a:rPr lang="en-US" sz="1600" i="1" baseline="0" dirty="0" smtClean="0"/>
                        <a:t> aid procedures</a:t>
                      </a:r>
                      <a:endParaRPr lang="en-US" sz="1600" i="1" dirty="0"/>
                    </a:p>
                  </a:txBody>
                  <a:tcPr/>
                </a:tc>
                <a:extLst>
                  <a:ext uri="{0D108BD9-81ED-4DB2-BD59-A6C34878D82A}">
                    <a16:rowId xmlns:a16="http://schemas.microsoft.com/office/drawing/2014/main" val="557752695"/>
                  </a:ext>
                </a:extLst>
              </a:tr>
              <a:tr h="430813">
                <a:tc vMerge="1">
                  <a:txBody>
                    <a:bodyPr/>
                    <a:lstStyle/>
                    <a:p>
                      <a:endParaRPr lang="en-US" sz="1600" dirty="0"/>
                    </a:p>
                  </a:txBody>
                  <a:tcPr/>
                </a:tc>
                <a:tc>
                  <a:txBody>
                    <a:bodyPr/>
                    <a:lstStyle/>
                    <a:p>
                      <a:r>
                        <a:rPr lang="en-US" sz="1600" dirty="0" smtClean="0"/>
                        <a:t>Fire extinguishers</a:t>
                      </a:r>
                      <a:endParaRPr lang="en-US" sz="1600" dirty="0"/>
                    </a:p>
                  </a:txBody>
                  <a:tcPr/>
                </a:tc>
                <a:tc>
                  <a:txBody>
                    <a:bodyPr/>
                    <a:lstStyle/>
                    <a:p>
                      <a:r>
                        <a:rPr lang="en-US" sz="1600" i="1" dirty="0" smtClean="0"/>
                        <a:t>Fire fighting practices – sufficient no. of workers</a:t>
                      </a:r>
                      <a:endParaRPr lang="en-US" sz="1600" i="1" dirty="0"/>
                    </a:p>
                  </a:txBody>
                  <a:tcPr/>
                </a:tc>
                <a:extLst>
                  <a:ext uri="{0D108BD9-81ED-4DB2-BD59-A6C34878D82A}">
                    <a16:rowId xmlns:a16="http://schemas.microsoft.com/office/drawing/2014/main" val="95049226"/>
                  </a:ext>
                </a:extLst>
              </a:tr>
              <a:tr h="1017079">
                <a:tc>
                  <a:txBody>
                    <a:bodyPr/>
                    <a:lstStyle/>
                    <a:p>
                      <a:endParaRPr lang="en-US" sz="1600" dirty="0"/>
                    </a:p>
                  </a:txBody>
                  <a:tcPr/>
                </a:tc>
                <a:tc>
                  <a:txBody>
                    <a:bodyPr/>
                    <a:lstStyle/>
                    <a:p>
                      <a:r>
                        <a:rPr lang="en-US" sz="1600" dirty="0" smtClean="0"/>
                        <a:t>Electric furnaces</a:t>
                      </a:r>
                      <a:endParaRPr lang="en-US" sz="1600" dirty="0"/>
                    </a:p>
                  </a:txBody>
                  <a:tcPr/>
                </a:tc>
                <a:tc>
                  <a:txBody>
                    <a:bodyPr/>
                    <a:lstStyle/>
                    <a:p>
                      <a:r>
                        <a:rPr lang="en-US" sz="1600" i="1" dirty="0" smtClean="0"/>
                        <a:t>Workers in charge of operation and maintenance to have</a:t>
                      </a:r>
                      <a:r>
                        <a:rPr lang="en-US" sz="1600" i="1" baseline="0" dirty="0" smtClean="0"/>
                        <a:t> </a:t>
                      </a:r>
                      <a:r>
                        <a:rPr lang="en-US" sz="1600" i="1" dirty="0" smtClean="0"/>
                        <a:t>minimum High School leaving certificate.</a:t>
                      </a:r>
                      <a:endParaRPr lang="en-US" sz="1600" i="1" dirty="0"/>
                    </a:p>
                  </a:txBody>
                  <a:tcPr/>
                </a:tc>
                <a:extLst>
                  <a:ext uri="{0D108BD9-81ED-4DB2-BD59-A6C34878D82A}">
                    <a16:rowId xmlns:a16="http://schemas.microsoft.com/office/drawing/2014/main" val="3762679326"/>
                  </a:ext>
                </a:extLst>
              </a:tr>
            </a:tbl>
          </a:graphicData>
        </a:graphic>
      </p:graphicFrame>
      <p:sp>
        <p:nvSpPr>
          <p:cNvPr id="5" name="Title 4"/>
          <p:cNvSpPr>
            <a:spLocks noGrp="1"/>
          </p:cNvSpPr>
          <p:nvPr>
            <p:ph type="title"/>
          </p:nvPr>
        </p:nvSpPr>
        <p:spPr>
          <a:xfrm>
            <a:off x="457200" y="38100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           Training of workers</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6075" y="0"/>
            <a:ext cx="2447925" cy="1866900"/>
          </a:xfrm>
          <a:prstGeom prst="rect">
            <a:avLst/>
          </a:prstGeom>
        </p:spPr>
      </p:pic>
    </p:spTree>
    <p:extLst>
      <p:ext uri="{BB962C8B-B14F-4D97-AF65-F5344CB8AC3E}">
        <p14:creationId xmlns:p14="http://schemas.microsoft.com/office/powerpoint/2010/main" val="2963514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733800"/>
            <a:ext cx="8458200" cy="1828800"/>
          </a:xfrm>
          <a:solidFill>
            <a:srgbClr val="FFFF00"/>
          </a:solidFill>
          <a:scene3d>
            <a:camera prst="isometricOffAxis1Right"/>
            <a:lightRig rig="threePt" dir="t"/>
          </a:scene3d>
        </p:spPr>
        <p:txBody>
          <a:bodyPr>
            <a:normAutofit fontScale="90000"/>
          </a:bodyPr>
          <a:lstStyle/>
          <a:p>
            <a:pPr algn="ct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smtClean="0">
                <a:solidFill>
                  <a:srgbClr val="FF0000"/>
                </a:solidFill>
              </a:rPr>
              <a:t>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Health of workers</a:t>
            </a:r>
            <a:br>
              <a:rPr lang="en-IN" dirty="0" smtClean="0">
                <a:solidFill>
                  <a:srgbClr val="FF0000"/>
                </a:solidFill>
              </a:rPr>
            </a:br>
            <a:endParaRPr lang="en-IN" sz="3600" dirty="0">
              <a:solidFill>
                <a:srgbClr val="92D050"/>
              </a:solidFill>
            </a:endParaRPr>
          </a:p>
        </p:txBody>
      </p:sp>
    </p:spTree>
    <p:extLst>
      <p:ext uri="{BB962C8B-B14F-4D97-AF65-F5344CB8AC3E}">
        <p14:creationId xmlns:p14="http://schemas.microsoft.com/office/powerpoint/2010/main" val="106308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77587279"/>
              </p:ext>
            </p:extLst>
          </p:nvPr>
        </p:nvGraphicFramePr>
        <p:xfrm>
          <a:off x="228601" y="751307"/>
          <a:ext cx="8610599" cy="6106693"/>
        </p:xfrm>
        <a:graphic>
          <a:graphicData uri="http://schemas.openxmlformats.org/drawingml/2006/table">
            <a:tbl>
              <a:tblPr firstRow="1" bandRow="1">
                <a:tableStyleId>{5C22544A-7EE6-4342-B048-85BDC9FD1C3A}</a:tableStyleId>
              </a:tblPr>
              <a:tblGrid>
                <a:gridCol w="704504">
                  <a:extLst>
                    <a:ext uri="{9D8B030D-6E8A-4147-A177-3AD203B41FA5}">
                      <a16:colId xmlns:a16="http://schemas.microsoft.com/office/drawing/2014/main" val="20000"/>
                    </a:ext>
                  </a:extLst>
                </a:gridCol>
                <a:gridCol w="1487285">
                  <a:extLst>
                    <a:ext uri="{9D8B030D-6E8A-4147-A177-3AD203B41FA5}">
                      <a16:colId xmlns:a16="http://schemas.microsoft.com/office/drawing/2014/main" val="2788082529"/>
                    </a:ext>
                  </a:extLst>
                </a:gridCol>
                <a:gridCol w="4070465">
                  <a:extLst>
                    <a:ext uri="{9D8B030D-6E8A-4147-A177-3AD203B41FA5}">
                      <a16:colId xmlns:a16="http://schemas.microsoft.com/office/drawing/2014/main" val="20001"/>
                    </a:ext>
                  </a:extLst>
                </a:gridCol>
                <a:gridCol w="2348345">
                  <a:extLst>
                    <a:ext uri="{9D8B030D-6E8A-4147-A177-3AD203B41FA5}">
                      <a16:colId xmlns:a16="http://schemas.microsoft.com/office/drawing/2014/main" val="1274323916"/>
                    </a:ext>
                  </a:extLst>
                </a:gridCol>
              </a:tblGrid>
              <a:tr h="551276">
                <a:tc>
                  <a:txBody>
                    <a:bodyPr/>
                    <a:lstStyle/>
                    <a:p>
                      <a:pPr algn="ctr"/>
                      <a:r>
                        <a:rPr lang="en-US" sz="1200" dirty="0" smtClean="0"/>
                        <a:t>Rule</a:t>
                      </a:r>
                      <a:endParaRPr lang="en-US" sz="1200" dirty="0"/>
                    </a:p>
                  </a:txBody>
                  <a:tcPr/>
                </a:tc>
                <a:tc>
                  <a:txBody>
                    <a:bodyPr/>
                    <a:lstStyle/>
                    <a:p>
                      <a:pPr algn="ctr"/>
                      <a:r>
                        <a:rPr lang="en-US" sz="1600" dirty="0" smtClean="0"/>
                        <a:t>Subject</a:t>
                      </a:r>
                      <a:endParaRPr lang="en-US" sz="1600" dirty="0"/>
                    </a:p>
                  </a:txBody>
                  <a:tcPr/>
                </a:tc>
                <a:tc>
                  <a:txBody>
                    <a:bodyPr/>
                    <a:lstStyle/>
                    <a:p>
                      <a:pPr marL="0" indent="0" algn="ctr">
                        <a:buNone/>
                      </a:pPr>
                      <a:r>
                        <a:rPr lang="en-US" sz="1600" i="1" dirty="0" smtClean="0"/>
                        <a:t>Requirement</a:t>
                      </a:r>
                    </a:p>
                    <a:p>
                      <a:pPr marL="0" indent="0" algn="ctr">
                        <a:buNone/>
                      </a:pPr>
                      <a:endParaRPr lang="en-US" sz="1600" i="1" dirty="0"/>
                    </a:p>
                  </a:txBody>
                  <a:tcPr/>
                </a:tc>
                <a:tc>
                  <a:txBody>
                    <a:bodyPr/>
                    <a:lstStyle/>
                    <a:p>
                      <a:pPr marL="0" indent="0" algn="ctr">
                        <a:buNone/>
                      </a:pPr>
                      <a:r>
                        <a:rPr lang="en-US" sz="1600" i="1" dirty="0" smtClean="0"/>
                        <a:t>Periodicity</a:t>
                      </a:r>
                      <a:endParaRPr lang="en-US" sz="1600" i="1" dirty="0"/>
                    </a:p>
                  </a:txBody>
                  <a:tcPr/>
                </a:tc>
                <a:extLst>
                  <a:ext uri="{0D108BD9-81ED-4DB2-BD59-A6C34878D82A}">
                    <a16:rowId xmlns:a16="http://schemas.microsoft.com/office/drawing/2014/main" val="10000"/>
                  </a:ext>
                </a:extLst>
              </a:tr>
              <a:tr h="551276">
                <a:tc>
                  <a:txBody>
                    <a:bodyPr/>
                    <a:lstStyle/>
                    <a:p>
                      <a:r>
                        <a:rPr lang="en-US" sz="1600" dirty="0" smtClean="0"/>
                        <a:t>Sec. 11</a:t>
                      </a:r>
                      <a:endParaRPr lang="en-US" sz="1600" dirty="0"/>
                    </a:p>
                  </a:txBody>
                  <a:tcPr/>
                </a:tc>
                <a:tc>
                  <a:txBody>
                    <a:bodyPr/>
                    <a:lstStyle/>
                    <a:p>
                      <a:r>
                        <a:rPr lang="en-US" sz="1600" dirty="0" smtClean="0"/>
                        <a:t>Floor of every workroom</a:t>
                      </a:r>
                      <a:endParaRPr lang="en-US" sz="1600" dirty="0"/>
                    </a:p>
                  </a:txBody>
                  <a:tcPr/>
                </a:tc>
                <a:tc>
                  <a:txBody>
                    <a:bodyPr/>
                    <a:lstStyle/>
                    <a:p>
                      <a:pPr marL="0" indent="0">
                        <a:buFontTx/>
                        <a:buNone/>
                      </a:pPr>
                      <a:r>
                        <a:rPr lang="en-US" sz="1600" dirty="0" smtClean="0"/>
                        <a:t>Washing using disinfectant or by some other effective method</a:t>
                      </a:r>
                      <a:endParaRPr lang="en-US" sz="1600" dirty="0"/>
                    </a:p>
                  </a:txBody>
                  <a:tcPr/>
                </a:tc>
                <a:tc>
                  <a:txBody>
                    <a:bodyPr/>
                    <a:lstStyle/>
                    <a:p>
                      <a:pPr marL="0" indent="0">
                        <a:buFontTx/>
                        <a:buNone/>
                      </a:pPr>
                      <a:r>
                        <a:rPr lang="en-US" sz="1600" dirty="0" smtClean="0"/>
                        <a:t>Once in very week</a:t>
                      </a:r>
                      <a:endParaRPr lang="en-US" sz="1600" dirty="0"/>
                    </a:p>
                  </a:txBody>
                  <a:tcPr/>
                </a:tc>
                <a:extLst>
                  <a:ext uri="{0D108BD9-81ED-4DB2-BD59-A6C34878D82A}">
                    <a16:rowId xmlns:a16="http://schemas.microsoft.com/office/drawing/2014/main" val="10001"/>
                  </a:ext>
                </a:extLst>
              </a:tr>
              <a:tr h="783393">
                <a:tc rowSpan="4">
                  <a:txBody>
                    <a:bodyPr/>
                    <a:lstStyle/>
                    <a:p>
                      <a:r>
                        <a:rPr lang="en-US" sz="1600" dirty="0" smtClean="0"/>
                        <a:t>Sec.11</a:t>
                      </a:r>
                      <a:endParaRPr lang="en-US" sz="1600" dirty="0"/>
                    </a:p>
                  </a:txBody>
                  <a:tcPr/>
                </a:tc>
                <a:tc rowSpan="4">
                  <a:txBody>
                    <a:bodyPr/>
                    <a:lstStyle/>
                    <a:p>
                      <a:r>
                        <a:rPr lang="en-US" sz="1600" dirty="0" smtClean="0"/>
                        <a:t>All inside walls and partitions, all ceilings or tops of rooms and all walls, sides and tops of passages and staircase</a:t>
                      </a:r>
                      <a:endParaRPr lang="en-US" sz="1600" dirty="0"/>
                    </a:p>
                  </a:txBody>
                  <a:tcPr/>
                </a:tc>
                <a:tc>
                  <a:txBody>
                    <a:bodyPr/>
                    <a:lstStyle/>
                    <a:p>
                      <a:r>
                        <a:rPr lang="en-US" sz="1600" dirty="0" smtClean="0"/>
                        <a:t>a) If painted otherwise than</a:t>
                      </a:r>
                      <a:r>
                        <a:rPr lang="en-US" sz="1600" baseline="0" dirty="0" smtClean="0"/>
                        <a:t> with washable water paint or varnished – be repainted or revarnished</a:t>
                      </a:r>
                      <a:endParaRPr lang="en-US" sz="1600" dirty="0"/>
                    </a:p>
                  </a:txBody>
                  <a:tcPr/>
                </a:tc>
                <a:tc>
                  <a:txBody>
                    <a:bodyPr/>
                    <a:lstStyle/>
                    <a:p>
                      <a:r>
                        <a:rPr lang="en-US" sz="1600" dirty="0" smtClean="0"/>
                        <a:t>Once in 5 years</a:t>
                      </a:r>
                      <a:endParaRPr lang="en-US" sz="1600" dirty="0"/>
                    </a:p>
                  </a:txBody>
                  <a:tcPr/>
                </a:tc>
                <a:extLst>
                  <a:ext uri="{0D108BD9-81ED-4DB2-BD59-A6C34878D82A}">
                    <a16:rowId xmlns:a16="http://schemas.microsoft.com/office/drawing/2014/main" val="1641289792"/>
                  </a:ext>
                </a:extLst>
              </a:tr>
              <a:tr h="783393">
                <a:tc vMerge="1">
                  <a:txBody>
                    <a:bodyPr/>
                    <a:lstStyle/>
                    <a:p>
                      <a:endParaRPr lang="en-US" sz="1600" dirty="0"/>
                    </a:p>
                  </a:txBody>
                  <a:tcPr/>
                </a:tc>
                <a:tc vMerge="1">
                  <a:txBody>
                    <a:bodyPr/>
                    <a:lstStyle/>
                    <a:p>
                      <a:endParaRPr lang="en-US" sz="1600" dirty="0"/>
                    </a:p>
                  </a:txBody>
                  <a:tcPr/>
                </a:tc>
                <a:tc>
                  <a:txBody>
                    <a:bodyPr/>
                    <a:lstStyle/>
                    <a:p>
                      <a:r>
                        <a:rPr lang="en-US" sz="1600" i="1" dirty="0" smtClean="0"/>
                        <a:t>b) If painted with washable water paint – repainted with min. one coat of such paint</a:t>
                      </a:r>
                      <a:endParaRPr lang="en-US" sz="1600" i="1" dirty="0"/>
                    </a:p>
                  </a:txBody>
                  <a:tcPr/>
                </a:tc>
                <a:tc>
                  <a:txBody>
                    <a:bodyPr/>
                    <a:lstStyle/>
                    <a:p>
                      <a:r>
                        <a:rPr lang="en-US" sz="1600" i="1" dirty="0" smtClean="0"/>
                        <a:t>Once in 3 years</a:t>
                      </a:r>
                    </a:p>
                    <a:p>
                      <a:r>
                        <a:rPr lang="en-US" sz="1600" i="1" dirty="0" smtClean="0"/>
                        <a:t>(and washed in 6 months)</a:t>
                      </a:r>
                      <a:endParaRPr lang="en-US" sz="1600" i="1" dirty="0"/>
                    </a:p>
                  </a:txBody>
                  <a:tcPr/>
                </a:tc>
                <a:extLst>
                  <a:ext uri="{0D108BD9-81ED-4DB2-BD59-A6C34878D82A}">
                    <a16:rowId xmlns:a16="http://schemas.microsoft.com/office/drawing/2014/main" val="1609141558"/>
                  </a:ext>
                </a:extLst>
              </a:tr>
              <a:tr h="599184">
                <a:tc vMerge="1">
                  <a:txBody>
                    <a:bodyPr/>
                    <a:lstStyle/>
                    <a:p>
                      <a:endParaRPr lang="en-US"/>
                    </a:p>
                  </a:txBody>
                  <a:tcPr/>
                </a:tc>
                <a:tc vMerge="1">
                  <a:txBody>
                    <a:bodyPr/>
                    <a:lstStyle/>
                    <a:p>
                      <a:endParaRPr lang="en-US"/>
                    </a:p>
                  </a:txBody>
                  <a:tcPr/>
                </a:tc>
                <a:tc>
                  <a:txBody>
                    <a:bodyPr/>
                    <a:lstStyle/>
                    <a:p>
                      <a:pPr marL="0" indent="0">
                        <a:buFontTx/>
                        <a:buNone/>
                      </a:pPr>
                      <a:r>
                        <a:rPr lang="en-US" sz="1600" i="1" dirty="0" smtClean="0"/>
                        <a:t>c) If painted or varnished or they have smooth impervious surfaces – be cleaned</a:t>
                      </a:r>
                      <a:endParaRPr lang="en-US" sz="1600" i="1" dirty="0"/>
                    </a:p>
                  </a:txBody>
                  <a:tcPr/>
                </a:tc>
                <a:tc>
                  <a:txBody>
                    <a:bodyPr/>
                    <a:lstStyle/>
                    <a:p>
                      <a:pPr marL="0" indent="0">
                        <a:buFontTx/>
                        <a:buNone/>
                      </a:pPr>
                      <a:r>
                        <a:rPr lang="en-US" sz="1600" i="1" dirty="0" smtClean="0"/>
                        <a:t>Once in 14 months</a:t>
                      </a:r>
                      <a:endParaRPr lang="en-US" sz="1600" i="1" dirty="0"/>
                    </a:p>
                  </a:txBody>
                  <a:tcPr/>
                </a:tc>
                <a:extLst>
                  <a:ext uri="{0D108BD9-81ED-4DB2-BD59-A6C34878D82A}">
                    <a16:rowId xmlns:a16="http://schemas.microsoft.com/office/drawing/2014/main" val="354438700"/>
                  </a:ext>
                </a:extLst>
              </a:tr>
              <a:tr h="652827">
                <a:tc vMerge="1">
                  <a:txBody>
                    <a:bodyPr/>
                    <a:lstStyle/>
                    <a:p>
                      <a:endParaRPr lang="en-US"/>
                    </a:p>
                  </a:txBody>
                  <a:tcPr/>
                </a:tc>
                <a:tc vMerge="1">
                  <a:txBody>
                    <a:bodyPr/>
                    <a:lstStyle/>
                    <a:p>
                      <a:endParaRPr lang="en-US"/>
                    </a:p>
                  </a:txBody>
                  <a:tcPr/>
                </a:tc>
                <a:tc>
                  <a:txBody>
                    <a:bodyPr/>
                    <a:lstStyle/>
                    <a:p>
                      <a:r>
                        <a:rPr lang="en-US" sz="1600" i="1" dirty="0" smtClean="0"/>
                        <a:t>d)</a:t>
                      </a:r>
                      <a:r>
                        <a:rPr lang="en-US" sz="1600" i="1" baseline="0" dirty="0" smtClean="0"/>
                        <a:t> In other cases – white washed or colour washed  </a:t>
                      </a:r>
                      <a:endParaRPr lang="en-US" sz="1600" i="1" dirty="0"/>
                    </a:p>
                  </a:txBody>
                  <a:tcPr/>
                </a:tc>
                <a:tc>
                  <a:txBody>
                    <a:bodyPr/>
                    <a:lstStyle/>
                    <a:p>
                      <a:r>
                        <a:rPr lang="en-US" sz="1600" i="1" dirty="0" smtClean="0"/>
                        <a:t>Once in 14 months</a:t>
                      </a:r>
                      <a:endParaRPr lang="en-US" sz="1600" i="1" dirty="0"/>
                    </a:p>
                  </a:txBody>
                  <a:tcPr/>
                </a:tc>
                <a:extLst>
                  <a:ext uri="{0D108BD9-81ED-4DB2-BD59-A6C34878D82A}">
                    <a16:rowId xmlns:a16="http://schemas.microsoft.com/office/drawing/2014/main" val="1349943377"/>
                  </a:ext>
                </a:extLst>
              </a:tr>
              <a:tr h="648442">
                <a:tc>
                  <a:txBody>
                    <a:bodyPr/>
                    <a:lstStyle/>
                    <a:p>
                      <a:r>
                        <a:rPr lang="en-US" sz="1600" dirty="0" smtClean="0"/>
                        <a:t>Sec. 11</a:t>
                      </a:r>
                      <a:endParaRPr lang="en-US" sz="1600" dirty="0"/>
                    </a:p>
                  </a:txBody>
                  <a:tcPr/>
                </a:tc>
                <a:tc>
                  <a:txBody>
                    <a:bodyPr/>
                    <a:lstStyle/>
                    <a:p>
                      <a:r>
                        <a:rPr lang="en-US" sz="1600" dirty="0" smtClean="0"/>
                        <a:t>Doors and window frames</a:t>
                      </a:r>
                      <a:endParaRPr lang="en-US" sz="1600" dirty="0"/>
                    </a:p>
                  </a:txBody>
                  <a:tcPr/>
                </a:tc>
                <a:tc>
                  <a:txBody>
                    <a:bodyPr/>
                    <a:lstStyle/>
                    <a:p>
                      <a:pPr marL="0" indent="0">
                        <a:buFontTx/>
                        <a:buNone/>
                      </a:pPr>
                      <a:r>
                        <a:rPr lang="en-US" sz="1600" i="1" dirty="0" smtClean="0"/>
                        <a:t>Including other wooden or metallic framework and shutters – </a:t>
                      </a:r>
                    </a:p>
                    <a:p>
                      <a:pPr marL="0" indent="0">
                        <a:buFontTx/>
                        <a:buNone/>
                      </a:pPr>
                      <a:r>
                        <a:rPr lang="en-US" sz="1600" i="1" dirty="0" smtClean="0"/>
                        <a:t>Painted or varnished</a:t>
                      </a:r>
                      <a:endParaRPr lang="en-US" sz="1600" i="1" dirty="0"/>
                    </a:p>
                  </a:txBody>
                  <a:tcPr/>
                </a:tc>
                <a:tc>
                  <a:txBody>
                    <a:bodyPr/>
                    <a:lstStyle/>
                    <a:p>
                      <a:pPr marL="0" indent="0">
                        <a:buFontTx/>
                        <a:buNone/>
                      </a:pPr>
                      <a:r>
                        <a:rPr lang="en-US" sz="1600" i="1" dirty="0" smtClean="0"/>
                        <a:t>Once in 5 years</a:t>
                      </a:r>
                      <a:endParaRPr lang="en-US" sz="1600" i="1" dirty="0"/>
                    </a:p>
                  </a:txBody>
                  <a:tcPr/>
                </a:tc>
                <a:extLst>
                  <a:ext uri="{0D108BD9-81ED-4DB2-BD59-A6C34878D82A}">
                    <a16:rowId xmlns:a16="http://schemas.microsoft.com/office/drawing/2014/main" val="2727634960"/>
                  </a:ext>
                </a:extLst>
              </a:tr>
              <a:tr h="648442">
                <a:tc>
                  <a:txBody>
                    <a:bodyPr/>
                    <a:lstStyle/>
                    <a:p>
                      <a:r>
                        <a:rPr lang="en-US" sz="1600" dirty="0" smtClean="0"/>
                        <a:t>Rule</a:t>
                      </a:r>
                      <a:r>
                        <a:rPr lang="en-US" sz="1600" baseline="0" dirty="0" smtClean="0"/>
                        <a:t> 51</a:t>
                      </a:r>
                      <a:endParaRPr lang="en-US" sz="1600" dirty="0"/>
                    </a:p>
                  </a:txBody>
                  <a:tcPr/>
                </a:tc>
                <a:tc>
                  <a:txBody>
                    <a:bodyPr/>
                    <a:lstStyle/>
                    <a:p>
                      <a:r>
                        <a:rPr lang="en-US" sz="1600" dirty="0" smtClean="0"/>
                        <a:t>Latrines &amp; urinals</a:t>
                      </a:r>
                      <a:endParaRPr lang="en-US" sz="1600" dirty="0"/>
                    </a:p>
                  </a:txBody>
                  <a:tcPr/>
                </a:tc>
                <a:tc>
                  <a:txBody>
                    <a:bodyPr/>
                    <a:lstStyle/>
                    <a:p>
                      <a:pPr marL="0" indent="0">
                        <a:buFontTx/>
                        <a:buNone/>
                      </a:pPr>
                      <a:r>
                        <a:rPr lang="en-US" sz="1600" i="1" dirty="0" smtClean="0"/>
                        <a:t>White-washed or colour-washed</a:t>
                      </a:r>
                      <a:endParaRPr lang="en-US" sz="1600" i="1" dirty="0"/>
                    </a:p>
                  </a:txBody>
                  <a:tcPr/>
                </a:tc>
                <a:tc>
                  <a:txBody>
                    <a:bodyPr/>
                    <a:lstStyle/>
                    <a:p>
                      <a:pPr marL="0" indent="0">
                        <a:buFontTx/>
                        <a:buNone/>
                      </a:pPr>
                      <a:r>
                        <a:rPr lang="en-US" sz="1600" i="1" dirty="0" smtClean="0"/>
                        <a:t>Once in 4 months</a:t>
                      </a:r>
                      <a:endParaRPr lang="en-US" sz="1600" i="1" dirty="0"/>
                    </a:p>
                  </a:txBody>
                  <a:tcPr/>
                </a:tc>
                <a:extLst>
                  <a:ext uri="{0D108BD9-81ED-4DB2-BD59-A6C34878D82A}">
                    <a16:rowId xmlns:a16="http://schemas.microsoft.com/office/drawing/2014/main" val="3588787824"/>
                  </a:ext>
                </a:extLst>
              </a:tr>
              <a:tr h="550284">
                <a:tc>
                  <a:txBody>
                    <a:bodyPr/>
                    <a:lstStyle/>
                    <a:p>
                      <a:r>
                        <a:rPr lang="en-US" sz="1600" dirty="0" smtClean="0"/>
                        <a:t>Rule 79</a:t>
                      </a:r>
                      <a:endParaRPr lang="en-US" sz="1600" dirty="0"/>
                    </a:p>
                  </a:txBody>
                  <a:tcPr/>
                </a:tc>
                <a:tc>
                  <a:txBody>
                    <a:bodyPr/>
                    <a:lstStyle/>
                    <a:p>
                      <a:r>
                        <a:rPr lang="en-US" sz="1600" dirty="0" smtClean="0"/>
                        <a:t>Canteen</a:t>
                      </a:r>
                      <a:endParaRPr lang="en-US" sz="1600" dirty="0"/>
                    </a:p>
                  </a:txBody>
                  <a:tcPr/>
                </a:tc>
                <a:tc>
                  <a:txBody>
                    <a:bodyPr/>
                    <a:lstStyle/>
                    <a:p>
                      <a:pPr marL="0" indent="0">
                        <a:buFontTx/>
                        <a:buNone/>
                      </a:pPr>
                      <a:r>
                        <a:rPr lang="en-US" sz="1600" i="1" dirty="0" smtClean="0"/>
                        <a:t>Lime-washed or colour-washed or painted</a:t>
                      </a:r>
                      <a:endParaRPr lang="en-US" sz="1600" i="1" dirty="0"/>
                    </a:p>
                  </a:txBody>
                  <a:tcPr/>
                </a:tc>
                <a:tc>
                  <a:txBody>
                    <a:bodyPr/>
                    <a:lstStyle/>
                    <a:p>
                      <a:pPr marL="0" indent="0">
                        <a:buFontTx/>
                        <a:buNone/>
                      </a:pPr>
                      <a:r>
                        <a:rPr lang="en-US" sz="1600" i="1" dirty="0" smtClean="0"/>
                        <a:t>Once in a year</a:t>
                      </a:r>
                    </a:p>
                    <a:p>
                      <a:pPr marL="0" indent="0">
                        <a:buFontTx/>
                        <a:buNone/>
                      </a:pPr>
                      <a:r>
                        <a:rPr lang="en-US" sz="1600" i="1" dirty="0" smtClean="0"/>
                        <a:t>(3 years if painted)</a:t>
                      </a:r>
                      <a:endParaRPr lang="en-US" sz="1600" i="1" dirty="0"/>
                    </a:p>
                  </a:txBody>
                  <a:tcPr/>
                </a:tc>
                <a:extLst>
                  <a:ext uri="{0D108BD9-81ED-4DB2-BD59-A6C34878D82A}">
                    <a16:rowId xmlns:a16="http://schemas.microsoft.com/office/drawing/2014/main" val="1228082860"/>
                  </a:ext>
                </a:extLst>
              </a:tr>
            </a:tbl>
          </a:graphicData>
        </a:graphic>
      </p:graphicFrame>
      <p:sp>
        <p:nvSpPr>
          <p:cNvPr id="5" name="Title 4"/>
          <p:cNvSpPr>
            <a:spLocks noGrp="1"/>
          </p:cNvSpPr>
          <p:nvPr>
            <p:ph type="title"/>
          </p:nvPr>
        </p:nvSpPr>
        <p:spPr>
          <a:xfrm>
            <a:off x="242456" y="4288"/>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White-washing, painting etc.</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1" y="18143"/>
            <a:ext cx="2286000" cy="762000"/>
          </a:xfrm>
          <a:prstGeom prst="rect">
            <a:avLst/>
          </a:prstGeom>
        </p:spPr>
      </p:pic>
    </p:spTree>
    <p:extLst>
      <p:ext uri="{BB962C8B-B14F-4D97-AF65-F5344CB8AC3E}">
        <p14:creationId xmlns:p14="http://schemas.microsoft.com/office/powerpoint/2010/main" val="5441520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06705036"/>
              </p:ext>
            </p:extLst>
          </p:nvPr>
        </p:nvGraphicFramePr>
        <p:xfrm>
          <a:off x="435077" y="1295400"/>
          <a:ext cx="8382000" cy="5090160"/>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1371600">
                  <a:extLst>
                    <a:ext uri="{9D8B030D-6E8A-4147-A177-3AD203B41FA5}">
                      <a16:colId xmlns:a16="http://schemas.microsoft.com/office/drawing/2014/main" val="2788082529"/>
                    </a:ext>
                  </a:extLst>
                </a:gridCol>
                <a:gridCol w="6400800">
                  <a:extLst>
                    <a:ext uri="{9D8B030D-6E8A-4147-A177-3AD203B41FA5}">
                      <a16:colId xmlns:a16="http://schemas.microsoft.com/office/drawing/2014/main" val="20001"/>
                    </a:ext>
                  </a:extLst>
                </a:gridCol>
              </a:tblGrid>
              <a:tr h="554693">
                <a:tc>
                  <a:txBody>
                    <a:bodyPr/>
                    <a:lstStyle/>
                    <a:p>
                      <a:pPr algn="ctr"/>
                      <a:r>
                        <a:rPr lang="en-US" sz="1200" dirty="0" smtClean="0"/>
                        <a:t>Rule</a:t>
                      </a:r>
                      <a:endParaRPr lang="en-US" sz="1200" dirty="0"/>
                    </a:p>
                  </a:txBody>
                  <a:tcPr/>
                </a:tc>
                <a:tc>
                  <a:txBody>
                    <a:bodyPr/>
                    <a:lstStyle/>
                    <a:p>
                      <a:pPr algn="ctr"/>
                      <a:r>
                        <a:rPr lang="en-US" sz="1600" dirty="0" smtClean="0"/>
                        <a:t>Subject</a:t>
                      </a:r>
                      <a:endParaRPr lang="en-US" sz="1600" dirty="0"/>
                    </a:p>
                  </a:txBody>
                  <a:tcPr/>
                </a:tc>
                <a:tc>
                  <a:txBody>
                    <a:bodyPr/>
                    <a:lstStyle/>
                    <a:p>
                      <a:pPr marL="0" indent="0" algn="ctr">
                        <a:buNone/>
                      </a:pPr>
                      <a:r>
                        <a:rPr lang="en-US" sz="1600" i="1" dirty="0" smtClean="0"/>
                        <a:t>Requirement</a:t>
                      </a:r>
                    </a:p>
                    <a:p>
                      <a:pPr marL="0" indent="0" algn="ctr">
                        <a:buNone/>
                      </a:pPr>
                      <a:endParaRPr lang="en-US" sz="1600" i="1" dirty="0"/>
                    </a:p>
                  </a:txBody>
                  <a:tcPr/>
                </a:tc>
                <a:extLst>
                  <a:ext uri="{0D108BD9-81ED-4DB2-BD59-A6C34878D82A}">
                    <a16:rowId xmlns:a16="http://schemas.microsoft.com/office/drawing/2014/main" val="10000"/>
                  </a:ext>
                </a:extLst>
              </a:tr>
              <a:tr h="1488913">
                <a:tc>
                  <a:txBody>
                    <a:bodyPr/>
                    <a:lstStyle/>
                    <a:p>
                      <a:r>
                        <a:rPr lang="en-US" sz="1600" dirty="0" smtClean="0"/>
                        <a:t>45</a:t>
                      </a:r>
                      <a:endParaRPr lang="en-US" sz="1600" dirty="0"/>
                    </a:p>
                  </a:txBody>
                  <a:tcPr/>
                </a:tc>
                <a:tc>
                  <a:txBody>
                    <a:bodyPr/>
                    <a:lstStyle/>
                    <a:p>
                      <a:r>
                        <a:rPr lang="en-US" sz="1600" dirty="0" smtClean="0"/>
                        <a:t>No. of latrines</a:t>
                      </a:r>
                      <a:endParaRPr lang="en-US" sz="1600" dirty="0"/>
                    </a:p>
                  </a:txBody>
                  <a:tcPr/>
                </a:tc>
                <a:tc>
                  <a:txBody>
                    <a:bodyPr/>
                    <a:lstStyle/>
                    <a:p>
                      <a:pPr marL="0" indent="0">
                        <a:buFontTx/>
                        <a:buNone/>
                      </a:pPr>
                      <a:r>
                        <a:rPr lang="en-US" sz="1600" i="1" u="sng" dirty="0" smtClean="0"/>
                        <a:t>For females:</a:t>
                      </a:r>
                    </a:p>
                    <a:p>
                      <a:pPr marL="0" indent="0">
                        <a:buFontTx/>
                        <a:buNone/>
                      </a:pPr>
                      <a:r>
                        <a:rPr lang="en-US" sz="1600" dirty="0" smtClean="0"/>
                        <a:t>Upto first 30 females: Min. 1 for every 10 females or part</a:t>
                      </a:r>
                      <a:r>
                        <a:rPr lang="en-US" sz="1600" baseline="0" dirty="0" smtClean="0"/>
                        <a:t> thereof.</a:t>
                      </a:r>
                      <a:endParaRPr lang="en-US" sz="1600" dirty="0" smtClean="0"/>
                    </a:p>
                    <a:p>
                      <a:pPr marL="0" indent="0">
                        <a:buFontTx/>
                        <a:buNone/>
                      </a:pPr>
                      <a:r>
                        <a:rPr lang="en-US" sz="1600" dirty="0" smtClean="0"/>
                        <a:t>Thereafter: Min.1 for every 30 females or part</a:t>
                      </a:r>
                      <a:r>
                        <a:rPr lang="en-US" sz="1600" baseline="0" dirty="0" smtClean="0"/>
                        <a:t> thereof.</a:t>
                      </a:r>
                      <a:endParaRPr lang="en-US" sz="1600" dirty="0" smtClean="0"/>
                    </a:p>
                    <a:p>
                      <a:pPr marL="0" indent="0">
                        <a:buFontTx/>
                        <a:buNone/>
                      </a:pPr>
                      <a:r>
                        <a:rPr lang="en-US" sz="1600" i="1" u="sng" dirty="0" smtClean="0"/>
                        <a:t>For males:</a:t>
                      </a:r>
                    </a:p>
                    <a:p>
                      <a:pPr marL="0" indent="0">
                        <a:buFontTx/>
                        <a:buNone/>
                      </a:pPr>
                      <a:r>
                        <a:rPr lang="en-US" sz="1600" dirty="0" smtClean="0"/>
                        <a:t>Upto first 100: Min. 1 for every 25 males or part</a:t>
                      </a:r>
                      <a:r>
                        <a:rPr lang="en-US" sz="1600" baseline="0" dirty="0" smtClean="0"/>
                        <a:t> thereof.</a:t>
                      </a:r>
                      <a:endParaRPr lang="en-US" sz="1600" dirty="0" smtClean="0"/>
                    </a:p>
                    <a:p>
                      <a:pPr marL="0" indent="0">
                        <a:buFontTx/>
                        <a:buNone/>
                      </a:pPr>
                      <a:r>
                        <a:rPr lang="en-US" sz="1600" dirty="0" smtClean="0"/>
                        <a:t>Thereafter:  Min.1 for every 50 males or part</a:t>
                      </a:r>
                      <a:r>
                        <a:rPr lang="en-US" sz="1600" baseline="0" dirty="0" smtClean="0"/>
                        <a:t> thereof.</a:t>
                      </a:r>
                      <a:endParaRPr lang="en-US" sz="1600" dirty="0"/>
                    </a:p>
                  </a:txBody>
                  <a:tcPr/>
                </a:tc>
                <a:extLst>
                  <a:ext uri="{0D108BD9-81ED-4DB2-BD59-A6C34878D82A}">
                    <a16:rowId xmlns:a16="http://schemas.microsoft.com/office/drawing/2014/main" val="10001"/>
                  </a:ext>
                </a:extLst>
              </a:tr>
              <a:tr h="788248">
                <a:tc>
                  <a:txBody>
                    <a:bodyPr/>
                    <a:lstStyle/>
                    <a:p>
                      <a:r>
                        <a:rPr lang="en-US" sz="1600" dirty="0" smtClean="0"/>
                        <a:t>48</a:t>
                      </a:r>
                      <a:endParaRPr lang="en-US" sz="1600" dirty="0"/>
                    </a:p>
                  </a:txBody>
                  <a:tcPr/>
                </a:tc>
                <a:tc>
                  <a:txBody>
                    <a:bodyPr/>
                    <a:lstStyle/>
                    <a:p>
                      <a:r>
                        <a:rPr lang="en-US" sz="1600" dirty="0" smtClean="0"/>
                        <a:t>No. of urinals</a:t>
                      </a:r>
                      <a:endParaRPr lang="en-US" sz="1600" dirty="0"/>
                    </a:p>
                  </a:txBody>
                  <a:tcPr/>
                </a:tc>
                <a:tc>
                  <a:txBody>
                    <a:bodyPr/>
                    <a:lstStyle/>
                    <a:p>
                      <a:r>
                        <a:rPr lang="en-US" sz="1600" dirty="0" smtClean="0"/>
                        <a:t>Upto first 500:  Min.1 for every 50 males or part</a:t>
                      </a:r>
                      <a:r>
                        <a:rPr lang="en-US" sz="1600" baseline="0" dirty="0" smtClean="0"/>
                        <a:t> thereof.</a:t>
                      </a:r>
                      <a:endParaRPr lang="en-US" sz="1600" dirty="0" smtClean="0"/>
                    </a:p>
                    <a:p>
                      <a:r>
                        <a:rPr lang="en-US" sz="1600" dirty="0" smtClean="0"/>
                        <a:t>Thereafter: Min.1 for every 100 males or part</a:t>
                      </a:r>
                      <a:r>
                        <a:rPr lang="en-US" sz="1600" baseline="0" dirty="0" smtClean="0"/>
                        <a:t> thereof.</a:t>
                      </a:r>
                      <a:endParaRPr lang="en-US" sz="1600" dirty="0" smtClean="0"/>
                    </a:p>
                    <a:p>
                      <a:endParaRPr lang="en-US" sz="1600" dirty="0"/>
                    </a:p>
                  </a:txBody>
                  <a:tcPr/>
                </a:tc>
                <a:extLst>
                  <a:ext uri="{0D108BD9-81ED-4DB2-BD59-A6C34878D82A}">
                    <a16:rowId xmlns:a16="http://schemas.microsoft.com/office/drawing/2014/main" val="1641289792"/>
                  </a:ext>
                </a:extLst>
              </a:tr>
              <a:tr h="788248">
                <a:tc>
                  <a:txBody>
                    <a:bodyPr/>
                    <a:lstStyle/>
                    <a:p>
                      <a:r>
                        <a:rPr lang="en-US" sz="1600" dirty="0" smtClean="0"/>
                        <a:t>53A</a:t>
                      </a:r>
                      <a:endParaRPr lang="en-US" sz="1600" dirty="0"/>
                    </a:p>
                  </a:txBody>
                  <a:tcPr/>
                </a:tc>
                <a:tc>
                  <a:txBody>
                    <a:bodyPr/>
                    <a:lstStyle/>
                    <a:p>
                      <a:r>
                        <a:rPr lang="en-US" sz="1600" dirty="0" smtClean="0"/>
                        <a:t>No.</a:t>
                      </a:r>
                      <a:r>
                        <a:rPr lang="en-US" sz="1600" baseline="0" dirty="0" smtClean="0"/>
                        <a:t> of </a:t>
                      </a:r>
                      <a:r>
                        <a:rPr lang="en-US" sz="1600" dirty="0" smtClean="0"/>
                        <a:t> sweepers</a:t>
                      </a:r>
                      <a:endParaRPr lang="en-US" sz="1600" dirty="0"/>
                    </a:p>
                  </a:txBody>
                  <a:tcPr/>
                </a:tc>
                <a:tc>
                  <a:txBody>
                    <a:bodyPr/>
                    <a:lstStyle/>
                    <a:p>
                      <a:r>
                        <a:rPr lang="en-US" sz="1600" dirty="0" smtClean="0"/>
                        <a:t>Upto 50 :   1 part-time</a:t>
                      </a:r>
                    </a:p>
                    <a:p>
                      <a:r>
                        <a:rPr lang="en-US" sz="1600" dirty="0" smtClean="0"/>
                        <a:t>51-250    :   1 full time</a:t>
                      </a:r>
                    </a:p>
                    <a:p>
                      <a:r>
                        <a:rPr lang="en-US" sz="1600" dirty="0" smtClean="0"/>
                        <a:t>251 – 500:</a:t>
                      </a:r>
                      <a:r>
                        <a:rPr lang="en-US" sz="1600" baseline="0" dirty="0" smtClean="0"/>
                        <a:t>  2 full time</a:t>
                      </a:r>
                    </a:p>
                    <a:p>
                      <a:r>
                        <a:rPr lang="en-US" sz="1600" dirty="0" smtClean="0"/>
                        <a:t>501-1000 :  3 full time</a:t>
                      </a:r>
                    </a:p>
                    <a:p>
                      <a:r>
                        <a:rPr lang="en-US" sz="1600" dirty="0" smtClean="0"/>
                        <a:t>Above</a:t>
                      </a:r>
                      <a:r>
                        <a:rPr lang="en-US" sz="1600" baseline="0" dirty="0" smtClean="0"/>
                        <a:t> 1000:  Extra 1 for every additional 500 or part thereof.</a:t>
                      </a:r>
                      <a:endParaRPr lang="en-US" sz="1600" dirty="0"/>
                    </a:p>
                  </a:txBody>
                  <a:tcPr/>
                </a:tc>
                <a:extLst>
                  <a:ext uri="{0D108BD9-81ED-4DB2-BD59-A6C34878D82A}">
                    <a16:rowId xmlns:a16="http://schemas.microsoft.com/office/drawing/2014/main" val="3675111480"/>
                  </a:ext>
                </a:extLst>
              </a:tr>
              <a:tr h="788248">
                <a:tc>
                  <a:txBody>
                    <a:bodyPr/>
                    <a:lstStyle/>
                    <a:p>
                      <a:r>
                        <a:rPr lang="en-US" sz="1600" dirty="0" smtClean="0"/>
                        <a:t>Sec.</a:t>
                      </a:r>
                    </a:p>
                    <a:p>
                      <a:r>
                        <a:rPr lang="en-US" sz="1600" dirty="0" smtClean="0"/>
                        <a:t>16</a:t>
                      </a:r>
                      <a:endParaRPr lang="en-US" sz="1600" dirty="0"/>
                    </a:p>
                  </a:txBody>
                  <a:tcPr/>
                </a:tc>
                <a:tc>
                  <a:txBody>
                    <a:bodyPr/>
                    <a:lstStyle/>
                    <a:p>
                      <a:r>
                        <a:rPr lang="en-US" sz="1600" dirty="0" smtClean="0"/>
                        <a:t>Minimum space per</a:t>
                      </a:r>
                      <a:r>
                        <a:rPr lang="en-US" sz="1600" baseline="0" dirty="0" smtClean="0"/>
                        <a:t> worker</a:t>
                      </a:r>
                      <a:endParaRPr lang="en-US" sz="1600" dirty="0"/>
                    </a:p>
                  </a:txBody>
                  <a:tcPr/>
                </a:tc>
                <a:tc>
                  <a:txBody>
                    <a:bodyPr/>
                    <a:lstStyle/>
                    <a:p>
                      <a:r>
                        <a:rPr lang="en-US" sz="1600" dirty="0" smtClean="0"/>
                        <a:t>14.2 cubic metres</a:t>
                      </a:r>
                    </a:p>
                    <a:p>
                      <a:r>
                        <a:rPr lang="en-US" sz="1600" dirty="0" smtClean="0"/>
                        <a:t>(upto 4.2 metres above floor level)</a:t>
                      </a:r>
                      <a:endParaRPr lang="en-US" sz="1600" dirty="0"/>
                    </a:p>
                  </a:txBody>
                  <a:tcPr/>
                </a:tc>
                <a:extLst>
                  <a:ext uri="{0D108BD9-81ED-4DB2-BD59-A6C34878D82A}">
                    <a16:rowId xmlns:a16="http://schemas.microsoft.com/office/drawing/2014/main" val="1453662047"/>
                  </a:ext>
                </a:extLst>
              </a:tr>
            </a:tbl>
          </a:graphicData>
        </a:graphic>
      </p:graphicFrame>
      <p:sp>
        <p:nvSpPr>
          <p:cNvPr id="5" name="Title 4"/>
          <p:cNvSpPr>
            <a:spLocks noGrp="1"/>
          </p:cNvSpPr>
          <p:nvPr>
            <p:ph type="title"/>
          </p:nvPr>
        </p:nvSpPr>
        <p:spPr>
          <a:xfrm>
            <a:off x="457200" y="38100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Health - Misc. requirements </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6297" y="0"/>
            <a:ext cx="2466975" cy="1847850"/>
          </a:xfrm>
          <a:prstGeom prst="rect">
            <a:avLst/>
          </a:prstGeom>
        </p:spPr>
      </p:pic>
    </p:spTree>
    <p:extLst>
      <p:ext uri="{BB962C8B-B14F-4D97-AF65-F5344CB8AC3E}">
        <p14:creationId xmlns:p14="http://schemas.microsoft.com/office/powerpoint/2010/main" val="21701555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0"/>
            <a:ext cx="8458200" cy="1143000"/>
          </a:xfrm>
          <a:solidFill>
            <a:srgbClr val="FFFF00"/>
          </a:solidFill>
          <a:scene3d>
            <a:camera prst="isometricOffAxis1Right"/>
            <a:lightRig rig="threePt" dir="t"/>
          </a:scene3d>
        </p:spPr>
        <p:txBody>
          <a:bodyPr>
            <a:normAutofit fontScale="90000"/>
          </a:bodyPr>
          <a:lstStyle/>
          <a:p>
            <a:pPr algn="ct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smtClean="0">
                <a:solidFill>
                  <a:srgbClr val="FF0000"/>
                </a:solidFill>
              </a:rPr>
              <a:t> welfare of workers</a:t>
            </a:r>
            <a:endParaRPr lang="en-IN" sz="3600" dirty="0">
              <a:solidFill>
                <a:srgbClr val="92D050"/>
              </a:solidFill>
            </a:endParaRPr>
          </a:p>
        </p:txBody>
      </p:sp>
    </p:spTree>
    <p:extLst>
      <p:ext uri="{BB962C8B-B14F-4D97-AF65-F5344CB8AC3E}">
        <p14:creationId xmlns:p14="http://schemas.microsoft.com/office/powerpoint/2010/main" val="14792410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741457465"/>
              </p:ext>
            </p:extLst>
          </p:nvPr>
        </p:nvGraphicFramePr>
        <p:xfrm>
          <a:off x="533400" y="1295399"/>
          <a:ext cx="8382000" cy="5272765"/>
        </p:xfrm>
        <a:graphic>
          <a:graphicData uri="http://schemas.openxmlformats.org/drawingml/2006/table">
            <a:tbl>
              <a:tblPr firstRow="1" bandRow="1">
                <a:tableStyleId>{5C22544A-7EE6-4342-B048-85BDC9FD1C3A}</a:tableStyleId>
              </a:tblPr>
              <a:tblGrid>
                <a:gridCol w="2362200">
                  <a:extLst>
                    <a:ext uri="{9D8B030D-6E8A-4147-A177-3AD203B41FA5}">
                      <a16:colId xmlns:a16="http://schemas.microsoft.com/office/drawing/2014/main" val="20000"/>
                    </a:ext>
                  </a:extLst>
                </a:gridCol>
                <a:gridCol w="6019800">
                  <a:extLst>
                    <a:ext uri="{9D8B030D-6E8A-4147-A177-3AD203B41FA5}">
                      <a16:colId xmlns:a16="http://schemas.microsoft.com/office/drawing/2014/main" val="20001"/>
                    </a:ext>
                  </a:extLst>
                </a:gridCol>
              </a:tblGrid>
              <a:tr h="1168442">
                <a:tc>
                  <a:txBody>
                    <a:bodyPr/>
                    <a:lstStyle/>
                    <a:p>
                      <a:r>
                        <a:rPr lang="en-US" sz="2800" dirty="0" smtClean="0"/>
                        <a:t>When required</a:t>
                      </a:r>
                      <a:endParaRPr lang="en-US" sz="2800" dirty="0"/>
                    </a:p>
                  </a:txBody>
                  <a:tcPr/>
                </a:tc>
                <a:tc>
                  <a:txBody>
                    <a:bodyPr/>
                    <a:lstStyle/>
                    <a:p>
                      <a:pPr marL="0" indent="0" algn="just">
                        <a:buNone/>
                      </a:pPr>
                      <a:r>
                        <a:rPr lang="en-US" sz="2800" i="1" dirty="0" smtClean="0"/>
                        <a:t>Before carrying out manufacturing process in any premises</a:t>
                      </a:r>
                      <a:endParaRPr lang="en-US" sz="2800" i="1" dirty="0"/>
                    </a:p>
                  </a:txBody>
                  <a:tcPr/>
                </a:tc>
                <a:extLst>
                  <a:ext uri="{0D108BD9-81ED-4DB2-BD59-A6C34878D82A}">
                    <a16:rowId xmlns:a16="http://schemas.microsoft.com/office/drawing/2014/main" val="10000"/>
                  </a:ext>
                </a:extLst>
              </a:tr>
              <a:tr h="1234716">
                <a:tc>
                  <a:txBody>
                    <a:bodyPr/>
                    <a:lstStyle/>
                    <a:p>
                      <a:r>
                        <a:rPr lang="en-US" sz="2800" dirty="0" smtClean="0"/>
                        <a:t>Coverage</a:t>
                      </a:r>
                      <a:endParaRPr lang="en-US" sz="2800" dirty="0"/>
                    </a:p>
                  </a:txBody>
                  <a:tcPr/>
                </a:tc>
                <a:tc>
                  <a:txBody>
                    <a:bodyPr/>
                    <a:lstStyle/>
                    <a:p>
                      <a:pPr algn="just"/>
                      <a:r>
                        <a:rPr lang="en-US" sz="2800" dirty="0" smtClean="0"/>
                        <a:t>Every work of engineering construction</a:t>
                      </a:r>
                    </a:p>
                    <a:p>
                      <a:pPr algn="just"/>
                      <a:r>
                        <a:rPr lang="en-US" sz="1600" dirty="0" smtClean="0"/>
                        <a:t>(i.e.</a:t>
                      </a:r>
                      <a:r>
                        <a:rPr lang="en-US" sz="1600" baseline="0" dirty="0" smtClean="0"/>
                        <a:t> any building, tank silo, </a:t>
                      </a:r>
                      <a:r>
                        <a:rPr lang="en-US" sz="1600" baseline="0" dirty="0" err="1" smtClean="0"/>
                        <a:t>seafold</a:t>
                      </a:r>
                      <a:r>
                        <a:rPr lang="en-US" sz="1600" baseline="0" dirty="0" smtClean="0"/>
                        <a:t>, platform, chimney, bridge, supporting structural work retaining wall or any similar structure)</a:t>
                      </a:r>
                      <a:endParaRPr lang="en-US" sz="1600" dirty="0"/>
                    </a:p>
                  </a:txBody>
                  <a:tcPr/>
                </a:tc>
                <a:extLst>
                  <a:ext uri="{0D108BD9-81ED-4DB2-BD59-A6C34878D82A}">
                    <a16:rowId xmlns:a16="http://schemas.microsoft.com/office/drawing/2014/main" val="10001"/>
                  </a:ext>
                </a:extLst>
              </a:tr>
              <a:tr h="670285">
                <a:tc>
                  <a:txBody>
                    <a:bodyPr/>
                    <a:lstStyle/>
                    <a:p>
                      <a:r>
                        <a:rPr lang="en-US" sz="2800" dirty="0" smtClean="0"/>
                        <a:t>Validity</a:t>
                      </a:r>
                      <a:endParaRPr lang="en-US" sz="2800" dirty="0"/>
                    </a:p>
                  </a:txBody>
                  <a:tcPr/>
                </a:tc>
                <a:tc>
                  <a:txBody>
                    <a:bodyPr/>
                    <a:lstStyle/>
                    <a:p>
                      <a:r>
                        <a:rPr lang="en-US" sz="2800" dirty="0" smtClean="0"/>
                        <a:t>5 years </a:t>
                      </a:r>
                      <a:r>
                        <a:rPr lang="en-US" sz="1100" dirty="0" smtClean="0"/>
                        <a:t>(to be taken afresh every 5 years)</a:t>
                      </a:r>
                      <a:endParaRPr lang="en-US" sz="1100" dirty="0"/>
                    </a:p>
                  </a:txBody>
                  <a:tcPr/>
                </a:tc>
                <a:extLst>
                  <a:ext uri="{0D108BD9-81ED-4DB2-BD59-A6C34878D82A}">
                    <a16:rowId xmlns:a16="http://schemas.microsoft.com/office/drawing/2014/main" val="2742992571"/>
                  </a:ext>
                </a:extLst>
              </a:tr>
              <a:tr h="1234716">
                <a:tc>
                  <a:txBody>
                    <a:bodyPr/>
                    <a:lstStyle/>
                    <a:p>
                      <a:r>
                        <a:rPr lang="en-US" sz="2800" dirty="0" smtClean="0"/>
                        <a:t>Issuing authority</a:t>
                      </a:r>
                      <a:endParaRPr lang="en-US" sz="2800" dirty="0"/>
                    </a:p>
                  </a:txBody>
                  <a:tcPr/>
                </a:tc>
                <a:tc>
                  <a:txBody>
                    <a:bodyPr/>
                    <a:lstStyle/>
                    <a:p>
                      <a:pPr marL="571500" indent="-571500" algn="just">
                        <a:buAutoNum type="romanLcParenR"/>
                      </a:pPr>
                      <a:r>
                        <a:rPr lang="en-US" sz="1400" dirty="0" smtClean="0"/>
                        <a:t>A member or associate member of Institute of Civil Engineers</a:t>
                      </a:r>
                    </a:p>
                    <a:p>
                      <a:pPr marL="571500" indent="-571500" algn="just">
                        <a:buAutoNum type="romanLcParenR"/>
                      </a:pPr>
                      <a:r>
                        <a:rPr lang="en-US" sz="1400" dirty="0" smtClean="0"/>
                        <a:t>A member of Institute of Structural Engineers</a:t>
                      </a:r>
                    </a:p>
                    <a:p>
                      <a:pPr marL="571500" indent="-571500" algn="just">
                        <a:buAutoNum type="romanLcParenR"/>
                      </a:pPr>
                      <a:r>
                        <a:rPr lang="en-US" sz="1400" dirty="0" smtClean="0"/>
                        <a:t>A full member or associate member of Institute of Engineers</a:t>
                      </a:r>
                      <a:r>
                        <a:rPr lang="en-US" sz="1400" baseline="0" dirty="0" smtClean="0"/>
                        <a:t> (India), in the branch of civil engineering or structural engineering</a:t>
                      </a:r>
                    </a:p>
                    <a:p>
                      <a:pPr marL="571500" indent="-571500" algn="just">
                        <a:buAutoNum type="romanLcParenR"/>
                      </a:pPr>
                      <a:r>
                        <a:rPr lang="en-US" sz="1400" baseline="0" dirty="0" smtClean="0"/>
                        <a:t>A civil engineer of public works, not below the rank of executive engineer.</a:t>
                      </a:r>
                      <a:endParaRPr lang="en-US" sz="1400" dirty="0" smtClean="0"/>
                    </a:p>
                    <a:p>
                      <a:pPr marL="571500" indent="-571500">
                        <a:buAutoNum type="romanLcParenR"/>
                      </a:pPr>
                      <a:endParaRPr lang="en-US" sz="2800" dirty="0"/>
                    </a:p>
                  </a:txBody>
                  <a:tcPr/>
                </a:tc>
                <a:extLst>
                  <a:ext uri="{0D108BD9-81ED-4DB2-BD59-A6C34878D82A}">
                    <a16:rowId xmlns:a16="http://schemas.microsoft.com/office/drawing/2014/main" val="221488375"/>
                  </a:ext>
                </a:extLst>
              </a:tr>
            </a:tbl>
          </a:graphicData>
        </a:graphic>
      </p:graphicFrame>
      <p:sp>
        <p:nvSpPr>
          <p:cNvPr id="5" name="Title 4"/>
          <p:cNvSpPr>
            <a:spLocks noGrp="1"/>
          </p:cNvSpPr>
          <p:nvPr>
            <p:ph type="title"/>
          </p:nvPr>
        </p:nvSpPr>
        <p:spPr>
          <a:xfrm>
            <a:off x="609600" y="38100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4000" i="1" dirty="0" smtClean="0"/>
              <a:t>Stability certificate (Rule 3A)</a:t>
            </a:r>
            <a:endParaRPr lang="en-US" sz="4000" i="1" dirty="0"/>
          </a:p>
        </p:txBody>
      </p:sp>
    </p:spTree>
    <p:extLst>
      <p:ext uri="{BB962C8B-B14F-4D97-AF65-F5344CB8AC3E}">
        <p14:creationId xmlns:p14="http://schemas.microsoft.com/office/powerpoint/2010/main" val="4015888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713" y="0"/>
            <a:ext cx="8229600" cy="1752601"/>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r>
              <a:rPr lang="en-US" i="1" dirty="0" smtClean="0"/>
              <a:t>       Welfare Officers </a:t>
            </a:r>
            <a:br>
              <a:rPr lang="en-US" i="1" dirty="0" smtClean="0"/>
            </a:br>
            <a:r>
              <a:rPr lang="en-US" i="1" dirty="0" smtClean="0"/>
              <a:t>          </a:t>
            </a:r>
            <a:r>
              <a:rPr lang="en-US" sz="1300" u="sng" dirty="0" smtClean="0"/>
              <a:t>Maharashtra </a:t>
            </a:r>
            <a:r>
              <a:rPr lang="en-US" sz="1300" u="sng" dirty="0"/>
              <a:t>Welfare Officers (Duties, Qualifications </a:t>
            </a:r>
            <a:r>
              <a:rPr lang="en-US" sz="1300" u="sng" dirty="0" smtClean="0"/>
              <a:t/>
            </a:r>
            <a:br>
              <a:rPr lang="en-US" sz="1300" u="sng" dirty="0" smtClean="0"/>
            </a:br>
            <a:r>
              <a:rPr lang="en-US" sz="1300" dirty="0" smtClean="0"/>
              <a:t>                                    </a:t>
            </a:r>
            <a:r>
              <a:rPr lang="en-US" sz="1300" u="sng" dirty="0" smtClean="0"/>
              <a:t>&amp; </a:t>
            </a:r>
            <a:r>
              <a:rPr lang="en-US" sz="1300" u="sng" dirty="0"/>
              <a:t>Conditions of Service) Rules </a:t>
            </a:r>
            <a:r>
              <a:rPr lang="en-US" sz="1300" u="sng" dirty="0" smtClean="0"/>
              <a:t>1966</a:t>
            </a:r>
            <a:r>
              <a:rPr lang="en-US" sz="1600" i="1" dirty="0" smtClean="0"/>
              <a:t/>
            </a:r>
            <a:br>
              <a:rPr lang="en-US" sz="1600" i="1" dirty="0" smtClean="0"/>
            </a:br>
            <a:endParaRPr lang="en-US" sz="1600" i="1" dirty="0"/>
          </a:p>
        </p:txBody>
      </p:sp>
      <p:graphicFrame>
        <p:nvGraphicFramePr>
          <p:cNvPr id="4" name="Table 3"/>
          <p:cNvGraphicFramePr>
            <a:graphicFrameLocks noGrp="1"/>
          </p:cNvGraphicFramePr>
          <p:nvPr>
            <p:extLst>
              <p:ext uri="{D42A27DB-BD31-4B8C-83A1-F6EECF244321}">
                <p14:modId xmlns:p14="http://schemas.microsoft.com/office/powerpoint/2010/main" val="1051111551"/>
              </p:ext>
            </p:extLst>
          </p:nvPr>
        </p:nvGraphicFramePr>
        <p:xfrm>
          <a:off x="548953" y="1767841"/>
          <a:ext cx="8381687" cy="5094211"/>
        </p:xfrm>
        <a:graphic>
          <a:graphicData uri="http://schemas.openxmlformats.org/drawingml/2006/table">
            <a:tbl>
              <a:tblPr firstRow="1" firstCol="1" bandRow="1">
                <a:tableStyleId>{5C22544A-7EE6-4342-B048-85BDC9FD1C3A}</a:tableStyleId>
              </a:tblPr>
              <a:tblGrid>
                <a:gridCol w="2243123">
                  <a:extLst>
                    <a:ext uri="{9D8B030D-6E8A-4147-A177-3AD203B41FA5}">
                      <a16:colId xmlns:a16="http://schemas.microsoft.com/office/drawing/2014/main" val="4230116570"/>
                    </a:ext>
                  </a:extLst>
                </a:gridCol>
                <a:gridCol w="968230">
                  <a:extLst>
                    <a:ext uri="{9D8B030D-6E8A-4147-A177-3AD203B41FA5}">
                      <a16:colId xmlns:a16="http://schemas.microsoft.com/office/drawing/2014/main" val="2737708137"/>
                    </a:ext>
                  </a:extLst>
                </a:gridCol>
                <a:gridCol w="5170334">
                  <a:extLst>
                    <a:ext uri="{9D8B030D-6E8A-4147-A177-3AD203B41FA5}">
                      <a16:colId xmlns:a16="http://schemas.microsoft.com/office/drawing/2014/main" val="2681007799"/>
                    </a:ext>
                  </a:extLst>
                </a:gridCol>
              </a:tblGrid>
              <a:tr h="226733">
                <a:tc>
                  <a:txBody>
                    <a:bodyPr/>
                    <a:lstStyle/>
                    <a:p>
                      <a:pPr marL="0" marR="0" algn="ctr">
                        <a:lnSpc>
                          <a:spcPct val="107000"/>
                        </a:lnSpc>
                        <a:spcBef>
                          <a:spcPts val="0"/>
                        </a:spcBef>
                        <a:spcAft>
                          <a:spcPts val="0"/>
                        </a:spcAft>
                      </a:pPr>
                      <a:r>
                        <a:rPr lang="en-US" sz="1600" dirty="0">
                          <a:effectLst/>
                        </a:rPr>
                        <a:t>Subject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600" dirty="0">
                          <a:effectLst/>
                        </a:rPr>
                        <a:t>Rule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tc>
                  <a:txBody>
                    <a:bodyPr/>
                    <a:lstStyle/>
                    <a:p>
                      <a:pPr marL="0" marR="0" algn="ctr">
                        <a:lnSpc>
                          <a:spcPct val="107000"/>
                        </a:lnSpc>
                        <a:spcBef>
                          <a:spcPts val="0"/>
                        </a:spcBef>
                        <a:spcAft>
                          <a:spcPts val="0"/>
                        </a:spcAft>
                      </a:pPr>
                      <a:r>
                        <a:rPr lang="en-US" sz="1600" dirty="0">
                          <a:effectLst/>
                        </a:rPr>
                        <a:t>Provision in brief</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932" marR="59932" marT="0" marB="0"/>
                </a:tc>
                <a:extLst>
                  <a:ext uri="{0D108BD9-81ED-4DB2-BD59-A6C34878D82A}">
                    <a16:rowId xmlns:a16="http://schemas.microsoft.com/office/drawing/2014/main" val="3168031181"/>
                  </a:ext>
                </a:extLst>
              </a:tr>
              <a:tr h="406053">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Applicability</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Sec.49, Rule 2</a:t>
                      </a:r>
                    </a:p>
                  </a:txBody>
                  <a:tcPr marL="68580" marR="68580" marT="0" marB="0"/>
                </a:tc>
                <a:tc>
                  <a:txBody>
                    <a:bodyPr/>
                    <a:lstStyle/>
                    <a:p>
                      <a:pPr marL="0" marR="0">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500 or more workers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745675142"/>
                  </a:ext>
                </a:extLst>
              </a:tr>
              <a:tr h="406053">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No. of Welfare Officers required</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Rule 2(2)</a:t>
                      </a:r>
                    </a:p>
                  </a:txBody>
                  <a:tcPr marL="68580" marR="68580" marT="0" marB="0"/>
                </a:tc>
                <a:tc>
                  <a:txBody>
                    <a:bodyPr/>
                    <a:lstStyle/>
                    <a:p>
                      <a:pPr marL="342900" marR="0" lvl="0" indent="-342900">
                        <a:lnSpc>
                          <a:spcPct val="107000"/>
                        </a:lnSpc>
                        <a:spcBef>
                          <a:spcPts val="0"/>
                        </a:spcBef>
                        <a:spcAft>
                          <a:spcPts val="0"/>
                        </a:spcAft>
                        <a:buFont typeface="+mj-lt"/>
                        <a:buAutoNum type="arabicPeriod" startAt="500"/>
                      </a:pPr>
                      <a:r>
                        <a:rPr lang="en-US" sz="1400" dirty="0">
                          <a:effectLst/>
                          <a:latin typeface="Calibri" panose="020F0502020204030204" pitchFamily="34" charset="0"/>
                          <a:ea typeface="Calibri" panose="020F0502020204030204" pitchFamily="34" charset="0"/>
                          <a:cs typeface="Times New Roman" panose="02020603050405020304" pitchFamily="18" charset="0"/>
                        </a:rPr>
                        <a:t>to 2,500 workers: – 1 Welfare Officer</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&gt;2,500 workers – Additional as per Rule 2(2)</a:t>
                      </a:r>
                    </a:p>
                  </a:txBody>
                  <a:tcPr marL="68580" marR="68580" marT="0" marB="0"/>
                </a:tc>
                <a:extLst>
                  <a:ext uri="{0D108BD9-81ED-4DB2-BD59-A6C34878D82A}">
                    <a16:rowId xmlns:a16="http://schemas.microsoft.com/office/drawing/2014/main" val="626030709"/>
                  </a:ext>
                </a:extLst>
              </a:tr>
              <a:tr h="1444141">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Qualifications</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Rule 3</a:t>
                      </a:r>
                    </a:p>
                  </a:txBody>
                  <a:tcPr marL="68580" marR="68580" marT="0" marB="0"/>
                </a:tc>
                <a:tc>
                  <a:txBody>
                    <a:bodyPr/>
                    <a:lstStyle/>
                    <a:p>
                      <a:pPr marL="342900" marR="0" lvl="0" indent="-342900">
                        <a:lnSpc>
                          <a:spcPct val="107000"/>
                        </a:lnSpc>
                        <a:spcBef>
                          <a:spcPts val="0"/>
                        </a:spcBef>
                        <a:spcAft>
                          <a:spcPts val="0"/>
                        </a:spcAft>
                        <a:buFont typeface="Calibri" panose="020F0502020204030204" pitchFamily="34" charset="0"/>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Degree or diploma in social science recognized by the State Govt in this behalf</a:t>
                      </a:r>
                    </a:p>
                    <a:p>
                      <a:pPr marL="342900" marR="0" lvl="0" indent="-342900">
                        <a:lnSpc>
                          <a:spcPct val="107000"/>
                        </a:lnSpc>
                        <a:spcBef>
                          <a:spcPts val="0"/>
                        </a:spcBef>
                        <a:spcAft>
                          <a:spcPts val="0"/>
                        </a:spcAft>
                        <a:buFont typeface="Calibri" panose="020F0502020204030204" pitchFamily="34" charset="0"/>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Qualified viva voce test conducted by Chief Inspector of Factories, Mumbai</a:t>
                      </a:r>
                    </a:p>
                    <a:p>
                      <a:pPr marL="342900" marR="0" lvl="0" indent="-342900">
                        <a:lnSpc>
                          <a:spcPct val="107000"/>
                        </a:lnSpc>
                        <a:spcBef>
                          <a:spcPts val="0"/>
                        </a:spcBef>
                        <a:spcAft>
                          <a:spcPts val="0"/>
                        </a:spcAft>
                        <a:buFont typeface="Calibri" panose="020F0502020204030204" pitchFamily="34" charset="0"/>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Enrolled in list maintained by Chief Inspector of Factories, Mumbai</a:t>
                      </a:r>
                    </a:p>
                    <a:p>
                      <a:pPr marL="342900" marR="0" lvl="0" indent="-342900">
                        <a:lnSpc>
                          <a:spcPct val="107000"/>
                        </a:lnSpc>
                        <a:spcBef>
                          <a:spcPts val="0"/>
                        </a:spcBef>
                        <a:spcAft>
                          <a:spcPts val="0"/>
                        </a:spcAft>
                        <a:buFont typeface="Calibri" panose="020F0502020204030204" pitchFamily="34" charset="0"/>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Adequate knowledge of Marathi language</a:t>
                      </a:r>
                    </a:p>
                  </a:txBody>
                  <a:tcPr marL="68580" marR="68580" marT="0" marB="0"/>
                </a:tc>
                <a:extLst>
                  <a:ext uri="{0D108BD9-81ED-4DB2-BD59-A6C34878D82A}">
                    <a16:rowId xmlns:a16="http://schemas.microsoft.com/office/drawing/2014/main" val="657041037"/>
                  </a:ext>
                </a:extLst>
              </a:tr>
              <a:tr h="613670">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Manner of appointment</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Rule 4</a:t>
                      </a:r>
                    </a:p>
                  </a:txBody>
                  <a:tcPr marL="68580" marR="68580" marT="0" marB="0"/>
                </a:tc>
                <a:tc>
                  <a:txBody>
                    <a:bodyPr/>
                    <a:lstStyle/>
                    <a:p>
                      <a:pPr marL="342900" marR="0" lvl="0" indent="-342900">
                        <a:lnSpc>
                          <a:spcPct val="107000"/>
                        </a:lnSpc>
                        <a:spcBef>
                          <a:spcPts val="0"/>
                        </a:spcBef>
                        <a:spcAft>
                          <a:spcPts val="0"/>
                        </a:spcAft>
                        <a:buFont typeface="Calibri" panose="020F0502020204030204" pitchFamily="34" charset="0"/>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Advertisement in at least 2 newspapers including English</a:t>
                      </a:r>
                    </a:p>
                    <a:p>
                      <a:pPr marL="342900" marR="0" lvl="0" indent="-342900">
                        <a:lnSpc>
                          <a:spcPct val="107000"/>
                        </a:lnSpc>
                        <a:spcBef>
                          <a:spcPts val="0"/>
                        </a:spcBef>
                        <a:spcAft>
                          <a:spcPts val="0"/>
                        </a:spcAft>
                        <a:buFont typeface="Calibri" panose="020F0502020204030204" pitchFamily="34" charset="0"/>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Selection to be made by a Committee</a:t>
                      </a:r>
                    </a:p>
                    <a:p>
                      <a:pPr marL="342900" marR="0" lvl="0" indent="-342900">
                        <a:lnSpc>
                          <a:spcPct val="107000"/>
                        </a:lnSpc>
                        <a:spcBef>
                          <a:spcPts val="0"/>
                        </a:spcBef>
                        <a:spcAft>
                          <a:spcPts val="0"/>
                        </a:spcAft>
                        <a:buFont typeface="Calibri" panose="020F0502020204030204" pitchFamily="34" charset="0"/>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Appointment when made to be notified</a:t>
                      </a:r>
                    </a:p>
                  </a:txBody>
                  <a:tcPr marL="68580" marR="68580" marT="0" marB="0"/>
                </a:tc>
                <a:extLst>
                  <a:ext uri="{0D108BD9-81ED-4DB2-BD59-A6C34878D82A}">
                    <a16:rowId xmlns:a16="http://schemas.microsoft.com/office/drawing/2014/main" val="846241458"/>
                  </a:ext>
                </a:extLst>
              </a:tr>
              <a:tr h="406053">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Vacancy in the post</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Rule 6</a:t>
                      </a:r>
                    </a:p>
                  </a:txBody>
                  <a:tcPr marL="68580" marR="68580" marT="0" marB="0"/>
                </a:tc>
                <a:tc>
                  <a:txBody>
                    <a:bodyPr/>
                    <a:lstStyle/>
                    <a:p>
                      <a:pPr marL="342900" marR="0" lvl="0" indent="-342900">
                        <a:lnSpc>
                          <a:spcPct val="107000"/>
                        </a:lnSpc>
                        <a:spcBef>
                          <a:spcPts val="0"/>
                        </a:spcBef>
                        <a:spcAft>
                          <a:spcPts val="0"/>
                        </a:spcAft>
                        <a:buFont typeface="Calibri" panose="020F0502020204030204" pitchFamily="34" charset="0"/>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To be notified to Chief Inspector</a:t>
                      </a:r>
                    </a:p>
                    <a:p>
                      <a:pPr marL="342900" marR="0" lvl="0" indent="-342900">
                        <a:lnSpc>
                          <a:spcPct val="107000"/>
                        </a:lnSpc>
                        <a:spcBef>
                          <a:spcPts val="0"/>
                        </a:spcBef>
                        <a:spcAft>
                          <a:spcPts val="0"/>
                        </a:spcAft>
                        <a:buFont typeface="Calibri" panose="020F0502020204030204" pitchFamily="34" charset="0"/>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To be filled within 6 months</a:t>
                      </a:r>
                    </a:p>
                  </a:txBody>
                  <a:tcPr marL="68580" marR="68580" marT="0" marB="0"/>
                </a:tc>
                <a:extLst>
                  <a:ext uri="{0D108BD9-81ED-4DB2-BD59-A6C34878D82A}">
                    <a16:rowId xmlns:a16="http://schemas.microsoft.com/office/drawing/2014/main" val="96094502"/>
                  </a:ext>
                </a:extLst>
              </a:tr>
              <a:tr h="406053">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Reporting to</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Rule 7</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Rank equal to Head of Department working under the Chief Head of the factory.</a:t>
                      </a:r>
                    </a:p>
                  </a:txBody>
                  <a:tcPr marL="68580" marR="68580" marT="0" marB="0"/>
                </a:tc>
                <a:extLst>
                  <a:ext uri="{0D108BD9-81ED-4DB2-BD59-A6C34878D82A}">
                    <a16:rowId xmlns:a16="http://schemas.microsoft.com/office/drawing/2014/main" val="932947573"/>
                  </a:ext>
                </a:extLst>
              </a:tr>
              <a:tr h="724203">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Duties</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Rule 9</a:t>
                      </a:r>
                    </a:p>
                  </a:txBody>
                  <a:tcPr marL="68580" marR="68580" marT="0" marB="0"/>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15 duties mentioned in the Rule</a:t>
                      </a:r>
                    </a:p>
                  </a:txBody>
                  <a:tcPr marL="68580" marR="68580" marT="0" marB="0"/>
                </a:tc>
                <a:extLst>
                  <a:ext uri="{0D108BD9-81ED-4DB2-BD59-A6C34878D82A}">
                    <a16:rowId xmlns:a16="http://schemas.microsoft.com/office/drawing/2014/main" val="453225155"/>
                  </a:ext>
                </a:extLst>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1191" y="-14286"/>
            <a:ext cx="2705100" cy="1782128"/>
          </a:xfrm>
          <a:prstGeom prst="rect">
            <a:avLst/>
          </a:prstGeom>
        </p:spPr>
      </p:pic>
    </p:spTree>
    <p:extLst>
      <p:ext uri="{BB962C8B-B14F-4D97-AF65-F5344CB8AC3E}">
        <p14:creationId xmlns:p14="http://schemas.microsoft.com/office/powerpoint/2010/main" val="364617968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454809453"/>
              </p:ext>
            </p:extLst>
          </p:nvPr>
        </p:nvGraphicFramePr>
        <p:xfrm>
          <a:off x="457200" y="1158241"/>
          <a:ext cx="8382000" cy="5758542"/>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20000"/>
                    </a:ext>
                  </a:extLst>
                </a:gridCol>
                <a:gridCol w="1219200">
                  <a:extLst>
                    <a:ext uri="{9D8B030D-6E8A-4147-A177-3AD203B41FA5}">
                      <a16:colId xmlns:a16="http://schemas.microsoft.com/office/drawing/2014/main" val="2788082529"/>
                    </a:ext>
                  </a:extLst>
                </a:gridCol>
                <a:gridCol w="6400800">
                  <a:extLst>
                    <a:ext uri="{9D8B030D-6E8A-4147-A177-3AD203B41FA5}">
                      <a16:colId xmlns:a16="http://schemas.microsoft.com/office/drawing/2014/main" val="20001"/>
                    </a:ext>
                  </a:extLst>
                </a:gridCol>
              </a:tblGrid>
              <a:tr h="537754">
                <a:tc>
                  <a:txBody>
                    <a:bodyPr/>
                    <a:lstStyle/>
                    <a:p>
                      <a:pPr algn="ctr"/>
                      <a:r>
                        <a:rPr lang="en-US" sz="1600" dirty="0" smtClean="0"/>
                        <a:t>Rule</a:t>
                      </a:r>
                      <a:endParaRPr lang="en-US" sz="1600" dirty="0"/>
                    </a:p>
                  </a:txBody>
                  <a:tcPr/>
                </a:tc>
                <a:tc>
                  <a:txBody>
                    <a:bodyPr/>
                    <a:lstStyle/>
                    <a:p>
                      <a:pPr algn="ctr"/>
                      <a:r>
                        <a:rPr lang="en-US" sz="1600" dirty="0" smtClean="0"/>
                        <a:t>Purpose</a:t>
                      </a:r>
                      <a:endParaRPr lang="en-US" sz="1600" dirty="0"/>
                    </a:p>
                  </a:txBody>
                  <a:tcPr/>
                </a:tc>
                <a:tc>
                  <a:txBody>
                    <a:bodyPr/>
                    <a:lstStyle/>
                    <a:p>
                      <a:pPr marL="0" indent="0" algn="l">
                        <a:buNone/>
                      </a:pPr>
                      <a:r>
                        <a:rPr lang="en-US" sz="1600" i="1" dirty="0" smtClean="0"/>
                        <a:t>Water required</a:t>
                      </a:r>
                    </a:p>
                    <a:p>
                      <a:pPr marL="0" indent="0" algn="ctr">
                        <a:buNone/>
                      </a:pPr>
                      <a:endParaRPr lang="en-US" sz="1600" i="1" dirty="0"/>
                    </a:p>
                  </a:txBody>
                  <a:tcPr/>
                </a:tc>
                <a:extLst>
                  <a:ext uri="{0D108BD9-81ED-4DB2-BD59-A6C34878D82A}">
                    <a16:rowId xmlns:a16="http://schemas.microsoft.com/office/drawing/2014/main" val="10000"/>
                  </a:ext>
                </a:extLst>
              </a:tr>
              <a:tr h="1669868">
                <a:tc>
                  <a:txBody>
                    <a:bodyPr/>
                    <a:lstStyle/>
                    <a:p>
                      <a:r>
                        <a:rPr lang="en-US" sz="1600" dirty="0" smtClean="0"/>
                        <a:t>39, 43, 47</a:t>
                      </a:r>
                      <a:endParaRPr lang="en-US" sz="1600" dirty="0"/>
                    </a:p>
                  </a:txBody>
                  <a:tcPr/>
                </a:tc>
                <a:tc>
                  <a:txBody>
                    <a:bodyPr/>
                    <a:lstStyle/>
                    <a:p>
                      <a:r>
                        <a:rPr lang="en-US" sz="1600" dirty="0" smtClean="0"/>
                        <a:t>Drinking</a:t>
                      </a:r>
                      <a:r>
                        <a:rPr lang="en-US" sz="1600" baseline="0" dirty="0" smtClean="0"/>
                        <a:t> water</a:t>
                      </a:r>
                      <a:endParaRPr lang="en-US" sz="1600" dirty="0"/>
                    </a:p>
                  </a:txBody>
                  <a:tcPr/>
                </a:tc>
                <a:tc>
                  <a:txBody>
                    <a:bodyPr/>
                    <a:lstStyle/>
                    <a:p>
                      <a:pPr marL="457200" indent="-457200">
                        <a:buFontTx/>
                        <a:buChar char="-"/>
                      </a:pPr>
                      <a:r>
                        <a:rPr lang="en-US" sz="1600" dirty="0" smtClean="0"/>
                        <a:t>Min. 5 litres a day per worker as per BIS standards </a:t>
                      </a:r>
                    </a:p>
                    <a:p>
                      <a:pPr marL="285750" indent="-285750">
                        <a:buFontTx/>
                        <a:buChar char="-"/>
                      </a:pPr>
                      <a:r>
                        <a:rPr lang="en-US" sz="1600" dirty="0" smtClean="0"/>
                        <a:t>(stored water to be renewed on daily basis)</a:t>
                      </a:r>
                    </a:p>
                    <a:p>
                      <a:pPr marL="285750" indent="-285750">
                        <a:buFontTx/>
                        <a:buChar char="-"/>
                      </a:pPr>
                      <a:r>
                        <a:rPr lang="en-US" sz="1600" dirty="0" smtClean="0"/>
                        <a:t>Water</a:t>
                      </a:r>
                      <a:r>
                        <a:rPr lang="en-US" sz="1600" baseline="0" dirty="0" smtClean="0"/>
                        <a:t> to be cooled by ice or other effective hygienic method during March to November</a:t>
                      </a:r>
                    </a:p>
                    <a:p>
                      <a:pPr marL="285750" indent="-285750">
                        <a:buFontTx/>
                        <a:buChar char="-"/>
                      </a:pPr>
                      <a:r>
                        <a:rPr lang="en-US" sz="1600" baseline="0" dirty="0" smtClean="0"/>
                        <a:t>Min. one such water centre to be provided on each floor</a:t>
                      </a:r>
                    </a:p>
                    <a:p>
                      <a:pPr marL="285750" indent="-285750">
                        <a:buFontTx/>
                        <a:buChar char="-"/>
                      </a:pPr>
                      <a:r>
                        <a:rPr lang="en-US" sz="1600" baseline="0" dirty="0" smtClean="0"/>
                        <a:t>Water from well to be sterilized once a week or filtered and treated to the satisfaction of the Health Officer.</a:t>
                      </a:r>
                      <a:endParaRPr lang="en-US" sz="1600" dirty="0"/>
                    </a:p>
                  </a:txBody>
                  <a:tcPr/>
                </a:tc>
                <a:extLst>
                  <a:ext uri="{0D108BD9-81ED-4DB2-BD59-A6C34878D82A}">
                    <a16:rowId xmlns:a16="http://schemas.microsoft.com/office/drawing/2014/main" val="10001"/>
                  </a:ext>
                </a:extLst>
              </a:tr>
              <a:tr h="537754">
                <a:tc>
                  <a:txBody>
                    <a:bodyPr/>
                    <a:lstStyle/>
                    <a:p>
                      <a:r>
                        <a:rPr lang="en-US" sz="1600" dirty="0" smtClean="0"/>
                        <a:t>74(6)</a:t>
                      </a:r>
                      <a:endParaRPr lang="en-US" sz="1600" dirty="0"/>
                    </a:p>
                  </a:txBody>
                  <a:tcPr/>
                </a:tc>
                <a:tc>
                  <a:txBody>
                    <a:bodyPr/>
                    <a:lstStyle/>
                    <a:p>
                      <a:r>
                        <a:rPr lang="en-US" sz="1600" dirty="0" smtClean="0"/>
                        <a:t>Washing facility</a:t>
                      </a:r>
                      <a:endParaRPr lang="en-US" sz="1600" dirty="0"/>
                    </a:p>
                  </a:txBody>
                  <a:tcPr/>
                </a:tc>
                <a:tc>
                  <a:txBody>
                    <a:bodyPr/>
                    <a:lstStyle/>
                    <a:p>
                      <a:r>
                        <a:rPr lang="en-US" sz="1600" dirty="0" smtClean="0"/>
                        <a:t>Min. 30 litres a day for each person</a:t>
                      </a:r>
                      <a:endParaRPr lang="en-US" sz="1600" dirty="0"/>
                    </a:p>
                  </a:txBody>
                  <a:tcPr/>
                </a:tc>
                <a:extLst>
                  <a:ext uri="{0D108BD9-81ED-4DB2-BD59-A6C34878D82A}">
                    <a16:rowId xmlns:a16="http://schemas.microsoft.com/office/drawing/2014/main" val="1641289792"/>
                  </a:ext>
                </a:extLst>
              </a:tr>
              <a:tr h="2801982">
                <a:tc>
                  <a:txBody>
                    <a:bodyPr/>
                    <a:lstStyle/>
                    <a:p>
                      <a:r>
                        <a:rPr lang="en-US" sz="1600" dirty="0" smtClean="0"/>
                        <a:t>70</a:t>
                      </a:r>
                      <a:endParaRPr lang="en-US" sz="1600" dirty="0"/>
                    </a:p>
                  </a:txBody>
                  <a:tcPr/>
                </a:tc>
                <a:tc>
                  <a:txBody>
                    <a:bodyPr/>
                    <a:lstStyle/>
                    <a:p>
                      <a:r>
                        <a:rPr lang="en-US" sz="1600" dirty="0" smtClean="0"/>
                        <a:t>Fire fighting</a:t>
                      </a:r>
                      <a:endParaRPr lang="en-US" sz="1600" dirty="0"/>
                    </a:p>
                  </a:txBody>
                  <a:tcPr/>
                </a:tc>
                <a:tc>
                  <a:txBody>
                    <a:bodyPr/>
                    <a:lstStyle/>
                    <a:p>
                      <a:r>
                        <a:rPr lang="en-US" sz="1600" dirty="0" smtClean="0"/>
                        <a:t>(A+B+C+D)/20  litres per minute</a:t>
                      </a:r>
                    </a:p>
                    <a:p>
                      <a:endParaRPr lang="en-US" sz="1600" dirty="0" smtClean="0"/>
                    </a:p>
                    <a:p>
                      <a:r>
                        <a:rPr lang="en-US" sz="1600" dirty="0" smtClean="0"/>
                        <a:t>A= total area sq.mt. of all floors</a:t>
                      </a:r>
                      <a:r>
                        <a:rPr lang="en-US" sz="1600" baseline="0" dirty="0" smtClean="0"/>
                        <a:t> including galleries in all buildings of the factory; </a:t>
                      </a:r>
                    </a:p>
                    <a:p>
                      <a:r>
                        <a:rPr lang="en-US" sz="1600" baseline="0" dirty="0" smtClean="0"/>
                        <a:t>B= total area sq.mt. of all floors and galleries including open spaces in which combustible materials are handled or stored; </a:t>
                      </a:r>
                      <a:endParaRPr lang="en-US" sz="1600" dirty="0" smtClean="0"/>
                    </a:p>
                    <a:p>
                      <a:r>
                        <a:rPr lang="en-US" sz="1600" dirty="0" smtClean="0"/>
                        <a:t>C=</a:t>
                      </a:r>
                      <a:r>
                        <a:rPr lang="en-US" sz="1600" baseline="0" dirty="0" smtClean="0"/>
                        <a:t> total area sq.mt. of all floors over 15 metres above ground level</a:t>
                      </a:r>
                    </a:p>
                    <a:p>
                      <a:r>
                        <a:rPr lang="en-US" sz="1600" baseline="0" dirty="0" smtClean="0"/>
                        <a:t>D= total area sq.mt. of all floors of buildings other than those of fire resisting construction provided fire-resisting constructions of various floors is so certified by any Fire Association of Fire Insurance Company.</a:t>
                      </a:r>
                      <a:endParaRPr lang="en-US" sz="1600" i="1" dirty="0"/>
                    </a:p>
                  </a:txBody>
                  <a:tcPr/>
                </a:tc>
                <a:extLst>
                  <a:ext uri="{0D108BD9-81ED-4DB2-BD59-A6C34878D82A}">
                    <a16:rowId xmlns:a16="http://schemas.microsoft.com/office/drawing/2014/main" val="1609141558"/>
                  </a:ext>
                </a:extLst>
              </a:tr>
            </a:tbl>
          </a:graphicData>
        </a:graphic>
      </p:graphicFrame>
      <p:sp>
        <p:nvSpPr>
          <p:cNvPr id="5" name="Title 4"/>
          <p:cNvSpPr>
            <a:spLocks noGrp="1"/>
          </p:cNvSpPr>
          <p:nvPr>
            <p:ph type="title"/>
          </p:nvPr>
        </p:nvSpPr>
        <p:spPr>
          <a:xfrm>
            <a:off x="457200" y="38100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Arrangement for water</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7870" y="-13855"/>
            <a:ext cx="2962275" cy="1543050"/>
          </a:xfrm>
          <a:prstGeom prst="rect">
            <a:avLst/>
          </a:prstGeom>
        </p:spPr>
      </p:pic>
    </p:spTree>
    <p:extLst>
      <p:ext uri="{BB962C8B-B14F-4D97-AF65-F5344CB8AC3E}">
        <p14:creationId xmlns:p14="http://schemas.microsoft.com/office/powerpoint/2010/main" val="177078612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78110164"/>
              </p:ext>
            </p:extLst>
          </p:nvPr>
        </p:nvGraphicFramePr>
        <p:xfrm>
          <a:off x="474406" y="835415"/>
          <a:ext cx="7772400" cy="5565385"/>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788082529"/>
                    </a:ext>
                  </a:extLst>
                </a:gridCol>
                <a:gridCol w="6400800">
                  <a:extLst>
                    <a:ext uri="{9D8B030D-6E8A-4147-A177-3AD203B41FA5}">
                      <a16:colId xmlns:a16="http://schemas.microsoft.com/office/drawing/2014/main" val="20001"/>
                    </a:ext>
                  </a:extLst>
                </a:gridCol>
              </a:tblGrid>
              <a:tr h="554693">
                <a:tc>
                  <a:txBody>
                    <a:bodyPr/>
                    <a:lstStyle/>
                    <a:p>
                      <a:pPr algn="ctr"/>
                      <a:r>
                        <a:rPr lang="en-US" sz="1600" dirty="0" smtClean="0"/>
                        <a:t>Subject</a:t>
                      </a:r>
                      <a:endParaRPr lang="en-US" sz="1600" dirty="0"/>
                    </a:p>
                  </a:txBody>
                  <a:tcPr/>
                </a:tc>
                <a:tc>
                  <a:txBody>
                    <a:bodyPr/>
                    <a:lstStyle/>
                    <a:p>
                      <a:pPr marL="0" indent="0" algn="ctr">
                        <a:buNone/>
                      </a:pPr>
                      <a:r>
                        <a:rPr lang="en-US" sz="1600" i="1" dirty="0" smtClean="0"/>
                        <a:t>Requirement</a:t>
                      </a:r>
                    </a:p>
                    <a:p>
                      <a:pPr marL="0" indent="0" algn="ctr">
                        <a:buNone/>
                      </a:pPr>
                      <a:endParaRPr lang="en-US" sz="1600" i="1" dirty="0"/>
                    </a:p>
                  </a:txBody>
                  <a:tcPr/>
                </a:tc>
                <a:extLst>
                  <a:ext uri="{0D108BD9-81ED-4DB2-BD59-A6C34878D82A}">
                    <a16:rowId xmlns:a16="http://schemas.microsoft.com/office/drawing/2014/main" val="10000"/>
                  </a:ext>
                </a:extLst>
              </a:tr>
              <a:tr h="414265">
                <a:tc>
                  <a:txBody>
                    <a:bodyPr/>
                    <a:lstStyle/>
                    <a:p>
                      <a:r>
                        <a:rPr lang="en-US" sz="1600" dirty="0" smtClean="0"/>
                        <a:t>Applicability</a:t>
                      </a:r>
                      <a:endParaRPr lang="en-US" sz="1600" dirty="0"/>
                    </a:p>
                  </a:txBody>
                  <a:tcPr/>
                </a:tc>
                <a:tc>
                  <a:txBody>
                    <a:bodyPr/>
                    <a:lstStyle/>
                    <a:p>
                      <a:r>
                        <a:rPr lang="en-US" sz="1600" i="1" dirty="0" smtClean="0"/>
                        <a:t>If &gt;30 women employed</a:t>
                      </a:r>
                    </a:p>
                    <a:p>
                      <a:r>
                        <a:rPr lang="en-US" sz="1600" i="1" dirty="0" smtClean="0"/>
                        <a:t>(For children under 6 years age)</a:t>
                      </a:r>
                      <a:endParaRPr lang="en-US" sz="1600" i="1" dirty="0"/>
                    </a:p>
                  </a:txBody>
                  <a:tcPr/>
                </a:tc>
                <a:extLst>
                  <a:ext uri="{0D108BD9-81ED-4DB2-BD59-A6C34878D82A}">
                    <a16:rowId xmlns:a16="http://schemas.microsoft.com/office/drawing/2014/main" val="4249295218"/>
                  </a:ext>
                </a:extLst>
              </a:tr>
              <a:tr h="2654545">
                <a:tc>
                  <a:txBody>
                    <a:bodyPr/>
                    <a:lstStyle/>
                    <a:p>
                      <a:r>
                        <a:rPr lang="en-US" sz="1600" dirty="0" smtClean="0"/>
                        <a:t>Building</a:t>
                      </a:r>
                      <a:endParaRPr lang="en-US" sz="1600" dirty="0"/>
                    </a:p>
                  </a:txBody>
                  <a:tcPr/>
                </a:tc>
                <a:tc>
                  <a:txBody>
                    <a:bodyPr/>
                    <a:lstStyle/>
                    <a:p>
                      <a:pPr marL="285750" indent="-285750">
                        <a:buFontTx/>
                        <a:buChar char="-"/>
                      </a:pPr>
                      <a:r>
                        <a:rPr lang="en-US" sz="1600" i="1" dirty="0" smtClean="0"/>
                        <a:t>All walls and roofs to be heat resisting material and water proof</a:t>
                      </a:r>
                    </a:p>
                    <a:p>
                      <a:pPr marL="285750" indent="-285750">
                        <a:buFontTx/>
                        <a:buChar char="-"/>
                      </a:pPr>
                      <a:r>
                        <a:rPr lang="en-US" sz="1600" i="1" dirty="0" smtClean="0"/>
                        <a:t>Min. area of crèche 10</a:t>
                      </a:r>
                      <a:r>
                        <a:rPr lang="en-US" sz="1600" i="1" baseline="0" dirty="0" smtClean="0"/>
                        <a:t> sq.mt.</a:t>
                      </a:r>
                      <a:endParaRPr lang="en-US" sz="1600" i="1" dirty="0" smtClean="0"/>
                    </a:p>
                    <a:p>
                      <a:pPr marL="285750" indent="-285750">
                        <a:buFontTx/>
                        <a:buChar char="-"/>
                      </a:pPr>
                      <a:r>
                        <a:rPr lang="en-US" sz="1600" i="1" dirty="0" smtClean="0"/>
                        <a:t>Min. height of building 3.75 metres from floor</a:t>
                      </a:r>
                    </a:p>
                    <a:p>
                      <a:pPr marL="285750" indent="-285750">
                        <a:buFontTx/>
                        <a:buChar char="-"/>
                      </a:pPr>
                      <a:r>
                        <a:rPr lang="en-US" sz="1600" i="1" dirty="0" smtClean="0"/>
                        <a:t>Min. floor area</a:t>
                      </a:r>
                      <a:r>
                        <a:rPr lang="en-US" sz="1600" i="1" baseline="0" dirty="0" smtClean="0"/>
                        <a:t> per child – 2 sq.mt.</a:t>
                      </a:r>
                    </a:p>
                    <a:p>
                      <a:pPr marL="285750" indent="-285750">
                        <a:buFontTx/>
                        <a:buChar char="-"/>
                      </a:pPr>
                      <a:r>
                        <a:rPr lang="en-US" sz="1600" i="1" baseline="0" dirty="0" smtClean="0"/>
                        <a:t>Furnished and equipped (one cot or cradle with bedding for each child</a:t>
                      </a:r>
                    </a:p>
                    <a:p>
                      <a:pPr marL="285750" indent="-285750">
                        <a:buFontTx/>
                        <a:buChar char="-"/>
                      </a:pPr>
                      <a:r>
                        <a:rPr lang="en-US" sz="1600" i="1" baseline="0" dirty="0" smtClean="0"/>
                        <a:t>Fenced and shady open air play ground for older children</a:t>
                      </a:r>
                    </a:p>
                    <a:p>
                      <a:pPr marL="285750" indent="-285750">
                        <a:buFontTx/>
                        <a:buChar char="-"/>
                      </a:pPr>
                      <a:r>
                        <a:rPr lang="en-US" sz="1600" i="1" baseline="0" dirty="0" smtClean="0"/>
                        <a:t>Wash room with one basin for every 4 children</a:t>
                      </a:r>
                    </a:p>
                    <a:p>
                      <a:pPr marL="285750" indent="-285750">
                        <a:buFontTx/>
                        <a:buChar char="-"/>
                      </a:pPr>
                      <a:r>
                        <a:rPr lang="en-US" sz="1600" i="1" baseline="0" dirty="0" smtClean="0"/>
                        <a:t>Water min. 25 litres per child per day</a:t>
                      </a:r>
                    </a:p>
                    <a:p>
                      <a:pPr marL="285750" indent="-285750">
                        <a:buFontTx/>
                        <a:buChar char="-"/>
                      </a:pPr>
                      <a:r>
                        <a:rPr lang="en-US" sz="1600" i="1" baseline="0" dirty="0" smtClean="0"/>
                        <a:t>Clean clothes, soap and towels</a:t>
                      </a:r>
                      <a:endParaRPr lang="en-US" sz="1600" i="1" dirty="0"/>
                    </a:p>
                  </a:txBody>
                  <a:tcPr/>
                </a:tc>
                <a:extLst>
                  <a:ext uri="{0D108BD9-81ED-4DB2-BD59-A6C34878D82A}">
                    <a16:rowId xmlns:a16="http://schemas.microsoft.com/office/drawing/2014/main" val="1609141558"/>
                  </a:ext>
                </a:extLst>
              </a:tr>
              <a:tr h="685800">
                <a:tc>
                  <a:txBody>
                    <a:bodyPr/>
                    <a:lstStyle/>
                    <a:p>
                      <a:r>
                        <a:rPr lang="en-US" sz="1600" dirty="0" smtClean="0"/>
                        <a:t>Creche staff</a:t>
                      </a:r>
                      <a:endParaRPr lang="en-US" sz="1600" dirty="0"/>
                    </a:p>
                  </a:txBody>
                  <a:tcPr/>
                </a:tc>
                <a:tc>
                  <a:txBody>
                    <a:bodyPr/>
                    <a:lstStyle/>
                    <a:p>
                      <a:pPr marL="285750" indent="-285750">
                        <a:buFontTx/>
                        <a:buChar char="-"/>
                      </a:pPr>
                      <a:r>
                        <a:rPr lang="en-US" sz="1600" i="1" dirty="0" smtClean="0"/>
                        <a:t>Woman incharge possessing qualification for mid-wife</a:t>
                      </a:r>
                    </a:p>
                    <a:p>
                      <a:pPr marL="285750" indent="-285750">
                        <a:buFontTx/>
                        <a:buChar char="-"/>
                      </a:pPr>
                      <a:r>
                        <a:rPr lang="en-US" sz="1600" i="1" dirty="0" smtClean="0"/>
                        <a:t>Clean</a:t>
                      </a:r>
                      <a:r>
                        <a:rPr lang="en-US" sz="1600" i="1" baseline="0" dirty="0" smtClean="0"/>
                        <a:t> clothes to be provided to them</a:t>
                      </a:r>
                      <a:endParaRPr lang="en-US" sz="1600" i="1" dirty="0"/>
                    </a:p>
                  </a:txBody>
                  <a:tcPr/>
                </a:tc>
                <a:extLst>
                  <a:ext uri="{0D108BD9-81ED-4DB2-BD59-A6C34878D82A}">
                    <a16:rowId xmlns:a16="http://schemas.microsoft.com/office/drawing/2014/main" val="2291471258"/>
                  </a:ext>
                </a:extLst>
              </a:tr>
              <a:tr h="786910">
                <a:tc>
                  <a:txBody>
                    <a:bodyPr/>
                    <a:lstStyle/>
                    <a:p>
                      <a:r>
                        <a:rPr lang="en-US" sz="1600" dirty="0" smtClean="0"/>
                        <a:t>Exemption</a:t>
                      </a:r>
                    </a:p>
                    <a:p>
                      <a:r>
                        <a:rPr lang="en-US" sz="1600" dirty="0" smtClean="0"/>
                        <a:t>(Rule 92)</a:t>
                      </a:r>
                      <a:endParaRPr lang="en-US" sz="1600" dirty="0"/>
                    </a:p>
                  </a:txBody>
                  <a:tcPr/>
                </a:tc>
                <a:tc>
                  <a:txBody>
                    <a:bodyPr/>
                    <a:lstStyle/>
                    <a:p>
                      <a:pPr marL="285750" indent="-285750">
                        <a:buFontTx/>
                        <a:buChar char="-"/>
                      </a:pPr>
                      <a:r>
                        <a:rPr lang="en-US" sz="1600" i="1" dirty="0" smtClean="0"/>
                        <a:t>If</a:t>
                      </a:r>
                      <a:r>
                        <a:rPr lang="en-US" sz="1600" i="1" baseline="0" dirty="0" smtClean="0"/>
                        <a:t> factory works for &lt;190 days in a calendar year; or</a:t>
                      </a:r>
                    </a:p>
                    <a:p>
                      <a:pPr marL="285750" indent="-285750">
                        <a:buFontTx/>
                        <a:buChar char="-"/>
                      </a:pPr>
                      <a:r>
                        <a:rPr lang="en-US" sz="1600" i="1" dirty="0" smtClean="0"/>
                        <a:t>If No. of married women does not exceed 15; or</a:t>
                      </a:r>
                    </a:p>
                    <a:p>
                      <a:pPr marL="285750" indent="-285750">
                        <a:buFontTx/>
                        <a:buChar char="-"/>
                      </a:pPr>
                      <a:r>
                        <a:rPr lang="en-US" sz="1600" i="1" dirty="0" smtClean="0"/>
                        <a:t>Total No. of children &lt;6 years of all women workers is</a:t>
                      </a:r>
                      <a:r>
                        <a:rPr lang="en-US" sz="1600" i="1" baseline="0" dirty="0" smtClean="0"/>
                        <a:t> not &gt;4.</a:t>
                      </a:r>
                    </a:p>
                    <a:p>
                      <a:pPr marL="0" indent="0">
                        <a:buFontTx/>
                        <a:buNone/>
                      </a:pPr>
                      <a:r>
                        <a:rPr lang="en-US" sz="1600" b="1" i="1" baseline="0" dirty="0" smtClean="0"/>
                        <a:t>Provided crèche room of min.10 sq.mt. area is provided.</a:t>
                      </a:r>
                      <a:endParaRPr lang="en-US" sz="1600" b="1" i="1" dirty="0"/>
                    </a:p>
                  </a:txBody>
                  <a:tcPr/>
                </a:tc>
                <a:extLst>
                  <a:ext uri="{0D108BD9-81ED-4DB2-BD59-A6C34878D82A}">
                    <a16:rowId xmlns:a16="http://schemas.microsoft.com/office/drawing/2014/main" val="179698970"/>
                  </a:ext>
                </a:extLst>
              </a:tr>
            </a:tbl>
          </a:graphicData>
        </a:graphic>
      </p:graphicFrame>
      <p:sp>
        <p:nvSpPr>
          <p:cNvPr id="5" name="Title 4"/>
          <p:cNvSpPr>
            <a:spLocks noGrp="1"/>
          </p:cNvSpPr>
          <p:nvPr>
            <p:ph type="title"/>
          </p:nvPr>
        </p:nvSpPr>
        <p:spPr>
          <a:xfrm>
            <a:off x="467032" y="27039"/>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                Creche (Sec.48) </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406" y="2571750"/>
            <a:ext cx="1326126" cy="171450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000" y="27039"/>
            <a:ext cx="2667000" cy="1714500"/>
          </a:xfrm>
          <a:prstGeom prst="rect">
            <a:avLst/>
          </a:prstGeom>
        </p:spPr>
      </p:pic>
    </p:spTree>
    <p:extLst>
      <p:ext uri="{BB962C8B-B14F-4D97-AF65-F5344CB8AC3E}">
        <p14:creationId xmlns:p14="http://schemas.microsoft.com/office/powerpoint/2010/main" val="9300634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532094722"/>
              </p:ext>
            </p:extLst>
          </p:nvPr>
        </p:nvGraphicFramePr>
        <p:xfrm>
          <a:off x="474406" y="835414"/>
          <a:ext cx="8382000" cy="5641585"/>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1371600">
                  <a:extLst>
                    <a:ext uri="{9D8B030D-6E8A-4147-A177-3AD203B41FA5}">
                      <a16:colId xmlns:a16="http://schemas.microsoft.com/office/drawing/2014/main" val="2788082529"/>
                    </a:ext>
                  </a:extLst>
                </a:gridCol>
                <a:gridCol w="6400800">
                  <a:extLst>
                    <a:ext uri="{9D8B030D-6E8A-4147-A177-3AD203B41FA5}">
                      <a16:colId xmlns:a16="http://schemas.microsoft.com/office/drawing/2014/main" val="20001"/>
                    </a:ext>
                  </a:extLst>
                </a:gridCol>
              </a:tblGrid>
              <a:tr h="645724">
                <a:tc>
                  <a:txBody>
                    <a:bodyPr/>
                    <a:lstStyle/>
                    <a:p>
                      <a:pPr algn="ctr"/>
                      <a:r>
                        <a:rPr lang="en-US" sz="1200" dirty="0" smtClean="0"/>
                        <a:t>Rule</a:t>
                      </a:r>
                      <a:endParaRPr lang="en-US" sz="1200" dirty="0"/>
                    </a:p>
                  </a:txBody>
                  <a:tcPr/>
                </a:tc>
                <a:tc>
                  <a:txBody>
                    <a:bodyPr/>
                    <a:lstStyle/>
                    <a:p>
                      <a:pPr algn="ctr"/>
                      <a:r>
                        <a:rPr lang="en-US" sz="1600" dirty="0" smtClean="0"/>
                        <a:t>Subject</a:t>
                      </a:r>
                      <a:endParaRPr lang="en-US" sz="1600" dirty="0"/>
                    </a:p>
                  </a:txBody>
                  <a:tcPr/>
                </a:tc>
                <a:tc>
                  <a:txBody>
                    <a:bodyPr/>
                    <a:lstStyle/>
                    <a:p>
                      <a:pPr marL="0" indent="0" algn="l">
                        <a:buNone/>
                      </a:pPr>
                      <a:r>
                        <a:rPr lang="en-US" sz="1600" i="1" dirty="0" smtClean="0"/>
                        <a:t>                                 Requirement</a:t>
                      </a:r>
                    </a:p>
                    <a:p>
                      <a:pPr marL="0" indent="0" algn="ctr">
                        <a:buNone/>
                      </a:pPr>
                      <a:endParaRPr lang="en-US" sz="1600" i="1" dirty="0"/>
                    </a:p>
                  </a:txBody>
                  <a:tcPr/>
                </a:tc>
                <a:extLst>
                  <a:ext uri="{0D108BD9-81ED-4DB2-BD59-A6C34878D82A}">
                    <a16:rowId xmlns:a16="http://schemas.microsoft.com/office/drawing/2014/main" val="10000"/>
                  </a:ext>
                </a:extLst>
              </a:tr>
              <a:tr h="1073647">
                <a:tc>
                  <a:txBody>
                    <a:bodyPr/>
                    <a:lstStyle/>
                    <a:p>
                      <a:r>
                        <a:rPr lang="en-US" sz="1600" dirty="0" smtClean="0"/>
                        <a:t>76</a:t>
                      </a:r>
                      <a:endParaRPr lang="en-US" sz="1600" dirty="0"/>
                    </a:p>
                  </a:txBody>
                  <a:tcPr/>
                </a:tc>
                <a:tc>
                  <a:txBody>
                    <a:bodyPr/>
                    <a:lstStyle/>
                    <a:p>
                      <a:r>
                        <a:rPr lang="en-US" sz="1600" dirty="0" smtClean="0"/>
                        <a:t>First aid boxes</a:t>
                      </a:r>
                      <a:endParaRPr lang="en-US" sz="1600" dirty="0"/>
                    </a:p>
                  </a:txBody>
                  <a:tcPr/>
                </a:tc>
                <a:tc>
                  <a:txBody>
                    <a:bodyPr/>
                    <a:lstStyle/>
                    <a:p>
                      <a:r>
                        <a:rPr lang="en-US" sz="1600" i="1" dirty="0" smtClean="0"/>
                        <a:t>For every 150 workers – 1 box containing 25 items as per Rule</a:t>
                      </a:r>
                    </a:p>
                    <a:p>
                      <a:r>
                        <a:rPr lang="en-US" sz="1600" i="1" dirty="0" smtClean="0"/>
                        <a:t>(Each box to be under separate trained person)</a:t>
                      </a:r>
                      <a:endParaRPr lang="en-US" sz="1600" i="1" dirty="0"/>
                    </a:p>
                  </a:txBody>
                  <a:tcPr/>
                </a:tc>
                <a:extLst>
                  <a:ext uri="{0D108BD9-81ED-4DB2-BD59-A6C34878D82A}">
                    <a16:rowId xmlns:a16="http://schemas.microsoft.com/office/drawing/2014/main" val="4249295218"/>
                  </a:ext>
                </a:extLst>
              </a:tr>
              <a:tr h="727582">
                <a:tc>
                  <a:txBody>
                    <a:bodyPr/>
                    <a:lstStyle/>
                    <a:p>
                      <a:r>
                        <a:rPr lang="en-US" sz="1600" dirty="0" smtClean="0"/>
                        <a:t>74</a:t>
                      </a:r>
                      <a:endParaRPr lang="en-US" sz="1600" dirty="0"/>
                    </a:p>
                  </a:txBody>
                  <a:tcPr/>
                </a:tc>
                <a:tc>
                  <a:txBody>
                    <a:bodyPr/>
                    <a:lstStyle/>
                    <a:p>
                      <a:r>
                        <a:rPr lang="en-US" sz="1600" dirty="0" smtClean="0"/>
                        <a:t>Washing facilities</a:t>
                      </a:r>
                      <a:endParaRPr lang="en-US" sz="1600" dirty="0"/>
                    </a:p>
                  </a:txBody>
                  <a:tcPr/>
                </a:tc>
                <a:tc>
                  <a:txBody>
                    <a:bodyPr/>
                    <a:lstStyle/>
                    <a:p>
                      <a:r>
                        <a:rPr lang="en-US" sz="1600" i="1" dirty="0" smtClean="0"/>
                        <a:t>Upto first 200:  Min.1 for every 20 or part thereof.</a:t>
                      </a:r>
                    </a:p>
                    <a:p>
                      <a:r>
                        <a:rPr lang="en-US" sz="1600" i="1" dirty="0" smtClean="0"/>
                        <a:t>Thereafter:  Min.1 for every 50 or part thereof.</a:t>
                      </a:r>
                      <a:endParaRPr lang="en-US" sz="1600" i="1" dirty="0"/>
                    </a:p>
                  </a:txBody>
                  <a:tcPr/>
                </a:tc>
                <a:extLst>
                  <a:ext uri="{0D108BD9-81ED-4DB2-BD59-A6C34878D82A}">
                    <a16:rowId xmlns:a16="http://schemas.microsoft.com/office/drawing/2014/main" val="1609141558"/>
                  </a:ext>
                </a:extLst>
              </a:tr>
              <a:tr h="2277025">
                <a:tc>
                  <a:txBody>
                    <a:bodyPr/>
                    <a:lstStyle/>
                    <a:p>
                      <a:r>
                        <a:rPr lang="en-US" sz="1600" dirty="0" smtClean="0"/>
                        <a:t>79</a:t>
                      </a:r>
                      <a:endParaRPr lang="en-US" sz="1600" dirty="0"/>
                    </a:p>
                  </a:txBody>
                  <a:tcPr/>
                </a:tc>
                <a:tc>
                  <a:txBody>
                    <a:bodyPr/>
                    <a:lstStyle/>
                    <a:p>
                      <a:r>
                        <a:rPr lang="en-US" sz="1600" dirty="0" smtClean="0"/>
                        <a:t>Canteen</a:t>
                      </a:r>
                    </a:p>
                    <a:p>
                      <a:r>
                        <a:rPr lang="en-US" sz="1600" dirty="0" smtClean="0"/>
                        <a:t>(if &gt;250 workers)</a:t>
                      </a:r>
                      <a:endParaRPr lang="en-US" sz="1600" dirty="0"/>
                    </a:p>
                  </a:txBody>
                  <a:tcPr/>
                </a:tc>
                <a:tc>
                  <a:txBody>
                    <a:bodyPr/>
                    <a:lstStyle/>
                    <a:p>
                      <a:pPr marL="285750" indent="-285750">
                        <a:buFontTx/>
                        <a:buChar char="-"/>
                      </a:pPr>
                      <a:r>
                        <a:rPr lang="en-US" sz="1600" i="1" dirty="0" smtClean="0"/>
                        <a:t>Building plan of canteen to be approved by Chief</a:t>
                      </a:r>
                      <a:r>
                        <a:rPr lang="en-US" sz="1600" i="1" baseline="0" dirty="0" smtClean="0"/>
                        <a:t> Inspector</a:t>
                      </a:r>
                      <a:endParaRPr lang="en-US" sz="1600" i="1" dirty="0" smtClean="0"/>
                    </a:p>
                    <a:p>
                      <a:pPr marL="285750" indent="-285750">
                        <a:buFontTx/>
                        <a:buChar char="-"/>
                      </a:pPr>
                      <a:r>
                        <a:rPr lang="en-US" sz="1600" i="1" dirty="0" smtClean="0"/>
                        <a:t>Floor area of dining hall min. 1 sq.mt. per dinner</a:t>
                      </a:r>
                    </a:p>
                    <a:p>
                      <a:pPr marL="285750" indent="-285750">
                        <a:buFontTx/>
                        <a:buChar char="-"/>
                      </a:pPr>
                      <a:r>
                        <a:rPr lang="en-US" sz="1600" i="1" dirty="0" smtClean="0"/>
                        <a:t>Dining hall to accommodate min.30% of workers working at a time.</a:t>
                      </a:r>
                    </a:p>
                    <a:p>
                      <a:pPr marL="285750" indent="-285750">
                        <a:buFontTx/>
                        <a:buChar char="-"/>
                      </a:pPr>
                      <a:r>
                        <a:rPr lang="en-US" sz="1600" i="1" dirty="0" smtClean="0"/>
                        <a:t>Min.15 metres away from latrines</a:t>
                      </a:r>
                      <a:r>
                        <a:rPr lang="en-US" sz="1600" i="1" baseline="0" dirty="0" smtClean="0"/>
                        <a:t> &amp; </a:t>
                      </a:r>
                      <a:r>
                        <a:rPr lang="en-US" sz="1600" i="1" dirty="0" smtClean="0"/>
                        <a:t>urinals.</a:t>
                      </a:r>
                    </a:p>
                    <a:p>
                      <a:pPr marL="285750" indent="-285750">
                        <a:buFontTx/>
                        <a:buChar char="-"/>
                      </a:pPr>
                      <a:r>
                        <a:rPr lang="en-US" sz="1600" i="1" dirty="0" smtClean="0"/>
                        <a:t>Food to be served on no-profit basis. (Rule 85)</a:t>
                      </a:r>
                    </a:p>
                    <a:p>
                      <a:pPr marL="285750" indent="-285750">
                        <a:buFontTx/>
                        <a:buChar char="-"/>
                      </a:pPr>
                      <a:r>
                        <a:rPr lang="en-US" sz="1600" i="1" dirty="0" smtClean="0"/>
                        <a:t>Canteen Management Committee to be constituted – term 2 years</a:t>
                      </a:r>
                    </a:p>
                    <a:p>
                      <a:pPr marL="0" indent="0">
                        <a:buFontTx/>
                        <a:buNone/>
                      </a:pPr>
                      <a:r>
                        <a:rPr lang="en-US" sz="1600" i="1" dirty="0" smtClean="0"/>
                        <a:t>      (equal no. of workers, min. 2 workers) (Rule 84)</a:t>
                      </a:r>
                    </a:p>
                    <a:p>
                      <a:pPr marL="0" indent="0">
                        <a:buFontTx/>
                        <a:buNone/>
                      </a:pPr>
                      <a:r>
                        <a:rPr lang="en-US" sz="1600" i="1" dirty="0" smtClean="0"/>
                        <a:t>-</a:t>
                      </a:r>
                      <a:r>
                        <a:rPr lang="en-US" sz="1600" i="1" baseline="0" dirty="0" smtClean="0"/>
                        <a:t>     Accounts of canteen to be audited every year.</a:t>
                      </a:r>
                      <a:endParaRPr lang="en-US" sz="1600" i="1" dirty="0"/>
                    </a:p>
                  </a:txBody>
                  <a:tcPr/>
                </a:tc>
                <a:extLst>
                  <a:ext uri="{0D108BD9-81ED-4DB2-BD59-A6C34878D82A}">
                    <a16:rowId xmlns:a16="http://schemas.microsoft.com/office/drawing/2014/main" val="2291471258"/>
                  </a:ext>
                </a:extLst>
              </a:tr>
              <a:tr h="917607">
                <a:tc>
                  <a:txBody>
                    <a:bodyPr/>
                    <a:lstStyle/>
                    <a:p>
                      <a:r>
                        <a:rPr lang="en-US" sz="1600" dirty="0" smtClean="0"/>
                        <a:t>86</a:t>
                      </a:r>
                      <a:endParaRPr lang="en-US" sz="1600" dirty="0"/>
                    </a:p>
                  </a:txBody>
                  <a:tcPr/>
                </a:tc>
                <a:tc>
                  <a:txBody>
                    <a:bodyPr/>
                    <a:lstStyle/>
                    <a:p>
                      <a:r>
                        <a:rPr lang="en-US" sz="1600" dirty="0" smtClean="0"/>
                        <a:t>Shelter, rest room &amp; lunch room</a:t>
                      </a:r>
                      <a:endParaRPr lang="en-US" sz="1600" dirty="0"/>
                    </a:p>
                  </a:txBody>
                  <a:tcPr/>
                </a:tc>
                <a:tc>
                  <a:txBody>
                    <a:bodyPr/>
                    <a:lstStyle/>
                    <a:p>
                      <a:pPr marL="285750" indent="-285750">
                        <a:buFontTx/>
                        <a:buChar char="-"/>
                      </a:pPr>
                      <a:r>
                        <a:rPr lang="en-US" sz="1600" i="1" dirty="0" smtClean="0"/>
                        <a:t>Min. 11,000 sq.cm.</a:t>
                      </a:r>
                      <a:r>
                        <a:rPr lang="en-US" sz="1600" i="1" baseline="0" dirty="0" smtClean="0"/>
                        <a:t> of floor area for every person</a:t>
                      </a:r>
                    </a:p>
                    <a:p>
                      <a:pPr marL="285750" indent="-285750">
                        <a:buFontTx/>
                        <a:buChar char="-"/>
                      </a:pPr>
                      <a:r>
                        <a:rPr lang="en-US" sz="1600" i="1" baseline="0" dirty="0" smtClean="0"/>
                        <a:t>Height of every room – Min. 3.75 metres from floor level to lowest part of roof</a:t>
                      </a:r>
                      <a:endParaRPr lang="en-US" sz="1600" i="1" dirty="0"/>
                    </a:p>
                  </a:txBody>
                  <a:tcPr/>
                </a:tc>
                <a:extLst>
                  <a:ext uri="{0D108BD9-81ED-4DB2-BD59-A6C34878D82A}">
                    <a16:rowId xmlns:a16="http://schemas.microsoft.com/office/drawing/2014/main" val="179698970"/>
                  </a:ext>
                </a:extLst>
              </a:tr>
            </a:tbl>
          </a:graphicData>
        </a:graphic>
      </p:graphicFrame>
      <p:sp>
        <p:nvSpPr>
          <p:cNvPr id="5" name="Title 4"/>
          <p:cNvSpPr>
            <a:spLocks noGrp="1"/>
          </p:cNvSpPr>
          <p:nvPr>
            <p:ph type="title"/>
          </p:nvPr>
        </p:nvSpPr>
        <p:spPr>
          <a:xfrm>
            <a:off x="467032" y="27039"/>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Misc. welfare requirements</a:t>
            </a:r>
            <a:endParaRPr lang="en-US" sz="4000" i="1"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8399" y="0"/>
            <a:ext cx="2867891" cy="1219200"/>
          </a:xfrm>
          <a:prstGeom prst="rect">
            <a:avLst/>
          </a:prstGeom>
        </p:spPr>
      </p:pic>
    </p:spTree>
    <p:extLst>
      <p:ext uri="{BB962C8B-B14F-4D97-AF65-F5344CB8AC3E}">
        <p14:creationId xmlns:p14="http://schemas.microsoft.com/office/powerpoint/2010/main" val="284352392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733800"/>
            <a:ext cx="8458200" cy="1828800"/>
          </a:xfrm>
          <a:solidFill>
            <a:srgbClr val="FFFF00"/>
          </a:solidFill>
          <a:scene3d>
            <a:camera prst="isometricOffAxis1Right"/>
            <a:lightRig rig="threePt" dir="t"/>
          </a:scene3d>
        </p:spPr>
        <p:txBody>
          <a:bodyPr>
            <a:normAutofit fontScale="90000"/>
          </a:bodyPr>
          <a:lstStyle/>
          <a:p>
            <a:pPr algn="ct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smtClean="0">
                <a:solidFill>
                  <a:srgbClr val="FF0000"/>
                </a:solidFill>
              </a:rPr>
              <a:t>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Miscellaneous provisions</a:t>
            </a:r>
            <a:br>
              <a:rPr lang="en-IN" dirty="0" smtClean="0">
                <a:solidFill>
                  <a:srgbClr val="FF0000"/>
                </a:solidFill>
              </a:rPr>
            </a:br>
            <a:endParaRPr lang="en-IN" sz="3600" dirty="0">
              <a:solidFill>
                <a:srgbClr val="92D050"/>
              </a:solidFill>
            </a:endParaRPr>
          </a:p>
        </p:txBody>
      </p:sp>
    </p:spTree>
    <p:extLst>
      <p:ext uri="{BB962C8B-B14F-4D97-AF65-F5344CB8AC3E}">
        <p14:creationId xmlns:p14="http://schemas.microsoft.com/office/powerpoint/2010/main" val="303566339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99678604"/>
              </p:ext>
            </p:extLst>
          </p:nvPr>
        </p:nvGraphicFramePr>
        <p:xfrm>
          <a:off x="380999" y="762001"/>
          <a:ext cx="8382001" cy="5995197"/>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20000"/>
                    </a:ext>
                  </a:extLst>
                </a:gridCol>
                <a:gridCol w="2209801">
                  <a:extLst>
                    <a:ext uri="{9D8B030D-6E8A-4147-A177-3AD203B41FA5}">
                      <a16:colId xmlns:a16="http://schemas.microsoft.com/office/drawing/2014/main" val="2788082529"/>
                    </a:ext>
                  </a:extLst>
                </a:gridCol>
                <a:gridCol w="3200400">
                  <a:extLst>
                    <a:ext uri="{9D8B030D-6E8A-4147-A177-3AD203B41FA5}">
                      <a16:colId xmlns:a16="http://schemas.microsoft.com/office/drawing/2014/main" val="20001"/>
                    </a:ext>
                  </a:extLst>
                </a:gridCol>
                <a:gridCol w="2209800">
                  <a:extLst>
                    <a:ext uri="{9D8B030D-6E8A-4147-A177-3AD203B41FA5}">
                      <a16:colId xmlns:a16="http://schemas.microsoft.com/office/drawing/2014/main" val="1084568876"/>
                    </a:ext>
                  </a:extLst>
                </a:gridCol>
              </a:tblGrid>
              <a:tr h="565691">
                <a:tc>
                  <a:txBody>
                    <a:bodyPr/>
                    <a:lstStyle/>
                    <a:p>
                      <a:pPr algn="ctr"/>
                      <a:r>
                        <a:rPr lang="en-US" sz="1600" dirty="0" smtClean="0"/>
                        <a:t>Rule</a:t>
                      </a:r>
                      <a:endParaRPr lang="en-US" sz="1600" dirty="0"/>
                    </a:p>
                  </a:txBody>
                  <a:tcPr/>
                </a:tc>
                <a:tc>
                  <a:txBody>
                    <a:bodyPr/>
                    <a:lstStyle/>
                    <a:p>
                      <a:pPr algn="ctr"/>
                      <a:r>
                        <a:rPr lang="en-US" sz="1600" dirty="0" smtClean="0"/>
                        <a:t>What to be tested</a:t>
                      </a:r>
                      <a:endParaRPr lang="en-US" sz="1600" dirty="0"/>
                    </a:p>
                  </a:txBody>
                  <a:tcPr/>
                </a:tc>
                <a:tc>
                  <a:txBody>
                    <a:bodyPr/>
                    <a:lstStyle/>
                    <a:p>
                      <a:pPr marL="0" indent="0" algn="ctr">
                        <a:buNone/>
                      </a:pPr>
                      <a:r>
                        <a:rPr lang="en-US" sz="1600" i="1" dirty="0" smtClean="0"/>
                        <a:t>When</a:t>
                      </a:r>
                      <a:r>
                        <a:rPr lang="en-US" sz="1600" i="1" baseline="0" dirty="0" smtClean="0"/>
                        <a:t> to be tested</a:t>
                      </a:r>
                      <a:endParaRPr lang="en-US" sz="1600" i="1" dirty="0" smtClean="0"/>
                    </a:p>
                    <a:p>
                      <a:pPr marL="0" indent="0" algn="ctr">
                        <a:buNone/>
                      </a:pPr>
                      <a:endParaRPr lang="en-US" sz="1600" i="1" dirty="0"/>
                    </a:p>
                  </a:txBody>
                  <a:tcPr/>
                </a:tc>
                <a:tc>
                  <a:txBody>
                    <a:bodyPr/>
                    <a:lstStyle/>
                    <a:p>
                      <a:pPr marL="0" indent="0" algn="ctr">
                        <a:buNone/>
                      </a:pPr>
                      <a:r>
                        <a:rPr lang="en-US" sz="1600" i="1" dirty="0" smtClean="0"/>
                        <a:t>By whom to be tested</a:t>
                      </a:r>
                      <a:endParaRPr lang="en-US" sz="1600" i="1" dirty="0"/>
                    </a:p>
                  </a:txBody>
                  <a:tcPr/>
                </a:tc>
                <a:extLst>
                  <a:ext uri="{0D108BD9-81ED-4DB2-BD59-A6C34878D82A}">
                    <a16:rowId xmlns:a16="http://schemas.microsoft.com/office/drawing/2014/main" val="10000"/>
                  </a:ext>
                </a:extLst>
              </a:tr>
              <a:tr h="572610">
                <a:tc>
                  <a:txBody>
                    <a:bodyPr/>
                    <a:lstStyle/>
                    <a:p>
                      <a:r>
                        <a:rPr lang="en-US" sz="1600" dirty="0" smtClean="0"/>
                        <a:t>43</a:t>
                      </a:r>
                      <a:endParaRPr lang="en-US" sz="1600" dirty="0"/>
                    </a:p>
                  </a:txBody>
                  <a:tcPr/>
                </a:tc>
                <a:tc>
                  <a:txBody>
                    <a:bodyPr/>
                    <a:lstStyle/>
                    <a:p>
                      <a:r>
                        <a:rPr lang="en-US" sz="1600" dirty="0" smtClean="0"/>
                        <a:t>Drinking</a:t>
                      </a:r>
                      <a:r>
                        <a:rPr lang="en-US" sz="1600" baseline="0" dirty="0" smtClean="0"/>
                        <a:t> water</a:t>
                      </a:r>
                      <a:endParaRPr lang="en-US" sz="1600" dirty="0"/>
                    </a:p>
                  </a:txBody>
                  <a:tcPr/>
                </a:tc>
                <a:tc>
                  <a:txBody>
                    <a:bodyPr/>
                    <a:lstStyle/>
                    <a:p>
                      <a:pPr marL="0" indent="0">
                        <a:buFontTx/>
                        <a:buNone/>
                      </a:pPr>
                      <a:r>
                        <a:rPr lang="en-US" sz="1600" dirty="0" smtClean="0"/>
                        <a:t>Once in every 6 months</a:t>
                      </a:r>
                      <a:endParaRPr lang="en-US" sz="1600" dirty="0"/>
                    </a:p>
                  </a:txBody>
                  <a:tcPr/>
                </a:tc>
                <a:tc>
                  <a:txBody>
                    <a:bodyPr/>
                    <a:lstStyle/>
                    <a:p>
                      <a:pPr marL="0" indent="0">
                        <a:buFontTx/>
                        <a:buNone/>
                      </a:pPr>
                      <a:r>
                        <a:rPr lang="en-US" sz="1600" dirty="0" smtClean="0"/>
                        <a:t>Govt approved lab</a:t>
                      </a:r>
                      <a:endParaRPr lang="en-US" sz="1600" dirty="0"/>
                    </a:p>
                  </a:txBody>
                  <a:tcPr/>
                </a:tc>
                <a:extLst>
                  <a:ext uri="{0D108BD9-81ED-4DB2-BD59-A6C34878D82A}">
                    <a16:rowId xmlns:a16="http://schemas.microsoft.com/office/drawing/2014/main" val="10001"/>
                  </a:ext>
                </a:extLst>
              </a:tr>
              <a:tr h="1042061">
                <a:tc>
                  <a:txBody>
                    <a:bodyPr/>
                    <a:lstStyle/>
                    <a:p>
                      <a:r>
                        <a:rPr lang="en-US" sz="1600" dirty="0" smtClean="0"/>
                        <a:t>65</a:t>
                      </a:r>
                      <a:endParaRPr lang="en-US" sz="1600" dirty="0"/>
                    </a:p>
                  </a:txBody>
                  <a:tcPr/>
                </a:tc>
                <a:tc>
                  <a:txBody>
                    <a:bodyPr/>
                    <a:lstStyle/>
                    <a:p>
                      <a:r>
                        <a:rPr lang="en-US" sz="1600" dirty="0" smtClean="0"/>
                        <a:t>Pressure plant</a:t>
                      </a:r>
                      <a:endParaRPr lang="en-US" sz="1600" dirty="0"/>
                    </a:p>
                  </a:txBody>
                  <a:tcPr/>
                </a:tc>
                <a:tc>
                  <a:txBody>
                    <a:bodyPr/>
                    <a:lstStyle/>
                    <a:p>
                      <a:pPr marL="285750" indent="-285750">
                        <a:buFontTx/>
                        <a:buChar char="-"/>
                      </a:pPr>
                      <a:r>
                        <a:rPr lang="en-US" sz="1600" dirty="0" smtClean="0"/>
                        <a:t>Before first time use</a:t>
                      </a:r>
                    </a:p>
                    <a:p>
                      <a:pPr marL="285750" indent="-285750">
                        <a:buFontTx/>
                        <a:buChar char="-"/>
                      </a:pPr>
                      <a:r>
                        <a:rPr lang="en-US" sz="1600" dirty="0" smtClean="0"/>
                        <a:t>Externally every six months</a:t>
                      </a:r>
                    </a:p>
                    <a:p>
                      <a:pPr marL="285750" indent="-285750">
                        <a:buFontTx/>
                        <a:buChar char="-"/>
                      </a:pPr>
                      <a:r>
                        <a:rPr lang="en-US" sz="1600" dirty="0" smtClean="0"/>
                        <a:t>Internally every 12 months</a:t>
                      </a:r>
                    </a:p>
                    <a:p>
                      <a:pPr marL="285750" indent="-285750">
                        <a:buFontTx/>
                        <a:buChar char="-"/>
                      </a:pPr>
                      <a:r>
                        <a:rPr lang="en-US" sz="1600" dirty="0" smtClean="0"/>
                        <a:t>Hydraulic test once in 4 years</a:t>
                      </a:r>
                    </a:p>
                  </a:txBody>
                  <a:tcPr/>
                </a:tc>
                <a:tc>
                  <a:txBody>
                    <a:bodyPr/>
                    <a:lstStyle/>
                    <a:p>
                      <a:pPr marL="0" indent="0">
                        <a:buFontTx/>
                        <a:buNone/>
                      </a:pPr>
                      <a:r>
                        <a:rPr lang="en-US" sz="1600" dirty="0" smtClean="0"/>
                        <a:t>Competent person</a:t>
                      </a:r>
                    </a:p>
                  </a:txBody>
                  <a:tcPr/>
                </a:tc>
                <a:extLst>
                  <a:ext uri="{0D108BD9-81ED-4DB2-BD59-A6C34878D82A}">
                    <a16:rowId xmlns:a16="http://schemas.microsoft.com/office/drawing/2014/main" val="1641289792"/>
                  </a:ext>
                </a:extLst>
              </a:tr>
              <a:tr h="832190">
                <a:tc>
                  <a:txBody>
                    <a:bodyPr/>
                    <a:lstStyle/>
                    <a:p>
                      <a:r>
                        <a:rPr lang="en-US" sz="1600" dirty="0" smtClean="0"/>
                        <a:t>64</a:t>
                      </a:r>
                      <a:endParaRPr lang="en-US" sz="1600" dirty="0"/>
                    </a:p>
                  </a:txBody>
                  <a:tcPr/>
                </a:tc>
                <a:tc>
                  <a:txBody>
                    <a:bodyPr/>
                    <a:lstStyle/>
                    <a:p>
                      <a:r>
                        <a:rPr lang="en-US" sz="1600" dirty="0" smtClean="0"/>
                        <a:t>Lifting machines, chains, ropes and lifting tackles</a:t>
                      </a:r>
                      <a:endParaRPr lang="en-US" sz="1600" dirty="0"/>
                    </a:p>
                  </a:txBody>
                  <a:tcPr/>
                </a:tc>
                <a:tc>
                  <a:txBody>
                    <a:bodyPr/>
                    <a:lstStyle/>
                    <a:p>
                      <a:pPr marL="285750" indent="-285750">
                        <a:buFontTx/>
                        <a:buChar char="-"/>
                      </a:pPr>
                      <a:r>
                        <a:rPr lang="en-US" sz="1600" i="1" dirty="0" smtClean="0"/>
                        <a:t>Before first use</a:t>
                      </a:r>
                    </a:p>
                    <a:p>
                      <a:pPr marL="285750" indent="-285750">
                        <a:buFontTx/>
                        <a:buChar char="-"/>
                      </a:pPr>
                      <a:r>
                        <a:rPr lang="en-US" sz="1600" i="1" dirty="0" smtClean="0"/>
                        <a:t>Thereafter, every 12 months</a:t>
                      </a:r>
                    </a:p>
                    <a:p>
                      <a:pPr marL="0" indent="0">
                        <a:buFontTx/>
                        <a:buNone/>
                      </a:pPr>
                      <a:endParaRPr lang="en-US" sz="1600" i="1" dirty="0"/>
                    </a:p>
                  </a:txBody>
                  <a:tcPr/>
                </a:tc>
                <a:tc>
                  <a:txBody>
                    <a:bodyPr/>
                    <a:lstStyle/>
                    <a:p>
                      <a:pPr marL="0" indent="0">
                        <a:buFontTx/>
                        <a:buNone/>
                      </a:pPr>
                      <a:r>
                        <a:rPr lang="en-US" sz="1600" i="1" dirty="0" smtClean="0"/>
                        <a:t>Competent person</a:t>
                      </a:r>
                      <a:endParaRPr lang="en-US" sz="1600" i="1" dirty="0"/>
                    </a:p>
                  </a:txBody>
                  <a:tcPr/>
                </a:tc>
                <a:extLst>
                  <a:ext uri="{0D108BD9-81ED-4DB2-BD59-A6C34878D82A}">
                    <a16:rowId xmlns:a16="http://schemas.microsoft.com/office/drawing/2014/main" val="1609141558"/>
                  </a:ext>
                </a:extLst>
              </a:tr>
              <a:tr h="659748">
                <a:tc>
                  <a:txBody>
                    <a:bodyPr/>
                    <a:lstStyle/>
                    <a:p>
                      <a:r>
                        <a:rPr lang="en-US" sz="1600" dirty="0" smtClean="0"/>
                        <a:t>71B</a:t>
                      </a:r>
                      <a:endParaRPr lang="en-US" sz="1600" dirty="0"/>
                    </a:p>
                  </a:txBody>
                  <a:tcPr/>
                </a:tc>
                <a:tc>
                  <a:txBody>
                    <a:bodyPr/>
                    <a:lstStyle/>
                    <a:p>
                      <a:r>
                        <a:rPr lang="en-US" sz="1600" dirty="0" smtClean="0"/>
                        <a:t>Fire fighting apparatus</a:t>
                      </a:r>
                      <a:endParaRPr lang="en-US" sz="1600" dirty="0"/>
                    </a:p>
                  </a:txBody>
                  <a:tcPr/>
                </a:tc>
                <a:tc>
                  <a:txBody>
                    <a:bodyPr/>
                    <a:lstStyle/>
                    <a:p>
                      <a:pPr marL="0" indent="0">
                        <a:buFontTx/>
                        <a:buNone/>
                      </a:pPr>
                      <a:r>
                        <a:rPr lang="en-US" sz="1600" i="1" dirty="0" smtClean="0"/>
                        <a:t>Periodically</a:t>
                      </a:r>
                      <a:r>
                        <a:rPr lang="en-US" sz="1600" i="1" baseline="0" dirty="0" smtClean="0"/>
                        <a:t> </a:t>
                      </a:r>
                      <a:endParaRPr lang="en-US" sz="1600" i="1" dirty="0"/>
                    </a:p>
                  </a:txBody>
                  <a:tcPr/>
                </a:tc>
                <a:tc>
                  <a:txBody>
                    <a:bodyPr/>
                    <a:lstStyle/>
                    <a:p>
                      <a:pPr marL="0" indent="0">
                        <a:buFontTx/>
                        <a:buNone/>
                      </a:pPr>
                      <a:r>
                        <a:rPr lang="en-US" sz="1600" i="1" dirty="0" smtClean="0"/>
                        <a:t>As per</a:t>
                      </a:r>
                      <a:r>
                        <a:rPr lang="en-US" sz="1600" i="1" baseline="0" dirty="0" smtClean="0"/>
                        <a:t> maker’s recommendations</a:t>
                      </a:r>
                      <a:endParaRPr lang="en-US" sz="1600" i="1" dirty="0"/>
                    </a:p>
                  </a:txBody>
                  <a:tcPr/>
                </a:tc>
                <a:extLst>
                  <a:ext uri="{0D108BD9-81ED-4DB2-BD59-A6C34878D82A}">
                    <a16:rowId xmlns:a16="http://schemas.microsoft.com/office/drawing/2014/main" val="2193103229"/>
                  </a:ext>
                </a:extLst>
              </a:tr>
              <a:tr h="697091">
                <a:tc>
                  <a:txBody>
                    <a:bodyPr/>
                    <a:lstStyle/>
                    <a:p>
                      <a:r>
                        <a:rPr lang="en-US" sz="1600" dirty="0" smtClean="0"/>
                        <a:t>73-ZA</a:t>
                      </a:r>
                      <a:endParaRPr lang="en-US" sz="1600" dirty="0"/>
                    </a:p>
                  </a:txBody>
                  <a:tcPr/>
                </a:tc>
                <a:tc>
                  <a:txBody>
                    <a:bodyPr/>
                    <a:lstStyle/>
                    <a:p>
                      <a:r>
                        <a:rPr lang="en-US" sz="1600" dirty="0" smtClean="0"/>
                        <a:t>Heater coil of thermic fluid heater</a:t>
                      </a:r>
                      <a:endParaRPr lang="en-US" sz="1600" dirty="0"/>
                    </a:p>
                  </a:txBody>
                  <a:tcPr/>
                </a:tc>
                <a:tc>
                  <a:txBody>
                    <a:bodyPr/>
                    <a:lstStyle/>
                    <a:p>
                      <a:pPr marL="0" indent="0">
                        <a:buFontTx/>
                        <a:buNone/>
                      </a:pPr>
                      <a:r>
                        <a:rPr lang="en-US" sz="1600" i="1" dirty="0" smtClean="0"/>
                        <a:t>Every</a:t>
                      </a:r>
                      <a:r>
                        <a:rPr lang="en-US" sz="1600" i="1" baseline="0" dirty="0" smtClean="0"/>
                        <a:t> 12 months by competent person</a:t>
                      </a:r>
                      <a:endParaRPr lang="en-US" sz="1600" i="1" dirty="0"/>
                    </a:p>
                  </a:txBody>
                  <a:tcPr/>
                </a:tc>
                <a:tc>
                  <a:txBody>
                    <a:bodyPr/>
                    <a:lstStyle/>
                    <a:p>
                      <a:pPr marL="0" indent="0">
                        <a:buFontTx/>
                        <a:buNone/>
                      </a:pPr>
                      <a:r>
                        <a:rPr lang="en-US" sz="1600" i="1" dirty="0" smtClean="0"/>
                        <a:t>Competent person</a:t>
                      </a:r>
                      <a:endParaRPr lang="en-US" sz="1600" i="1" dirty="0"/>
                    </a:p>
                  </a:txBody>
                  <a:tcPr/>
                </a:tc>
                <a:extLst>
                  <a:ext uri="{0D108BD9-81ED-4DB2-BD59-A6C34878D82A}">
                    <a16:rowId xmlns:a16="http://schemas.microsoft.com/office/drawing/2014/main" val="1102809836"/>
                  </a:ext>
                </a:extLst>
              </a:tr>
              <a:tr h="565691">
                <a:tc>
                  <a:txBody>
                    <a:bodyPr/>
                    <a:lstStyle/>
                    <a:p>
                      <a:r>
                        <a:rPr lang="en-US" sz="1600" dirty="0" smtClean="0"/>
                        <a:t>73-ZB</a:t>
                      </a:r>
                      <a:endParaRPr lang="en-US" sz="1600" dirty="0"/>
                    </a:p>
                  </a:txBody>
                  <a:tcPr/>
                </a:tc>
                <a:tc>
                  <a:txBody>
                    <a:bodyPr/>
                    <a:lstStyle/>
                    <a:p>
                      <a:r>
                        <a:rPr lang="en-US" sz="1600" dirty="0" smtClean="0"/>
                        <a:t>Driers</a:t>
                      </a:r>
                      <a:r>
                        <a:rPr lang="en-US" sz="1600" baseline="0" dirty="0" smtClean="0"/>
                        <a:t> &amp; ovens</a:t>
                      </a:r>
                      <a:endParaRPr lang="en-US" sz="1600" dirty="0"/>
                    </a:p>
                  </a:txBody>
                  <a:tcPr/>
                </a:tc>
                <a:tc>
                  <a:txBody>
                    <a:bodyPr/>
                    <a:lstStyle/>
                    <a:p>
                      <a:pPr marL="0" indent="0">
                        <a:buFontTx/>
                        <a:buNone/>
                      </a:pPr>
                      <a:r>
                        <a:rPr lang="en-US" sz="1600" i="1" dirty="0" smtClean="0"/>
                        <a:t>Frequent intervals</a:t>
                      </a:r>
                      <a:endParaRPr lang="en-US" sz="1600" i="1" dirty="0"/>
                    </a:p>
                  </a:txBody>
                  <a:tcPr/>
                </a:tc>
                <a:tc>
                  <a:txBody>
                    <a:bodyPr/>
                    <a:lstStyle/>
                    <a:p>
                      <a:pPr marL="0" indent="0">
                        <a:buFontTx/>
                        <a:buNone/>
                      </a:pPr>
                      <a:r>
                        <a:rPr lang="en-US" sz="1600" i="1" dirty="0" smtClean="0"/>
                        <a:t>Responsible person of</a:t>
                      </a:r>
                      <a:r>
                        <a:rPr lang="en-US" sz="1600" i="1" baseline="0" dirty="0" smtClean="0"/>
                        <a:t> factory</a:t>
                      </a:r>
                      <a:endParaRPr lang="en-US" sz="1600" i="1" dirty="0"/>
                    </a:p>
                  </a:txBody>
                  <a:tcPr/>
                </a:tc>
                <a:extLst>
                  <a:ext uri="{0D108BD9-81ED-4DB2-BD59-A6C34878D82A}">
                    <a16:rowId xmlns:a16="http://schemas.microsoft.com/office/drawing/2014/main" val="446476772"/>
                  </a:ext>
                </a:extLst>
              </a:tr>
              <a:tr h="1008518">
                <a:tc>
                  <a:txBody>
                    <a:bodyPr/>
                    <a:lstStyle/>
                    <a:p>
                      <a:r>
                        <a:rPr lang="en-US" sz="1600" dirty="0" smtClean="0"/>
                        <a:t>Sch.V</a:t>
                      </a:r>
                      <a:endParaRPr lang="en-US" sz="1600" dirty="0"/>
                    </a:p>
                  </a:txBody>
                  <a:tcPr/>
                </a:tc>
                <a:tc>
                  <a:txBody>
                    <a:bodyPr/>
                    <a:lstStyle/>
                    <a:p>
                      <a:r>
                        <a:rPr lang="en-US" sz="1600" dirty="0" smtClean="0"/>
                        <a:t>All</a:t>
                      </a:r>
                      <a:r>
                        <a:rPr lang="en-US" sz="1600" baseline="0" dirty="0" smtClean="0"/>
                        <a:t> instruments for extraction or suppression of dust</a:t>
                      </a:r>
                      <a:endParaRPr lang="en-US" sz="1600" dirty="0"/>
                    </a:p>
                  </a:txBody>
                  <a:tcPr/>
                </a:tc>
                <a:tc>
                  <a:txBody>
                    <a:bodyPr/>
                    <a:lstStyle/>
                    <a:p>
                      <a:pPr marL="0" indent="0">
                        <a:buFontTx/>
                        <a:buNone/>
                      </a:pPr>
                      <a:r>
                        <a:rPr lang="en-US" sz="1600" i="1" dirty="0" smtClean="0"/>
                        <a:t>Once in 6 months</a:t>
                      </a:r>
                      <a:endParaRPr lang="en-US" sz="1600" i="1" dirty="0"/>
                    </a:p>
                  </a:txBody>
                  <a:tcPr/>
                </a:tc>
                <a:tc>
                  <a:txBody>
                    <a:bodyPr/>
                    <a:lstStyle/>
                    <a:p>
                      <a:pPr marL="0" indent="0">
                        <a:buFontTx/>
                        <a:buNone/>
                      </a:pPr>
                      <a:r>
                        <a:rPr lang="en-US" sz="1600" i="1" dirty="0" smtClean="0"/>
                        <a:t>Competent</a:t>
                      </a:r>
                      <a:r>
                        <a:rPr lang="en-US" sz="1600" i="1" baseline="0" dirty="0" smtClean="0"/>
                        <a:t> person</a:t>
                      </a:r>
                      <a:endParaRPr lang="en-US" sz="1600" i="1" dirty="0"/>
                    </a:p>
                  </a:txBody>
                  <a:tcPr/>
                </a:tc>
                <a:extLst>
                  <a:ext uri="{0D108BD9-81ED-4DB2-BD59-A6C34878D82A}">
                    <a16:rowId xmlns:a16="http://schemas.microsoft.com/office/drawing/2014/main" val="2111261547"/>
                  </a:ext>
                </a:extLst>
              </a:tr>
            </a:tbl>
          </a:graphicData>
        </a:graphic>
      </p:graphicFrame>
      <p:sp>
        <p:nvSpPr>
          <p:cNvPr id="5" name="Title 4"/>
          <p:cNvSpPr>
            <a:spLocks noGrp="1"/>
          </p:cNvSpPr>
          <p:nvPr>
            <p:ph type="title"/>
          </p:nvPr>
        </p:nvSpPr>
        <p:spPr>
          <a:xfrm>
            <a:off x="457200"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            Testing to be done</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27709"/>
            <a:ext cx="2722418" cy="1267691"/>
          </a:xfrm>
          <a:prstGeom prst="rect">
            <a:avLst/>
          </a:prstGeom>
        </p:spPr>
      </p:pic>
    </p:spTree>
    <p:extLst>
      <p:ext uri="{BB962C8B-B14F-4D97-AF65-F5344CB8AC3E}">
        <p14:creationId xmlns:p14="http://schemas.microsoft.com/office/powerpoint/2010/main" val="22089700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274508055"/>
              </p:ext>
            </p:extLst>
          </p:nvPr>
        </p:nvGraphicFramePr>
        <p:xfrm>
          <a:off x="380999" y="762001"/>
          <a:ext cx="8382001" cy="5614778"/>
        </p:xfrm>
        <a:graphic>
          <a:graphicData uri="http://schemas.openxmlformats.org/drawingml/2006/table">
            <a:tbl>
              <a:tblPr firstRow="1" bandRow="1">
                <a:tableStyleId>{5C22544A-7EE6-4342-B048-85BDC9FD1C3A}</a:tableStyleId>
              </a:tblPr>
              <a:tblGrid>
                <a:gridCol w="1066801">
                  <a:extLst>
                    <a:ext uri="{9D8B030D-6E8A-4147-A177-3AD203B41FA5}">
                      <a16:colId xmlns:a16="http://schemas.microsoft.com/office/drawing/2014/main" val="20000"/>
                    </a:ext>
                  </a:extLst>
                </a:gridCol>
                <a:gridCol w="2743200">
                  <a:extLst>
                    <a:ext uri="{9D8B030D-6E8A-4147-A177-3AD203B41FA5}">
                      <a16:colId xmlns:a16="http://schemas.microsoft.com/office/drawing/2014/main" val="2788082529"/>
                    </a:ext>
                  </a:extLst>
                </a:gridCol>
                <a:gridCol w="2362200">
                  <a:extLst>
                    <a:ext uri="{9D8B030D-6E8A-4147-A177-3AD203B41FA5}">
                      <a16:colId xmlns:a16="http://schemas.microsoft.com/office/drawing/2014/main" val="20001"/>
                    </a:ext>
                  </a:extLst>
                </a:gridCol>
                <a:gridCol w="2209800">
                  <a:extLst>
                    <a:ext uri="{9D8B030D-6E8A-4147-A177-3AD203B41FA5}">
                      <a16:colId xmlns:a16="http://schemas.microsoft.com/office/drawing/2014/main" val="1084568876"/>
                    </a:ext>
                  </a:extLst>
                </a:gridCol>
              </a:tblGrid>
              <a:tr h="553711">
                <a:tc>
                  <a:txBody>
                    <a:bodyPr/>
                    <a:lstStyle/>
                    <a:p>
                      <a:pPr algn="ctr"/>
                      <a:r>
                        <a:rPr lang="en-US" sz="1600" dirty="0" smtClean="0"/>
                        <a:t>Rule</a:t>
                      </a:r>
                      <a:endParaRPr lang="en-US" sz="1600" dirty="0"/>
                    </a:p>
                  </a:txBody>
                  <a:tcPr/>
                </a:tc>
                <a:tc>
                  <a:txBody>
                    <a:bodyPr/>
                    <a:lstStyle/>
                    <a:p>
                      <a:pPr algn="ctr"/>
                      <a:r>
                        <a:rPr lang="en-US" sz="1600" dirty="0" smtClean="0"/>
                        <a:t>What to be tested</a:t>
                      </a:r>
                      <a:endParaRPr lang="en-US" sz="1600" dirty="0"/>
                    </a:p>
                  </a:txBody>
                  <a:tcPr/>
                </a:tc>
                <a:tc>
                  <a:txBody>
                    <a:bodyPr/>
                    <a:lstStyle/>
                    <a:p>
                      <a:pPr marL="0" indent="0" algn="ctr">
                        <a:buNone/>
                      </a:pPr>
                      <a:r>
                        <a:rPr lang="en-US" sz="1600" i="1" dirty="0" smtClean="0"/>
                        <a:t>When</a:t>
                      </a:r>
                      <a:r>
                        <a:rPr lang="en-US" sz="1600" i="1" baseline="0" dirty="0" smtClean="0"/>
                        <a:t> to be tested</a:t>
                      </a:r>
                      <a:endParaRPr lang="en-US" sz="1600" i="1" dirty="0" smtClean="0"/>
                    </a:p>
                    <a:p>
                      <a:pPr marL="0" indent="0" algn="ctr">
                        <a:buNone/>
                      </a:pPr>
                      <a:endParaRPr lang="en-US" sz="1600" i="1" dirty="0"/>
                    </a:p>
                  </a:txBody>
                  <a:tcPr/>
                </a:tc>
                <a:tc>
                  <a:txBody>
                    <a:bodyPr/>
                    <a:lstStyle/>
                    <a:p>
                      <a:pPr marL="0" indent="0" algn="ctr">
                        <a:buNone/>
                      </a:pPr>
                      <a:r>
                        <a:rPr lang="en-US" sz="1600" i="1" dirty="0" smtClean="0"/>
                        <a:t>By whom to be tested</a:t>
                      </a:r>
                      <a:endParaRPr lang="en-US" sz="1600" i="1" dirty="0"/>
                    </a:p>
                  </a:txBody>
                  <a:tcPr/>
                </a:tc>
                <a:extLst>
                  <a:ext uri="{0D108BD9-81ED-4DB2-BD59-A6C34878D82A}">
                    <a16:rowId xmlns:a16="http://schemas.microsoft.com/office/drawing/2014/main" val="10000"/>
                  </a:ext>
                </a:extLst>
              </a:tr>
              <a:tr h="633621">
                <a:tc>
                  <a:txBody>
                    <a:bodyPr/>
                    <a:lstStyle/>
                    <a:p>
                      <a:r>
                        <a:rPr lang="en-US" sz="1600" dirty="0" smtClean="0"/>
                        <a:t>Sch. VIII</a:t>
                      </a:r>
                      <a:endParaRPr lang="en-US" sz="1600" dirty="0"/>
                    </a:p>
                  </a:txBody>
                  <a:tcPr/>
                </a:tc>
                <a:tc>
                  <a:txBody>
                    <a:bodyPr/>
                    <a:lstStyle/>
                    <a:p>
                      <a:r>
                        <a:rPr lang="en-US" sz="1600" dirty="0" smtClean="0"/>
                        <a:t>Shot blasting</a:t>
                      </a:r>
                      <a:endParaRPr lang="en-US" sz="1600" dirty="0"/>
                    </a:p>
                  </a:txBody>
                  <a:tcPr/>
                </a:tc>
                <a:tc>
                  <a:txBody>
                    <a:bodyPr/>
                    <a:lstStyle/>
                    <a:p>
                      <a:pPr marL="0" indent="0">
                        <a:buFontTx/>
                        <a:buNone/>
                      </a:pPr>
                      <a:r>
                        <a:rPr lang="en-US" sz="1600" dirty="0" smtClean="0"/>
                        <a:t>Once in a week – blasting enclosure and chamber</a:t>
                      </a:r>
                    </a:p>
                    <a:p>
                      <a:pPr marL="0" indent="0">
                        <a:buFontTx/>
                        <a:buNone/>
                      </a:pPr>
                      <a:r>
                        <a:rPr lang="en-US" sz="1600" dirty="0" smtClean="0"/>
                        <a:t>Once in 3 months – ventilating plant</a:t>
                      </a:r>
                      <a:endParaRPr lang="en-US" sz="1600" dirty="0"/>
                    </a:p>
                  </a:txBody>
                  <a:tcPr/>
                </a:tc>
                <a:tc>
                  <a:txBody>
                    <a:bodyPr/>
                    <a:lstStyle/>
                    <a:p>
                      <a:pPr marL="0" indent="0">
                        <a:buFontTx/>
                        <a:buNone/>
                      </a:pPr>
                      <a:r>
                        <a:rPr lang="en-US" sz="1600" dirty="0" smtClean="0"/>
                        <a:t>Competent person</a:t>
                      </a:r>
                      <a:endParaRPr lang="en-US" sz="1600" dirty="0"/>
                    </a:p>
                  </a:txBody>
                  <a:tcPr/>
                </a:tc>
                <a:extLst>
                  <a:ext uri="{0D108BD9-81ED-4DB2-BD59-A6C34878D82A}">
                    <a16:rowId xmlns:a16="http://schemas.microsoft.com/office/drawing/2014/main" val="10001"/>
                  </a:ext>
                </a:extLst>
              </a:tr>
              <a:tr h="563879">
                <a:tc>
                  <a:txBody>
                    <a:bodyPr/>
                    <a:lstStyle/>
                    <a:p>
                      <a:r>
                        <a:rPr lang="en-US" sz="1600" dirty="0" smtClean="0"/>
                        <a:t>Sch. XVI</a:t>
                      </a:r>
                      <a:endParaRPr lang="en-US" sz="1600" dirty="0"/>
                    </a:p>
                  </a:txBody>
                  <a:tcPr/>
                </a:tc>
                <a:tc>
                  <a:txBody>
                    <a:bodyPr/>
                    <a:lstStyle/>
                    <a:p>
                      <a:r>
                        <a:rPr lang="en-US" sz="1600" dirty="0" smtClean="0"/>
                        <a:t>Electrolytic process – Oxygen</a:t>
                      </a:r>
                      <a:r>
                        <a:rPr lang="en-US" sz="1600" baseline="0" dirty="0" smtClean="0"/>
                        <a:t> &amp; hydrogen</a:t>
                      </a:r>
                      <a:endParaRPr lang="en-US" sz="1600" dirty="0"/>
                    </a:p>
                  </a:txBody>
                  <a:tcPr/>
                </a:tc>
                <a:tc>
                  <a:txBody>
                    <a:bodyPr/>
                    <a:lstStyle/>
                    <a:p>
                      <a:pPr marL="0" indent="0">
                        <a:buFontTx/>
                        <a:buNone/>
                      </a:pPr>
                      <a:r>
                        <a:rPr lang="en-US" sz="1600" dirty="0" smtClean="0"/>
                        <a:t>Once in every shift</a:t>
                      </a:r>
                    </a:p>
                  </a:txBody>
                  <a:tcPr/>
                </a:tc>
                <a:tc>
                  <a:txBody>
                    <a:bodyPr/>
                    <a:lstStyle/>
                    <a:p>
                      <a:pPr marL="0" indent="0">
                        <a:buFontTx/>
                        <a:buNone/>
                      </a:pPr>
                      <a:r>
                        <a:rPr lang="en-US" sz="1600" dirty="0" smtClean="0"/>
                        <a:t>Competent person</a:t>
                      </a:r>
                    </a:p>
                  </a:txBody>
                  <a:tcPr/>
                </a:tc>
                <a:extLst>
                  <a:ext uri="{0D108BD9-81ED-4DB2-BD59-A6C34878D82A}">
                    <a16:rowId xmlns:a16="http://schemas.microsoft.com/office/drawing/2014/main" val="1641289792"/>
                  </a:ext>
                </a:extLst>
              </a:tr>
              <a:tr h="920858">
                <a:tc>
                  <a:txBody>
                    <a:bodyPr/>
                    <a:lstStyle/>
                    <a:p>
                      <a:r>
                        <a:rPr lang="en-US" sz="1600" dirty="0" smtClean="0"/>
                        <a:t>Sch. XVII</a:t>
                      </a:r>
                      <a:endParaRPr lang="en-US" sz="1600" dirty="0"/>
                    </a:p>
                  </a:txBody>
                  <a:tcPr/>
                </a:tc>
                <a:tc>
                  <a:txBody>
                    <a:bodyPr/>
                    <a:lstStyle/>
                    <a:p>
                      <a:r>
                        <a:rPr lang="en-US" sz="1600" dirty="0" smtClean="0"/>
                        <a:t>Asbestos – Ventilating system for extracting and suppressing dust</a:t>
                      </a:r>
                      <a:endParaRPr lang="en-US" sz="1600" dirty="0"/>
                    </a:p>
                  </a:txBody>
                  <a:tcPr/>
                </a:tc>
                <a:tc>
                  <a:txBody>
                    <a:bodyPr/>
                    <a:lstStyle/>
                    <a:p>
                      <a:pPr marL="0" indent="0">
                        <a:buFontTx/>
                        <a:buNone/>
                      </a:pPr>
                      <a:r>
                        <a:rPr lang="en-US" sz="1600" i="1" dirty="0" smtClean="0"/>
                        <a:t>Once in 12 months</a:t>
                      </a:r>
                      <a:endParaRPr lang="en-US" sz="1600" i="1" dirty="0"/>
                    </a:p>
                  </a:txBody>
                  <a:tcPr/>
                </a:tc>
                <a:tc>
                  <a:txBody>
                    <a:bodyPr/>
                    <a:lstStyle/>
                    <a:p>
                      <a:pPr marL="0" indent="0">
                        <a:buFontTx/>
                        <a:buNone/>
                      </a:pPr>
                      <a:r>
                        <a:rPr lang="en-US" sz="1600" i="1" dirty="0" smtClean="0"/>
                        <a:t>Competent person</a:t>
                      </a:r>
                      <a:endParaRPr lang="en-US" sz="1600" i="1" dirty="0"/>
                    </a:p>
                  </a:txBody>
                  <a:tcPr/>
                </a:tc>
                <a:extLst>
                  <a:ext uri="{0D108BD9-81ED-4DB2-BD59-A6C34878D82A}">
                    <a16:rowId xmlns:a16="http://schemas.microsoft.com/office/drawing/2014/main" val="1609141558"/>
                  </a:ext>
                </a:extLst>
              </a:tr>
              <a:tr h="730042">
                <a:tc>
                  <a:txBody>
                    <a:bodyPr/>
                    <a:lstStyle/>
                    <a:p>
                      <a:r>
                        <a:rPr lang="en-US" sz="1600" dirty="0" smtClean="0"/>
                        <a:t>Sch. XV</a:t>
                      </a:r>
                      <a:endParaRPr lang="en-US" sz="1600" dirty="0"/>
                    </a:p>
                  </a:txBody>
                  <a:tcPr/>
                </a:tc>
                <a:tc>
                  <a:txBody>
                    <a:bodyPr/>
                    <a:lstStyle/>
                    <a:p>
                      <a:r>
                        <a:rPr lang="en-US" sz="1600" dirty="0" smtClean="0"/>
                        <a:t>Processing of cotton</a:t>
                      </a:r>
                      <a:r>
                        <a:rPr lang="en-US" sz="1600" baseline="0" dirty="0" smtClean="0"/>
                        <a:t> –</a:t>
                      </a:r>
                    </a:p>
                    <a:p>
                      <a:r>
                        <a:rPr lang="en-US" sz="1600" baseline="0" dirty="0" smtClean="0"/>
                        <a:t>Equipments for extraction of cotton dust or fluff</a:t>
                      </a:r>
                      <a:endParaRPr lang="en-US" sz="1600" dirty="0"/>
                    </a:p>
                  </a:txBody>
                  <a:tcPr/>
                </a:tc>
                <a:tc>
                  <a:txBody>
                    <a:bodyPr/>
                    <a:lstStyle/>
                    <a:p>
                      <a:pPr marL="0" indent="0">
                        <a:buFontTx/>
                        <a:buNone/>
                      </a:pPr>
                      <a:r>
                        <a:rPr lang="en-US" sz="1600" i="1" dirty="0" smtClean="0"/>
                        <a:t>Once in 6 months</a:t>
                      </a:r>
                      <a:endParaRPr lang="en-US" sz="1600" i="1" dirty="0"/>
                    </a:p>
                  </a:txBody>
                  <a:tcPr/>
                </a:tc>
                <a:tc>
                  <a:txBody>
                    <a:bodyPr/>
                    <a:lstStyle/>
                    <a:p>
                      <a:pPr marL="0" indent="0">
                        <a:buFontTx/>
                        <a:buNone/>
                      </a:pPr>
                      <a:r>
                        <a:rPr lang="en-US" sz="1600" i="1" dirty="0" smtClean="0"/>
                        <a:t>Competent person</a:t>
                      </a:r>
                      <a:endParaRPr lang="en-US" sz="1600" i="1" dirty="0"/>
                    </a:p>
                  </a:txBody>
                  <a:tcPr/>
                </a:tc>
                <a:extLst>
                  <a:ext uri="{0D108BD9-81ED-4DB2-BD59-A6C34878D82A}">
                    <a16:rowId xmlns:a16="http://schemas.microsoft.com/office/drawing/2014/main" val="2193103229"/>
                  </a:ext>
                </a:extLst>
              </a:tr>
              <a:tr h="771365">
                <a:tc>
                  <a:txBody>
                    <a:bodyPr/>
                    <a:lstStyle/>
                    <a:p>
                      <a:r>
                        <a:rPr lang="en-US" sz="1600" dirty="0" smtClean="0"/>
                        <a:t>61(5)</a:t>
                      </a:r>
                    </a:p>
                    <a:p>
                      <a:r>
                        <a:rPr lang="en-US" sz="1600" dirty="0" smtClean="0"/>
                        <a:t>IE Rules 1956</a:t>
                      </a:r>
                      <a:endParaRPr lang="en-US" sz="1600" dirty="0"/>
                    </a:p>
                  </a:txBody>
                  <a:tcPr/>
                </a:tc>
                <a:tc>
                  <a:txBody>
                    <a:bodyPr/>
                    <a:lstStyle/>
                    <a:p>
                      <a:r>
                        <a:rPr lang="en-US" sz="1600" dirty="0" smtClean="0"/>
                        <a:t>Earthing system belonging to supplier</a:t>
                      </a:r>
                      <a:endParaRPr lang="en-US" sz="1600" dirty="0"/>
                    </a:p>
                  </a:txBody>
                  <a:tcPr/>
                </a:tc>
                <a:tc>
                  <a:txBody>
                    <a:bodyPr/>
                    <a:lstStyle/>
                    <a:p>
                      <a:pPr marL="0" indent="0">
                        <a:buFontTx/>
                        <a:buNone/>
                      </a:pPr>
                      <a:r>
                        <a:rPr lang="en-US" sz="1600" i="1" dirty="0" smtClean="0"/>
                        <a:t>Once in 2 years</a:t>
                      </a:r>
                      <a:endParaRPr lang="en-US" sz="1600" i="1" dirty="0"/>
                    </a:p>
                  </a:txBody>
                  <a:tcPr/>
                </a:tc>
                <a:tc>
                  <a:txBody>
                    <a:bodyPr/>
                    <a:lstStyle/>
                    <a:p>
                      <a:pPr marL="0" indent="0">
                        <a:buFontTx/>
                        <a:buNone/>
                      </a:pPr>
                      <a:endParaRPr lang="en-US" sz="1600" i="1" dirty="0"/>
                    </a:p>
                  </a:txBody>
                  <a:tcPr/>
                </a:tc>
                <a:extLst>
                  <a:ext uri="{0D108BD9-81ED-4DB2-BD59-A6C34878D82A}">
                    <a16:rowId xmlns:a16="http://schemas.microsoft.com/office/drawing/2014/main" val="1102809836"/>
                  </a:ext>
                </a:extLst>
              </a:tr>
              <a:tr h="555993">
                <a:tc>
                  <a:txBody>
                    <a:bodyPr/>
                    <a:lstStyle/>
                    <a:p>
                      <a:r>
                        <a:rPr lang="en-US" sz="1600" dirty="0" smtClean="0"/>
                        <a:t>46</a:t>
                      </a:r>
                    </a:p>
                    <a:p>
                      <a:r>
                        <a:rPr lang="en-US" sz="1600" dirty="0" smtClean="0"/>
                        <a:t>IE Rules</a:t>
                      </a:r>
                      <a:endParaRPr lang="en-US" sz="1600" dirty="0"/>
                    </a:p>
                  </a:txBody>
                  <a:tcPr/>
                </a:tc>
                <a:tc>
                  <a:txBody>
                    <a:bodyPr/>
                    <a:lstStyle/>
                    <a:p>
                      <a:r>
                        <a:rPr lang="en-US" sz="1600" dirty="0" smtClean="0"/>
                        <a:t>Electrical installation</a:t>
                      </a:r>
                      <a:endParaRPr lang="en-US" sz="1600" dirty="0"/>
                    </a:p>
                  </a:txBody>
                  <a:tcPr/>
                </a:tc>
                <a:tc>
                  <a:txBody>
                    <a:bodyPr/>
                    <a:lstStyle/>
                    <a:p>
                      <a:pPr marL="0" indent="0">
                        <a:buFontTx/>
                        <a:buNone/>
                      </a:pPr>
                      <a:r>
                        <a:rPr lang="en-US" sz="1600" i="1" dirty="0" smtClean="0"/>
                        <a:t>Once in 5 years</a:t>
                      </a:r>
                      <a:endParaRPr lang="en-US" sz="1600" i="1" dirty="0"/>
                    </a:p>
                  </a:txBody>
                  <a:tcPr/>
                </a:tc>
                <a:tc>
                  <a:txBody>
                    <a:bodyPr/>
                    <a:lstStyle/>
                    <a:p>
                      <a:pPr marL="0" indent="0">
                        <a:buFontTx/>
                        <a:buNone/>
                      </a:pPr>
                      <a:r>
                        <a:rPr lang="en-US" sz="1600" i="1" dirty="0" smtClean="0"/>
                        <a:t>Inspector</a:t>
                      </a:r>
                      <a:endParaRPr lang="en-US" sz="1600" i="1" dirty="0"/>
                    </a:p>
                  </a:txBody>
                  <a:tcPr/>
                </a:tc>
                <a:extLst>
                  <a:ext uri="{0D108BD9-81ED-4DB2-BD59-A6C34878D82A}">
                    <a16:rowId xmlns:a16="http://schemas.microsoft.com/office/drawing/2014/main" val="446476772"/>
                  </a:ext>
                </a:extLst>
              </a:tr>
            </a:tbl>
          </a:graphicData>
        </a:graphic>
      </p:graphicFrame>
      <p:sp>
        <p:nvSpPr>
          <p:cNvPr id="5" name="Title 4"/>
          <p:cNvSpPr>
            <a:spLocks noGrp="1"/>
          </p:cNvSpPr>
          <p:nvPr>
            <p:ph type="title"/>
          </p:nvPr>
        </p:nvSpPr>
        <p:spPr>
          <a:xfrm>
            <a:off x="457200"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   Testing to be done </a:t>
            </a:r>
            <a:r>
              <a:rPr lang="en-US" sz="4000" i="1" dirty="0" err="1" smtClean="0"/>
              <a:t>contd</a:t>
            </a:r>
            <a:r>
              <a:rPr lang="en-US" sz="4000" i="1" dirty="0" smtClean="0"/>
              <a:t>…</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4200" y="0"/>
            <a:ext cx="2209800" cy="762000"/>
          </a:xfrm>
          <a:prstGeom prst="rect">
            <a:avLst/>
          </a:prstGeom>
        </p:spPr>
      </p:pic>
    </p:spTree>
    <p:extLst>
      <p:ext uri="{BB962C8B-B14F-4D97-AF65-F5344CB8AC3E}">
        <p14:creationId xmlns:p14="http://schemas.microsoft.com/office/powerpoint/2010/main" val="17193944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257696110"/>
              </p:ext>
            </p:extLst>
          </p:nvPr>
        </p:nvGraphicFramePr>
        <p:xfrm>
          <a:off x="380999" y="761999"/>
          <a:ext cx="8458201" cy="5791200"/>
        </p:xfrm>
        <a:graphic>
          <a:graphicData uri="http://schemas.openxmlformats.org/drawingml/2006/table">
            <a:tbl>
              <a:tblPr firstRow="1" bandRow="1">
                <a:tableStyleId>{5C22544A-7EE6-4342-B048-85BDC9FD1C3A}</a:tableStyleId>
              </a:tblPr>
              <a:tblGrid>
                <a:gridCol w="1044222">
                  <a:extLst>
                    <a:ext uri="{9D8B030D-6E8A-4147-A177-3AD203B41FA5}">
                      <a16:colId xmlns:a16="http://schemas.microsoft.com/office/drawing/2014/main" val="20000"/>
                    </a:ext>
                  </a:extLst>
                </a:gridCol>
                <a:gridCol w="4594579">
                  <a:extLst>
                    <a:ext uri="{9D8B030D-6E8A-4147-A177-3AD203B41FA5}">
                      <a16:colId xmlns:a16="http://schemas.microsoft.com/office/drawing/2014/main" val="2788082529"/>
                    </a:ext>
                  </a:extLst>
                </a:gridCol>
                <a:gridCol w="2819400">
                  <a:extLst>
                    <a:ext uri="{9D8B030D-6E8A-4147-A177-3AD203B41FA5}">
                      <a16:colId xmlns:a16="http://schemas.microsoft.com/office/drawing/2014/main" val="20001"/>
                    </a:ext>
                  </a:extLst>
                </a:gridCol>
              </a:tblGrid>
              <a:tr h="674716">
                <a:tc>
                  <a:txBody>
                    <a:bodyPr/>
                    <a:lstStyle/>
                    <a:p>
                      <a:pPr algn="ctr"/>
                      <a:r>
                        <a:rPr lang="en-US" sz="1600" dirty="0" smtClean="0"/>
                        <a:t>Rule</a:t>
                      </a:r>
                      <a:endParaRPr lang="en-US" sz="1600" dirty="0"/>
                    </a:p>
                  </a:txBody>
                  <a:tcPr/>
                </a:tc>
                <a:tc>
                  <a:txBody>
                    <a:bodyPr/>
                    <a:lstStyle/>
                    <a:p>
                      <a:pPr algn="ctr"/>
                      <a:r>
                        <a:rPr lang="en-US" sz="1600" dirty="0" smtClean="0"/>
                        <a:t>Permission</a:t>
                      </a:r>
                      <a:r>
                        <a:rPr lang="en-US" sz="1600" baseline="0" dirty="0" smtClean="0"/>
                        <a:t> for</a:t>
                      </a:r>
                      <a:endParaRPr lang="en-US" sz="1600" dirty="0"/>
                    </a:p>
                  </a:txBody>
                  <a:tcPr/>
                </a:tc>
                <a:tc>
                  <a:txBody>
                    <a:bodyPr/>
                    <a:lstStyle/>
                    <a:p>
                      <a:pPr marL="0" indent="0" algn="ctr">
                        <a:buNone/>
                      </a:pPr>
                      <a:r>
                        <a:rPr lang="en-US" sz="1600" i="1" dirty="0" smtClean="0"/>
                        <a:t>Permission</a:t>
                      </a:r>
                      <a:r>
                        <a:rPr lang="en-US" sz="1600" i="1" baseline="0" dirty="0" smtClean="0"/>
                        <a:t> from</a:t>
                      </a:r>
                      <a:endParaRPr lang="en-US" sz="1600" i="1" dirty="0"/>
                    </a:p>
                  </a:txBody>
                  <a:tcPr/>
                </a:tc>
                <a:extLst>
                  <a:ext uri="{0D108BD9-81ED-4DB2-BD59-A6C34878D82A}">
                    <a16:rowId xmlns:a16="http://schemas.microsoft.com/office/drawing/2014/main" val="10000"/>
                  </a:ext>
                </a:extLst>
              </a:tr>
              <a:tr h="772089">
                <a:tc>
                  <a:txBody>
                    <a:bodyPr/>
                    <a:lstStyle/>
                    <a:p>
                      <a:r>
                        <a:rPr lang="en-US" sz="1600" dirty="0" smtClean="0"/>
                        <a:t>40</a:t>
                      </a:r>
                      <a:endParaRPr lang="en-US" sz="1600" dirty="0"/>
                    </a:p>
                  </a:txBody>
                  <a:tcPr/>
                </a:tc>
                <a:tc>
                  <a:txBody>
                    <a:bodyPr/>
                    <a:lstStyle/>
                    <a:p>
                      <a:r>
                        <a:rPr lang="en-US" sz="1600" dirty="0" smtClean="0"/>
                        <a:t>Source of supply of drinking water</a:t>
                      </a:r>
                    </a:p>
                    <a:p>
                      <a:r>
                        <a:rPr lang="en-US" sz="1600" dirty="0" smtClean="0"/>
                        <a:t>(if other than public water supply system)</a:t>
                      </a:r>
                      <a:endParaRPr lang="en-US" sz="1600" dirty="0"/>
                    </a:p>
                  </a:txBody>
                  <a:tcPr/>
                </a:tc>
                <a:tc>
                  <a:txBody>
                    <a:bodyPr/>
                    <a:lstStyle/>
                    <a:p>
                      <a:pPr marL="0" indent="0">
                        <a:buFontTx/>
                        <a:buNone/>
                      </a:pPr>
                      <a:r>
                        <a:rPr lang="en-US" sz="1600" dirty="0" smtClean="0"/>
                        <a:t>Health Officer</a:t>
                      </a:r>
                      <a:endParaRPr lang="en-US" sz="1600" dirty="0"/>
                    </a:p>
                  </a:txBody>
                  <a:tcPr/>
                </a:tc>
                <a:extLst>
                  <a:ext uri="{0D108BD9-81ED-4DB2-BD59-A6C34878D82A}">
                    <a16:rowId xmlns:a16="http://schemas.microsoft.com/office/drawing/2014/main" val="10001"/>
                  </a:ext>
                </a:extLst>
              </a:tr>
              <a:tr h="687106">
                <a:tc>
                  <a:txBody>
                    <a:bodyPr/>
                    <a:lstStyle/>
                    <a:p>
                      <a:r>
                        <a:rPr lang="en-US" sz="1600" dirty="0" smtClean="0"/>
                        <a:t>44</a:t>
                      </a:r>
                      <a:endParaRPr lang="en-US" sz="1600" dirty="0"/>
                    </a:p>
                  </a:txBody>
                  <a:tcPr/>
                </a:tc>
                <a:tc>
                  <a:txBody>
                    <a:bodyPr/>
                    <a:lstStyle/>
                    <a:p>
                      <a:r>
                        <a:rPr lang="en-US" sz="1600" dirty="0" smtClean="0"/>
                        <a:t>Source of supply of ice in drinking water</a:t>
                      </a:r>
                      <a:endParaRPr lang="en-US" sz="1600" dirty="0"/>
                    </a:p>
                  </a:txBody>
                  <a:tcPr/>
                </a:tc>
                <a:tc>
                  <a:txBody>
                    <a:bodyPr/>
                    <a:lstStyle/>
                    <a:p>
                      <a:pPr marL="0" indent="0">
                        <a:buFontTx/>
                        <a:buNone/>
                      </a:pPr>
                      <a:r>
                        <a:rPr lang="en-US" sz="1600" dirty="0" smtClean="0"/>
                        <a:t>Health Officer</a:t>
                      </a:r>
                    </a:p>
                  </a:txBody>
                  <a:tcPr/>
                </a:tc>
                <a:extLst>
                  <a:ext uri="{0D108BD9-81ED-4DB2-BD59-A6C34878D82A}">
                    <a16:rowId xmlns:a16="http://schemas.microsoft.com/office/drawing/2014/main" val="1641289792"/>
                  </a:ext>
                </a:extLst>
              </a:tr>
              <a:tr h="1122097">
                <a:tc>
                  <a:txBody>
                    <a:bodyPr/>
                    <a:lstStyle/>
                    <a:p>
                      <a:r>
                        <a:rPr lang="en-US" sz="1600" dirty="0" smtClean="0"/>
                        <a:t>74</a:t>
                      </a:r>
                      <a:endParaRPr lang="en-US" sz="1600" dirty="0"/>
                    </a:p>
                  </a:txBody>
                  <a:tcPr/>
                </a:tc>
                <a:tc>
                  <a:txBody>
                    <a:bodyPr/>
                    <a:lstStyle/>
                    <a:p>
                      <a:r>
                        <a:rPr lang="en-US" sz="1600" dirty="0" smtClean="0"/>
                        <a:t>Source of supply of water for washing facility</a:t>
                      </a:r>
                      <a:endParaRPr lang="en-US" sz="1600" dirty="0"/>
                    </a:p>
                  </a:txBody>
                  <a:tcPr/>
                </a:tc>
                <a:tc>
                  <a:txBody>
                    <a:bodyPr/>
                    <a:lstStyle/>
                    <a:p>
                      <a:pPr marL="0" indent="0">
                        <a:buFontTx/>
                        <a:buNone/>
                      </a:pPr>
                      <a:r>
                        <a:rPr lang="en-US" sz="1600" i="1" dirty="0" smtClean="0"/>
                        <a:t>Health Officer</a:t>
                      </a:r>
                      <a:endParaRPr lang="en-US" sz="1600" i="1" dirty="0"/>
                    </a:p>
                  </a:txBody>
                  <a:tcPr/>
                </a:tc>
                <a:extLst>
                  <a:ext uri="{0D108BD9-81ED-4DB2-BD59-A6C34878D82A}">
                    <a16:rowId xmlns:a16="http://schemas.microsoft.com/office/drawing/2014/main" val="1609141558"/>
                  </a:ext>
                </a:extLst>
              </a:tr>
              <a:tr h="889581">
                <a:tc>
                  <a:txBody>
                    <a:bodyPr/>
                    <a:lstStyle/>
                    <a:p>
                      <a:r>
                        <a:rPr lang="en-US" sz="1600" dirty="0" smtClean="0"/>
                        <a:t>86(b)</a:t>
                      </a:r>
                      <a:endParaRPr lang="en-US" sz="1600" dirty="0"/>
                    </a:p>
                  </a:txBody>
                  <a:tcPr/>
                </a:tc>
                <a:tc>
                  <a:txBody>
                    <a:bodyPr/>
                    <a:lstStyle/>
                    <a:p>
                      <a:r>
                        <a:rPr lang="en-US" sz="1600" dirty="0" smtClean="0"/>
                        <a:t>If area of lunch room is &lt;11,000 sq.cm.</a:t>
                      </a:r>
                      <a:r>
                        <a:rPr lang="en-US" sz="1600" baseline="0" dirty="0" smtClean="0"/>
                        <a:t> per person</a:t>
                      </a:r>
                      <a:endParaRPr lang="en-US" sz="1600" dirty="0"/>
                    </a:p>
                  </a:txBody>
                  <a:tcPr/>
                </a:tc>
                <a:tc>
                  <a:txBody>
                    <a:bodyPr/>
                    <a:lstStyle/>
                    <a:p>
                      <a:pPr marL="0" indent="0">
                        <a:buFontTx/>
                        <a:buNone/>
                      </a:pPr>
                      <a:r>
                        <a:rPr lang="en-US" sz="1600" i="1" dirty="0" smtClean="0"/>
                        <a:t>Chief Inspector</a:t>
                      </a:r>
                      <a:endParaRPr lang="en-US" sz="1600" i="1" dirty="0"/>
                    </a:p>
                  </a:txBody>
                  <a:tcPr/>
                </a:tc>
                <a:extLst>
                  <a:ext uri="{0D108BD9-81ED-4DB2-BD59-A6C34878D82A}">
                    <a16:rowId xmlns:a16="http://schemas.microsoft.com/office/drawing/2014/main" val="2193103229"/>
                  </a:ext>
                </a:extLst>
              </a:tr>
              <a:tr h="939934">
                <a:tc>
                  <a:txBody>
                    <a:bodyPr/>
                    <a:lstStyle/>
                    <a:p>
                      <a:r>
                        <a:rPr lang="en-US" sz="1600" dirty="0" smtClean="0"/>
                        <a:t>Sec.2 (f)</a:t>
                      </a:r>
                      <a:endParaRPr lang="en-US" sz="1600" dirty="0"/>
                    </a:p>
                  </a:txBody>
                  <a:tcPr/>
                </a:tc>
                <a:tc>
                  <a:txBody>
                    <a:bodyPr/>
                    <a:lstStyle/>
                    <a:p>
                      <a:r>
                        <a:rPr lang="en-US" sz="1600" dirty="0" smtClean="0"/>
                        <a:t>If work begins at midnight on a day other than Saturday</a:t>
                      </a:r>
                      <a:endParaRPr lang="en-US" sz="1600" dirty="0"/>
                    </a:p>
                  </a:txBody>
                  <a:tcPr/>
                </a:tc>
                <a:tc>
                  <a:txBody>
                    <a:bodyPr/>
                    <a:lstStyle/>
                    <a:p>
                      <a:pPr marL="0" indent="0">
                        <a:buFontTx/>
                        <a:buNone/>
                      </a:pPr>
                      <a:r>
                        <a:rPr lang="en-US" sz="1600" i="1" dirty="0" smtClean="0"/>
                        <a:t>Chief Inspector</a:t>
                      </a:r>
                      <a:endParaRPr lang="en-US" sz="1600" i="1" dirty="0"/>
                    </a:p>
                  </a:txBody>
                  <a:tcPr/>
                </a:tc>
                <a:extLst>
                  <a:ext uri="{0D108BD9-81ED-4DB2-BD59-A6C34878D82A}">
                    <a16:rowId xmlns:a16="http://schemas.microsoft.com/office/drawing/2014/main" val="1102809836"/>
                  </a:ext>
                </a:extLst>
              </a:tr>
              <a:tr h="705677">
                <a:tc>
                  <a:txBody>
                    <a:bodyPr/>
                    <a:lstStyle/>
                    <a:p>
                      <a:r>
                        <a:rPr lang="en-US" sz="1600" dirty="0" smtClean="0"/>
                        <a:t>Sec.18 (2)</a:t>
                      </a:r>
                      <a:endParaRPr lang="en-US" sz="1600" dirty="0"/>
                    </a:p>
                  </a:txBody>
                  <a:tcPr/>
                </a:tc>
                <a:tc>
                  <a:txBody>
                    <a:bodyPr/>
                    <a:lstStyle/>
                    <a:p>
                      <a:r>
                        <a:rPr lang="en-US" sz="1600" dirty="0" smtClean="0"/>
                        <a:t>If distance between drinking water and latrines &amp; urinals is &lt;6 </a:t>
                      </a:r>
                      <a:r>
                        <a:rPr lang="en-US" sz="1600" dirty="0" err="1" smtClean="0"/>
                        <a:t>metres</a:t>
                      </a:r>
                      <a:endParaRPr lang="en-US" sz="1600" dirty="0"/>
                    </a:p>
                  </a:txBody>
                  <a:tcPr/>
                </a:tc>
                <a:tc>
                  <a:txBody>
                    <a:bodyPr/>
                    <a:lstStyle/>
                    <a:p>
                      <a:pPr marL="0" indent="0">
                        <a:buFontTx/>
                        <a:buNone/>
                      </a:pPr>
                      <a:r>
                        <a:rPr lang="en-US" sz="1600" i="1" dirty="0" smtClean="0"/>
                        <a:t>Chief Inspector</a:t>
                      </a:r>
                      <a:endParaRPr lang="en-US" sz="1600" i="1" dirty="0"/>
                    </a:p>
                  </a:txBody>
                  <a:tcPr/>
                </a:tc>
                <a:extLst>
                  <a:ext uri="{0D108BD9-81ED-4DB2-BD59-A6C34878D82A}">
                    <a16:rowId xmlns:a16="http://schemas.microsoft.com/office/drawing/2014/main" val="446476772"/>
                  </a:ext>
                </a:extLst>
              </a:tr>
            </a:tbl>
          </a:graphicData>
        </a:graphic>
      </p:graphicFrame>
      <p:sp>
        <p:nvSpPr>
          <p:cNvPr id="5" name="Title 4"/>
          <p:cNvSpPr>
            <a:spLocks noGrp="1"/>
          </p:cNvSpPr>
          <p:nvPr>
            <p:ph type="title"/>
          </p:nvPr>
        </p:nvSpPr>
        <p:spPr>
          <a:xfrm>
            <a:off x="457200"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Written approvals required</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1" y="0"/>
            <a:ext cx="2743200" cy="761998"/>
          </a:xfrm>
          <a:prstGeom prst="rect">
            <a:avLst/>
          </a:prstGeom>
        </p:spPr>
      </p:pic>
    </p:spTree>
    <p:extLst>
      <p:ext uri="{BB962C8B-B14F-4D97-AF65-F5344CB8AC3E}">
        <p14:creationId xmlns:p14="http://schemas.microsoft.com/office/powerpoint/2010/main" val="157579348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372728"/>
              </p:ext>
            </p:extLst>
          </p:nvPr>
        </p:nvGraphicFramePr>
        <p:xfrm>
          <a:off x="447368" y="776749"/>
          <a:ext cx="8458201" cy="5788001"/>
        </p:xfrm>
        <a:graphic>
          <a:graphicData uri="http://schemas.openxmlformats.org/drawingml/2006/table">
            <a:tbl>
              <a:tblPr firstRow="1" bandRow="1">
                <a:tableStyleId>{5C22544A-7EE6-4342-B048-85BDC9FD1C3A}</a:tableStyleId>
              </a:tblPr>
              <a:tblGrid>
                <a:gridCol w="676656">
                  <a:extLst>
                    <a:ext uri="{9D8B030D-6E8A-4147-A177-3AD203B41FA5}">
                      <a16:colId xmlns:a16="http://schemas.microsoft.com/office/drawing/2014/main" val="20000"/>
                    </a:ext>
                  </a:extLst>
                </a:gridCol>
                <a:gridCol w="1161976">
                  <a:extLst>
                    <a:ext uri="{9D8B030D-6E8A-4147-A177-3AD203B41FA5}">
                      <a16:colId xmlns:a16="http://schemas.microsoft.com/office/drawing/2014/main" val="2788082529"/>
                    </a:ext>
                  </a:extLst>
                </a:gridCol>
                <a:gridCol w="1066800">
                  <a:extLst>
                    <a:ext uri="{9D8B030D-6E8A-4147-A177-3AD203B41FA5}">
                      <a16:colId xmlns:a16="http://schemas.microsoft.com/office/drawing/2014/main" val="3558647348"/>
                    </a:ext>
                  </a:extLst>
                </a:gridCol>
                <a:gridCol w="5552769">
                  <a:extLst>
                    <a:ext uri="{9D8B030D-6E8A-4147-A177-3AD203B41FA5}">
                      <a16:colId xmlns:a16="http://schemas.microsoft.com/office/drawing/2014/main" val="20001"/>
                    </a:ext>
                  </a:extLst>
                </a:gridCol>
              </a:tblGrid>
              <a:tr h="550542">
                <a:tc>
                  <a:txBody>
                    <a:bodyPr/>
                    <a:lstStyle/>
                    <a:p>
                      <a:pPr algn="ctr"/>
                      <a:r>
                        <a:rPr lang="en-US" sz="1600" dirty="0" smtClean="0"/>
                        <a:t>Sec-</a:t>
                      </a:r>
                      <a:r>
                        <a:rPr lang="en-US" sz="1600" dirty="0" err="1" smtClean="0"/>
                        <a:t>tion</a:t>
                      </a:r>
                      <a:endParaRPr lang="en-US" sz="1600" dirty="0"/>
                    </a:p>
                  </a:txBody>
                  <a:tcPr/>
                </a:tc>
                <a:tc>
                  <a:txBody>
                    <a:bodyPr/>
                    <a:lstStyle/>
                    <a:p>
                      <a:pPr algn="ctr"/>
                      <a:r>
                        <a:rPr lang="en-US" sz="1600" dirty="0" smtClean="0"/>
                        <a:t>Rule</a:t>
                      </a:r>
                      <a:endParaRPr lang="en-US" sz="1600" dirty="0"/>
                    </a:p>
                  </a:txBody>
                  <a:tcPr/>
                </a:tc>
                <a:tc>
                  <a:txBody>
                    <a:bodyPr/>
                    <a:lstStyle/>
                    <a:p>
                      <a:pPr algn="ctr"/>
                      <a:r>
                        <a:rPr lang="en-US" sz="1600" dirty="0" smtClean="0"/>
                        <a:t>Form</a:t>
                      </a:r>
                      <a:endParaRPr lang="en-US" sz="1600" dirty="0"/>
                    </a:p>
                  </a:txBody>
                  <a:tcPr/>
                </a:tc>
                <a:tc>
                  <a:txBody>
                    <a:bodyPr/>
                    <a:lstStyle/>
                    <a:p>
                      <a:pPr marL="0" indent="0" algn="ctr">
                        <a:buNone/>
                      </a:pPr>
                      <a:r>
                        <a:rPr lang="en-US" sz="1600" i="1" dirty="0" smtClean="0"/>
                        <a:t>Register</a:t>
                      </a:r>
                      <a:endParaRPr lang="en-US" sz="1600" i="1" dirty="0"/>
                    </a:p>
                  </a:txBody>
                  <a:tcPr/>
                </a:tc>
                <a:extLst>
                  <a:ext uri="{0D108BD9-81ED-4DB2-BD59-A6C34878D82A}">
                    <a16:rowId xmlns:a16="http://schemas.microsoft.com/office/drawing/2014/main" val="10000"/>
                  </a:ext>
                </a:extLst>
              </a:tr>
              <a:tr h="318735">
                <a:tc>
                  <a:txBody>
                    <a:bodyPr/>
                    <a:lstStyle/>
                    <a:p>
                      <a:r>
                        <a:rPr lang="en-US" sz="1600" dirty="0" smtClean="0"/>
                        <a:t>10</a:t>
                      </a:r>
                      <a:endParaRPr lang="en-US" sz="1600" dirty="0"/>
                    </a:p>
                  </a:txBody>
                  <a:tcPr/>
                </a:tc>
                <a:tc>
                  <a:txBody>
                    <a:bodyPr/>
                    <a:lstStyle/>
                    <a:p>
                      <a:r>
                        <a:rPr lang="en-US" sz="1600" dirty="0" smtClean="0"/>
                        <a:t>18</a:t>
                      </a:r>
                      <a:endParaRPr lang="en-US" sz="1600" dirty="0"/>
                    </a:p>
                  </a:txBody>
                  <a:tcPr/>
                </a:tc>
                <a:tc>
                  <a:txBody>
                    <a:bodyPr/>
                    <a:lstStyle/>
                    <a:p>
                      <a:r>
                        <a:rPr lang="en-US" sz="1600" dirty="0" smtClean="0"/>
                        <a:t>7</a:t>
                      </a:r>
                      <a:endParaRPr lang="en-US" sz="1600" dirty="0"/>
                    </a:p>
                  </a:txBody>
                  <a:tcPr/>
                </a:tc>
                <a:tc>
                  <a:txBody>
                    <a:bodyPr/>
                    <a:lstStyle/>
                    <a:p>
                      <a:pPr marL="0" indent="0">
                        <a:buFontTx/>
                        <a:buNone/>
                      </a:pPr>
                      <a:r>
                        <a:rPr lang="en-US" sz="1600" dirty="0" smtClean="0"/>
                        <a:t>Health Register (dangerous operations u/s 87)</a:t>
                      </a:r>
                      <a:endParaRPr lang="en-US" sz="1600" dirty="0"/>
                    </a:p>
                  </a:txBody>
                  <a:tcPr/>
                </a:tc>
                <a:extLst>
                  <a:ext uri="{0D108BD9-81ED-4DB2-BD59-A6C34878D82A}">
                    <a16:rowId xmlns:a16="http://schemas.microsoft.com/office/drawing/2014/main" val="10001"/>
                  </a:ext>
                </a:extLst>
              </a:tr>
              <a:tr h="318735">
                <a:tc>
                  <a:txBody>
                    <a:bodyPr/>
                    <a:lstStyle/>
                    <a:p>
                      <a:r>
                        <a:rPr lang="en-US" sz="1600" dirty="0" smtClean="0"/>
                        <a:t>11</a:t>
                      </a:r>
                      <a:endParaRPr lang="en-US" sz="1600" dirty="0"/>
                    </a:p>
                  </a:txBody>
                  <a:tcPr/>
                </a:tc>
                <a:tc>
                  <a:txBody>
                    <a:bodyPr/>
                    <a:lstStyle/>
                    <a:p>
                      <a:r>
                        <a:rPr lang="en-US" sz="1600" dirty="0" smtClean="0"/>
                        <a:t>20</a:t>
                      </a:r>
                      <a:endParaRPr lang="en-US" sz="1600" dirty="0"/>
                    </a:p>
                  </a:txBody>
                  <a:tcPr/>
                </a:tc>
                <a:tc>
                  <a:txBody>
                    <a:bodyPr/>
                    <a:lstStyle/>
                    <a:p>
                      <a:r>
                        <a:rPr lang="en-US" sz="1600" dirty="0" smtClean="0"/>
                        <a:t>8</a:t>
                      </a:r>
                      <a:endParaRPr lang="en-US" sz="1600" dirty="0"/>
                    </a:p>
                  </a:txBody>
                  <a:tcPr/>
                </a:tc>
                <a:tc>
                  <a:txBody>
                    <a:bodyPr/>
                    <a:lstStyle/>
                    <a:p>
                      <a:pPr marL="0" indent="0">
                        <a:buFontTx/>
                        <a:buNone/>
                      </a:pPr>
                      <a:r>
                        <a:rPr lang="en-US" sz="1600" dirty="0" smtClean="0"/>
                        <a:t>Register of lime washing, painting etc.</a:t>
                      </a:r>
                    </a:p>
                  </a:txBody>
                  <a:tcPr/>
                </a:tc>
                <a:extLst>
                  <a:ext uri="{0D108BD9-81ED-4DB2-BD59-A6C34878D82A}">
                    <a16:rowId xmlns:a16="http://schemas.microsoft.com/office/drawing/2014/main" val="1641289792"/>
                  </a:ext>
                </a:extLst>
              </a:tr>
              <a:tr h="318735">
                <a:tc>
                  <a:txBody>
                    <a:bodyPr/>
                    <a:lstStyle/>
                    <a:p>
                      <a:r>
                        <a:rPr lang="en-US" sz="1600" dirty="0" smtClean="0"/>
                        <a:t>15</a:t>
                      </a:r>
                      <a:endParaRPr lang="en-US" sz="1600" dirty="0"/>
                    </a:p>
                  </a:txBody>
                  <a:tcPr/>
                </a:tc>
                <a:tc>
                  <a:txBody>
                    <a:bodyPr/>
                    <a:lstStyle/>
                    <a:p>
                      <a:r>
                        <a:rPr lang="en-US" sz="1600" dirty="0" smtClean="0"/>
                        <a:t>27</a:t>
                      </a:r>
                      <a:endParaRPr lang="en-US" sz="1600" dirty="0"/>
                    </a:p>
                  </a:txBody>
                  <a:tcPr/>
                </a:tc>
                <a:tc>
                  <a:txBody>
                    <a:bodyPr/>
                    <a:lstStyle/>
                    <a:p>
                      <a:r>
                        <a:rPr lang="en-US" sz="1600" dirty="0" smtClean="0"/>
                        <a:t>9</a:t>
                      </a:r>
                      <a:endParaRPr lang="en-US" sz="1600" dirty="0"/>
                    </a:p>
                  </a:txBody>
                  <a:tcPr/>
                </a:tc>
                <a:tc>
                  <a:txBody>
                    <a:bodyPr/>
                    <a:lstStyle/>
                    <a:p>
                      <a:pPr marL="0" indent="0">
                        <a:buFontTx/>
                        <a:buNone/>
                      </a:pPr>
                      <a:r>
                        <a:rPr lang="en-US" sz="1600" i="1" dirty="0" smtClean="0"/>
                        <a:t>Humidity register</a:t>
                      </a:r>
                      <a:endParaRPr lang="en-US" sz="1600" i="1" dirty="0"/>
                    </a:p>
                  </a:txBody>
                  <a:tcPr/>
                </a:tc>
                <a:extLst>
                  <a:ext uri="{0D108BD9-81ED-4DB2-BD59-A6C34878D82A}">
                    <a16:rowId xmlns:a16="http://schemas.microsoft.com/office/drawing/2014/main" val="1609141558"/>
                  </a:ext>
                </a:extLst>
              </a:tr>
              <a:tr h="318735">
                <a:tc>
                  <a:txBody>
                    <a:bodyPr/>
                    <a:lstStyle/>
                    <a:p>
                      <a:r>
                        <a:rPr lang="en-US" sz="1600" dirty="0" smtClean="0"/>
                        <a:t>21</a:t>
                      </a:r>
                      <a:endParaRPr lang="en-US" sz="1600" dirty="0"/>
                    </a:p>
                  </a:txBody>
                  <a:tcPr/>
                </a:tc>
                <a:tc>
                  <a:txBody>
                    <a:bodyPr/>
                    <a:lstStyle/>
                    <a:p>
                      <a:r>
                        <a:rPr lang="en-US" sz="1600" dirty="0" smtClean="0"/>
                        <a:t>58</a:t>
                      </a:r>
                      <a:endParaRPr lang="en-US" sz="1600" dirty="0"/>
                    </a:p>
                  </a:txBody>
                  <a:tcPr/>
                </a:tc>
                <a:tc>
                  <a:txBody>
                    <a:bodyPr/>
                    <a:lstStyle/>
                    <a:p>
                      <a:r>
                        <a:rPr lang="en-US" sz="1600" dirty="0" smtClean="0"/>
                        <a:t>10</a:t>
                      </a:r>
                      <a:endParaRPr lang="en-US" sz="1600" dirty="0"/>
                    </a:p>
                  </a:txBody>
                  <a:tcPr/>
                </a:tc>
                <a:tc>
                  <a:txBody>
                    <a:bodyPr/>
                    <a:lstStyle/>
                    <a:p>
                      <a:pPr marL="0" indent="0">
                        <a:buFontTx/>
                        <a:buNone/>
                      </a:pPr>
                      <a:r>
                        <a:rPr lang="en-US" sz="1600" i="1" dirty="0" smtClean="0"/>
                        <a:t>Register of workers attending to machinery</a:t>
                      </a:r>
                      <a:endParaRPr lang="en-US" sz="1600" i="1" dirty="0"/>
                    </a:p>
                  </a:txBody>
                  <a:tcPr/>
                </a:tc>
                <a:extLst>
                  <a:ext uri="{0D108BD9-81ED-4DB2-BD59-A6C34878D82A}">
                    <a16:rowId xmlns:a16="http://schemas.microsoft.com/office/drawing/2014/main" val="2193103229"/>
                  </a:ext>
                </a:extLst>
              </a:tr>
              <a:tr h="782349">
                <a:tc>
                  <a:txBody>
                    <a:bodyPr/>
                    <a:lstStyle/>
                    <a:p>
                      <a:r>
                        <a:rPr lang="en-US" sz="1600" dirty="0" smtClean="0"/>
                        <a:t>28</a:t>
                      </a:r>
                      <a:endParaRPr lang="en-US" sz="1600" dirty="0"/>
                    </a:p>
                  </a:txBody>
                  <a:tcPr/>
                </a:tc>
                <a:tc>
                  <a:txBody>
                    <a:bodyPr/>
                    <a:lstStyle/>
                    <a:p>
                      <a:r>
                        <a:rPr lang="en-US" sz="1600" dirty="0" smtClean="0"/>
                        <a:t>62</a:t>
                      </a:r>
                      <a:endParaRPr lang="en-US" sz="1600" dirty="0"/>
                    </a:p>
                  </a:txBody>
                  <a:tcPr/>
                </a:tc>
                <a:tc>
                  <a:txBody>
                    <a:bodyPr/>
                    <a:lstStyle/>
                    <a:p>
                      <a:r>
                        <a:rPr lang="en-US" sz="1600" dirty="0" smtClean="0"/>
                        <a:t>11 </a:t>
                      </a:r>
                    </a:p>
                    <a:p>
                      <a:r>
                        <a:rPr lang="en-US" sz="1600" dirty="0" smtClean="0"/>
                        <a:t>(exam report)</a:t>
                      </a:r>
                      <a:endParaRPr lang="en-US" sz="1600" dirty="0"/>
                    </a:p>
                  </a:txBody>
                  <a:tcPr/>
                </a:tc>
                <a:tc>
                  <a:txBody>
                    <a:bodyPr/>
                    <a:lstStyle/>
                    <a:p>
                      <a:pPr marL="0" indent="0">
                        <a:buFontTx/>
                        <a:buNone/>
                      </a:pPr>
                      <a:r>
                        <a:rPr lang="en-US" sz="1600" i="1" dirty="0" smtClean="0"/>
                        <a:t>Register of examination of hoists or lifts</a:t>
                      </a:r>
                      <a:endParaRPr lang="en-US" sz="1600" i="1" dirty="0"/>
                    </a:p>
                  </a:txBody>
                  <a:tcPr/>
                </a:tc>
                <a:extLst>
                  <a:ext uri="{0D108BD9-81ED-4DB2-BD59-A6C34878D82A}">
                    <a16:rowId xmlns:a16="http://schemas.microsoft.com/office/drawing/2014/main" val="1102809836"/>
                  </a:ext>
                </a:extLst>
              </a:tr>
              <a:tr h="550542">
                <a:tc>
                  <a:txBody>
                    <a:bodyPr/>
                    <a:lstStyle/>
                    <a:p>
                      <a:r>
                        <a:rPr lang="en-US" sz="1600" dirty="0" smtClean="0"/>
                        <a:t>31, 41</a:t>
                      </a:r>
                      <a:endParaRPr lang="en-US" sz="1600" dirty="0"/>
                    </a:p>
                  </a:txBody>
                  <a:tcPr/>
                </a:tc>
                <a:tc>
                  <a:txBody>
                    <a:bodyPr/>
                    <a:lstStyle/>
                    <a:p>
                      <a:r>
                        <a:rPr lang="en-US" sz="1600" dirty="0" smtClean="0"/>
                        <a:t>65(7), </a:t>
                      </a:r>
                    </a:p>
                    <a:p>
                      <a:r>
                        <a:rPr lang="en-US" sz="1600" dirty="0" smtClean="0"/>
                        <a:t>73A</a:t>
                      </a:r>
                      <a:endParaRPr lang="en-US" sz="1600" dirty="0"/>
                    </a:p>
                  </a:txBody>
                  <a:tcPr/>
                </a:tc>
                <a:tc>
                  <a:txBody>
                    <a:bodyPr/>
                    <a:lstStyle/>
                    <a:p>
                      <a:r>
                        <a:rPr lang="en-US" sz="1600" dirty="0" smtClean="0"/>
                        <a:t>13 (exam report)</a:t>
                      </a:r>
                      <a:endParaRPr lang="en-US" sz="1600" dirty="0"/>
                    </a:p>
                  </a:txBody>
                  <a:tcPr/>
                </a:tc>
                <a:tc>
                  <a:txBody>
                    <a:bodyPr/>
                    <a:lstStyle/>
                    <a:p>
                      <a:pPr marL="0" indent="0">
                        <a:buFontTx/>
                        <a:buNone/>
                      </a:pPr>
                      <a:r>
                        <a:rPr lang="en-US" sz="1600" i="1" dirty="0" smtClean="0"/>
                        <a:t>Register of pressure plant or pressure vessel/gas holder</a:t>
                      </a:r>
                      <a:endParaRPr lang="en-US" sz="1600" i="1" dirty="0"/>
                    </a:p>
                  </a:txBody>
                  <a:tcPr/>
                </a:tc>
                <a:extLst>
                  <a:ext uri="{0D108BD9-81ED-4DB2-BD59-A6C34878D82A}">
                    <a16:rowId xmlns:a16="http://schemas.microsoft.com/office/drawing/2014/main" val="446476772"/>
                  </a:ext>
                </a:extLst>
              </a:tr>
              <a:tr h="493738">
                <a:tc>
                  <a:txBody>
                    <a:bodyPr/>
                    <a:lstStyle/>
                    <a:p>
                      <a:r>
                        <a:rPr lang="en-US" sz="1600" dirty="0" smtClean="0"/>
                        <a:t>62</a:t>
                      </a:r>
                      <a:endParaRPr lang="en-US" sz="1600" dirty="0"/>
                    </a:p>
                  </a:txBody>
                  <a:tcPr/>
                </a:tc>
                <a:tc>
                  <a:txBody>
                    <a:bodyPr/>
                    <a:lstStyle/>
                    <a:p>
                      <a:r>
                        <a:rPr lang="en-US" sz="1600" dirty="0" smtClean="0"/>
                        <a:t>99, 104</a:t>
                      </a:r>
                      <a:endParaRPr lang="en-US" sz="1600" dirty="0"/>
                    </a:p>
                  </a:txBody>
                  <a:tcPr/>
                </a:tc>
                <a:tc>
                  <a:txBody>
                    <a:bodyPr/>
                    <a:lstStyle/>
                    <a:p>
                      <a:r>
                        <a:rPr lang="en-US" sz="1600" dirty="0" smtClean="0"/>
                        <a:t>17, 104</a:t>
                      </a:r>
                      <a:endParaRPr lang="en-US" sz="1600" dirty="0"/>
                    </a:p>
                  </a:txBody>
                  <a:tcPr/>
                </a:tc>
                <a:tc>
                  <a:txBody>
                    <a:bodyPr/>
                    <a:lstStyle/>
                    <a:p>
                      <a:pPr marL="0" indent="0">
                        <a:buFontTx/>
                        <a:buNone/>
                      </a:pPr>
                      <a:r>
                        <a:rPr lang="en-US" sz="1600" i="1" dirty="0" smtClean="0"/>
                        <a:t>Register of workers (adult/child)</a:t>
                      </a:r>
                      <a:endParaRPr lang="en-US" sz="1600" i="1" dirty="0"/>
                    </a:p>
                  </a:txBody>
                  <a:tcPr/>
                </a:tc>
                <a:extLst>
                  <a:ext uri="{0D108BD9-81ED-4DB2-BD59-A6C34878D82A}">
                    <a16:rowId xmlns:a16="http://schemas.microsoft.com/office/drawing/2014/main" val="2111261547"/>
                  </a:ext>
                </a:extLst>
              </a:tr>
              <a:tr h="484903">
                <a:tc>
                  <a:txBody>
                    <a:bodyPr/>
                    <a:lstStyle/>
                    <a:p>
                      <a:r>
                        <a:rPr lang="en-US" sz="1600" dirty="0" smtClean="0"/>
                        <a:t>80</a:t>
                      </a:r>
                      <a:endParaRPr lang="en-US" sz="1600" dirty="0"/>
                    </a:p>
                  </a:txBody>
                  <a:tcPr/>
                </a:tc>
                <a:tc>
                  <a:txBody>
                    <a:bodyPr/>
                    <a:lstStyle/>
                    <a:p>
                      <a:r>
                        <a:rPr lang="en-US" sz="1600" dirty="0" smtClean="0"/>
                        <a:t>105, 106</a:t>
                      </a:r>
                      <a:endParaRPr lang="en-US" sz="1600" dirty="0"/>
                    </a:p>
                  </a:txBody>
                  <a:tcPr/>
                </a:tc>
                <a:tc>
                  <a:txBody>
                    <a:bodyPr/>
                    <a:lstStyle/>
                    <a:p>
                      <a:r>
                        <a:rPr lang="en-US" sz="1600" dirty="0" smtClean="0"/>
                        <a:t>20</a:t>
                      </a:r>
                      <a:endParaRPr lang="en-US" sz="1600" dirty="0"/>
                    </a:p>
                  </a:txBody>
                  <a:tcPr/>
                </a:tc>
                <a:tc>
                  <a:txBody>
                    <a:bodyPr/>
                    <a:lstStyle/>
                    <a:p>
                      <a:pPr marL="0" indent="0">
                        <a:buFontTx/>
                        <a:buNone/>
                      </a:pPr>
                      <a:r>
                        <a:rPr lang="en-US" sz="1600" i="1" dirty="0" smtClean="0"/>
                        <a:t>Register of leave with wages</a:t>
                      </a:r>
                      <a:endParaRPr lang="en-US" sz="1600" i="1" dirty="0"/>
                    </a:p>
                  </a:txBody>
                  <a:tcPr/>
                </a:tc>
                <a:extLst>
                  <a:ext uri="{0D108BD9-81ED-4DB2-BD59-A6C34878D82A}">
                    <a16:rowId xmlns:a16="http://schemas.microsoft.com/office/drawing/2014/main" val="2327734548"/>
                  </a:ext>
                </a:extLst>
              </a:tr>
              <a:tr h="346359">
                <a:tc>
                  <a:txBody>
                    <a:bodyPr/>
                    <a:lstStyle/>
                    <a:p>
                      <a:r>
                        <a:rPr lang="en-US" sz="1600" dirty="0" smtClean="0"/>
                        <a:t>112</a:t>
                      </a:r>
                      <a:endParaRPr lang="en-US" sz="1600" dirty="0"/>
                    </a:p>
                  </a:txBody>
                  <a:tcPr/>
                </a:tc>
                <a:tc>
                  <a:txBody>
                    <a:bodyPr/>
                    <a:lstStyle/>
                    <a:p>
                      <a:r>
                        <a:rPr lang="en-US" sz="1600" dirty="0" smtClean="0"/>
                        <a:t>122</a:t>
                      </a:r>
                      <a:endParaRPr lang="en-US" sz="1600" dirty="0"/>
                    </a:p>
                  </a:txBody>
                  <a:tcPr/>
                </a:tc>
                <a:tc>
                  <a:txBody>
                    <a:bodyPr/>
                    <a:lstStyle/>
                    <a:p>
                      <a:r>
                        <a:rPr lang="en-US" sz="1600" dirty="0" smtClean="0"/>
                        <a:t>29</a:t>
                      </a:r>
                      <a:endParaRPr lang="en-US" sz="1600" dirty="0"/>
                    </a:p>
                  </a:txBody>
                  <a:tcPr/>
                </a:tc>
                <a:tc>
                  <a:txBody>
                    <a:bodyPr/>
                    <a:lstStyle/>
                    <a:p>
                      <a:pPr marL="0" indent="0">
                        <a:buFontTx/>
                        <a:buNone/>
                      </a:pPr>
                      <a:r>
                        <a:rPr lang="en-US" sz="1600" i="1" dirty="0" smtClean="0"/>
                        <a:t>Muster roll</a:t>
                      </a:r>
                      <a:endParaRPr lang="en-US" sz="1600" i="1" dirty="0"/>
                    </a:p>
                  </a:txBody>
                  <a:tcPr/>
                </a:tc>
                <a:extLst>
                  <a:ext uri="{0D108BD9-81ED-4DB2-BD59-A6C34878D82A}">
                    <a16:rowId xmlns:a16="http://schemas.microsoft.com/office/drawing/2014/main" val="1868131156"/>
                  </a:ext>
                </a:extLst>
              </a:tr>
              <a:tr h="415631">
                <a:tc>
                  <a:txBody>
                    <a:bodyPr/>
                    <a:lstStyle/>
                    <a:p>
                      <a:r>
                        <a:rPr lang="en-US" sz="1600" dirty="0" smtClean="0"/>
                        <a:t>112</a:t>
                      </a:r>
                      <a:endParaRPr lang="en-US" sz="1600" dirty="0"/>
                    </a:p>
                  </a:txBody>
                  <a:tcPr/>
                </a:tc>
                <a:tc>
                  <a:txBody>
                    <a:bodyPr/>
                    <a:lstStyle/>
                    <a:p>
                      <a:r>
                        <a:rPr lang="en-US" sz="1600" dirty="0" smtClean="0"/>
                        <a:t>123</a:t>
                      </a:r>
                      <a:endParaRPr lang="en-US" sz="1600" dirty="0"/>
                    </a:p>
                  </a:txBody>
                  <a:tcPr/>
                </a:tc>
                <a:tc>
                  <a:txBody>
                    <a:bodyPr/>
                    <a:lstStyle/>
                    <a:p>
                      <a:r>
                        <a:rPr lang="en-US" sz="1600" dirty="0" smtClean="0"/>
                        <a:t>30</a:t>
                      </a:r>
                      <a:endParaRPr lang="en-US" sz="1600" dirty="0"/>
                    </a:p>
                  </a:txBody>
                  <a:tcPr/>
                </a:tc>
                <a:tc>
                  <a:txBody>
                    <a:bodyPr/>
                    <a:lstStyle/>
                    <a:p>
                      <a:pPr marL="0" indent="0">
                        <a:buFontTx/>
                        <a:buNone/>
                      </a:pPr>
                      <a:r>
                        <a:rPr lang="en-US" sz="1600" i="1" dirty="0" smtClean="0"/>
                        <a:t>Register of accidents and dangerous </a:t>
                      </a:r>
                      <a:r>
                        <a:rPr lang="en-US" sz="1600" i="1" dirty="0" err="1" smtClean="0"/>
                        <a:t>occurences</a:t>
                      </a:r>
                      <a:endParaRPr lang="en-US" sz="1600" i="1" dirty="0"/>
                    </a:p>
                  </a:txBody>
                  <a:tcPr/>
                </a:tc>
                <a:extLst>
                  <a:ext uri="{0D108BD9-81ED-4DB2-BD59-A6C34878D82A}">
                    <a16:rowId xmlns:a16="http://schemas.microsoft.com/office/drawing/2014/main" val="1064791193"/>
                  </a:ext>
                </a:extLst>
              </a:tr>
              <a:tr h="725050">
                <a:tc>
                  <a:txBody>
                    <a:bodyPr/>
                    <a:lstStyle/>
                    <a:p>
                      <a:r>
                        <a:rPr lang="en-US" sz="1600" dirty="0" smtClean="0"/>
                        <a:t>112</a:t>
                      </a:r>
                      <a:endParaRPr lang="en-US" sz="1600" dirty="0"/>
                    </a:p>
                  </a:txBody>
                  <a:tcPr/>
                </a:tc>
                <a:tc>
                  <a:txBody>
                    <a:bodyPr/>
                    <a:lstStyle/>
                    <a:p>
                      <a:r>
                        <a:rPr lang="en-US" sz="1600" dirty="0" smtClean="0"/>
                        <a:t>124</a:t>
                      </a:r>
                      <a:endParaRPr lang="en-US" sz="1600" dirty="0"/>
                    </a:p>
                  </a:txBody>
                  <a:tcPr/>
                </a:tc>
                <a:tc>
                  <a:txBody>
                    <a:bodyPr/>
                    <a:lstStyle/>
                    <a:p>
                      <a:r>
                        <a:rPr lang="en-US" sz="1600" dirty="0" smtClean="0"/>
                        <a:t>31</a:t>
                      </a:r>
                      <a:endParaRPr lang="en-US" sz="1600" dirty="0"/>
                    </a:p>
                  </a:txBody>
                  <a:tcPr/>
                </a:tc>
                <a:tc>
                  <a:txBody>
                    <a:bodyPr/>
                    <a:lstStyle/>
                    <a:p>
                      <a:pPr marL="0" indent="0">
                        <a:buFontTx/>
                        <a:buNone/>
                      </a:pPr>
                      <a:r>
                        <a:rPr lang="en-US" sz="1600" i="1" dirty="0" smtClean="0"/>
                        <a:t>Inspection book</a:t>
                      </a:r>
                      <a:endParaRPr lang="en-US" sz="1600" i="1" dirty="0"/>
                    </a:p>
                  </a:txBody>
                  <a:tcPr/>
                </a:tc>
                <a:extLst>
                  <a:ext uri="{0D108BD9-81ED-4DB2-BD59-A6C34878D82A}">
                    <a16:rowId xmlns:a16="http://schemas.microsoft.com/office/drawing/2014/main" val="3552909020"/>
                  </a:ext>
                </a:extLst>
              </a:tr>
            </a:tbl>
          </a:graphicData>
        </a:graphic>
      </p:graphicFrame>
      <p:sp>
        <p:nvSpPr>
          <p:cNvPr id="5" name="Title 4"/>
          <p:cNvSpPr>
            <a:spLocks noGrp="1"/>
          </p:cNvSpPr>
          <p:nvPr>
            <p:ph type="title"/>
          </p:nvPr>
        </p:nvSpPr>
        <p:spPr>
          <a:xfrm>
            <a:off x="457200"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   Registers to be maintained</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0875" y="-1"/>
            <a:ext cx="2143125" cy="1371601"/>
          </a:xfrm>
          <a:prstGeom prst="rect">
            <a:avLst/>
          </a:prstGeom>
        </p:spPr>
      </p:pic>
    </p:spTree>
    <p:extLst>
      <p:ext uri="{BB962C8B-B14F-4D97-AF65-F5344CB8AC3E}">
        <p14:creationId xmlns:p14="http://schemas.microsoft.com/office/powerpoint/2010/main" val="299468906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15995226"/>
              </p:ext>
            </p:extLst>
          </p:nvPr>
        </p:nvGraphicFramePr>
        <p:xfrm>
          <a:off x="685799" y="1524000"/>
          <a:ext cx="8458201" cy="4176252"/>
        </p:xfrm>
        <a:graphic>
          <a:graphicData uri="http://schemas.openxmlformats.org/drawingml/2006/table">
            <a:tbl>
              <a:tblPr firstRow="1" bandRow="1">
                <a:tableStyleId>{5C22544A-7EE6-4342-B048-85BDC9FD1C3A}</a:tableStyleId>
              </a:tblPr>
              <a:tblGrid>
                <a:gridCol w="676656">
                  <a:extLst>
                    <a:ext uri="{9D8B030D-6E8A-4147-A177-3AD203B41FA5}">
                      <a16:colId xmlns:a16="http://schemas.microsoft.com/office/drawing/2014/main" val="20000"/>
                    </a:ext>
                  </a:extLst>
                </a:gridCol>
                <a:gridCol w="1161976">
                  <a:extLst>
                    <a:ext uri="{9D8B030D-6E8A-4147-A177-3AD203B41FA5}">
                      <a16:colId xmlns:a16="http://schemas.microsoft.com/office/drawing/2014/main" val="2788082529"/>
                    </a:ext>
                  </a:extLst>
                </a:gridCol>
                <a:gridCol w="1066800">
                  <a:extLst>
                    <a:ext uri="{9D8B030D-6E8A-4147-A177-3AD203B41FA5}">
                      <a16:colId xmlns:a16="http://schemas.microsoft.com/office/drawing/2014/main" val="3558647348"/>
                    </a:ext>
                  </a:extLst>
                </a:gridCol>
                <a:gridCol w="5552769">
                  <a:extLst>
                    <a:ext uri="{9D8B030D-6E8A-4147-A177-3AD203B41FA5}">
                      <a16:colId xmlns:a16="http://schemas.microsoft.com/office/drawing/2014/main" val="20001"/>
                    </a:ext>
                  </a:extLst>
                </a:gridCol>
              </a:tblGrid>
              <a:tr h="894901">
                <a:tc>
                  <a:txBody>
                    <a:bodyPr/>
                    <a:lstStyle/>
                    <a:p>
                      <a:pPr algn="ctr"/>
                      <a:r>
                        <a:rPr lang="en-US" sz="1600" dirty="0" smtClean="0"/>
                        <a:t>Sec-</a:t>
                      </a:r>
                      <a:r>
                        <a:rPr lang="en-US" sz="1600" dirty="0" err="1" smtClean="0"/>
                        <a:t>tion</a:t>
                      </a:r>
                      <a:endParaRPr lang="en-US" sz="1600" dirty="0"/>
                    </a:p>
                  </a:txBody>
                  <a:tcPr/>
                </a:tc>
                <a:tc>
                  <a:txBody>
                    <a:bodyPr/>
                    <a:lstStyle/>
                    <a:p>
                      <a:pPr algn="ctr"/>
                      <a:r>
                        <a:rPr lang="en-US" sz="1600" dirty="0" smtClean="0"/>
                        <a:t>Rule</a:t>
                      </a:r>
                      <a:endParaRPr lang="en-US" sz="1600" dirty="0"/>
                    </a:p>
                  </a:txBody>
                  <a:tcPr/>
                </a:tc>
                <a:tc>
                  <a:txBody>
                    <a:bodyPr/>
                    <a:lstStyle/>
                    <a:p>
                      <a:pPr algn="ctr"/>
                      <a:r>
                        <a:rPr lang="en-US" sz="1600" dirty="0" smtClean="0"/>
                        <a:t>Form</a:t>
                      </a:r>
                      <a:endParaRPr lang="en-US" sz="1600" dirty="0"/>
                    </a:p>
                  </a:txBody>
                  <a:tcPr/>
                </a:tc>
                <a:tc>
                  <a:txBody>
                    <a:bodyPr/>
                    <a:lstStyle/>
                    <a:p>
                      <a:pPr marL="0" indent="0" algn="ctr">
                        <a:buNone/>
                      </a:pPr>
                      <a:r>
                        <a:rPr lang="en-US" sz="1600" i="1" dirty="0" smtClean="0"/>
                        <a:t>Notice</a:t>
                      </a:r>
                      <a:endParaRPr lang="en-US" sz="1600" i="1" dirty="0"/>
                    </a:p>
                  </a:txBody>
                  <a:tcPr/>
                </a:tc>
                <a:extLst>
                  <a:ext uri="{0D108BD9-81ED-4DB2-BD59-A6C34878D82A}">
                    <a16:rowId xmlns:a16="http://schemas.microsoft.com/office/drawing/2014/main" val="10000"/>
                  </a:ext>
                </a:extLst>
              </a:tr>
              <a:tr h="518101">
                <a:tc>
                  <a:txBody>
                    <a:bodyPr/>
                    <a:lstStyle/>
                    <a:p>
                      <a:r>
                        <a:rPr lang="en-US" sz="1600" dirty="0" smtClean="0"/>
                        <a:t>45</a:t>
                      </a:r>
                      <a:endParaRPr lang="en-US" sz="1600" dirty="0"/>
                    </a:p>
                  </a:txBody>
                  <a:tcPr/>
                </a:tc>
                <a:tc>
                  <a:txBody>
                    <a:bodyPr/>
                    <a:lstStyle/>
                    <a:p>
                      <a:r>
                        <a:rPr lang="en-US" sz="1600" dirty="0" smtClean="0"/>
                        <a:t>77</a:t>
                      </a:r>
                      <a:endParaRPr lang="en-US" sz="1600" dirty="0"/>
                    </a:p>
                  </a:txBody>
                  <a:tcPr/>
                </a:tc>
                <a:tc>
                  <a:txBody>
                    <a:bodyPr/>
                    <a:lstStyle/>
                    <a:p>
                      <a:r>
                        <a:rPr lang="en-US" sz="1600" dirty="0" smtClean="0"/>
                        <a:t>-</a:t>
                      </a:r>
                      <a:endParaRPr lang="en-US" sz="1600" dirty="0"/>
                    </a:p>
                  </a:txBody>
                  <a:tcPr/>
                </a:tc>
                <a:tc>
                  <a:txBody>
                    <a:bodyPr/>
                    <a:lstStyle/>
                    <a:p>
                      <a:pPr marL="0" indent="0">
                        <a:buFontTx/>
                        <a:buNone/>
                      </a:pPr>
                      <a:r>
                        <a:rPr lang="en-US" sz="1600" dirty="0" smtClean="0"/>
                        <a:t>Notice of first aid (giving specified particulars)</a:t>
                      </a:r>
                      <a:endParaRPr lang="en-US" sz="1600" dirty="0"/>
                    </a:p>
                  </a:txBody>
                  <a:tcPr/>
                </a:tc>
                <a:extLst>
                  <a:ext uri="{0D108BD9-81ED-4DB2-BD59-A6C34878D82A}">
                    <a16:rowId xmlns:a16="http://schemas.microsoft.com/office/drawing/2014/main" val="10001"/>
                  </a:ext>
                </a:extLst>
              </a:tr>
              <a:tr h="518101">
                <a:tc>
                  <a:txBody>
                    <a:bodyPr/>
                    <a:lstStyle/>
                    <a:p>
                      <a:r>
                        <a:rPr lang="en-US" sz="1600" dirty="0" smtClean="0"/>
                        <a:t>61</a:t>
                      </a:r>
                      <a:endParaRPr lang="en-US" sz="1600" dirty="0"/>
                    </a:p>
                  </a:txBody>
                  <a:tcPr/>
                </a:tc>
                <a:tc>
                  <a:txBody>
                    <a:bodyPr/>
                    <a:lstStyle/>
                    <a:p>
                      <a:r>
                        <a:rPr lang="en-US" sz="1600" dirty="0" smtClean="0"/>
                        <a:t>98</a:t>
                      </a:r>
                      <a:endParaRPr lang="en-US" sz="1600" dirty="0"/>
                    </a:p>
                  </a:txBody>
                  <a:tcPr/>
                </a:tc>
                <a:tc>
                  <a:txBody>
                    <a:bodyPr/>
                    <a:lstStyle/>
                    <a:p>
                      <a:r>
                        <a:rPr lang="en-US" sz="1600" dirty="0" smtClean="0"/>
                        <a:t>16</a:t>
                      </a:r>
                      <a:endParaRPr lang="en-US" sz="1600" dirty="0"/>
                    </a:p>
                  </a:txBody>
                  <a:tcPr/>
                </a:tc>
                <a:tc>
                  <a:txBody>
                    <a:bodyPr/>
                    <a:lstStyle/>
                    <a:p>
                      <a:pPr marL="0" indent="0">
                        <a:buFontTx/>
                        <a:buNone/>
                      </a:pPr>
                      <a:r>
                        <a:rPr lang="en-US" sz="1600" dirty="0" smtClean="0"/>
                        <a:t>Notice of period of work for adult/child workers</a:t>
                      </a:r>
                    </a:p>
                  </a:txBody>
                  <a:tcPr/>
                </a:tc>
                <a:extLst>
                  <a:ext uri="{0D108BD9-81ED-4DB2-BD59-A6C34878D82A}">
                    <a16:rowId xmlns:a16="http://schemas.microsoft.com/office/drawing/2014/main" val="1641289792"/>
                  </a:ext>
                </a:extLst>
              </a:tr>
              <a:tr h="518101">
                <a:tc>
                  <a:txBody>
                    <a:bodyPr/>
                    <a:lstStyle/>
                    <a:p>
                      <a:r>
                        <a:rPr lang="en-US" sz="1600" dirty="0" smtClean="0"/>
                        <a:t>108</a:t>
                      </a:r>
                      <a:endParaRPr lang="en-US" sz="1600" dirty="0"/>
                    </a:p>
                  </a:txBody>
                  <a:tcPr/>
                </a:tc>
                <a:tc>
                  <a:txBody>
                    <a:bodyPr/>
                    <a:lstStyle/>
                    <a:p>
                      <a:r>
                        <a:rPr lang="en-US" sz="1600" dirty="0" smtClean="0"/>
                        <a:t>118</a:t>
                      </a:r>
                      <a:endParaRPr lang="en-US" sz="1600" dirty="0"/>
                    </a:p>
                  </a:txBody>
                  <a:tcPr/>
                </a:tc>
                <a:tc>
                  <a:txBody>
                    <a:bodyPr/>
                    <a:lstStyle/>
                    <a:p>
                      <a:r>
                        <a:rPr lang="en-US" sz="1600" dirty="0" smtClean="0"/>
                        <a:t>26</a:t>
                      </a:r>
                      <a:endParaRPr lang="en-US" sz="1600" dirty="0"/>
                    </a:p>
                  </a:txBody>
                  <a:tcPr/>
                </a:tc>
                <a:tc>
                  <a:txBody>
                    <a:bodyPr/>
                    <a:lstStyle/>
                    <a:p>
                      <a:pPr marL="0" indent="0">
                        <a:buFontTx/>
                        <a:buNone/>
                      </a:pPr>
                      <a:r>
                        <a:rPr lang="en-US" sz="1600" i="1" dirty="0" smtClean="0"/>
                        <a:t>Abstract of Factories Act and Rules</a:t>
                      </a:r>
                      <a:endParaRPr lang="en-US" sz="1600" i="1" dirty="0"/>
                    </a:p>
                  </a:txBody>
                  <a:tcPr/>
                </a:tc>
                <a:extLst>
                  <a:ext uri="{0D108BD9-81ED-4DB2-BD59-A6C34878D82A}">
                    <a16:rowId xmlns:a16="http://schemas.microsoft.com/office/drawing/2014/main" val="1609141558"/>
                  </a:ext>
                </a:extLst>
              </a:tr>
              <a:tr h="518101">
                <a:tc>
                  <a:txBody>
                    <a:bodyPr/>
                    <a:lstStyle/>
                    <a:p>
                      <a:r>
                        <a:rPr lang="en-US" sz="1600" dirty="0" smtClean="0"/>
                        <a:t>10</a:t>
                      </a:r>
                      <a:endParaRPr lang="en-US" sz="1600" dirty="0"/>
                    </a:p>
                  </a:txBody>
                  <a:tcPr/>
                </a:tc>
                <a:tc>
                  <a:txBody>
                    <a:bodyPr/>
                    <a:lstStyle/>
                    <a:p>
                      <a:r>
                        <a:rPr lang="en-US" sz="1600" dirty="0" smtClean="0"/>
                        <a:t>18</a:t>
                      </a:r>
                      <a:endParaRPr lang="en-US" sz="1600" dirty="0"/>
                    </a:p>
                  </a:txBody>
                  <a:tcPr/>
                </a:tc>
                <a:tc>
                  <a:txBody>
                    <a:bodyPr/>
                    <a:lstStyle/>
                    <a:p>
                      <a:r>
                        <a:rPr lang="en-US" sz="1600" dirty="0" smtClean="0"/>
                        <a:t>6</a:t>
                      </a:r>
                      <a:endParaRPr lang="en-US" sz="1600" dirty="0"/>
                    </a:p>
                  </a:txBody>
                  <a:tcPr/>
                </a:tc>
                <a:tc>
                  <a:txBody>
                    <a:bodyPr/>
                    <a:lstStyle/>
                    <a:p>
                      <a:pPr marL="0" indent="0">
                        <a:buFontTx/>
                        <a:buNone/>
                      </a:pPr>
                      <a:r>
                        <a:rPr lang="en-US" sz="1600" i="1" dirty="0" smtClean="0"/>
                        <a:t>Certificate of fitness</a:t>
                      </a:r>
                      <a:endParaRPr lang="en-US" sz="1600" i="1" dirty="0"/>
                    </a:p>
                  </a:txBody>
                  <a:tcPr/>
                </a:tc>
                <a:extLst>
                  <a:ext uri="{0D108BD9-81ED-4DB2-BD59-A6C34878D82A}">
                    <a16:rowId xmlns:a16="http://schemas.microsoft.com/office/drawing/2014/main" val="2193103229"/>
                  </a:ext>
                </a:extLst>
              </a:tr>
              <a:tr h="1208947">
                <a:tc>
                  <a:txBody>
                    <a:bodyPr/>
                    <a:lstStyle/>
                    <a:p>
                      <a:r>
                        <a:rPr lang="en-US" sz="1600" dirty="0" smtClean="0"/>
                        <a:t>87</a:t>
                      </a:r>
                      <a:endParaRPr lang="en-US" sz="1600" dirty="0"/>
                    </a:p>
                  </a:txBody>
                  <a:tcPr/>
                </a:tc>
                <a:tc>
                  <a:txBody>
                    <a:bodyPr/>
                    <a:lstStyle/>
                    <a:p>
                      <a:r>
                        <a:rPr lang="en-US" sz="1600" dirty="0" smtClean="0"/>
                        <a:t>114</a:t>
                      </a:r>
                      <a:endParaRPr lang="en-US" sz="1600" dirty="0"/>
                    </a:p>
                  </a:txBody>
                  <a:tcPr/>
                </a:tc>
                <a:tc>
                  <a:txBody>
                    <a:bodyPr/>
                    <a:lstStyle/>
                    <a:p>
                      <a:r>
                        <a:rPr lang="en-US" sz="1600" dirty="0" smtClean="0"/>
                        <a:t>23</a:t>
                      </a:r>
                      <a:endParaRPr lang="en-US" sz="1600" dirty="0"/>
                    </a:p>
                  </a:txBody>
                  <a:tcPr/>
                </a:tc>
                <a:tc>
                  <a:txBody>
                    <a:bodyPr/>
                    <a:lstStyle/>
                    <a:p>
                      <a:pPr marL="0" indent="0">
                        <a:buFontTx/>
                        <a:buNone/>
                      </a:pPr>
                      <a:r>
                        <a:rPr lang="en-US" sz="1600" i="1" dirty="0" smtClean="0"/>
                        <a:t>Special certificate of fitness (dangerous operations)</a:t>
                      </a:r>
                      <a:endParaRPr lang="en-US" sz="1600" i="1" dirty="0"/>
                    </a:p>
                  </a:txBody>
                  <a:tcPr/>
                </a:tc>
                <a:extLst>
                  <a:ext uri="{0D108BD9-81ED-4DB2-BD59-A6C34878D82A}">
                    <a16:rowId xmlns:a16="http://schemas.microsoft.com/office/drawing/2014/main" val="1102809836"/>
                  </a:ext>
                </a:extLst>
              </a:tr>
            </a:tbl>
          </a:graphicData>
        </a:graphic>
      </p:graphicFrame>
      <p:sp>
        <p:nvSpPr>
          <p:cNvPr id="5" name="Title 4"/>
          <p:cNvSpPr>
            <a:spLocks noGrp="1"/>
          </p:cNvSpPr>
          <p:nvPr>
            <p:ph type="title"/>
          </p:nvPr>
        </p:nvSpPr>
        <p:spPr>
          <a:xfrm>
            <a:off x="457200" y="53340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4000" i="1" dirty="0" smtClean="0"/>
              <a:t>Notices to be displayed</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9000" y="-27709"/>
            <a:ext cx="2133600" cy="2143125"/>
          </a:xfrm>
          <a:prstGeom prst="rect">
            <a:avLst/>
          </a:prstGeom>
        </p:spPr>
      </p:pic>
    </p:spTree>
    <p:extLst>
      <p:ext uri="{BB962C8B-B14F-4D97-AF65-F5344CB8AC3E}">
        <p14:creationId xmlns:p14="http://schemas.microsoft.com/office/powerpoint/2010/main" val="1963117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4000"/>
            <a:lum/>
          </a:blip>
          <a:srcRect/>
          <a:stretch>
            <a:fillRect l="-15000" r="-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590800"/>
            <a:ext cx="8458200" cy="1143000"/>
          </a:xfrm>
          <a:solidFill>
            <a:srgbClr val="FFFF00"/>
          </a:solidFill>
          <a:scene3d>
            <a:camera prst="isometricOffAxis1Right"/>
            <a:lightRig rig="threePt" dir="t"/>
          </a:scene3d>
        </p:spPr>
        <p:txBody>
          <a:bodyPr>
            <a:normAutofit fontScale="90000"/>
          </a:bodyPr>
          <a:lstStyle/>
          <a:p>
            <a:pPr algn="ct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smtClean="0">
                <a:solidFill>
                  <a:srgbClr val="FF0000"/>
                </a:solidFill>
              </a:rPr>
              <a:t> Number of workers</a:t>
            </a:r>
            <a:endParaRPr lang="en-IN" sz="3600" dirty="0">
              <a:solidFill>
                <a:srgbClr val="92D050"/>
              </a:solidFill>
            </a:endParaRPr>
          </a:p>
        </p:txBody>
      </p:sp>
    </p:spTree>
    <p:extLst>
      <p:ext uri="{BB962C8B-B14F-4D97-AF65-F5344CB8AC3E}">
        <p14:creationId xmlns:p14="http://schemas.microsoft.com/office/powerpoint/2010/main" val="299805765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80317953"/>
              </p:ext>
            </p:extLst>
          </p:nvPr>
        </p:nvGraphicFramePr>
        <p:xfrm>
          <a:off x="457200" y="791497"/>
          <a:ext cx="8458200" cy="6822192"/>
        </p:xfrm>
        <a:graphic>
          <a:graphicData uri="http://schemas.openxmlformats.org/drawingml/2006/table">
            <a:tbl>
              <a:tblPr firstRow="1" bandRow="1">
                <a:tableStyleId>{5C22544A-7EE6-4342-B048-85BDC9FD1C3A}</a:tableStyleId>
              </a:tblPr>
              <a:tblGrid>
                <a:gridCol w="533400">
                  <a:extLst>
                    <a:ext uri="{9D8B030D-6E8A-4147-A177-3AD203B41FA5}">
                      <a16:colId xmlns:a16="http://schemas.microsoft.com/office/drawing/2014/main" val="20000"/>
                    </a:ext>
                  </a:extLst>
                </a:gridCol>
                <a:gridCol w="685800">
                  <a:extLst>
                    <a:ext uri="{9D8B030D-6E8A-4147-A177-3AD203B41FA5}">
                      <a16:colId xmlns:a16="http://schemas.microsoft.com/office/drawing/2014/main" val="2788082529"/>
                    </a:ext>
                  </a:extLst>
                </a:gridCol>
                <a:gridCol w="762000">
                  <a:extLst>
                    <a:ext uri="{9D8B030D-6E8A-4147-A177-3AD203B41FA5}">
                      <a16:colId xmlns:a16="http://schemas.microsoft.com/office/drawing/2014/main" val="3631353371"/>
                    </a:ext>
                  </a:extLst>
                </a:gridCol>
                <a:gridCol w="2133600">
                  <a:extLst>
                    <a:ext uri="{9D8B030D-6E8A-4147-A177-3AD203B41FA5}">
                      <a16:colId xmlns:a16="http://schemas.microsoft.com/office/drawing/2014/main" val="2484444445"/>
                    </a:ext>
                  </a:extLst>
                </a:gridCol>
                <a:gridCol w="1600200">
                  <a:extLst>
                    <a:ext uri="{9D8B030D-6E8A-4147-A177-3AD203B41FA5}">
                      <a16:colId xmlns:a16="http://schemas.microsoft.com/office/drawing/2014/main" val="2002728083"/>
                    </a:ext>
                  </a:extLst>
                </a:gridCol>
                <a:gridCol w="2743200">
                  <a:extLst>
                    <a:ext uri="{9D8B030D-6E8A-4147-A177-3AD203B41FA5}">
                      <a16:colId xmlns:a16="http://schemas.microsoft.com/office/drawing/2014/main" val="20001"/>
                    </a:ext>
                  </a:extLst>
                </a:gridCol>
              </a:tblGrid>
              <a:tr h="553711">
                <a:tc>
                  <a:txBody>
                    <a:bodyPr/>
                    <a:lstStyle/>
                    <a:p>
                      <a:pPr algn="ctr"/>
                      <a:r>
                        <a:rPr lang="en-US" sz="1600" dirty="0" smtClean="0"/>
                        <a:t>Sec.</a:t>
                      </a:r>
                      <a:endParaRPr lang="en-US" sz="1600" dirty="0"/>
                    </a:p>
                  </a:txBody>
                  <a:tcPr/>
                </a:tc>
                <a:tc>
                  <a:txBody>
                    <a:bodyPr/>
                    <a:lstStyle/>
                    <a:p>
                      <a:pPr algn="ctr"/>
                      <a:r>
                        <a:rPr lang="en-US" sz="1600" dirty="0" smtClean="0"/>
                        <a:t>Rule</a:t>
                      </a:r>
                      <a:endParaRPr lang="en-US" sz="1600" dirty="0"/>
                    </a:p>
                  </a:txBody>
                  <a:tcPr/>
                </a:tc>
                <a:tc>
                  <a:txBody>
                    <a:bodyPr/>
                    <a:lstStyle/>
                    <a:p>
                      <a:pPr algn="ctr"/>
                      <a:r>
                        <a:rPr lang="en-US" sz="1600" dirty="0" smtClean="0"/>
                        <a:t>Form</a:t>
                      </a:r>
                      <a:endParaRPr lang="en-US" sz="1600" dirty="0"/>
                    </a:p>
                  </a:txBody>
                  <a:tcPr/>
                </a:tc>
                <a:tc>
                  <a:txBody>
                    <a:bodyPr/>
                    <a:lstStyle/>
                    <a:p>
                      <a:pPr algn="ctr"/>
                      <a:r>
                        <a:rPr lang="en-US" sz="1600" dirty="0" smtClean="0"/>
                        <a:t>Details</a:t>
                      </a:r>
                      <a:endParaRPr lang="en-US" sz="1600" dirty="0"/>
                    </a:p>
                  </a:txBody>
                  <a:tcPr/>
                </a:tc>
                <a:tc>
                  <a:txBody>
                    <a:bodyPr/>
                    <a:lstStyle/>
                    <a:p>
                      <a:pPr algn="ctr"/>
                      <a:r>
                        <a:rPr lang="en-US" sz="1600" dirty="0" smtClean="0"/>
                        <a:t>Authority</a:t>
                      </a:r>
                      <a:endParaRPr lang="en-US" sz="1600" dirty="0"/>
                    </a:p>
                  </a:txBody>
                  <a:tcPr/>
                </a:tc>
                <a:tc>
                  <a:txBody>
                    <a:bodyPr/>
                    <a:lstStyle/>
                    <a:p>
                      <a:pPr marL="0" indent="0" algn="ctr">
                        <a:buNone/>
                      </a:pPr>
                      <a:r>
                        <a:rPr lang="en-US" sz="1600" i="1" dirty="0" smtClean="0"/>
                        <a:t>Time limit</a:t>
                      </a:r>
                      <a:endParaRPr lang="en-US" sz="1600" i="1" dirty="0"/>
                    </a:p>
                  </a:txBody>
                  <a:tcPr/>
                </a:tc>
                <a:extLst>
                  <a:ext uri="{0D108BD9-81ED-4DB2-BD59-A6C34878D82A}">
                    <a16:rowId xmlns:a16="http://schemas.microsoft.com/office/drawing/2014/main" val="10000"/>
                  </a:ext>
                </a:extLst>
              </a:tr>
              <a:tr h="633621">
                <a:tc>
                  <a:txBody>
                    <a:bodyPr/>
                    <a:lstStyle/>
                    <a:p>
                      <a:r>
                        <a:rPr lang="en-US" sz="1600" dirty="0" smtClean="0"/>
                        <a:t>7(1)</a:t>
                      </a:r>
                      <a:endParaRPr lang="en-US" sz="1600" dirty="0"/>
                    </a:p>
                  </a:txBody>
                  <a:tcPr/>
                </a:tc>
                <a:tc>
                  <a:txBody>
                    <a:bodyPr/>
                    <a:lstStyle/>
                    <a:p>
                      <a:r>
                        <a:rPr lang="en-US" sz="1600" dirty="0" smtClean="0"/>
                        <a:t>14</a:t>
                      </a:r>
                      <a:endParaRPr lang="en-US" sz="1600" dirty="0"/>
                    </a:p>
                  </a:txBody>
                  <a:tcPr/>
                </a:tc>
                <a:tc>
                  <a:txBody>
                    <a:bodyPr/>
                    <a:lstStyle/>
                    <a:p>
                      <a:r>
                        <a:rPr lang="en-US" sz="1600" dirty="0" smtClean="0"/>
                        <a:t>2</a:t>
                      </a:r>
                      <a:endParaRPr lang="en-US" sz="1600" dirty="0"/>
                    </a:p>
                  </a:txBody>
                  <a:tcPr/>
                </a:tc>
                <a:tc>
                  <a:txBody>
                    <a:bodyPr/>
                    <a:lstStyle/>
                    <a:p>
                      <a:r>
                        <a:rPr lang="en-US" sz="1600" dirty="0" smtClean="0"/>
                        <a:t>Notice of occupation</a:t>
                      </a:r>
                      <a:endParaRPr lang="en-US" sz="1600" dirty="0"/>
                    </a:p>
                  </a:txBody>
                  <a:tcPr/>
                </a:tc>
                <a:tc>
                  <a:txBody>
                    <a:bodyPr/>
                    <a:lstStyle/>
                    <a:p>
                      <a:r>
                        <a:rPr lang="en-US" sz="1600" dirty="0" smtClean="0"/>
                        <a:t>Chief Inspector</a:t>
                      </a:r>
                      <a:endParaRPr lang="en-US" sz="1600" dirty="0"/>
                    </a:p>
                  </a:txBody>
                  <a:tcPr/>
                </a:tc>
                <a:tc>
                  <a:txBody>
                    <a:bodyPr/>
                    <a:lstStyle/>
                    <a:p>
                      <a:pPr marL="0" indent="0">
                        <a:buFontTx/>
                        <a:buNone/>
                      </a:pPr>
                      <a:r>
                        <a:rPr lang="en-US" sz="1600" dirty="0" smtClean="0"/>
                        <a:t>15 days before occupying premises or 30 days before commencement of work</a:t>
                      </a:r>
                      <a:endParaRPr lang="en-US" sz="1600" dirty="0"/>
                    </a:p>
                  </a:txBody>
                  <a:tcPr/>
                </a:tc>
                <a:extLst>
                  <a:ext uri="{0D108BD9-81ED-4DB2-BD59-A6C34878D82A}">
                    <a16:rowId xmlns:a16="http://schemas.microsoft.com/office/drawing/2014/main" val="10001"/>
                  </a:ext>
                </a:extLst>
              </a:tr>
              <a:tr h="563879">
                <a:tc>
                  <a:txBody>
                    <a:bodyPr/>
                    <a:lstStyle/>
                    <a:p>
                      <a:r>
                        <a:rPr lang="en-US" sz="1600" dirty="0" smtClean="0"/>
                        <a:t>7</a:t>
                      </a:r>
                    </a:p>
                    <a:p>
                      <a:r>
                        <a:rPr lang="en-US" sz="1600" dirty="0" smtClean="0"/>
                        <a:t>(4)</a:t>
                      </a:r>
                      <a:endParaRPr lang="en-US" sz="1600" dirty="0"/>
                    </a:p>
                  </a:txBody>
                  <a:tcPr/>
                </a:tc>
                <a:tc>
                  <a:txBody>
                    <a:bodyPr/>
                    <a:lstStyle/>
                    <a:p>
                      <a:r>
                        <a:rPr lang="en-US" sz="1600" dirty="0" smtClean="0"/>
                        <a:t>15</a:t>
                      </a:r>
                      <a:endParaRPr lang="en-US" sz="1600" dirty="0"/>
                    </a:p>
                  </a:txBody>
                  <a:tcPr/>
                </a:tc>
                <a:tc>
                  <a:txBody>
                    <a:bodyPr/>
                    <a:lstStyle/>
                    <a:p>
                      <a:r>
                        <a:rPr lang="en-US" sz="1600" dirty="0" smtClean="0"/>
                        <a:t>5</a:t>
                      </a:r>
                      <a:endParaRPr lang="en-US" sz="1600" dirty="0"/>
                    </a:p>
                  </a:txBody>
                  <a:tcPr/>
                </a:tc>
                <a:tc>
                  <a:txBody>
                    <a:bodyPr/>
                    <a:lstStyle/>
                    <a:p>
                      <a:r>
                        <a:rPr lang="en-US" sz="1600" dirty="0" smtClean="0"/>
                        <a:t>Notice of change of Manager</a:t>
                      </a:r>
                      <a:endParaRPr lang="en-US" sz="1600" dirty="0"/>
                    </a:p>
                  </a:txBody>
                  <a:tcPr/>
                </a:tc>
                <a:tc>
                  <a:txBody>
                    <a:bodyPr/>
                    <a:lstStyle/>
                    <a:p>
                      <a:r>
                        <a:rPr lang="en-US" sz="1600" dirty="0" smtClean="0"/>
                        <a:t>Inspector (with copy to CI)</a:t>
                      </a:r>
                      <a:endParaRPr lang="en-US" sz="1600" dirty="0"/>
                    </a:p>
                  </a:txBody>
                  <a:tcPr/>
                </a:tc>
                <a:tc>
                  <a:txBody>
                    <a:bodyPr/>
                    <a:lstStyle/>
                    <a:p>
                      <a:pPr marL="0" indent="0">
                        <a:buFontTx/>
                        <a:buNone/>
                      </a:pPr>
                      <a:r>
                        <a:rPr lang="en-US" sz="1600" dirty="0" smtClean="0"/>
                        <a:t>Within 7</a:t>
                      </a:r>
                      <a:r>
                        <a:rPr lang="en-US" sz="1600" baseline="0" dirty="0" smtClean="0"/>
                        <a:t> days</a:t>
                      </a:r>
                      <a:endParaRPr lang="en-US" sz="1600" dirty="0" smtClean="0"/>
                    </a:p>
                  </a:txBody>
                  <a:tcPr/>
                </a:tc>
                <a:extLst>
                  <a:ext uri="{0D108BD9-81ED-4DB2-BD59-A6C34878D82A}">
                    <a16:rowId xmlns:a16="http://schemas.microsoft.com/office/drawing/2014/main" val="1641289792"/>
                  </a:ext>
                </a:extLst>
              </a:tr>
              <a:tr h="920858">
                <a:tc>
                  <a:txBody>
                    <a:bodyPr/>
                    <a:lstStyle/>
                    <a:p>
                      <a:r>
                        <a:rPr lang="en-US" sz="1600" dirty="0" smtClean="0"/>
                        <a:t>41c</a:t>
                      </a:r>
                      <a:endParaRPr lang="en-US" sz="1600" dirty="0"/>
                    </a:p>
                  </a:txBody>
                  <a:tcPr/>
                </a:tc>
                <a:tc>
                  <a:txBody>
                    <a:bodyPr/>
                    <a:lstStyle/>
                    <a:p>
                      <a:r>
                        <a:rPr lang="en-US" sz="1600" dirty="0" smtClean="0"/>
                        <a:t>73W</a:t>
                      </a:r>
                    </a:p>
                    <a:p>
                      <a:r>
                        <a:rPr lang="en-US" sz="1600" dirty="0" smtClean="0"/>
                        <a:t>(4)</a:t>
                      </a:r>
                      <a:endParaRPr lang="en-US" sz="1600" dirty="0"/>
                    </a:p>
                  </a:txBody>
                  <a:tcPr/>
                </a:tc>
                <a:tc>
                  <a:txBody>
                    <a:bodyPr/>
                    <a:lstStyle/>
                    <a:p>
                      <a:r>
                        <a:rPr lang="en-US" sz="1600" dirty="0" smtClean="0"/>
                        <a:t>-</a:t>
                      </a:r>
                      <a:endParaRPr lang="en-US" sz="1600" dirty="0"/>
                    </a:p>
                  </a:txBody>
                  <a:tcPr/>
                </a:tc>
                <a:tc>
                  <a:txBody>
                    <a:bodyPr/>
                    <a:lstStyle/>
                    <a:p>
                      <a:r>
                        <a:rPr lang="en-US" sz="1600" dirty="0" smtClean="0"/>
                        <a:t>Notice of appoint-</a:t>
                      </a:r>
                      <a:r>
                        <a:rPr lang="en-US" sz="1600" dirty="0" err="1" smtClean="0"/>
                        <a:t>ment</a:t>
                      </a:r>
                      <a:r>
                        <a:rPr lang="en-US" sz="1600" dirty="0" smtClean="0"/>
                        <a:t> of Factory Medical Officer</a:t>
                      </a:r>
                      <a:endParaRPr lang="en-US" sz="1600" dirty="0"/>
                    </a:p>
                  </a:txBody>
                  <a:tcPr/>
                </a:tc>
                <a:tc>
                  <a:txBody>
                    <a:bodyPr/>
                    <a:lstStyle/>
                    <a:p>
                      <a:r>
                        <a:rPr lang="en-US" sz="1600" dirty="0" smtClean="0"/>
                        <a:t>Chief Inspector</a:t>
                      </a:r>
                      <a:endParaRPr lang="en-US" sz="1600" dirty="0"/>
                    </a:p>
                  </a:txBody>
                  <a:tcPr/>
                </a:tc>
                <a:tc>
                  <a:txBody>
                    <a:bodyPr/>
                    <a:lstStyle/>
                    <a:p>
                      <a:pPr marL="0" indent="0">
                        <a:buFontTx/>
                        <a:buNone/>
                      </a:pPr>
                      <a:r>
                        <a:rPr lang="en-US" sz="1600" i="1" dirty="0" smtClean="0"/>
                        <a:t>Within 1 month</a:t>
                      </a:r>
                      <a:endParaRPr lang="en-US" sz="1600" i="1" dirty="0"/>
                    </a:p>
                  </a:txBody>
                  <a:tcPr/>
                </a:tc>
                <a:extLst>
                  <a:ext uri="{0D108BD9-81ED-4DB2-BD59-A6C34878D82A}">
                    <a16:rowId xmlns:a16="http://schemas.microsoft.com/office/drawing/2014/main" val="1609141558"/>
                  </a:ext>
                </a:extLst>
              </a:tr>
              <a:tr h="730042">
                <a:tc>
                  <a:txBody>
                    <a:bodyPr/>
                    <a:lstStyle/>
                    <a:p>
                      <a:r>
                        <a:rPr lang="en-US" sz="1600" dirty="0" smtClean="0"/>
                        <a:t>88</a:t>
                      </a:r>
                      <a:endParaRPr lang="en-US" sz="1600" dirty="0"/>
                    </a:p>
                  </a:txBody>
                  <a:tcPr/>
                </a:tc>
                <a:tc>
                  <a:txBody>
                    <a:bodyPr/>
                    <a:lstStyle/>
                    <a:p>
                      <a:r>
                        <a:rPr lang="en-US" sz="1600" dirty="0" smtClean="0"/>
                        <a:t>115</a:t>
                      </a:r>
                      <a:endParaRPr lang="en-US" sz="1600" dirty="0"/>
                    </a:p>
                  </a:txBody>
                  <a:tcPr/>
                </a:tc>
                <a:tc>
                  <a:txBody>
                    <a:bodyPr/>
                    <a:lstStyle/>
                    <a:p>
                      <a:r>
                        <a:rPr lang="en-US" sz="1600" dirty="0" smtClean="0"/>
                        <a:t>24</a:t>
                      </a:r>
                      <a:endParaRPr lang="en-US" sz="1600" dirty="0"/>
                    </a:p>
                  </a:txBody>
                  <a:tcPr/>
                </a:tc>
                <a:tc>
                  <a:txBody>
                    <a:bodyPr/>
                    <a:lstStyle/>
                    <a:p>
                      <a:r>
                        <a:rPr lang="en-US" sz="1600" dirty="0" smtClean="0"/>
                        <a:t>Report of accident by Manager</a:t>
                      </a:r>
                      <a:endParaRPr lang="en-US" sz="1600" dirty="0"/>
                    </a:p>
                  </a:txBody>
                  <a:tcPr/>
                </a:tc>
                <a:tc>
                  <a:txBody>
                    <a:bodyPr/>
                    <a:lstStyle/>
                    <a:p>
                      <a:r>
                        <a:rPr lang="en-US" sz="1600" dirty="0" smtClean="0"/>
                        <a:t>Inspector &amp; others</a:t>
                      </a:r>
                      <a:endParaRPr lang="en-US" sz="1600" dirty="0"/>
                    </a:p>
                  </a:txBody>
                  <a:tcPr/>
                </a:tc>
                <a:tc>
                  <a:txBody>
                    <a:bodyPr/>
                    <a:lstStyle/>
                    <a:p>
                      <a:pPr marL="0" indent="0">
                        <a:buFontTx/>
                        <a:buNone/>
                      </a:pPr>
                      <a:r>
                        <a:rPr lang="en-US" sz="1600" i="1" dirty="0" smtClean="0"/>
                        <a:t>Within 12 hours (Intimation within 4 hours in case of death or serious accident)</a:t>
                      </a:r>
                      <a:endParaRPr lang="en-US" sz="1600" i="1" dirty="0"/>
                    </a:p>
                  </a:txBody>
                  <a:tcPr/>
                </a:tc>
                <a:extLst>
                  <a:ext uri="{0D108BD9-81ED-4DB2-BD59-A6C34878D82A}">
                    <a16:rowId xmlns:a16="http://schemas.microsoft.com/office/drawing/2014/main" val="2193103229"/>
                  </a:ext>
                </a:extLst>
              </a:tr>
              <a:tr h="771365">
                <a:tc>
                  <a:txBody>
                    <a:bodyPr/>
                    <a:lstStyle/>
                    <a:p>
                      <a:r>
                        <a:rPr lang="en-US" sz="1600" dirty="0" smtClean="0"/>
                        <a:t>88A</a:t>
                      </a:r>
                      <a:endParaRPr lang="en-US" sz="1600" dirty="0"/>
                    </a:p>
                  </a:txBody>
                  <a:tcPr/>
                </a:tc>
                <a:tc>
                  <a:txBody>
                    <a:bodyPr/>
                    <a:lstStyle/>
                    <a:p>
                      <a:r>
                        <a:rPr lang="en-US" sz="1600" dirty="0" smtClean="0"/>
                        <a:t>115</a:t>
                      </a:r>
                      <a:endParaRPr lang="en-US" sz="1600" dirty="0"/>
                    </a:p>
                  </a:txBody>
                  <a:tcPr/>
                </a:tc>
                <a:tc>
                  <a:txBody>
                    <a:bodyPr/>
                    <a:lstStyle/>
                    <a:p>
                      <a:r>
                        <a:rPr lang="en-US" sz="1600" dirty="0" smtClean="0"/>
                        <a:t>24A</a:t>
                      </a:r>
                      <a:endParaRPr lang="en-US" sz="1600" dirty="0"/>
                    </a:p>
                  </a:txBody>
                  <a:tcPr/>
                </a:tc>
                <a:tc>
                  <a:txBody>
                    <a:bodyPr/>
                    <a:lstStyle/>
                    <a:p>
                      <a:r>
                        <a:rPr lang="en-US" sz="1600" dirty="0" smtClean="0"/>
                        <a:t>Notice of dangerous </a:t>
                      </a:r>
                      <a:r>
                        <a:rPr lang="en-US" sz="1600" dirty="0" err="1" smtClean="0"/>
                        <a:t>occurences</a:t>
                      </a:r>
                      <a:endParaRPr lang="en-US" sz="1600" dirty="0"/>
                    </a:p>
                  </a:txBody>
                  <a:tcPr/>
                </a:tc>
                <a:tc>
                  <a:txBody>
                    <a:bodyPr/>
                    <a:lstStyle/>
                    <a:p>
                      <a:r>
                        <a:rPr lang="en-US" sz="1600" dirty="0" smtClean="0"/>
                        <a:t>Inspector &amp; others</a:t>
                      </a:r>
                      <a:endParaRPr lang="en-US" sz="1600" dirty="0"/>
                    </a:p>
                  </a:txBody>
                  <a:tcPr/>
                </a:tc>
                <a:tc>
                  <a:txBody>
                    <a:bodyPr/>
                    <a:lstStyle/>
                    <a:p>
                      <a:pPr marL="0" indent="0">
                        <a:buFontTx/>
                        <a:buNone/>
                      </a:pPr>
                      <a:r>
                        <a:rPr lang="en-US" sz="1600" i="1" dirty="0" smtClean="0"/>
                        <a:t>Within 12 hours (Intimation within 4 hours in case of death or serious accident)</a:t>
                      </a:r>
                      <a:endParaRPr lang="en-US" sz="1600" i="1" dirty="0"/>
                    </a:p>
                  </a:txBody>
                  <a:tcPr/>
                </a:tc>
                <a:extLst>
                  <a:ext uri="{0D108BD9-81ED-4DB2-BD59-A6C34878D82A}">
                    <a16:rowId xmlns:a16="http://schemas.microsoft.com/office/drawing/2014/main" val="1102809836"/>
                  </a:ext>
                </a:extLst>
              </a:tr>
              <a:tr h="555993">
                <a:tc>
                  <a:txBody>
                    <a:bodyPr/>
                    <a:lstStyle/>
                    <a:p>
                      <a:r>
                        <a:rPr lang="en-US" sz="1600" dirty="0" smtClean="0"/>
                        <a:t>89</a:t>
                      </a:r>
                      <a:endParaRPr lang="en-US" sz="1600" dirty="0"/>
                    </a:p>
                  </a:txBody>
                  <a:tcPr/>
                </a:tc>
                <a:tc>
                  <a:txBody>
                    <a:bodyPr/>
                    <a:lstStyle/>
                    <a:p>
                      <a:r>
                        <a:rPr lang="en-US" sz="1600" dirty="0" smtClean="0"/>
                        <a:t>116</a:t>
                      </a:r>
                      <a:endParaRPr lang="en-US" sz="1600" dirty="0"/>
                    </a:p>
                  </a:txBody>
                  <a:tcPr/>
                </a:tc>
                <a:tc>
                  <a:txBody>
                    <a:bodyPr/>
                    <a:lstStyle/>
                    <a:p>
                      <a:r>
                        <a:rPr lang="en-US" sz="1600" dirty="0" smtClean="0"/>
                        <a:t>25</a:t>
                      </a:r>
                      <a:endParaRPr lang="en-US" sz="1600" dirty="0"/>
                    </a:p>
                  </a:txBody>
                  <a:tcPr/>
                </a:tc>
                <a:tc>
                  <a:txBody>
                    <a:bodyPr/>
                    <a:lstStyle/>
                    <a:p>
                      <a:r>
                        <a:rPr lang="en-US" sz="1600" dirty="0" smtClean="0"/>
                        <a:t>Notice of poisoning of disease</a:t>
                      </a:r>
                      <a:endParaRPr lang="en-US" sz="1600" dirty="0"/>
                    </a:p>
                  </a:txBody>
                  <a:tcPr/>
                </a:tc>
                <a:tc>
                  <a:txBody>
                    <a:bodyPr/>
                    <a:lstStyle/>
                    <a:p>
                      <a:r>
                        <a:rPr lang="en-US" sz="1600" dirty="0" err="1" smtClean="0"/>
                        <a:t>Adm</a:t>
                      </a:r>
                      <a:r>
                        <a:rPr lang="en-US" sz="1600" dirty="0" smtClean="0"/>
                        <a:t> Medical Officer ESIC</a:t>
                      </a:r>
                      <a:endParaRPr lang="en-US" sz="1600" dirty="0"/>
                    </a:p>
                  </a:txBody>
                  <a:tcPr/>
                </a:tc>
                <a:tc>
                  <a:txBody>
                    <a:bodyPr/>
                    <a:lstStyle/>
                    <a:p>
                      <a:pPr marL="0" indent="0">
                        <a:buFontTx/>
                        <a:buNone/>
                      </a:pPr>
                      <a:r>
                        <a:rPr lang="en-US" sz="1600" i="1" dirty="0" smtClean="0"/>
                        <a:t>Forthwith (max.4 hours)</a:t>
                      </a:r>
                      <a:endParaRPr lang="en-US" sz="1600" i="1" dirty="0"/>
                    </a:p>
                  </a:txBody>
                  <a:tcPr/>
                </a:tc>
                <a:extLst>
                  <a:ext uri="{0D108BD9-81ED-4DB2-BD59-A6C34878D82A}">
                    <a16:rowId xmlns:a16="http://schemas.microsoft.com/office/drawing/2014/main" val="446476772"/>
                  </a:ext>
                </a:extLst>
              </a:tr>
              <a:tr h="549623">
                <a:tc>
                  <a:txBody>
                    <a:bodyPr/>
                    <a:lstStyle/>
                    <a:p>
                      <a:r>
                        <a:rPr lang="en-US" sz="1600" dirty="0" smtClean="0"/>
                        <a:t>110</a:t>
                      </a:r>
                      <a:endParaRPr lang="en-US" sz="1600" dirty="0"/>
                    </a:p>
                  </a:txBody>
                  <a:tcPr/>
                </a:tc>
                <a:tc>
                  <a:txBody>
                    <a:bodyPr/>
                    <a:lstStyle/>
                    <a:p>
                      <a:r>
                        <a:rPr lang="en-US" sz="1600" dirty="0" smtClean="0"/>
                        <a:t>119</a:t>
                      </a:r>
                      <a:endParaRPr lang="en-US" sz="1600" dirty="0"/>
                    </a:p>
                  </a:txBody>
                  <a:tcPr/>
                </a:tc>
                <a:tc>
                  <a:txBody>
                    <a:bodyPr/>
                    <a:lstStyle/>
                    <a:p>
                      <a:r>
                        <a:rPr lang="en-US" sz="1600" dirty="0" smtClean="0"/>
                        <a:t>27</a:t>
                      </a:r>
                      <a:endParaRPr lang="en-US" sz="1600" dirty="0"/>
                    </a:p>
                  </a:txBody>
                  <a:tcPr/>
                </a:tc>
                <a:tc>
                  <a:txBody>
                    <a:bodyPr/>
                    <a:lstStyle/>
                    <a:p>
                      <a:r>
                        <a:rPr lang="en-US" sz="1600" dirty="0" smtClean="0"/>
                        <a:t>Annual return (Year end 31</a:t>
                      </a:r>
                      <a:r>
                        <a:rPr lang="en-US" sz="1600" baseline="30000" dirty="0" smtClean="0"/>
                        <a:t>st</a:t>
                      </a:r>
                      <a:r>
                        <a:rPr lang="en-US" sz="1600" dirty="0" smtClean="0"/>
                        <a:t> Dec.)</a:t>
                      </a:r>
                      <a:endParaRPr lang="en-US" sz="1600" dirty="0"/>
                    </a:p>
                  </a:txBody>
                  <a:tcPr/>
                </a:tc>
                <a:tc>
                  <a:txBody>
                    <a:bodyPr/>
                    <a:lstStyle/>
                    <a:p>
                      <a:r>
                        <a:rPr lang="en-US" sz="1600" dirty="0" smtClean="0"/>
                        <a:t>Inspector</a:t>
                      </a:r>
                      <a:endParaRPr lang="en-US" sz="1600" dirty="0"/>
                    </a:p>
                  </a:txBody>
                  <a:tcPr/>
                </a:tc>
                <a:tc>
                  <a:txBody>
                    <a:bodyPr/>
                    <a:lstStyle/>
                    <a:p>
                      <a:pPr marL="0" indent="0">
                        <a:buFontTx/>
                        <a:buNone/>
                      </a:pPr>
                      <a:r>
                        <a:rPr lang="en-US" sz="1600" i="1" dirty="0" smtClean="0"/>
                        <a:t>On or before 1</a:t>
                      </a:r>
                      <a:r>
                        <a:rPr lang="en-US" sz="1600" i="1" baseline="30000" dirty="0" smtClean="0"/>
                        <a:t>st</a:t>
                      </a:r>
                      <a:r>
                        <a:rPr lang="en-US" sz="1600" i="1" dirty="0" smtClean="0"/>
                        <a:t> Feb.</a:t>
                      </a:r>
                      <a:endParaRPr lang="en-US" sz="1600" i="1" dirty="0"/>
                    </a:p>
                  </a:txBody>
                  <a:tcPr/>
                </a:tc>
                <a:extLst>
                  <a:ext uri="{0D108BD9-81ED-4DB2-BD59-A6C34878D82A}">
                    <a16:rowId xmlns:a16="http://schemas.microsoft.com/office/drawing/2014/main" val="2111261547"/>
                  </a:ext>
                </a:extLst>
              </a:tr>
              <a:tr h="1115974">
                <a:tc>
                  <a:txBody>
                    <a:bodyPr/>
                    <a:lstStyle/>
                    <a:p>
                      <a:r>
                        <a:rPr lang="en-US" sz="1600" dirty="0" smtClean="0"/>
                        <a:t>110</a:t>
                      </a:r>
                      <a:endParaRPr lang="en-US" sz="1600" dirty="0"/>
                    </a:p>
                  </a:txBody>
                  <a:tcPr/>
                </a:tc>
                <a:tc>
                  <a:txBody>
                    <a:bodyPr/>
                    <a:lstStyle/>
                    <a:p>
                      <a:r>
                        <a:rPr lang="en-US" sz="1600" dirty="0" smtClean="0"/>
                        <a:t>119</a:t>
                      </a:r>
                      <a:endParaRPr lang="en-US" sz="1600" dirty="0"/>
                    </a:p>
                  </a:txBody>
                  <a:tcPr/>
                </a:tc>
                <a:tc>
                  <a:txBody>
                    <a:bodyPr/>
                    <a:lstStyle/>
                    <a:p>
                      <a:r>
                        <a:rPr lang="en-US" sz="1600" dirty="0" smtClean="0"/>
                        <a:t>-</a:t>
                      </a:r>
                      <a:endParaRPr lang="en-US" sz="1600" dirty="0"/>
                    </a:p>
                  </a:txBody>
                  <a:tcPr/>
                </a:tc>
                <a:tc>
                  <a:txBody>
                    <a:bodyPr/>
                    <a:lstStyle/>
                    <a:p>
                      <a:r>
                        <a:rPr lang="en-US" sz="1600" dirty="0" smtClean="0"/>
                        <a:t>Annual return of holidays</a:t>
                      </a:r>
                      <a:endParaRPr lang="en-US" sz="1600" dirty="0"/>
                    </a:p>
                  </a:txBody>
                  <a:tcPr/>
                </a:tc>
                <a:tc>
                  <a:txBody>
                    <a:bodyPr/>
                    <a:lstStyle/>
                    <a:p>
                      <a:r>
                        <a:rPr lang="en-US" sz="1600" dirty="0" smtClean="0"/>
                        <a:t>Inspector</a:t>
                      </a:r>
                      <a:endParaRPr lang="en-US" sz="1600" dirty="0"/>
                    </a:p>
                  </a:txBody>
                  <a:tcPr/>
                </a:tc>
                <a:tc>
                  <a:txBody>
                    <a:bodyPr/>
                    <a:lstStyle/>
                    <a:p>
                      <a:pPr marL="0" indent="0">
                        <a:buFontTx/>
                        <a:buNone/>
                      </a:pPr>
                      <a:r>
                        <a:rPr lang="en-US" sz="1600" i="1" dirty="0" smtClean="0"/>
                        <a:t>Before end of each year</a:t>
                      </a:r>
                      <a:br>
                        <a:rPr lang="en-US" sz="1600" i="1" dirty="0" smtClean="0"/>
                      </a:br>
                      <a:r>
                        <a:rPr lang="en-US" sz="1600" i="1" dirty="0" smtClean="0"/>
                        <a:t>(Exempted if Sunday</a:t>
                      </a:r>
                      <a:r>
                        <a:rPr lang="en-US" sz="1600" i="1" baseline="0" dirty="0" smtClean="0"/>
                        <a:t> or other fixed day is observed as holiday)</a:t>
                      </a:r>
                      <a:endParaRPr lang="en-US" sz="1600" i="1" dirty="0"/>
                    </a:p>
                  </a:txBody>
                  <a:tcPr/>
                </a:tc>
                <a:extLst>
                  <a:ext uri="{0D108BD9-81ED-4DB2-BD59-A6C34878D82A}">
                    <a16:rowId xmlns:a16="http://schemas.microsoft.com/office/drawing/2014/main" val="2756813004"/>
                  </a:ext>
                </a:extLst>
              </a:tr>
            </a:tbl>
          </a:graphicData>
        </a:graphic>
      </p:graphicFrame>
      <p:sp>
        <p:nvSpPr>
          <p:cNvPr id="5" name="Title 4"/>
          <p:cNvSpPr>
            <a:spLocks noGrp="1"/>
          </p:cNvSpPr>
          <p:nvPr>
            <p:ph type="title"/>
          </p:nvPr>
        </p:nvSpPr>
        <p:spPr>
          <a:xfrm>
            <a:off x="457200" y="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r>
              <a:rPr lang="en-US" sz="4000" i="1" dirty="0" smtClean="0"/>
              <a:t>Notices or returns to be filed</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600" y="-29497"/>
            <a:ext cx="2438400" cy="820994"/>
          </a:xfrm>
          <a:prstGeom prst="rect">
            <a:avLst/>
          </a:prstGeom>
        </p:spPr>
      </p:pic>
    </p:spTree>
    <p:extLst>
      <p:ext uri="{BB962C8B-B14F-4D97-AF65-F5344CB8AC3E}">
        <p14:creationId xmlns:p14="http://schemas.microsoft.com/office/powerpoint/2010/main" val="366387018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4627" name="TextBox 2"/>
          <p:cNvSpPr txBox="1">
            <a:spLocks noChangeArrowheads="1"/>
          </p:cNvSpPr>
          <p:nvPr/>
        </p:nvSpPr>
        <p:spPr bwMode="auto">
          <a:xfrm>
            <a:off x="5257800" y="6028492"/>
            <a:ext cx="3490913" cy="677108"/>
          </a:xfrm>
          <a:prstGeom prst="rect">
            <a:avLst/>
          </a:prstGeom>
          <a:ln/>
          <a:extLst/>
        </p:spPr>
        <p:style>
          <a:lnRef idx="1">
            <a:schemeClr val="accent2"/>
          </a:lnRef>
          <a:fillRef idx="2">
            <a:schemeClr val="accent2"/>
          </a:fillRef>
          <a:effectRef idx="1">
            <a:schemeClr val="accent2"/>
          </a:effectRef>
          <a:fontRef idx="minor">
            <a:schemeClr val="dk1"/>
          </a:fontRef>
        </p:style>
        <p:txBody>
          <a:bodyPr wrap="square">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pPr eaLnBrk="1" hangingPunct="1"/>
            <a:r>
              <a:rPr lang="en-US" altLang="en-US" sz="2000" b="1" dirty="0">
                <a:latin typeface="Vijaya" pitchFamily="34" charset="0"/>
                <a:cs typeface="Vijaya" pitchFamily="34" charset="0"/>
              </a:rPr>
              <a:t>P C Agrawal</a:t>
            </a:r>
          </a:p>
          <a:p>
            <a:pPr eaLnBrk="1" hangingPunct="1"/>
            <a:r>
              <a:rPr lang="en-US" altLang="en-US" i="1" dirty="0" smtClean="0">
                <a:latin typeface="Vijaya" pitchFamily="34" charset="0"/>
                <a:cs typeface="Vijaya" pitchFamily="34" charset="0"/>
              </a:rPr>
              <a:t>Cs.pcagrawal@gmail.com</a:t>
            </a:r>
            <a:endParaRPr lang="en-US" altLang="en-US" i="1" dirty="0">
              <a:latin typeface="Vijaya" pitchFamily="34" charset="0"/>
              <a:cs typeface="Vijaya" pitchFamily="34" charset="0"/>
            </a:endParaRPr>
          </a:p>
        </p:txBody>
      </p:sp>
    </p:spTree>
    <p:extLst>
      <p:ext uri="{BB962C8B-B14F-4D97-AF65-F5344CB8AC3E}">
        <p14:creationId xmlns:p14="http://schemas.microsoft.com/office/powerpoint/2010/main" val="3745025072"/>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5000" r="-55000"/>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34676971"/>
              </p:ext>
            </p:extLst>
          </p:nvPr>
        </p:nvGraphicFramePr>
        <p:xfrm>
          <a:off x="533400" y="1447800"/>
          <a:ext cx="8153400" cy="5166493"/>
        </p:xfrm>
        <a:graphic>
          <a:graphicData uri="http://schemas.openxmlformats.org/drawingml/2006/table">
            <a:tbl>
              <a:tblPr firstRow="1" bandRow="1">
                <a:tableStyleId>{5C22544A-7EE6-4342-B048-85BDC9FD1C3A}</a:tableStyleId>
              </a:tblPr>
              <a:tblGrid>
                <a:gridCol w="228600">
                  <a:extLst>
                    <a:ext uri="{9D8B030D-6E8A-4147-A177-3AD203B41FA5}">
                      <a16:colId xmlns:a16="http://schemas.microsoft.com/office/drawing/2014/main" val="20000"/>
                    </a:ext>
                  </a:extLst>
                </a:gridCol>
                <a:gridCol w="7924800">
                  <a:extLst>
                    <a:ext uri="{9D8B030D-6E8A-4147-A177-3AD203B41FA5}">
                      <a16:colId xmlns:a16="http://schemas.microsoft.com/office/drawing/2014/main" val="20001"/>
                    </a:ext>
                  </a:extLst>
                </a:gridCol>
              </a:tblGrid>
              <a:tr h="2697347">
                <a:tc>
                  <a:txBody>
                    <a:bodyPr/>
                    <a:lstStyle/>
                    <a:p>
                      <a:endParaRPr lang="en-US" dirty="0"/>
                    </a:p>
                  </a:txBody>
                  <a:tcPr/>
                </a:tc>
                <a:tc>
                  <a:txBody>
                    <a:bodyPr/>
                    <a:lstStyle/>
                    <a:p>
                      <a:pPr marL="0" indent="0" algn="just">
                        <a:buNone/>
                      </a:pPr>
                      <a:r>
                        <a:rPr lang="en-US" i="1" dirty="0" smtClean="0"/>
                        <a:t>‘</a:t>
                      </a:r>
                      <a:r>
                        <a:rPr lang="en-US" sz="2000" i="1" dirty="0" smtClean="0"/>
                        <a:t>worker’ means a person </a:t>
                      </a:r>
                      <a:r>
                        <a:rPr lang="en-US" sz="2000" i="1" u="sng" dirty="0" smtClean="0"/>
                        <a:t>employed</a:t>
                      </a:r>
                      <a:r>
                        <a:rPr lang="en-US" sz="2000" i="1" dirty="0" smtClean="0"/>
                        <a:t>, directly or by or through any agency (</a:t>
                      </a:r>
                      <a:r>
                        <a:rPr lang="en-US" sz="2000" i="1" u="sng" dirty="0" smtClean="0"/>
                        <a:t>including a contractor</a:t>
                      </a:r>
                      <a:r>
                        <a:rPr lang="en-US" sz="2000" i="1" dirty="0" smtClean="0"/>
                        <a:t>) with or without the knowledge of the principal</a:t>
                      </a:r>
                      <a:r>
                        <a:rPr lang="en-US" sz="2000" i="1" baseline="0" dirty="0" smtClean="0"/>
                        <a:t> employer, whether for remuneration or not, in any manufacturing process, or in cleaning any part of the machinery or premises used for a manufacturing process, </a:t>
                      </a:r>
                      <a:r>
                        <a:rPr lang="en-US" sz="2000" i="1" u="sng" baseline="0" dirty="0" smtClean="0"/>
                        <a:t>or in any other kind of work incidental to, or connected with, the manufacturing process, or the subject of the </a:t>
                      </a:r>
                      <a:r>
                        <a:rPr lang="en-US" sz="2000" i="1" u="sng" baseline="0" dirty="0" err="1" smtClean="0"/>
                        <a:t>manfacturing</a:t>
                      </a:r>
                      <a:r>
                        <a:rPr lang="en-US" sz="2000" i="1" u="sng" baseline="0" dirty="0" smtClean="0"/>
                        <a:t> process</a:t>
                      </a:r>
                      <a:r>
                        <a:rPr lang="en-US" sz="2000" i="1" baseline="0" dirty="0" smtClean="0"/>
                        <a:t>, but does not include any member of the armed forces of the Union.</a:t>
                      </a:r>
                      <a:endParaRPr lang="en-US" sz="2000" i="1" dirty="0"/>
                    </a:p>
                  </a:txBody>
                  <a:tcPr/>
                </a:tc>
                <a:extLst>
                  <a:ext uri="{0D108BD9-81ED-4DB2-BD59-A6C34878D82A}">
                    <a16:rowId xmlns:a16="http://schemas.microsoft.com/office/drawing/2014/main" val="10000"/>
                  </a:ext>
                </a:extLst>
              </a:tr>
              <a:tr h="2331853">
                <a:tc>
                  <a:txBody>
                    <a:bodyPr/>
                    <a:lstStyle/>
                    <a:p>
                      <a:endParaRPr lang="en-US" sz="2400" dirty="0"/>
                    </a:p>
                  </a:txBody>
                  <a:tcPr/>
                </a:tc>
                <a:tc>
                  <a:txBody>
                    <a:bodyPr/>
                    <a:lstStyle/>
                    <a:p>
                      <a:r>
                        <a:rPr kumimoji="0" lang="en-US" sz="1800" i="1" u="sng" kern="1200" dirty="0" smtClean="0">
                          <a:solidFill>
                            <a:schemeClr val="dk1"/>
                          </a:solidFill>
                          <a:effectLst/>
                          <a:latin typeface="+mn-lt"/>
                          <a:ea typeface="+mn-ea"/>
                          <a:cs typeface="+mn-cs"/>
                        </a:rPr>
                        <a:t>Section 14 of Apprentices Act 1961:</a:t>
                      </a:r>
                      <a:endParaRPr kumimoji="0" lang="en-US" sz="1800" kern="1200" dirty="0" smtClean="0">
                        <a:solidFill>
                          <a:schemeClr val="dk1"/>
                        </a:solidFill>
                        <a:effectLst/>
                        <a:latin typeface="+mn-lt"/>
                        <a:ea typeface="+mn-ea"/>
                        <a:cs typeface="+mn-cs"/>
                      </a:endParaRPr>
                    </a:p>
                    <a:p>
                      <a:r>
                        <a:rPr kumimoji="0" lang="en-US" sz="1800" kern="1200" dirty="0" smtClean="0">
                          <a:solidFill>
                            <a:schemeClr val="dk1"/>
                          </a:solidFill>
                          <a:effectLst/>
                          <a:latin typeface="+mn-lt"/>
                          <a:ea typeface="+mn-ea"/>
                          <a:cs typeface="+mn-cs"/>
                        </a:rPr>
                        <a:t> </a:t>
                      </a:r>
                    </a:p>
                    <a:p>
                      <a:pPr algn="just"/>
                      <a:r>
                        <a:rPr kumimoji="0" lang="en-US" sz="1800" b="1" kern="1200" dirty="0" smtClean="0">
                          <a:solidFill>
                            <a:schemeClr val="dk1"/>
                          </a:solidFill>
                          <a:effectLst/>
                          <a:latin typeface="+mn-lt"/>
                          <a:ea typeface="+mn-ea"/>
                          <a:cs typeface="+mn-cs"/>
                        </a:rPr>
                        <a:t>14. Health, safety and welfare of apprentices.</a:t>
                      </a:r>
                      <a:r>
                        <a:rPr kumimoji="0" lang="en-US" sz="1800" kern="1200" dirty="0" smtClean="0">
                          <a:solidFill>
                            <a:schemeClr val="dk1"/>
                          </a:solidFill>
                          <a:effectLst/>
                          <a:latin typeface="+mn-lt"/>
                          <a:ea typeface="+mn-ea"/>
                          <a:cs typeface="+mn-cs"/>
                        </a:rPr>
                        <a:t>—Where any apprentices are undergoing training in a factory, the provisions of </a:t>
                      </a:r>
                      <a:r>
                        <a:rPr kumimoji="0" lang="en-US" sz="1800" u="sng" kern="1200" dirty="0" smtClean="0">
                          <a:solidFill>
                            <a:schemeClr val="dk1"/>
                          </a:solidFill>
                          <a:effectLst/>
                          <a:latin typeface="+mn-lt"/>
                          <a:ea typeface="+mn-ea"/>
                          <a:cs typeface="+mn-cs"/>
                        </a:rPr>
                        <a:t>Chapters III, IV and V of the Factories Act, 1948</a:t>
                      </a:r>
                      <a:r>
                        <a:rPr kumimoji="0" lang="en-US" sz="1800" kern="1200" dirty="0" smtClean="0">
                          <a:solidFill>
                            <a:schemeClr val="dk1"/>
                          </a:solidFill>
                          <a:effectLst/>
                          <a:latin typeface="+mn-lt"/>
                          <a:ea typeface="+mn-ea"/>
                          <a:cs typeface="+mn-cs"/>
                        </a:rPr>
                        <a:t> (63 of 1948), shall apply in relation to the health, safety and welfare of the apprentices as if they were workers within the meaning of that Act….</a:t>
                      </a:r>
                      <a:endParaRPr lang="en-US" sz="2400" dirty="0"/>
                    </a:p>
                  </a:txBody>
                  <a:tcPr/>
                </a:tc>
                <a:extLst>
                  <a:ext uri="{0D108BD9-81ED-4DB2-BD59-A6C34878D82A}">
                    <a16:rowId xmlns:a16="http://schemas.microsoft.com/office/drawing/2014/main" val="10001"/>
                  </a:ext>
                </a:extLst>
              </a:tr>
            </a:tbl>
          </a:graphicData>
        </a:graphic>
      </p:graphicFrame>
      <p:sp>
        <p:nvSpPr>
          <p:cNvPr id="5" name="Title 4"/>
          <p:cNvSpPr>
            <a:spLocks noGrp="1"/>
          </p:cNvSpPr>
          <p:nvPr>
            <p:ph type="title"/>
          </p:nvPr>
        </p:nvSpPr>
        <p:spPr>
          <a:xfrm>
            <a:off x="457200" y="38100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4000" i="1" dirty="0" smtClean="0"/>
              <a:t>Definition of ‘worker’ [Sec.2(l)]</a:t>
            </a:r>
            <a:endParaRPr lang="en-US" sz="4000" i="1" dirty="0"/>
          </a:p>
        </p:txBody>
      </p:sp>
    </p:spTree>
    <p:extLst>
      <p:ext uri="{BB962C8B-B14F-4D97-AF65-F5344CB8AC3E}">
        <p14:creationId xmlns:p14="http://schemas.microsoft.com/office/powerpoint/2010/main" val="35824977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6000" r="-1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0"/>
            <a:ext cx="8458200" cy="1143000"/>
          </a:xfrm>
          <a:solidFill>
            <a:srgbClr val="FFFF00"/>
          </a:solidFill>
          <a:scene3d>
            <a:camera prst="isometricOffAxis1Right"/>
            <a:lightRig rig="threePt" dir="t"/>
          </a:scene3d>
        </p:spPr>
        <p:txBody>
          <a:bodyPr>
            <a:normAutofit fontScale="90000"/>
          </a:bodyPr>
          <a:lstStyle/>
          <a:p>
            <a:pPr algn="ct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
            </a:r>
            <a:br>
              <a:rPr lang="en-IN" dirty="0" smtClean="0">
                <a:solidFill>
                  <a:srgbClr val="FF0000"/>
                </a:solidFill>
              </a:rPr>
            </a:br>
            <a:r>
              <a:rPr lang="en-IN" dirty="0" smtClean="0">
                <a:solidFill>
                  <a:srgbClr val="FF0000"/>
                </a:solidFill>
              </a:rPr>
              <a:t> </a:t>
            </a:r>
            <a:br>
              <a:rPr lang="en-IN" dirty="0" smtClean="0">
                <a:solidFill>
                  <a:srgbClr val="FF0000"/>
                </a:solidFill>
              </a:rPr>
            </a:br>
            <a:r>
              <a:rPr lang="en-IN" dirty="0">
                <a:solidFill>
                  <a:srgbClr val="FF0000"/>
                </a:solidFill>
              </a:rPr>
              <a:t/>
            </a:r>
            <a:br>
              <a:rPr lang="en-IN" dirty="0">
                <a:solidFill>
                  <a:srgbClr val="FF0000"/>
                </a:solidFill>
              </a:rPr>
            </a:br>
            <a:r>
              <a:rPr lang="en-IN" dirty="0" smtClean="0">
                <a:solidFill>
                  <a:srgbClr val="FF0000"/>
                </a:solidFill>
              </a:rPr>
              <a:t>Working hours</a:t>
            </a:r>
            <a:endParaRPr lang="en-IN" sz="3600" dirty="0">
              <a:solidFill>
                <a:srgbClr val="92D050"/>
              </a:solidFill>
            </a:endParaRPr>
          </a:p>
        </p:txBody>
      </p:sp>
    </p:spTree>
    <p:extLst>
      <p:ext uri="{BB962C8B-B14F-4D97-AF65-F5344CB8AC3E}">
        <p14:creationId xmlns:p14="http://schemas.microsoft.com/office/powerpoint/2010/main" val="12618063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6000" r="-16000"/>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509486500"/>
              </p:ext>
            </p:extLst>
          </p:nvPr>
        </p:nvGraphicFramePr>
        <p:xfrm>
          <a:off x="533400" y="1295399"/>
          <a:ext cx="8382000" cy="5334000"/>
        </p:xfrm>
        <a:graphic>
          <a:graphicData uri="http://schemas.openxmlformats.org/drawingml/2006/table">
            <a:tbl>
              <a:tblPr firstRow="1" bandRow="1">
                <a:tableStyleId>{5C22544A-7EE6-4342-B048-85BDC9FD1C3A}</a:tableStyleId>
              </a:tblPr>
              <a:tblGrid>
                <a:gridCol w="4308505">
                  <a:extLst>
                    <a:ext uri="{9D8B030D-6E8A-4147-A177-3AD203B41FA5}">
                      <a16:colId xmlns:a16="http://schemas.microsoft.com/office/drawing/2014/main" val="20000"/>
                    </a:ext>
                  </a:extLst>
                </a:gridCol>
                <a:gridCol w="4073495">
                  <a:extLst>
                    <a:ext uri="{9D8B030D-6E8A-4147-A177-3AD203B41FA5}">
                      <a16:colId xmlns:a16="http://schemas.microsoft.com/office/drawing/2014/main" val="20001"/>
                    </a:ext>
                  </a:extLst>
                </a:gridCol>
              </a:tblGrid>
              <a:tr h="1168442">
                <a:tc>
                  <a:txBody>
                    <a:bodyPr/>
                    <a:lstStyle/>
                    <a:p>
                      <a:pPr algn="just"/>
                      <a:r>
                        <a:rPr lang="en-US" sz="2800" dirty="0" smtClean="0"/>
                        <a:t>Max. normal working hours in a day</a:t>
                      </a:r>
                      <a:endParaRPr lang="en-US" sz="2800" dirty="0"/>
                    </a:p>
                  </a:txBody>
                  <a:tcPr/>
                </a:tc>
                <a:tc>
                  <a:txBody>
                    <a:bodyPr/>
                    <a:lstStyle/>
                    <a:p>
                      <a:pPr marL="0" indent="0">
                        <a:buNone/>
                      </a:pPr>
                      <a:r>
                        <a:rPr lang="en-US" sz="2800" i="1" dirty="0" smtClean="0"/>
                        <a:t>09</a:t>
                      </a:r>
                    </a:p>
                    <a:p>
                      <a:pPr marL="0" indent="0">
                        <a:buNone/>
                      </a:pPr>
                      <a:endParaRPr lang="en-US" sz="2800" i="1" dirty="0"/>
                    </a:p>
                  </a:txBody>
                  <a:tcPr/>
                </a:tc>
                <a:extLst>
                  <a:ext uri="{0D108BD9-81ED-4DB2-BD59-A6C34878D82A}">
                    <a16:rowId xmlns:a16="http://schemas.microsoft.com/office/drawing/2014/main" val="10000"/>
                  </a:ext>
                </a:extLst>
              </a:tr>
              <a:tr h="1234716">
                <a:tc>
                  <a:txBody>
                    <a:bodyPr/>
                    <a:lstStyle/>
                    <a:p>
                      <a:pPr algn="just"/>
                      <a:r>
                        <a:rPr lang="en-US" sz="2800" dirty="0" smtClean="0"/>
                        <a:t>Max. normal working hours in a week</a:t>
                      </a:r>
                      <a:endParaRPr lang="en-US" sz="2800" dirty="0"/>
                    </a:p>
                  </a:txBody>
                  <a:tcPr/>
                </a:tc>
                <a:tc>
                  <a:txBody>
                    <a:bodyPr/>
                    <a:lstStyle/>
                    <a:p>
                      <a:r>
                        <a:rPr lang="en-US" sz="2800" dirty="0" smtClean="0"/>
                        <a:t>48</a:t>
                      </a:r>
                      <a:endParaRPr lang="en-US" sz="2800" dirty="0"/>
                    </a:p>
                  </a:txBody>
                  <a:tcPr/>
                </a:tc>
                <a:extLst>
                  <a:ext uri="{0D108BD9-81ED-4DB2-BD59-A6C34878D82A}">
                    <a16:rowId xmlns:a16="http://schemas.microsoft.com/office/drawing/2014/main" val="10001"/>
                  </a:ext>
                </a:extLst>
              </a:tr>
              <a:tr h="1696126">
                <a:tc>
                  <a:txBody>
                    <a:bodyPr/>
                    <a:lstStyle/>
                    <a:p>
                      <a:pPr algn="just"/>
                      <a:r>
                        <a:rPr lang="en-US" sz="2800" dirty="0" smtClean="0"/>
                        <a:t>When overtime applicable </a:t>
                      </a:r>
                    </a:p>
                    <a:p>
                      <a:pPr algn="just"/>
                      <a:r>
                        <a:rPr lang="en-US" sz="2800" dirty="0" smtClean="0"/>
                        <a:t>(at double rate)</a:t>
                      </a:r>
                      <a:endParaRPr lang="en-US" sz="2800" dirty="0"/>
                    </a:p>
                  </a:txBody>
                  <a:tcPr/>
                </a:tc>
                <a:tc>
                  <a:txBody>
                    <a:bodyPr/>
                    <a:lstStyle/>
                    <a:p>
                      <a:pPr algn="just"/>
                      <a:r>
                        <a:rPr lang="en-US" sz="2800" dirty="0" smtClean="0"/>
                        <a:t>If working hours exceed 09 or 48 as the case</a:t>
                      </a:r>
                      <a:r>
                        <a:rPr lang="en-US" sz="2800" baseline="0" dirty="0" smtClean="0"/>
                        <a:t> may be.</a:t>
                      </a:r>
                      <a:endParaRPr lang="en-US" sz="2800" dirty="0"/>
                    </a:p>
                  </a:txBody>
                  <a:tcPr/>
                </a:tc>
                <a:extLst>
                  <a:ext uri="{0D108BD9-81ED-4DB2-BD59-A6C34878D82A}">
                    <a16:rowId xmlns:a16="http://schemas.microsoft.com/office/drawing/2014/main" val="2742992571"/>
                  </a:ext>
                </a:extLst>
              </a:tr>
              <a:tr h="1234716">
                <a:tc>
                  <a:txBody>
                    <a:bodyPr/>
                    <a:lstStyle/>
                    <a:p>
                      <a:pPr algn="just"/>
                      <a:r>
                        <a:rPr lang="en-US" sz="2800" dirty="0" smtClean="0"/>
                        <a:t>Max. working</a:t>
                      </a:r>
                      <a:r>
                        <a:rPr lang="en-US" sz="2800" baseline="0" dirty="0" smtClean="0"/>
                        <a:t> hours in a day (including overtime)</a:t>
                      </a:r>
                      <a:endParaRPr lang="en-US" sz="2800" dirty="0"/>
                    </a:p>
                  </a:txBody>
                  <a:tcPr/>
                </a:tc>
                <a:tc>
                  <a:txBody>
                    <a:bodyPr/>
                    <a:lstStyle/>
                    <a:p>
                      <a:r>
                        <a:rPr lang="en-US" sz="2800" dirty="0" smtClean="0"/>
                        <a:t>10</a:t>
                      </a:r>
                      <a:endParaRPr lang="en-US" sz="2800" dirty="0"/>
                    </a:p>
                  </a:txBody>
                  <a:tcPr/>
                </a:tc>
                <a:extLst>
                  <a:ext uri="{0D108BD9-81ED-4DB2-BD59-A6C34878D82A}">
                    <a16:rowId xmlns:a16="http://schemas.microsoft.com/office/drawing/2014/main" val="221488375"/>
                  </a:ext>
                </a:extLst>
              </a:tr>
            </a:tbl>
          </a:graphicData>
        </a:graphic>
      </p:graphicFrame>
      <p:sp>
        <p:nvSpPr>
          <p:cNvPr id="5" name="Title 4"/>
          <p:cNvSpPr>
            <a:spLocks noGrp="1"/>
          </p:cNvSpPr>
          <p:nvPr>
            <p:ph type="title"/>
          </p:nvPr>
        </p:nvSpPr>
        <p:spPr>
          <a:xfrm>
            <a:off x="457200" y="38100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4000" i="1" dirty="0" smtClean="0"/>
              <a:t>Working Hours[Sec.51 to 66]</a:t>
            </a:r>
            <a:endParaRPr lang="en-US" sz="40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0" y="1295399"/>
            <a:ext cx="2971800" cy="2438400"/>
          </a:xfrm>
          <a:prstGeom prst="rect">
            <a:avLst/>
          </a:prstGeom>
        </p:spPr>
      </p:pic>
    </p:spTree>
    <p:extLst>
      <p:ext uri="{BB962C8B-B14F-4D97-AF65-F5344CB8AC3E}">
        <p14:creationId xmlns:p14="http://schemas.microsoft.com/office/powerpoint/2010/main" val="184731845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2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TC102455610[[fn=Autumn]]</Template>
  <TotalTime>8921</TotalTime>
  <Words>7165</Words>
  <Application>Microsoft Office PowerPoint</Application>
  <PresentationFormat>On-screen Show (4:3)</PresentationFormat>
  <Paragraphs>1273</Paragraphs>
  <Slides>61</Slides>
  <Notes>15</Notes>
  <HiddenSlides>0</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1</vt:i4>
      </vt:variant>
      <vt:variant>
        <vt:lpstr>Slide Titles</vt:lpstr>
      </vt:variant>
      <vt:variant>
        <vt:i4>61</vt:i4>
      </vt:variant>
    </vt:vector>
  </HeadingPairs>
  <TitlesOfParts>
    <vt:vector size="70" baseType="lpstr">
      <vt:lpstr>Calibri</vt:lpstr>
      <vt:lpstr>Constantia</vt:lpstr>
      <vt:lpstr>Times New Roman</vt:lpstr>
      <vt:lpstr>Vijaya</vt:lpstr>
      <vt:lpstr>Wingdings 2</vt:lpstr>
      <vt:lpstr>Flow</vt:lpstr>
      <vt:lpstr>11_Flow</vt:lpstr>
      <vt:lpstr>21_Flow</vt:lpstr>
      <vt:lpstr>Document</vt:lpstr>
      <vt:lpstr>        Compliances under  Factories Act 1948  </vt:lpstr>
      <vt:lpstr>Contents</vt:lpstr>
      <vt:lpstr>      Approval for expansion</vt:lpstr>
      <vt:lpstr>Approval of plans (Rule 3)</vt:lpstr>
      <vt:lpstr>Stability certificate (Rule 3A)</vt:lpstr>
      <vt:lpstr>      Number of workers</vt:lpstr>
      <vt:lpstr>Definition of ‘worker’ [Sec.2(l)]</vt:lpstr>
      <vt:lpstr>        Working hours</vt:lpstr>
      <vt:lpstr>Working Hours[Sec.51 to 66]</vt:lpstr>
      <vt:lpstr>Safety of workers</vt:lpstr>
      <vt:lpstr>Hazardous processes  (First Schedule)</vt:lpstr>
      <vt:lpstr>Hazardous processes (Contd.)  (First Schedule)</vt:lpstr>
      <vt:lpstr>Hazardous processes (Contd.) (First Schedule)</vt:lpstr>
      <vt:lpstr>Material Safety Data Sheet (MSDS) </vt:lpstr>
      <vt:lpstr>Permissible level of chemicals &amp; toxic substances  (Second Schedule)</vt:lpstr>
      <vt:lpstr>Dangerous operations (Section 87 and Rule 114)</vt:lpstr>
      <vt:lpstr>Dangerous operations contd… (Section 87 and Rule 114)</vt:lpstr>
      <vt:lpstr>Dangerous operations (Section 87 and Rule 114)</vt:lpstr>
      <vt:lpstr> Manufacture &amp; treatment of lead and certain compounds of lead (Schedule VI) </vt:lpstr>
      <vt:lpstr>  Asbestos (Schedule XVII) </vt:lpstr>
      <vt:lpstr>Corrosive substances  (Schedule XII) </vt:lpstr>
      <vt:lpstr>Shot Blasting  (Schedule VIII) </vt:lpstr>
      <vt:lpstr>Highly flammable liquids and flammable compressed gases  (Schedule XXIII) </vt:lpstr>
      <vt:lpstr>Operations involving high noise levels   (Schedule XXIV) </vt:lpstr>
      <vt:lpstr>Fire fighting equipments (Rule 71-B)  </vt:lpstr>
      <vt:lpstr>       Fire exits [Rule 70(9)]  </vt:lpstr>
      <vt:lpstr>         Safety Officers  </vt:lpstr>
      <vt:lpstr>Safety Officers contd…  </vt:lpstr>
      <vt:lpstr>Electrical Safety Officers  </vt:lpstr>
      <vt:lpstr>Electrical Safety Officers  Central Electricity Authority (Measures relating to Safety and Electric Supply) Regulations 2010  (as amended on 13.4.2015) </vt:lpstr>
      <vt:lpstr>Medical facilities  </vt:lpstr>
      <vt:lpstr>Medical facilities contd…  </vt:lpstr>
      <vt:lpstr>      Medical check-up </vt:lpstr>
      <vt:lpstr>         Ambulance Vans (Rule 73-X)</vt:lpstr>
      <vt:lpstr>Safety Committee (Rule 73-J)</vt:lpstr>
      <vt:lpstr>Health &amp; Safety Policy (Rule 73-L)</vt:lpstr>
      <vt:lpstr>      Safety Manual (CEA Regulations 2011)</vt:lpstr>
      <vt:lpstr>Safety Manual contd…</vt:lpstr>
      <vt:lpstr>   Safety Audit – (Rules 2014)</vt:lpstr>
      <vt:lpstr>       Occupational Safety &amp; Health Audit (Rules 2012)</vt:lpstr>
      <vt:lpstr>  Protection against lightning                                             [Rule 70(3)]</vt:lpstr>
      <vt:lpstr>Personal Protective Equipments</vt:lpstr>
      <vt:lpstr> Other safety requirements</vt:lpstr>
      <vt:lpstr>Maharashtra Factories (Control of Industrial  Major Accident Hazards) Rules 2003</vt:lpstr>
      <vt:lpstr>           Training of workers</vt:lpstr>
      <vt:lpstr>        Health of workers </vt:lpstr>
      <vt:lpstr>White-washing, painting etc.</vt:lpstr>
      <vt:lpstr>Health - Misc. requirements </vt:lpstr>
      <vt:lpstr>      welfare of workers</vt:lpstr>
      <vt:lpstr>       Welfare Officers            Maharashtra Welfare Officers (Duties, Qualifications                                      &amp; Conditions of Service) Rules 1966 </vt:lpstr>
      <vt:lpstr>Arrangement for water</vt:lpstr>
      <vt:lpstr>                Creche (Sec.48) </vt:lpstr>
      <vt:lpstr>Misc. welfare requirements</vt:lpstr>
      <vt:lpstr>        Miscellaneous provisions </vt:lpstr>
      <vt:lpstr>            Testing to be done</vt:lpstr>
      <vt:lpstr>   Testing to be done contd…</vt:lpstr>
      <vt:lpstr>Written approvals required</vt:lpstr>
      <vt:lpstr>   Registers to be maintained</vt:lpstr>
      <vt:lpstr>Notices to be displayed</vt:lpstr>
      <vt:lpstr>Notices or returns to be filed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Governance  For Sustainability</dc:title>
  <dc:creator>User-25</dc:creator>
  <cp:lastModifiedBy>pca</cp:lastModifiedBy>
  <cp:revision>966</cp:revision>
  <cp:lastPrinted>2018-01-07T06:56:29Z</cp:lastPrinted>
  <dcterms:created xsi:type="dcterms:W3CDTF">2006-08-16T00:00:00Z</dcterms:created>
  <dcterms:modified xsi:type="dcterms:W3CDTF">2018-01-11T10:26:52Z</dcterms:modified>
</cp:coreProperties>
</file>