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26"/>
  </p:notesMasterIdLst>
  <p:handoutMasterIdLst>
    <p:handoutMasterId r:id="rId27"/>
  </p:handoutMasterIdLst>
  <p:sldIdLst>
    <p:sldId id="271" r:id="rId2"/>
    <p:sldId id="282" r:id="rId3"/>
    <p:sldId id="258" r:id="rId4"/>
    <p:sldId id="260" r:id="rId5"/>
    <p:sldId id="261" r:id="rId6"/>
    <p:sldId id="262" r:id="rId7"/>
    <p:sldId id="263" r:id="rId8"/>
    <p:sldId id="264" r:id="rId9"/>
    <p:sldId id="265" r:id="rId10"/>
    <p:sldId id="266" r:id="rId11"/>
    <p:sldId id="267" r:id="rId12"/>
    <p:sldId id="272" r:id="rId13"/>
    <p:sldId id="268" r:id="rId14"/>
    <p:sldId id="269" r:id="rId15"/>
    <p:sldId id="270" r:id="rId16"/>
    <p:sldId id="273" r:id="rId17"/>
    <p:sldId id="274" r:id="rId18"/>
    <p:sldId id="275" r:id="rId19"/>
    <p:sldId id="276" r:id="rId20"/>
    <p:sldId id="277" r:id="rId21"/>
    <p:sldId id="278" r:id="rId22"/>
    <p:sldId id="279" r:id="rId23"/>
    <p:sldId id="280" r:id="rId24"/>
    <p:sldId id="281"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37" autoAdjust="0"/>
    <p:restoredTop sz="94671" autoAdjust="0"/>
  </p:normalViewPr>
  <p:slideViewPr>
    <p:cSldViewPr>
      <p:cViewPr varScale="1">
        <p:scale>
          <a:sx n="70" d="100"/>
          <a:sy n="70" d="100"/>
        </p:scale>
        <p:origin x="-1308"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56" d="100"/>
          <a:sy n="56" d="100"/>
        </p:scale>
        <p:origin x="-2868" y="-8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9E71C83-ED3D-41C2-91E4-2875413E826D}" type="datetimeFigureOut">
              <a:rPr lang="en-IN" smtClean="0"/>
              <a:t>03-02-2013</a:t>
            </a:fld>
            <a:endParaRPr lang="en-IN"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F4C20089-57AE-4157-B274-FB7255DEF35C}" type="slidenum">
              <a:rPr lang="en-IN" smtClean="0"/>
              <a:t>‹#›</a:t>
            </a:fld>
            <a:endParaRPr lang="en-IN" dirty="0"/>
          </a:p>
        </p:txBody>
      </p:sp>
    </p:spTree>
    <p:extLst>
      <p:ext uri="{BB962C8B-B14F-4D97-AF65-F5344CB8AC3E}">
        <p14:creationId xmlns:p14="http://schemas.microsoft.com/office/powerpoint/2010/main" val="422075402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FB70872-AA0E-460F-BECF-ECF5AC03FEA5}" type="datetimeFigureOut">
              <a:rPr lang="en-IN" smtClean="0"/>
              <a:t>03-02-2013</a:t>
            </a:fld>
            <a:endParaRPr lang="en-IN"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2862997-EC7B-41D3-A905-59750492CB08}" type="slidenum">
              <a:rPr lang="en-IN" smtClean="0"/>
              <a:t>‹#›</a:t>
            </a:fld>
            <a:endParaRPr lang="en-IN" dirty="0"/>
          </a:p>
        </p:txBody>
      </p:sp>
    </p:spTree>
    <p:extLst>
      <p:ext uri="{BB962C8B-B14F-4D97-AF65-F5344CB8AC3E}">
        <p14:creationId xmlns:p14="http://schemas.microsoft.com/office/powerpoint/2010/main" val="1930066229"/>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10"/>
          </p:nvPr>
        </p:nvSpPr>
        <p:spPr/>
        <p:txBody>
          <a:bodyPr/>
          <a:lstStyle/>
          <a:p>
            <a:fld id="{62862997-EC7B-41D3-A905-59750492CB08}" type="slidenum">
              <a:rPr lang="en-IN" smtClean="0"/>
              <a:t>1</a:t>
            </a:fld>
            <a:endParaRPr lang="en-IN" dirty="0"/>
          </a:p>
        </p:txBody>
      </p:sp>
    </p:spTree>
    <p:extLst>
      <p:ext uri="{BB962C8B-B14F-4D97-AF65-F5344CB8AC3E}">
        <p14:creationId xmlns:p14="http://schemas.microsoft.com/office/powerpoint/2010/main" val="42289373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10"/>
          </p:nvPr>
        </p:nvSpPr>
        <p:spPr/>
        <p:txBody>
          <a:bodyPr/>
          <a:lstStyle/>
          <a:p>
            <a:fld id="{62862997-EC7B-41D3-A905-59750492CB08}" type="slidenum">
              <a:rPr lang="en-IN" smtClean="0"/>
              <a:t>3</a:t>
            </a:fld>
            <a:endParaRPr lang="en-IN" dirty="0"/>
          </a:p>
        </p:txBody>
      </p:sp>
    </p:spTree>
    <p:extLst>
      <p:ext uri="{BB962C8B-B14F-4D97-AF65-F5344CB8AC3E}">
        <p14:creationId xmlns:p14="http://schemas.microsoft.com/office/powerpoint/2010/main" val="29700012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95" name="Group 94"/>
          <p:cNvGrpSpPr/>
          <p:nvPr/>
        </p:nvGrpSpPr>
        <p:grpSpPr>
          <a:xfrm>
            <a:off x="0" y="-30477"/>
            <a:ext cx="9067800" cy="6889273"/>
            <a:chOff x="0" y="-30477"/>
            <a:chExt cx="9067800" cy="6889273"/>
          </a:xfrm>
        </p:grpSpPr>
        <p:cxnSp>
          <p:nvCxnSpPr>
            <p:cNvPr id="110" name="Straight Connector 109"/>
            <p:cNvCxnSpPr/>
            <p:nvPr/>
          </p:nvCxnSpPr>
          <p:spPr>
            <a:xfrm rot="16200000" flipH="1">
              <a:off x="-1447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p:nvCxnSpPr>
          <p:spPr>
            <a:xfrm rot="16200000" flipH="1">
              <a:off x="-1638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8" name="Straight Connector 177"/>
            <p:cNvCxnSpPr/>
            <p:nvPr/>
          </p:nvCxnSpPr>
          <p:spPr>
            <a:xfrm rot="5400000">
              <a:off x="-1485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p:nvCxnSpPr>
          <p:spPr>
            <a:xfrm rot="5400000">
              <a:off x="-32385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p:nvCxnSpPr>
          <p:spPr>
            <a:xfrm rot="16200000" flipH="1">
              <a:off x="-33147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p:nvCxnSpPr>
          <p:spPr>
            <a:xfrm rot="16200000" flipH="1">
              <a:off x="-1371600" y="2971800"/>
              <a:ext cx="6858000"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p:cNvCxnSpPr/>
            <p:nvPr/>
          </p:nvCxnSpPr>
          <p:spPr>
            <a:xfrm rot="16200000" flipH="1">
              <a:off x="-2819400" y="3200400"/>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p:nvCxnSpPr>
          <p:spPr>
            <a:xfrm rot="5400000">
              <a:off x="-2705099" y="3238500"/>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86" name="Straight Connector 185"/>
            <p:cNvCxnSpPr/>
            <p:nvPr/>
          </p:nvCxnSpPr>
          <p:spPr>
            <a:xfrm rot="16200000" flipH="1">
              <a:off x="-21336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H="1">
              <a:off x="-31242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Straight Connector 187"/>
            <p:cNvCxnSpPr/>
            <p:nvPr/>
          </p:nvCxnSpPr>
          <p:spPr>
            <a:xfrm rot="16200000" flipH="1">
              <a:off x="-1828799" y="3352799"/>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p:nvCxnSpPr>
          <p:spPr>
            <a:xfrm rot="16200000" flipH="1">
              <a:off x="-28194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16200000" flipH="1">
              <a:off x="-2438400" y="3124200"/>
              <a:ext cx="6858000" cy="609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173164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1142048"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rot="5400000">
              <a:off x="-9144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3" name="Straight Connector 172"/>
            <p:cNvCxnSpPr/>
            <p:nvPr/>
          </p:nvCxnSpPr>
          <p:spPr>
            <a:xfrm rot="5400000">
              <a:off x="-185547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21" name="Straight Connector 120"/>
            <p:cNvCxnSpPr/>
            <p:nvPr/>
          </p:nvCxnSpPr>
          <p:spPr>
            <a:xfrm rot="16200000" flipH="1">
              <a:off x="-26431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145" name="Straight Connector 144"/>
            <p:cNvCxnSpPr/>
            <p:nvPr/>
          </p:nvCxnSpPr>
          <p:spPr>
            <a:xfrm rot="16200000" flipH="1">
              <a:off x="-1954530" y="3326130"/>
              <a:ext cx="6858000" cy="20574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a:xfrm rot="16200000" flipH="1">
              <a:off x="-2362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9" name="Straight Connector 208"/>
            <p:cNvCxnSpPr/>
            <p:nvPr/>
          </p:nvCxnSpPr>
          <p:spPr>
            <a:xfrm rot="16200000" flipH="1">
              <a:off x="-21336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10" name="Straight Connector 209"/>
            <p:cNvCxnSpPr/>
            <p:nvPr/>
          </p:nvCxnSpPr>
          <p:spPr>
            <a:xfrm rot="16200000" flipH="1">
              <a:off x="1066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1" name="Straight Connector 210"/>
            <p:cNvCxnSpPr/>
            <p:nvPr/>
          </p:nvCxnSpPr>
          <p:spPr>
            <a:xfrm rot="16200000" flipH="1">
              <a:off x="876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2" name="Straight Connector 211"/>
            <p:cNvCxnSpPr/>
            <p:nvPr/>
          </p:nvCxnSpPr>
          <p:spPr>
            <a:xfrm rot="5400000">
              <a:off x="1028700" y="3238500"/>
              <a:ext cx="6858000"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3" name="Straight Connector 212"/>
            <p:cNvCxnSpPr/>
            <p:nvPr/>
          </p:nvCxnSpPr>
          <p:spPr>
            <a:xfrm rot="5400000">
              <a:off x="-7239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p:nvPr/>
          </p:nvCxnSpPr>
          <p:spPr>
            <a:xfrm rot="16200000" flipH="1">
              <a:off x="-8001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5" name="Straight Connector 214"/>
            <p:cNvCxnSpPr/>
            <p:nvPr/>
          </p:nvCxnSpPr>
          <p:spPr>
            <a:xfrm rot="5400000">
              <a:off x="-152400" y="3429000"/>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p:nvCxnSpPr>
          <p:spPr>
            <a:xfrm rot="16200000" flipH="1">
              <a:off x="-304800" y="3200400"/>
              <a:ext cx="6858000"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p:cNvCxnSpPr/>
            <p:nvPr/>
          </p:nvCxnSpPr>
          <p:spPr>
            <a:xfrm rot="5400000">
              <a:off x="-190499" y="3238500"/>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p:nvPr/>
          </p:nvCxnSpPr>
          <p:spPr>
            <a:xfrm rot="16200000" flipH="1">
              <a:off x="3810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p:cNvCxnSpPr/>
            <p:nvPr/>
          </p:nvCxnSpPr>
          <p:spPr>
            <a:xfrm rot="16200000" flipH="1">
              <a:off x="-6096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p:nvCxnSpPr>
          <p:spPr>
            <a:xfrm rot="16200000" flipH="1">
              <a:off x="685801" y="3352799"/>
              <a:ext cx="6858000" cy="152401"/>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p:nvCxnSpPr>
          <p:spPr>
            <a:xfrm rot="16200000" flipH="1">
              <a:off x="-304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p:nvCxnSpPr>
          <p:spPr>
            <a:xfrm rot="5400000">
              <a:off x="-10287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p:cNvCxnSpPr/>
            <p:nvPr/>
          </p:nvCxnSpPr>
          <p:spPr>
            <a:xfrm rot="5400000">
              <a:off x="78295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p:nvCxnSpPr>
          <p:spPr>
            <a:xfrm rot="5400000">
              <a:off x="1372552"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5" name="Straight Connector 224"/>
            <p:cNvCxnSpPr/>
            <p:nvPr/>
          </p:nvCxnSpPr>
          <p:spPr>
            <a:xfrm rot="5400000">
              <a:off x="1600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p:nvCxnSpPr>
          <p:spPr>
            <a:xfrm rot="5400000">
              <a:off x="65913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p:nvCxnSpPr>
          <p:spPr>
            <a:xfrm rot="16200000" flipH="1">
              <a:off x="-1285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p:nvCxnSpPr>
          <p:spPr>
            <a:xfrm rot="16200000" flipH="1">
              <a:off x="560070" y="3326130"/>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Straight Connector 228"/>
            <p:cNvCxnSpPr/>
            <p:nvPr/>
          </p:nvCxnSpPr>
          <p:spPr>
            <a:xfrm rot="16200000" flipH="1">
              <a:off x="1524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p:nvCxnSpPr>
          <p:spPr>
            <a:xfrm rot="16200000" flipH="1">
              <a:off x="3810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7" name="Straight Connector 236"/>
            <p:cNvCxnSpPr/>
            <p:nvPr/>
          </p:nvCxnSpPr>
          <p:spPr>
            <a:xfrm rot="16200000" flipH="1">
              <a:off x="2743200" y="3352801"/>
              <a:ext cx="6858000" cy="1524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p:nvCxnSpPr>
          <p:spPr>
            <a:xfrm rot="16200000" flipH="1">
              <a:off x="2095501"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9" name="Straight Connector 238"/>
            <p:cNvCxnSpPr/>
            <p:nvPr/>
          </p:nvCxnSpPr>
          <p:spPr>
            <a:xfrm rot="5400000">
              <a:off x="2705100"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p:nvCxnSpPr>
          <p:spPr>
            <a:xfrm rot="5400000">
              <a:off x="1828801" y="3276600"/>
              <a:ext cx="6857999"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41" name="Straight Connector 240"/>
            <p:cNvCxnSpPr/>
            <p:nvPr/>
          </p:nvCxnSpPr>
          <p:spPr>
            <a:xfrm rot="16200000" flipH="1">
              <a:off x="1066800" y="3200402"/>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42" name="Straight Connector 241"/>
            <p:cNvCxnSpPr/>
            <p:nvPr/>
          </p:nvCxnSpPr>
          <p:spPr>
            <a:xfrm rot="16200000" flipH="1">
              <a:off x="2362201" y="3352800"/>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43" name="Straight Connector 242"/>
            <p:cNvCxnSpPr/>
            <p:nvPr/>
          </p:nvCxnSpPr>
          <p:spPr>
            <a:xfrm rot="5400000">
              <a:off x="2646045" y="2722246"/>
              <a:ext cx="6858000"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p:cNvCxnSpPr/>
            <p:nvPr/>
          </p:nvCxnSpPr>
          <p:spPr>
            <a:xfrm rot="5400000">
              <a:off x="3048952" y="3277553"/>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45" name="Straight Connector 244"/>
            <p:cNvCxnSpPr/>
            <p:nvPr/>
          </p:nvCxnSpPr>
          <p:spPr>
            <a:xfrm rot="5400000">
              <a:off x="2895600" y="3276601"/>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6" name="Straight Connector 245"/>
            <p:cNvCxnSpPr/>
            <p:nvPr/>
          </p:nvCxnSpPr>
          <p:spPr>
            <a:xfrm rot="5400000">
              <a:off x="2388870" y="3227071"/>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p:nvCxnSpPr>
          <p:spPr>
            <a:xfrm rot="16200000" flipH="1">
              <a:off x="22364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8" name="Straight Connector 247"/>
            <p:cNvCxnSpPr/>
            <p:nvPr/>
          </p:nvCxnSpPr>
          <p:spPr>
            <a:xfrm rot="16200000" flipH="1">
              <a:off x="17526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9" name="Straight Connector 248"/>
            <p:cNvCxnSpPr/>
            <p:nvPr/>
          </p:nvCxnSpPr>
          <p:spPr>
            <a:xfrm rot="16200000" flipH="1">
              <a:off x="19812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0" name="Straight Connector 249"/>
            <p:cNvCxnSpPr/>
            <p:nvPr/>
          </p:nvCxnSpPr>
          <p:spPr>
            <a:xfrm rot="5400000">
              <a:off x="3467100" y="3314701"/>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p:nvCxnSpPr>
          <p:spPr>
            <a:xfrm rot="16200000" flipH="1">
              <a:off x="3467099" y="3314701"/>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2" name="Straight Connector 251"/>
            <p:cNvCxnSpPr/>
            <p:nvPr/>
          </p:nvCxnSpPr>
          <p:spPr>
            <a:xfrm rot="5400000">
              <a:off x="4038600" y="3429001"/>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p:nvPr/>
          </p:nvCxnSpPr>
          <p:spPr>
            <a:xfrm rot="16200000" flipH="1">
              <a:off x="3886200" y="3200401"/>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254" name="Straight Connector 253"/>
            <p:cNvCxnSpPr/>
            <p:nvPr/>
          </p:nvCxnSpPr>
          <p:spPr>
            <a:xfrm rot="5400000">
              <a:off x="4000501" y="3238501"/>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p:nvCxnSpPr>
          <p:spPr>
            <a:xfrm rot="16200000" flipH="1">
              <a:off x="4572000" y="3200401"/>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p:nvCxnSpPr>
          <p:spPr>
            <a:xfrm rot="16200000" flipH="1">
              <a:off x="3733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8" name="Straight Connector 257"/>
            <p:cNvCxnSpPr/>
            <p:nvPr/>
          </p:nvCxnSpPr>
          <p:spPr>
            <a:xfrm rot="5400000">
              <a:off x="36195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p:nvCxnSpPr>
          <p:spPr>
            <a:xfrm rot="16200000" flipH="1">
              <a:off x="4214813" y="3252788"/>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60" name="Straight Connector 259"/>
            <p:cNvCxnSpPr/>
            <p:nvPr/>
          </p:nvCxnSpPr>
          <p:spPr>
            <a:xfrm rot="16200000" flipH="1">
              <a:off x="47510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p:nvCxnSpPr>
          <p:spPr>
            <a:xfrm rot="16200000" flipH="1">
              <a:off x="43434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2" name="Straight Connector 261"/>
            <p:cNvCxnSpPr/>
            <p:nvPr/>
          </p:nvCxnSpPr>
          <p:spPr>
            <a:xfrm rot="16200000" flipH="1">
              <a:off x="4572000" y="3352801"/>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64" name="Straight Connector 263"/>
            <p:cNvCxnSpPr/>
            <p:nvPr/>
          </p:nvCxnSpPr>
          <p:spPr>
            <a:xfrm rot="16200000" flipH="1">
              <a:off x="5257800" y="3352802"/>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p:nvCxnSpPr>
          <p:spPr>
            <a:xfrm rot="16200000" flipH="1">
              <a:off x="5067300" y="3238502"/>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6" name="Straight Connector 265"/>
            <p:cNvCxnSpPr/>
            <p:nvPr/>
          </p:nvCxnSpPr>
          <p:spPr>
            <a:xfrm rot="5400000">
              <a:off x="5219700" y="3238502"/>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p:nvCxnSpPr>
          <p:spPr>
            <a:xfrm rot="16200000" flipH="1">
              <a:off x="4876801" y="3352801"/>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68" name="Straight Connector 267"/>
            <p:cNvCxnSpPr/>
            <p:nvPr/>
          </p:nvCxnSpPr>
          <p:spPr>
            <a:xfrm rot="5400000">
              <a:off x="5527994" y="3318196"/>
              <a:ext cx="6888479"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70" name="Straight Connector 269"/>
            <p:cNvCxnSpPr/>
            <p:nvPr/>
          </p:nvCxnSpPr>
          <p:spPr>
            <a:xfrm rot="5400000">
              <a:off x="4850130" y="3227072"/>
              <a:ext cx="6858000"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p:nvCxnSpPr>
          <p:spPr>
            <a:xfrm rot="16200000" flipH="1">
              <a:off x="4751070" y="3326132"/>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8" name="Straight Connector 277"/>
            <p:cNvCxnSpPr/>
            <p:nvPr/>
          </p:nvCxnSpPr>
          <p:spPr>
            <a:xfrm rot="5400000">
              <a:off x="5562599" y="3429001"/>
              <a:ext cx="685800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83" name="Straight Connector 282"/>
            <p:cNvCxnSpPr/>
            <p:nvPr/>
          </p:nvCxnSpPr>
          <p:spPr>
            <a:xfrm rot="5400000">
              <a:off x="2552700" y="3390900"/>
              <a:ext cx="6858000"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89" name="Straight Connector 288"/>
            <p:cNvCxnSpPr/>
            <p:nvPr/>
          </p:nvCxnSpPr>
          <p:spPr>
            <a:xfrm rot="16200000" flipH="1">
              <a:off x="3048000" y="3352800"/>
              <a:ext cx="6858000"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p:nvCxnSpPr>
          <p:spPr>
            <a:xfrm rot="16200000" flipH="1">
              <a:off x="3238500" y="3238500"/>
              <a:ext cx="6858000"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p:nvCxnSpPr>
          <p:spPr>
            <a:xfrm rot="5400000">
              <a:off x="2133600" y="3276600"/>
              <a:ext cx="6858000"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p:nvCxnSpPr>
          <p:spPr>
            <a:xfrm rot="16200000" flipH="1">
              <a:off x="3148013" y="3252789"/>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99" name="Straight Connector 298"/>
            <p:cNvCxnSpPr/>
            <p:nvPr/>
          </p:nvCxnSpPr>
          <p:spPr>
            <a:xfrm rot="5400000">
              <a:off x="3771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p:nvCxnSpPr>
          <p:spPr>
            <a:xfrm rot="5400000">
              <a:off x="4229100" y="2933700"/>
              <a:ext cx="6858000"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07" name="Straight Connector 306"/>
            <p:cNvCxnSpPr/>
            <p:nvPr/>
          </p:nvCxnSpPr>
          <p:spPr>
            <a:xfrm rot="16200000" flipH="1">
              <a:off x="1371600" y="3200403"/>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p:txBody>
          <a:bodyPr/>
          <a:lstStyle/>
          <a:p>
            <a:fld id="{9013C469-7215-4903-8708-374C8F573427}" type="datetime1">
              <a:rPr lang="en-US" smtClean="0"/>
              <a:t>2/3/2013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
        <p:nvSpPr>
          <p:cNvPr id="113" name="Rectangle 112"/>
          <p:cNvSpPr/>
          <p:nvPr/>
        </p:nvSpPr>
        <p:spPr>
          <a:xfrm>
            <a:off x="0" y="1905000"/>
            <a:ext cx="4953000" cy="3124200"/>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dirty="0">
              <a:solidFill>
                <a:prstClr val="white"/>
              </a:solidFill>
              <a:latin typeface="Tw Cen MT"/>
              <a:ea typeface="+mn-ea"/>
              <a:cs typeface="+mn-cs"/>
            </a:endParaRPr>
          </a:p>
        </p:txBody>
      </p:sp>
      <p:grpSp>
        <p:nvGrpSpPr>
          <p:cNvPr id="94" name="Group 93"/>
          <p:cNvGrpSpPr/>
          <p:nvPr/>
        </p:nvGrpSpPr>
        <p:grpSpPr>
          <a:xfrm>
            <a:off x="0" y="2057400"/>
            <a:ext cx="4801394" cy="2820988"/>
            <a:chOff x="0" y="2057400"/>
            <a:chExt cx="4801394" cy="2820988"/>
          </a:xfrm>
        </p:grpSpPr>
        <p:cxnSp>
          <p:nvCxnSpPr>
            <p:cNvPr id="117" name="Straight Connector 116"/>
            <p:cNvCxnSpPr/>
            <p:nvPr/>
          </p:nvCxnSpPr>
          <p:spPr>
            <a:xfrm>
              <a:off x="0" y="20574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a:off x="0" y="48768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p:nvPr/>
          </p:nvCxnSpPr>
          <p:spPr>
            <a:xfrm rot="5400000">
              <a:off x="3391694" y="3467100"/>
              <a:ext cx="2818606"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228600" y="2130425"/>
            <a:ext cx="4419600" cy="1600327"/>
          </a:xfrm>
        </p:spPr>
        <p:txBody>
          <a:bodyPr anchor="b">
            <a:normAutofit/>
          </a:bodyPr>
          <a:lstStyle>
            <a:lvl1pPr algn="l">
              <a:defRPr sz="3600" b="1" cap="none" spc="40" baseline="0">
                <a:ln w="13335" cmpd="sng">
                  <a:solidFill>
                    <a:schemeClr val="accent1">
                      <a:lumMod val="50000"/>
                    </a:schemeClr>
                  </a:solidFill>
                  <a:prstDash val="solid"/>
                </a:ln>
                <a:solidFill>
                  <a:schemeClr val="accent6">
                    <a:tint val="1000"/>
                  </a:schemeClr>
                </a:solidFill>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28600" y="3733800"/>
            <a:ext cx="4419600" cy="1066800"/>
          </a:xfrm>
        </p:spPr>
        <p:txBody>
          <a:bodyPr>
            <a:normAutofit/>
          </a:bodyPr>
          <a:lstStyle>
            <a:lvl1pPr marL="0" indent="0" algn="l">
              <a:buNone/>
              <a:defRPr sz="22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9916A50-7E61-4521-8414-511B0855574F}" type="datetime1">
              <a:rPr lang="en-US" smtClean="0"/>
              <a:t>2/3/2013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7" name="Group 92"/>
          <p:cNvGrpSpPr/>
          <p:nvPr/>
        </p:nvGrpSpPr>
        <p:grpSpPr>
          <a:xfrm>
            <a:off x="1" y="-30478"/>
            <a:ext cx="9067799" cy="4846320"/>
            <a:chOff x="1" y="-30477"/>
            <a:chExt cx="9067799" cy="4526277"/>
          </a:xfrm>
        </p:grpSpPr>
        <p:cxnSp>
          <p:nvCxnSpPr>
            <p:cNvPr id="8" name="Straight Connector 7"/>
            <p:cNvCxnSpPr/>
            <p:nvPr/>
          </p:nvCxnSpPr>
          <p:spPr>
            <a:xfrm rot="16200000" flipH="1">
              <a:off x="-2716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4621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5400000">
              <a:off x="-3097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206236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16200000" flipH="1">
              <a:off x="-213856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195465" y="1785212"/>
              <a:ext cx="4505731"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6200000" flipH="1">
              <a:off x="-164326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a:off x="-1528964"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6200000" flipH="1">
              <a:off x="-95746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H="1">
              <a:off x="-194806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6200000" flipH="1">
              <a:off x="-652664" y="2166211"/>
              <a:ext cx="4505731" cy="152401"/>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6200000" flipH="1">
              <a:off x="-16432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16200000" flipH="1">
              <a:off x="-1790700" y="2019300"/>
              <a:ext cx="4495800" cy="4572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55551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5400000">
              <a:off x="340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5400000">
              <a:off x="26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5400000">
              <a:off x="-67933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H="1">
              <a:off x="-1467052"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6200000" flipH="1">
              <a:off x="-77839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H="1">
              <a:off x="-11860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16200000" flipH="1">
              <a:off x="-9574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16200000" flipH="1">
              <a:off x="22429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16200000" flipH="1">
              <a:off x="20524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a:off x="2204835" y="2051912"/>
              <a:ext cx="4505731"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5400000">
              <a:off x="452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16200000" flipH="1">
              <a:off x="37603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5400000">
              <a:off x="1023735" y="2242139"/>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16200000" flipH="1">
              <a:off x="871335" y="2013812"/>
              <a:ext cx="4505731"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985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16200000" flipH="1">
              <a:off x="155713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16200000" flipH="1">
              <a:off x="5665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16200000" flipH="1">
              <a:off x="1861936" y="2166211"/>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rot="16200000" flipH="1">
              <a:off x="8713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5400000">
              <a:off x="1474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5400000">
              <a:off x="195909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5400000">
              <a:off x="25486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rot="5400000">
              <a:off x="27763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5400000">
              <a:off x="183526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16200000" flipH="1">
              <a:off x="1047548"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6200000" flipH="1">
              <a:off x="1736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rot="16200000" flipH="1">
              <a:off x="1328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16200000" flipH="1">
              <a:off x="1557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16200000" flipH="1">
              <a:off x="39193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16200000" flipH="1">
              <a:off x="3271636"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rot="5400000">
              <a:off x="38812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5400000">
              <a:off x="3004936" y="2090012"/>
              <a:ext cx="4505730"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16200000" flipH="1">
              <a:off x="22429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16200000" flipH="1">
              <a:off x="35383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3822180" y="1535657"/>
              <a:ext cx="4505731"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5400000">
              <a:off x="4225087" y="2090965"/>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407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rot="5400000">
              <a:off x="356500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rot="16200000" flipH="1">
              <a:off x="34126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16200000" flipH="1">
              <a:off x="29287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16200000" flipH="1">
              <a:off x="3081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643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16200000" flipH="1">
              <a:off x="4643234"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5400000">
              <a:off x="5214735" y="2242140"/>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16200000" flipH="1">
              <a:off x="506233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176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rot="16200000" flipH="1">
              <a:off x="57481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16200000" flipH="1">
              <a:off x="49099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47956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16200000" flipH="1">
              <a:off x="53909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16200000" flipH="1">
              <a:off x="5927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16200000" flipH="1">
              <a:off x="5519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rot="16200000" flipH="1">
              <a:off x="5748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rot="16200000" flipH="1">
              <a:off x="6433935" y="2166213"/>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rot="16200000" flipH="1">
              <a:off x="62434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rot="5400000">
              <a:off x="63958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16200000" flipH="1">
              <a:off x="60529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rot="5400000">
              <a:off x="6709356" y="2136834"/>
              <a:ext cx="4525755"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6026265" y="2040483"/>
              <a:ext cx="4505731"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16200000" flipH="1">
              <a:off x="5927205" y="2139543"/>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rot="5400000">
              <a:off x="6738734" y="2242140"/>
              <a:ext cx="450573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5400000">
              <a:off x="3728835" y="2204312"/>
              <a:ext cx="4505731"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rot="16200000" flipH="1">
              <a:off x="4224135" y="2166212"/>
              <a:ext cx="4505731"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rot="16200000" flipH="1">
              <a:off x="4414635" y="2051912"/>
              <a:ext cx="4505731"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3309735" y="2090012"/>
              <a:ext cx="4505731"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16200000" flipH="1">
              <a:off x="43241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49480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5405235" y="1747112"/>
              <a:ext cx="4505731"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16200000" flipH="1">
              <a:off x="2547735" y="2013814"/>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94" name="Rectangle 93"/>
          <p:cNvSpPr/>
          <p:nvPr/>
        </p:nvSpPr>
        <p:spPr>
          <a:xfrm>
            <a:off x="0" y="4311168"/>
            <a:ext cx="9144000" cy="1905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dirty="0">
              <a:solidFill>
                <a:prstClr val="white"/>
              </a:solidFill>
              <a:latin typeface="Tw Cen MT"/>
              <a:ea typeface="+mn-ea"/>
              <a:cs typeface="+mn-cs"/>
            </a:endParaRPr>
          </a:p>
        </p:txBody>
      </p:sp>
      <p:cxnSp>
        <p:nvCxnSpPr>
          <p:cNvPr id="96" name="Straight Connector 95"/>
          <p:cNvCxnSpPr/>
          <p:nvPr/>
        </p:nvCxnSpPr>
        <p:spPr>
          <a:xfrm>
            <a:off x="0" y="4387368"/>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a:off x="0" y="6138380"/>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457200" y="5621364"/>
            <a:ext cx="8305800" cy="414649"/>
          </a:xfrm>
        </p:spPr>
        <p:txBody>
          <a:bodyPr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95" name="Title 94"/>
          <p:cNvSpPr>
            <a:spLocks noGrp="1"/>
          </p:cNvSpPr>
          <p:nvPr>
            <p:ph type="title"/>
          </p:nvPr>
        </p:nvSpPr>
        <p:spPr>
          <a:xfrm>
            <a:off x="457200" y="4463568"/>
            <a:ext cx="8305800" cy="1143000"/>
          </a:xfrm>
        </p:spPr>
        <p:txBody>
          <a:bodyPr/>
          <a:lstStyle/>
          <a:p>
            <a:r>
              <a:rPr lang="en-US" smtClean="0"/>
              <a:t>Click to edit Master title style</a:t>
            </a:r>
            <a:endParaRPr lang="en-US"/>
          </a:p>
        </p:txBody>
      </p:sp>
      <p:sp>
        <p:nvSpPr>
          <p:cNvPr id="2" name="Date Placeholder 1"/>
          <p:cNvSpPr>
            <a:spLocks noGrp="1"/>
          </p:cNvSpPr>
          <p:nvPr>
            <p:ph type="dt" sz="half" idx="10"/>
          </p:nvPr>
        </p:nvSpPr>
        <p:spPr/>
        <p:txBody>
          <a:bodyPr/>
          <a:lstStyle/>
          <a:p>
            <a:fld id="{8F73F78D-167C-4F36-BADD-77075F2D965C}" type="datetime1">
              <a:rPr lang="en-US" smtClean="0"/>
              <a:t>2/3/2013</a:t>
            </a:fld>
            <a:endParaRPr lang="en-US" dirty="0"/>
          </a:p>
        </p:txBody>
      </p:sp>
      <p:sp>
        <p:nvSpPr>
          <p:cNvPr id="91" name="Footer Placeholder 90"/>
          <p:cNvSpPr>
            <a:spLocks noGrp="1"/>
          </p:cNvSpPr>
          <p:nvPr>
            <p:ph type="ftr" sz="quarter" idx="11"/>
          </p:nvPr>
        </p:nvSpPr>
        <p:spPr/>
        <p:txBody>
          <a:bodyPr/>
          <a:lstStyle/>
          <a:p>
            <a:endParaRPr lang="en-US" dirty="0"/>
          </a:p>
        </p:txBody>
      </p:sp>
      <p:sp>
        <p:nvSpPr>
          <p:cNvPr id="92" name="Slide Number Placeholder 91"/>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D9E6575-69F4-44DB-B88E-71172C4B730A}" type="datetime1">
              <a:rPr lang="en-US" smtClean="0"/>
              <a:t>2/3/2013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78B5ECD-F014-49F4-BD48-E397AFC3588E}" type="datetime1">
              <a:rPr lang="en-US" smtClean="0"/>
              <a:t>2/3/2013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A1B2797-9601-453D-ADA5-F6355B0419C1}" type="datetime1">
              <a:rPr lang="en-US" smtClean="0"/>
              <a:t>2/3/2013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B436A12-7C08-41B3-8893-0E06947A24CC}" type="datetime1">
              <a:rPr lang="en-US" smtClean="0"/>
              <a:t>2/3/2013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3200400" y="273050"/>
            <a:ext cx="5486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DE5FBCF-EDBA-4194-9EEB-E75A6DA83BB3}" type="datetime1">
              <a:rPr lang="en-US" smtClean="0"/>
              <a:t>2/3/2013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
        <p:nvSpPr>
          <p:cNvPr id="37" name="Rectangle 36"/>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dirty="0">
              <a:solidFill>
                <a:prstClr val="white"/>
              </a:solidFill>
              <a:latin typeface="Tw Cen MT"/>
              <a:ea typeface="+mn-ea"/>
              <a:cs typeface="+mn-cs"/>
            </a:endParaRPr>
          </a:p>
        </p:txBody>
      </p:sp>
      <p:cxnSp>
        <p:nvCxnSpPr>
          <p:cNvPr id="39" name="Straight Connector 38"/>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2400" y="1901952"/>
            <a:ext cx="2377440" cy="1371600"/>
          </a:xfrm>
        </p:spPr>
        <p:txBody>
          <a:bodyPr anchor="b">
            <a:normAutofit/>
          </a:bodyPr>
          <a:lstStyle>
            <a:lvl1pPr algn="l" defTabSz="914400" rtl="0" eaLnBrk="1" latinLnBrk="0" hangingPunct="1">
              <a:spcBef>
                <a:spcPct val="0"/>
              </a:spcBef>
              <a:buNone/>
              <a:tabLst>
                <a:tab pos="3830638" algn="l"/>
              </a:tabLst>
              <a:defRPr lang="en-US" sz="2600" b="1" kern="1200" cap="none" spc="20" baseline="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j-lt"/>
                <a:ea typeface="+mj-ea"/>
                <a:cs typeface="+mj-cs"/>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152400" y="3273552"/>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3200400" y="381000"/>
            <a:ext cx="5562600" cy="5638800"/>
          </a:xfrm>
          <a:solidFill>
            <a:schemeClr val="bg2"/>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5" name="Date Placeholder 4"/>
          <p:cNvSpPr>
            <a:spLocks noGrp="1"/>
          </p:cNvSpPr>
          <p:nvPr>
            <p:ph type="dt" sz="half" idx="10"/>
          </p:nvPr>
        </p:nvSpPr>
        <p:spPr/>
        <p:txBody>
          <a:bodyPr/>
          <a:lstStyle/>
          <a:p>
            <a:fld id="{6AC7E14B-95DA-4410-80C9-B23AA1BAE0C2}" type="datetime1">
              <a:rPr lang="en-US" smtClean="0"/>
              <a:t>2/3/2013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
        <p:nvSpPr>
          <p:cNvPr id="33" name="Rectangle 32"/>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dirty="0">
              <a:solidFill>
                <a:prstClr val="white"/>
              </a:solidFill>
              <a:latin typeface="Tw Cen MT"/>
              <a:ea typeface="+mn-ea"/>
              <a:cs typeface="+mn-cs"/>
            </a:endParaRPr>
          </a:p>
        </p:txBody>
      </p:sp>
      <p:cxnSp>
        <p:nvCxnSpPr>
          <p:cNvPr id="34" name="Straight Connector 33"/>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5448" y="1905000"/>
            <a:ext cx="2377440" cy="1371600"/>
          </a:xfrm>
        </p:spPr>
        <p:txBody>
          <a:bodyPr anchor="b">
            <a:normAutofit/>
          </a:bodyPr>
          <a:lstStyle>
            <a:lvl1pPr algn="l">
              <a:defRPr sz="2600" b="1" cap="none" spc="20" baseline="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152400" y="3276600"/>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C121474-FDE9-4E6E-9DED-5D5C653B6473}" type="datetime1">
              <a:rPr lang="en-US" smtClean="0"/>
              <a:t>2/3/2013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31FBFB4-FA6E-4556-832C-EEAED11EBC8C}" type="datetime1">
              <a:rPr lang="en-US" smtClean="0"/>
              <a:t>2/3/2013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190" name="Rectangle 189"/>
          <p:cNvSpPr/>
          <p:nvPr/>
        </p:nvSpPr>
        <p:spPr>
          <a:xfrm>
            <a:off x="149352" y="137160"/>
            <a:ext cx="8869680" cy="6583680"/>
          </a:xfrm>
          <a:prstGeom prst="rect">
            <a:avLst/>
          </a:prstGeom>
          <a:noFill/>
          <a:ln w="19050" cmpd="sng">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dirty="0">
              <a:solidFill>
                <a:prstClr val="white"/>
              </a:solidFill>
              <a:latin typeface="Tw Cen MT"/>
              <a:ea typeface="+mn-ea"/>
              <a:cs typeface="+mn-cs"/>
            </a:endParaRPr>
          </a:p>
        </p:txBody>
      </p:sp>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57200" y="6312408"/>
            <a:ext cx="2133600" cy="365125"/>
          </a:xfrm>
          <a:prstGeom prst="rect">
            <a:avLst/>
          </a:prstGeom>
        </p:spPr>
        <p:txBody>
          <a:bodyPr vert="horz" lIns="91440" tIns="45720" rIns="91440" bIns="45720" rtlCol="0" anchor="ctr"/>
          <a:lstStyle>
            <a:lvl1pPr algn="l">
              <a:defRPr sz="1200">
                <a:solidFill>
                  <a:schemeClr val="tx2"/>
                </a:solidFill>
              </a:defRPr>
            </a:lvl1pPr>
          </a:lstStyle>
          <a:p>
            <a:fld id="{65F262B9-2AC8-4A65-B9AD-B4F851B8809E}" type="datetime1">
              <a:rPr lang="en-US" smtClean="0"/>
              <a:t>2/3/2013</a:t>
            </a:fld>
            <a:endParaRPr lang="en-US" dirty="0"/>
          </a:p>
        </p:txBody>
      </p:sp>
      <p:sp>
        <p:nvSpPr>
          <p:cNvPr id="5" name="Footer Placeholder 4"/>
          <p:cNvSpPr>
            <a:spLocks noGrp="1"/>
          </p:cNvSpPr>
          <p:nvPr>
            <p:ph type="ftr" sz="quarter" idx="3"/>
          </p:nvPr>
        </p:nvSpPr>
        <p:spPr>
          <a:xfrm>
            <a:off x="2831123" y="6312408"/>
            <a:ext cx="3481754" cy="365125"/>
          </a:xfrm>
          <a:prstGeom prst="rect">
            <a:avLst/>
          </a:prstGeom>
        </p:spPr>
        <p:txBody>
          <a:bodyPr vert="horz" lIns="91440" tIns="45720" rIns="91440" bIns="45720" rtlCol="0" anchor="ctr"/>
          <a:lstStyle>
            <a:lvl1pPr algn="ctr">
              <a:defRPr sz="1200">
                <a:solidFill>
                  <a:schemeClr val="tx2"/>
                </a:solidFill>
              </a:defRPr>
            </a:lvl1pPr>
          </a:lstStyle>
          <a:p>
            <a:endParaRPr lang="en-US" dirty="0"/>
          </a:p>
        </p:txBody>
      </p:sp>
      <p:sp>
        <p:nvSpPr>
          <p:cNvPr id="6" name="Slide Number Placeholder 5"/>
          <p:cNvSpPr>
            <a:spLocks noGrp="1"/>
          </p:cNvSpPr>
          <p:nvPr>
            <p:ph type="sldNum" sz="quarter" idx="4"/>
          </p:nvPr>
        </p:nvSpPr>
        <p:spPr>
          <a:xfrm>
            <a:off x="6553200" y="6312408"/>
            <a:ext cx="2133600" cy="365125"/>
          </a:xfrm>
          <a:prstGeom prst="rect">
            <a:avLst/>
          </a:prstGeom>
        </p:spPr>
        <p:txBody>
          <a:bodyPr vert="horz" lIns="91440" tIns="45720" rIns="91440" bIns="45720" rtlCol="0" anchor="ctr"/>
          <a:lstStyle>
            <a:lvl1pPr algn="r">
              <a:defRPr sz="1200">
                <a:solidFill>
                  <a:schemeClr val="tx2"/>
                </a:solidFill>
              </a:defRPr>
            </a:lvl1pPr>
          </a:lstStyle>
          <a:p>
            <a:fld id="{B6F15528-21DE-4FAA-801E-634DDDAF4B2B}"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p:titleStyle>
    <p:body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8" Type="http://schemas.openxmlformats.org/officeDocument/2006/relationships/slide" Target="slide15.xml"/><Relationship Id="rId3" Type="http://schemas.openxmlformats.org/officeDocument/2006/relationships/slide" Target="slide3.xml"/><Relationship Id="rId7" Type="http://schemas.openxmlformats.org/officeDocument/2006/relationships/slide" Target="slide14.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slide" Target="slide9.xml"/><Relationship Id="rId11" Type="http://schemas.openxmlformats.org/officeDocument/2006/relationships/slide" Target="slide24.xml"/><Relationship Id="rId5" Type="http://schemas.openxmlformats.org/officeDocument/2006/relationships/slide" Target="slide8.xml"/><Relationship Id="rId10" Type="http://schemas.openxmlformats.org/officeDocument/2006/relationships/slide" Target="slide23.xml"/><Relationship Id="rId4" Type="http://schemas.openxmlformats.org/officeDocument/2006/relationships/slide" Target="slide7.xml"/><Relationship Id="rId9" Type="http://schemas.openxmlformats.org/officeDocument/2006/relationships/slide" Target="slide16.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4.xml"/><Relationship Id="rId4" Type="http://schemas.openxmlformats.org/officeDocument/2006/relationships/slide" Target="slide2.xml"/></Relationships>
</file>

<file path=ppt/slides/_rels/slide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slide" Target="slide2.xml"/></Relationships>
</file>

<file path=ppt/slides/_rels/slide9.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slide" Target="slide2.xml"/></Relationships>
</file>

<file path=ppt/slides/_rels/slide1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17.jpe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18.jpeg"/><Relationship Id="rId1" Type="http://schemas.openxmlformats.org/officeDocument/2006/relationships/slideLayout" Target="../slideLayouts/slideLayout5.xml"/><Relationship Id="rId4" Type="http://schemas.openxmlformats.org/officeDocument/2006/relationships/slide" Target="slide2.xml"/></Relationships>
</file>

<file path=ppt/slides/_rels/slide22.xml.rels><?xml version="1.0" encoding="UTF-8" standalone="yes"?>
<Relationships xmlns="http://schemas.openxmlformats.org/package/2006/relationships"><Relationship Id="rId8" Type="http://schemas.openxmlformats.org/officeDocument/2006/relationships/image" Target="../media/image21.gif"/><Relationship Id="rId3" Type="http://schemas.openxmlformats.org/officeDocument/2006/relationships/slide" Target="slide9.xml"/><Relationship Id="rId7" Type="http://schemas.openxmlformats.org/officeDocument/2006/relationships/slide" Target="slide7.xml"/><Relationship Id="rId2" Type="http://schemas.openxmlformats.org/officeDocument/2006/relationships/image" Target="../media/image16.jpeg"/><Relationship Id="rId1" Type="http://schemas.openxmlformats.org/officeDocument/2006/relationships/slideLayout" Target="../slideLayouts/slideLayout5.xml"/><Relationship Id="rId6" Type="http://schemas.openxmlformats.org/officeDocument/2006/relationships/image" Target="../media/image20.gif"/><Relationship Id="rId11" Type="http://schemas.openxmlformats.org/officeDocument/2006/relationships/slide" Target="slide2.xml"/><Relationship Id="rId5" Type="http://schemas.openxmlformats.org/officeDocument/2006/relationships/slide" Target="slide14.xml"/><Relationship Id="rId10" Type="http://schemas.openxmlformats.org/officeDocument/2006/relationships/image" Target="../media/image8.gif"/><Relationship Id="rId4" Type="http://schemas.openxmlformats.org/officeDocument/2006/relationships/image" Target="../media/image19.gif"/><Relationship Id="rId9" Type="http://schemas.openxmlformats.org/officeDocument/2006/relationships/slide" Target="slide3.xml"/></Relationships>
</file>

<file path=ppt/slides/_rels/slide2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hyperlink" Target="http://www.ehow.com/info_8695905_difference-between-multithreading-multiprocessing.html#ixzz2JHb1o7v8" TargetMode="External"/><Relationship Id="rId3" Type="http://schemas.openxmlformats.org/officeDocument/2006/relationships/hyperlink" Target="http://en.wikipedia.org/wiki/Multiprocessing" TargetMode="External"/><Relationship Id="rId7" Type="http://schemas.openxmlformats.org/officeDocument/2006/relationships/hyperlink" Target="http://whatis.techtarget.com/definition/multithreading" TargetMode="External"/><Relationship Id="rId12" Type="http://schemas.openxmlformats.org/officeDocument/2006/relationships/slide" Target="slide2.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hyperlink" Target="http://en.wikipedia.org/wiki/Multithreading_(computer_architecture)" TargetMode="External"/><Relationship Id="rId11" Type="http://schemas.openxmlformats.org/officeDocument/2006/relationships/hyperlink" Target="http://www.google.co.in/search?hl=en&amp;q=MULTITHREADING+AND+MULTIPROCESSING&amp;bav=on.2,or.r_gc.r_pw.r_qf.&amp;bvm=bv.41642243,d.bmk&amp;biw=1360&amp;bih=667&amp;um=1&amp;ie=UTF-8&amp;tbm=isch&amp;source=og&amp;sa=N&amp;tab=wi&amp;ei=vAgJUaiNIY2qrAeKvoHoCQ" TargetMode="External"/><Relationship Id="rId5" Type="http://schemas.openxmlformats.org/officeDocument/2006/relationships/hyperlink" Target="http://searchdatacenter.techtarget.com/definition/multiprocessing" TargetMode="External"/><Relationship Id="rId10" Type="http://schemas.openxmlformats.org/officeDocument/2006/relationships/hyperlink" Target="http://www.youtube.com/watch?v=EDPZ7hDQOxk" TargetMode="External"/><Relationship Id="rId4" Type="http://schemas.openxmlformats.org/officeDocument/2006/relationships/hyperlink" Target="http://www.webopedia.com/TERM/M/multiprocessing.html" TargetMode="External"/><Relationship Id="rId9" Type="http://schemas.openxmlformats.org/officeDocument/2006/relationships/hyperlink" Target="http://www.paulbridger.com/node/17/"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28600"/>
            <a:ext cx="5105400" cy="2412644"/>
          </a:xfrm>
        </p:spPr>
        <p:txBody>
          <a:bodyPr>
            <a:normAutofit fontScale="90000"/>
          </a:bodyPr>
          <a:lstStyle/>
          <a:p>
            <a:r>
              <a:rPr lang="en-US" sz="2000" dirty="0">
                <a:solidFill>
                  <a:schemeClr val="accent2">
                    <a:lumMod val="50000"/>
                  </a:schemeClr>
                </a:solidFill>
              </a:rPr>
              <a:t>Project on </a:t>
            </a:r>
            <a:r>
              <a:rPr lang="en-US" sz="3200" dirty="0">
                <a:solidFill>
                  <a:schemeClr val="accent2">
                    <a:lumMod val="50000"/>
                  </a:schemeClr>
                </a:solidFill>
              </a:rPr>
              <a:t>“</a:t>
            </a:r>
            <a:r>
              <a:rPr lang="en-US" u="sng" dirty="0">
                <a:solidFill>
                  <a:schemeClr val="accent2">
                    <a:lumMod val="50000"/>
                  </a:schemeClr>
                </a:solidFill>
              </a:rPr>
              <a:t>MULTITHREADING &amp; </a:t>
            </a:r>
            <a:r>
              <a:rPr lang="en-US" u="sng" dirty="0" smtClean="0">
                <a:solidFill>
                  <a:schemeClr val="accent2">
                    <a:lumMod val="50000"/>
                  </a:schemeClr>
                </a:solidFill>
              </a:rPr>
              <a:t>MULTIPROCESSING</a:t>
            </a:r>
            <a:br>
              <a:rPr lang="en-US" u="sng" dirty="0" smtClean="0">
                <a:solidFill>
                  <a:schemeClr val="accent2">
                    <a:lumMod val="50000"/>
                  </a:schemeClr>
                </a:solidFill>
              </a:rPr>
            </a:br>
            <a:r>
              <a:rPr lang="en-US" u="sng" dirty="0" smtClean="0">
                <a:solidFill>
                  <a:schemeClr val="accent2">
                    <a:lumMod val="50000"/>
                  </a:schemeClr>
                </a:solidFill>
              </a:rPr>
              <a:t> </a:t>
            </a:r>
            <a:r>
              <a:rPr lang="en-US" u="sng" dirty="0">
                <a:solidFill>
                  <a:schemeClr val="accent2">
                    <a:lumMod val="50000"/>
                  </a:schemeClr>
                </a:solidFill>
              </a:rPr>
              <a:t>IN </a:t>
            </a:r>
            <a:r>
              <a:rPr lang="en-US" u="sng" dirty="0" smtClean="0">
                <a:solidFill>
                  <a:schemeClr val="accent2">
                    <a:lumMod val="50000"/>
                  </a:schemeClr>
                </a:solidFill>
              </a:rPr>
              <a:t/>
            </a:r>
            <a:br>
              <a:rPr lang="en-US" u="sng" dirty="0" smtClean="0">
                <a:solidFill>
                  <a:schemeClr val="accent2">
                    <a:lumMod val="50000"/>
                  </a:schemeClr>
                </a:solidFill>
              </a:rPr>
            </a:br>
            <a:r>
              <a:rPr lang="en-US" u="sng" dirty="0" smtClean="0">
                <a:solidFill>
                  <a:schemeClr val="accent2">
                    <a:lumMod val="50000"/>
                  </a:schemeClr>
                </a:solidFill>
              </a:rPr>
              <a:t>OPERATING </a:t>
            </a:r>
            <a:r>
              <a:rPr lang="en-US" u="sng" dirty="0">
                <a:solidFill>
                  <a:schemeClr val="accent2">
                    <a:lumMod val="50000"/>
                  </a:schemeClr>
                </a:solidFill>
              </a:rPr>
              <a:t>SYSTEM”</a:t>
            </a:r>
            <a:endParaRPr lang="en-IN" dirty="0"/>
          </a:p>
        </p:txBody>
      </p:sp>
      <p:sp>
        <p:nvSpPr>
          <p:cNvPr id="3" name="Content Placeholder 2"/>
          <p:cNvSpPr>
            <a:spLocks noGrp="1"/>
          </p:cNvSpPr>
          <p:nvPr>
            <p:ph sz="half" idx="1"/>
          </p:nvPr>
        </p:nvSpPr>
        <p:spPr>
          <a:xfrm>
            <a:off x="228600" y="4800600"/>
            <a:ext cx="2819400" cy="1858963"/>
          </a:xfrm>
        </p:spPr>
        <p:txBody>
          <a:bodyPr>
            <a:normAutofit fontScale="70000" lnSpcReduction="20000"/>
          </a:bodyPr>
          <a:lstStyle/>
          <a:p>
            <a:r>
              <a:rPr lang="en-US" dirty="0">
                <a:solidFill>
                  <a:schemeClr val="accent6">
                    <a:lumMod val="75000"/>
                  </a:schemeClr>
                </a:solidFill>
              </a:rPr>
              <a:t>Submitted by</a:t>
            </a:r>
            <a:r>
              <a:rPr lang="en-US" dirty="0"/>
              <a:t/>
            </a:r>
            <a:br>
              <a:rPr lang="en-US" dirty="0"/>
            </a:br>
            <a:r>
              <a:rPr lang="en-US" dirty="0"/>
              <a:t>Roll no.</a:t>
            </a:r>
            <a:r>
              <a:rPr lang="en-US" sz="4000" dirty="0"/>
              <a:t>43</a:t>
            </a:r>
          </a:p>
          <a:p>
            <a:r>
              <a:rPr lang="en-US" dirty="0">
                <a:solidFill>
                  <a:schemeClr val="bg2">
                    <a:lumMod val="10000"/>
                  </a:schemeClr>
                </a:solidFill>
              </a:rPr>
              <a:t>Batch shift-Morning</a:t>
            </a:r>
            <a:r>
              <a:rPr lang="en-US" dirty="0"/>
              <a:t/>
            </a:r>
            <a:br>
              <a:rPr lang="en-US" dirty="0"/>
            </a:br>
            <a:endParaRPr lang="en-US" dirty="0" smtClean="0"/>
          </a:p>
          <a:p>
            <a:r>
              <a:rPr lang="en-US" dirty="0" smtClean="0">
                <a:solidFill>
                  <a:schemeClr val="tx2">
                    <a:lumMod val="60000"/>
                    <a:lumOff val="40000"/>
                  </a:schemeClr>
                </a:solidFill>
              </a:rPr>
              <a:t>NAME</a:t>
            </a:r>
            <a:r>
              <a:rPr lang="en-US" dirty="0"/>
              <a:t/>
            </a:r>
            <a:br>
              <a:rPr lang="en-US" dirty="0"/>
            </a:br>
            <a:r>
              <a:rPr lang="en-US" dirty="0"/>
              <a:t>ADITYA MOHAN</a:t>
            </a:r>
            <a:endParaRPr lang="en-IN" dirty="0"/>
          </a:p>
        </p:txBody>
      </p:sp>
      <p:sp>
        <p:nvSpPr>
          <p:cNvPr id="4" name="Content Placeholder 3"/>
          <p:cNvSpPr>
            <a:spLocks noGrp="1"/>
          </p:cNvSpPr>
          <p:nvPr>
            <p:ph sz="half" idx="2"/>
          </p:nvPr>
        </p:nvSpPr>
        <p:spPr>
          <a:xfrm>
            <a:off x="5791200" y="5486400"/>
            <a:ext cx="3200400" cy="1173163"/>
          </a:xfrm>
        </p:spPr>
        <p:txBody>
          <a:bodyPr>
            <a:normAutofit fontScale="70000" lnSpcReduction="20000"/>
          </a:bodyPr>
          <a:lstStyle/>
          <a:p>
            <a:r>
              <a:rPr lang="en-US" dirty="0">
                <a:solidFill>
                  <a:schemeClr val="accent6">
                    <a:lumMod val="50000"/>
                  </a:schemeClr>
                </a:solidFill>
              </a:rPr>
              <a:t>Submitted to-</a:t>
            </a:r>
            <a:r>
              <a:rPr lang="en-US" dirty="0"/>
              <a:t/>
            </a:r>
            <a:br>
              <a:rPr lang="en-US" dirty="0"/>
            </a:br>
            <a:r>
              <a:rPr lang="en-US" dirty="0">
                <a:solidFill>
                  <a:srgbClr val="7030A0"/>
                </a:solidFill>
              </a:rPr>
              <a:t>MISS PRIYANKA KAPOOR</a:t>
            </a:r>
            <a:endParaRPr lang="en-IN" dirty="0">
              <a:solidFill>
                <a:srgbClr val="7030A0"/>
              </a:solidFill>
            </a:endParaRPr>
          </a:p>
          <a:p>
            <a:endParaRPr lang="en-IN"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38600" y="2514600"/>
            <a:ext cx="4926013" cy="2425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Slide Number Placeholder 4"/>
          <p:cNvSpPr>
            <a:spLocks noGrp="1"/>
          </p:cNvSpPr>
          <p:nvPr>
            <p:ph type="sldNum" sz="quarter" idx="12"/>
          </p:nvPr>
        </p:nvSpPr>
        <p:spPr/>
        <p:txBody>
          <a:bodyPr/>
          <a:lstStyle/>
          <a:p>
            <a:fld id="{B6F15528-21DE-4FAA-801E-634DDDAF4B2B}" type="slidenum">
              <a:rPr lang="en-US" smtClean="0"/>
              <a:pPr/>
              <a:t>1</a:t>
            </a:fld>
            <a:endParaRPr lang="en-US" dirty="0"/>
          </a:p>
        </p:txBody>
      </p:sp>
    </p:spTree>
    <p:extLst>
      <p:ext uri="{BB962C8B-B14F-4D97-AF65-F5344CB8AC3E}">
        <p14:creationId xmlns:p14="http://schemas.microsoft.com/office/powerpoint/2010/main" val="17933365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ipe(down)">
                                      <p:cBhvr>
                                        <p:cTn id="7" dur="580">
                                          <p:stCondLst>
                                            <p:cond delay="0"/>
                                          </p:stCondLst>
                                        </p:cTn>
                                        <p:tgtEl>
                                          <p:spTgt spid="1026"/>
                                        </p:tgtEl>
                                      </p:cBhvr>
                                    </p:animEffect>
                                    <p:anim calcmode="lin" valueType="num">
                                      <p:cBhvr>
                                        <p:cTn id="8"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13" dur="26">
                                          <p:stCondLst>
                                            <p:cond delay="650"/>
                                          </p:stCondLst>
                                        </p:cTn>
                                        <p:tgtEl>
                                          <p:spTgt spid="1026"/>
                                        </p:tgtEl>
                                      </p:cBhvr>
                                      <p:to x="100000" y="60000"/>
                                    </p:animScale>
                                    <p:animScale>
                                      <p:cBhvr>
                                        <p:cTn id="14" dur="166" decel="50000">
                                          <p:stCondLst>
                                            <p:cond delay="676"/>
                                          </p:stCondLst>
                                        </p:cTn>
                                        <p:tgtEl>
                                          <p:spTgt spid="1026"/>
                                        </p:tgtEl>
                                      </p:cBhvr>
                                      <p:to x="100000" y="100000"/>
                                    </p:animScale>
                                    <p:animScale>
                                      <p:cBhvr>
                                        <p:cTn id="15" dur="26">
                                          <p:stCondLst>
                                            <p:cond delay="1312"/>
                                          </p:stCondLst>
                                        </p:cTn>
                                        <p:tgtEl>
                                          <p:spTgt spid="1026"/>
                                        </p:tgtEl>
                                      </p:cBhvr>
                                      <p:to x="100000" y="80000"/>
                                    </p:animScale>
                                    <p:animScale>
                                      <p:cBhvr>
                                        <p:cTn id="16" dur="166" decel="50000">
                                          <p:stCondLst>
                                            <p:cond delay="1338"/>
                                          </p:stCondLst>
                                        </p:cTn>
                                        <p:tgtEl>
                                          <p:spTgt spid="1026"/>
                                        </p:tgtEl>
                                      </p:cBhvr>
                                      <p:to x="100000" y="100000"/>
                                    </p:animScale>
                                    <p:animScale>
                                      <p:cBhvr>
                                        <p:cTn id="17" dur="26">
                                          <p:stCondLst>
                                            <p:cond delay="1642"/>
                                          </p:stCondLst>
                                        </p:cTn>
                                        <p:tgtEl>
                                          <p:spTgt spid="1026"/>
                                        </p:tgtEl>
                                      </p:cBhvr>
                                      <p:to x="100000" y="90000"/>
                                    </p:animScale>
                                    <p:animScale>
                                      <p:cBhvr>
                                        <p:cTn id="18" dur="166" decel="50000">
                                          <p:stCondLst>
                                            <p:cond delay="1668"/>
                                          </p:stCondLst>
                                        </p:cTn>
                                        <p:tgtEl>
                                          <p:spTgt spid="1026"/>
                                        </p:tgtEl>
                                      </p:cBhvr>
                                      <p:to x="100000" y="100000"/>
                                    </p:animScale>
                                    <p:animScale>
                                      <p:cBhvr>
                                        <p:cTn id="19" dur="26">
                                          <p:stCondLst>
                                            <p:cond delay="1808"/>
                                          </p:stCondLst>
                                        </p:cTn>
                                        <p:tgtEl>
                                          <p:spTgt spid="1026"/>
                                        </p:tgtEl>
                                      </p:cBhvr>
                                      <p:to x="100000" y="95000"/>
                                    </p:animScale>
                                    <p:animScale>
                                      <p:cBhvr>
                                        <p:cTn id="20" dur="166" decel="50000">
                                          <p:stCondLst>
                                            <p:cond delay="1834"/>
                                          </p:stCondLst>
                                        </p:cTn>
                                        <p:tgtEl>
                                          <p:spTgt spid="1026"/>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500"/>
                                        <p:tgtEl>
                                          <p:spTgt spid="2"/>
                                        </p:tgtEl>
                                      </p:cBhvr>
                                    </p:animEffect>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3">
                                            <p:txEl>
                                              <p:pRg st="0" end="0"/>
                                            </p:txEl>
                                          </p:spTgt>
                                        </p:tgtEl>
                                        <p:attrNameLst>
                                          <p:attrName>style.visibility</p:attrName>
                                        </p:attrNameLst>
                                      </p:cBhvr>
                                      <p:to>
                                        <p:strVal val="visible"/>
                                      </p:to>
                                    </p:set>
                                    <p:animEffect transition="in" filter="fade">
                                      <p:cBhvr>
                                        <p:cTn id="30" dur="1000"/>
                                        <p:tgtEl>
                                          <p:spTgt spid="3">
                                            <p:txEl>
                                              <p:pRg st="0" end="0"/>
                                            </p:txEl>
                                          </p:spTgt>
                                        </p:tgtEl>
                                      </p:cBhvr>
                                    </p:animEffect>
                                    <p:anim calcmode="lin" valueType="num">
                                      <p:cBhvr>
                                        <p:cTn id="31"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32"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3">
                                            <p:txEl>
                                              <p:pRg st="1" end="1"/>
                                            </p:txEl>
                                          </p:spTgt>
                                        </p:tgtEl>
                                        <p:attrNameLst>
                                          <p:attrName>style.visibility</p:attrName>
                                        </p:attrNameLst>
                                      </p:cBhvr>
                                      <p:to>
                                        <p:strVal val="visible"/>
                                      </p:to>
                                    </p:set>
                                    <p:animEffect transition="in" filter="fade">
                                      <p:cBhvr>
                                        <p:cTn id="37" dur="1000"/>
                                        <p:tgtEl>
                                          <p:spTgt spid="3">
                                            <p:txEl>
                                              <p:pRg st="1" end="1"/>
                                            </p:txEl>
                                          </p:spTgt>
                                        </p:tgtEl>
                                      </p:cBhvr>
                                    </p:animEffect>
                                    <p:anim calcmode="lin" valueType="num">
                                      <p:cBhvr>
                                        <p:cTn id="3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3">
                                            <p:txEl>
                                              <p:pRg st="2" end="2"/>
                                            </p:txEl>
                                          </p:spTgt>
                                        </p:tgtEl>
                                        <p:attrNameLst>
                                          <p:attrName>style.visibility</p:attrName>
                                        </p:attrNameLst>
                                      </p:cBhvr>
                                      <p:to>
                                        <p:strVal val="visible"/>
                                      </p:to>
                                    </p:set>
                                    <p:animEffect transition="in" filter="fade">
                                      <p:cBhvr>
                                        <p:cTn id="44" dur="1000"/>
                                        <p:tgtEl>
                                          <p:spTgt spid="3">
                                            <p:txEl>
                                              <p:pRg st="2" end="2"/>
                                            </p:txEl>
                                          </p:spTgt>
                                        </p:tgtEl>
                                      </p:cBhvr>
                                    </p:animEffect>
                                    <p:anim calcmode="lin" valueType="num">
                                      <p:cBhvr>
                                        <p:cTn id="4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4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16" presetClass="entr" presetSubtype="21" fill="hold" grpId="0" nodeType="clickEffect">
                                  <p:stCondLst>
                                    <p:cond delay="0"/>
                                  </p:stCondLst>
                                  <p:childTnLst>
                                    <p:set>
                                      <p:cBhvr>
                                        <p:cTn id="50" dur="1" fill="hold">
                                          <p:stCondLst>
                                            <p:cond delay="0"/>
                                          </p:stCondLst>
                                        </p:cTn>
                                        <p:tgtEl>
                                          <p:spTgt spid="4">
                                            <p:txEl>
                                              <p:pRg st="0" end="0"/>
                                            </p:txEl>
                                          </p:spTgt>
                                        </p:tgtEl>
                                        <p:attrNameLst>
                                          <p:attrName>style.visibility</p:attrName>
                                        </p:attrNameLst>
                                      </p:cBhvr>
                                      <p:to>
                                        <p:strVal val="visible"/>
                                      </p:to>
                                    </p:set>
                                    <p:animEffect transition="in" filter="barn(inVertical)">
                                      <p:cBhvr>
                                        <p:cTn id="51"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6600" dirty="0" smtClean="0">
                <a:solidFill>
                  <a:srgbClr val="FF0000"/>
                </a:solidFill>
              </a:rPr>
              <a:t>INDEX</a:t>
            </a:r>
            <a:endParaRPr lang="en-IN" sz="6600" dirty="0">
              <a:solidFill>
                <a:srgbClr val="FF0000"/>
              </a:solidFill>
            </a:endParaRPr>
          </a:p>
        </p:txBody>
      </p:sp>
      <p:sp>
        <p:nvSpPr>
          <p:cNvPr id="3" name="Content Placeholder 2"/>
          <p:cNvSpPr>
            <a:spLocks noGrp="1"/>
          </p:cNvSpPr>
          <p:nvPr>
            <p:ph idx="1"/>
          </p:nvPr>
        </p:nvSpPr>
        <p:spPr>
          <a:xfrm>
            <a:off x="228600" y="1295400"/>
            <a:ext cx="8763000" cy="5410200"/>
          </a:xfrm>
        </p:spPr>
        <p:txBody>
          <a:bodyPr>
            <a:normAutofit fontScale="92500"/>
          </a:bodyPr>
          <a:lstStyle/>
          <a:p>
            <a:r>
              <a:rPr lang="en-US" sz="3200" dirty="0" smtClean="0">
                <a:solidFill>
                  <a:schemeClr val="bg1"/>
                </a:solidFill>
              </a:rPr>
              <a:t>1.</a:t>
            </a:r>
            <a:r>
              <a:rPr lang="en-US" sz="3200" dirty="0" smtClean="0">
                <a:solidFill>
                  <a:schemeClr val="bg1"/>
                </a:solidFill>
                <a:hlinkClick r:id="rId3" action="ppaction://hlinksldjump"/>
              </a:rPr>
              <a:t>MULTITHREADING</a:t>
            </a:r>
            <a:endParaRPr lang="en-US" sz="3200" dirty="0" smtClean="0">
              <a:solidFill>
                <a:schemeClr val="bg1"/>
              </a:solidFill>
            </a:endParaRPr>
          </a:p>
          <a:p>
            <a:r>
              <a:rPr lang="en-US" sz="3200" dirty="0" smtClean="0">
                <a:solidFill>
                  <a:schemeClr val="bg1"/>
                </a:solidFill>
              </a:rPr>
              <a:t>2.</a:t>
            </a:r>
            <a:r>
              <a:rPr lang="en-US" sz="3200" dirty="0" smtClean="0">
                <a:solidFill>
                  <a:schemeClr val="bg1"/>
                </a:solidFill>
                <a:hlinkClick r:id="rId4" action="ppaction://hlinksldjump"/>
              </a:rPr>
              <a:t>ADVANTAGES OF MULTITHREADING </a:t>
            </a:r>
            <a:endParaRPr lang="en-US" sz="3200" dirty="0" smtClean="0">
              <a:solidFill>
                <a:schemeClr val="bg1"/>
              </a:solidFill>
            </a:endParaRPr>
          </a:p>
          <a:p>
            <a:r>
              <a:rPr lang="en-US" sz="3200" dirty="0" smtClean="0">
                <a:solidFill>
                  <a:schemeClr val="bg1"/>
                </a:solidFill>
              </a:rPr>
              <a:t>3.</a:t>
            </a:r>
            <a:r>
              <a:rPr lang="en-US" sz="3200" dirty="0" smtClean="0">
                <a:solidFill>
                  <a:schemeClr val="bg1"/>
                </a:solidFill>
                <a:hlinkClick r:id="rId5" action="ppaction://hlinksldjump"/>
              </a:rPr>
              <a:t>DISADVANTAGES OF MULTITHREADING</a:t>
            </a:r>
            <a:endParaRPr lang="en-US" sz="3200" dirty="0" smtClean="0">
              <a:solidFill>
                <a:schemeClr val="bg1"/>
              </a:solidFill>
            </a:endParaRPr>
          </a:p>
          <a:p>
            <a:r>
              <a:rPr lang="en-US" sz="3200" dirty="0" smtClean="0">
                <a:solidFill>
                  <a:schemeClr val="bg1"/>
                </a:solidFill>
              </a:rPr>
              <a:t>4.</a:t>
            </a:r>
            <a:r>
              <a:rPr lang="en-US" sz="3200" dirty="0" smtClean="0">
                <a:solidFill>
                  <a:schemeClr val="bg1"/>
                </a:solidFill>
                <a:hlinkClick r:id="rId6" action="ppaction://hlinksldjump"/>
              </a:rPr>
              <a:t>MULTIPROCESSING</a:t>
            </a:r>
            <a:endParaRPr lang="en-US" sz="3200" dirty="0" smtClean="0">
              <a:solidFill>
                <a:schemeClr val="bg1"/>
              </a:solidFill>
            </a:endParaRPr>
          </a:p>
          <a:p>
            <a:r>
              <a:rPr lang="en-US" sz="3200" dirty="0" smtClean="0">
                <a:solidFill>
                  <a:schemeClr val="bg1"/>
                </a:solidFill>
              </a:rPr>
              <a:t>5.</a:t>
            </a:r>
            <a:r>
              <a:rPr lang="en-US" sz="3200" dirty="0" smtClean="0">
                <a:solidFill>
                  <a:schemeClr val="bg1"/>
                </a:solidFill>
                <a:hlinkClick r:id="rId7" action="ppaction://hlinksldjump"/>
              </a:rPr>
              <a:t>ADVANTAGES OF MULTIPROCESSING</a:t>
            </a:r>
            <a:endParaRPr lang="en-US" sz="3200" dirty="0" smtClean="0">
              <a:solidFill>
                <a:schemeClr val="bg1"/>
              </a:solidFill>
            </a:endParaRPr>
          </a:p>
          <a:p>
            <a:r>
              <a:rPr lang="en-US" sz="3200" dirty="0" smtClean="0">
                <a:solidFill>
                  <a:schemeClr val="bg1"/>
                </a:solidFill>
              </a:rPr>
              <a:t>6.</a:t>
            </a:r>
            <a:r>
              <a:rPr lang="en-US" sz="3200" dirty="0" smtClean="0">
                <a:solidFill>
                  <a:schemeClr val="bg1"/>
                </a:solidFill>
                <a:hlinkClick r:id="rId8" action="ppaction://hlinksldjump"/>
              </a:rPr>
              <a:t>DISADVANTAGES OF MULTIPROCESSING</a:t>
            </a:r>
            <a:endParaRPr lang="en-US" sz="3200" dirty="0" smtClean="0">
              <a:solidFill>
                <a:schemeClr val="bg1"/>
              </a:solidFill>
            </a:endParaRPr>
          </a:p>
          <a:p>
            <a:r>
              <a:rPr lang="en-US" sz="3200" dirty="0" smtClean="0">
                <a:solidFill>
                  <a:schemeClr val="bg1"/>
                </a:solidFill>
              </a:rPr>
              <a:t>7.</a:t>
            </a:r>
            <a:r>
              <a:rPr lang="en-IN" sz="3200" dirty="0" smtClean="0">
                <a:solidFill>
                  <a:schemeClr val="bg1"/>
                </a:solidFill>
                <a:hlinkClick r:id="rId9" action="ppaction://hlinksldjump"/>
              </a:rPr>
              <a:t>DIFFERENCE BETWEEN MULTITHREADING &amp; MULTIPROCESSING {MEAN...</a:t>
            </a:r>
            <a:endParaRPr lang="en-IN" sz="3200" dirty="0" smtClean="0">
              <a:solidFill>
                <a:schemeClr val="bg1"/>
              </a:solidFill>
            </a:endParaRPr>
          </a:p>
          <a:p>
            <a:r>
              <a:rPr lang="en-US" sz="3200" dirty="0" smtClean="0">
                <a:solidFill>
                  <a:schemeClr val="bg1"/>
                </a:solidFill>
              </a:rPr>
              <a:t>8.</a:t>
            </a:r>
            <a:r>
              <a:rPr lang="en-US" sz="3200" dirty="0" smtClean="0">
                <a:solidFill>
                  <a:schemeClr val="bg1"/>
                </a:solidFill>
                <a:hlinkClick r:id="rId10" action="ppaction://hlinksldjump"/>
              </a:rPr>
              <a:t>Common in MULTIPROCESSING &amp; MULTITHREADING</a:t>
            </a:r>
            <a:endParaRPr lang="en-US" sz="3200" dirty="0" smtClean="0">
              <a:solidFill>
                <a:schemeClr val="bg1"/>
              </a:solidFill>
            </a:endParaRPr>
          </a:p>
          <a:p>
            <a:r>
              <a:rPr lang="en-US" sz="3200" dirty="0" smtClean="0">
                <a:solidFill>
                  <a:schemeClr val="bg1"/>
                </a:solidFill>
              </a:rPr>
              <a:t>9.</a:t>
            </a:r>
            <a:r>
              <a:rPr lang="en-US" sz="3200" dirty="0" smtClean="0">
                <a:solidFill>
                  <a:schemeClr val="bg1"/>
                </a:solidFill>
                <a:hlinkClick r:id="rId11" action="ppaction://hlinksldjump"/>
              </a:rPr>
              <a:t>SOURCES</a:t>
            </a:r>
            <a:endParaRPr lang="en-IN" sz="3200" dirty="0">
              <a:solidFill>
                <a:schemeClr val="bg1"/>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2</a:t>
            </a:fld>
            <a:endParaRPr lang="en-US" dirty="0"/>
          </a:p>
        </p:txBody>
      </p:sp>
    </p:spTree>
    <p:extLst>
      <p:ext uri="{BB962C8B-B14F-4D97-AF65-F5344CB8AC3E}">
        <p14:creationId xmlns:p14="http://schemas.microsoft.com/office/powerpoint/2010/main" val="89429078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fontScale="90000"/>
          </a:bodyPr>
          <a:lstStyle/>
          <a:p>
            <a:pPr algn="ctr"/>
            <a:r>
              <a:rPr lang="en-US" sz="6000" dirty="0" smtClean="0">
                <a:solidFill>
                  <a:schemeClr val="accent3"/>
                </a:solidFill>
              </a:rPr>
              <a:t>MULTITHREADING</a:t>
            </a:r>
            <a:endParaRPr lang="en-IN" dirty="0">
              <a:solidFill>
                <a:schemeClr val="accent3"/>
              </a:solidFill>
            </a:endParaRPr>
          </a:p>
        </p:txBody>
      </p:sp>
      <p:sp>
        <p:nvSpPr>
          <p:cNvPr id="3" name="Content Placeholder 2"/>
          <p:cNvSpPr>
            <a:spLocks noGrp="1"/>
          </p:cNvSpPr>
          <p:nvPr>
            <p:ph idx="1"/>
          </p:nvPr>
        </p:nvSpPr>
        <p:spPr>
          <a:xfrm>
            <a:off x="152400" y="1295400"/>
            <a:ext cx="8839200" cy="5334000"/>
          </a:xfrm>
        </p:spPr>
        <p:txBody>
          <a:bodyPr>
            <a:normAutofit fontScale="70000" lnSpcReduction="20000"/>
          </a:bodyPr>
          <a:lstStyle/>
          <a:p>
            <a:r>
              <a:rPr lang="en-IN" sz="3100" u="sng" dirty="0" smtClean="0"/>
              <a:t>MULTITHREADING</a:t>
            </a:r>
            <a:r>
              <a:rPr lang="en-IN" sz="3100" dirty="0" smtClean="0"/>
              <a:t> computer </a:t>
            </a:r>
            <a:r>
              <a:rPr lang="en-IN" sz="3100" dirty="0"/>
              <a:t>central processing units have hardware support to efficiently execute multiple threads. These are distinguished from multiprocessing systems (such as multi-core systems) in that the threads have to share the resources of a single core: the computing units, the CPU caches and the translation look aside buffer (TLB). </a:t>
            </a:r>
          </a:p>
          <a:p>
            <a:r>
              <a:rPr lang="en-IN" sz="3100" dirty="0"/>
              <a:t>Where multiprocessing systems include multiple complete processing units, multithreading aims to increase utilization of a single core by using thread-level as well as instruction-level parallelism. As the two techniques are complementary, they are sometimes combined in systems with multiple multithreading CPUs and in CPUs with multiple multithreading cores.</a:t>
            </a:r>
          </a:p>
          <a:p>
            <a:r>
              <a:rPr lang="en-IN" sz="3100" dirty="0"/>
              <a:t>The multithreading paradigm has become more popular as efforts to further exploit instruction level parallelism have stalled since the late-1990s. This allowed the concept of throughput computing to re-emerge to prominence from the more specialized field of transaction processing:</a:t>
            </a:r>
          </a:p>
          <a:p>
            <a:r>
              <a:rPr lang="en-IN" sz="3100" dirty="0"/>
              <a:t>Even though it is very difficult to further speed up a single thread or single program, most computer systems are actually multi-tasking among multiple threads or programs.</a:t>
            </a:r>
          </a:p>
          <a:p>
            <a:endParaRPr lang="en-IN"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3</a:t>
            </a:fld>
            <a:endParaRPr lang="en-US" dirty="0"/>
          </a:p>
        </p:txBody>
      </p:sp>
    </p:spTree>
    <p:extLst>
      <p:ext uri="{BB962C8B-B14F-4D97-AF65-F5344CB8AC3E}">
        <p14:creationId xmlns:p14="http://schemas.microsoft.com/office/powerpoint/2010/main" val="1543677844"/>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2"/>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26" presetClass="emph" presetSubtype="0" fill="hold" grpId="0" nodeType="clickEffect">
                                  <p:stCondLst>
                                    <p:cond delay="0"/>
                                  </p:stCondLst>
                                  <p:childTnLst>
                                    <p:animEffect transition="out" filter="fade">
                                      <p:cBhvr>
                                        <p:cTn id="10" dur="500" tmFilter="0, 0; .2, .5; .8, .5; 1, 0"/>
                                        <p:tgtEl>
                                          <p:spTgt spid="3">
                                            <p:txEl>
                                              <p:pRg st="0" end="0"/>
                                            </p:txEl>
                                          </p:spTgt>
                                        </p:tgtEl>
                                      </p:cBhvr>
                                    </p:animEffect>
                                    <p:animScale>
                                      <p:cBhvr>
                                        <p:cTn id="11" dur="250" autoRev="1" fill="hold"/>
                                        <p:tgtEl>
                                          <p:spTgt spid="3">
                                            <p:txEl>
                                              <p:pRg st="0" end="0"/>
                                            </p:txEl>
                                          </p:spTgt>
                                        </p:tgtEl>
                                      </p:cBhvr>
                                      <p:by x="105000" y="105000"/>
                                    </p:animScale>
                                  </p:childTnLst>
                                </p:cTn>
                              </p:par>
                            </p:childTnLst>
                          </p:cTn>
                        </p:par>
                      </p:childTnLst>
                    </p:cTn>
                  </p:par>
                  <p:par>
                    <p:cTn id="12" fill="hold">
                      <p:stCondLst>
                        <p:cond delay="indefinite"/>
                      </p:stCondLst>
                      <p:childTnLst>
                        <p:par>
                          <p:cTn id="13" fill="hold">
                            <p:stCondLst>
                              <p:cond delay="0"/>
                            </p:stCondLst>
                            <p:childTnLst>
                              <p:par>
                                <p:cTn id="14" presetID="26" presetClass="emph" presetSubtype="0" fill="hold" grpId="0" nodeType="clickEffect">
                                  <p:stCondLst>
                                    <p:cond delay="0"/>
                                  </p:stCondLst>
                                  <p:childTnLst>
                                    <p:animEffect transition="out" filter="fade">
                                      <p:cBhvr>
                                        <p:cTn id="15" dur="500" tmFilter="0, 0; .2, .5; .8, .5; 1, 0"/>
                                        <p:tgtEl>
                                          <p:spTgt spid="3">
                                            <p:txEl>
                                              <p:pRg st="1" end="1"/>
                                            </p:txEl>
                                          </p:spTgt>
                                        </p:tgtEl>
                                      </p:cBhvr>
                                    </p:animEffect>
                                    <p:animScale>
                                      <p:cBhvr>
                                        <p:cTn id="16" dur="250" autoRev="1" fill="hold"/>
                                        <p:tgtEl>
                                          <p:spTgt spid="3">
                                            <p:txEl>
                                              <p:pRg st="1" end="1"/>
                                            </p:txEl>
                                          </p:spTgt>
                                        </p:tgtEl>
                                      </p:cBhvr>
                                      <p:by x="105000" y="105000"/>
                                    </p:animScale>
                                  </p:childTnLst>
                                </p:cTn>
                              </p:par>
                            </p:childTnLst>
                          </p:cTn>
                        </p:par>
                      </p:childTnLst>
                    </p:cTn>
                  </p:par>
                  <p:par>
                    <p:cTn id="17" fill="hold">
                      <p:stCondLst>
                        <p:cond delay="indefinite"/>
                      </p:stCondLst>
                      <p:childTnLst>
                        <p:par>
                          <p:cTn id="18" fill="hold">
                            <p:stCondLst>
                              <p:cond delay="0"/>
                            </p:stCondLst>
                            <p:childTnLst>
                              <p:par>
                                <p:cTn id="19" presetID="26" presetClass="emph" presetSubtype="0" fill="hold" grpId="0" nodeType="clickEffect">
                                  <p:stCondLst>
                                    <p:cond delay="0"/>
                                  </p:stCondLst>
                                  <p:childTnLst>
                                    <p:animEffect transition="out" filter="fade">
                                      <p:cBhvr>
                                        <p:cTn id="20" dur="500" tmFilter="0, 0; .2, .5; .8, .5; 1, 0"/>
                                        <p:tgtEl>
                                          <p:spTgt spid="3">
                                            <p:txEl>
                                              <p:pRg st="2" end="2"/>
                                            </p:txEl>
                                          </p:spTgt>
                                        </p:tgtEl>
                                      </p:cBhvr>
                                    </p:animEffect>
                                    <p:animScale>
                                      <p:cBhvr>
                                        <p:cTn id="21" dur="250" autoRev="1" fill="hold"/>
                                        <p:tgtEl>
                                          <p:spTgt spid="3">
                                            <p:txEl>
                                              <p:pRg st="2" end="2"/>
                                            </p:txEl>
                                          </p:spTgt>
                                        </p:tgtEl>
                                      </p:cBhvr>
                                      <p:by x="105000" y="105000"/>
                                    </p:animScale>
                                  </p:childTnLst>
                                </p:cTn>
                              </p:par>
                            </p:childTnLst>
                          </p:cTn>
                        </p:par>
                      </p:childTnLst>
                    </p:cTn>
                  </p:par>
                  <p:par>
                    <p:cTn id="22" fill="hold">
                      <p:stCondLst>
                        <p:cond delay="indefinite"/>
                      </p:stCondLst>
                      <p:childTnLst>
                        <p:par>
                          <p:cTn id="23" fill="hold">
                            <p:stCondLst>
                              <p:cond delay="0"/>
                            </p:stCondLst>
                            <p:childTnLst>
                              <p:par>
                                <p:cTn id="24" presetID="26" presetClass="emph" presetSubtype="0" fill="hold" grpId="0" nodeType="clickEffect">
                                  <p:stCondLst>
                                    <p:cond delay="0"/>
                                  </p:stCondLst>
                                  <p:childTnLst>
                                    <p:animEffect transition="out" filter="fade">
                                      <p:cBhvr>
                                        <p:cTn id="25" dur="500" tmFilter="0, 0; .2, .5; .8, .5; 1, 0"/>
                                        <p:tgtEl>
                                          <p:spTgt spid="3">
                                            <p:txEl>
                                              <p:pRg st="3" end="3"/>
                                            </p:txEl>
                                          </p:spTgt>
                                        </p:tgtEl>
                                      </p:cBhvr>
                                    </p:animEffect>
                                    <p:animScale>
                                      <p:cBhvr>
                                        <p:cTn id="26" dur="250" autoRev="1" fill="hold"/>
                                        <p:tgtEl>
                                          <p:spTgt spid="3">
                                            <p:txEl>
                                              <p:pRg st="3" end="3"/>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fontScale="90000"/>
          </a:bodyPr>
          <a:lstStyle/>
          <a:p>
            <a:r>
              <a:rPr lang="en-US" dirty="0" smtClean="0"/>
              <a:t>MULTITHREADING CONTD.(II)</a:t>
            </a:r>
            <a:endParaRPr lang="en-IN" dirty="0"/>
          </a:p>
        </p:txBody>
      </p:sp>
      <p:sp>
        <p:nvSpPr>
          <p:cNvPr id="3" name="Content Placeholder 2"/>
          <p:cNvSpPr>
            <a:spLocks noGrp="1"/>
          </p:cNvSpPr>
          <p:nvPr>
            <p:ph idx="1"/>
          </p:nvPr>
        </p:nvSpPr>
        <p:spPr>
          <a:xfrm>
            <a:off x="228600" y="990600"/>
            <a:ext cx="8534400" cy="5638800"/>
          </a:xfrm>
        </p:spPr>
        <p:txBody>
          <a:bodyPr>
            <a:normAutofit fontScale="85000" lnSpcReduction="20000"/>
          </a:bodyPr>
          <a:lstStyle/>
          <a:p>
            <a:r>
              <a:rPr lang="en-US" b="1" dirty="0" smtClean="0"/>
              <a:t>TYPES OF MULTITHREADING</a:t>
            </a:r>
          </a:p>
          <a:p>
            <a:pPr marL="0" indent="0">
              <a:buNone/>
            </a:pPr>
            <a:endParaRPr lang="en-US" b="1" dirty="0" smtClean="0">
              <a:solidFill>
                <a:schemeClr val="tx1"/>
              </a:solidFill>
            </a:endParaRPr>
          </a:p>
          <a:p>
            <a:r>
              <a:rPr lang="en-IN" b="1" u="sng" dirty="0">
                <a:solidFill>
                  <a:schemeClr val="tx1"/>
                </a:solidFill>
              </a:rPr>
              <a:t>Block multi-threading</a:t>
            </a:r>
            <a:r>
              <a:rPr lang="en-IN" b="1" dirty="0">
                <a:solidFill>
                  <a:schemeClr val="accent3">
                    <a:lumMod val="50000"/>
                  </a:schemeClr>
                </a:solidFill>
              </a:rPr>
              <a:t/>
            </a:r>
            <a:br>
              <a:rPr lang="en-IN" b="1" dirty="0">
                <a:solidFill>
                  <a:schemeClr val="accent3">
                    <a:lumMod val="50000"/>
                  </a:schemeClr>
                </a:solidFill>
              </a:rPr>
            </a:br>
            <a:r>
              <a:rPr lang="en-IN" sz="2600" dirty="0">
                <a:solidFill>
                  <a:srgbClr val="FFFF00"/>
                </a:solidFill>
              </a:rPr>
              <a:t>The simplest type of multi-threading occurs when one thread runs until it is blocked by an event that normally would create a long latency stall. Such a stall might be a cache-miss that has to access off-chip memory, which might take hundreds of CPU cycles for the data to return. Instead of waiting for the stall to resolve, a threaded processor would switch execution to another thread that was ready to run. Only when the data for the previous thread had arrived, would the previous thread be placed back on the list of ready-to-run threads. This type of multi-threading is known as Block or Cooperative or Coarse-grained multithreading. The goal of multi-threading hardware support is to allow quick switching between a blocked thread and another thread ready to run. To achieve this goal, the hardware cost is to replicate the program visible registers as well as some processor control registers (such as the program counter). </a:t>
            </a:r>
            <a:endParaRPr lang="en-IN" sz="2600" dirty="0" smtClean="0">
              <a:solidFill>
                <a:srgbClr val="FFFF00"/>
              </a:solidFill>
            </a:endParaRPr>
          </a:p>
          <a:p>
            <a:r>
              <a:rPr lang="en-IN" sz="2600" dirty="0">
                <a:solidFill>
                  <a:srgbClr val="FFFF00"/>
                </a:solidFill>
              </a:rPr>
              <a:t>The thread switch can be done in one CPU cycle</a:t>
            </a:r>
            <a:r>
              <a:rPr lang="en-IN" sz="2600" dirty="0" smtClean="0">
                <a:solidFill>
                  <a:srgbClr val="FFFF00"/>
                </a:solidFill>
              </a:rPr>
              <a:t>.</a:t>
            </a:r>
            <a:endParaRPr lang="en-IN" sz="2600" dirty="0">
              <a:solidFill>
                <a:srgbClr val="FFFF00"/>
              </a:solidFill>
            </a:endParaRPr>
          </a:p>
          <a:p>
            <a:pPr marL="0" indent="0">
              <a:buNone/>
            </a:pPr>
            <a:r>
              <a:rPr lang="en-US" sz="2600" b="1" dirty="0" smtClean="0"/>
              <a:t/>
            </a:r>
            <a:br>
              <a:rPr lang="en-US" sz="2600" b="1" dirty="0" smtClean="0"/>
            </a:br>
            <a:endParaRPr lang="en-IN" sz="2600" b="1"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4</a:t>
            </a:fld>
            <a:endParaRPr lang="en-US" dirty="0"/>
          </a:p>
        </p:txBody>
      </p:sp>
    </p:spTree>
    <p:extLst>
      <p:ext uri="{BB962C8B-B14F-4D97-AF65-F5344CB8AC3E}">
        <p14:creationId xmlns:p14="http://schemas.microsoft.com/office/powerpoint/2010/main" val="134454762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extLst>
              <a:ext uri="{BEBA8EAE-BF5A-486C-A8C5-ECC9F3942E4B}">
                <a14:imgProps xmlns:a14="http://schemas.microsoft.com/office/drawing/2010/main">
                  <a14:imgLayer r:embed="rId3">
                    <a14:imgEffect>
                      <a14:artisticCement/>
                    </a14:imgEffect>
                  </a14:imgLayer>
                </a14:imgProps>
              </a:ext>
            </a:extLst>
          </a:blip>
          <a:srcRec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IN" dirty="0"/>
              <a:t>MULTITHREADING CONTD</a:t>
            </a:r>
            <a:r>
              <a:rPr lang="en-IN" dirty="0" smtClean="0"/>
              <a:t>.(III)</a:t>
            </a:r>
            <a:endParaRPr lang="en-IN" dirty="0"/>
          </a:p>
        </p:txBody>
      </p:sp>
      <p:sp>
        <p:nvSpPr>
          <p:cNvPr id="3" name="Content Placeholder 2"/>
          <p:cNvSpPr>
            <a:spLocks noGrp="1"/>
          </p:cNvSpPr>
          <p:nvPr>
            <p:ph idx="1"/>
          </p:nvPr>
        </p:nvSpPr>
        <p:spPr>
          <a:xfrm>
            <a:off x="152400" y="1066800"/>
            <a:ext cx="8839200" cy="5638800"/>
          </a:xfrm>
        </p:spPr>
        <p:txBody>
          <a:bodyPr/>
          <a:lstStyle/>
          <a:p>
            <a:r>
              <a:rPr lang="en-IN" dirty="0">
                <a:solidFill>
                  <a:schemeClr val="tx1">
                    <a:lumMod val="95000"/>
                    <a:lumOff val="5000"/>
                  </a:schemeClr>
                </a:solidFill>
              </a:rPr>
              <a:t>Interleaved </a:t>
            </a:r>
            <a:r>
              <a:rPr lang="en-IN" dirty="0" smtClean="0">
                <a:solidFill>
                  <a:schemeClr val="tx1">
                    <a:lumMod val="95000"/>
                    <a:lumOff val="5000"/>
                  </a:schemeClr>
                </a:solidFill>
              </a:rPr>
              <a:t>multi-threading</a:t>
            </a:r>
            <a:br>
              <a:rPr lang="en-IN" dirty="0" smtClean="0">
                <a:solidFill>
                  <a:schemeClr val="tx1">
                    <a:lumMod val="95000"/>
                    <a:lumOff val="5000"/>
                  </a:schemeClr>
                </a:solidFill>
              </a:rPr>
            </a:br>
            <a:r>
              <a:rPr lang="en-IN" u="sng" dirty="0" smtClean="0">
                <a:solidFill>
                  <a:schemeClr val="tx1">
                    <a:lumMod val="95000"/>
                    <a:lumOff val="5000"/>
                  </a:schemeClr>
                </a:solidFill>
              </a:rPr>
              <a:t>Barrel processor</a:t>
            </a:r>
          </a:p>
          <a:p>
            <a:r>
              <a:rPr lang="en-IN" sz="2000" dirty="0">
                <a:solidFill>
                  <a:schemeClr val="tx1">
                    <a:lumMod val="95000"/>
                    <a:lumOff val="5000"/>
                  </a:schemeClr>
                </a:solidFill>
              </a:rPr>
              <a:t>The purpose of interleaved multithreading is to remove all data dependency stalls from the execution pipeline. Since one thread is relatively independent from other threads, there's less chance of one instruction in one pipe stage needing an output from an older instruction in the pipeline.</a:t>
            </a:r>
          </a:p>
          <a:p>
            <a:r>
              <a:rPr lang="en-IN" sz="2000" dirty="0">
                <a:solidFill>
                  <a:schemeClr val="tx1">
                    <a:lumMod val="95000"/>
                    <a:lumOff val="5000"/>
                  </a:schemeClr>
                </a:solidFill>
              </a:rPr>
              <a:t>Conceptually, it is similar to pre-emptive multi-tasking used in operating systems. One can make the analogy that the time-slice given to each active thread is one CPU cycle.</a:t>
            </a:r>
            <a:br>
              <a:rPr lang="en-IN" sz="2000" dirty="0">
                <a:solidFill>
                  <a:schemeClr val="tx1">
                    <a:lumMod val="95000"/>
                    <a:lumOff val="5000"/>
                  </a:schemeClr>
                </a:solidFill>
              </a:rPr>
            </a:br>
            <a:r>
              <a:rPr lang="en-IN" sz="2000" dirty="0">
                <a:solidFill>
                  <a:schemeClr val="tx1">
                    <a:lumMod val="95000"/>
                    <a:lumOff val="5000"/>
                  </a:schemeClr>
                </a:solidFill>
              </a:rPr>
              <a:t>The most advanced type of multi-threading applies to superscalar processors. A normal superscalar processor issues multiple instructions from a single thread every CPU cycle. </a:t>
            </a:r>
          </a:p>
          <a:p>
            <a:endParaRPr lang="en-IN" u="sng"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5</a:t>
            </a:fld>
            <a:endParaRPr lang="en-US" dirty="0"/>
          </a:p>
        </p:txBody>
      </p:sp>
    </p:spTree>
    <p:extLst>
      <p:ext uri="{BB962C8B-B14F-4D97-AF65-F5344CB8AC3E}">
        <p14:creationId xmlns:p14="http://schemas.microsoft.com/office/powerpoint/2010/main" val="311171411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lstStyle/>
          <a:p>
            <a:r>
              <a:rPr lang="en-IN" dirty="0"/>
              <a:t>MULTITHREADING </a:t>
            </a:r>
            <a:r>
              <a:rPr lang="en-IN" dirty="0" smtClean="0"/>
              <a:t>END	</a:t>
            </a:r>
            <a:endParaRPr lang="en-IN" dirty="0"/>
          </a:p>
        </p:txBody>
      </p:sp>
      <p:sp>
        <p:nvSpPr>
          <p:cNvPr id="3" name="Content Placeholder 2"/>
          <p:cNvSpPr>
            <a:spLocks noGrp="1"/>
          </p:cNvSpPr>
          <p:nvPr>
            <p:ph sz="half" idx="1"/>
          </p:nvPr>
        </p:nvSpPr>
        <p:spPr>
          <a:xfrm>
            <a:off x="457200" y="1143000"/>
            <a:ext cx="4038600" cy="4983163"/>
          </a:xfrm>
        </p:spPr>
        <p:txBody>
          <a:bodyPr>
            <a:normAutofit/>
          </a:bodyPr>
          <a:lstStyle/>
          <a:p>
            <a:r>
              <a:rPr lang="en-US" sz="2000" dirty="0" smtClean="0"/>
              <a:t>PROCESSES IN MULTITHREADING</a:t>
            </a:r>
          </a:p>
          <a:p>
            <a:r>
              <a:rPr lang="en-US" sz="1800" dirty="0" smtClean="0"/>
              <a:t>Single threaded correspond to traditional OS. At particular instances of time, a thread can be in anyone of several states namely, running blocked ,ready ,or terminated. Due to these similarities, threads are often viewed as miniprocesses . In fact, in OS with threads facility, a process having a single thread corresponds to a process of a traditional OS as shown in figure. Threads are often to as </a:t>
            </a:r>
            <a:r>
              <a:rPr lang="en-US" i="1" dirty="0" smtClean="0">
                <a:latin typeface="French Script MT" pitchFamily="66" charset="0"/>
              </a:rPr>
              <a:t>lightweight processes </a:t>
            </a:r>
            <a:r>
              <a:rPr lang="en-US" sz="1800" dirty="0"/>
              <a:t>and traditional process are referred as </a:t>
            </a:r>
            <a:r>
              <a:rPr lang="en-US" i="1" dirty="0" smtClean="0">
                <a:latin typeface="French Script MT" pitchFamily="66" charset="0"/>
              </a:rPr>
              <a:t>heavyweight process</a:t>
            </a:r>
            <a:endParaRPr lang="en-IN" sz="1800" i="1" dirty="0">
              <a:latin typeface="French Script MT" pitchFamily="66" charset="0"/>
            </a:endParaRPr>
          </a:p>
        </p:txBody>
      </p:sp>
      <p:pic>
        <p:nvPicPr>
          <p:cNvPr id="5" name="Content Placeholder 4"/>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495800" y="1524000"/>
            <a:ext cx="4495800" cy="4419600"/>
          </a:xfrm>
        </p:spPr>
      </p:pic>
      <p:sp>
        <p:nvSpPr>
          <p:cNvPr id="4" name="Action Button: Home 3">
            <a:hlinkClick r:id="rId4" action="ppaction://hlinksldjump" highlightClick="1"/>
          </p:cNvPr>
          <p:cNvSpPr/>
          <p:nvPr/>
        </p:nvSpPr>
        <p:spPr>
          <a:xfrm>
            <a:off x="457200" y="5943600"/>
            <a:ext cx="1066800" cy="6858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6</a:t>
            </a:fld>
            <a:endParaRPr lang="en-US" dirty="0"/>
          </a:p>
        </p:txBody>
      </p:sp>
    </p:spTree>
    <p:extLst>
      <p:ext uri="{BB962C8B-B14F-4D97-AF65-F5344CB8AC3E}">
        <p14:creationId xmlns:p14="http://schemas.microsoft.com/office/powerpoint/2010/main" val="418813229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IN" dirty="0" smtClean="0"/>
              <a:t>ADVANTAGES OF MULTITHREADING </a:t>
            </a:r>
            <a:endParaRPr lang="en-IN" dirty="0"/>
          </a:p>
        </p:txBody>
      </p:sp>
      <p:sp>
        <p:nvSpPr>
          <p:cNvPr id="3" name="Content Placeholder 2"/>
          <p:cNvSpPr>
            <a:spLocks noGrp="1"/>
          </p:cNvSpPr>
          <p:nvPr>
            <p:ph idx="1"/>
          </p:nvPr>
        </p:nvSpPr>
        <p:spPr>
          <a:xfrm>
            <a:off x="152400" y="990600"/>
            <a:ext cx="8839200" cy="5715000"/>
          </a:xfrm>
        </p:spPr>
        <p:txBody>
          <a:bodyPr>
            <a:normAutofit fontScale="25000" lnSpcReduction="20000"/>
          </a:bodyPr>
          <a:lstStyle/>
          <a:p>
            <a:r>
              <a:rPr lang="en-IN" sz="6400" b="1" u="sng" dirty="0" smtClean="0">
                <a:solidFill>
                  <a:srgbClr val="7030A0"/>
                </a:solidFill>
              </a:rPr>
              <a:t>Same </a:t>
            </a:r>
            <a:r>
              <a:rPr lang="en-IN" sz="6400" b="1" u="sng" dirty="0">
                <a:solidFill>
                  <a:srgbClr val="7030A0"/>
                </a:solidFill>
              </a:rPr>
              <a:t>set of caching </a:t>
            </a:r>
            <a:r>
              <a:rPr lang="en-IN" sz="6400" dirty="0" smtClean="0"/>
              <a:t>- </a:t>
            </a:r>
            <a:r>
              <a:rPr lang="en-IN" sz="6400" dirty="0"/>
              <a:t>If a thread gets a lot of cache misses, the other thread(s) can continue, </a:t>
            </a:r>
            <a:r>
              <a:rPr lang="en-IN" sz="7200" dirty="0"/>
              <a:t>taking advantage of the unused computing resources, which thus can lead to faster overall execution, as these resources would have been idle if only a single thread was executed.</a:t>
            </a:r>
          </a:p>
          <a:p>
            <a:r>
              <a:rPr lang="en-IN" sz="7200" dirty="0"/>
              <a:t>If a thread cannot use all the computing resources of the CPU (because instructions depend on each other's result), running another thread can avoid leaving these idle.</a:t>
            </a:r>
          </a:p>
          <a:p>
            <a:r>
              <a:rPr lang="en-IN" sz="7200" b="1" u="sng" dirty="0" smtClean="0">
                <a:solidFill>
                  <a:srgbClr val="7030A0"/>
                </a:solidFill>
              </a:rPr>
              <a:t>Faster </a:t>
            </a:r>
            <a:r>
              <a:rPr lang="en-IN" sz="7200" dirty="0" smtClean="0"/>
              <a:t>- </a:t>
            </a:r>
            <a:r>
              <a:rPr lang="en-IN" sz="7200" dirty="0"/>
              <a:t>if several threads work on the same set of data, they can actually share their cache, leading to better cache usage or synchronization on its values. Multiple threads can lead to improved application performance. For example, if there are a number of calculations to be performed or the contents of a file are being processed, then there the application can be made faster by performing multiple operations at the same time.</a:t>
            </a:r>
          </a:p>
          <a:p>
            <a:r>
              <a:rPr lang="en-IN" sz="7200" b="1" u="sng" dirty="0">
                <a:solidFill>
                  <a:srgbClr val="7030A0"/>
                </a:solidFill>
              </a:rPr>
              <a:t>Better responsiveness to the user </a:t>
            </a:r>
            <a:r>
              <a:rPr lang="en-IN" sz="7200" dirty="0"/>
              <a:t>- if there are operations which can take long time to be done, these operations can be put in a separate thread, and the application will preserve its responsiveness to the user input - Faster application - the work will be done by more objects</a:t>
            </a:r>
          </a:p>
          <a:p>
            <a:r>
              <a:rPr lang="en-IN" sz="7200" b="1" u="sng" dirty="0">
                <a:solidFill>
                  <a:srgbClr val="7030A0"/>
                </a:solidFill>
              </a:rPr>
              <a:t>Improved responsiveness </a:t>
            </a:r>
            <a:r>
              <a:rPr lang="en-IN" sz="7200" dirty="0"/>
              <a:t>— when it comes to application performance I am a firm believer that perception is reality. If the user perceives that my application is slow, then it that means it is in reality slow. If the application is performing operations that take a perceivably long time to complete, these operations can be put into a separate thread which will allow the application to continue to be responsive to the user.</a:t>
            </a:r>
          </a:p>
          <a:p>
            <a:r>
              <a:rPr lang="en-IN" sz="7200" b="1" u="sng" dirty="0">
                <a:solidFill>
                  <a:srgbClr val="7030A0"/>
                </a:solidFill>
              </a:rPr>
              <a:t>Prioritization</a:t>
            </a:r>
            <a:r>
              <a:rPr lang="en-IN" sz="7200" dirty="0"/>
              <a:t> — Threads can be assigned a priority which would allow higher priority tasks to take precedence over lower priority tasks.</a:t>
            </a:r>
          </a:p>
          <a:p>
            <a:endParaRPr lang="en-IN" dirty="0"/>
          </a:p>
        </p:txBody>
      </p:sp>
      <p:sp>
        <p:nvSpPr>
          <p:cNvPr id="4" name="Action Button: Home 3">
            <a:hlinkClick r:id="rId3" action="ppaction://hlinksldjump" highlightClick="1"/>
          </p:cNvPr>
          <p:cNvSpPr/>
          <p:nvPr/>
        </p:nvSpPr>
        <p:spPr>
          <a:xfrm>
            <a:off x="533400" y="6096000"/>
            <a:ext cx="1066800" cy="609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7</a:t>
            </a:fld>
            <a:endParaRPr lang="en-US" dirty="0"/>
          </a:p>
        </p:txBody>
      </p:sp>
    </p:spTree>
    <p:extLst>
      <p:ext uri="{BB962C8B-B14F-4D97-AF65-F5344CB8AC3E}">
        <p14:creationId xmlns:p14="http://schemas.microsoft.com/office/powerpoint/2010/main" val="166990501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extLst>
              <a:ext uri="{BEBA8EAE-BF5A-486C-A8C5-ECC9F3942E4B}">
                <a14:imgProps xmlns:a14="http://schemas.microsoft.com/office/drawing/2010/main">
                  <a14:imgLayer r:embed="rId3">
                    <a14:imgEffect>
                      <a14:artisticLineDrawing/>
                    </a14:imgEffect>
                  </a14:imgLayer>
                </a14:imgProps>
              </a:ext>
            </a:extLst>
          </a:blip>
          <a:srcRec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fontScale="90000"/>
          </a:bodyPr>
          <a:lstStyle/>
          <a:p>
            <a:r>
              <a:rPr lang="en-IN" dirty="0" smtClean="0"/>
              <a:t>DISADVANTAGES OF MULTITHREADING</a:t>
            </a:r>
            <a:endParaRPr lang="en-IN" dirty="0"/>
          </a:p>
        </p:txBody>
      </p:sp>
      <p:sp>
        <p:nvSpPr>
          <p:cNvPr id="3" name="Content Placeholder 2"/>
          <p:cNvSpPr>
            <a:spLocks noGrp="1"/>
          </p:cNvSpPr>
          <p:nvPr>
            <p:ph idx="1"/>
          </p:nvPr>
        </p:nvSpPr>
        <p:spPr>
          <a:xfrm>
            <a:off x="152400" y="838200"/>
            <a:ext cx="8839200" cy="6019800"/>
          </a:xfrm>
        </p:spPr>
        <p:txBody>
          <a:bodyPr>
            <a:normAutofit lnSpcReduction="10000"/>
          </a:bodyPr>
          <a:lstStyle/>
          <a:p>
            <a:r>
              <a:rPr lang="en-IN" sz="1700" dirty="0" smtClean="0"/>
              <a:t>Multiple </a:t>
            </a:r>
            <a:r>
              <a:rPr lang="en-IN" sz="1700" dirty="0"/>
              <a:t>threads can interfere with each other when sharing hardware resources such as caches or translation look aside buffers (TLBs).</a:t>
            </a:r>
          </a:p>
          <a:p>
            <a:r>
              <a:rPr lang="en-IN" sz="1700" dirty="0"/>
              <a:t>Execution times of a </a:t>
            </a:r>
            <a:r>
              <a:rPr lang="en-IN" sz="1700" u="sng" dirty="0">
                <a:solidFill>
                  <a:srgbClr val="FFC000"/>
                </a:solidFill>
              </a:rPr>
              <a:t>single </a:t>
            </a:r>
            <a:r>
              <a:rPr lang="en-IN" sz="1700" b="1" u="sng" dirty="0">
                <a:solidFill>
                  <a:srgbClr val="FFC000"/>
                </a:solidFill>
              </a:rPr>
              <a:t>thread are not improved </a:t>
            </a:r>
            <a:r>
              <a:rPr lang="en-IN" sz="1700" dirty="0"/>
              <a:t>but can be degraded, even when only one thread is executing. This is due </a:t>
            </a:r>
            <a:r>
              <a:rPr lang="en-IN" sz="1700" u="sng" dirty="0">
                <a:solidFill>
                  <a:srgbClr val="002060"/>
                </a:solidFill>
              </a:rPr>
              <a:t>to </a:t>
            </a:r>
            <a:r>
              <a:rPr lang="en-IN" sz="1700" b="1" u="sng" dirty="0">
                <a:solidFill>
                  <a:srgbClr val="002060"/>
                </a:solidFill>
              </a:rPr>
              <a:t>slower frequencies</a:t>
            </a:r>
            <a:r>
              <a:rPr lang="en-IN" sz="1700" u="sng" dirty="0"/>
              <a:t> </a:t>
            </a:r>
            <a:r>
              <a:rPr lang="en-IN" sz="1700" dirty="0"/>
              <a:t>and/or</a:t>
            </a:r>
            <a:r>
              <a:rPr lang="en-IN" sz="1700" u="sng" dirty="0"/>
              <a:t> </a:t>
            </a:r>
            <a:r>
              <a:rPr lang="en-IN" sz="1700" b="1" u="sng" dirty="0">
                <a:solidFill>
                  <a:srgbClr val="002060"/>
                </a:solidFill>
              </a:rPr>
              <a:t>additional pipeline </a:t>
            </a:r>
            <a:r>
              <a:rPr lang="en-IN" sz="1700" dirty="0"/>
              <a:t>stages that are necessary to accommodate thread-switching hardware.</a:t>
            </a:r>
          </a:p>
          <a:p>
            <a:r>
              <a:rPr lang="en-IN" sz="1700" dirty="0"/>
              <a:t>Hardware support for multithreading is more visible to software, thus </a:t>
            </a:r>
            <a:r>
              <a:rPr lang="en-IN" sz="1700" b="1" u="sng" dirty="0" smtClean="0">
                <a:solidFill>
                  <a:srgbClr val="002060"/>
                </a:solidFill>
              </a:rPr>
              <a:t>requiring more changes </a:t>
            </a:r>
            <a:r>
              <a:rPr lang="en-IN" sz="1700" dirty="0" smtClean="0"/>
              <a:t>to </a:t>
            </a:r>
            <a:r>
              <a:rPr lang="en-IN" sz="1700" dirty="0"/>
              <a:t>both application programs and operating systems than multiprocessing.</a:t>
            </a:r>
          </a:p>
          <a:p>
            <a:r>
              <a:rPr lang="en-IN" sz="1700" dirty="0"/>
              <a:t>Hardware techniques used to</a:t>
            </a:r>
            <a:r>
              <a:rPr lang="en-IN" sz="1700" u="sng" dirty="0"/>
              <a:t> </a:t>
            </a:r>
            <a:r>
              <a:rPr lang="en-IN" sz="1700" b="1" u="sng" dirty="0">
                <a:solidFill>
                  <a:srgbClr val="002060"/>
                </a:solidFill>
              </a:rPr>
              <a:t>support multithreading often parallel the software techniques </a:t>
            </a:r>
            <a:r>
              <a:rPr lang="en-IN" sz="1700" dirty="0"/>
              <a:t>used for computer </a:t>
            </a:r>
            <a:r>
              <a:rPr lang="en-IN" sz="1700" b="1" u="sng" dirty="0">
                <a:solidFill>
                  <a:srgbClr val="002060"/>
                </a:solidFill>
              </a:rPr>
              <a:t>multitasking</a:t>
            </a:r>
            <a:r>
              <a:rPr lang="en-IN" sz="1700" b="1" dirty="0">
                <a:solidFill>
                  <a:srgbClr val="002060"/>
                </a:solidFill>
              </a:rPr>
              <a:t> </a:t>
            </a:r>
            <a:r>
              <a:rPr lang="en-IN" sz="1700" dirty="0"/>
              <a:t>of computer programs.</a:t>
            </a:r>
          </a:p>
          <a:p>
            <a:r>
              <a:rPr lang="en-IN" sz="1700" b="1" u="sng" dirty="0">
                <a:solidFill>
                  <a:srgbClr val="002060"/>
                </a:solidFill>
              </a:rPr>
              <a:t>Thread scheduling </a:t>
            </a:r>
            <a:r>
              <a:rPr lang="en-IN" sz="1700" dirty="0"/>
              <a:t>is also a major problem in </a:t>
            </a:r>
            <a:r>
              <a:rPr lang="en-IN" sz="1700" dirty="0" smtClean="0"/>
              <a:t>multithreading.</a:t>
            </a:r>
          </a:p>
          <a:p>
            <a:r>
              <a:rPr lang="en-IN" sz="1700" b="1" u="sng" dirty="0" smtClean="0">
                <a:solidFill>
                  <a:srgbClr val="002060"/>
                </a:solidFill>
              </a:rPr>
              <a:t>Creating overhead for the processor </a:t>
            </a:r>
            <a:r>
              <a:rPr lang="en-IN" sz="1700" dirty="0" smtClean="0"/>
              <a:t>- </a:t>
            </a:r>
            <a:r>
              <a:rPr lang="en-IN" sz="1700" dirty="0"/>
              <a:t>each time the CPU finishes with a thread it should write in the memory the point it has reached, because next time when the processor starts that thread again it should know where it has finished and where to start from - The code become more complex - using thread into the code makes the code difficult read and debug - Sharing the resources among the threads can lead to deadlocks or other unexpected </a:t>
            </a:r>
            <a:r>
              <a:rPr lang="en-IN" sz="1700" dirty="0" smtClean="0"/>
              <a:t>problems</a:t>
            </a:r>
          </a:p>
          <a:p>
            <a:r>
              <a:rPr lang="en-IN" sz="1700" b="1" u="sng" dirty="0" smtClean="0">
                <a:solidFill>
                  <a:srgbClr val="002060"/>
                </a:solidFill>
              </a:rPr>
              <a:t>Programming </a:t>
            </a:r>
            <a:r>
              <a:rPr lang="en-IN" sz="1700" b="1" u="sng" dirty="0">
                <a:solidFill>
                  <a:srgbClr val="002060"/>
                </a:solidFill>
              </a:rPr>
              <a:t>and debugging is more complex</a:t>
            </a:r>
            <a:r>
              <a:rPr lang="en-IN" sz="1700" dirty="0"/>
              <a:t> — with multithreaded applications the programmer must account for race conditions and deadlocks.</a:t>
            </a:r>
          </a:p>
          <a:p>
            <a:r>
              <a:rPr lang="en-IN" sz="1700" b="1" u="sng" dirty="0">
                <a:solidFill>
                  <a:srgbClr val="002060"/>
                </a:solidFill>
              </a:rPr>
              <a:t>Threads add overhead to the system </a:t>
            </a:r>
            <a:r>
              <a:rPr lang="en-IN" sz="1700" dirty="0"/>
              <a:t>— In order for the operating system to track a large number of threads it is going to consume processor time. If there are too many threads then each thread may not be given enough time to execute during its time slice. In addition, each thread is scheduled for execution less frequently due to the volume and time slice committed to each thread.</a:t>
            </a:r>
          </a:p>
          <a:p>
            <a:endParaRPr lang="en-IN" sz="1700" dirty="0"/>
          </a:p>
        </p:txBody>
      </p:sp>
      <p:sp>
        <p:nvSpPr>
          <p:cNvPr id="4" name="Action Button: Home 3">
            <a:hlinkClick r:id="rId4" action="ppaction://hlinksldjump" highlightClick="1"/>
          </p:cNvPr>
          <p:cNvSpPr/>
          <p:nvPr/>
        </p:nvSpPr>
        <p:spPr>
          <a:xfrm>
            <a:off x="1295400" y="6248400"/>
            <a:ext cx="762000" cy="4572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8</a:t>
            </a:fld>
            <a:endParaRPr lang="en-US" dirty="0"/>
          </a:p>
        </p:txBody>
      </p:sp>
    </p:spTree>
    <p:extLst>
      <p:ext uri="{BB962C8B-B14F-4D97-AF65-F5344CB8AC3E}">
        <p14:creationId xmlns:p14="http://schemas.microsoft.com/office/powerpoint/2010/main" val="3776903131"/>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extLst>
              <a:ext uri="{BEBA8EAE-BF5A-486C-A8C5-ECC9F3942E4B}">
                <a14:imgProps xmlns:a14="http://schemas.microsoft.com/office/drawing/2010/main">
                  <a14:imgLayer r:embed="rId3">
                    <a14:imgEffect>
                      <a14:artisticGlowDiffused/>
                    </a14:imgEffect>
                  </a14:imgLayer>
                </a14:imgProps>
              </a:ext>
            </a:extLst>
          </a:blip>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lstStyle/>
          <a:p>
            <a:r>
              <a:rPr lang="en-US" dirty="0" smtClean="0"/>
              <a:t>MULTIPROCESSING</a:t>
            </a:r>
            <a:endParaRPr lang="en-IN" dirty="0"/>
          </a:p>
        </p:txBody>
      </p:sp>
      <p:sp>
        <p:nvSpPr>
          <p:cNvPr id="3" name="Content Placeholder 2"/>
          <p:cNvSpPr>
            <a:spLocks noGrp="1"/>
          </p:cNvSpPr>
          <p:nvPr>
            <p:ph idx="1"/>
          </p:nvPr>
        </p:nvSpPr>
        <p:spPr>
          <a:xfrm>
            <a:off x="457200" y="990600"/>
            <a:ext cx="8229600" cy="5715000"/>
          </a:xfrm>
        </p:spPr>
        <p:txBody>
          <a:bodyPr>
            <a:normAutofit fontScale="92500"/>
          </a:bodyPr>
          <a:lstStyle/>
          <a:p>
            <a:r>
              <a:rPr lang="en-IN" b="1" u="sng" dirty="0"/>
              <a:t>Multiprocessing</a:t>
            </a:r>
            <a:r>
              <a:rPr lang="en-IN" dirty="0"/>
              <a:t> is the use of </a:t>
            </a:r>
            <a:r>
              <a:rPr lang="en-IN" dirty="0">
                <a:solidFill>
                  <a:srgbClr val="C00000"/>
                </a:solidFill>
              </a:rPr>
              <a:t>two or more</a:t>
            </a:r>
            <a:r>
              <a:rPr lang="en-IN" dirty="0"/>
              <a:t> central processing units (</a:t>
            </a:r>
            <a:r>
              <a:rPr lang="en-IN" dirty="0">
                <a:solidFill>
                  <a:srgbClr val="C00000"/>
                </a:solidFill>
              </a:rPr>
              <a:t>CPUs) </a:t>
            </a:r>
            <a:r>
              <a:rPr lang="en-IN" dirty="0"/>
              <a:t>within a single computer system. The term also refers to the ability of a system to support more than one processor and/or the ability to allocate tasks between them. There are many variations on this basic theme, and the definition of multiprocessing can vary with context, mostly as a function of how CPUs are defined (multiple cores on one die, multiple dies in one package, multiple packages in one system unit, etc.).</a:t>
            </a:r>
          </a:p>
          <a:p>
            <a:r>
              <a:rPr lang="en-IN" dirty="0"/>
              <a:t>Multiprocessing sometimes refers to the execution of multiple concurrent software processes in a system as opposed to a single process at any one instant. However, the terms multitasking or multiprogramming are more appropriate to describe this concept, which is implemented mostly in software, whereas multiprocessing is more appropriate to describe the use of multiple hardware CPUs. A system can be both multiprocessing and multiprogramming, only one of the two, or neither of the two of them.</a:t>
            </a:r>
          </a:p>
          <a:p>
            <a:endParaRPr lang="en-IN"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9</a:t>
            </a:fld>
            <a:endParaRPr lang="en-US" dirty="0"/>
          </a:p>
        </p:txBody>
      </p:sp>
    </p:spTree>
    <p:extLst>
      <p:ext uri="{BB962C8B-B14F-4D97-AF65-F5344CB8AC3E}">
        <p14:creationId xmlns:p14="http://schemas.microsoft.com/office/powerpoint/2010/main" val="3600188481"/>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1000" fill="hold"/>
                                        <p:tgtEl>
                                          <p:spTgt spid="2"/>
                                        </p:tgtEl>
                                        <p:attrNameLst>
                                          <p:attrName>ppt_w</p:attrName>
                                        </p:attrNameLst>
                                      </p:cBhvr>
                                      <p:tavLst>
                                        <p:tav tm="0">
                                          <p:val>
                                            <p:fltVal val="0"/>
                                          </p:val>
                                        </p:tav>
                                        <p:tav tm="100000">
                                          <p:val>
                                            <p:strVal val="#ppt_w"/>
                                          </p:val>
                                        </p:tav>
                                      </p:tavLst>
                                    </p:anim>
                                    <p:anim calcmode="lin" valueType="num">
                                      <p:cBhvr>
                                        <p:cTn id="18" dur="1000" fill="hold"/>
                                        <p:tgtEl>
                                          <p:spTgt spid="2"/>
                                        </p:tgtEl>
                                        <p:attrNameLst>
                                          <p:attrName>ppt_h</p:attrName>
                                        </p:attrNameLst>
                                      </p:cBhvr>
                                      <p:tavLst>
                                        <p:tav tm="0">
                                          <p:val>
                                            <p:fltVal val="0"/>
                                          </p:val>
                                        </p:tav>
                                        <p:tav tm="100000">
                                          <p:val>
                                            <p:strVal val="#ppt_h"/>
                                          </p:val>
                                        </p:tav>
                                      </p:tavLst>
                                    </p:anim>
                                    <p:anim calcmode="lin" valueType="num">
                                      <p:cBhvr>
                                        <p:cTn id="19" dur="1000" fill="hold"/>
                                        <p:tgtEl>
                                          <p:spTgt spid="2"/>
                                        </p:tgtEl>
                                        <p:attrNameLst>
                                          <p:attrName>style.rotation</p:attrName>
                                        </p:attrNameLst>
                                      </p:cBhvr>
                                      <p:tavLst>
                                        <p:tav tm="0">
                                          <p:val>
                                            <p:fltVal val="90"/>
                                          </p:val>
                                        </p:tav>
                                        <p:tav tm="100000">
                                          <p:val>
                                            <p:fltVal val="0"/>
                                          </p:val>
                                        </p:tav>
                                      </p:tavLst>
                                    </p:anim>
                                    <p:animEffect transition="in" filter="fade">
                                      <p:cBhvr>
                                        <p:cTn id="2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extLst>
              <a:ext uri="{BEBA8EAE-BF5A-486C-A8C5-ECC9F3942E4B}">
                <a14:imgProps xmlns:a14="http://schemas.microsoft.com/office/drawing/2010/main">
                  <a14:imgLayer r:embed="rId3">
                    <a14:imgEffect>
                      <a14:sharpenSoften amount="15000"/>
                    </a14:imgEffect>
                    <a14:imgEffect>
                      <a14:brightnessContrast bright="-52000" contrast="-15000"/>
                    </a14:imgEffect>
                  </a14:imgLayer>
                </a14:imgProps>
              </a:ext>
            </a:extLst>
          </a:blip>
          <a:srcRec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fontScale="90000"/>
          </a:bodyPr>
          <a:lstStyle/>
          <a:p>
            <a:r>
              <a:rPr lang="en-US" dirty="0" smtClean="0"/>
              <a:t>MULTIPROCESSING CONTD.(2)</a:t>
            </a:r>
            <a:endParaRPr lang="en-IN" dirty="0"/>
          </a:p>
        </p:txBody>
      </p:sp>
      <p:sp>
        <p:nvSpPr>
          <p:cNvPr id="3" name="Content Placeholder 2"/>
          <p:cNvSpPr>
            <a:spLocks noGrp="1"/>
          </p:cNvSpPr>
          <p:nvPr>
            <p:ph idx="1"/>
          </p:nvPr>
        </p:nvSpPr>
        <p:spPr>
          <a:xfrm>
            <a:off x="152400" y="838200"/>
            <a:ext cx="8915400" cy="5943600"/>
          </a:xfrm>
        </p:spPr>
        <p:txBody>
          <a:bodyPr>
            <a:normAutofit fontScale="92500" lnSpcReduction="10000"/>
          </a:bodyPr>
          <a:lstStyle/>
          <a:p>
            <a:r>
              <a:rPr lang="en-IN" dirty="0">
                <a:solidFill>
                  <a:schemeClr val="tx1">
                    <a:lumMod val="95000"/>
                    <a:lumOff val="5000"/>
                  </a:schemeClr>
                </a:solidFill>
              </a:rPr>
              <a:t>Processor symmetry</a:t>
            </a:r>
          </a:p>
          <a:p>
            <a:r>
              <a:rPr lang="en-IN" dirty="0">
                <a:solidFill>
                  <a:schemeClr val="tx1">
                    <a:lumMod val="95000"/>
                    <a:lumOff val="5000"/>
                  </a:schemeClr>
                </a:solidFill>
              </a:rPr>
              <a:t>In a multiprocessing system, all CPUs may be equal, or some may be reserved for special purposes. A combination of hardware and operating-system software design considerations determine the symmetry (or lack thereof) in a given system. For example, hardware or software considerations may require that only one CPU respond to all hardware interrupts, whereas all other work in the system may be distributed equally among CPUs; or execution of kernel-mode code may be restricted to only one processor (either a specific processor, or only one processor at a time), whereas user-mode code may be executed in any combination of processors. Multiprocessing systems are often easier to design if such restrictions are imposed, but they tend to be less efficient than systems in which all CPUs are utilized. </a:t>
            </a:r>
          </a:p>
          <a:p>
            <a:r>
              <a:rPr lang="en-IN" dirty="0">
                <a:solidFill>
                  <a:schemeClr val="tx1">
                    <a:lumMod val="95000"/>
                    <a:lumOff val="5000"/>
                  </a:schemeClr>
                </a:solidFill>
              </a:rPr>
              <a:t>Systems that treat all CPUs equally are called symmetric multiprocessing (SMP) systems. In systems where all CPUs are not equal, system resources may be divided in a number of ways, including asymmetric multiprocessing (ASMP), non-uniform memory access (NUMA) multiprocessing, and clustered multiprocessing.</a:t>
            </a:r>
          </a:p>
          <a:p>
            <a:endParaRPr lang="en-IN"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10</a:t>
            </a:fld>
            <a:endParaRPr lang="en-US" dirty="0"/>
          </a:p>
        </p:txBody>
      </p:sp>
    </p:spTree>
    <p:extLst>
      <p:ext uri="{BB962C8B-B14F-4D97-AF65-F5344CB8AC3E}">
        <p14:creationId xmlns:p14="http://schemas.microsoft.com/office/powerpoint/2010/main" val="223929748"/>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fontScale="90000"/>
          </a:bodyPr>
          <a:lstStyle/>
          <a:p>
            <a:r>
              <a:rPr lang="en-US" dirty="0" smtClean="0"/>
              <a:t>MULTIPROCESSING CONTD.(3)</a:t>
            </a:r>
            <a:endParaRPr lang="en-IN" dirty="0"/>
          </a:p>
        </p:txBody>
      </p:sp>
      <p:sp>
        <p:nvSpPr>
          <p:cNvPr id="3" name="Content Placeholder 2"/>
          <p:cNvSpPr>
            <a:spLocks noGrp="1"/>
          </p:cNvSpPr>
          <p:nvPr>
            <p:ph idx="1"/>
          </p:nvPr>
        </p:nvSpPr>
        <p:spPr>
          <a:xfrm>
            <a:off x="152400" y="762000"/>
            <a:ext cx="8915400" cy="5943600"/>
          </a:xfrm>
        </p:spPr>
        <p:txBody>
          <a:bodyPr>
            <a:normAutofit fontScale="92500" lnSpcReduction="20000"/>
          </a:bodyPr>
          <a:lstStyle/>
          <a:p>
            <a:r>
              <a:rPr lang="en-IN" b="1" u="sng" dirty="0">
                <a:solidFill>
                  <a:schemeClr val="accent6">
                    <a:lumMod val="60000"/>
                    <a:lumOff val="40000"/>
                  </a:schemeClr>
                </a:solidFill>
              </a:rPr>
              <a:t>Processor </a:t>
            </a:r>
            <a:r>
              <a:rPr lang="en-IN" b="1" u="sng" dirty="0" smtClean="0">
                <a:solidFill>
                  <a:schemeClr val="accent6">
                    <a:lumMod val="60000"/>
                    <a:lumOff val="40000"/>
                  </a:schemeClr>
                </a:solidFill>
              </a:rPr>
              <a:t>coupling </a:t>
            </a:r>
            <a:r>
              <a:rPr lang="en-IN" b="1" dirty="0" smtClean="0"/>
              <a:t>(types of multiprocessing systems i.e. tightly &amp;loosely coupled)</a:t>
            </a:r>
            <a:endParaRPr lang="en-IN" b="1" dirty="0"/>
          </a:p>
          <a:p>
            <a:r>
              <a:rPr lang="en-IN" dirty="0">
                <a:solidFill>
                  <a:schemeClr val="bg2">
                    <a:lumMod val="75000"/>
                  </a:schemeClr>
                </a:solidFill>
              </a:rPr>
              <a:t>Tightly-coupled multiprocessor systems </a:t>
            </a:r>
            <a:r>
              <a:rPr lang="en-IN" dirty="0"/>
              <a:t>contain multiple CPUs that are connected at the bus level. These CPUs may have access to a central shared memory (SMP or UMA), or may participate in a memory hierarchy with both local and shared memory (NUMA). The IBM p690 Regatta is an example of a high end SMP system. Intel Xeon processors dominated the multiprocessor market for business PCs and were the only x86 option until the release of AMD's Opteron range of processors in 2004. Both ranges of processors had their own on board cache but provided access to shared memory; the Xeon processors via a common pipe and the Opteron processors via independent pathways to the system RAM.</a:t>
            </a:r>
          </a:p>
          <a:p>
            <a:r>
              <a:rPr lang="en-IN" dirty="0"/>
              <a:t>Chip multiprocessors, also known as multi-core computing, involves more than one processor placed on a single chip and can be thought of the most extreme form of tightly-coupled multiprocessing. Mainframe systems with multiple processors are often tightly-coupled.</a:t>
            </a:r>
          </a:p>
          <a:p>
            <a:r>
              <a:rPr lang="en-IN" dirty="0">
                <a:solidFill>
                  <a:schemeClr val="bg1">
                    <a:lumMod val="65000"/>
                  </a:schemeClr>
                </a:solidFill>
              </a:rPr>
              <a:t>Loosely-coupled multiprocessor systems </a:t>
            </a:r>
            <a:r>
              <a:rPr lang="en-IN" dirty="0"/>
              <a:t>(often referred to as clusters) are based on multiple standalone single or dual processor commodity computers interconnected via a high speed communication system (Gigabit Ethernet is common). A Linux Beowulf cluster is an example of a loosely-coupled system.</a:t>
            </a:r>
          </a:p>
          <a:p>
            <a:endParaRPr lang="en-IN"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11</a:t>
            </a:fld>
            <a:endParaRPr lang="en-US" dirty="0"/>
          </a:p>
        </p:txBody>
      </p:sp>
    </p:spTree>
    <p:extLst>
      <p:ext uri="{BB962C8B-B14F-4D97-AF65-F5344CB8AC3E}">
        <p14:creationId xmlns:p14="http://schemas.microsoft.com/office/powerpoint/2010/main" val="14258988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fontScale="90000"/>
          </a:bodyPr>
          <a:lstStyle/>
          <a:p>
            <a:r>
              <a:rPr lang="en-US" dirty="0" smtClean="0"/>
              <a:t>MULTIPROCESSING CONTD.(4)</a:t>
            </a:r>
            <a:endParaRPr lang="en-IN" dirty="0"/>
          </a:p>
        </p:txBody>
      </p:sp>
      <p:sp>
        <p:nvSpPr>
          <p:cNvPr id="3" name="Content Placeholder 2"/>
          <p:cNvSpPr>
            <a:spLocks noGrp="1"/>
          </p:cNvSpPr>
          <p:nvPr>
            <p:ph idx="1"/>
          </p:nvPr>
        </p:nvSpPr>
        <p:spPr>
          <a:xfrm>
            <a:off x="457200" y="990600"/>
            <a:ext cx="8229600" cy="5638800"/>
          </a:xfrm>
        </p:spPr>
        <p:txBody>
          <a:bodyPr/>
          <a:lstStyle/>
          <a:p>
            <a:r>
              <a:rPr lang="en-IN" sz="2200" dirty="0">
                <a:solidFill>
                  <a:srgbClr val="C00000"/>
                </a:solidFill>
              </a:rPr>
              <a:t>Tightly-coupled systems perform better and are physically smaller than loosely-coupled systems, but have historically required greater initial investments and may depreciate rapidly; nodes in a loosely-coupled system are usually inexpensive commodity computers and can be recycled as independent machines upon retirement from the cluster.</a:t>
            </a:r>
          </a:p>
          <a:p>
            <a:r>
              <a:rPr lang="en-IN" sz="2200" dirty="0">
                <a:solidFill>
                  <a:srgbClr val="C00000"/>
                </a:solidFill>
              </a:rPr>
              <a:t>Power consumption is also a consideration. Tightly-coupled systems tend to be much more energy efficient than clusters. This is because considerable economy can be realized by designing components to work together from the beginning in tightly-coupled systems, whereas loosely-coupled systems use components that were not necessarily intended specifically for use in such systems.</a:t>
            </a:r>
          </a:p>
          <a:p>
            <a:endParaRPr lang="en-IN"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12</a:t>
            </a:fld>
            <a:endParaRPr lang="en-US" dirty="0"/>
          </a:p>
        </p:txBody>
      </p:sp>
    </p:spTree>
    <p:extLst>
      <p:ext uri="{BB962C8B-B14F-4D97-AF65-F5344CB8AC3E}">
        <p14:creationId xmlns:p14="http://schemas.microsoft.com/office/powerpoint/2010/main" val="208042693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US" dirty="0" smtClean="0"/>
              <a:t>MULTIPROCESSING </a:t>
            </a:r>
            <a:r>
              <a:rPr lang="en-US" sz="4000" dirty="0" smtClean="0"/>
              <a:t>end</a:t>
            </a:r>
            <a:endParaRPr lang="en-IN" dirty="0"/>
          </a:p>
        </p:txBody>
      </p:sp>
      <p:sp>
        <p:nvSpPr>
          <p:cNvPr id="3" name="Content Placeholder 2"/>
          <p:cNvSpPr>
            <a:spLocks noGrp="1"/>
          </p:cNvSpPr>
          <p:nvPr>
            <p:ph idx="1"/>
          </p:nvPr>
        </p:nvSpPr>
        <p:spPr>
          <a:xfrm>
            <a:off x="228600" y="914400"/>
            <a:ext cx="8763000" cy="5715000"/>
          </a:xfrm>
        </p:spPr>
        <p:txBody>
          <a:bodyPr/>
          <a:lstStyle/>
          <a:p>
            <a:r>
              <a:rPr lang="en-US" sz="2000" b="1" u="sng" dirty="0" smtClean="0">
                <a:solidFill>
                  <a:schemeClr val="accent6">
                    <a:lumMod val="50000"/>
                  </a:schemeClr>
                </a:solidFill>
              </a:rPr>
              <a:t>Software implementation issues</a:t>
            </a:r>
          </a:p>
          <a:p>
            <a:r>
              <a:rPr lang="en-IN" sz="2000" b="1" dirty="0">
                <a:solidFill>
                  <a:schemeClr val="accent6">
                    <a:lumMod val="50000"/>
                  </a:schemeClr>
                </a:solidFill>
              </a:rPr>
              <a:t>SISD </a:t>
            </a:r>
            <a:r>
              <a:rPr lang="en-IN" sz="2000" b="1" dirty="0" smtClean="0">
                <a:solidFill>
                  <a:schemeClr val="accent6">
                    <a:lumMod val="50000"/>
                  </a:schemeClr>
                </a:solidFill>
              </a:rPr>
              <a:t>multiprocessing </a:t>
            </a:r>
            <a:r>
              <a:rPr lang="en-IN" sz="2000" dirty="0" smtClean="0">
                <a:solidFill>
                  <a:schemeClr val="accent6">
                    <a:lumMod val="50000"/>
                  </a:schemeClr>
                </a:solidFill>
              </a:rPr>
              <a:t/>
            </a:r>
            <a:br>
              <a:rPr lang="en-IN" sz="2000" dirty="0" smtClean="0">
                <a:solidFill>
                  <a:schemeClr val="accent6">
                    <a:lumMod val="50000"/>
                  </a:schemeClr>
                </a:solidFill>
              </a:rPr>
            </a:br>
            <a:r>
              <a:rPr lang="en-IN" sz="2000" dirty="0" smtClean="0">
                <a:solidFill>
                  <a:schemeClr val="accent6">
                    <a:lumMod val="50000"/>
                  </a:schemeClr>
                </a:solidFill>
              </a:rPr>
              <a:t>single </a:t>
            </a:r>
            <a:r>
              <a:rPr lang="en-IN" sz="2000" dirty="0">
                <a:solidFill>
                  <a:schemeClr val="accent6">
                    <a:lumMod val="50000"/>
                  </a:schemeClr>
                </a:solidFill>
              </a:rPr>
              <a:t>data stream computer one processor sequentially processes </a:t>
            </a:r>
            <a:r>
              <a:rPr lang="en-IN" sz="2000" dirty="0" smtClean="0">
                <a:solidFill>
                  <a:schemeClr val="accent6">
                    <a:lumMod val="50000"/>
                  </a:schemeClr>
                </a:solidFill>
              </a:rPr>
              <a:t>instructions</a:t>
            </a:r>
          </a:p>
          <a:p>
            <a:r>
              <a:rPr lang="en-IN" sz="2000" b="1" dirty="0">
                <a:solidFill>
                  <a:schemeClr val="accent6">
                    <a:lumMod val="50000"/>
                  </a:schemeClr>
                </a:solidFill>
              </a:rPr>
              <a:t>SIMD </a:t>
            </a:r>
            <a:r>
              <a:rPr lang="en-IN" sz="2000" b="1" dirty="0" smtClean="0">
                <a:solidFill>
                  <a:schemeClr val="accent6">
                    <a:lumMod val="50000"/>
                  </a:schemeClr>
                </a:solidFill>
              </a:rPr>
              <a:t>multiprocessing</a:t>
            </a:r>
            <a:r>
              <a:rPr lang="en-IN" sz="2000" dirty="0" smtClean="0">
                <a:solidFill>
                  <a:schemeClr val="accent6">
                    <a:lumMod val="50000"/>
                  </a:schemeClr>
                </a:solidFill>
              </a:rPr>
              <a:t/>
            </a:r>
            <a:br>
              <a:rPr lang="en-IN" sz="2000" dirty="0" smtClean="0">
                <a:solidFill>
                  <a:schemeClr val="accent6">
                    <a:lumMod val="50000"/>
                  </a:schemeClr>
                </a:solidFill>
              </a:rPr>
            </a:br>
            <a:r>
              <a:rPr lang="en-IN" sz="2000" dirty="0" smtClean="0">
                <a:solidFill>
                  <a:schemeClr val="accent6">
                    <a:lumMod val="50000"/>
                  </a:schemeClr>
                </a:solidFill>
              </a:rPr>
              <a:t>In </a:t>
            </a:r>
            <a:r>
              <a:rPr lang="en-IN" sz="2000" dirty="0">
                <a:solidFill>
                  <a:schemeClr val="accent6">
                    <a:lumMod val="50000"/>
                  </a:schemeClr>
                </a:solidFill>
              </a:rPr>
              <a:t>a single instruction stream, multiple data stream computer one processor handles a stream of instructions, each one of which can perform calculations in parallel on multiple data locations</a:t>
            </a:r>
            <a:r>
              <a:rPr lang="en-IN" sz="2000" dirty="0" smtClean="0">
                <a:solidFill>
                  <a:schemeClr val="accent6">
                    <a:lumMod val="50000"/>
                  </a:schemeClr>
                </a:solidFill>
              </a:rPr>
              <a:t>.</a:t>
            </a:r>
          </a:p>
          <a:p>
            <a:r>
              <a:rPr lang="en-IN" sz="2000" b="1" dirty="0">
                <a:solidFill>
                  <a:schemeClr val="accent6">
                    <a:lumMod val="50000"/>
                  </a:schemeClr>
                </a:solidFill>
              </a:rPr>
              <a:t>MISD multiprocessing </a:t>
            </a:r>
            <a:r>
              <a:rPr lang="en-IN" sz="2000" dirty="0">
                <a:solidFill>
                  <a:schemeClr val="accent6">
                    <a:lumMod val="50000"/>
                  </a:schemeClr>
                </a:solidFill>
              </a:rPr>
              <a:t/>
            </a:r>
            <a:br>
              <a:rPr lang="en-IN" sz="2000" dirty="0">
                <a:solidFill>
                  <a:schemeClr val="accent6">
                    <a:lumMod val="50000"/>
                  </a:schemeClr>
                </a:solidFill>
              </a:rPr>
            </a:br>
            <a:r>
              <a:rPr lang="en-IN" sz="2000" dirty="0" smtClean="0">
                <a:solidFill>
                  <a:schemeClr val="accent6">
                    <a:lumMod val="50000"/>
                  </a:schemeClr>
                </a:solidFill>
              </a:rPr>
              <a:t> offers </a:t>
            </a:r>
            <a:r>
              <a:rPr lang="en-IN" sz="2000" dirty="0">
                <a:solidFill>
                  <a:schemeClr val="accent6">
                    <a:lumMod val="50000"/>
                  </a:schemeClr>
                </a:solidFill>
              </a:rPr>
              <a:t>mainly the advantage of redundancy, since multiple processing units perform the same tasks on the same data, reducing the chances of incorrect results if one of the units fails. </a:t>
            </a:r>
          </a:p>
          <a:p>
            <a:r>
              <a:rPr lang="en-IN" sz="2000" b="1" dirty="0">
                <a:solidFill>
                  <a:schemeClr val="accent6">
                    <a:lumMod val="50000"/>
                  </a:schemeClr>
                </a:solidFill>
              </a:rPr>
              <a:t>MIMD multiprocessing </a:t>
            </a:r>
            <a:r>
              <a:rPr lang="en-IN" sz="2000" dirty="0">
                <a:solidFill>
                  <a:schemeClr val="accent6">
                    <a:lumMod val="50000"/>
                  </a:schemeClr>
                </a:solidFill>
              </a:rPr>
              <a:t/>
            </a:r>
            <a:br>
              <a:rPr lang="en-IN" sz="2000" dirty="0">
                <a:solidFill>
                  <a:schemeClr val="accent6">
                    <a:lumMod val="50000"/>
                  </a:schemeClr>
                </a:solidFill>
              </a:rPr>
            </a:br>
            <a:r>
              <a:rPr lang="en-IN" sz="2000" dirty="0" smtClean="0">
                <a:solidFill>
                  <a:schemeClr val="accent6">
                    <a:lumMod val="50000"/>
                  </a:schemeClr>
                </a:solidFill>
              </a:rPr>
              <a:t>MIMD </a:t>
            </a:r>
            <a:r>
              <a:rPr lang="en-IN" sz="2000" dirty="0">
                <a:solidFill>
                  <a:schemeClr val="accent6">
                    <a:lumMod val="50000"/>
                  </a:schemeClr>
                </a:solidFill>
              </a:rPr>
              <a:t>multiprocessing architecture is suitable for a wide variety of tasks in which completely independent and parallel execution of instructions touching different sets of data It is the utilization of multiple CPUs in a single computer system. This is </a:t>
            </a:r>
            <a:r>
              <a:rPr lang="en-IN" sz="2000" dirty="0">
                <a:solidFill>
                  <a:srgbClr val="C00000"/>
                </a:solidFill>
              </a:rPr>
              <a:t>also called </a:t>
            </a:r>
            <a:r>
              <a:rPr lang="en-IN" sz="2800" dirty="0">
                <a:solidFill>
                  <a:srgbClr val="C00000"/>
                </a:solidFill>
                <a:latin typeface="Freestyle Script" pitchFamily="66" charset="0"/>
              </a:rPr>
              <a:t>parallel processing.</a:t>
            </a:r>
          </a:p>
        </p:txBody>
      </p:sp>
      <p:sp>
        <p:nvSpPr>
          <p:cNvPr id="4" name="Action Button: Home 3">
            <a:hlinkClick r:id="rId3" action="ppaction://hlinksldjump" highlightClick="1"/>
          </p:cNvPr>
          <p:cNvSpPr/>
          <p:nvPr/>
        </p:nvSpPr>
        <p:spPr>
          <a:xfrm>
            <a:off x="3810000" y="5943600"/>
            <a:ext cx="1066800" cy="6096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13</a:t>
            </a:fld>
            <a:endParaRPr lang="en-US" dirty="0"/>
          </a:p>
        </p:txBody>
      </p:sp>
    </p:spTree>
    <p:extLst>
      <p:ext uri="{BB962C8B-B14F-4D97-AF65-F5344CB8AC3E}">
        <p14:creationId xmlns:p14="http://schemas.microsoft.com/office/powerpoint/2010/main" val="231763610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extLst>
              <a:ext uri="{BEBA8EAE-BF5A-486C-A8C5-ECC9F3942E4B}">
                <a14:imgProps xmlns:a14="http://schemas.microsoft.com/office/drawing/2010/main">
                  <a14:imgLayer r:embed="rId3">
                    <a14:imgEffect>
                      <a14:artisticLineDrawing/>
                    </a14:imgEffect>
                  </a14:imgLayer>
                </a14:imgProps>
              </a:ext>
            </a:extLst>
          </a:blip>
          <a:srcRec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r>
              <a:rPr lang="en-US" dirty="0" smtClean="0"/>
              <a:t>ADVANTAGES OF MULTIPROCESSING</a:t>
            </a:r>
            <a:endParaRPr lang="en-IN" dirty="0"/>
          </a:p>
        </p:txBody>
      </p:sp>
      <p:sp>
        <p:nvSpPr>
          <p:cNvPr id="3" name="Content Placeholder 2"/>
          <p:cNvSpPr>
            <a:spLocks noGrp="1"/>
          </p:cNvSpPr>
          <p:nvPr>
            <p:ph idx="1"/>
          </p:nvPr>
        </p:nvSpPr>
        <p:spPr>
          <a:xfrm>
            <a:off x="152400" y="990600"/>
            <a:ext cx="8915400" cy="5638800"/>
          </a:xfrm>
        </p:spPr>
        <p:txBody>
          <a:bodyPr>
            <a:normAutofit lnSpcReduction="10000"/>
          </a:bodyPr>
          <a:lstStyle/>
          <a:p>
            <a:r>
              <a:rPr lang="en-IN" b="1" u="sng" dirty="0">
                <a:solidFill>
                  <a:srgbClr val="C00000"/>
                </a:solidFill>
              </a:rPr>
              <a:t>Better throughput</a:t>
            </a:r>
            <a:r>
              <a:rPr lang="en-IN" dirty="0">
                <a:solidFill>
                  <a:srgbClr val="002060"/>
                </a:solidFill>
              </a:rPr>
              <a:t>:</a:t>
            </a:r>
            <a:r>
              <a:rPr lang="en-IN" dirty="0">
                <a:solidFill>
                  <a:srgbClr val="C00000"/>
                </a:solidFill>
              </a:rPr>
              <a:t>  </a:t>
            </a:r>
            <a:r>
              <a:rPr lang="en-IN" dirty="0"/>
              <a:t>It improves the performance of computer systems by allowing parallel processing of segments of programs.</a:t>
            </a:r>
          </a:p>
          <a:p>
            <a:r>
              <a:rPr lang="en-IN" b="1" u="sng" dirty="0">
                <a:solidFill>
                  <a:srgbClr val="C00000"/>
                </a:solidFill>
              </a:rPr>
              <a:t>Better reliability</a:t>
            </a:r>
            <a:r>
              <a:rPr lang="en-IN" dirty="0"/>
              <a:t>: It provides a built –in backup. If one of the CPUs breaks down, the other CPUs automatically takes over the complete workload until repairs are made. Due to multiplicity of processors system also have better reliability than single processors system ,for example if a system has 4 processors and one fails, then the remaining 3 processors can be utilized ,however system gives his 75% best efforts. This process is called “graceful degradation “.Hence, multiprocessor systems have better reliability.</a:t>
            </a:r>
          </a:p>
          <a:p>
            <a:r>
              <a:rPr lang="en-IN" b="1" u="sng" dirty="0">
                <a:solidFill>
                  <a:srgbClr val="C00000"/>
                </a:solidFill>
              </a:rPr>
              <a:t>Better utilization of resource</a:t>
            </a:r>
            <a:r>
              <a:rPr lang="en-IN" dirty="0"/>
              <a:t>: In additions to the CPUs, it also facilitates more efficient utilization of all the other devices of the computer system.</a:t>
            </a:r>
            <a:endParaRPr lang="en-IN" b="1" u="sng" dirty="0"/>
          </a:p>
          <a:p>
            <a:r>
              <a:rPr lang="en-IN" b="1" u="sng" dirty="0">
                <a:solidFill>
                  <a:srgbClr val="C00000"/>
                </a:solidFill>
              </a:rPr>
              <a:t>Saving </a:t>
            </a:r>
            <a:r>
              <a:rPr lang="en-IN" b="1" u="sng" dirty="0" smtClean="0">
                <a:solidFill>
                  <a:srgbClr val="C00000"/>
                </a:solidFill>
              </a:rPr>
              <a:t>Cost</a:t>
            </a:r>
            <a:r>
              <a:rPr lang="en-IN" b="1" u="sng" dirty="0" smtClean="0"/>
              <a:t/>
            </a:r>
            <a:br>
              <a:rPr lang="en-IN" b="1" u="sng" dirty="0" smtClean="0"/>
            </a:br>
            <a:r>
              <a:rPr lang="en-IN" dirty="0" smtClean="0"/>
              <a:t>Such </a:t>
            </a:r>
            <a:r>
              <a:rPr lang="en-IN" dirty="0"/>
              <a:t>system shares the memory, buses, clock etc.  So it reduces the cost of the system.</a:t>
            </a:r>
          </a:p>
          <a:p>
            <a:endParaRPr lang="en-IN" dirty="0"/>
          </a:p>
        </p:txBody>
      </p:sp>
      <p:sp>
        <p:nvSpPr>
          <p:cNvPr id="4" name="Action Button: Home 3">
            <a:hlinkClick r:id="rId4" action="ppaction://hlinksldjump" highlightClick="1"/>
          </p:cNvPr>
          <p:cNvSpPr/>
          <p:nvPr/>
        </p:nvSpPr>
        <p:spPr>
          <a:xfrm>
            <a:off x="3048000" y="6172200"/>
            <a:ext cx="990600" cy="5334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14</a:t>
            </a:fld>
            <a:endParaRPr lang="en-US" dirty="0"/>
          </a:p>
        </p:txBody>
      </p:sp>
    </p:spTree>
    <p:extLst>
      <p:ext uri="{BB962C8B-B14F-4D97-AF65-F5344CB8AC3E}">
        <p14:creationId xmlns:p14="http://schemas.microsoft.com/office/powerpoint/2010/main" val="3369985283"/>
      </p:ext>
    </p:extLst>
  </p:cSld>
  <p:clrMapOvr>
    <a:masterClrMapping/>
  </p:clrMapOvr>
  <p:transition spd="slow">
    <p:push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fontScale="90000"/>
          </a:bodyPr>
          <a:lstStyle/>
          <a:p>
            <a:r>
              <a:rPr lang="en-US" dirty="0" smtClean="0"/>
              <a:t>DISADVANTAGES OF MULTIPROCESSING</a:t>
            </a:r>
            <a:endParaRPr lang="en-IN" dirty="0"/>
          </a:p>
        </p:txBody>
      </p:sp>
      <p:sp>
        <p:nvSpPr>
          <p:cNvPr id="3" name="Content Placeholder 2"/>
          <p:cNvSpPr>
            <a:spLocks noGrp="1"/>
          </p:cNvSpPr>
          <p:nvPr>
            <p:ph idx="1"/>
          </p:nvPr>
        </p:nvSpPr>
        <p:spPr>
          <a:xfrm>
            <a:off x="228600" y="914400"/>
            <a:ext cx="8763000" cy="5791200"/>
          </a:xfrm>
        </p:spPr>
        <p:txBody>
          <a:bodyPr/>
          <a:lstStyle/>
          <a:p>
            <a:endParaRPr lang="en-IN" dirty="0"/>
          </a:p>
          <a:p>
            <a:r>
              <a:rPr lang="en-IN" dirty="0"/>
              <a:t>A </a:t>
            </a:r>
            <a:r>
              <a:rPr lang="en-IN" b="1" dirty="0">
                <a:solidFill>
                  <a:srgbClr val="FF0000"/>
                </a:solidFill>
              </a:rPr>
              <a:t>large</a:t>
            </a:r>
            <a:r>
              <a:rPr lang="en-IN" dirty="0">
                <a:solidFill>
                  <a:srgbClr val="FF0000"/>
                </a:solidFill>
              </a:rPr>
              <a:t> </a:t>
            </a:r>
            <a:r>
              <a:rPr lang="en-IN" dirty="0"/>
              <a:t>main </a:t>
            </a:r>
            <a:r>
              <a:rPr lang="en-IN" b="1" dirty="0">
                <a:solidFill>
                  <a:srgbClr val="FF0000"/>
                </a:solidFill>
              </a:rPr>
              <a:t>memory</a:t>
            </a:r>
            <a:r>
              <a:rPr lang="en-IN" dirty="0">
                <a:solidFill>
                  <a:srgbClr val="FF0000"/>
                </a:solidFill>
              </a:rPr>
              <a:t> </a:t>
            </a:r>
            <a:r>
              <a:rPr lang="en-IN" dirty="0"/>
              <a:t>is </a:t>
            </a:r>
            <a:r>
              <a:rPr lang="en-IN" b="1" dirty="0">
                <a:solidFill>
                  <a:srgbClr val="FF0000"/>
                </a:solidFill>
              </a:rPr>
              <a:t>required</a:t>
            </a:r>
            <a:r>
              <a:rPr lang="en-IN" dirty="0"/>
              <a:t>.</a:t>
            </a:r>
          </a:p>
          <a:p>
            <a:r>
              <a:rPr lang="en-IN" dirty="0"/>
              <a:t> </a:t>
            </a:r>
            <a:r>
              <a:rPr lang="en-IN" b="1" u="sng" dirty="0">
                <a:solidFill>
                  <a:srgbClr val="FF0000"/>
                </a:solidFill>
              </a:rPr>
              <a:t>Sophisticated operating system</a:t>
            </a:r>
            <a:r>
              <a:rPr lang="en-IN" dirty="0"/>
              <a:t>; A very sophisticated operating system is required to schedule, balance and co-ordinate the input, output and processing activities of multiple CPUs.</a:t>
            </a:r>
          </a:p>
          <a:p>
            <a:r>
              <a:rPr lang="en-IN" b="1" u="sng" dirty="0">
                <a:solidFill>
                  <a:srgbClr val="FF0000"/>
                </a:solidFill>
              </a:rPr>
              <a:t>Expensive</a:t>
            </a:r>
            <a:r>
              <a:rPr lang="en-IN" dirty="0"/>
              <a:t>; multiprocessing systems are expensive to procure and maintain.in addition to the high charge paid initially, the regular operation and maintenance of these systems is also called costly affair</a:t>
            </a:r>
          </a:p>
          <a:p>
            <a:r>
              <a:rPr lang="en-IN" b="1" dirty="0">
                <a:solidFill>
                  <a:srgbClr val="FF0000"/>
                </a:solidFill>
              </a:rPr>
              <a:t>Complex &amp; Time taking job</a:t>
            </a:r>
          </a:p>
          <a:p>
            <a:endParaRPr lang="en-IN" dirty="0"/>
          </a:p>
        </p:txBody>
      </p:sp>
      <p:sp>
        <p:nvSpPr>
          <p:cNvPr id="4" name="Action Button: Home 3">
            <a:hlinkClick r:id="rId3" action="ppaction://hlinksldjump" highlightClick="1"/>
          </p:cNvPr>
          <p:cNvSpPr/>
          <p:nvPr/>
        </p:nvSpPr>
        <p:spPr>
          <a:xfrm>
            <a:off x="1066800" y="5486400"/>
            <a:ext cx="762000" cy="6858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15</a:t>
            </a:fld>
            <a:endParaRPr lang="en-US" dirty="0"/>
          </a:p>
        </p:txBody>
      </p:sp>
    </p:spTree>
    <p:extLst>
      <p:ext uri="{BB962C8B-B14F-4D97-AF65-F5344CB8AC3E}">
        <p14:creationId xmlns:p14="http://schemas.microsoft.com/office/powerpoint/2010/main" val="2068928462"/>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265238"/>
          </a:xfrm>
        </p:spPr>
        <p:txBody>
          <a:bodyPr>
            <a:normAutofit/>
          </a:bodyPr>
          <a:lstStyle/>
          <a:p>
            <a:r>
              <a:rPr lang="en-US" dirty="0" smtClean="0"/>
              <a:t>DIFFERENCE BETWEEN </a:t>
            </a:r>
            <a:r>
              <a:rPr lang="en-US" b="0" u="sng" dirty="0" smtClean="0"/>
              <a:t>MULTITHREADING</a:t>
            </a:r>
            <a:r>
              <a:rPr lang="en-US" dirty="0" smtClean="0"/>
              <a:t> &amp; </a:t>
            </a:r>
            <a:r>
              <a:rPr lang="en-US" b="0" u="sng" dirty="0" smtClean="0"/>
              <a:t>MULTIPROCESSING </a:t>
            </a:r>
            <a:r>
              <a:rPr lang="en-US" b="0" dirty="0" smtClean="0">
                <a:solidFill>
                  <a:srgbClr val="FF0000"/>
                </a:solidFill>
              </a:rPr>
              <a:t>{MEANING}</a:t>
            </a:r>
            <a:endParaRPr lang="en-IN" b="0" u="sng" dirty="0">
              <a:solidFill>
                <a:srgbClr val="FF0000"/>
              </a:solidFill>
            </a:endParaRPr>
          </a:p>
        </p:txBody>
      </p:sp>
      <p:sp>
        <p:nvSpPr>
          <p:cNvPr id="3" name="Text Placeholder 2"/>
          <p:cNvSpPr>
            <a:spLocks noGrp="1"/>
          </p:cNvSpPr>
          <p:nvPr>
            <p:ph type="body" idx="1"/>
          </p:nvPr>
        </p:nvSpPr>
        <p:spPr/>
        <p:txBody>
          <a:bodyPr/>
          <a:lstStyle/>
          <a:p>
            <a:r>
              <a:rPr lang="en-US" dirty="0" smtClean="0"/>
              <a:t>MULTITHREADING</a:t>
            </a:r>
            <a:endParaRPr lang="en-IN" dirty="0"/>
          </a:p>
        </p:txBody>
      </p:sp>
      <p:sp>
        <p:nvSpPr>
          <p:cNvPr id="4" name="Content Placeholder 3"/>
          <p:cNvSpPr>
            <a:spLocks noGrp="1"/>
          </p:cNvSpPr>
          <p:nvPr>
            <p:ph sz="half" idx="2"/>
          </p:nvPr>
        </p:nvSpPr>
        <p:spPr>
          <a:xfrm>
            <a:off x="457200" y="2133600"/>
            <a:ext cx="4040188" cy="4343400"/>
          </a:xfrm>
        </p:spPr>
        <p:txBody>
          <a:bodyPr>
            <a:normAutofit/>
          </a:bodyPr>
          <a:lstStyle/>
          <a:p>
            <a:r>
              <a:rPr lang="en-IN" dirty="0"/>
              <a:t>Refers to the ability of an operating system to </a:t>
            </a:r>
            <a:r>
              <a:rPr lang="en-IN" dirty="0">
                <a:solidFill>
                  <a:srgbClr val="7030A0"/>
                </a:solidFill>
              </a:rPr>
              <a:t>execute different parts of a program</a:t>
            </a:r>
            <a:r>
              <a:rPr lang="en-IN" dirty="0"/>
              <a:t>, called threads, simultaneously. The programmer must carefully design the program in such a way that all the threads can run at the same time without interfering with each other.</a:t>
            </a:r>
          </a:p>
          <a:p>
            <a:endParaRPr lang="en-IN" dirty="0"/>
          </a:p>
        </p:txBody>
      </p:sp>
      <p:sp>
        <p:nvSpPr>
          <p:cNvPr id="5" name="Text Placeholder 4"/>
          <p:cNvSpPr>
            <a:spLocks noGrp="1"/>
          </p:cNvSpPr>
          <p:nvPr>
            <p:ph type="body" sz="quarter" idx="3"/>
          </p:nvPr>
        </p:nvSpPr>
        <p:spPr/>
        <p:txBody>
          <a:bodyPr/>
          <a:lstStyle/>
          <a:p>
            <a:r>
              <a:rPr lang="en-US" dirty="0" smtClean="0"/>
              <a:t>MULTIPROCESSING</a:t>
            </a:r>
            <a:endParaRPr lang="en-IN" dirty="0"/>
          </a:p>
        </p:txBody>
      </p:sp>
      <p:sp>
        <p:nvSpPr>
          <p:cNvPr id="6" name="Content Placeholder 5"/>
          <p:cNvSpPr>
            <a:spLocks noGrp="1"/>
          </p:cNvSpPr>
          <p:nvPr>
            <p:ph sz="quarter" idx="4"/>
          </p:nvPr>
        </p:nvSpPr>
        <p:spPr>
          <a:xfrm>
            <a:off x="4645025" y="2174874"/>
            <a:ext cx="4041775" cy="4454525"/>
          </a:xfrm>
        </p:spPr>
        <p:txBody>
          <a:bodyPr>
            <a:normAutofit/>
          </a:bodyPr>
          <a:lstStyle/>
          <a:p>
            <a:r>
              <a:rPr lang="en-IN" dirty="0" smtClean="0"/>
              <a:t>Refers </a:t>
            </a:r>
            <a:r>
              <a:rPr lang="en-IN" dirty="0"/>
              <a:t>to a computer system's ability to support </a:t>
            </a:r>
            <a:r>
              <a:rPr lang="en-IN" dirty="0">
                <a:solidFill>
                  <a:srgbClr val="6600CC"/>
                </a:solidFill>
              </a:rPr>
              <a:t>more than one process </a:t>
            </a:r>
            <a:r>
              <a:rPr lang="en-IN" dirty="0"/>
              <a:t>(program) at the same time. Multiprocessing operating systems enable several programs to run concurrently.</a:t>
            </a:r>
          </a:p>
          <a:p>
            <a:endParaRPr lang="en-IN"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16</a:t>
            </a:fld>
            <a:endParaRPr lang="en-US" dirty="0"/>
          </a:p>
        </p:txBody>
      </p:sp>
    </p:spTree>
    <p:extLst>
      <p:ext uri="{BB962C8B-B14F-4D97-AF65-F5344CB8AC3E}">
        <p14:creationId xmlns:p14="http://schemas.microsoft.com/office/powerpoint/2010/main" val="236229238"/>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IN" dirty="0"/>
              <a:t>DIFFERENCE BETWEEN </a:t>
            </a:r>
            <a:r>
              <a:rPr lang="en-IN" b="0" u="sng" dirty="0"/>
              <a:t>MULTITHREADING &amp; MULTIPROCESSING </a:t>
            </a:r>
            <a:r>
              <a:rPr lang="en-IN" dirty="0" smtClean="0"/>
              <a:t>(contd.)</a:t>
            </a:r>
            <a:endParaRPr lang="en-IN" dirty="0"/>
          </a:p>
        </p:txBody>
      </p:sp>
      <p:sp>
        <p:nvSpPr>
          <p:cNvPr id="3" name="Text Placeholder 2"/>
          <p:cNvSpPr>
            <a:spLocks noGrp="1"/>
          </p:cNvSpPr>
          <p:nvPr>
            <p:ph type="body" idx="1"/>
          </p:nvPr>
        </p:nvSpPr>
        <p:spPr/>
        <p:txBody>
          <a:bodyPr/>
          <a:lstStyle/>
          <a:p>
            <a:r>
              <a:rPr lang="en-US" dirty="0" smtClean="0"/>
              <a:t>MUTLITHREADING</a:t>
            </a:r>
            <a:endParaRPr lang="en-IN" dirty="0"/>
          </a:p>
        </p:txBody>
      </p:sp>
      <p:sp>
        <p:nvSpPr>
          <p:cNvPr id="4" name="Content Placeholder 3"/>
          <p:cNvSpPr>
            <a:spLocks noGrp="1"/>
          </p:cNvSpPr>
          <p:nvPr>
            <p:ph sz="half" idx="2"/>
          </p:nvPr>
        </p:nvSpPr>
        <p:spPr/>
        <p:txBody>
          <a:bodyPr>
            <a:normAutofit lnSpcReduction="10000"/>
          </a:bodyPr>
          <a:lstStyle/>
          <a:p>
            <a:r>
              <a:rPr lang="en-US" dirty="0" smtClean="0"/>
              <a:t>Multithreading thread with in a process </a:t>
            </a:r>
            <a:r>
              <a:rPr lang="en-US" dirty="0" smtClean="0">
                <a:solidFill>
                  <a:srgbClr val="C00000"/>
                </a:solidFill>
              </a:rPr>
              <a:t>share &amp; state </a:t>
            </a:r>
            <a:r>
              <a:rPr lang="en-US" dirty="0" smtClean="0"/>
              <a:t>well as </a:t>
            </a:r>
            <a:r>
              <a:rPr lang="en-US" dirty="0" smtClean="0">
                <a:solidFill>
                  <a:srgbClr val="C00000"/>
                </a:solidFill>
              </a:rPr>
              <a:t>memory</a:t>
            </a:r>
          </a:p>
          <a:p>
            <a:r>
              <a:rPr lang="en-US" dirty="0" smtClean="0"/>
              <a:t>In multithreading threads of a process share </a:t>
            </a:r>
            <a:r>
              <a:rPr lang="en-US" dirty="0" smtClean="0">
                <a:solidFill>
                  <a:srgbClr val="C00000"/>
                </a:solidFill>
              </a:rPr>
              <a:t>same address space </a:t>
            </a:r>
          </a:p>
          <a:p>
            <a:r>
              <a:rPr lang="en-US" dirty="0" smtClean="0"/>
              <a:t>Threads in multithreading exists as a </a:t>
            </a:r>
            <a:r>
              <a:rPr lang="en-US" dirty="0" smtClean="0">
                <a:solidFill>
                  <a:srgbClr val="C00000"/>
                </a:solidFill>
              </a:rPr>
              <a:t>subset</a:t>
            </a:r>
            <a:r>
              <a:rPr lang="en-US" dirty="0" smtClean="0"/>
              <a:t> of process.</a:t>
            </a:r>
          </a:p>
          <a:p>
            <a:r>
              <a:rPr lang="en-US" dirty="0" smtClean="0"/>
              <a:t>context switching between threads in the same process is typically </a:t>
            </a:r>
            <a:r>
              <a:rPr lang="en-US" dirty="0" smtClean="0">
                <a:solidFill>
                  <a:srgbClr val="C00000"/>
                </a:solidFill>
              </a:rPr>
              <a:t>FASTER</a:t>
            </a:r>
            <a:endParaRPr lang="en-IN" dirty="0">
              <a:solidFill>
                <a:srgbClr val="C00000"/>
              </a:solidFill>
            </a:endParaRPr>
          </a:p>
        </p:txBody>
      </p:sp>
      <p:sp>
        <p:nvSpPr>
          <p:cNvPr id="5" name="Text Placeholder 4"/>
          <p:cNvSpPr>
            <a:spLocks noGrp="1"/>
          </p:cNvSpPr>
          <p:nvPr>
            <p:ph type="body" sz="quarter" idx="3"/>
          </p:nvPr>
        </p:nvSpPr>
        <p:spPr/>
        <p:txBody>
          <a:bodyPr/>
          <a:lstStyle/>
          <a:p>
            <a:r>
              <a:rPr lang="en-US" dirty="0" smtClean="0"/>
              <a:t>MULTIPROCESSING</a:t>
            </a:r>
            <a:endParaRPr lang="en-IN" dirty="0"/>
          </a:p>
        </p:txBody>
      </p:sp>
      <p:sp>
        <p:nvSpPr>
          <p:cNvPr id="6" name="Content Placeholder 5"/>
          <p:cNvSpPr>
            <a:spLocks noGrp="1"/>
          </p:cNvSpPr>
          <p:nvPr>
            <p:ph sz="quarter" idx="4"/>
          </p:nvPr>
        </p:nvSpPr>
        <p:spPr/>
        <p:txBody>
          <a:bodyPr>
            <a:normAutofit lnSpcReduction="10000"/>
          </a:bodyPr>
          <a:lstStyle/>
          <a:p>
            <a:r>
              <a:rPr lang="en-US" dirty="0" smtClean="0"/>
              <a:t>Multiprocessing  carries only </a:t>
            </a:r>
            <a:r>
              <a:rPr lang="en-US" dirty="0" smtClean="0">
                <a:solidFill>
                  <a:srgbClr val="C00000"/>
                </a:solidFill>
              </a:rPr>
              <a:t>considerable</a:t>
            </a:r>
            <a:r>
              <a:rPr lang="en-US" dirty="0" smtClean="0"/>
              <a:t> store </a:t>
            </a:r>
            <a:r>
              <a:rPr lang="en-US" dirty="0" smtClean="0">
                <a:solidFill>
                  <a:srgbClr val="C00000"/>
                </a:solidFill>
              </a:rPr>
              <a:t>information</a:t>
            </a:r>
          </a:p>
          <a:p>
            <a:r>
              <a:rPr lang="en-US" dirty="0" smtClean="0"/>
              <a:t>In multiprocessing ,processes have </a:t>
            </a:r>
            <a:r>
              <a:rPr lang="en-US" dirty="0" smtClean="0">
                <a:solidFill>
                  <a:srgbClr val="C00000"/>
                </a:solidFill>
              </a:rPr>
              <a:t>separate address space </a:t>
            </a:r>
          </a:p>
          <a:p>
            <a:r>
              <a:rPr lang="en-US" dirty="0" smtClean="0"/>
              <a:t>Processes are </a:t>
            </a:r>
            <a:r>
              <a:rPr lang="en-US" dirty="0" smtClean="0">
                <a:solidFill>
                  <a:srgbClr val="C00000"/>
                </a:solidFill>
              </a:rPr>
              <a:t>independent &amp; free</a:t>
            </a:r>
            <a:r>
              <a:rPr lang="en-US" dirty="0" smtClean="0"/>
              <a:t> In multiprocessing.</a:t>
            </a:r>
          </a:p>
          <a:p>
            <a:r>
              <a:rPr lang="en-US" dirty="0" smtClean="0"/>
              <a:t>Multiprocessing  is comparatively</a:t>
            </a:r>
            <a:r>
              <a:rPr lang="en-US" dirty="0" smtClean="0">
                <a:solidFill>
                  <a:srgbClr val="C00000"/>
                </a:solidFill>
              </a:rPr>
              <a:t> SLOWER </a:t>
            </a:r>
            <a:r>
              <a:rPr lang="en-US" dirty="0" smtClean="0"/>
              <a:t>than multithreading</a:t>
            </a:r>
            <a:endParaRPr lang="en-IN"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17</a:t>
            </a:fld>
            <a:endParaRPr lang="en-US" dirty="0"/>
          </a:p>
        </p:txBody>
      </p:sp>
    </p:spTree>
    <p:extLst>
      <p:ext uri="{BB962C8B-B14F-4D97-AF65-F5344CB8AC3E}">
        <p14:creationId xmlns:p14="http://schemas.microsoft.com/office/powerpoint/2010/main" val="39329229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pattFill prst="wdUpDiag">
          <a:fgClr>
            <a:schemeClr val="accent6">
              <a:lumMod val="40000"/>
              <a:lumOff val="60000"/>
            </a:schemeClr>
          </a:fgClr>
          <a:bgClr>
            <a:srgbClr val="FFFF00"/>
          </a:bgClr>
        </a:patt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IN" dirty="0"/>
              <a:t>DIFFERENCE BETWEEN </a:t>
            </a:r>
            <a:r>
              <a:rPr lang="en-IN" b="0" u="sng" dirty="0"/>
              <a:t>MULTITHREADING &amp; MULTIPROCESSING </a:t>
            </a:r>
            <a:r>
              <a:rPr lang="en-IN" dirty="0"/>
              <a:t>(contd.)</a:t>
            </a:r>
          </a:p>
        </p:txBody>
      </p:sp>
      <p:sp>
        <p:nvSpPr>
          <p:cNvPr id="3" name="Text Placeholder 2"/>
          <p:cNvSpPr>
            <a:spLocks noGrp="1"/>
          </p:cNvSpPr>
          <p:nvPr>
            <p:ph type="body" idx="1"/>
          </p:nvPr>
        </p:nvSpPr>
        <p:spPr/>
        <p:txBody>
          <a:bodyPr/>
          <a:lstStyle/>
          <a:p>
            <a:r>
              <a:rPr lang="en-US" dirty="0" smtClean="0"/>
              <a:t>MULTITHREADING</a:t>
            </a:r>
            <a:endParaRPr lang="en-IN" dirty="0"/>
          </a:p>
        </p:txBody>
      </p:sp>
      <p:sp>
        <p:nvSpPr>
          <p:cNvPr id="4" name="Content Placeholder 3"/>
          <p:cNvSpPr>
            <a:spLocks noGrp="1"/>
          </p:cNvSpPr>
          <p:nvPr>
            <p:ph sz="half" idx="2"/>
          </p:nvPr>
        </p:nvSpPr>
        <p:spPr/>
        <p:txBody>
          <a:bodyPr>
            <a:normAutofit lnSpcReduction="10000"/>
          </a:bodyPr>
          <a:lstStyle/>
          <a:p>
            <a:r>
              <a:rPr lang="en-IN" dirty="0"/>
              <a:t>Multi-threading is a more </a:t>
            </a:r>
            <a:r>
              <a:rPr lang="en-IN" dirty="0">
                <a:solidFill>
                  <a:srgbClr val="FF0000"/>
                </a:solidFill>
              </a:rPr>
              <a:t>"light weight" </a:t>
            </a:r>
            <a:r>
              <a:rPr lang="en-IN" dirty="0"/>
              <a:t>form of concurrency: there is less context per thread than per process. As a result thread lifetime, context switching and synchronisation costs are lower. The shared address space (noted above) means data sharing requires no extra work.</a:t>
            </a:r>
          </a:p>
        </p:txBody>
      </p:sp>
      <p:sp>
        <p:nvSpPr>
          <p:cNvPr id="5" name="Text Placeholder 4"/>
          <p:cNvSpPr>
            <a:spLocks noGrp="1"/>
          </p:cNvSpPr>
          <p:nvPr>
            <p:ph type="body" sz="quarter" idx="3"/>
          </p:nvPr>
        </p:nvSpPr>
        <p:spPr/>
        <p:txBody>
          <a:bodyPr/>
          <a:lstStyle/>
          <a:p>
            <a:r>
              <a:rPr lang="en-US" dirty="0" smtClean="0"/>
              <a:t>MULTIPROCESSING</a:t>
            </a:r>
            <a:endParaRPr lang="en-IN" dirty="0"/>
          </a:p>
        </p:txBody>
      </p:sp>
      <p:sp>
        <p:nvSpPr>
          <p:cNvPr id="6" name="Content Placeholder 5"/>
          <p:cNvSpPr>
            <a:spLocks noGrp="1"/>
          </p:cNvSpPr>
          <p:nvPr>
            <p:ph sz="quarter" idx="4"/>
          </p:nvPr>
        </p:nvSpPr>
        <p:spPr/>
        <p:txBody>
          <a:bodyPr>
            <a:normAutofit fontScale="92500" lnSpcReduction="20000"/>
          </a:bodyPr>
          <a:lstStyle/>
          <a:p>
            <a:r>
              <a:rPr lang="en-IN" dirty="0"/>
              <a:t>Multi-processing has the opposite benefits. Since </a:t>
            </a:r>
            <a:r>
              <a:rPr lang="en-IN" dirty="0">
                <a:solidFill>
                  <a:srgbClr val="FF0000"/>
                </a:solidFill>
              </a:rPr>
              <a:t>processes</a:t>
            </a:r>
            <a:r>
              <a:rPr lang="en-IN" dirty="0"/>
              <a:t> are </a:t>
            </a:r>
            <a:r>
              <a:rPr lang="en-IN" dirty="0">
                <a:solidFill>
                  <a:srgbClr val="FF0000"/>
                </a:solidFill>
              </a:rPr>
              <a:t>insulated</a:t>
            </a:r>
            <a:r>
              <a:rPr lang="en-IN" dirty="0"/>
              <a:t> from each other by the </a:t>
            </a:r>
            <a:r>
              <a:rPr lang="en-IN" dirty="0">
                <a:solidFill>
                  <a:srgbClr val="FF0000"/>
                </a:solidFill>
              </a:rPr>
              <a:t>OS</a:t>
            </a:r>
            <a:r>
              <a:rPr lang="en-IN" dirty="0"/>
              <a:t>, an error in one process cannot bring down another process. Contrast this with multi-threading, in which an error in one thread can bring down all the threads in the process. Further, individual processes may run as different users and have different permissions.</a:t>
            </a:r>
          </a:p>
        </p:txBody>
      </p:sp>
      <p:sp>
        <p:nvSpPr>
          <p:cNvPr id="7" name="Slide Number Placeholder 6"/>
          <p:cNvSpPr>
            <a:spLocks noGrp="1"/>
          </p:cNvSpPr>
          <p:nvPr>
            <p:ph type="sldNum" sz="quarter" idx="12"/>
          </p:nvPr>
        </p:nvSpPr>
        <p:spPr/>
        <p:txBody>
          <a:bodyPr/>
          <a:lstStyle/>
          <a:p>
            <a:fld id="{B6F15528-21DE-4FAA-801E-634DDDAF4B2B}" type="slidenum">
              <a:rPr lang="en-US" smtClean="0"/>
              <a:pPr/>
              <a:t>18</a:t>
            </a:fld>
            <a:endParaRPr lang="en-US" dirty="0"/>
          </a:p>
        </p:txBody>
      </p:sp>
    </p:spTree>
    <p:extLst>
      <p:ext uri="{BB962C8B-B14F-4D97-AF65-F5344CB8AC3E}">
        <p14:creationId xmlns:p14="http://schemas.microsoft.com/office/powerpoint/2010/main" val="71812174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pattFill prst="narHorz">
          <a:fgClr>
            <a:srgbClr val="FFFF00"/>
          </a:fgClr>
          <a:bgClr>
            <a:srgbClr val="00B050"/>
          </a:bgClr>
        </a:patt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IN" dirty="0"/>
              <a:t>DIFFERENCE BETWEEN </a:t>
            </a:r>
            <a:r>
              <a:rPr lang="en-IN" b="0" u="sng" dirty="0"/>
              <a:t>MULTITHREADING &amp; MULTIPROCESSING </a:t>
            </a:r>
            <a:r>
              <a:rPr lang="en-IN" dirty="0"/>
              <a:t>(contd.)</a:t>
            </a:r>
          </a:p>
        </p:txBody>
      </p:sp>
      <p:sp>
        <p:nvSpPr>
          <p:cNvPr id="3" name="Text Placeholder 2"/>
          <p:cNvSpPr>
            <a:spLocks noGrp="1"/>
          </p:cNvSpPr>
          <p:nvPr>
            <p:ph type="body" idx="1"/>
          </p:nvPr>
        </p:nvSpPr>
        <p:spPr/>
        <p:txBody>
          <a:bodyPr/>
          <a:lstStyle/>
          <a:p>
            <a:r>
              <a:rPr lang="en-US" dirty="0" smtClean="0"/>
              <a:t>MULTITHREADING</a:t>
            </a:r>
            <a:endParaRPr lang="en-IN" dirty="0"/>
          </a:p>
        </p:txBody>
      </p:sp>
      <p:sp>
        <p:nvSpPr>
          <p:cNvPr id="4" name="Content Placeholder 3"/>
          <p:cNvSpPr>
            <a:spLocks noGrp="1"/>
          </p:cNvSpPr>
          <p:nvPr>
            <p:ph sz="half" idx="2"/>
          </p:nvPr>
        </p:nvSpPr>
        <p:spPr/>
        <p:txBody>
          <a:bodyPr>
            <a:normAutofit lnSpcReduction="10000"/>
          </a:bodyPr>
          <a:lstStyle/>
          <a:p>
            <a:r>
              <a:rPr lang="en-IN" dirty="0">
                <a:solidFill>
                  <a:srgbClr val="FF0000"/>
                </a:solidFill>
              </a:rPr>
              <a:t>Same job </a:t>
            </a:r>
            <a:r>
              <a:rPr lang="en-IN" dirty="0"/>
              <a:t>can be broken logically and executed simultaneously and the results are combined at the end of </a:t>
            </a:r>
            <a:r>
              <a:rPr lang="en-IN" dirty="0" smtClean="0"/>
              <a:t>processing</a:t>
            </a:r>
          </a:p>
          <a:p>
            <a:r>
              <a:rPr lang="en-IN" dirty="0"/>
              <a:t>Cost of thread intercommunication is relatively </a:t>
            </a:r>
            <a:r>
              <a:rPr lang="en-IN" dirty="0">
                <a:solidFill>
                  <a:srgbClr val="FF0000"/>
                </a:solidFill>
              </a:rPr>
              <a:t>low </a:t>
            </a:r>
            <a:endParaRPr lang="en-IN" dirty="0" smtClean="0">
              <a:solidFill>
                <a:srgbClr val="FF0000"/>
              </a:solidFill>
            </a:endParaRPr>
          </a:p>
          <a:p>
            <a:r>
              <a:rPr lang="en-IN" dirty="0"/>
              <a:t>T</a:t>
            </a:r>
            <a:r>
              <a:rPr lang="en-IN" dirty="0" smtClean="0"/>
              <a:t>hreads </a:t>
            </a:r>
            <a:r>
              <a:rPr lang="en-IN" dirty="0"/>
              <a:t>(of </a:t>
            </a:r>
            <a:r>
              <a:rPr lang="en-IN" dirty="0">
                <a:solidFill>
                  <a:srgbClr val="FF0000"/>
                </a:solidFill>
              </a:rPr>
              <a:t>the same </a:t>
            </a:r>
            <a:r>
              <a:rPr lang="en-IN" dirty="0"/>
              <a:t>process) run in a shared </a:t>
            </a:r>
            <a:r>
              <a:rPr lang="en-IN" dirty="0">
                <a:solidFill>
                  <a:srgbClr val="FF0000"/>
                </a:solidFill>
              </a:rPr>
              <a:t>memory </a:t>
            </a:r>
            <a:r>
              <a:rPr lang="en-IN" dirty="0"/>
              <a:t>space</a:t>
            </a:r>
          </a:p>
        </p:txBody>
      </p:sp>
      <p:sp>
        <p:nvSpPr>
          <p:cNvPr id="5" name="Text Placeholder 4"/>
          <p:cNvSpPr>
            <a:spLocks noGrp="1"/>
          </p:cNvSpPr>
          <p:nvPr>
            <p:ph type="body" sz="quarter" idx="3"/>
          </p:nvPr>
        </p:nvSpPr>
        <p:spPr/>
        <p:txBody>
          <a:bodyPr/>
          <a:lstStyle/>
          <a:p>
            <a:r>
              <a:rPr lang="en-US" dirty="0" smtClean="0"/>
              <a:t>MULTIPROCESSING</a:t>
            </a:r>
            <a:endParaRPr lang="en-IN" dirty="0"/>
          </a:p>
        </p:txBody>
      </p:sp>
      <p:sp>
        <p:nvSpPr>
          <p:cNvPr id="6" name="Content Placeholder 5"/>
          <p:cNvSpPr>
            <a:spLocks noGrp="1"/>
          </p:cNvSpPr>
          <p:nvPr>
            <p:ph sz="quarter" idx="4"/>
          </p:nvPr>
        </p:nvSpPr>
        <p:spPr/>
        <p:txBody>
          <a:bodyPr/>
          <a:lstStyle/>
          <a:p>
            <a:r>
              <a:rPr lang="en-IN" dirty="0">
                <a:solidFill>
                  <a:srgbClr val="FF0000"/>
                </a:solidFill>
              </a:rPr>
              <a:t>Several jobs </a:t>
            </a:r>
            <a:r>
              <a:rPr lang="en-IN" dirty="0"/>
              <a:t>can run at the same time</a:t>
            </a:r>
            <a:r>
              <a:rPr lang="en-IN" dirty="0" smtClean="0"/>
              <a:t>.</a:t>
            </a:r>
            <a:r>
              <a:rPr lang="en-US" dirty="0"/>
              <a:t/>
            </a:r>
            <a:br>
              <a:rPr lang="en-US" dirty="0"/>
            </a:br>
            <a:r>
              <a:rPr lang="en-US" dirty="0" smtClean="0"/>
              <a:t/>
            </a:r>
            <a:br>
              <a:rPr lang="en-US" dirty="0" smtClean="0"/>
            </a:br>
            <a:endParaRPr lang="en-US" dirty="0" smtClean="0"/>
          </a:p>
          <a:p>
            <a:r>
              <a:rPr lang="en-US" dirty="0" smtClean="0"/>
              <a:t>Cost of process intercommunication is quiet </a:t>
            </a:r>
            <a:r>
              <a:rPr lang="en-US" dirty="0" smtClean="0">
                <a:solidFill>
                  <a:srgbClr val="FF0000"/>
                </a:solidFill>
              </a:rPr>
              <a:t>high</a:t>
            </a:r>
          </a:p>
          <a:p>
            <a:r>
              <a:rPr lang="en-IN" dirty="0" smtClean="0"/>
              <a:t>In multiprocessing </a:t>
            </a:r>
            <a:r>
              <a:rPr lang="en-IN" dirty="0"/>
              <a:t>processes run </a:t>
            </a:r>
            <a:r>
              <a:rPr lang="en-IN" dirty="0">
                <a:solidFill>
                  <a:srgbClr val="FF0000"/>
                </a:solidFill>
              </a:rPr>
              <a:t>in separate memory</a:t>
            </a:r>
            <a:r>
              <a:rPr lang="en-IN" dirty="0"/>
              <a:t> spaces.</a:t>
            </a:r>
          </a:p>
        </p:txBody>
      </p:sp>
      <p:sp>
        <p:nvSpPr>
          <p:cNvPr id="7" name="Slide Number Placeholder 6"/>
          <p:cNvSpPr>
            <a:spLocks noGrp="1"/>
          </p:cNvSpPr>
          <p:nvPr>
            <p:ph type="sldNum" sz="quarter" idx="12"/>
          </p:nvPr>
        </p:nvSpPr>
        <p:spPr/>
        <p:txBody>
          <a:bodyPr/>
          <a:lstStyle/>
          <a:p>
            <a:fld id="{B6F15528-21DE-4FAA-801E-634DDDAF4B2B}" type="slidenum">
              <a:rPr lang="en-US" smtClean="0"/>
              <a:pPr/>
              <a:t>19</a:t>
            </a:fld>
            <a:endParaRPr lang="en-US" dirty="0"/>
          </a:p>
        </p:txBody>
      </p:sp>
    </p:spTree>
    <p:extLst>
      <p:ext uri="{BB962C8B-B14F-4D97-AF65-F5344CB8AC3E}">
        <p14:creationId xmlns:p14="http://schemas.microsoft.com/office/powerpoint/2010/main" val="2527891260"/>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extLst>
              <a:ext uri="{BEBA8EAE-BF5A-486C-A8C5-ECC9F3942E4B}">
                <a14:imgProps xmlns:a14="http://schemas.microsoft.com/office/drawing/2010/main">
                  <a14:imgLayer r:embed="rId3">
                    <a14:imgEffect>
                      <a14:sharpenSoften amount="25000"/>
                    </a14:imgEffect>
                  </a14:imgLayer>
                </a14:imgProps>
              </a:ext>
            </a:extLst>
          </a:blip>
          <a:srcRec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IN" dirty="0"/>
              <a:t>DIFFERENCE BETWEEN </a:t>
            </a:r>
            <a:r>
              <a:rPr lang="en-IN" b="0" u="sng" dirty="0"/>
              <a:t>MULTITHREADING &amp; MULTIPROCESSING </a:t>
            </a:r>
            <a:r>
              <a:rPr lang="en-IN" dirty="0"/>
              <a:t>(contd.)</a:t>
            </a:r>
          </a:p>
        </p:txBody>
      </p:sp>
      <p:sp>
        <p:nvSpPr>
          <p:cNvPr id="3" name="Text Placeholder 2"/>
          <p:cNvSpPr>
            <a:spLocks noGrp="1"/>
          </p:cNvSpPr>
          <p:nvPr>
            <p:ph type="body" idx="1"/>
          </p:nvPr>
        </p:nvSpPr>
        <p:spPr/>
        <p:txBody>
          <a:bodyPr/>
          <a:lstStyle/>
          <a:p>
            <a:r>
              <a:rPr lang="en-US" dirty="0" smtClean="0">
                <a:solidFill>
                  <a:srgbClr val="FF0000"/>
                </a:solidFill>
              </a:rPr>
              <a:t>MULTITHREADING</a:t>
            </a:r>
            <a:endParaRPr lang="en-IN" dirty="0">
              <a:solidFill>
                <a:srgbClr val="FF0000"/>
              </a:solidFill>
            </a:endParaRPr>
          </a:p>
        </p:txBody>
      </p:sp>
      <p:sp>
        <p:nvSpPr>
          <p:cNvPr id="4" name="Content Placeholder 3"/>
          <p:cNvSpPr>
            <a:spLocks noGrp="1"/>
          </p:cNvSpPr>
          <p:nvPr>
            <p:ph sz="half" idx="2"/>
          </p:nvPr>
        </p:nvSpPr>
        <p:spPr>
          <a:xfrm>
            <a:off x="457200" y="2174874"/>
            <a:ext cx="4040188" cy="4378325"/>
          </a:xfrm>
        </p:spPr>
        <p:txBody>
          <a:bodyPr>
            <a:normAutofit/>
          </a:bodyPr>
          <a:lstStyle/>
          <a:p>
            <a:r>
              <a:rPr lang="en-US" dirty="0" smtClean="0">
                <a:solidFill>
                  <a:srgbClr val="FFFF00"/>
                </a:solidFill>
              </a:rPr>
              <a:t>Concurrent execution of </a:t>
            </a:r>
            <a:r>
              <a:rPr lang="en-US" dirty="0" smtClean="0">
                <a:solidFill>
                  <a:schemeClr val="accent1">
                    <a:lumMod val="60000"/>
                    <a:lumOff val="40000"/>
                  </a:schemeClr>
                </a:solidFill>
              </a:rPr>
              <a:t>different tasks </a:t>
            </a:r>
            <a:r>
              <a:rPr lang="en-US" dirty="0" smtClean="0">
                <a:solidFill>
                  <a:srgbClr val="FFFF00"/>
                </a:solidFill>
              </a:rPr>
              <a:t>in a thread</a:t>
            </a:r>
          </a:p>
          <a:p>
            <a:r>
              <a:rPr lang="en-IN" dirty="0">
                <a:solidFill>
                  <a:srgbClr val="FFFF00"/>
                </a:solidFill>
              </a:rPr>
              <a:t>Multithreading opens up </a:t>
            </a:r>
            <a:r>
              <a:rPr lang="en-IN" dirty="0">
                <a:solidFill>
                  <a:schemeClr val="accent1">
                    <a:lumMod val="60000"/>
                    <a:lumOff val="40000"/>
                  </a:schemeClr>
                </a:solidFill>
              </a:rPr>
              <a:t>separate streams </a:t>
            </a:r>
            <a:r>
              <a:rPr lang="en-IN" dirty="0">
                <a:solidFill>
                  <a:srgbClr val="FFFF00"/>
                </a:solidFill>
              </a:rPr>
              <a:t>within a </a:t>
            </a:r>
            <a:r>
              <a:rPr lang="en-IN" dirty="0">
                <a:solidFill>
                  <a:schemeClr val="accent1">
                    <a:lumMod val="60000"/>
                    <a:lumOff val="40000"/>
                  </a:schemeClr>
                </a:solidFill>
              </a:rPr>
              <a:t>single </a:t>
            </a:r>
            <a:r>
              <a:rPr lang="en-IN" dirty="0" smtClean="0">
                <a:solidFill>
                  <a:schemeClr val="accent1">
                    <a:lumMod val="60000"/>
                    <a:lumOff val="40000"/>
                  </a:schemeClr>
                </a:solidFill>
              </a:rPr>
              <a:t>process</a:t>
            </a:r>
            <a:r>
              <a:rPr lang="en-IN" dirty="0" smtClean="0">
                <a:solidFill>
                  <a:srgbClr val="FFFF00"/>
                </a:solidFill>
              </a:rPr>
              <a:t>. The </a:t>
            </a:r>
            <a:r>
              <a:rPr lang="en-IN" dirty="0">
                <a:solidFill>
                  <a:srgbClr val="FFFF00"/>
                </a:solidFill>
              </a:rPr>
              <a:t>streams look like individual processes, but utilize a shared address space on the computer memory within the same process.</a:t>
            </a:r>
          </a:p>
          <a:p>
            <a:endParaRPr lang="en-IN" dirty="0"/>
          </a:p>
          <a:p>
            <a:endParaRPr lang="en-IN" dirty="0"/>
          </a:p>
        </p:txBody>
      </p:sp>
      <p:sp>
        <p:nvSpPr>
          <p:cNvPr id="5" name="Text Placeholder 4"/>
          <p:cNvSpPr>
            <a:spLocks noGrp="1"/>
          </p:cNvSpPr>
          <p:nvPr>
            <p:ph type="body" sz="quarter" idx="3"/>
          </p:nvPr>
        </p:nvSpPr>
        <p:spPr/>
        <p:txBody>
          <a:bodyPr/>
          <a:lstStyle/>
          <a:p>
            <a:r>
              <a:rPr lang="en-US" dirty="0" smtClean="0">
                <a:solidFill>
                  <a:srgbClr val="FF0000"/>
                </a:solidFill>
              </a:rPr>
              <a:t>MULTIPROCESSING</a:t>
            </a:r>
            <a:endParaRPr lang="en-IN" dirty="0">
              <a:solidFill>
                <a:srgbClr val="FF0000"/>
              </a:solidFill>
            </a:endParaRPr>
          </a:p>
        </p:txBody>
      </p:sp>
      <p:sp>
        <p:nvSpPr>
          <p:cNvPr id="6" name="Content Placeholder 5"/>
          <p:cNvSpPr>
            <a:spLocks noGrp="1"/>
          </p:cNvSpPr>
          <p:nvPr>
            <p:ph sz="quarter" idx="4"/>
          </p:nvPr>
        </p:nvSpPr>
        <p:spPr>
          <a:xfrm>
            <a:off x="4645025" y="2174874"/>
            <a:ext cx="4041775" cy="4378325"/>
          </a:xfrm>
        </p:spPr>
        <p:txBody>
          <a:bodyPr>
            <a:normAutofit/>
          </a:bodyPr>
          <a:lstStyle/>
          <a:p>
            <a:r>
              <a:rPr lang="en-US" dirty="0" smtClean="0">
                <a:solidFill>
                  <a:srgbClr val="FFFF00"/>
                </a:solidFill>
              </a:rPr>
              <a:t>Concurrent execution of </a:t>
            </a:r>
            <a:r>
              <a:rPr lang="en-US" dirty="0" smtClean="0">
                <a:solidFill>
                  <a:schemeClr val="accent1">
                    <a:lumMod val="60000"/>
                    <a:lumOff val="40000"/>
                  </a:schemeClr>
                </a:solidFill>
              </a:rPr>
              <a:t>multiple jobs</a:t>
            </a:r>
            <a:r>
              <a:rPr lang="en-US" dirty="0" smtClean="0">
                <a:solidFill>
                  <a:srgbClr val="FFFF00"/>
                </a:solidFill>
              </a:rPr>
              <a:t>(</a:t>
            </a:r>
            <a:r>
              <a:rPr lang="en-US" sz="1400" dirty="0" smtClean="0">
                <a:solidFill>
                  <a:srgbClr val="FFFF00"/>
                </a:solidFill>
              </a:rPr>
              <a:t>by same or different users)</a:t>
            </a:r>
          </a:p>
          <a:p>
            <a:r>
              <a:rPr lang="en-IN" dirty="0">
                <a:solidFill>
                  <a:srgbClr val="FFFF00"/>
                </a:solidFill>
              </a:rPr>
              <a:t>Multiprocessing, however, opens up </a:t>
            </a:r>
            <a:r>
              <a:rPr lang="en-IN" dirty="0">
                <a:solidFill>
                  <a:schemeClr val="accent1">
                    <a:lumMod val="60000"/>
                    <a:lumOff val="40000"/>
                  </a:schemeClr>
                </a:solidFill>
              </a:rPr>
              <a:t>multiple process </a:t>
            </a:r>
            <a:r>
              <a:rPr lang="en-IN" dirty="0">
                <a:solidFill>
                  <a:srgbClr val="FFFF00"/>
                </a:solidFill>
              </a:rPr>
              <a:t>to perform simultaneous functions and these processes each get their own parcel of memory. </a:t>
            </a:r>
          </a:p>
          <a:p>
            <a:endParaRPr lang="en-IN" dirty="0"/>
          </a:p>
          <a:p>
            <a:endParaRPr lang="en-IN"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20</a:t>
            </a:fld>
            <a:endParaRPr lang="en-US" dirty="0"/>
          </a:p>
        </p:txBody>
      </p:sp>
    </p:spTree>
    <p:extLst>
      <p:ext uri="{BB962C8B-B14F-4D97-AF65-F5344CB8AC3E}">
        <p14:creationId xmlns:p14="http://schemas.microsoft.com/office/powerpoint/2010/main" val="2612616552"/>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extLst>
              <a:ext uri="{BEBA8EAE-BF5A-486C-A8C5-ECC9F3942E4B}">
                <a14:imgProps xmlns:a14="http://schemas.microsoft.com/office/drawing/2010/main">
                  <a14:imgLayer r:embed="rId3">
                    <a14:imgEffect>
                      <a14:artisticPencilSketch/>
                    </a14:imgEffect>
                  </a14:imgLayer>
                </a14:imgProps>
              </a:ext>
            </a:extLst>
          </a:blip>
          <a:srcRec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477962"/>
          </a:xfrm>
        </p:spPr>
        <p:txBody>
          <a:bodyPr>
            <a:normAutofit fontScale="90000"/>
          </a:bodyPr>
          <a:lstStyle/>
          <a:p>
            <a:r>
              <a:rPr lang="en-IN" dirty="0"/>
              <a:t>DIFFERENCE BETWEEN </a:t>
            </a:r>
            <a:r>
              <a:rPr lang="en-IN" b="0" u="sng" dirty="0"/>
              <a:t>MULTITHREADING &amp; MULTIPROCESSING </a:t>
            </a:r>
            <a:r>
              <a:rPr lang="en-IN" dirty="0"/>
              <a:t>(contd</a:t>
            </a:r>
            <a:r>
              <a:rPr lang="en-IN" dirty="0" smtClean="0"/>
              <a:t>.){</a:t>
            </a:r>
            <a:r>
              <a:rPr lang="en-IN" sz="3200" dirty="0" smtClean="0">
                <a:solidFill>
                  <a:srgbClr val="FF0000"/>
                </a:solidFill>
              </a:rPr>
              <a:t>HARDWARE}</a:t>
            </a:r>
            <a:endParaRPr lang="en-IN" dirty="0">
              <a:solidFill>
                <a:srgbClr val="FF0000"/>
              </a:solidFill>
            </a:endParaRPr>
          </a:p>
        </p:txBody>
      </p:sp>
      <p:sp>
        <p:nvSpPr>
          <p:cNvPr id="3" name="Text Placeholder 2"/>
          <p:cNvSpPr>
            <a:spLocks noGrp="1"/>
          </p:cNvSpPr>
          <p:nvPr>
            <p:ph type="body" idx="1"/>
          </p:nvPr>
        </p:nvSpPr>
        <p:spPr/>
        <p:txBody>
          <a:bodyPr/>
          <a:lstStyle/>
          <a:p>
            <a:r>
              <a:rPr lang="en-US" dirty="0" smtClean="0"/>
              <a:t>MUL</a:t>
            </a:r>
            <a:r>
              <a:rPr lang="en-US" i="1" dirty="0" smtClean="0"/>
              <a:t>TI</a:t>
            </a:r>
            <a:r>
              <a:rPr lang="en-US" dirty="0" smtClean="0"/>
              <a:t>THREADING</a:t>
            </a:r>
            <a:endParaRPr lang="en-IN" dirty="0"/>
          </a:p>
        </p:txBody>
      </p:sp>
      <p:sp>
        <p:nvSpPr>
          <p:cNvPr id="4" name="Content Placeholder 3"/>
          <p:cNvSpPr>
            <a:spLocks noGrp="1"/>
          </p:cNvSpPr>
          <p:nvPr>
            <p:ph sz="half" idx="2"/>
          </p:nvPr>
        </p:nvSpPr>
        <p:spPr/>
        <p:txBody>
          <a:bodyPr>
            <a:normAutofit/>
          </a:bodyPr>
          <a:lstStyle/>
          <a:p>
            <a:r>
              <a:rPr lang="en-IN" sz="2200" dirty="0"/>
              <a:t>Multithreading is not entirely </a:t>
            </a:r>
            <a:r>
              <a:rPr lang="en-IN" sz="2200" dirty="0">
                <a:solidFill>
                  <a:srgbClr val="FF0000"/>
                </a:solidFill>
              </a:rPr>
              <a:t>without its own hardware</a:t>
            </a:r>
            <a:r>
              <a:rPr lang="en-IN" sz="2200" dirty="0"/>
              <a:t>, but only requires motherboards that support multithreading code instructions. Most modern motherboards include this </a:t>
            </a:r>
            <a:r>
              <a:rPr lang="en-IN" sz="2200" dirty="0" smtClean="0"/>
              <a:t>ability.</a:t>
            </a:r>
            <a:br>
              <a:rPr lang="en-IN" sz="2200" dirty="0" smtClean="0"/>
            </a:br>
            <a:r>
              <a:rPr lang="en-IN" sz="2200" dirty="0" smtClean="0"/>
              <a:t>Multithreading </a:t>
            </a:r>
            <a:r>
              <a:rPr lang="en-IN" sz="2200" dirty="0"/>
              <a:t>can actually be used in </a:t>
            </a:r>
            <a:r>
              <a:rPr lang="en-IN" sz="2200" dirty="0">
                <a:solidFill>
                  <a:srgbClr val="FF0000"/>
                </a:solidFill>
              </a:rPr>
              <a:t>conjunction</a:t>
            </a:r>
            <a:r>
              <a:rPr lang="en-IN" sz="2200" dirty="0"/>
              <a:t> with multiprocessing.</a:t>
            </a:r>
          </a:p>
          <a:p>
            <a:endParaRPr lang="en-IN" sz="2200" dirty="0"/>
          </a:p>
        </p:txBody>
      </p:sp>
      <p:sp>
        <p:nvSpPr>
          <p:cNvPr id="5" name="Text Placeholder 4"/>
          <p:cNvSpPr>
            <a:spLocks noGrp="1"/>
          </p:cNvSpPr>
          <p:nvPr>
            <p:ph type="body" sz="quarter" idx="3"/>
          </p:nvPr>
        </p:nvSpPr>
        <p:spPr/>
        <p:txBody>
          <a:bodyPr/>
          <a:lstStyle/>
          <a:p>
            <a:r>
              <a:rPr lang="en-US" dirty="0" smtClean="0"/>
              <a:t>MULTIPROCESSING</a:t>
            </a:r>
            <a:endParaRPr lang="en-IN" dirty="0"/>
          </a:p>
        </p:txBody>
      </p:sp>
      <p:sp>
        <p:nvSpPr>
          <p:cNvPr id="6" name="Content Placeholder 5"/>
          <p:cNvSpPr>
            <a:spLocks noGrp="1"/>
          </p:cNvSpPr>
          <p:nvPr>
            <p:ph sz="quarter" idx="4"/>
          </p:nvPr>
        </p:nvSpPr>
        <p:spPr/>
        <p:txBody>
          <a:bodyPr>
            <a:normAutofit fontScale="92500" lnSpcReduction="10000"/>
          </a:bodyPr>
          <a:lstStyle/>
          <a:p>
            <a:r>
              <a:rPr lang="en-IN" dirty="0"/>
              <a:t>Multiprocessing requires, as the name implies, </a:t>
            </a:r>
            <a:r>
              <a:rPr lang="en-IN" dirty="0">
                <a:solidFill>
                  <a:srgbClr val="FF0000"/>
                </a:solidFill>
              </a:rPr>
              <a:t>multiple physical </a:t>
            </a:r>
            <a:r>
              <a:rPr lang="en-IN" dirty="0"/>
              <a:t>processing cores. Previously, multiple processor </a:t>
            </a:r>
            <a:r>
              <a:rPr lang="en-IN" dirty="0">
                <a:solidFill>
                  <a:srgbClr val="FF0000"/>
                </a:solidFill>
              </a:rPr>
              <a:t>motherboards</a:t>
            </a:r>
            <a:r>
              <a:rPr lang="en-IN" dirty="0"/>
              <a:t> came with multiple separate slots to input Central Processing Units (CPU). Today, newer technologies from manufacturers such as AMD and Intel allow for multiple processing cores to be built into a single CPU "chip</a:t>
            </a:r>
          </a:p>
          <a:p>
            <a:endParaRPr lang="en-IN" dirty="0"/>
          </a:p>
          <a:p>
            <a:endParaRPr lang="en-IN" dirty="0"/>
          </a:p>
        </p:txBody>
      </p:sp>
      <p:sp>
        <p:nvSpPr>
          <p:cNvPr id="7" name="Action Button: Home 6">
            <a:hlinkClick r:id="rId4" action="ppaction://hlinksldjump" highlightClick="1"/>
          </p:cNvPr>
          <p:cNvSpPr/>
          <p:nvPr/>
        </p:nvSpPr>
        <p:spPr>
          <a:xfrm>
            <a:off x="685800" y="5943600"/>
            <a:ext cx="990600" cy="6858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dirty="0"/>
          </a:p>
        </p:txBody>
      </p:sp>
      <p:sp>
        <p:nvSpPr>
          <p:cNvPr id="8" name="Slide Number Placeholder 7"/>
          <p:cNvSpPr>
            <a:spLocks noGrp="1"/>
          </p:cNvSpPr>
          <p:nvPr>
            <p:ph type="sldNum" sz="quarter" idx="12"/>
          </p:nvPr>
        </p:nvSpPr>
        <p:spPr/>
        <p:txBody>
          <a:bodyPr/>
          <a:lstStyle/>
          <a:p>
            <a:fld id="{B6F15528-21DE-4FAA-801E-634DDDAF4B2B}" type="slidenum">
              <a:rPr lang="en-US" smtClean="0"/>
              <a:pPr/>
              <a:t>21</a:t>
            </a:fld>
            <a:endParaRPr lang="en-US" dirty="0"/>
          </a:p>
        </p:txBody>
      </p:sp>
    </p:spTree>
    <p:extLst>
      <p:ext uri="{BB962C8B-B14F-4D97-AF65-F5344CB8AC3E}">
        <p14:creationId xmlns:p14="http://schemas.microsoft.com/office/powerpoint/2010/main" val="910016613"/>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IN" dirty="0"/>
              <a:t>DIFFERENCE BETWEEN </a:t>
            </a:r>
            <a:r>
              <a:rPr lang="en-IN" b="0" u="sng" dirty="0"/>
              <a:t>MULTITHREADING &amp; MULTIPROCESSING </a:t>
            </a:r>
            <a:r>
              <a:rPr lang="en-IN" dirty="0"/>
              <a:t>(contd</a:t>
            </a:r>
            <a:r>
              <a:rPr lang="en-IN" dirty="0" smtClean="0"/>
              <a:t>.)</a:t>
            </a:r>
            <a:endParaRPr lang="en-IN" dirty="0"/>
          </a:p>
        </p:txBody>
      </p:sp>
      <p:sp>
        <p:nvSpPr>
          <p:cNvPr id="3" name="Text Placeholder 2"/>
          <p:cNvSpPr>
            <a:spLocks noGrp="1"/>
          </p:cNvSpPr>
          <p:nvPr>
            <p:ph type="body" idx="1"/>
          </p:nvPr>
        </p:nvSpPr>
        <p:spPr/>
        <p:txBody>
          <a:bodyPr/>
          <a:lstStyle/>
          <a:p>
            <a:r>
              <a:rPr lang="en-US" dirty="0" smtClean="0"/>
              <a:t>MULTITHREADING</a:t>
            </a:r>
            <a:endParaRPr lang="en-IN" dirty="0"/>
          </a:p>
        </p:txBody>
      </p:sp>
      <p:pic>
        <p:nvPicPr>
          <p:cNvPr id="7" name="Content Placeholder 6">
            <a:hlinkClick r:id="rId3" action="ppaction://hlinksldjump"/>
          </p:cNvPr>
          <p:cNvPicPr>
            <a:picLocks noGrp="1" noChangeAspect="1"/>
          </p:cNvPicPr>
          <p:nvPr>
            <p:ph sz="half" idx="2"/>
          </p:nvPr>
        </p:nvPicPr>
        <p:blipFill>
          <a:blip r:embed="rId4">
            <a:extLst>
              <a:ext uri="{28A0092B-C50C-407E-A947-70E740481C1C}">
                <a14:useLocalDpi xmlns:a14="http://schemas.microsoft.com/office/drawing/2010/main" val="0"/>
              </a:ext>
            </a:extLst>
          </a:blip>
          <a:stretch>
            <a:fillRect/>
          </a:stretch>
        </p:blipFill>
        <p:spPr>
          <a:xfrm>
            <a:off x="4876800" y="2133600"/>
            <a:ext cx="3962400" cy="2171700"/>
          </a:xfrm>
        </p:spPr>
      </p:pic>
      <p:sp>
        <p:nvSpPr>
          <p:cNvPr id="5" name="Text Placeholder 4"/>
          <p:cNvSpPr>
            <a:spLocks noGrp="1"/>
          </p:cNvSpPr>
          <p:nvPr>
            <p:ph type="body" sz="quarter" idx="3"/>
          </p:nvPr>
        </p:nvSpPr>
        <p:spPr/>
        <p:txBody>
          <a:bodyPr/>
          <a:lstStyle/>
          <a:p>
            <a:r>
              <a:rPr lang="en-US" dirty="0" smtClean="0"/>
              <a:t>MULTIPROCESSING</a:t>
            </a:r>
            <a:endParaRPr lang="en-IN" dirty="0"/>
          </a:p>
        </p:txBody>
      </p:sp>
      <p:pic>
        <p:nvPicPr>
          <p:cNvPr id="8" name="Content Placeholder 7">
            <a:hlinkClick r:id="rId5" action="ppaction://hlinksldjump"/>
          </p:cNvPr>
          <p:cNvPicPr>
            <a:picLocks noGrp="1" noChangeAspect="1"/>
          </p:cNvPicPr>
          <p:nvPr>
            <p:ph sz="quarter" idx="4"/>
          </p:nvPr>
        </p:nvPicPr>
        <p:blipFill>
          <a:blip r:embed="rId6">
            <a:extLst>
              <a:ext uri="{28A0092B-C50C-407E-A947-70E740481C1C}">
                <a14:useLocalDpi xmlns:a14="http://schemas.microsoft.com/office/drawing/2010/main" val="0"/>
              </a:ext>
            </a:extLst>
          </a:blip>
          <a:stretch>
            <a:fillRect/>
          </a:stretch>
        </p:blipFill>
        <p:spPr>
          <a:xfrm>
            <a:off x="4876800" y="4305300"/>
            <a:ext cx="4038600" cy="2324099"/>
          </a:xfrm>
        </p:spPr>
      </p:pic>
      <p:pic>
        <p:nvPicPr>
          <p:cNvPr id="10" name="Picture 9">
            <a:hlinkClick r:id="rId7" action="ppaction://hlinksldjump"/>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57200" y="4419600"/>
            <a:ext cx="3962400" cy="2286000"/>
          </a:xfrm>
          <a:prstGeom prst="rect">
            <a:avLst/>
          </a:prstGeom>
        </p:spPr>
      </p:pic>
      <p:pic>
        <p:nvPicPr>
          <p:cNvPr id="9" name="Picture 8">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33400" y="2133600"/>
            <a:ext cx="3810000" cy="2286000"/>
          </a:xfrm>
          <a:prstGeom prst="rect">
            <a:avLst/>
          </a:prstGeom>
        </p:spPr>
      </p:pic>
      <p:cxnSp>
        <p:nvCxnSpPr>
          <p:cNvPr id="12" name="Straight Connector 11"/>
          <p:cNvCxnSpPr/>
          <p:nvPr/>
        </p:nvCxnSpPr>
        <p:spPr>
          <a:xfrm>
            <a:off x="4648200" y="1905000"/>
            <a:ext cx="0" cy="4800600"/>
          </a:xfrm>
          <a:prstGeom prst="line">
            <a:avLst/>
          </a:prstGeom>
        </p:spPr>
        <p:style>
          <a:lnRef idx="1">
            <a:schemeClr val="accent1"/>
          </a:lnRef>
          <a:fillRef idx="0">
            <a:schemeClr val="accent1"/>
          </a:fillRef>
          <a:effectRef idx="0">
            <a:schemeClr val="accent1"/>
          </a:effectRef>
          <a:fontRef idx="minor">
            <a:schemeClr val="tx1"/>
          </a:fontRef>
        </p:style>
      </p:cxnSp>
      <p:sp>
        <p:nvSpPr>
          <p:cNvPr id="13" name="Action Button: Home 12">
            <a:hlinkClick r:id="rId11" action="ppaction://hlinksldjump" highlightClick="1"/>
          </p:cNvPr>
          <p:cNvSpPr/>
          <p:nvPr/>
        </p:nvSpPr>
        <p:spPr>
          <a:xfrm>
            <a:off x="47199" y="6248400"/>
            <a:ext cx="533400" cy="5334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dirty="0"/>
          </a:p>
        </p:txBody>
      </p:sp>
      <p:sp>
        <p:nvSpPr>
          <p:cNvPr id="14" name="Slide Number Placeholder 13"/>
          <p:cNvSpPr>
            <a:spLocks noGrp="1"/>
          </p:cNvSpPr>
          <p:nvPr>
            <p:ph type="sldNum" sz="quarter" idx="12"/>
          </p:nvPr>
        </p:nvSpPr>
        <p:spPr/>
        <p:txBody>
          <a:bodyPr/>
          <a:lstStyle/>
          <a:p>
            <a:fld id="{B6F15528-21DE-4FAA-801E-634DDDAF4B2B}" type="slidenum">
              <a:rPr lang="en-US" smtClean="0"/>
              <a:pPr/>
              <a:t>22</a:t>
            </a:fld>
            <a:endParaRPr lang="en-US" dirty="0"/>
          </a:p>
        </p:txBody>
      </p:sp>
    </p:spTree>
    <p:extLst>
      <p:ext uri="{BB962C8B-B14F-4D97-AF65-F5344CB8AC3E}">
        <p14:creationId xmlns:p14="http://schemas.microsoft.com/office/powerpoint/2010/main" val="232245887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heel(1)">
                                      <p:cBhvr>
                                        <p:cTn id="14" dur="2000"/>
                                        <p:tgtEl>
                                          <p:spTgt spid="10"/>
                                        </p:tgtEl>
                                      </p:cBhvr>
                                    </p:animEffect>
                                  </p:childTnLst>
                                </p:cTn>
                              </p:par>
                            </p:childTnLst>
                          </p:cTn>
                        </p:par>
                      </p:childTnLst>
                    </p:cTn>
                  </p:par>
                  <p:par>
                    <p:cTn id="15" fill="hold">
                      <p:stCondLst>
                        <p:cond delay="indefinite"/>
                      </p:stCondLst>
                      <p:childTnLst>
                        <p:par>
                          <p:cTn id="16" fill="hold">
                            <p:stCondLst>
                              <p:cond delay="0"/>
                            </p:stCondLst>
                            <p:childTnLst>
                              <p:par>
                                <p:cTn id="17" presetID="8" presetClass="emph" presetSubtype="0" fill="hold" nodeType="clickEffect">
                                  <p:stCondLst>
                                    <p:cond delay="0"/>
                                  </p:stCondLst>
                                  <p:childTnLst>
                                    <p:animRot by="21600000">
                                      <p:cBhvr>
                                        <p:cTn id="18" dur="2000" fill="hold"/>
                                        <p:tgtEl>
                                          <p:spTgt spid="7"/>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32" presetClass="emph" presetSubtype="0" fill="hold" nodeType="clickEffect">
                                  <p:stCondLst>
                                    <p:cond delay="0"/>
                                  </p:stCondLst>
                                  <p:childTnLst>
                                    <p:animRot by="120000">
                                      <p:cBhvr>
                                        <p:cTn id="22" dur="100" fill="hold">
                                          <p:stCondLst>
                                            <p:cond delay="0"/>
                                          </p:stCondLst>
                                        </p:cTn>
                                        <p:tgtEl>
                                          <p:spTgt spid="8"/>
                                        </p:tgtEl>
                                        <p:attrNameLst>
                                          <p:attrName>r</p:attrName>
                                        </p:attrNameLst>
                                      </p:cBhvr>
                                    </p:animRot>
                                    <p:animRot by="-240000">
                                      <p:cBhvr>
                                        <p:cTn id="23" dur="200" fill="hold">
                                          <p:stCondLst>
                                            <p:cond delay="200"/>
                                          </p:stCondLst>
                                        </p:cTn>
                                        <p:tgtEl>
                                          <p:spTgt spid="8"/>
                                        </p:tgtEl>
                                        <p:attrNameLst>
                                          <p:attrName>r</p:attrName>
                                        </p:attrNameLst>
                                      </p:cBhvr>
                                    </p:animRot>
                                    <p:animRot by="240000">
                                      <p:cBhvr>
                                        <p:cTn id="24" dur="200" fill="hold">
                                          <p:stCondLst>
                                            <p:cond delay="400"/>
                                          </p:stCondLst>
                                        </p:cTn>
                                        <p:tgtEl>
                                          <p:spTgt spid="8"/>
                                        </p:tgtEl>
                                        <p:attrNameLst>
                                          <p:attrName>r</p:attrName>
                                        </p:attrNameLst>
                                      </p:cBhvr>
                                    </p:animRot>
                                    <p:animRot by="-240000">
                                      <p:cBhvr>
                                        <p:cTn id="25" dur="200" fill="hold">
                                          <p:stCondLst>
                                            <p:cond delay="600"/>
                                          </p:stCondLst>
                                        </p:cTn>
                                        <p:tgtEl>
                                          <p:spTgt spid="8"/>
                                        </p:tgtEl>
                                        <p:attrNameLst>
                                          <p:attrName>r</p:attrName>
                                        </p:attrNameLst>
                                      </p:cBhvr>
                                    </p:animRot>
                                    <p:animRot by="120000">
                                      <p:cBhvr>
                                        <p:cTn id="26" dur="200" fill="hold">
                                          <p:stCondLst>
                                            <p:cond delay="800"/>
                                          </p:stCondLst>
                                        </p:cTn>
                                        <p:tgtEl>
                                          <p:spTgt spid="8"/>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6" presetClass="entr" presetSubtype="16" fill="hold" grpId="0" nodeType="click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circle(in)">
                                      <p:cBhvr>
                                        <p:cTn id="3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Common in MULTIPROCESSING &amp; MULTITHREADING</a:t>
            </a:r>
            <a:endParaRPr lang="en-IN" dirty="0"/>
          </a:p>
        </p:txBody>
      </p:sp>
      <p:sp>
        <p:nvSpPr>
          <p:cNvPr id="3" name="Content Placeholder 2"/>
          <p:cNvSpPr>
            <a:spLocks noGrp="1"/>
          </p:cNvSpPr>
          <p:nvPr>
            <p:ph idx="1"/>
          </p:nvPr>
        </p:nvSpPr>
        <p:spPr/>
        <p:txBody>
          <a:bodyPr/>
          <a:lstStyle/>
          <a:p>
            <a:r>
              <a:rPr lang="en-IN" dirty="0"/>
              <a:t>Multithreading and multiprocessing are terms associated with the </a:t>
            </a:r>
            <a:r>
              <a:rPr lang="en-IN" dirty="0">
                <a:solidFill>
                  <a:srgbClr val="7030A0"/>
                </a:solidFill>
              </a:rPr>
              <a:t>speed</a:t>
            </a:r>
            <a:r>
              <a:rPr lang="en-IN" dirty="0"/>
              <a:t> at which computer programs run. Both are methods which require a </a:t>
            </a:r>
            <a:r>
              <a:rPr lang="en-IN" dirty="0">
                <a:solidFill>
                  <a:srgbClr val="7030A0"/>
                </a:solidFill>
              </a:rPr>
              <a:t>marriage of programming knowledge </a:t>
            </a:r>
            <a:r>
              <a:rPr lang="en-IN" dirty="0"/>
              <a:t>and hardware development in order to be properly utilized. The two terms are not always mutually exclusive; they are used in tandem to </a:t>
            </a:r>
            <a:r>
              <a:rPr lang="en-IN" dirty="0">
                <a:solidFill>
                  <a:srgbClr val="7030A0"/>
                </a:solidFill>
              </a:rPr>
              <a:t>increase the efficiency </a:t>
            </a:r>
            <a:r>
              <a:rPr lang="en-IN" dirty="0"/>
              <a:t>of a computer.</a:t>
            </a:r>
          </a:p>
        </p:txBody>
      </p:sp>
      <p:sp>
        <p:nvSpPr>
          <p:cNvPr id="4" name="Action Button: Home 3">
            <a:hlinkClick r:id="rId3" action="ppaction://hlinksldjump" highlightClick="1"/>
          </p:cNvPr>
          <p:cNvSpPr/>
          <p:nvPr/>
        </p:nvSpPr>
        <p:spPr>
          <a:xfrm>
            <a:off x="609600" y="5486400"/>
            <a:ext cx="838200" cy="9144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23</a:t>
            </a:fld>
            <a:endParaRPr lang="en-US" dirty="0"/>
          </a:p>
        </p:txBody>
      </p:sp>
    </p:spTree>
    <p:extLst>
      <p:ext uri="{BB962C8B-B14F-4D97-AF65-F5344CB8AC3E}">
        <p14:creationId xmlns:p14="http://schemas.microsoft.com/office/powerpoint/2010/main" val="164848131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4400" dirty="0" smtClean="0"/>
              <a:t>SOURCES</a:t>
            </a:r>
            <a:endParaRPr lang="en-IN" dirty="0"/>
          </a:p>
        </p:txBody>
      </p:sp>
      <p:sp>
        <p:nvSpPr>
          <p:cNvPr id="3" name="Content Placeholder 2"/>
          <p:cNvSpPr>
            <a:spLocks noGrp="1"/>
          </p:cNvSpPr>
          <p:nvPr>
            <p:ph idx="1"/>
          </p:nvPr>
        </p:nvSpPr>
        <p:spPr>
          <a:xfrm>
            <a:off x="228600" y="1600200"/>
            <a:ext cx="8610600" cy="5105400"/>
          </a:xfrm>
        </p:spPr>
        <p:txBody>
          <a:bodyPr>
            <a:normAutofit lnSpcReduction="10000"/>
          </a:bodyPr>
          <a:lstStyle/>
          <a:p>
            <a:r>
              <a:rPr lang="en-US" dirty="0"/>
              <a:t>1. </a:t>
            </a:r>
            <a:r>
              <a:rPr lang="en-US" dirty="0">
                <a:hlinkClick r:id="rId3"/>
              </a:rPr>
              <a:t>http://</a:t>
            </a:r>
            <a:r>
              <a:rPr lang="en-US" dirty="0" smtClean="0">
                <a:hlinkClick r:id="rId3"/>
              </a:rPr>
              <a:t>en.wikipedia.org/wiki/Multiprocessing</a:t>
            </a:r>
            <a:r>
              <a:rPr lang="en-US" dirty="0"/>
              <a:t/>
            </a:r>
            <a:br>
              <a:rPr lang="en-US" dirty="0"/>
            </a:br>
            <a:r>
              <a:rPr lang="en-US" dirty="0"/>
              <a:t>2. </a:t>
            </a:r>
            <a:r>
              <a:rPr lang="en-US" dirty="0">
                <a:hlinkClick r:id="rId4"/>
              </a:rPr>
              <a:t>http://</a:t>
            </a:r>
            <a:r>
              <a:rPr lang="en-US" dirty="0" smtClean="0">
                <a:hlinkClick r:id="rId4"/>
              </a:rPr>
              <a:t>www.webopedia.com/TERM/M/multiprocessing.html</a:t>
            </a:r>
            <a:r>
              <a:rPr lang="en-US" dirty="0"/>
              <a:t/>
            </a:r>
            <a:br>
              <a:rPr lang="en-US" dirty="0"/>
            </a:br>
            <a:r>
              <a:rPr lang="en-US" dirty="0"/>
              <a:t>3. </a:t>
            </a:r>
            <a:r>
              <a:rPr lang="en-US" sz="2000" dirty="0">
                <a:hlinkClick r:id="rId5"/>
              </a:rPr>
              <a:t>http://</a:t>
            </a:r>
            <a:r>
              <a:rPr lang="en-US" sz="2000" dirty="0" smtClean="0">
                <a:hlinkClick r:id="rId5"/>
              </a:rPr>
              <a:t>searchdatacenter.techtarget.com/definition/multiprocessing</a:t>
            </a:r>
            <a:r>
              <a:rPr lang="en-US" sz="2000" dirty="0"/>
              <a:t/>
            </a:r>
            <a:br>
              <a:rPr lang="en-US" sz="2000" dirty="0"/>
            </a:br>
            <a:r>
              <a:rPr lang="en-US" sz="2000" dirty="0"/>
              <a:t>4. </a:t>
            </a:r>
            <a:r>
              <a:rPr lang="en-US" sz="2000" dirty="0">
                <a:hlinkClick r:id="rId6"/>
              </a:rPr>
              <a:t>http://en.wikipedia.org/wiki/Multithreading_(computer_architecture)</a:t>
            </a:r>
            <a:r>
              <a:rPr lang="en-US" sz="2000" dirty="0"/>
              <a:t/>
            </a:r>
            <a:br>
              <a:rPr lang="en-US" sz="2000" dirty="0"/>
            </a:br>
            <a:r>
              <a:rPr lang="en-US" sz="2000" dirty="0"/>
              <a:t>5. </a:t>
            </a:r>
            <a:r>
              <a:rPr lang="en-US" sz="2000" dirty="0">
                <a:hlinkClick r:id="rId7"/>
              </a:rPr>
              <a:t>http://</a:t>
            </a:r>
            <a:r>
              <a:rPr lang="en-US" sz="2000" dirty="0" smtClean="0">
                <a:hlinkClick r:id="rId7"/>
              </a:rPr>
              <a:t>whatis.techtarget.com/definition/multithreading</a:t>
            </a:r>
            <a:r>
              <a:rPr lang="en-US" sz="2000" dirty="0"/>
              <a:t/>
            </a:r>
            <a:br>
              <a:rPr lang="en-US" sz="2000" dirty="0"/>
            </a:br>
            <a:r>
              <a:rPr lang="en-US" sz="2000" dirty="0" smtClean="0"/>
              <a:t>6.</a:t>
            </a:r>
            <a:r>
              <a:rPr lang="en-IN" sz="2000" u="sng" dirty="0">
                <a:hlinkClick r:id="rId8"/>
              </a:rPr>
              <a:t> http://</a:t>
            </a:r>
            <a:r>
              <a:rPr lang="en-IN" sz="2000" u="sng" dirty="0" smtClean="0">
                <a:hlinkClick r:id="rId8"/>
              </a:rPr>
              <a:t>www.ehow.com/info_8695905_difference-between-    multithreading-multiprocessing.html#ixzz2JHb1o7v8</a:t>
            </a:r>
            <a:r>
              <a:rPr lang="en-IN" sz="2000" u="sng" dirty="0" smtClean="0"/>
              <a:t/>
            </a:r>
            <a:br>
              <a:rPr lang="en-IN" sz="2000" u="sng" dirty="0" smtClean="0"/>
            </a:br>
            <a:r>
              <a:rPr lang="en-IN" sz="2000" dirty="0" smtClean="0">
                <a:solidFill>
                  <a:schemeClr val="tx2">
                    <a:lumMod val="20000"/>
                    <a:lumOff val="80000"/>
                  </a:schemeClr>
                </a:solidFill>
              </a:rPr>
              <a:t>7.ITT COURSE MATERIAL/MODULE .1/UNIT-2 OPERATING SYSTEMS/Pg53 , 54 &amp; 55</a:t>
            </a:r>
            <a:r>
              <a:rPr lang="en-US" sz="2000" dirty="0"/>
              <a:t/>
            </a:r>
            <a:br>
              <a:rPr lang="en-US" sz="2000" dirty="0"/>
            </a:br>
            <a:r>
              <a:rPr lang="en-US" sz="2000" dirty="0"/>
              <a:t>8. </a:t>
            </a:r>
            <a:r>
              <a:rPr lang="en-US" sz="2000" dirty="0">
                <a:hlinkClick r:id="rId9"/>
              </a:rPr>
              <a:t>http://www.paulbridger.com/node/17/</a:t>
            </a:r>
            <a:r>
              <a:rPr lang="en-US" sz="2000" dirty="0"/>
              <a:t/>
            </a:r>
            <a:br>
              <a:rPr lang="en-US" sz="2000" dirty="0"/>
            </a:br>
            <a:r>
              <a:rPr lang="en-US" sz="2000" dirty="0"/>
              <a:t>9. </a:t>
            </a:r>
            <a:r>
              <a:rPr lang="en-US" sz="2000" dirty="0">
                <a:hlinkClick r:id="rId10"/>
              </a:rPr>
              <a:t>http://</a:t>
            </a:r>
            <a:r>
              <a:rPr lang="en-US" sz="2000" dirty="0" smtClean="0">
                <a:hlinkClick r:id="rId10"/>
              </a:rPr>
              <a:t>www.youtube.com/watch?v=EDPZ7hDQOxk</a:t>
            </a:r>
            <a:r>
              <a:rPr lang="en-US" sz="2000" dirty="0"/>
              <a:t/>
            </a:r>
            <a:br>
              <a:rPr lang="en-US" sz="2000" dirty="0"/>
            </a:br>
            <a:r>
              <a:rPr lang="en-US" sz="2000" dirty="0" smtClean="0"/>
              <a:t>10.</a:t>
            </a:r>
            <a:r>
              <a:rPr lang="en-US" sz="2000" dirty="0" smtClean="0">
                <a:hlinkClick r:id="rId11"/>
              </a:rPr>
              <a:t>http</a:t>
            </a:r>
            <a:r>
              <a:rPr lang="en-US" sz="2000" dirty="0">
                <a:hlinkClick r:id="rId11"/>
              </a:rPr>
              <a:t>://www.google.co.in/search?hl=en&amp;q=MULTITHREADING+AND+MULTIPROCESSING&amp;bav=on.2,or.r_gc.r_pw.r_qf.&amp;</a:t>
            </a:r>
            <a:r>
              <a:rPr lang="en-US" sz="2000" dirty="0" smtClean="0">
                <a:hlinkClick r:id="rId11"/>
              </a:rPr>
              <a:t>bvm=bv.41642243,d.bmk&amp;biw=1360&amp;bih=667&amp;um=1&amp;ie=UTF-8&amp;tbm=isch&amp;source=og&amp;sa=N&amp;tab=wi&amp;ei=vAgJUaiNIY2qrAeKvoHoCQ</a:t>
            </a:r>
            <a:r>
              <a:rPr lang="en-US" sz="2000" dirty="0" smtClean="0"/>
              <a:t>(FOR IMAGES)</a:t>
            </a:r>
          </a:p>
        </p:txBody>
      </p:sp>
      <p:sp>
        <p:nvSpPr>
          <p:cNvPr id="4" name="Action Button: Return 3">
            <a:hlinkClick r:id="rId12" action="ppaction://hlinksldjump" highlightClick="1"/>
          </p:cNvPr>
          <p:cNvSpPr/>
          <p:nvPr/>
        </p:nvSpPr>
        <p:spPr>
          <a:xfrm>
            <a:off x="381000" y="6172200"/>
            <a:ext cx="990600" cy="533400"/>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24</a:t>
            </a:fld>
            <a:endParaRPr lang="en-US" dirty="0"/>
          </a:p>
        </p:txBody>
      </p:sp>
      <p:sp>
        <p:nvSpPr>
          <p:cNvPr id="6" name="TextBox 5"/>
          <p:cNvSpPr txBox="1"/>
          <p:nvPr/>
        </p:nvSpPr>
        <p:spPr>
          <a:xfrm>
            <a:off x="3824216" y="6248400"/>
            <a:ext cx="838200" cy="381000"/>
          </a:xfrm>
          <a:prstGeom prst="rect">
            <a:avLst/>
          </a:prstGeom>
          <a:noFill/>
        </p:spPr>
        <p:txBody>
          <a:bodyPr wrap="square" rtlCol="0">
            <a:spAutoFit/>
          </a:bodyPr>
          <a:lstStyle/>
          <a:p>
            <a:r>
              <a:rPr lang="en-US" dirty="0" smtClean="0">
                <a:solidFill>
                  <a:srgbClr val="0070C0"/>
                </a:solidFill>
              </a:rPr>
              <a:t>END</a:t>
            </a:r>
            <a:endParaRPr lang="en-IN" dirty="0">
              <a:solidFill>
                <a:srgbClr val="0070C0"/>
              </a:solidFill>
            </a:endParaRPr>
          </a:p>
        </p:txBody>
      </p:sp>
    </p:spTree>
    <p:extLst>
      <p:ext uri="{BB962C8B-B14F-4D97-AF65-F5344CB8AC3E}">
        <p14:creationId xmlns:p14="http://schemas.microsoft.com/office/powerpoint/2010/main" val="1301835230"/>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theme/theme1.xml><?xml version="1.0" encoding="utf-8"?>
<a:theme xmlns:a="http://schemas.openxmlformats.org/drawingml/2006/main" name="Thatch">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Median">
      <a:maj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85000"/>
                <a:shade val="95000"/>
                <a:satMod val="200000"/>
              </a:schemeClr>
            </a:gs>
            <a:gs pos="53000">
              <a:schemeClr val="phClr">
                <a:shade val="60000"/>
                <a:satMod val="220000"/>
              </a:schemeClr>
            </a:gs>
            <a:gs pos="100000">
              <a:schemeClr val="phClr">
                <a:shade val="45000"/>
                <a:satMod val="220000"/>
              </a:schemeClr>
            </a:gs>
          </a:gsLst>
          <a:lin ang="16200000" scaled="0"/>
        </a:gradFill>
        <a:gradFill rotWithShape="1">
          <a:gsLst>
            <a:gs pos="0">
              <a:schemeClr val="phClr">
                <a:tint val="83000"/>
                <a:shade val="97000"/>
                <a:satMod val="230000"/>
              </a:schemeClr>
            </a:gs>
            <a:gs pos="100000">
              <a:schemeClr val="phClr">
                <a:shade val="35000"/>
                <a:satMod val="250000"/>
              </a:schemeClr>
            </a:gs>
          </a:gsLst>
          <a:path path="circle">
            <a:fillToRect l="15000" t="50000" r="85000" b="6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Verve</Template>
  <TotalTime>318</TotalTime>
  <Words>2521</Words>
  <Application>Microsoft Office PowerPoint</Application>
  <PresentationFormat>On-screen Show (4:3)</PresentationFormat>
  <Paragraphs>157</Paragraphs>
  <Slides>24</Slides>
  <Notes>2</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Thatch</vt:lpstr>
      <vt:lpstr>Project on “MULTITHREADING &amp; MULTIPROCESSING  IN  OPERATING SYSTEM”</vt:lpstr>
      <vt:lpstr>INDEX</vt:lpstr>
      <vt:lpstr>MULTITHREADING</vt:lpstr>
      <vt:lpstr>MULTITHREADING CONTD.(II)</vt:lpstr>
      <vt:lpstr>MULTITHREADING CONTD.(III)</vt:lpstr>
      <vt:lpstr>MULTITHREADING END </vt:lpstr>
      <vt:lpstr>ADVANTAGES OF MULTITHREADING </vt:lpstr>
      <vt:lpstr>DISADVANTAGES OF MULTITHREADING</vt:lpstr>
      <vt:lpstr>MULTIPROCESSING</vt:lpstr>
      <vt:lpstr>MULTIPROCESSING CONTD.(2)</vt:lpstr>
      <vt:lpstr>MULTIPROCESSING CONTD.(3)</vt:lpstr>
      <vt:lpstr>MULTIPROCESSING CONTD.(4)</vt:lpstr>
      <vt:lpstr>MULTIPROCESSING end</vt:lpstr>
      <vt:lpstr>ADVANTAGES OF MULTIPROCESSING</vt:lpstr>
      <vt:lpstr>DISADVANTAGES OF MULTIPROCESSING</vt:lpstr>
      <vt:lpstr>DIFFERENCE BETWEEN MULTITHREADING &amp; MULTIPROCESSING {MEANING}</vt:lpstr>
      <vt:lpstr>DIFFERENCE BETWEEN MULTITHREADING &amp; MULTIPROCESSING (contd.)</vt:lpstr>
      <vt:lpstr>DIFFERENCE BETWEEN MULTITHREADING &amp; MULTIPROCESSING (contd.)</vt:lpstr>
      <vt:lpstr>DIFFERENCE BETWEEN MULTITHREADING &amp; MULTIPROCESSING (contd.)</vt:lpstr>
      <vt:lpstr>DIFFERENCE BETWEEN MULTITHREADING &amp; MULTIPROCESSING (contd.)</vt:lpstr>
      <vt:lpstr>DIFFERENCE BETWEEN MULTITHREADING &amp; MULTIPROCESSING (contd.){HARDWARE}</vt:lpstr>
      <vt:lpstr>DIFFERENCE BETWEEN MULTITHREADING &amp; MULTIPROCESSING (contd.)</vt:lpstr>
      <vt:lpstr>Common in MULTIPROCESSING &amp; MULTITHREADING</vt:lpstr>
      <vt:lpstr>SOURCES</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on “multithreading &amp; multiprocessing in operating system”</dc:title>
  <dc:creator>home</dc:creator>
  <cp:lastModifiedBy>home</cp:lastModifiedBy>
  <cp:revision>61</cp:revision>
  <dcterms:created xsi:type="dcterms:W3CDTF">2006-08-16T00:00:00Z</dcterms:created>
  <dcterms:modified xsi:type="dcterms:W3CDTF">2013-02-03T04:00:05Z</dcterms:modified>
</cp:coreProperties>
</file>