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2" r:id="rId1"/>
  </p:sldMasterIdLst>
  <p:notesMasterIdLst>
    <p:notesMasterId r:id="rId33"/>
  </p:notesMasterIdLst>
  <p:handoutMasterIdLst>
    <p:handoutMasterId r:id="rId34"/>
  </p:handoutMasterIdLst>
  <p:sldIdLst>
    <p:sldId id="256" r:id="rId2"/>
    <p:sldId id="257" r:id="rId3"/>
    <p:sldId id="292" r:id="rId4"/>
    <p:sldId id="258" r:id="rId5"/>
    <p:sldId id="259" r:id="rId6"/>
    <p:sldId id="260" r:id="rId7"/>
    <p:sldId id="261" r:id="rId8"/>
    <p:sldId id="262" r:id="rId9"/>
    <p:sldId id="263" r:id="rId10"/>
    <p:sldId id="293" r:id="rId11"/>
    <p:sldId id="264" r:id="rId12"/>
    <p:sldId id="265" r:id="rId13"/>
    <p:sldId id="266" r:id="rId14"/>
    <p:sldId id="273" r:id="rId15"/>
    <p:sldId id="270" r:id="rId16"/>
    <p:sldId id="269" r:id="rId17"/>
    <p:sldId id="268" r:id="rId18"/>
    <p:sldId id="271" r:id="rId19"/>
    <p:sldId id="272" r:id="rId20"/>
    <p:sldId id="274" r:id="rId21"/>
    <p:sldId id="275" r:id="rId22"/>
    <p:sldId id="294" r:id="rId23"/>
    <p:sldId id="277" r:id="rId24"/>
    <p:sldId id="278" r:id="rId25"/>
    <p:sldId id="283" r:id="rId26"/>
    <p:sldId id="281" r:id="rId27"/>
    <p:sldId id="284" r:id="rId28"/>
    <p:sldId id="289" r:id="rId29"/>
    <p:sldId id="287" r:id="rId30"/>
    <p:sldId id="285" r:id="rId31"/>
    <p:sldId id="290" r:id="rId32"/>
  </p:sldIdLst>
  <p:sldSz cx="9144000" cy="6858000" type="screen4x3"/>
  <p:notesSz cx="6858000" cy="9144000"/>
  <p:defaultTextStyle>
    <a:defPPr>
      <a:defRPr lang="en-US"/>
    </a:defPPr>
    <a:lvl1pPr algn="l" rtl="0" eaLnBrk="0" fontAlgn="base" hangingPunct="0">
      <a:spcBef>
        <a:spcPct val="0"/>
      </a:spcBef>
      <a:spcAft>
        <a:spcPct val="0"/>
      </a:spcAft>
      <a:defRPr sz="2800" kern="1200">
        <a:solidFill>
          <a:schemeClr val="tx1"/>
        </a:solidFill>
        <a:latin typeface="Arial" charset="0"/>
        <a:ea typeface="+mn-ea"/>
        <a:cs typeface="+mn-cs"/>
      </a:defRPr>
    </a:lvl1pPr>
    <a:lvl2pPr marL="457200" algn="l" rtl="0" eaLnBrk="0" fontAlgn="base" hangingPunct="0">
      <a:spcBef>
        <a:spcPct val="0"/>
      </a:spcBef>
      <a:spcAft>
        <a:spcPct val="0"/>
      </a:spcAft>
      <a:defRPr sz="2800" kern="1200">
        <a:solidFill>
          <a:schemeClr val="tx1"/>
        </a:solidFill>
        <a:latin typeface="Arial" charset="0"/>
        <a:ea typeface="+mn-ea"/>
        <a:cs typeface="+mn-cs"/>
      </a:defRPr>
    </a:lvl2pPr>
    <a:lvl3pPr marL="914400" algn="l" rtl="0" eaLnBrk="0" fontAlgn="base" hangingPunct="0">
      <a:spcBef>
        <a:spcPct val="0"/>
      </a:spcBef>
      <a:spcAft>
        <a:spcPct val="0"/>
      </a:spcAft>
      <a:defRPr sz="2800" kern="1200">
        <a:solidFill>
          <a:schemeClr val="tx1"/>
        </a:solidFill>
        <a:latin typeface="Arial" charset="0"/>
        <a:ea typeface="+mn-ea"/>
        <a:cs typeface="+mn-cs"/>
      </a:defRPr>
    </a:lvl3pPr>
    <a:lvl4pPr marL="1371600" algn="l" rtl="0" eaLnBrk="0" fontAlgn="base" hangingPunct="0">
      <a:spcBef>
        <a:spcPct val="0"/>
      </a:spcBef>
      <a:spcAft>
        <a:spcPct val="0"/>
      </a:spcAft>
      <a:defRPr sz="2800" kern="1200">
        <a:solidFill>
          <a:schemeClr val="tx1"/>
        </a:solidFill>
        <a:latin typeface="Arial" charset="0"/>
        <a:ea typeface="+mn-ea"/>
        <a:cs typeface="+mn-cs"/>
      </a:defRPr>
    </a:lvl4pPr>
    <a:lvl5pPr marL="1828800" algn="l" rtl="0" eaLnBrk="0" fontAlgn="base" hangingPunct="0">
      <a:spcBef>
        <a:spcPct val="0"/>
      </a:spcBef>
      <a:spcAft>
        <a:spcPct val="0"/>
      </a:spcAft>
      <a:defRPr sz="2800" kern="1200">
        <a:solidFill>
          <a:schemeClr val="tx1"/>
        </a:solidFill>
        <a:latin typeface="Arial" charset="0"/>
        <a:ea typeface="+mn-ea"/>
        <a:cs typeface="+mn-cs"/>
      </a:defRPr>
    </a:lvl5pPr>
    <a:lvl6pPr marL="2286000" algn="l" defTabSz="914400" rtl="0" eaLnBrk="1" latinLnBrk="0" hangingPunct="1">
      <a:defRPr sz="2800" kern="1200">
        <a:solidFill>
          <a:schemeClr val="tx1"/>
        </a:solidFill>
        <a:latin typeface="Arial" charset="0"/>
        <a:ea typeface="+mn-ea"/>
        <a:cs typeface="+mn-cs"/>
      </a:defRPr>
    </a:lvl6pPr>
    <a:lvl7pPr marL="2743200" algn="l" defTabSz="914400" rtl="0" eaLnBrk="1" latinLnBrk="0" hangingPunct="1">
      <a:defRPr sz="2800" kern="1200">
        <a:solidFill>
          <a:schemeClr val="tx1"/>
        </a:solidFill>
        <a:latin typeface="Arial" charset="0"/>
        <a:ea typeface="+mn-ea"/>
        <a:cs typeface="+mn-cs"/>
      </a:defRPr>
    </a:lvl7pPr>
    <a:lvl8pPr marL="3200400" algn="l" defTabSz="914400" rtl="0" eaLnBrk="1" latinLnBrk="0" hangingPunct="1">
      <a:defRPr sz="2800" kern="1200">
        <a:solidFill>
          <a:schemeClr val="tx1"/>
        </a:solidFill>
        <a:latin typeface="Arial" charset="0"/>
        <a:ea typeface="+mn-ea"/>
        <a:cs typeface="+mn-cs"/>
      </a:defRPr>
    </a:lvl8pPr>
    <a:lvl9pPr marL="3657600" algn="l" defTabSz="914400" rtl="0" eaLnBrk="1" latinLnBrk="0" hangingPunct="1">
      <a:defRPr sz="2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660" autoAdjust="0"/>
  </p:normalViewPr>
  <p:slideViewPr>
    <p:cSldViewPr>
      <p:cViewPr varScale="1">
        <p:scale>
          <a:sx n="70" d="100"/>
          <a:sy n="70" d="100"/>
        </p:scale>
        <p:origin x="-5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307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fld id="{9D57040A-F279-460C-AA9C-1D3F6022B1F7}" type="datetime1">
              <a:rPr lang="en-US"/>
              <a:pPr>
                <a:defRPr/>
              </a:pPr>
              <a:t>3/12/2010</a:t>
            </a:fld>
            <a:endParaRPr lang="en-US"/>
          </a:p>
        </p:txBody>
      </p:sp>
      <p:sp>
        <p:nvSpPr>
          <p:cNvPr id="307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r>
              <a:rPr lang="en-US"/>
              <a:t>Prepared By Rajat Singhal</a:t>
            </a:r>
          </a:p>
        </p:txBody>
      </p:sp>
      <p:sp>
        <p:nvSpPr>
          <p:cNvPr id="307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91F415F9-B96B-4EA6-8EEF-2761D22C4426}" type="slidenum">
              <a:rPr lang="en-US"/>
              <a:pPr>
                <a:defRPr/>
              </a:pPr>
              <a:t>‹#›</a:t>
            </a:fld>
            <a:endParaRPr lang="en-US"/>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86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fld id="{8FA70CAA-A90D-42D2-8016-4301574E652D}" type="datetime1">
              <a:rPr lang="en-US"/>
              <a:pPr>
                <a:defRPr/>
              </a:pPr>
              <a:t>3/12/2010</a:t>
            </a:fld>
            <a:endParaRPr lang="en-US"/>
          </a:p>
        </p:txBody>
      </p:sp>
      <p:sp>
        <p:nvSpPr>
          <p:cNvPr id="3686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86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86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r>
              <a:rPr lang="en-US"/>
              <a:t>Prepared By Rajat Singhal</a:t>
            </a:r>
          </a:p>
        </p:txBody>
      </p:sp>
      <p:sp>
        <p:nvSpPr>
          <p:cNvPr id="286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E379C2B-C2E6-4E25-AC1D-69F0952DA9C8}" type="slidenum">
              <a:rPr lang="en-US"/>
              <a:pPr>
                <a:defRPr/>
              </a:pPr>
              <a:t>‹#›</a:t>
            </a:fld>
            <a:endParaRPr lang="en-US"/>
          </a:p>
        </p:txBody>
      </p:sp>
    </p:spTree>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dt" sz="quarter" idx="1"/>
          </p:nvPr>
        </p:nvSpPr>
        <p:spPr>
          <a:noFill/>
        </p:spPr>
        <p:txBody>
          <a:bodyPr/>
          <a:lstStyle/>
          <a:p>
            <a:fld id="{35F2C8C0-3B18-4790-BBAC-1D90BCDC4467}" type="datetime1">
              <a:rPr lang="en-US" smtClean="0"/>
              <a:pPr/>
              <a:t>3/12/2010</a:t>
            </a:fld>
            <a:endParaRPr lang="en-US" smtClean="0"/>
          </a:p>
        </p:txBody>
      </p:sp>
      <p:sp>
        <p:nvSpPr>
          <p:cNvPr id="37891" name="Rectangle 7"/>
          <p:cNvSpPr>
            <a:spLocks noGrp="1" noChangeArrowheads="1"/>
          </p:cNvSpPr>
          <p:nvPr>
            <p:ph type="sldNum" sz="quarter" idx="5"/>
          </p:nvPr>
        </p:nvSpPr>
        <p:spPr>
          <a:noFill/>
        </p:spPr>
        <p:txBody>
          <a:bodyPr/>
          <a:lstStyle/>
          <a:p>
            <a:fld id="{97090321-65E2-4CA4-9576-1D55BADF0209}" type="slidenum">
              <a:rPr lang="en-US" smtClean="0"/>
              <a:pPr/>
              <a:t>1</a:t>
            </a:fld>
            <a:endParaRPr lang="en-US" smtClean="0"/>
          </a:p>
        </p:txBody>
      </p:sp>
      <p:sp>
        <p:nvSpPr>
          <p:cNvPr id="37892" name="Rectangle 2"/>
          <p:cNvSpPr>
            <a:spLocks noRot="1" noChangeArrowheads="1" noTextEdit="1"/>
          </p:cNvSpPr>
          <p:nvPr>
            <p:ph type="sldImg"/>
          </p:nvPr>
        </p:nvSpPr>
        <p:spPr>
          <a:ln/>
        </p:spPr>
      </p:sp>
      <p:sp>
        <p:nvSpPr>
          <p:cNvPr id="37893" name="Rectangle 3"/>
          <p:cNvSpPr>
            <a:spLocks noGrp="1" noChangeArrowheads="1"/>
          </p:cNvSpPr>
          <p:nvPr>
            <p:ph type="body" idx="1"/>
          </p:nvPr>
        </p:nvSpPr>
        <p:spPr>
          <a:noFill/>
          <a:ln/>
        </p:spPr>
        <p:txBody>
          <a:bodyPr/>
          <a:lstStyle/>
          <a:p>
            <a:pPr eaLnBrk="1" hangingPunct="1"/>
            <a:endParaRPr lang="en-US" smtClean="0"/>
          </a:p>
        </p:txBody>
      </p:sp>
      <p:sp>
        <p:nvSpPr>
          <p:cNvPr id="37894" name="Footer Placeholder 5"/>
          <p:cNvSpPr>
            <a:spLocks noGrp="1"/>
          </p:cNvSpPr>
          <p:nvPr>
            <p:ph type="ftr" sz="quarter" idx="4"/>
          </p:nvPr>
        </p:nvSpPr>
        <p:spPr>
          <a:noFill/>
        </p:spPr>
        <p:txBody>
          <a:bodyPr/>
          <a:lstStyle/>
          <a:p>
            <a:r>
              <a:rPr lang="en-US" smtClean="0"/>
              <a:t>Prepared By Rajat Singhal</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dt" sz="quarter" idx="1"/>
          </p:nvPr>
        </p:nvSpPr>
        <p:spPr>
          <a:noFill/>
        </p:spPr>
        <p:txBody>
          <a:bodyPr/>
          <a:lstStyle/>
          <a:p>
            <a:fld id="{370E9E84-A022-4CBF-998E-46904F90A7C5}" type="datetime1">
              <a:rPr lang="en-US" smtClean="0"/>
              <a:pPr/>
              <a:t>3/12/2010</a:t>
            </a:fld>
            <a:endParaRPr lang="en-US" smtClean="0"/>
          </a:p>
        </p:txBody>
      </p:sp>
      <p:sp>
        <p:nvSpPr>
          <p:cNvPr id="38915" name="Rectangle 7"/>
          <p:cNvSpPr>
            <a:spLocks noGrp="1" noChangeArrowheads="1"/>
          </p:cNvSpPr>
          <p:nvPr>
            <p:ph type="sldNum" sz="quarter" idx="5"/>
          </p:nvPr>
        </p:nvSpPr>
        <p:spPr>
          <a:noFill/>
        </p:spPr>
        <p:txBody>
          <a:bodyPr/>
          <a:lstStyle/>
          <a:p>
            <a:fld id="{EF0E316A-981E-4CA6-B9E8-0335F11062D1}" type="slidenum">
              <a:rPr lang="en-US" smtClean="0"/>
              <a:pPr/>
              <a:t>14</a:t>
            </a:fld>
            <a:endParaRPr lang="en-US" smtClean="0"/>
          </a:p>
        </p:txBody>
      </p:sp>
      <p:sp>
        <p:nvSpPr>
          <p:cNvPr id="38916" name="Rectangle 2"/>
          <p:cNvSpPr>
            <a:spLocks noRot="1" noChangeArrowheads="1" noTextEdit="1"/>
          </p:cNvSpPr>
          <p:nvPr>
            <p:ph type="sldImg"/>
          </p:nvPr>
        </p:nvSpPr>
        <p:spPr>
          <a:ln/>
        </p:spPr>
      </p:sp>
      <p:sp>
        <p:nvSpPr>
          <p:cNvPr id="38917" name="Rectangle 3"/>
          <p:cNvSpPr>
            <a:spLocks noGrp="1" noChangeArrowheads="1"/>
          </p:cNvSpPr>
          <p:nvPr>
            <p:ph type="body" idx="1"/>
          </p:nvPr>
        </p:nvSpPr>
        <p:spPr>
          <a:noFill/>
          <a:ln/>
        </p:spPr>
        <p:txBody>
          <a:bodyPr/>
          <a:lstStyle/>
          <a:p>
            <a:pPr eaLnBrk="1" hangingPunct="1"/>
            <a:endParaRPr lang="en-US" smtClean="0"/>
          </a:p>
        </p:txBody>
      </p:sp>
      <p:sp>
        <p:nvSpPr>
          <p:cNvPr id="38918" name="Footer Placeholder 5"/>
          <p:cNvSpPr>
            <a:spLocks noGrp="1"/>
          </p:cNvSpPr>
          <p:nvPr>
            <p:ph type="ftr" sz="quarter" idx="4"/>
          </p:nvPr>
        </p:nvSpPr>
        <p:spPr>
          <a:noFill/>
        </p:spPr>
        <p:txBody>
          <a:bodyPr/>
          <a:lstStyle/>
          <a:p>
            <a:r>
              <a:rPr lang="en-US" smtClean="0"/>
              <a:t>Prepared By Rajat Singhal</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smtClean="0"/>
            </a:lvl1pPr>
          </a:lstStyle>
          <a:p>
            <a:pPr>
              <a:defRPr/>
            </a:pPr>
            <a:fld id="{48CE2F1D-BEC4-4022-98CF-D6D1F2169246}" type="datetime1">
              <a:rPr lang="en-US"/>
              <a:pPr>
                <a:defRPr/>
              </a:pPr>
              <a:t>3/12/2010</a:t>
            </a:fld>
            <a:endParaRPr lang="en-US"/>
          </a:p>
        </p:txBody>
      </p:sp>
      <p:sp>
        <p:nvSpPr>
          <p:cNvPr id="5" name="Footer Placeholder 18"/>
          <p:cNvSpPr>
            <a:spLocks noGrp="1"/>
          </p:cNvSpPr>
          <p:nvPr>
            <p:ph type="ftr" sz="quarter" idx="11"/>
          </p:nvPr>
        </p:nvSpPr>
        <p:spPr/>
        <p:txBody>
          <a:bodyPr/>
          <a:lstStyle>
            <a:lvl1pPr>
              <a:defRPr/>
            </a:lvl1pPr>
          </a:lstStyle>
          <a:p>
            <a:pPr>
              <a:defRPr/>
            </a:pPr>
            <a:r>
              <a:rPr lang="en-US"/>
              <a:t>Prepared By Rajat Singhal</a:t>
            </a:r>
          </a:p>
        </p:txBody>
      </p:sp>
      <p:sp>
        <p:nvSpPr>
          <p:cNvPr id="6" name="Slide Number Placeholder 26"/>
          <p:cNvSpPr>
            <a:spLocks noGrp="1"/>
          </p:cNvSpPr>
          <p:nvPr>
            <p:ph type="sldNum" sz="quarter" idx="12"/>
          </p:nvPr>
        </p:nvSpPr>
        <p:spPr/>
        <p:txBody>
          <a:bodyPr/>
          <a:lstStyle>
            <a:lvl1pPr>
              <a:defRPr/>
            </a:lvl1pPr>
          </a:lstStyle>
          <a:p>
            <a:pPr>
              <a:defRPr/>
            </a:pPr>
            <a:fld id="{A47689D3-27DB-4EE1-B9A1-84D921FE5D68}"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FD4D5963-148A-476B-BEB5-58D0771D45B0}" type="datetime1">
              <a:rPr lang="en-US"/>
              <a:pPr>
                <a:defRPr/>
              </a:pPr>
              <a:t>3/12/2010</a:t>
            </a:fld>
            <a:endParaRPr lang="en-US"/>
          </a:p>
        </p:txBody>
      </p:sp>
      <p:sp>
        <p:nvSpPr>
          <p:cNvPr id="5"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6" name="Slide Number Placeholder 17"/>
          <p:cNvSpPr>
            <a:spLocks noGrp="1"/>
          </p:cNvSpPr>
          <p:nvPr>
            <p:ph type="sldNum" sz="quarter" idx="12"/>
          </p:nvPr>
        </p:nvSpPr>
        <p:spPr/>
        <p:txBody>
          <a:bodyPr/>
          <a:lstStyle>
            <a:lvl1pPr>
              <a:defRPr/>
            </a:lvl1pPr>
          </a:lstStyle>
          <a:p>
            <a:pPr>
              <a:defRPr/>
            </a:pPr>
            <a:fld id="{31EDA875-08A0-404D-B3EA-661FB2C4AE9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smtClean="0"/>
            </a:lvl1pPr>
          </a:lstStyle>
          <a:p>
            <a:pPr>
              <a:defRPr/>
            </a:pPr>
            <a:fld id="{4C901A04-0CBA-4AD7-B7FE-D913A84B42D1}" type="datetime1">
              <a:rPr lang="en-US"/>
              <a:pPr>
                <a:defRPr/>
              </a:pPr>
              <a:t>3/12/2010</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Prepared By Rajat Singhal</a:t>
            </a:r>
          </a:p>
        </p:txBody>
      </p:sp>
      <p:sp>
        <p:nvSpPr>
          <p:cNvPr id="6" name="Slide Number Placeholder 5"/>
          <p:cNvSpPr>
            <a:spLocks noGrp="1"/>
          </p:cNvSpPr>
          <p:nvPr>
            <p:ph type="sldNum" sz="quarter" idx="12"/>
          </p:nvPr>
        </p:nvSpPr>
        <p:spPr/>
        <p:txBody>
          <a:bodyPr/>
          <a:lstStyle>
            <a:lvl1pPr>
              <a:defRPr/>
            </a:lvl1pPr>
          </a:lstStyle>
          <a:p>
            <a:pPr>
              <a:defRPr/>
            </a:pPr>
            <a:fld id="{A2F4EB6E-1D32-4BA7-8852-2CF4668ED61A}"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E0139165-AB86-4314-8D8B-2589AFE4AAC0}" type="datetime1">
              <a:rPr lang="en-US"/>
              <a:pPr>
                <a:defRPr/>
              </a:pPr>
              <a:t>3/12/2010</a:t>
            </a:fld>
            <a:endParaRPr lang="en-US"/>
          </a:p>
        </p:txBody>
      </p:sp>
      <p:sp>
        <p:nvSpPr>
          <p:cNvPr id="6"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7" name="Slide Number Placeholder 17"/>
          <p:cNvSpPr>
            <a:spLocks noGrp="1"/>
          </p:cNvSpPr>
          <p:nvPr>
            <p:ph type="sldNum" sz="quarter" idx="12"/>
          </p:nvPr>
        </p:nvSpPr>
        <p:spPr/>
        <p:txBody>
          <a:bodyPr/>
          <a:lstStyle>
            <a:lvl1pPr>
              <a:defRPr/>
            </a:lvl1pPr>
          </a:lstStyle>
          <a:p>
            <a:pPr>
              <a:defRPr/>
            </a:pPr>
            <a:fld id="{7C07C6EC-3A27-45F0-9670-9E5BC1E1CE2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95DF5806-84A7-4116-9F88-2DA7EF8A3C7B}" type="datetime1">
              <a:rPr lang="en-US"/>
              <a:pPr>
                <a:defRPr/>
              </a:pPr>
              <a:t>3/12/2010</a:t>
            </a:fld>
            <a:endParaRPr lang="en-US"/>
          </a:p>
        </p:txBody>
      </p:sp>
      <p:sp>
        <p:nvSpPr>
          <p:cNvPr id="8"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9" name="Slide Number Placeholder 17"/>
          <p:cNvSpPr>
            <a:spLocks noGrp="1"/>
          </p:cNvSpPr>
          <p:nvPr>
            <p:ph type="sldNum" sz="quarter" idx="12"/>
          </p:nvPr>
        </p:nvSpPr>
        <p:spPr/>
        <p:txBody>
          <a:bodyPr/>
          <a:lstStyle>
            <a:lvl1pPr>
              <a:defRPr/>
            </a:lvl1pPr>
          </a:lstStyle>
          <a:p>
            <a:pPr>
              <a:defRPr/>
            </a:pPr>
            <a:fld id="{DA6CEE1C-2932-4ABF-A9B9-57AF2D8F59C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DCF6DC03-D24E-4225-BC2D-6E107A1B87E5}" type="datetime1">
              <a:rPr lang="en-US"/>
              <a:pPr>
                <a:defRPr/>
              </a:pPr>
              <a:t>3/12/2010</a:t>
            </a:fld>
            <a:endParaRPr lang="en-US"/>
          </a:p>
        </p:txBody>
      </p:sp>
      <p:sp>
        <p:nvSpPr>
          <p:cNvPr id="4"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5" name="Slide Number Placeholder 17"/>
          <p:cNvSpPr>
            <a:spLocks noGrp="1"/>
          </p:cNvSpPr>
          <p:nvPr>
            <p:ph type="sldNum" sz="quarter" idx="12"/>
          </p:nvPr>
        </p:nvSpPr>
        <p:spPr/>
        <p:txBody>
          <a:bodyPr/>
          <a:lstStyle>
            <a:lvl1pPr>
              <a:defRPr/>
            </a:lvl1pPr>
          </a:lstStyle>
          <a:p>
            <a:pPr>
              <a:defRPr/>
            </a:pPr>
            <a:fld id="{08DB5811-0A6D-4A90-BCD7-11641988585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F9CFFF37-F3A9-4D5D-853F-3048B83DB756}" type="datetime1">
              <a:rPr lang="en-US"/>
              <a:pPr>
                <a:defRPr/>
              </a:pPr>
              <a:t>3/12/2010</a:t>
            </a:fld>
            <a:endParaRPr lang="en-US"/>
          </a:p>
        </p:txBody>
      </p:sp>
      <p:sp>
        <p:nvSpPr>
          <p:cNvPr id="3"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4" name="Slide Number Placeholder 17"/>
          <p:cNvSpPr>
            <a:spLocks noGrp="1"/>
          </p:cNvSpPr>
          <p:nvPr>
            <p:ph type="sldNum" sz="quarter" idx="12"/>
          </p:nvPr>
        </p:nvSpPr>
        <p:spPr/>
        <p:txBody>
          <a:bodyPr/>
          <a:lstStyle>
            <a:lvl1pPr>
              <a:defRPr/>
            </a:lvl1pPr>
          </a:lstStyle>
          <a:p>
            <a:pPr>
              <a:defRPr/>
            </a:pPr>
            <a:fld id="{19E9B8B3-DA18-4C31-9CD0-BE2ADDD6D33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3AA720A9-5321-4158-B956-0DB85B64C593}" type="datetime1">
              <a:rPr lang="en-US"/>
              <a:pPr>
                <a:defRPr/>
              </a:pPr>
              <a:t>3/12/2010</a:t>
            </a:fld>
            <a:endParaRPr lang="en-US"/>
          </a:p>
        </p:txBody>
      </p:sp>
      <p:sp>
        <p:nvSpPr>
          <p:cNvPr id="6"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7" name="Slide Number Placeholder 17"/>
          <p:cNvSpPr>
            <a:spLocks noGrp="1"/>
          </p:cNvSpPr>
          <p:nvPr>
            <p:ph type="sldNum" sz="quarter" idx="12"/>
          </p:nvPr>
        </p:nvSpPr>
        <p:spPr/>
        <p:txBody>
          <a:bodyPr/>
          <a:lstStyle>
            <a:lvl1pPr>
              <a:defRPr/>
            </a:lvl1pPr>
          </a:lstStyle>
          <a:p>
            <a:pPr>
              <a:defRPr/>
            </a:pPr>
            <a:fld id="{4A4EAD84-A8DD-48F0-B7E5-EC8DBC33FE1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smtClean="0"/>
            </a:lvl1pPr>
          </a:lstStyle>
          <a:p>
            <a:pPr>
              <a:defRPr/>
            </a:pPr>
            <a:fld id="{8CF6C334-6CBC-4911-96F5-C9FD90676894}" type="datetime1">
              <a:rPr lang="en-US"/>
              <a:pPr>
                <a:defRPr/>
              </a:pPr>
              <a:t>3/12/2010</a:t>
            </a:fld>
            <a:endParaRPr lang="en-US"/>
          </a:p>
        </p:txBody>
      </p:sp>
      <p:sp>
        <p:nvSpPr>
          <p:cNvPr id="10" name="Footer Placeholder 5"/>
          <p:cNvSpPr>
            <a:spLocks noGrp="1"/>
          </p:cNvSpPr>
          <p:nvPr>
            <p:ph type="ftr" sz="quarter" idx="11"/>
          </p:nvPr>
        </p:nvSpPr>
        <p:spPr/>
        <p:txBody>
          <a:bodyPr/>
          <a:lstStyle>
            <a:lvl1pPr>
              <a:defRPr/>
            </a:lvl1pPr>
          </a:lstStyle>
          <a:p>
            <a:pPr>
              <a:defRPr/>
            </a:pPr>
            <a:r>
              <a:rPr lang="en-US"/>
              <a:t>Prepared By Rajat Singhal</a:t>
            </a: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6F2DB800-3362-4240-B307-CCB504BBE73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FABBE284-58BA-4A75-BBED-45D45C98E30E}" type="datetime1">
              <a:rPr lang="en-US"/>
              <a:pPr>
                <a:defRPr/>
              </a:pPr>
              <a:t>3/12/2010</a:t>
            </a:fld>
            <a:endParaRPr lang="en-US"/>
          </a:p>
        </p:txBody>
      </p:sp>
      <p:sp>
        <p:nvSpPr>
          <p:cNvPr id="5"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6" name="Slide Number Placeholder 17"/>
          <p:cNvSpPr>
            <a:spLocks noGrp="1"/>
          </p:cNvSpPr>
          <p:nvPr>
            <p:ph type="sldNum" sz="quarter" idx="12"/>
          </p:nvPr>
        </p:nvSpPr>
        <p:spPr/>
        <p:txBody>
          <a:bodyPr/>
          <a:lstStyle>
            <a:lvl1pPr>
              <a:defRPr/>
            </a:lvl1pPr>
          </a:lstStyle>
          <a:p>
            <a:pPr>
              <a:defRPr/>
            </a:pPr>
            <a:fld id="{92CB0333-2D86-42F7-A3CD-1B28BF9940F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3C08609B-4298-4FE5-AC9A-04344A26EA8A}" type="datetime1">
              <a:rPr lang="en-US"/>
              <a:pPr>
                <a:defRPr/>
              </a:pPr>
              <a:t>3/12/2010</a:t>
            </a:fld>
            <a:endParaRPr lang="en-US"/>
          </a:p>
        </p:txBody>
      </p:sp>
      <p:sp>
        <p:nvSpPr>
          <p:cNvPr id="5" name="Footer Placeholder 21"/>
          <p:cNvSpPr>
            <a:spLocks noGrp="1"/>
          </p:cNvSpPr>
          <p:nvPr>
            <p:ph type="ftr" sz="quarter" idx="11"/>
          </p:nvPr>
        </p:nvSpPr>
        <p:spPr/>
        <p:txBody>
          <a:bodyPr/>
          <a:lstStyle>
            <a:lvl1pPr>
              <a:defRPr/>
            </a:lvl1pPr>
          </a:lstStyle>
          <a:p>
            <a:pPr>
              <a:defRPr/>
            </a:pPr>
            <a:r>
              <a:rPr lang="en-US"/>
              <a:t>Prepared By Rajat Singhal</a:t>
            </a:r>
          </a:p>
        </p:txBody>
      </p:sp>
      <p:sp>
        <p:nvSpPr>
          <p:cNvPr id="6" name="Slide Number Placeholder 17"/>
          <p:cNvSpPr>
            <a:spLocks noGrp="1"/>
          </p:cNvSpPr>
          <p:nvPr>
            <p:ph type="sldNum" sz="quarter" idx="12"/>
          </p:nvPr>
        </p:nvSpPr>
        <p:spPr/>
        <p:txBody>
          <a:bodyPr/>
          <a:lstStyle>
            <a:lvl1pPr>
              <a:defRPr/>
            </a:lvl1pPr>
          </a:lstStyle>
          <a:p>
            <a:pPr>
              <a:defRPr/>
            </a:pPr>
            <a:fld id="{6A7D0599-6D8B-4147-9065-8EE950C1A8D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9"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smtClean="0">
                <a:solidFill>
                  <a:schemeClr val="tx2">
                    <a:shade val="90000"/>
                  </a:schemeClr>
                </a:solidFill>
                <a:latin typeface="Arial" charset="0"/>
              </a:defRPr>
            </a:lvl1pPr>
          </a:lstStyle>
          <a:p>
            <a:pPr>
              <a:defRPr/>
            </a:pPr>
            <a:fld id="{A75F2A0C-E6DD-4153-8525-8788E9588719}" type="datetime1">
              <a:rPr lang="en-US"/>
              <a:pPr>
                <a:defRPr/>
              </a:pPr>
              <a:t>3/12/2010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defRPr>
            </a:lvl1pPr>
          </a:lstStyle>
          <a:p>
            <a:pPr>
              <a:defRPr/>
            </a:pPr>
            <a:r>
              <a:rPr lang="en-US"/>
              <a:t>Prepared By Rajat Singhal</a:t>
            </a: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latin typeface="Arial" charset="0"/>
              </a:defRPr>
            </a:lvl1pPr>
          </a:lstStyle>
          <a:p>
            <a:pPr>
              <a:defRPr/>
            </a:pPr>
            <a:fld id="{B6D081E4-EB9D-4302-ADB9-6C11EB3525B0}"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797" r:id="rId1"/>
    <p:sldLayoutId id="2147483789" r:id="rId2"/>
    <p:sldLayoutId id="2147483798" r:id="rId3"/>
    <p:sldLayoutId id="2147483790" r:id="rId4"/>
    <p:sldLayoutId id="2147483791" r:id="rId5"/>
    <p:sldLayoutId id="2147483792" r:id="rId6"/>
    <p:sldLayoutId id="2147483793" r:id="rId7"/>
    <p:sldLayoutId id="2147483794" r:id="rId8"/>
    <p:sldLayoutId id="2147483799" r:id="rId9"/>
    <p:sldLayoutId id="2147483795" r:id="rId10"/>
    <p:sldLayoutId id="2147483796"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fill="hold" grpId="0" nodeType="withEffect">
                                  <p:stCondLst>
                                    <p:cond delay="0"/>
                                  </p:stCondLst>
                                  <p:iterate type="lt">
                                    <p:tmPct val="4000"/>
                                  </p:iterate>
                                  <p:childTnLst>
                                    <p:set>
                                      <p:cBhvr>
                                        <p:cTn id="6" dur="500" fill="hold"/>
                                        <p:tgtEl>
                                          <p:spTgt spid="9"/>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hf hdr="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2"/>
          <p:cNvSpPr>
            <a:spLocks noGrp="1" noChangeArrowheads="1"/>
          </p:cNvSpPr>
          <p:nvPr>
            <p:ph type="ctrTitle"/>
          </p:nvPr>
        </p:nvSpPr>
        <p:spPr>
          <a:xfrm>
            <a:off x="762000" y="609600"/>
            <a:ext cx="7772400" cy="1470025"/>
          </a:xfrm>
        </p:spPr>
        <p:txBody>
          <a:bodyPr/>
          <a:lstStyle/>
          <a:p>
            <a:pPr eaLnBrk="1" fontAlgn="auto" hangingPunct="1">
              <a:spcAft>
                <a:spcPts val="0"/>
              </a:spcAft>
              <a:defRPr/>
            </a:pPr>
            <a:r>
              <a:rPr lang="en-US" dirty="0" smtClean="0">
                <a:solidFill>
                  <a:srgbClr val="CC3300"/>
                </a:solidFill>
                <a:latin typeface="Comic Sans MS" pitchFamily="66" charset="0"/>
              </a:rPr>
              <a:t>Goods &amp; Services Tax</a:t>
            </a:r>
          </a:p>
        </p:txBody>
      </p:sp>
      <p:sp>
        <p:nvSpPr>
          <p:cNvPr id="2052" name="Rectangle 3"/>
          <p:cNvSpPr>
            <a:spLocks noGrp="1" noChangeArrowheads="1"/>
          </p:cNvSpPr>
          <p:nvPr>
            <p:ph type="subTitle" idx="1"/>
          </p:nvPr>
        </p:nvSpPr>
        <p:spPr>
          <a:xfrm>
            <a:off x="533400" y="3228975"/>
            <a:ext cx="7854950" cy="1752600"/>
          </a:xfrm>
        </p:spPr>
        <p:txBody>
          <a:bodyPr/>
          <a:lstStyle/>
          <a:p>
            <a:pPr marR="0" eaLnBrk="1" hangingPunct="1"/>
            <a:r>
              <a:rPr lang="en-US" smtClean="0">
                <a:solidFill>
                  <a:srgbClr val="A5C249"/>
                </a:solidFill>
                <a:latin typeface="Comic Sans MS" pitchFamily="66" charset="0"/>
              </a:rPr>
              <a:t>An Introduction</a:t>
            </a:r>
          </a:p>
          <a:p>
            <a:pPr marR="0" eaLnBrk="1" hangingPunct="1"/>
            <a:endParaRPr lang="en-US" smtClean="0">
              <a:solidFill>
                <a:srgbClr val="CC3300"/>
              </a:solidFill>
              <a:latin typeface="Comic Sans MS" pitchFamily="66" charset="0"/>
            </a:endParaRPr>
          </a:p>
          <a:p>
            <a:pPr marR="0" eaLnBrk="1" hangingPunct="1"/>
            <a:endParaRPr lang="en-US" smtClean="0">
              <a:solidFill>
                <a:srgbClr val="CC3300"/>
              </a:solidFill>
              <a:latin typeface="Comic Sans MS" pitchFamily="66" charset="0"/>
            </a:endParaRPr>
          </a:p>
        </p:txBody>
      </p:sp>
      <p:sp>
        <p:nvSpPr>
          <p:cNvPr id="5124" name="Text Box 4"/>
          <p:cNvSpPr txBox="1">
            <a:spLocks noChangeArrowheads="1"/>
          </p:cNvSpPr>
          <p:nvPr/>
        </p:nvSpPr>
        <p:spPr bwMode="auto">
          <a:xfrm flipH="1" flipV="1">
            <a:off x="4876800" y="5716588"/>
            <a:ext cx="3962400" cy="519112"/>
          </a:xfrm>
          <a:prstGeom prst="rect">
            <a:avLst/>
          </a:prstGeom>
          <a:noFill/>
          <a:ln w="9525">
            <a:noFill/>
            <a:miter lim="800000"/>
            <a:headEnd/>
            <a:tailEnd/>
          </a:ln>
        </p:spPr>
        <p:txBody>
          <a:bodyPr rot="10800000">
            <a:spAutoFit/>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blinds(horizontal)">
                                      <p:cBhvr>
                                        <p:cTn id="7" dur="1000"/>
                                        <p:tgtEl>
                                          <p:spTgt spid="2051"/>
                                        </p:tgtEl>
                                      </p:cBhvr>
                                    </p:animEffect>
                                  </p:childTnLst>
                                </p:cTn>
                              </p:par>
                            </p:childTnLst>
                          </p:cTn>
                        </p:par>
                        <p:par>
                          <p:cTn id="8" fill="hold">
                            <p:stCondLst>
                              <p:cond delay="1000"/>
                            </p:stCondLst>
                            <p:childTnLst>
                              <p:par>
                                <p:cTn id="9" presetID="4" presetClass="entr" presetSubtype="16" fill="hold" grpId="0" nodeType="afterEffect">
                                  <p:stCondLst>
                                    <p:cond delay="0"/>
                                  </p:stCondLst>
                                  <p:childTnLst>
                                    <p:set>
                                      <p:cBhvr>
                                        <p:cTn id="10" dur="1" fill="hold">
                                          <p:stCondLst>
                                            <p:cond delay="0"/>
                                          </p:stCondLst>
                                        </p:cTn>
                                        <p:tgtEl>
                                          <p:spTgt spid="2052">
                                            <p:txEl>
                                              <p:pRg st="0" end="0"/>
                                            </p:txEl>
                                          </p:spTgt>
                                        </p:tgtEl>
                                        <p:attrNameLst>
                                          <p:attrName>style.visibility</p:attrName>
                                        </p:attrNameLst>
                                      </p:cBhvr>
                                      <p:to>
                                        <p:strVal val="visible"/>
                                      </p:to>
                                    </p:set>
                                    <p:animEffect transition="in" filter="box(in)">
                                      <p:cBhvr>
                                        <p:cTn id="11" dur="500"/>
                                        <p:tgtEl>
                                          <p:spTgt spid="20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457200" y="152400"/>
            <a:ext cx="8229600" cy="1143000"/>
          </a:xfrm>
        </p:spPr>
        <p:txBody>
          <a:bodyPr/>
          <a:lstStyle/>
          <a:p>
            <a:pPr eaLnBrk="1" hangingPunct="1"/>
            <a:r>
              <a:rPr lang="en-US" sz="3200" b="1" smtClean="0">
                <a:solidFill>
                  <a:srgbClr val="CC3300"/>
                </a:solidFill>
                <a:latin typeface="Comic Sans MS" pitchFamily="66" charset="0"/>
              </a:rPr>
              <a:t>Points to Ponder</a:t>
            </a:r>
          </a:p>
        </p:txBody>
      </p:sp>
      <p:sp>
        <p:nvSpPr>
          <p:cNvPr id="3076" name="Rectangle 8"/>
          <p:cNvSpPr>
            <a:spLocks noGrp="1" noChangeArrowheads="1"/>
          </p:cNvSpPr>
          <p:nvPr>
            <p:ph idx="1"/>
          </p:nvPr>
        </p:nvSpPr>
        <p:spPr>
          <a:xfrm>
            <a:off x="457200" y="1143000"/>
            <a:ext cx="8229600" cy="5181600"/>
          </a:xfrm>
        </p:spPr>
        <p:txBody>
          <a:bodyPr>
            <a:normAutofit lnSpcReduction="10000"/>
          </a:bodyPr>
          <a:lstStyle/>
          <a:p>
            <a:pPr marL="274320" indent="-274320" algn="just" eaLnBrk="1" fontAlgn="auto" hangingPunct="1">
              <a:lnSpc>
                <a:spcPct val="80000"/>
              </a:lnSpc>
              <a:spcAft>
                <a:spcPts val="0"/>
              </a:spcAft>
              <a:buClr>
                <a:schemeClr val="accent3"/>
              </a:buClr>
              <a:buFont typeface="Wingdings 2"/>
              <a:buChar char=""/>
              <a:defRPr/>
            </a:pPr>
            <a:endParaRPr lang="en-US" sz="2400" dirty="0" smtClean="0">
              <a:solidFill>
                <a:srgbClr val="CC3300"/>
              </a:solidFill>
              <a:latin typeface="Comic Sans MS" pitchFamily="66" charset="0"/>
            </a:endParaRPr>
          </a:p>
          <a:p>
            <a:pPr marL="274320" indent="-274320" algn="just" eaLnBrk="1" fontAlgn="auto" hangingPunct="1">
              <a:lnSpc>
                <a:spcPct val="110000"/>
              </a:lnSpc>
              <a:spcBef>
                <a:spcPts val="600"/>
              </a:spcBef>
              <a:spcAft>
                <a:spcPts val="0"/>
              </a:spcAft>
              <a:buClr>
                <a:schemeClr val="accent3"/>
              </a:buClr>
              <a:buFont typeface="Wingdings 2"/>
              <a:buChar char=""/>
              <a:defRPr/>
            </a:pPr>
            <a:r>
              <a:rPr lang="en-US" dirty="0" smtClean="0">
                <a:solidFill>
                  <a:schemeClr val="accent2"/>
                </a:solidFill>
                <a:latin typeface="Comic Sans MS" pitchFamily="66" charset="0"/>
              </a:rPr>
              <a:t>What is Goods &amp; Services Tax?</a:t>
            </a:r>
          </a:p>
          <a:p>
            <a:pPr marL="274320" indent="-274320" algn="just" eaLnBrk="1" fontAlgn="auto" hangingPunct="1">
              <a:lnSpc>
                <a:spcPct val="80000"/>
              </a:lnSpc>
              <a:spcBef>
                <a:spcPts val="600"/>
              </a:spcBef>
              <a:spcAft>
                <a:spcPts val="0"/>
              </a:spcAft>
              <a:buClr>
                <a:schemeClr val="accent3"/>
              </a:buClr>
              <a:buFont typeface="Wingdings 2"/>
              <a:buChar char=""/>
              <a:defRPr/>
            </a:pPr>
            <a:r>
              <a:rPr lang="en-US" dirty="0" smtClean="0">
                <a:solidFill>
                  <a:schemeClr val="accent2"/>
                </a:solidFill>
                <a:latin typeface="Comic Sans MS" pitchFamily="66" charset="0"/>
              </a:rPr>
              <a:t>GST –Global Scenario</a:t>
            </a:r>
          </a:p>
          <a:p>
            <a:pPr marL="274320" indent="-274320" algn="just" eaLnBrk="1" fontAlgn="auto" hangingPunct="1">
              <a:lnSpc>
                <a:spcPct val="80000"/>
              </a:lnSpc>
              <a:spcBef>
                <a:spcPts val="1200"/>
              </a:spcBef>
              <a:spcAft>
                <a:spcPts val="0"/>
              </a:spcAft>
              <a:buClr>
                <a:schemeClr val="accent3"/>
              </a:buClr>
              <a:buFont typeface="Wingdings 2"/>
              <a:buChar char=""/>
              <a:defRPr/>
            </a:pPr>
            <a:r>
              <a:rPr lang="en-US" dirty="0" smtClean="0">
                <a:solidFill>
                  <a:schemeClr val="accent2"/>
                </a:solidFill>
                <a:latin typeface="Comic Sans MS" pitchFamily="66" charset="0"/>
              </a:rPr>
              <a:t>Background in India</a:t>
            </a:r>
          </a:p>
          <a:p>
            <a:pPr marL="274320" indent="-274320" algn="just" eaLnBrk="1" fontAlgn="auto" hangingPunct="1">
              <a:lnSpc>
                <a:spcPct val="80000"/>
              </a:lnSpc>
              <a:spcBef>
                <a:spcPts val="1200"/>
              </a:spcBef>
              <a:spcAft>
                <a:spcPts val="0"/>
              </a:spcAft>
              <a:buClr>
                <a:schemeClr val="accent3"/>
              </a:buClr>
              <a:buFont typeface="Wingdings 2"/>
              <a:buChar char=""/>
              <a:defRPr/>
            </a:pPr>
            <a:r>
              <a:rPr lang="en-US" dirty="0" smtClean="0">
                <a:solidFill>
                  <a:schemeClr val="accent2"/>
                </a:solidFill>
                <a:latin typeface="Comic Sans MS" pitchFamily="66" charset="0"/>
              </a:rPr>
              <a:t>Constitution of the Joint Working Group (JWG)</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Basic Structure of GST</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Recommendations of JWG</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Dual structure of GST</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Likely Features Of GST</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Justification of GST</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Hurdles in Implementation</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Administrative machinery</a:t>
            </a:r>
          </a:p>
          <a:p>
            <a:pPr marL="274320" indent="-274320" algn="just" eaLnBrk="1" fontAlgn="auto" hangingPunct="1">
              <a:lnSpc>
                <a:spcPct val="80000"/>
              </a:lnSpc>
              <a:spcAft>
                <a:spcPts val="0"/>
              </a:spcAft>
              <a:buClr>
                <a:schemeClr val="accent3"/>
              </a:buClr>
              <a:buFont typeface="Wingdings 2"/>
              <a:buChar char=""/>
              <a:defRPr/>
            </a:pPr>
            <a:r>
              <a:rPr lang="en-US" dirty="0" smtClean="0">
                <a:solidFill>
                  <a:schemeClr val="accent2"/>
                </a:solidFill>
                <a:latin typeface="Comic Sans MS" pitchFamily="66" charset="0"/>
              </a:rPr>
              <a:t>Way Forward</a:t>
            </a:r>
          </a:p>
          <a:p>
            <a:pPr marL="274320" indent="-274320" eaLnBrk="1" fontAlgn="auto" hangingPunct="1">
              <a:lnSpc>
                <a:spcPct val="80000"/>
              </a:lnSpc>
              <a:spcAft>
                <a:spcPts val="0"/>
              </a:spcAft>
              <a:buClr>
                <a:schemeClr val="accent3"/>
              </a:buClr>
              <a:buFont typeface="Wingdings 2"/>
              <a:buChar char=""/>
              <a:defRPr/>
            </a:pPr>
            <a:endParaRPr lang="en-US" sz="3600"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Tx/>
              <a:buNone/>
              <a:defRPr/>
            </a:pPr>
            <a:endParaRPr lang="en-US" sz="3600"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800"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800"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900" b="1"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900" b="1"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900" b="1"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800" b="1"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800" b="1" dirty="0" smtClean="0">
              <a:solidFill>
                <a:srgbClr val="CC3300"/>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800" b="1" dirty="0" smtClean="0">
              <a:solidFill>
                <a:srgbClr val="CC3300"/>
              </a:solidFill>
              <a:latin typeface="Comic Sans MS" pitchFamily="66" charset="0"/>
            </a:endParaRPr>
          </a:p>
        </p:txBody>
      </p:sp>
      <p:sp>
        <p:nvSpPr>
          <p:cNvPr id="3074" name="Slide Number Placeholder 5"/>
          <p:cNvSpPr>
            <a:spLocks noGrp="1"/>
          </p:cNvSpPr>
          <p:nvPr>
            <p:ph type="sldNum" sz="quarter" idx="12"/>
          </p:nvPr>
        </p:nvSpPr>
        <p:spPr/>
        <p:txBody>
          <a:bodyPr/>
          <a:lstStyle/>
          <a:p>
            <a:pPr>
              <a:defRPr/>
            </a:pPr>
            <a:fld id="{8C665CA2-13CD-40C9-98F5-7BBE7EA29A88}" type="slidenum">
              <a:rPr lang="en-US"/>
              <a:pPr>
                <a:defRPr/>
              </a:pPr>
              <a:t>2</a:t>
            </a:fld>
            <a:endParaRPr lang="en-US"/>
          </a:p>
        </p:txBody>
      </p:sp>
      <p:sp>
        <p:nvSpPr>
          <p:cNvPr id="5" name="Date Placeholder 4"/>
          <p:cNvSpPr>
            <a:spLocks noGrp="1"/>
          </p:cNvSpPr>
          <p:nvPr>
            <p:ph type="dt" sz="quarter" idx="10"/>
          </p:nvPr>
        </p:nvSpPr>
        <p:spPr/>
        <p:txBody>
          <a:bodyPr/>
          <a:lstStyle/>
          <a:p>
            <a:pPr>
              <a:defRPr/>
            </a:pPr>
            <a:fld id="{FD056B57-C6B8-4916-94E8-FAFC99CF0F54}" type="datetime1">
              <a:rPr lang="en-US"/>
              <a:pPr>
                <a:defRPr/>
              </a:pPr>
              <a:t>3/12/2010</a:t>
            </a:fld>
            <a:endParaRPr lang="en-US"/>
          </a:p>
        </p:txBody>
      </p:sp>
      <p:sp>
        <p:nvSpPr>
          <p:cNvPr id="6" name="Footer Placeholder 5"/>
          <p:cNvSpPr>
            <a:spLocks noGrp="1"/>
          </p:cNvSpPr>
          <p:nvPr>
            <p:ph type="ftr" sz="quarter" idx="11"/>
          </p:nvPr>
        </p:nvSpPr>
        <p:spPr>
          <a:xfrm>
            <a:off x="2514600" y="6356350"/>
            <a:ext cx="3505200" cy="365125"/>
          </a:xfrm>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blinds(horizontal)">
                                      <p:cBhvr>
                                        <p:cTn id="7" dur="500"/>
                                        <p:tgtEl>
                                          <p:spTgt spid="3075"/>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3076">
                                            <p:txEl>
                                              <p:pRg st="1" end="1"/>
                                            </p:txEl>
                                          </p:spTgt>
                                        </p:tgtEl>
                                        <p:attrNameLst>
                                          <p:attrName>style.visibility</p:attrName>
                                        </p:attrNameLst>
                                      </p:cBhvr>
                                      <p:to>
                                        <p:strVal val="visible"/>
                                      </p:to>
                                    </p:set>
                                    <p:animEffect transition="in" filter="box(in)">
                                      <p:cBhvr>
                                        <p:cTn id="11" dur="1000"/>
                                        <p:tgtEl>
                                          <p:spTgt spid="3076">
                                            <p:txEl>
                                              <p:pRg st="1" end="1"/>
                                            </p:txEl>
                                          </p:spTgt>
                                        </p:tgtEl>
                                      </p:cBhvr>
                                    </p:animEffect>
                                  </p:childTnLst>
                                </p:cTn>
                              </p:par>
                            </p:childTnLst>
                          </p:cTn>
                        </p:par>
                        <p:par>
                          <p:cTn id="12" fill="hold">
                            <p:stCondLst>
                              <p:cond delay="1500"/>
                            </p:stCondLst>
                            <p:childTnLst>
                              <p:par>
                                <p:cTn id="13" presetID="4" presetClass="entr" presetSubtype="16" fill="hold" grpId="0" nodeType="afterEffect">
                                  <p:stCondLst>
                                    <p:cond delay="0"/>
                                  </p:stCondLst>
                                  <p:childTnLst>
                                    <p:set>
                                      <p:cBhvr>
                                        <p:cTn id="14" dur="1" fill="hold">
                                          <p:stCondLst>
                                            <p:cond delay="0"/>
                                          </p:stCondLst>
                                        </p:cTn>
                                        <p:tgtEl>
                                          <p:spTgt spid="3076">
                                            <p:txEl>
                                              <p:pRg st="2" end="2"/>
                                            </p:txEl>
                                          </p:spTgt>
                                        </p:tgtEl>
                                        <p:attrNameLst>
                                          <p:attrName>style.visibility</p:attrName>
                                        </p:attrNameLst>
                                      </p:cBhvr>
                                      <p:to>
                                        <p:strVal val="visible"/>
                                      </p:to>
                                    </p:set>
                                    <p:animEffect transition="in" filter="box(in)">
                                      <p:cBhvr>
                                        <p:cTn id="15" dur="1000"/>
                                        <p:tgtEl>
                                          <p:spTgt spid="3076">
                                            <p:txEl>
                                              <p:pRg st="2" end="2"/>
                                            </p:txEl>
                                          </p:spTgt>
                                        </p:tgtEl>
                                      </p:cBhvr>
                                    </p:animEffect>
                                  </p:childTnLst>
                                </p:cTn>
                              </p:par>
                            </p:childTnLst>
                          </p:cTn>
                        </p:par>
                        <p:par>
                          <p:cTn id="16" fill="hold">
                            <p:stCondLst>
                              <p:cond delay="2500"/>
                            </p:stCondLst>
                            <p:childTnLst>
                              <p:par>
                                <p:cTn id="17" presetID="4" presetClass="entr" presetSubtype="16" fill="hold" grpId="0" nodeType="afterEffect">
                                  <p:stCondLst>
                                    <p:cond delay="0"/>
                                  </p:stCondLst>
                                  <p:childTnLst>
                                    <p:set>
                                      <p:cBhvr>
                                        <p:cTn id="18" dur="1" fill="hold">
                                          <p:stCondLst>
                                            <p:cond delay="0"/>
                                          </p:stCondLst>
                                        </p:cTn>
                                        <p:tgtEl>
                                          <p:spTgt spid="3076">
                                            <p:txEl>
                                              <p:pRg st="3" end="3"/>
                                            </p:txEl>
                                          </p:spTgt>
                                        </p:tgtEl>
                                        <p:attrNameLst>
                                          <p:attrName>style.visibility</p:attrName>
                                        </p:attrNameLst>
                                      </p:cBhvr>
                                      <p:to>
                                        <p:strVal val="visible"/>
                                      </p:to>
                                    </p:set>
                                    <p:animEffect transition="in" filter="box(in)">
                                      <p:cBhvr>
                                        <p:cTn id="19" dur="1000"/>
                                        <p:tgtEl>
                                          <p:spTgt spid="3076">
                                            <p:txEl>
                                              <p:pRg st="3" end="3"/>
                                            </p:txEl>
                                          </p:spTgt>
                                        </p:tgtEl>
                                      </p:cBhvr>
                                    </p:animEffect>
                                  </p:childTnLst>
                                </p:cTn>
                              </p:par>
                            </p:childTnLst>
                          </p:cTn>
                        </p:par>
                        <p:par>
                          <p:cTn id="20" fill="hold">
                            <p:stCondLst>
                              <p:cond delay="3500"/>
                            </p:stCondLst>
                            <p:childTnLst>
                              <p:par>
                                <p:cTn id="21" presetID="4" presetClass="entr" presetSubtype="16" fill="hold" grpId="0" nodeType="afterEffect">
                                  <p:stCondLst>
                                    <p:cond delay="0"/>
                                  </p:stCondLst>
                                  <p:childTnLst>
                                    <p:set>
                                      <p:cBhvr>
                                        <p:cTn id="22" dur="1" fill="hold">
                                          <p:stCondLst>
                                            <p:cond delay="0"/>
                                          </p:stCondLst>
                                        </p:cTn>
                                        <p:tgtEl>
                                          <p:spTgt spid="3076">
                                            <p:txEl>
                                              <p:pRg st="4" end="4"/>
                                            </p:txEl>
                                          </p:spTgt>
                                        </p:tgtEl>
                                        <p:attrNameLst>
                                          <p:attrName>style.visibility</p:attrName>
                                        </p:attrNameLst>
                                      </p:cBhvr>
                                      <p:to>
                                        <p:strVal val="visible"/>
                                      </p:to>
                                    </p:set>
                                    <p:animEffect transition="in" filter="box(in)">
                                      <p:cBhvr>
                                        <p:cTn id="23" dur="1000"/>
                                        <p:tgtEl>
                                          <p:spTgt spid="3076">
                                            <p:txEl>
                                              <p:pRg st="4" end="4"/>
                                            </p:txEl>
                                          </p:spTgt>
                                        </p:tgtEl>
                                      </p:cBhvr>
                                    </p:animEffect>
                                  </p:childTnLst>
                                </p:cTn>
                              </p:par>
                            </p:childTnLst>
                          </p:cTn>
                        </p:par>
                        <p:par>
                          <p:cTn id="24" fill="hold">
                            <p:stCondLst>
                              <p:cond delay="4500"/>
                            </p:stCondLst>
                            <p:childTnLst>
                              <p:par>
                                <p:cTn id="25" presetID="4" presetClass="entr" presetSubtype="16" fill="hold" grpId="0" nodeType="afterEffect">
                                  <p:stCondLst>
                                    <p:cond delay="0"/>
                                  </p:stCondLst>
                                  <p:childTnLst>
                                    <p:set>
                                      <p:cBhvr>
                                        <p:cTn id="26" dur="1" fill="hold">
                                          <p:stCondLst>
                                            <p:cond delay="0"/>
                                          </p:stCondLst>
                                        </p:cTn>
                                        <p:tgtEl>
                                          <p:spTgt spid="3076">
                                            <p:txEl>
                                              <p:pRg st="5" end="5"/>
                                            </p:txEl>
                                          </p:spTgt>
                                        </p:tgtEl>
                                        <p:attrNameLst>
                                          <p:attrName>style.visibility</p:attrName>
                                        </p:attrNameLst>
                                      </p:cBhvr>
                                      <p:to>
                                        <p:strVal val="visible"/>
                                      </p:to>
                                    </p:set>
                                    <p:animEffect transition="in" filter="box(in)">
                                      <p:cBhvr>
                                        <p:cTn id="27" dur="1000"/>
                                        <p:tgtEl>
                                          <p:spTgt spid="3076">
                                            <p:txEl>
                                              <p:pRg st="5" end="5"/>
                                            </p:txEl>
                                          </p:spTgt>
                                        </p:tgtEl>
                                      </p:cBhvr>
                                    </p:animEffect>
                                  </p:childTnLst>
                                </p:cTn>
                              </p:par>
                            </p:childTnLst>
                          </p:cTn>
                        </p:par>
                        <p:par>
                          <p:cTn id="28" fill="hold">
                            <p:stCondLst>
                              <p:cond delay="5500"/>
                            </p:stCondLst>
                            <p:childTnLst>
                              <p:par>
                                <p:cTn id="29" presetID="4" presetClass="entr" presetSubtype="16" fill="hold" grpId="0" nodeType="afterEffect">
                                  <p:stCondLst>
                                    <p:cond delay="0"/>
                                  </p:stCondLst>
                                  <p:childTnLst>
                                    <p:set>
                                      <p:cBhvr>
                                        <p:cTn id="30" dur="1" fill="hold">
                                          <p:stCondLst>
                                            <p:cond delay="0"/>
                                          </p:stCondLst>
                                        </p:cTn>
                                        <p:tgtEl>
                                          <p:spTgt spid="3076">
                                            <p:txEl>
                                              <p:pRg st="6" end="6"/>
                                            </p:txEl>
                                          </p:spTgt>
                                        </p:tgtEl>
                                        <p:attrNameLst>
                                          <p:attrName>style.visibility</p:attrName>
                                        </p:attrNameLst>
                                      </p:cBhvr>
                                      <p:to>
                                        <p:strVal val="visible"/>
                                      </p:to>
                                    </p:set>
                                    <p:animEffect transition="in" filter="box(in)">
                                      <p:cBhvr>
                                        <p:cTn id="31" dur="1000"/>
                                        <p:tgtEl>
                                          <p:spTgt spid="3076">
                                            <p:txEl>
                                              <p:pRg st="6" end="6"/>
                                            </p:txEl>
                                          </p:spTgt>
                                        </p:tgtEl>
                                      </p:cBhvr>
                                    </p:animEffect>
                                  </p:childTnLst>
                                </p:cTn>
                              </p:par>
                            </p:childTnLst>
                          </p:cTn>
                        </p:par>
                        <p:par>
                          <p:cTn id="32" fill="hold">
                            <p:stCondLst>
                              <p:cond delay="6500"/>
                            </p:stCondLst>
                            <p:childTnLst>
                              <p:par>
                                <p:cTn id="33" presetID="4" presetClass="entr" presetSubtype="16" fill="hold" grpId="0" nodeType="afterEffect">
                                  <p:stCondLst>
                                    <p:cond delay="0"/>
                                  </p:stCondLst>
                                  <p:childTnLst>
                                    <p:set>
                                      <p:cBhvr>
                                        <p:cTn id="34" dur="1" fill="hold">
                                          <p:stCondLst>
                                            <p:cond delay="0"/>
                                          </p:stCondLst>
                                        </p:cTn>
                                        <p:tgtEl>
                                          <p:spTgt spid="3076">
                                            <p:txEl>
                                              <p:pRg st="7" end="7"/>
                                            </p:txEl>
                                          </p:spTgt>
                                        </p:tgtEl>
                                        <p:attrNameLst>
                                          <p:attrName>style.visibility</p:attrName>
                                        </p:attrNameLst>
                                      </p:cBhvr>
                                      <p:to>
                                        <p:strVal val="visible"/>
                                      </p:to>
                                    </p:set>
                                    <p:animEffect transition="in" filter="box(in)">
                                      <p:cBhvr>
                                        <p:cTn id="35" dur="1000"/>
                                        <p:tgtEl>
                                          <p:spTgt spid="3076">
                                            <p:txEl>
                                              <p:pRg st="7" end="7"/>
                                            </p:txEl>
                                          </p:spTgt>
                                        </p:tgtEl>
                                      </p:cBhvr>
                                    </p:animEffect>
                                  </p:childTnLst>
                                </p:cTn>
                              </p:par>
                            </p:childTnLst>
                          </p:cTn>
                        </p:par>
                        <p:par>
                          <p:cTn id="36" fill="hold">
                            <p:stCondLst>
                              <p:cond delay="7500"/>
                            </p:stCondLst>
                            <p:childTnLst>
                              <p:par>
                                <p:cTn id="37" presetID="4" presetClass="entr" presetSubtype="16" fill="hold" grpId="0" nodeType="afterEffect">
                                  <p:stCondLst>
                                    <p:cond delay="0"/>
                                  </p:stCondLst>
                                  <p:childTnLst>
                                    <p:set>
                                      <p:cBhvr>
                                        <p:cTn id="38" dur="1" fill="hold">
                                          <p:stCondLst>
                                            <p:cond delay="0"/>
                                          </p:stCondLst>
                                        </p:cTn>
                                        <p:tgtEl>
                                          <p:spTgt spid="3076">
                                            <p:txEl>
                                              <p:pRg st="8" end="8"/>
                                            </p:txEl>
                                          </p:spTgt>
                                        </p:tgtEl>
                                        <p:attrNameLst>
                                          <p:attrName>style.visibility</p:attrName>
                                        </p:attrNameLst>
                                      </p:cBhvr>
                                      <p:to>
                                        <p:strVal val="visible"/>
                                      </p:to>
                                    </p:set>
                                    <p:animEffect transition="in" filter="box(in)">
                                      <p:cBhvr>
                                        <p:cTn id="39" dur="1000"/>
                                        <p:tgtEl>
                                          <p:spTgt spid="3076">
                                            <p:txEl>
                                              <p:pRg st="8" end="8"/>
                                            </p:txEl>
                                          </p:spTgt>
                                        </p:tgtEl>
                                      </p:cBhvr>
                                    </p:animEffect>
                                  </p:childTnLst>
                                </p:cTn>
                              </p:par>
                            </p:childTnLst>
                          </p:cTn>
                        </p:par>
                        <p:par>
                          <p:cTn id="40" fill="hold">
                            <p:stCondLst>
                              <p:cond delay="8500"/>
                            </p:stCondLst>
                            <p:childTnLst>
                              <p:par>
                                <p:cTn id="41" presetID="4" presetClass="entr" presetSubtype="16" fill="hold" grpId="0" nodeType="afterEffect">
                                  <p:stCondLst>
                                    <p:cond delay="0"/>
                                  </p:stCondLst>
                                  <p:childTnLst>
                                    <p:set>
                                      <p:cBhvr>
                                        <p:cTn id="42" dur="1" fill="hold">
                                          <p:stCondLst>
                                            <p:cond delay="0"/>
                                          </p:stCondLst>
                                        </p:cTn>
                                        <p:tgtEl>
                                          <p:spTgt spid="3076">
                                            <p:txEl>
                                              <p:pRg st="9" end="9"/>
                                            </p:txEl>
                                          </p:spTgt>
                                        </p:tgtEl>
                                        <p:attrNameLst>
                                          <p:attrName>style.visibility</p:attrName>
                                        </p:attrNameLst>
                                      </p:cBhvr>
                                      <p:to>
                                        <p:strVal val="visible"/>
                                      </p:to>
                                    </p:set>
                                    <p:animEffect transition="in" filter="box(in)">
                                      <p:cBhvr>
                                        <p:cTn id="43" dur="1000"/>
                                        <p:tgtEl>
                                          <p:spTgt spid="3076">
                                            <p:txEl>
                                              <p:pRg st="9" end="9"/>
                                            </p:txEl>
                                          </p:spTgt>
                                        </p:tgtEl>
                                      </p:cBhvr>
                                    </p:animEffect>
                                  </p:childTnLst>
                                </p:cTn>
                              </p:par>
                            </p:childTnLst>
                          </p:cTn>
                        </p:par>
                        <p:par>
                          <p:cTn id="44" fill="hold">
                            <p:stCondLst>
                              <p:cond delay="9500"/>
                            </p:stCondLst>
                            <p:childTnLst>
                              <p:par>
                                <p:cTn id="45" presetID="4" presetClass="entr" presetSubtype="16" fill="hold" grpId="0" nodeType="afterEffect">
                                  <p:stCondLst>
                                    <p:cond delay="0"/>
                                  </p:stCondLst>
                                  <p:childTnLst>
                                    <p:set>
                                      <p:cBhvr>
                                        <p:cTn id="46" dur="1" fill="hold">
                                          <p:stCondLst>
                                            <p:cond delay="0"/>
                                          </p:stCondLst>
                                        </p:cTn>
                                        <p:tgtEl>
                                          <p:spTgt spid="3076">
                                            <p:txEl>
                                              <p:pRg st="10" end="10"/>
                                            </p:txEl>
                                          </p:spTgt>
                                        </p:tgtEl>
                                        <p:attrNameLst>
                                          <p:attrName>style.visibility</p:attrName>
                                        </p:attrNameLst>
                                      </p:cBhvr>
                                      <p:to>
                                        <p:strVal val="visible"/>
                                      </p:to>
                                    </p:set>
                                    <p:animEffect transition="in" filter="box(in)">
                                      <p:cBhvr>
                                        <p:cTn id="47" dur="1000"/>
                                        <p:tgtEl>
                                          <p:spTgt spid="3076">
                                            <p:txEl>
                                              <p:pRg st="10" end="10"/>
                                            </p:txEl>
                                          </p:spTgt>
                                        </p:tgtEl>
                                      </p:cBhvr>
                                    </p:animEffect>
                                  </p:childTnLst>
                                </p:cTn>
                              </p:par>
                            </p:childTnLst>
                          </p:cTn>
                        </p:par>
                        <p:par>
                          <p:cTn id="48" fill="hold">
                            <p:stCondLst>
                              <p:cond delay="10500"/>
                            </p:stCondLst>
                            <p:childTnLst>
                              <p:par>
                                <p:cTn id="49" presetID="4" presetClass="entr" presetSubtype="16" fill="hold" grpId="0" nodeType="afterEffect">
                                  <p:stCondLst>
                                    <p:cond delay="0"/>
                                  </p:stCondLst>
                                  <p:childTnLst>
                                    <p:set>
                                      <p:cBhvr>
                                        <p:cTn id="50" dur="1" fill="hold">
                                          <p:stCondLst>
                                            <p:cond delay="0"/>
                                          </p:stCondLst>
                                        </p:cTn>
                                        <p:tgtEl>
                                          <p:spTgt spid="3076">
                                            <p:txEl>
                                              <p:pRg st="11" end="11"/>
                                            </p:txEl>
                                          </p:spTgt>
                                        </p:tgtEl>
                                        <p:attrNameLst>
                                          <p:attrName>style.visibility</p:attrName>
                                        </p:attrNameLst>
                                      </p:cBhvr>
                                      <p:to>
                                        <p:strVal val="visible"/>
                                      </p:to>
                                    </p:set>
                                    <p:animEffect transition="in" filter="box(in)">
                                      <p:cBhvr>
                                        <p:cTn id="51" dur="1000"/>
                                        <p:tgtEl>
                                          <p:spTgt spid="3076">
                                            <p:txEl>
                                              <p:pRg st="11" end="11"/>
                                            </p:txEl>
                                          </p:spTgt>
                                        </p:tgtEl>
                                      </p:cBhvr>
                                    </p:animEffect>
                                  </p:childTnLst>
                                </p:cTn>
                              </p:par>
                            </p:childTnLst>
                          </p:cTn>
                        </p:par>
                        <p:par>
                          <p:cTn id="52" fill="hold">
                            <p:stCondLst>
                              <p:cond delay="11500"/>
                            </p:stCondLst>
                            <p:childTnLst>
                              <p:par>
                                <p:cTn id="53" presetID="4" presetClass="entr" presetSubtype="16" fill="hold" grpId="0" nodeType="afterEffect">
                                  <p:stCondLst>
                                    <p:cond delay="0"/>
                                  </p:stCondLst>
                                  <p:childTnLst>
                                    <p:set>
                                      <p:cBhvr>
                                        <p:cTn id="54" dur="1" fill="hold">
                                          <p:stCondLst>
                                            <p:cond delay="0"/>
                                          </p:stCondLst>
                                        </p:cTn>
                                        <p:tgtEl>
                                          <p:spTgt spid="3076">
                                            <p:txEl>
                                              <p:pRg st="12" end="12"/>
                                            </p:txEl>
                                          </p:spTgt>
                                        </p:tgtEl>
                                        <p:attrNameLst>
                                          <p:attrName>style.visibility</p:attrName>
                                        </p:attrNameLst>
                                      </p:cBhvr>
                                      <p:to>
                                        <p:strVal val="visible"/>
                                      </p:to>
                                    </p:set>
                                    <p:animEffect transition="in" filter="box(in)">
                                      <p:cBhvr>
                                        <p:cTn id="55" dur="1000"/>
                                        <p:tgtEl>
                                          <p:spTgt spid="3076">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076"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457200" y="304800"/>
            <a:ext cx="8229600" cy="1143000"/>
          </a:xfrm>
        </p:spPr>
        <p:txBody>
          <a:bodyPr/>
          <a:lstStyle/>
          <a:p>
            <a:pPr eaLnBrk="1" hangingPunct="1"/>
            <a:r>
              <a:rPr lang="en-US" sz="3200" b="1" dirty="0" smtClean="0">
                <a:solidFill>
                  <a:srgbClr val="CC3300"/>
                </a:solidFill>
                <a:latin typeface="Comic Sans MS" pitchFamily="66" charset="0"/>
              </a:rPr>
              <a:t>What is Goods &amp; Services Tax?</a:t>
            </a:r>
          </a:p>
        </p:txBody>
      </p:sp>
      <p:sp>
        <p:nvSpPr>
          <p:cNvPr id="4100" name="Rectangle 3"/>
          <p:cNvSpPr>
            <a:spLocks noGrp="1" noChangeArrowheads="1"/>
          </p:cNvSpPr>
          <p:nvPr>
            <p:ph idx="1"/>
          </p:nvPr>
        </p:nvSpPr>
        <p:spPr/>
        <p:txBody>
          <a:bodyPr/>
          <a:lstStyle/>
          <a:p>
            <a:pPr eaLnBrk="1" hangingPunct="1"/>
            <a:r>
              <a:rPr lang="en-US" sz="2500" dirty="0" smtClean="0">
                <a:solidFill>
                  <a:schemeClr val="accent2"/>
                </a:solidFill>
                <a:latin typeface="Comic Sans MS" pitchFamily="66" charset="0"/>
              </a:rPr>
              <a:t>GST is a broad based and a single comprehensive tax levied on goods and services consumed in an economy. </a:t>
            </a:r>
          </a:p>
          <a:p>
            <a:pPr eaLnBrk="1" hangingPunct="1"/>
            <a:endParaRPr lang="en-US" sz="2500" dirty="0" smtClean="0">
              <a:solidFill>
                <a:schemeClr val="accent2"/>
              </a:solidFill>
              <a:latin typeface="Comic Sans MS" pitchFamily="66" charset="0"/>
            </a:endParaRPr>
          </a:p>
          <a:p>
            <a:pPr eaLnBrk="1" hangingPunct="1"/>
            <a:r>
              <a:rPr lang="en-US" sz="2500" dirty="0" smtClean="0">
                <a:solidFill>
                  <a:schemeClr val="accent2"/>
                </a:solidFill>
                <a:latin typeface="Comic Sans MS" pitchFamily="66" charset="0"/>
              </a:rPr>
              <a:t>GST paid on the procurement of goods and services can be set off against that payable on the supply of goods or services. But being the last person in the supply chain, the end consumer has to bear this tax and so, in many respects, GST is like a last-point retail tax.</a:t>
            </a:r>
          </a:p>
          <a:p>
            <a:pPr eaLnBrk="1" hangingPunct="1">
              <a:buFontTx/>
              <a:buNone/>
            </a:pPr>
            <a:endParaRPr lang="en-US" sz="2400" dirty="0" smtClean="0">
              <a:solidFill>
                <a:srgbClr val="CC3300"/>
              </a:solidFill>
              <a:latin typeface="Comic Sans MS" pitchFamily="66" charset="0"/>
            </a:endParaRPr>
          </a:p>
        </p:txBody>
      </p:sp>
      <p:sp>
        <p:nvSpPr>
          <p:cNvPr id="4098" name="Slide Number Placeholder 5"/>
          <p:cNvSpPr>
            <a:spLocks noGrp="1"/>
          </p:cNvSpPr>
          <p:nvPr>
            <p:ph type="sldNum" sz="quarter" idx="12"/>
          </p:nvPr>
        </p:nvSpPr>
        <p:spPr/>
        <p:txBody>
          <a:bodyPr/>
          <a:lstStyle/>
          <a:p>
            <a:pPr>
              <a:defRPr/>
            </a:pPr>
            <a:fld id="{547F9173-828E-4629-95E0-39E854EC6842}" type="slidenum">
              <a:rPr lang="en-US"/>
              <a:pPr>
                <a:defRPr/>
              </a:pPr>
              <a:t>3</a:t>
            </a:fld>
            <a:endParaRPr lang="en-US"/>
          </a:p>
        </p:txBody>
      </p:sp>
      <p:sp>
        <p:nvSpPr>
          <p:cNvPr id="5" name="Date Placeholder 4"/>
          <p:cNvSpPr>
            <a:spLocks noGrp="1"/>
          </p:cNvSpPr>
          <p:nvPr>
            <p:ph type="dt" sz="quarter" idx="10"/>
          </p:nvPr>
        </p:nvSpPr>
        <p:spPr/>
        <p:txBody>
          <a:bodyPr/>
          <a:lstStyle/>
          <a:p>
            <a:pPr>
              <a:defRPr/>
            </a:pPr>
            <a:fld id="{2BF1CF86-8811-4298-8FEC-A07219E300DD}" type="datetime1">
              <a:rPr lang="en-US"/>
              <a:pPr>
                <a:defRPr/>
              </a:pPr>
              <a:t>3/12/2010</a:t>
            </a:fld>
            <a:endParaRPr lang="en-US"/>
          </a:p>
        </p:txBody>
      </p:sp>
      <p:sp>
        <p:nvSpPr>
          <p:cNvPr id="6" name="Footer Placeholder 5"/>
          <p:cNvSpPr>
            <a:spLocks noGrp="1"/>
          </p:cNvSpPr>
          <p:nvPr>
            <p:ph type="ftr" sz="quarter" idx="11"/>
          </p:nvPr>
        </p:nvSpPr>
        <p:spPr>
          <a:xfrm>
            <a:off x="3352800" y="6356350"/>
            <a:ext cx="2971800" cy="365125"/>
          </a:xfrm>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additive="base">
                                        <p:cTn id="7" dur="1000" fill="hold"/>
                                        <p:tgtEl>
                                          <p:spTgt spid="4099"/>
                                        </p:tgtEl>
                                        <p:attrNameLst>
                                          <p:attrName>ppt_x</p:attrName>
                                        </p:attrNameLst>
                                      </p:cBhvr>
                                      <p:tavLst>
                                        <p:tav tm="0">
                                          <p:val>
                                            <p:strVal val="#ppt_x"/>
                                          </p:val>
                                        </p:tav>
                                        <p:tav tm="100000">
                                          <p:val>
                                            <p:strVal val="#ppt_x"/>
                                          </p:val>
                                        </p:tav>
                                      </p:tavLst>
                                    </p:anim>
                                    <p:anim calcmode="lin" valueType="num">
                                      <p:cBhvr additive="base">
                                        <p:cTn id="8" dur="1000" fill="hold"/>
                                        <p:tgtEl>
                                          <p:spTgt spid="4099"/>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 presetClass="entr" presetSubtype="10" fill="hold" grpId="0" nodeType="afterEffect">
                                  <p:stCondLst>
                                    <p:cond delay="0"/>
                                  </p:stCondLst>
                                  <p:childTnLst>
                                    <p:set>
                                      <p:cBhvr>
                                        <p:cTn id="11" dur="1" fill="hold">
                                          <p:stCondLst>
                                            <p:cond delay="0"/>
                                          </p:stCondLst>
                                        </p:cTn>
                                        <p:tgtEl>
                                          <p:spTgt spid="4100">
                                            <p:txEl>
                                              <p:pRg st="0" end="0"/>
                                            </p:txEl>
                                          </p:spTgt>
                                        </p:tgtEl>
                                        <p:attrNameLst>
                                          <p:attrName>style.visibility</p:attrName>
                                        </p:attrNameLst>
                                      </p:cBhvr>
                                      <p:to>
                                        <p:strVal val="visible"/>
                                      </p:to>
                                    </p:set>
                                    <p:animEffect transition="in" filter="checkerboard(across)">
                                      <p:cBhvr>
                                        <p:cTn id="12" dur="1000"/>
                                        <p:tgtEl>
                                          <p:spTgt spid="4100">
                                            <p:txEl>
                                              <p:pRg st="0" end="0"/>
                                            </p:txEl>
                                          </p:spTgt>
                                        </p:tgtEl>
                                      </p:cBhvr>
                                    </p:animEffect>
                                  </p:childTnLst>
                                </p:cTn>
                              </p:par>
                            </p:childTnLst>
                          </p:cTn>
                        </p:par>
                        <p:par>
                          <p:cTn id="13" fill="hold">
                            <p:stCondLst>
                              <p:cond delay="2000"/>
                            </p:stCondLst>
                            <p:childTnLst>
                              <p:par>
                                <p:cTn id="14" presetID="5" presetClass="entr" presetSubtype="10" fill="hold" grpId="0" nodeType="afterEffect">
                                  <p:stCondLst>
                                    <p:cond delay="0"/>
                                  </p:stCondLst>
                                  <p:childTnLst>
                                    <p:set>
                                      <p:cBhvr>
                                        <p:cTn id="15" dur="1" fill="hold">
                                          <p:stCondLst>
                                            <p:cond delay="0"/>
                                          </p:stCondLst>
                                        </p:cTn>
                                        <p:tgtEl>
                                          <p:spTgt spid="4100">
                                            <p:txEl>
                                              <p:pRg st="2" end="2"/>
                                            </p:txEl>
                                          </p:spTgt>
                                        </p:tgtEl>
                                        <p:attrNameLst>
                                          <p:attrName>style.visibility</p:attrName>
                                        </p:attrNameLst>
                                      </p:cBhvr>
                                      <p:to>
                                        <p:strVal val="visible"/>
                                      </p:to>
                                    </p:set>
                                    <p:animEffect transition="in" filter="checkerboard(across)">
                                      <p:cBhvr>
                                        <p:cTn id="16" dur="1000"/>
                                        <p:tgtEl>
                                          <p:spTgt spid="41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p:bldP spid="4100"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457200" y="457200"/>
            <a:ext cx="7467600" cy="715963"/>
          </a:xfrm>
        </p:spPr>
        <p:txBody>
          <a:bodyPr/>
          <a:lstStyle/>
          <a:p>
            <a:pPr eaLnBrk="1" hangingPunct="1"/>
            <a:r>
              <a:rPr lang="en-US" sz="3600" dirty="0" smtClean="0">
                <a:solidFill>
                  <a:srgbClr val="CC3300"/>
                </a:solidFill>
                <a:latin typeface="Comic Sans MS" pitchFamily="66" charset="0"/>
              </a:rPr>
              <a:t>GST –Global Scenario</a:t>
            </a:r>
          </a:p>
        </p:txBody>
      </p:sp>
      <p:sp>
        <p:nvSpPr>
          <p:cNvPr id="5124" name="Rectangle 3"/>
          <p:cNvSpPr>
            <a:spLocks noGrp="1" noChangeArrowheads="1"/>
          </p:cNvSpPr>
          <p:nvPr>
            <p:ph idx="1"/>
          </p:nvPr>
        </p:nvSpPr>
        <p:spPr>
          <a:xfrm>
            <a:off x="304800" y="1295400"/>
            <a:ext cx="8229600" cy="5029200"/>
          </a:xfrm>
        </p:spPr>
        <p:txBody>
          <a:bodyPr/>
          <a:lstStyle/>
          <a:p>
            <a:pPr eaLnBrk="1" hangingPunct="1">
              <a:lnSpc>
                <a:spcPct val="80000"/>
              </a:lnSpc>
              <a:spcBef>
                <a:spcPts val="800"/>
              </a:spcBef>
            </a:pPr>
            <a:r>
              <a:rPr lang="en-US" sz="2400" dirty="0" smtClean="0">
                <a:solidFill>
                  <a:schemeClr val="accent2"/>
                </a:solidFill>
                <a:latin typeface="Comic Sans MS" pitchFamily="66" charset="0"/>
              </a:rPr>
              <a:t>More than 140 countries have already introduced GST/National VAT.</a:t>
            </a:r>
          </a:p>
          <a:p>
            <a:pPr eaLnBrk="1" hangingPunct="1">
              <a:lnSpc>
                <a:spcPct val="80000"/>
              </a:lnSpc>
              <a:spcBef>
                <a:spcPts val="800"/>
              </a:spcBef>
            </a:pPr>
            <a:r>
              <a:rPr lang="en-US" sz="2400" dirty="0" smtClean="0">
                <a:solidFill>
                  <a:schemeClr val="accent2"/>
                </a:solidFill>
                <a:latin typeface="Comic Sans MS" pitchFamily="66" charset="0"/>
              </a:rPr>
              <a:t>France was the first country to introduce GST system in 1954. </a:t>
            </a:r>
          </a:p>
          <a:p>
            <a:pPr eaLnBrk="1" hangingPunct="1">
              <a:lnSpc>
                <a:spcPct val="80000"/>
              </a:lnSpc>
              <a:spcBef>
                <a:spcPts val="800"/>
              </a:spcBef>
            </a:pPr>
            <a:r>
              <a:rPr lang="en-US" sz="2400" dirty="0" smtClean="0">
                <a:solidFill>
                  <a:schemeClr val="accent2"/>
                </a:solidFill>
                <a:latin typeface="Comic Sans MS" pitchFamily="66" charset="0"/>
              </a:rPr>
              <a:t>Most countries have a single GST rate. </a:t>
            </a:r>
          </a:p>
          <a:p>
            <a:pPr eaLnBrk="1" hangingPunct="1">
              <a:lnSpc>
                <a:spcPct val="80000"/>
              </a:lnSpc>
              <a:spcBef>
                <a:spcPts val="800"/>
              </a:spcBef>
            </a:pPr>
            <a:r>
              <a:rPr lang="en-US" sz="2400" dirty="0" smtClean="0">
                <a:solidFill>
                  <a:schemeClr val="accent2"/>
                </a:solidFill>
                <a:latin typeface="Comic Sans MS" pitchFamily="66" charset="0"/>
              </a:rPr>
              <a:t>Typically it is a single rate system but two/three rate systems are also prevalent depending upon the requirement of the implementing nation.</a:t>
            </a:r>
          </a:p>
          <a:p>
            <a:pPr eaLnBrk="1" hangingPunct="1">
              <a:lnSpc>
                <a:spcPct val="80000"/>
              </a:lnSpc>
              <a:spcBef>
                <a:spcPts val="800"/>
              </a:spcBef>
            </a:pPr>
            <a:r>
              <a:rPr lang="en-US" sz="2400" dirty="0" smtClean="0">
                <a:solidFill>
                  <a:schemeClr val="accent2"/>
                </a:solidFill>
                <a:latin typeface="Comic Sans MS" pitchFamily="66" charset="0"/>
              </a:rPr>
              <a:t>Standard GST rate in most countries ranges between 15-20%</a:t>
            </a:r>
          </a:p>
          <a:p>
            <a:pPr eaLnBrk="1" hangingPunct="1">
              <a:lnSpc>
                <a:spcPct val="80000"/>
              </a:lnSpc>
              <a:spcBef>
                <a:spcPts val="800"/>
              </a:spcBef>
            </a:pPr>
            <a:r>
              <a:rPr lang="en-US" sz="2400" dirty="0" smtClean="0">
                <a:solidFill>
                  <a:schemeClr val="accent2"/>
                </a:solidFill>
                <a:latin typeface="Comic Sans MS" pitchFamily="66" charset="0"/>
              </a:rPr>
              <a:t>All sectors are taxed with very few exceptions/ exemptions</a:t>
            </a:r>
          </a:p>
          <a:p>
            <a:pPr eaLnBrk="1" hangingPunct="1">
              <a:lnSpc>
                <a:spcPct val="80000"/>
              </a:lnSpc>
              <a:spcBef>
                <a:spcPts val="800"/>
              </a:spcBef>
            </a:pPr>
            <a:r>
              <a:rPr lang="en-US" sz="2400" dirty="0" smtClean="0">
                <a:solidFill>
                  <a:schemeClr val="accent2"/>
                </a:solidFill>
                <a:latin typeface="Comic Sans MS" pitchFamily="66" charset="0"/>
              </a:rPr>
              <a:t>Full tax credits on inputs – 100% set off</a:t>
            </a:r>
          </a:p>
          <a:p>
            <a:pPr eaLnBrk="1" hangingPunct="1">
              <a:lnSpc>
                <a:spcPct val="80000"/>
              </a:lnSpc>
              <a:spcBef>
                <a:spcPts val="800"/>
              </a:spcBef>
            </a:pPr>
            <a:r>
              <a:rPr lang="en-US" sz="2400" dirty="0" smtClean="0">
                <a:solidFill>
                  <a:schemeClr val="accent2"/>
                </a:solidFill>
                <a:latin typeface="Comic Sans MS" pitchFamily="66" charset="0"/>
              </a:rPr>
              <a:t>Canada and Brazil alone have a dual VAT.</a:t>
            </a:r>
          </a:p>
          <a:p>
            <a:pPr eaLnBrk="1" hangingPunct="1">
              <a:lnSpc>
                <a:spcPct val="80000"/>
              </a:lnSpc>
            </a:pPr>
            <a:endParaRPr lang="en-US" sz="2400" dirty="0" smtClean="0">
              <a:solidFill>
                <a:schemeClr val="accent2"/>
              </a:solidFill>
              <a:latin typeface="Comic Sans MS" pitchFamily="66" charset="0"/>
            </a:endParaRPr>
          </a:p>
          <a:p>
            <a:pPr eaLnBrk="1" hangingPunct="1">
              <a:lnSpc>
                <a:spcPct val="80000"/>
              </a:lnSpc>
            </a:pPr>
            <a:endParaRPr lang="en-US" sz="2400" dirty="0" smtClean="0">
              <a:solidFill>
                <a:schemeClr val="accent2"/>
              </a:solidFill>
              <a:latin typeface="Comic Sans MS" pitchFamily="66" charset="0"/>
            </a:endParaRPr>
          </a:p>
          <a:p>
            <a:pPr eaLnBrk="1" hangingPunct="1">
              <a:lnSpc>
                <a:spcPct val="80000"/>
              </a:lnSpc>
            </a:pPr>
            <a:endParaRPr lang="en-US" sz="1800" dirty="0" smtClean="0">
              <a:solidFill>
                <a:schemeClr val="accent2"/>
              </a:solidFill>
              <a:latin typeface="Comic Sans MS" pitchFamily="66" charset="0"/>
            </a:endParaRPr>
          </a:p>
        </p:txBody>
      </p:sp>
      <p:sp>
        <p:nvSpPr>
          <p:cNvPr id="5122" name="Slide Number Placeholder 5"/>
          <p:cNvSpPr>
            <a:spLocks noGrp="1"/>
          </p:cNvSpPr>
          <p:nvPr>
            <p:ph type="sldNum" sz="quarter" idx="12"/>
          </p:nvPr>
        </p:nvSpPr>
        <p:spPr/>
        <p:txBody>
          <a:bodyPr/>
          <a:lstStyle/>
          <a:p>
            <a:pPr>
              <a:defRPr/>
            </a:pPr>
            <a:fld id="{E1CC4300-20F0-4AA2-A0F3-60C51CD3CC3A}" type="slidenum">
              <a:rPr lang="en-US"/>
              <a:pPr>
                <a:defRPr/>
              </a:pPr>
              <a:t>4</a:t>
            </a:fld>
            <a:endParaRPr lang="en-US"/>
          </a:p>
        </p:txBody>
      </p:sp>
      <p:sp>
        <p:nvSpPr>
          <p:cNvPr id="5" name="Date Placeholder 4"/>
          <p:cNvSpPr>
            <a:spLocks noGrp="1"/>
          </p:cNvSpPr>
          <p:nvPr>
            <p:ph type="dt" sz="quarter" idx="10"/>
          </p:nvPr>
        </p:nvSpPr>
        <p:spPr/>
        <p:txBody>
          <a:bodyPr/>
          <a:lstStyle/>
          <a:p>
            <a:pPr>
              <a:defRPr/>
            </a:pPr>
            <a:fld id="{BB199AC2-0E14-4147-AA74-912DBCCD7AA2}"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1000" fill="hold"/>
                                        <p:tgtEl>
                                          <p:spTgt spid="5123"/>
                                        </p:tgtEl>
                                        <p:attrNameLst>
                                          <p:attrName>ppt_x</p:attrName>
                                        </p:attrNameLst>
                                      </p:cBhvr>
                                      <p:tavLst>
                                        <p:tav tm="0">
                                          <p:val>
                                            <p:strVal val="#ppt_x"/>
                                          </p:val>
                                        </p:tav>
                                        <p:tav tm="100000">
                                          <p:val>
                                            <p:strVal val="#ppt_x"/>
                                          </p:val>
                                        </p:tav>
                                      </p:tavLst>
                                    </p:anim>
                                    <p:anim calcmode="lin" valueType="num">
                                      <p:cBhvr additive="base">
                                        <p:cTn id="8" dur="1000" fill="hold"/>
                                        <p:tgtEl>
                                          <p:spTgt spid="512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8" presetClass="entr" presetSubtype="16" fill="hold" grpId="0" nodeType="afterEffect">
                                  <p:stCondLst>
                                    <p:cond delay="0"/>
                                  </p:stCondLst>
                                  <p:childTnLst>
                                    <p:set>
                                      <p:cBhvr>
                                        <p:cTn id="11" dur="1" fill="hold">
                                          <p:stCondLst>
                                            <p:cond delay="0"/>
                                          </p:stCondLst>
                                        </p:cTn>
                                        <p:tgtEl>
                                          <p:spTgt spid="5124">
                                            <p:txEl>
                                              <p:pRg st="0" end="0"/>
                                            </p:txEl>
                                          </p:spTgt>
                                        </p:tgtEl>
                                        <p:attrNameLst>
                                          <p:attrName>style.visibility</p:attrName>
                                        </p:attrNameLst>
                                      </p:cBhvr>
                                      <p:to>
                                        <p:strVal val="visible"/>
                                      </p:to>
                                    </p:set>
                                    <p:animEffect transition="in" filter="diamond(in)">
                                      <p:cBhvr>
                                        <p:cTn id="12" dur="1000"/>
                                        <p:tgtEl>
                                          <p:spTgt spid="5124">
                                            <p:txEl>
                                              <p:pRg st="0" end="0"/>
                                            </p:txEl>
                                          </p:spTgt>
                                        </p:tgtEl>
                                      </p:cBhvr>
                                    </p:animEffec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5124">
                                            <p:txEl>
                                              <p:pRg st="1" end="1"/>
                                            </p:txEl>
                                          </p:spTgt>
                                        </p:tgtEl>
                                        <p:attrNameLst>
                                          <p:attrName>style.visibility</p:attrName>
                                        </p:attrNameLst>
                                      </p:cBhvr>
                                      <p:to>
                                        <p:strVal val="visible"/>
                                      </p:to>
                                    </p:set>
                                    <p:animEffect transition="in" filter="diamond(in)">
                                      <p:cBhvr>
                                        <p:cTn id="16" dur="1000"/>
                                        <p:tgtEl>
                                          <p:spTgt spid="5124">
                                            <p:txEl>
                                              <p:pRg st="1" end="1"/>
                                            </p:txEl>
                                          </p:spTgt>
                                        </p:tgtEl>
                                      </p:cBhvr>
                                    </p:animEffect>
                                  </p:childTnLst>
                                </p:cTn>
                              </p:par>
                            </p:childTnLst>
                          </p:cTn>
                        </p:par>
                        <p:par>
                          <p:cTn id="17" fill="hold">
                            <p:stCondLst>
                              <p:cond delay="3000"/>
                            </p:stCondLst>
                            <p:childTnLst>
                              <p:par>
                                <p:cTn id="18" presetID="8" presetClass="entr" presetSubtype="16" fill="hold" grpId="0" nodeType="afterEffect">
                                  <p:stCondLst>
                                    <p:cond delay="0"/>
                                  </p:stCondLst>
                                  <p:childTnLst>
                                    <p:set>
                                      <p:cBhvr>
                                        <p:cTn id="19" dur="1" fill="hold">
                                          <p:stCondLst>
                                            <p:cond delay="0"/>
                                          </p:stCondLst>
                                        </p:cTn>
                                        <p:tgtEl>
                                          <p:spTgt spid="5124">
                                            <p:txEl>
                                              <p:pRg st="2" end="2"/>
                                            </p:txEl>
                                          </p:spTgt>
                                        </p:tgtEl>
                                        <p:attrNameLst>
                                          <p:attrName>style.visibility</p:attrName>
                                        </p:attrNameLst>
                                      </p:cBhvr>
                                      <p:to>
                                        <p:strVal val="visible"/>
                                      </p:to>
                                    </p:set>
                                    <p:animEffect transition="in" filter="diamond(in)">
                                      <p:cBhvr>
                                        <p:cTn id="20" dur="1000"/>
                                        <p:tgtEl>
                                          <p:spTgt spid="5124">
                                            <p:txEl>
                                              <p:pRg st="2" end="2"/>
                                            </p:txEl>
                                          </p:spTgt>
                                        </p:tgtEl>
                                      </p:cBhvr>
                                    </p:animEffect>
                                  </p:childTnLst>
                                </p:cTn>
                              </p:par>
                            </p:childTnLst>
                          </p:cTn>
                        </p:par>
                        <p:par>
                          <p:cTn id="21" fill="hold">
                            <p:stCondLst>
                              <p:cond delay="4000"/>
                            </p:stCondLst>
                            <p:childTnLst>
                              <p:par>
                                <p:cTn id="22" presetID="8" presetClass="entr" presetSubtype="16" fill="hold" grpId="0" nodeType="afterEffect">
                                  <p:stCondLst>
                                    <p:cond delay="0"/>
                                  </p:stCondLst>
                                  <p:childTnLst>
                                    <p:set>
                                      <p:cBhvr>
                                        <p:cTn id="23" dur="1" fill="hold">
                                          <p:stCondLst>
                                            <p:cond delay="0"/>
                                          </p:stCondLst>
                                        </p:cTn>
                                        <p:tgtEl>
                                          <p:spTgt spid="5124">
                                            <p:txEl>
                                              <p:pRg st="3" end="3"/>
                                            </p:txEl>
                                          </p:spTgt>
                                        </p:tgtEl>
                                        <p:attrNameLst>
                                          <p:attrName>style.visibility</p:attrName>
                                        </p:attrNameLst>
                                      </p:cBhvr>
                                      <p:to>
                                        <p:strVal val="visible"/>
                                      </p:to>
                                    </p:set>
                                    <p:animEffect transition="in" filter="diamond(in)">
                                      <p:cBhvr>
                                        <p:cTn id="24" dur="1000"/>
                                        <p:tgtEl>
                                          <p:spTgt spid="5124">
                                            <p:txEl>
                                              <p:pRg st="3" end="3"/>
                                            </p:txEl>
                                          </p:spTgt>
                                        </p:tgtEl>
                                      </p:cBhvr>
                                    </p:animEffect>
                                  </p:childTnLst>
                                </p:cTn>
                              </p:par>
                            </p:childTnLst>
                          </p:cTn>
                        </p:par>
                        <p:par>
                          <p:cTn id="25" fill="hold">
                            <p:stCondLst>
                              <p:cond delay="5000"/>
                            </p:stCondLst>
                            <p:childTnLst>
                              <p:par>
                                <p:cTn id="26" presetID="8" presetClass="entr" presetSubtype="16" fill="hold" grpId="0" nodeType="afterEffect">
                                  <p:stCondLst>
                                    <p:cond delay="0"/>
                                  </p:stCondLst>
                                  <p:childTnLst>
                                    <p:set>
                                      <p:cBhvr>
                                        <p:cTn id="27" dur="1" fill="hold">
                                          <p:stCondLst>
                                            <p:cond delay="0"/>
                                          </p:stCondLst>
                                        </p:cTn>
                                        <p:tgtEl>
                                          <p:spTgt spid="5124">
                                            <p:txEl>
                                              <p:pRg st="4" end="4"/>
                                            </p:txEl>
                                          </p:spTgt>
                                        </p:tgtEl>
                                        <p:attrNameLst>
                                          <p:attrName>style.visibility</p:attrName>
                                        </p:attrNameLst>
                                      </p:cBhvr>
                                      <p:to>
                                        <p:strVal val="visible"/>
                                      </p:to>
                                    </p:set>
                                    <p:animEffect transition="in" filter="diamond(in)">
                                      <p:cBhvr>
                                        <p:cTn id="28" dur="1000"/>
                                        <p:tgtEl>
                                          <p:spTgt spid="5124">
                                            <p:txEl>
                                              <p:pRg st="4" end="4"/>
                                            </p:txEl>
                                          </p:spTgt>
                                        </p:tgtEl>
                                      </p:cBhvr>
                                    </p:animEffect>
                                  </p:childTnLst>
                                </p:cTn>
                              </p:par>
                            </p:childTnLst>
                          </p:cTn>
                        </p:par>
                        <p:par>
                          <p:cTn id="29" fill="hold">
                            <p:stCondLst>
                              <p:cond delay="6000"/>
                            </p:stCondLst>
                            <p:childTnLst>
                              <p:par>
                                <p:cTn id="30" presetID="8" presetClass="entr" presetSubtype="16" fill="hold" grpId="0" nodeType="afterEffect">
                                  <p:stCondLst>
                                    <p:cond delay="0"/>
                                  </p:stCondLst>
                                  <p:childTnLst>
                                    <p:set>
                                      <p:cBhvr>
                                        <p:cTn id="31" dur="1" fill="hold">
                                          <p:stCondLst>
                                            <p:cond delay="0"/>
                                          </p:stCondLst>
                                        </p:cTn>
                                        <p:tgtEl>
                                          <p:spTgt spid="5124">
                                            <p:txEl>
                                              <p:pRg st="5" end="5"/>
                                            </p:txEl>
                                          </p:spTgt>
                                        </p:tgtEl>
                                        <p:attrNameLst>
                                          <p:attrName>style.visibility</p:attrName>
                                        </p:attrNameLst>
                                      </p:cBhvr>
                                      <p:to>
                                        <p:strVal val="visible"/>
                                      </p:to>
                                    </p:set>
                                    <p:animEffect transition="in" filter="diamond(in)">
                                      <p:cBhvr>
                                        <p:cTn id="32" dur="1000"/>
                                        <p:tgtEl>
                                          <p:spTgt spid="5124">
                                            <p:txEl>
                                              <p:pRg st="5" end="5"/>
                                            </p:txEl>
                                          </p:spTgt>
                                        </p:tgtEl>
                                      </p:cBhvr>
                                    </p:animEffect>
                                  </p:childTnLst>
                                </p:cTn>
                              </p:par>
                            </p:childTnLst>
                          </p:cTn>
                        </p:par>
                        <p:par>
                          <p:cTn id="33" fill="hold">
                            <p:stCondLst>
                              <p:cond delay="7000"/>
                            </p:stCondLst>
                            <p:childTnLst>
                              <p:par>
                                <p:cTn id="34" presetID="8" presetClass="entr" presetSubtype="16" fill="hold" grpId="0" nodeType="afterEffect">
                                  <p:stCondLst>
                                    <p:cond delay="0"/>
                                  </p:stCondLst>
                                  <p:childTnLst>
                                    <p:set>
                                      <p:cBhvr>
                                        <p:cTn id="35" dur="1" fill="hold">
                                          <p:stCondLst>
                                            <p:cond delay="0"/>
                                          </p:stCondLst>
                                        </p:cTn>
                                        <p:tgtEl>
                                          <p:spTgt spid="5124">
                                            <p:txEl>
                                              <p:pRg st="6" end="6"/>
                                            </p:txEl>
                                          </p:spTgt>
                                        </p:tgtEl>
                                        <p:attrNameLst>
                                          <p:attrName>style.visibility</p:attrName>
                                        </p:attrNameLst>
                                      </p:cBhvr>
                                      <p:to>
                                        <p:strVal val="visible"/>
                                      </p:to>
                                    </p:set>
                                    <p:animEffect transition="in" filter="diamond(in)">
                                      <p:cBhvr>
                                        <p:cTn id="36" dur="1000"/>
                                        <p:tgtEl>
                                          <p:spTgt spid="5124">
                                            <p:txEl>
                                              <p:pRg st="6" end="6"/>
                                            </p:txEl>
                                          </p:spTgt>
                                        </p:tgtEl>
                                      </p:cBhvr>
                                    </p:animEffect>
                                  </p:childTnLst>
                                </p:cTn>
                              </p:par>
                            </p:childTnLst>
                          </p:cTn>
                        </p:par>
                        <p:par>
                          <p:cTn id="37" fill="hold">
                            <p:stCondLst>
                              <p:cond delay="8000"/>
                            </p:stCondLst>
                            <p:childTnLst>
                              <p:par>
                                <p:cTn id="38" presetID="8" presetClass="entr" presetSubtype="16" fill="hold" grpId="0" nodeType="afterEffect">
                                  <p:stCondLst>
                                    <p:cond delay="0"/>
                                  </p:stCondLst>
                                  <p:childTnLst>
                                    <p:set>
                                      <p:cBhvr>
                                        <p:cTn id="39" dur="1" fill="hold">
                                          <p:stCondLst>
                                            <p:cond delay="0"/>
                                          </p:stCondLst>
                                        </p:cTn>
                                        <p:tgtEl>
                                          <p:spTgt spid="5124">
                                            <p:txEl>
                                              <p:pRg st="7" end="7"/>
                                            </p:txEl>
                                          </p:spTgt>
                                        </p:tgtEl>
                                        <p:attrNameLst>
                                          <p:attrName>style.visibility</p:attrName>
                                        </p:attrNameLst>
                                      </p:cBhvr>
                                      <p:to>
                                        <p:strVal val="visible"/>
                                      </p:to>
                                    </p:set>
                                    <p:animEffect transition="in" filter="diamond(in)">
                                      <p:cBhvr>
                                        <p:cTn id="40" dur="1000"/>
                                        <p:tgtEl>
                                          <p:spTgt spid="51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228600"/>
            <a:ext cx="8229600" cy="1143000"/>
          </a:xfrm>
        </p:spPr>
        <p:txBody>
          <a:bodyPr/>
          <a:lstStyle/>
          <a:p>
            <a:pPr eaLnBrk="1" hangingPunct="1"/>
            <a:r>
              <a:rPr lang="en-US" sz="3600" smtClean="0">
                <a:solidFill>
                  <a:srgbClr val="CC3300"/>
                </a:solidFill>
                <a:latin typeface="Comic Sans MS" pitchFamily="66" charset="0"/>
              </a:rPr>
              <a:t>Background in India</a:t>
            </a:r>
          </a:p>
        </p:txBody>
      </p:sp>
      <p:sp>
        <p:nvSpPr>
          <p:cNvPr id="6148" name="Rectangle 3"/>
          <p:cNvSpPr>
            <a:spLocks noGrp="1" noChangeArrowheads="1"/>
          </p:cNvSpPr>
          <p:nvPr>
            <p:ph idx="1"/>
          </p:nvPr>
        </p:nvSpPr>
        <p:spPr>
          <a:xfrm>
            <a:off x="457200" y="1447800"/>
            <a:ext cx="8229600" cy="4648200"/>
          </a:xfrm>
        </p:spPr>
        <p:txBody>
          <a:bodyPr/>
          <a:lstStyle/>
          <a:p>
            <a:pPr algn="just" eaLnBrk="1" hangingPunct="1">
              <a:lnSpc>
                <a:spcPct val="90000"/>
              </a:lnSpc>
            </a:pPr>
            <a:r>
              <a:rPr lang="en-US" sz="2400" smtClean="0">
                <a:solidFill>
                  <a:schemeClr val="accent2"/>
                </a:solidFill>
                <a:latin typeface="Comic Sans MS" pitchFamily="66" charset="0"/>
              </a:rPr>
              <a:t>The effort to introduce the new tax regime was reflected, for the first time, in 2006-2007 Union Budget Speech.</a:t>
            </a:r>
          </a:p>
          <a:p>
            <a:pPr algn="just" eaLnBrk="1" hangingPunct="1">
              <a:lnSpc>
                <a:spcPct val="90000"/>
              </a:lnSpc>
              <a:buFontTx/>
              <a:buNone/>
            </a:pPr>
            <a:endParaRPr lang="en-US" sz="2400" smtClean="0">
              <a:solidFill>
                <a:schemeClr val="accent2"/>
              </a:solidFill>
              <a:latin typeface="Comic Sans MS" pitchFamily="66" charset="0"/>
            </a:endParaRPr>
          </a:p>
          <a:p>
            <a:pPr algn="just" eaLnBrk="1" hangingPunct="1">
              <a:lnSpc>
                <a:spcPct val="90000"/>
              </a:lnSpc>
            </a:pPr>
            <a:r>
              <a:rPr lang="en-US" sz="2400" smtClean="0">
                <a:solidFill>
                  <a:schemeClr val="accent2"/>
                </a:solidFill>
                <a:latin typeface="Comic Sans MS" pitchFamily="66" charset="0"/>
              </a:rPr>
              <a:t>The then Finance Minister Mr. P. Chidambaram remarked that there is a large consensus that the country must move towards a national level GST that must be shared between the centre and the states.</a:t>
            </a:r>
          </a:p>
          <a:p>
            <a:pPr algn="just" eaLnBrk="1" hangingPunct="1">
              <a:lnSpc>
                <a:spcPct val="90000"/>
              </a:lnSpc>
              <a:buFontTx/>
              <a:buNone/>
            </a:pPr>
            <a:endParaRPr lang="en-US" sz="2400" smtClean="0">
              <a:solidFill>
                <a:schemeClr val="accent2"/>
              </a:solidFill>
              <a:latin typeface="Comic Sans MS" pitchFamily="66" charset="0"/>
            </a:endParaRPr>
          </a:p>
          <a:p>
            <a:pPr algn="just" eaLnBrk="1" hangingPunct="1">
              <a:lnSpc>
                <a:spcPct val="90000"/>
              </a:lnSpc>
            </a:pPr>
            <a:r>
              <a:rPr lang="en-US" sz="2400" smtClean="0">
                <a:solidFill>
                  <a:schemeClr val="accent2"/>
                </a:solidFill>
                <a:latin typeface="Comic Sans MS" pitchFamily="66" charset="0"/>
              </a:rPr>
              <a:t> He proposed 1 April, 2010 as the date for introducing GST. After successful introduction of Value Added Tax (VAT) in almost all the states and continuous increase in number of services under the service tax net. </a:t>
            </a:r>
          </a:p>
        </p:txBody>
      </p:sp>
      <p:sp>
        <p:nvSpPr>
          <p:cNvPr id="6146" name="Slide Number Placeholder 5"/>
          <p:cNvSpPr>
            <a:spLocks noGrp="1"/>
          </p:cNvSpPr>
          <p:nvPr>
            <p:ph type="sldNum" sz="quarter" idx="12"/>
          </p:nvPr>
        </p:nvSpPr>
        <p:spPr/>
        <p:txBody>
          <a:bodyPr/>
          <a:lstStyle/>
          <a:p>
            <a:pPr>
              <a:defRPr/>
            </a:pPr>
            <a:fld id="{C98302CF-037C-43DA-80E0-28E7CE2B5609}" type="slidenum">
              <a:rPr lang="en-US"/>
              <a:pPr>
                <a:defRPr/>
              </a:pPr>
              <a:t>5</a:t>
            </a:fld>
            <a:endParaRPr lang="en-US"/>
          </a:p>
        </p:txBody>
      </p:sp>
      <p:sp>
        <p:nvSpPr>
          <p:cNvPr id="5" name="Date Placeholder 4"/>
          <p:cNvSpPr>
            <a:spLocks noGrp="1"/>
          </p:cNvSpPr>
          <p:nvPr>
            <p:ph type="dt" sz="quarter" idx="10"/>
          </p:nvPr>
        </p:nvSpPr>
        <p:spPr/>
        <p:txBody>
          <a:bodyPr/>
          <a:lstStyle/>
          <a:p>
            <a:pPr>
              <a:defRPr/>
            </a:pPr>
            <a:fld id="{E0A2D2AF-037D-4790-892C-4A77A804E634}"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additive="base">
                                        <p:cTn id="7" dur="1000" fill="hold"/>
                                        <p:tgtEl>
                                          <p:spTgt spid="6147"/>
                                        </p:tgtEl>
                                        <p:attrNameLst>
                                          <p:attrName>ppt_x</p:attrName>
                                        </p:attrNameLst>
                                      </p:cBhvr>
                                      <p:tavLst>
                                        <p:tav tm="0">
                                          <p:val>
                                            <p:strVal val="#ppt_x"/>
                                          </p:val>
                                        </p:tav>
                                        <p:tav tm="100000">
                                          <p:val>
                                            <p:strVal val="#ppt_x"/>
                                          </p:val>
                                        </p:tav>
                                      </p:tavLst>
                                    </p:anim>
                                    <p:anim calcmode="lin" valueType="num">
                                      <p:cBhvr additive="base">
                                        <p:cTn id="8" dur="1000" fill="hold"/>
                                        <p:tgtEl>
                                          <p:spTgt spid="6147"/>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 presetClass="entr" presetSubtype="10" fill="hold" grpId="0" nodeType="afterEffect">
                                  <p:stCondLst>
                                    <p:cond delay="0"/>
                                  </p:stCondLst>
                                  <p:childTnLst>
                                    <p:set>
                                      <p:cBhvr>
                                        <p:cTn id="11" dur="1" fill="hold">
                                          <p:stCondLst>
                                            <p:cond delay="0"/>
                                          </p:stCondLst>
                                        </p:cTn>
                                        <p:tgtEl>
                                          <p:spTgt spid="6148">
                                            <p:txEl>
                                              <p:pRg st="0" end="0"/>
                                            </p:txEl>
                                          </p:spTgt>
                                        </p:tgtEl>
                                        <p:attrNameLst>
                                          <p:attrName>style.visibility</p:attrName>
                                        </p:attrNameLst>
                                      </p:cBhvr>
                                      <p:to>
                                        <p:strVal val="visible"/>
                                      </p:to>
                                    </p:set>
                                    <p:animEffect transition="in" filter="checkerboard(across)">
                                      <p:cBhvr>
                                        <p:cTn id="12" dur="1000"/>
                                        <p:tgtEl>
                                          <p:spTgt spid="6148">
                                            <p:txEl>
                                              <p:pRg st="0" end="0"/>
                                            </p:txEl>
                                          </p:spTgt>
                                        </p:tgtEl>
                                      </p:cBhvr>
                                    </p:animEffect>
                                  </p:childTnLst>
                                </p:cTn>
                              </p:par>
                            </p:childTnLst>
                          </p:cTn>
                        </p:par>
                        <p:par>
                          <p:cTn id="13" fill="hold">
                            <p:stCondLst>
                              <p:cond delay="2000"/>
                            </p:stCondLst>
                            <p:childTnLst>
                              <p:par>
                                <p:cTn id="14" presetID="5" presetClass="entr" presetSubtype="10" fill="hold" grpId="0" nodeType="afterEffect">
                                  <p:stCondLst>
                                    <p:cond delay="0"/>
                                  </p:stCondLst>
                                  <p:childTnLst>
                                    <p:set>
                                      <p:cBhvr>
                                        <p:cTn id="15" dur="1" fill="hold">
                                          <p:stCondLst>
                                            <p:cond delay="0"/>
                                          </p:stCondLst>
                                        </p:cTn>
                                        <p:tgtEl>
                                          <p:spTgt spid="6148">
                                            <p:txEl>
                                              <p:pRg st="2" end="2"/>
                                            </p:txEl>
                                          </p:spTgt>
                                        </p:tgtEl>
                                        <p:attrNameLst>
                                          <p:attrName>style.visibility</p:attrName>
                                        </p:attrNameLst>
                                      </p:cBhvr>
                                      <p:to>
                                        <p:strVal val="visible"/>
                                      </p:to>
                                    </p:set>
                                    <p:animEffect transition="in" filter="checkerboard(across)">
                                      <p:cBhvr>
                                        <p:cTn id="16" dur="1000"/>
                                        <p:tgtEl>
                                          <p:spTgt spid="6148">
                                            <p:txEl>
                                              <p:pRg st="2" end="2"/>
                                            </p:txEl>
                                          </p:spTgt>
                                        </p:tgtEl>
                                      </p:cBhvr>
                                    </p:animEffect>
                                  </p:childTnLst>
                                </p:cTn>
                              </p:par>
                            </p:childTnLst>
                          </p:cTn>
                        </p:par>
                        <p:par>
                          <p:cTn id="17" fill="hold">
                            <p:stCondLst>
                              <p:cond delay="3000"/>
                            </p:stCondLst>
                            <p:childTnLst>
                              <p:par>
                                <p:cTn id="18" presetID="5" presetClass="entr" presetSubtype="10" fill="hold" grpId="0" nodeType="afterEffect">
                                  <p:stCondLst>
                                    <p:cond delay="0"/>
                                  </p:stCondLst>
                                  <p:childTnLst>
                                    <p:set>
                                      <p:cBhvr>
                                        <p:cTn id="19" dur="1" fill="hold">
                                          <p:stCondLst>
                                            <p:cond delay="0"/>
                                          </p:stCondLst>
                                        </p:cTn>
                                        <p:tgtEl>
                                          <p:spTgt spid="6148">
                                            <p:txEl>
                                              <p:pRg st="4" end="4"/>
                                            </p:txEl>
                                          </p:spTgt>
                                        </p:tgtEl>
                                        <p:attrNameLst>
                                          <p:attrName>style.visibility</p:attrName>
                                        </p:attrNameLst>
                                      </p:cBhvr>
                                      <p:to>
                                        <p:strVal val="visible"/>
                                      </p:to>
                                    </p:set>
                                    <p:animEffect transition="in" filter="checkerboard(across)">
                                      <p:cBhvr>
                                        <p:cTn id="20" dur="1000"/>
                                        <p:tgtEl>
                                          <p:spTgt spid="614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lstStyle/>
          <a:p>
            <a:pPr eaLnBrk="1" hangingPunct="1"/>
            <a:r>
              <a:rPr lang="en-US" smtClean="0">
                <a:solidFill>
                  <a:srgbClr val="CC3300"/>
                </a:solidFill>
                <a:latin typeface="Comic Sans MS" pitchFamily="66" charset="0"/>
              </a:rPr>
              <a:t>Continued…</a:t>
            </a:r>
          </a:p>
        </p:txBody>
      </p:sp>
      <p:sp>
        <p:nvSpPr>
          <p:cNvPr id="7172" name="Rectangle 3"/>
          <p:cNvSpPr>
            <a:spLocks noGrp="1" noChangeArrowheads="1"/>
          </p:cNvSpPr>
          <p:nvPr>
            <p:ph idx="1"/>
          </p:nvPr>
        </p:nvSpPr>
        <p:spPr>
          <a:xfrm>
            <a:off x="457200" y="1828800"/>
            <a:ext cx="8229600" cy="4389438"/>
          </a:xfrm>
        </p:spPr>
        <p:txBody>
          <a:bodyPr/>
          <a:lstStyle/>
          <a:p>
            <a:pPr eaLnBrk="1" hangingPunct="1"/>
            <a:r>
              <a:rPr lang="en-US" sz="2400" smtClean="0">
                <a:solidFill>
                  <a:schemeClr val="accent2"/>
                </a:solidFill>
                <a:latin typeface="Comic Sans MS" pitchFamily="66" charset="0"/>
              </a:rPr>
              <a:t>Finance Minister Pranab Mukherjee while presenting the Budget on July 6, 2009, said that GST would come into effect from April 2010.</a:t>
            </a:r>
          </a:p>
        </p:txBody>
      </p:sp>
      <p:sp>
        <p:nvSpPr>
          <p:cNvPr id="7170" name="Slide Number Placeholder 5"/>
          <p:cNvSpPr>
            <a:spLocks noGrp="1"/>
          </p:cNvSpPr>
          <p:nvPr>
            <p:ph type="sldNum" sz="quarter" idx="12"/>
          </p:nvPr>
        </p:nvSpPr>
        <p:spPr/>
        <p:txBody>
          <a:bodyPr/>
          <a:lstStyle/>
          <a:p>
            <a:pPr>
              <a:defRPr/>
            </a:pPr>
            <a:fld id="{E8107CF7-3F73-478D-A8A5-0F6E0A44CE8E}" type="slidenum">
              <a:rPr lang="en-US"/>
              <a:pPr>
                <a:defRPr/>
              </a:pPr>
              <a:t>6</a:t>
            </a:fld>
            <a:endParaRPr lang="en-US"/>
          </a:p>
        </p:txBody>
      </p:sp>
      <p:sp>
        <p:nvSpPr>
          <p:cNvPr id="5" name="Date Placeholder 4"/>
          <p:cNvSpPr>
            <a:spLocks noGrp="1"/>
          </p:cNvSpPr>
          <p:nvPr>
            <p:ph type="dt" sz="quarter" idx="10"/>
          </p:nvPr>
        </p:nvSpPr>
        <p:spPr/>
        <p:txBody>
          <a:bodyPr/>
          <a:lstStyle/>
          <a:p>
            <a:pPr>
              <a:defRPr/>
            </a:pPr>
            <a:fld id="{DF46DB6B-AF23-4FFB-BA34-77EF9F85DA17}"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1000" fill="hold"/>
                                        <p:tgtEl>
                                          <p:spTgt spid="7171"/>
                                        </p:tgtEl>
                                        <p:attrNameLst>
                                          <p:attrName>ppt_x</p:attrName>
                                        </p:attrNameLst>
                                      </p:cBhvr>
                                      <p:tavLst>
                                        <p:tav tm="0">
                                          <p:val>
                                            <p:strVal val="#ppt_x"/>
                                          </p:val>
                                        </p:tav>
                                        <p:tav tm="100000">
                                          <p:val>
                                            <p:strVal val="#ppt_x"/>
                                          </p:val>
                                        </p:tav>
                                      </p:tavLst>
                                    </p:anim>
                                    <p:anim calcmode="lin" valueType="num">
                                      <p:cBhvr additive="base">
                                        <p:cTn id="8" dur="1000" fill="hold"/>
                                        <p:tgtEl>
                                          <p:spTgt spid="7171"/>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8" presetClass="entr" presetSubtype="16" fill="hold" grpId="0" nodeType="afterEffect">
                                  <p:stCondLst>
                                    <p:cond delay="0"/>
                                  </p:stCondLst>
                                  <p:childTnLst>
                                    <p:set>
                                      <p:cBhvr>
                                        <p:cTn id="11" dur="1" fill="hold">
                                          <p:stCondLst>
                                            <p:cond delay="0"/>
                                          </p:stCondLst>
                                        </p:cTn>
                                        <p:tgtEl>
                                          <p:spTgt spid="7172">
                                            <p:txEl>
                                              <p:pRg st="0" end="0"/>
                                            </p:txEl>
                                          </p:spTgt>
                                        </p:tgtEl>
                                        <p:attrNameLst>
                                          <p:attrName>style.visibility</p:attrName>
                                        </p:attrNameLst>
                                      </p:cBhvr>
                                      <p:to>
                                        <p:strVal val="visible"/>
                                      </p:to>
                                    </p:set>
                                    <p:animEffect transition="in" filter="diamond(in)">
                                      <p:cBhvr>
                                        <p:cTn id="12" dur="1000"/>
                                        <p:tgtEl>
                                          <p:spTgt spid="717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457200" y="685800"/>
            <a:ext cx="8229600" cy="1143000"/>
          </a:xfrm>
        </p:spPr>
        <p:txBody>
          <a:bodyPr/>
          <a:lstStyle/>
          <a:p>
            <a:pPr eaLnBrk="1" hangingPunct="1"/>
            <a:r>
              <a:rPr lang="en-US" sz="3200" smtClean="0">
                <a:solidFill>
                  <a:srgbClr val="CC3300"/>
                </a:solidFill>
                <a:latin typeface="Comic Sans MS" pitchFamily="66" charset="0"/>
              </a:rPr>
              <a:t>Constitution of the Joint Working Group(JWG)</a:t>
            </a:r>
          </a:p>
        </p:txBody>
      </p:sp>
      <p:sp>
        <p:nvSpPr>
          <p:cNvPr id="8196" name="Rectangle 3"/>
          <p:cNvSpPr>
            <a:spLocks noGrp="1" noChangeArrowheads="1"/>
          </p:cNvSpPr>
          <p:nvPr>
            <p:ph idx="1"/>
          </p:nvPr>
        </p:nvSpPr>
        <p:spPr/>
        <p:txBody>
          <a:bodyPr/>
          <a:lstStyle/>
          <a:p>
            <a:pPr eaLnBrk="1" hangingPunct="1">
              <a:lnSpc>
                <a:spcPct val="80000"/>
              </a:lnSpc>
            </a:pPr>
            <a:r>
              <a:rPr lang="en-US" sz="2400" smtClean="0">
                <a:solidFill>
                  <a:schemeClr val="accent2"/>
                </a:solidFill>
                <a:latin typeface="Comic Sans MS" pitchFamily="66" charset="0"/>
              </a:rPr>
              <a:t>Empowered Committee of State Finance Ministers has been working with the Central Government to prepare a roadmap for introducing a national level GST with effect from 1 April 2010. </a:t>
            </a:r>
          </a:p>
          <a:p>
            <a:pPr eaLnBrk="1" hangingPunct="1">
              <a:lnSpc>
                <a:spcPct val="80000"/>
              </a:lnSpc>
              <a:buFont typeface="Wingdings 2" pitchFamily="18" charset="2"/>
              <a:buNone/>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In May 2007, Empowered Committee (EC) of State Finance Ministers in consultation with the Central Government, constituted a Joint Working Group (JWG), to recommend the GST model.</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The JWG had been entrusted with the task of studying global GST models and identify alternate models for introduction in India.</a:t>
            </a:r>
          </a:p>
          <a:p>
            <a:pPr eaLnBrk="1" hangingPunct="1">
              <a:lnSpc>
                <a:spcPct val="80000"/>
              </a:lnSpc>
              <a:buFontTx/>
              <a:buNone/>
            </a:pPr>
            <a:r>
              <a:rPr lang="en-US" sz="2000" smtClean="0">
                <a:solidFill>
                  <a:schemeClr val="accent2"/>
                </a:solidFill>
                <a:latin typeface="Comic Sans MS" pitchFamily="66" charset="0"/>
              </a:rPr>
              <a:t> </a:t>
            </a:r>
          </a:p>
        </p:txBody>
      </p:sp>
      <p:sp>
        <p:nvSpPr>
          <p:cNvPr id="8194" name="Slide Number Placeholder 5"/>
          <p:cNvSpPr>
            <a:spLocks noGrp="1"/>
          </p:cNvSpPr>
          <p:nvPr>
            <p:ph type="sldNum" sz="quarter" idx="12"/>
          </p:nvPr>
        </p:nvSpPr>
        <p:spPr/>
        <p:txBody>
          <a:bodyPr/>
          <a:lstStyle/>
          <a:p>
            <a:pPr>
              <a:defRPr/>
            </a:pPr>
            <a:fld id="{18847D44-9572-4265-828B-8C542003EE46}" type="slidenum">
              <a:rPr lang="en-US"/>
              <a:pPr>
                <a:defRPr/>
              </a:pPr>
              <a:t>7</a:t>
            </a:fld>
            <a:endParaRPr lang="en-US"/>
          </a:p>
        </p:txBody>
      </p:sp>
      <p:sp>
        <p:nvSpPr>
          <p:cNvPr id="5" name="Date Placeholder 4"/>
          <p:cNvSpPr>
            <a:spLocks noGrp="1"/>
          </p:cNvSpPr>
          <p:nvPr>
            <p:ph type="dt" sz="quarter" idx="10"/>
          </p:nvPr>
        </p:nvSpPr>
        <p:spPr/>
        <p:txBody>
          <a:bodyPr/>
          <a:lstStyle/>
          <a:p>
            <a:pPr>
              <a:defRPr/>
            </a:pPr>
            <a:fld id="{DADED0B9-55FA-4E79-8851-1A841202BA3E}"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checkerboard(across)">
                                      <p:cBhvr>
                                        <p:cTn id="7" dur="500"/>
                                        <p:tgtEl>
                                          <p:spTgt spid="8195"/>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8196">
                                            <p:txEl>
                                              <p:pRg st="0" end="0"/>
                                            </p:txEl>
                                          </p:spTgt>
                                        </p:tgtEl>
                                        <p:attrNameLst>
                                          <p:attrName>style.visibility</p:attrName>
                                        </p:attrNameLst>
                                      </p:cBhvr>
                                      <p:to>
                                        <p:strVal val="visible"/>
                                      </p:to>
                                    </p:set>
                                    <p:animEffect transition="in" filter="checkerboard(across)">
                                      <p:cBhvr>
                                        <p:cTn id="11" dur="1000"/>
                                        <p:tgtEl>
                                          <p:spTgt spid="8196">
                                            <p:txEl>
                                              <p:pRg st="0" end="0"/>
                                            </p:txEl>
                                          </p:spTgt>
                                        </p:tgtEl>
                                      </p:cBhvr>
                                    </p:animEffect>
                                  </p:childTnLst>
                                </p:cTn>
                              </p:par>
                            </p:childTnLst>
                          </p:cTn>
                        </p:par>
                        <p:par>
                          <p:cTn id="12" fill="hold">
                            <p:stCondLst>
                              <p:cond delay="1500"/>
                            </p:stCondLst>
                            <p:childTnLst>
                              <p:par>
                                <p:cTn id="13" presetID="5" presetClass="entr" presetSubtype="10" fill="hold" grpId="0" nodeType="after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animEffect transition="in" filter="checkerboard(across)">
                                      <p:cBhvr>
                                        <p:cTn id="15" dur="1000"/>
                                        <p:tgtEl>
                                          <p:spTgt spid="8196">
                                            <p:txEl>
                                              <p:pRg st="2" end="2"/>
                                            </p:txEl>
                                          </p:spTgt>
                                        </p:tgtEl>
                                      </p:cBhvr>
                                    </p:animEffect>
                                  </p:childTnLst>
                                </p:cTn>
                              </p:par>
                            </p:childTnLst>
                          </p:cTn>
                        </p:par>
                        <p:par>
                          <p:cTn id="16" fill="hold">
                            <p:stCondLst>
                              <p:cond delay="2500"/>
                            </p:stCondLst>
                            <p:childTnLst>
                              <p:par>
                                <p:cTn id="17" presetID="5" presetClass="entr" presetSubtype="10" fill="hold" grpId="0" nodeType="afterEffect">
                                  <p:stCondLst>
                                    <p:cond delay="0"/>
                                  </p:stCondLst>
                                  <p:childTnLst>
                                    <p:set>
                                      <p:cBhvr>
                                        <p:cTn id="18" dur="1" fill="hold">
                                          <p:stCondLst>
                                            <p:cond delay="0"/>
                                          </p:stCondLst>
                                        </p:cTn>
                                        <p:tgtEl>
                                          <p:spTgt spid="8196">
                                            <p:txEl>
                                              <p:pRg st="4" end="4"/>
                                            </p:txEl>
                                          </p:spTgt>
                                        </p:tgtEl>
                                        <p:attrNameLst>
                                          <p:attrName>style.visibility</p:attrName>
                                        </p:attrNameLst>
                                      </p:cBhvr>
                                      <p:to>
                                        <p:strVal val="visible"/>
                                      </p:to>
                                    </p:set>
                                    <p:animEffect transition="in" filter="checkerboard(across)">
                                      <p:cBhvr>
                                        <p:cTn id="19" dur="1000"/>
                                        <p:tgtEl>
                                          <p:spTgt spid="8196">
                                            <p:txEl>
                                              <p:pRg st="4" end="4"/>
                                            </p:txEl>
                                          </p:spTgt>
                                        </p:tgtEl>
                                      </p:cBhvr>
                                    </p:animEffect>
                                  </p:childTnLst>
                                </p:cTn>
                              </p:par>
                            </p:childTnLst>
                          </p:cTn>
                        </p:par>
                        <p:par>
                          <p:cTn id="20" fill="hold">
                            <p:stCondLst>
                              <p:cond delay="3500"/>
                            </p:stCondLst>
                            <p:childTnLst>
                              <p:par>
                                <p:cTn id="21" presetID="5" presetClass="entr" presetSubtype="10" fill="hold" grpId="0" nodeType="afterEffect">
                                  <p:stCondLst>
                                    <p:cond delay="0"/>
                                  </p:stCondLst>
                                  <p:childTnLst>
                                    <p:set>
                                      <p:cBhvr>
                                        <p:cTn id="22" dur="1" fill="hold">
                                          <p:stCondLst>
                                            <p:cond delay="0"/>
                                          </p:stCondLst>
                                        </p:cTn>
                                        <p:tgtEl>
                                          <p:spTgt spid="8196">
                                            <p:txEl>
                                              <p:pRg st="5" end="5"/>
                                            </p:txEl>
                                          </p:spTgt>
                                        </p:tgtEl>
                                        <p:attrNameLst>
                                          <p:attrName>style.visibility</p:attrName>
                                        </p:attrNameLst>
                                      </p:cBhvr>
                                      <p:to>
                                        <p:strVal val="visible"/>
                                      </p:to>
                                    </p:set>
                                    <p:animEffect transition="in" filter="checkerboard(across)">
                                      <p:cBhvr>
                                        <p:cTn id="23" dur="1000"/>
                                        <p:tgtEl>
                                          <p:spTgt spid="819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457200" y="381000"/>
            <a:ext cx="8229600" cy="1143000"/>
          </a:xfrm>
        </p:spPr>
        <p:txBody>
          <a:bodyPr/>
          <a:lstStyle/>
          <a:p>
            <a:pPr eaLnBrk="1" hangingPunct="1"/>
            <a:r>
              <a:rPr lang="en-US" sz="3600" smtClean="0">
                <a:solidFill>
                  <a:srgbClr val="CC3300"/>
                </a:solidFill>
                <a:latin typeface="Comic Sans MS" pitchFamily="66" charset="0"/>
              </a:rPr>
              <a:t>Continued…</a:t>
            </a:r>
          </a:p>
        </p:txBody>
      </p:sp>
      <p:sp>
        <p:nvSpPr>
          <p:cNvPr id="9220" name="Rectangle 3"/>
          <p:cNvSpPr>
            <a:spLocks noGrp="1" noChangeArrowheads="1"/>
          </p:cNvSpPr>
          <p:nvPr>
            <p:ph idx="1"/>
          </p:nvPr>
        </p:nvSpPr>
        <p:spPr>
          <a:xfrm>
            <a:off x="457200" y="1630363"/>
            <a:ext cx="8229600" cy="4541837"/>
          </a:xfrm>
        </p:spPr>
        <p:txBody>
          <a:bodyPr/>
          <a:lstStyle/>
          <a:p>
            <a:pPr algn="just" eaLnBrk="1" hangingPunct="1">
              <a:lnSpc>
                <a:spcPct val="80000"/>
              </a:lnSpc>
            </a:pPr>
            <a:r>
              <a:rPr lang="en-US" sz="2400" smtClean="0">
                <a:solidFill>
                  <a:schemeClr val="accent2"/>
                </a:solidFill>
                <a:latin typeface="Comic Sans MS" pitchFamily="66" charset="0"/>
              </a:rPr>
              <a:t>Within 7 months of its constitution that is in November 2007, JWG presented its report on the GST to the EC. The EC has accepted the report on GST submitted by the JWG.</a:t>
            </a:r>
          </a:p>
          <a:p>
            <a:pPr algn="just" eaLnBrk="1" hangingPunct="1">
              <a:lnSpc>
                <a:spcPct val="80000"/>
              </a:lnSpc>
            </a:pPr>
            <a:endParaRPr lang="en-US" sz="2400" smtClean="0">
              <a:solidFill>
                <a:schemeClr val="accent2"/>
              </a:solidFill>
              <a:latin typeface="Comic Sans MS" pitchFamily="66" charset="0"/>
            </a:endParaRPr>
          </a:p>
          <a:p>
            <a:pPr algn="just" eaLnBrk="1" hangingPunct="1">
              <a:lnSpc>
                <a:spcPct val="80000"/>
              </a:lnSpc>
            </a:pPr>
            <a:r>
              <a:rPr lang="en-US" sz="2400" smtClean="0">
                <a:solidFill>
                  <a:schemeClr val="accent2"/>
                </a:solidFill>
                <a:latin typeface="Comic Sans MS" pitchFamily="66" charset="0"/>
              </a:rPr>
              <a:t>Based on a study of the alternate models vis-à-vis India’s federal structure, the JWG had suggested the best model for introduction of GST in India.</a:t>
            </a:r>
          </a:p>
          <a:p>
            <a:pPr algn="just" eaLnBrk="1" hangingPunct="1">
              <a:lnSpc>
                <a:spcPct val="80000"/>
              </a:lnSpc>
            </a:pPr>
            <a:endParaRPr lang="en-US" sz="2400" smtClean="0">
              <a:solidFill>
                <a:schemeClr val="accent2"/>
              </a:solidFill>
              <a:latin typeface="Comic Sans MS" pitchFamily="66" charset="0"/>
            </a:endParaRPr>
          </a:p>
          <a:p>
            <a:pPr algn="just" eaLnBrk="1" hangingPunct="1">
              <a:lnSpc>
                <a:spcPct val="80000"/>
              </a:lnSpc>
            </a:pPr>
            <a:r>
              <a:rPr lang="en-GB" sz="2400" smtClean="0">
                <a:solidFill>
                  <a:schemeClr val="accent2"/>
                </a:solidFill>
                <a:latin typeface="Comic Sans MS" pitchFamily="66" charset="0"/>
              </a:rPr>
              <a:t>Dual GST recommended by Joint Working Group of the EC.</a:t>
            </a:r>
          </a:p>
          <a:p>
            <a:pPr algn="just" eaLnBrk="1" hangingPunct="1">
              <a:lnSpc>
                <a:spcPct val="80000"/>
              </a:lnSpc>
            </a:pPr>
            <a:endParaRPr lang="en-GB" sz="2400" smtClean="0">
              <a:solidFill>
                <a:schemeClr val="accent2"/>
              </a:solidFill>
              <a:latin typeface="Comic Sans MS" pitchFamily="66" charset="0"/>
            </a:endParaRPr>
          </a:p>
          <a:p>
            <a:pPr algn="just" eaLnBrk="1" hangingPunct="1">
              <a:lnSpc>
                <a:spcPct val="80000"/>
              </a:lnSpc>
            </a:pPr>
            <a:r>
              <a:rPr lang="en-GB" sz="2400" smtClean="0">
                <a:solidFill>
                  <a:schemeClr val="accent2"/>
                </a:solidFill>
                <a:latin typeface="Comic Sans MS" pitchFamily="66" charset="0"/>
              </a:rPr>
              <a:t>EC has accepted the recommendations and submitted its report to the Government. </a:t>
            </a:r>
          </a:p>
          <a:p>
            <a:pPr algn="just" eaLnBrk="1" hangingPunct="1">
              <a:lnSpc>
                <a:spcPct val="80000"/>
              </a:lnSpc>
              <a:buFontTx/>
              <a:buNone/>
            </a:pPr>
            <a:endParaRPr lang="en-US" sz="2400" smtClean="0">
              <a:solidFill>
                <a:schemeClr val="accent2"/>
              </a:solidFill>
              <a:latin typeface="Comic Sans MS" pitchFamily="66" charset="0"/>
            </a:endParaRPr>
          </a:p>
          <a:p>
            <a:pPr eaLnBrk="1" hangingPunct="1">
              <a:lnSpc>
                <a:spcPct val="80000"/>
              </a:lnSpc>
            </a:pPr>
            <a:endParaRPr lang="en-US" sz="2400" smtClean="0">
              <a:solidFill>
                <a:schemeClr val="accent2"/>
              </a:solidFill>
              <a:latin typeface="Comic Sans MS" pitchFamily="66" charset="0"/>
            </a:endParaRPr>
          </a:p>
        </p:txBody>
      </p:sp>
      <p:sp>
        <p:nvSpPr>
          <p:cNvPr id="9218" name="Slide Number Placeholder 5"/>
          <p:cNvSpPr>
            <a:spLocks noGrp="1"/>
          </p:cNvSpPr>
          <p:nvPr>
            <p:ph type="sldNum" sz="quarter" idx="12"/>
          </p:nvPr>
        </p:nvSpPr>
        <p:spPr/>
        <p:txBody>
          <a:bodyPr/>
          <a:lstStyle/>
          <a:p>
            <a:pPr>
              <a:defRPr/>
            </a:pPr>
            <a:fld id="{988C2A06-B192-4835-9DC3-B47ABC6008B3}" type="slidenum">
              <a:rPr lang="en-US"/>
              <a:pPr>
                <a:defRPr/>
              </a:pPr>
              <a:t>8</a:t>
            </a:fld>
            <a:endParaRPr lang="en-US"/>
          </a:p>
        </p:txBody>
      </p:sp>
      <p:sp>
        <p:nvSpPr>
          <p:cNvPr id="5" name="Date Placeholder 4"/>
          <p:cNvSpPr>
            <a:spLocks noGrp="1"/>
          </p:cNvSpPr>
          <p:nvPr>
            <p:ph type="dt" sz="quarter" idx="10"/>
          </p:nvPr>
        </p:nvSpPr>
        <p:spPr/>
        <p:txBody>
          <a:bodyPr/>
          <a:lstStyle/>
          <a:p>
            <a:pPr>
              <a:defRPr/>
            </a:pPr>
            <a:fld id="{31447F7A-8950-440C-8382-ADFA6E571A70}"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ox(in)">
                                      <p:cBhvr>
                                        <p:cTn id="7" dur="500"/>
                                        <p:tgtEl>
                                          <p:spTgt spid="9219"/>
                                        </p:tgtEl>
                                      </p:cBhvr>
                                    </p:animEffect>
                                  </p:childTnLst>
                                </p:cTn>
                              </p:par>
                            </p:childTnLst>
                          </p:cTn>
                        </p:par>
                        <p:par>
                          <p:cTn id="8" fill="hold">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9220">
                                            <p:txEl>
                                              <p:pRg st="0" end="0"/>
                                            </p:txEl>
                                          </p:spTgt>
                                        </p:tgtEl>
                                        <p:attrNameLst>
                                          <p:attrName>style.visibility</p:attrName>
                                        </p:attrNameLst>
                                      </p:cBhvr>
                                      <p:to>
                                        <p:strVal val="visible"/>
                                      </p:to>
                                    </p:set>
                                    <p:animEffect transition="in" filter="diamond(in)">
                                      <p:cBhvr>
                                        <p:cTn id="11" dur="1000"/>
                                        <p:tgtEl>
                                          <p:spTgt spid="9220">
                                            <p:txEl>
                                              <p:pRg st="0" end="0"/>
                                            </p:txEl>
                                          </p:spTgt>
                                        </p:tgtEl>
                                      </p:cBhvr>
                                    </p:animEffect>
                                  </p:childTnLst>
                                </p:cTn>
                              </p:par>
                            </p:childTnLst>
                          </p:cTn>
                        </p:par>
                        <p:par>
                          <p:cTn id="12" fill="hold">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animEffect transition="in" filter="diamond(in)">
                                      <p:cBhvr>
                                        <p:cTn id="15" dur="1000"/>
                                        <p:tgtEl>
                                          <p:spTgt spid="9220">
                                            <p:txEl>
                                              <p:pRg st="2" end="2"/>
                                            </p:txEl>
                                          </p:spTgt>
                                        </p:tgtEl>
                                      </p:cBhvr>
                                    </p:animEffect>
                                  </p:childTnLst>
                                </p:cTn>
                              </p:par>
                            </p:childTnLst>
                          </p:cTn>
                        </p:par>
                        <p:par>
                          <p:cTn id="16" fill="hold">
                            <p:stCondLst>
                              <p:cond delay="2500"/>
                            </p:stCondLst>
                            <p:childTnLst>
                              <p:par>
                                <p:cTn id="17" presetID="8" presetClass="entr" presetSubtype="16" fill="hold" grpId="0" nodeType="afterEffect">
                                  <p:stCondLst>
                                    <p:cond delay="0"/>
                                  </p:stCondLst>
                                  <p:childTnLst>
                                    <p:set>
                                      <p:cBhvr>
                                        <p:cTn id="18" dur="1" fill="hold">
                                          <p:stCondLst>
                                            <p:cond delay="0"/>
                                          </p:stCondLst>
                                        </p:cTn>
                                        <p:tgtEl>
                                          <p:spTgt spid="9220">
                                            <p:txEl>
                                              <p:pRg st="4" end="4"/>
                                            </p:txEl>
                                          </p:spTgt>
                                        </p:tgtEl>
                                        <p:attrNameLst>
                                          <p:attrName>style.visibility</p:attrName>
                                        </p:attrNameLst>
                                      </p:cBhvr>
                                      <p:to>
                                        <p:strVal val="visible"/>
                                      </p:to>
                                    </p:set>
                                    <p:animEffect transition="in" filter="diamond(in)">
                                      <p:cBhvr>
                                        <p:cTn id="19" dur="1000"/>
                                        <p:tgtEl>
                                          <p:spTgt spid="9220">
                                            <p:txEl>
                                              <p:pRg st="4" end="4"/>
                                            </p:txEl>
                                          </p:spTgt>
                                        </p:tgtEl>
                                      </p:cBhvr>
                                    </p:animEffect>
                                  </p:childTnLst>
                                </p:cTn>
                              </p:par>
                            </p:childTnLst>
                          </p:cTn>
                        </p:par>
                        <p:par>
                          <p:cTn id="20" fill="hold">
                            <p:stCondLst>
                              <p:cond delay="3500"/>
                            </p:stCondLst>
                            <p:childTnLst>
                              <p:par>
                                <p:cTn id="21" presetID="8" presetClass="entr" presetSubtype="16" fill="hold" grpId="0" nodeType="afterEffect">
                                  <p:stCondLst>
                                    <p:cond delay="0"/>
                                  </p:stCondLst>
                                  <p:childTnLst>
                                    <p:set>
                                      <p:cBhvr>
                                        <p:cTn id="22" dur="1" fill="hold">
                                          <p:stCondLst>
                                            <p:cond delay="0"/>
                                          </p:stCondLst>
                                        </p:cTn>
                                        <p:tgtEl>
                                          <p:spTgt spid="9220">
                                            <p:txEl>
                                              <p:pRg st="6" end="6"/>
                                            </p:txEl>
                                          </p:spTgt>
                                        </p:tgtEl>
                                        <p:attrNameLst>
                                          <p:attrName>style.visibility</p:attrName>
                                        </p:attrNameLst>
                                      </p:cBhvr>
                                      <p:to>
                                        <p:strVal val="visible"/>
                                      </p:to>
                                    </p:set>
                                    <p:animEffect transition="in" filter="diamond(in)">
                                      <p:cBhvr>
                                        <p:cTn id="23" dur="1000"/>
                                        <p:tgtEl>
                                          <p:spTgt spid="92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p:txBody>
          <a:bodyPr/>
          <a:lstStyle/>
          <a:p>
            <a:pPr eaLnBrk="1" hangingPunct="1"/>
            <a:r>
              <a:rPr lang="en-US" sz="3600" dirty="0" smtClean="0">
                <a:solidFill>
                  <a:srgbClr val="CC3300"/>
                </a:solidFill>
                <a:latin typeface="Comic Sans MS" pitchFamily="66" charset="0"/>
              </a:rPr>
              <a:t>Basic Structure of GST  </a:t>
            </a:r>
          </a:p>
        </p:txBody>
      </p:sp>
      <p:sp>
        <p:nvSpPr>
          <p:cNvPr id="10244" name="Rectangle 3"/>
          <p:cNvSpPr>
            <a:spLocks noGrp="1" noChangeArrowheads="1"/>
          </p:cNvSpPr>
          <p:nvPr>
            <p:ph idx="1"/>
          </p:nvPr>
        </p:nvSpPr>
        <p:spPr/>
        <p:txBody>
          <a:bodyPr/>
          <a:lstStyle/>
          <a:p>
            <a:pPr algn="just" eaLnBrk="1" hangingPunct="1">
              <a:spcBef>
                <a:spcPts val="813"/>
              </a:spcBef>
              <a:spcAft>
                <a:spcPts val="813"/>
              </a:spcAft>
            </a:pPr>
            <a:r>
              <a:rPr lang="en-GB" sz="2400" dirty="0" smtClean="0">
                <a:solidFill>
                  <a:schemeClr val="accent2"/>
                </a:solidFill>
                <a:latin typeface="Comic Sans MS" pitchFamily="66" charset="0"/>
              </a:rPr>
              <a:t>‘Central GST’ and ‘State GST’ to operate in a parallel fashion.</a:t>
            </a:r>
          </a:p>
          <a:p>
            <a:pPr algn="just" eaLnBrk="1" hangingPunct="1">
              <a:spcBef>
                <a:spcPts val="813"/>
              </a:spcBef>
              <a:spcAft>
                <a:spcPts val="813"/>
              </a:spcAft>
            </a:pPr>
            <a:r>
              <a:rPr lang="en-GB" sz="2400" dirty="0" smtClean="0">
                <a:solidFill>
                  <a:schemeClr val="accent2"/>
                </a:solidFill>
                <a:latin typeface="Comic Sans MS" pitchFamily="66" charset="0"/>
              </a:rPr>
              <a:t>Both Central and State GST to be further bifurcated into ‘Goods Tax’ and ‘Services Tax’.</a:t>
            </a:r>
          </a:p>
          <a:p>
            <a:pPr algn="just" eaLnBrk="1" hangingPunct="1">
              <a:spcBef>
                <a:spcPts val="813"/>
              </a:spcBef>
              <a:spcAft>
                <a:spcPts val="813"/>
              </a:spcAft>
            </a:pPr>
            <a:r>
              <a:rPr lang="en-GB" sz="2400" dirty="0" smtClean="0">
                <a:solidFill>
                  <a:schemeClr val="accent2"/>
                </a:solidFill>
                <a:latin typeface="Comic Sans MS" pitchFamily="66" charset="0"/>
              </a:rPr>
              <a:t>The proposed rate of GST in India is 16%.</a:t>
            </a:r>
          </a:p>
          <a:p>
            <a:pPr lvl="1" eaLnBrk="1" hangingPunct="1">
              <a:buFontTx/>
              <a:buNone/>
            </a:pPr>
            <a:endParaRPr lang="en-GB" dirty="0" smtClean="0">
              <a:solidFill>
                <a:srgbClr val="CC3300"/>
              </a:solidFill>
              <a:latin typeface="Comic Sans MS" pitchFamily="66" charset="0"/>
            </a:endParaRPr>
          </a:p>
        </p:txBody>
      </p:sp>
      <p:sp>
        <p:nvSpPr>
          <p:cNvPr id="10242" name="Slide Number Placeholder 5"/>
          <p:cNvSpPr>
            <a:spLocks noGrp="1"/>
          </p:cNvSpPr>
          <p:nvPr>
            <p:ph type="sldNum" sz="quarter" idx="12"/>
          </p:nvPr>
        </p:nvSpPr>
        <p:spPr/>
        <p:txBody>
          <a:bodyPr/>
          <a:lstStyle/>
          <a:p>
            <a:pPr>
              <a:defRPr/>
            </a:pPr>
            <a:fld id="{3F2DA9C2-37F3-4634-B792-F25FDDDEE1A8}" type="slidenum">
              <a:rPr lang="en-US"/>
              <a:pPr>
                <a:defRPr/>
              </a:pPr>
              <a:t>9</a:t>
            </a:fld>
            <a:endParaRPr lang="en-US"/>
          </a:p>
        </p:txBody>
      </p:sp>
      <p:sp>
        <p:nvSpPr>
          <p:cNvPr id="5" name="Date Placeholder 4"/>
          <p:cNvSpPr>
            <a:spLocks noGrp="1"/>
          </p:cNvSpPr>
          <p:nvPr>
            <p:ph type="dt" sz="quarter" idx="10"/>
          </p:nvPr>
        </p:nvSpPr>
        <p:spPr/>
        <p:txBody>
          <a:bodyPr/>
          <a:lstStyle/>
          <a:p>
            <a:pPr>
              <a:defRPr/>
            </a:pPr>
            <a:fld id="{D81CD54B-5A36-4331-AF8A-DA805B013E14}"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checkerboard(across)">
                                      <p:cBhvr>
                                        <p:cTn id="7" dur="500"/>
                                        <p:tgtEl>
                                          <p:spTgt spid="10243"/>
                                        </p:tgtEl>
                                      </p:cBhvr>
                                    </p:animEffect>
                                  </p:childTnLst>
                                </p:cTn>
                              </p:par>
                            </p:childTnLst>
                          </p:cTn>
                        </p:par>
                        <p:par>
                          <p:cTn id="8" fill="hold">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10244">
                                            <p:txEl>
                                              <p:pRg st="0" end="0"/>
                                            </p:txEl>
                                          </p:spTgt>
                                        </p:tgtEl>
                                        <p:attrNameLst>
                                          <p:attrName>style.visibility</p:attrName>
                                        </p:attrNameLst>
                                      </p:cBhvr>
                                      <p:to>
                                        <p:strVal val="visible"/>
                                      </p:to>
                                    </p:set>
                                    <p:animEffect transition="in" filter="diamond(in)">
                                      <p:cBhvr>
                                        <p:cTn id="11" dur="1000"/>
                                        <p:tgtEl>
                                          <p:spTgt spid="10244">
                                            <p:txEl>
                                              <p:pRg st="0" end="0"/>
                                            </p:txEl>
                                          </p:spTgt>
                                        </p:tgtEl>
                                      </p:cBhvr>
                                    </p:animEffect>
                                  </p:childTnLst>
                                </p:cTn>
                              </p:par>
                            </p:childTnLst>
                          </p:cTn>
                        </p:par>
                        <p:par>
                          <p:cTn id="12" fill="hold">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10244">
                                            <p:txEl>
                                              <p:pRg st="1" end="1"/>
                                            </p:txEl>
                                          </p:spTgt>
                                        </p:tgtEl>
                                        <p:attrNameLst>
                                          <p:attrName>style.visibility</p:attrName>
                                        </p:attrNameLst>
                                      </p:cBhvr>
                                      <p:to>
                                        <p:strVal val="visible"/>
                                      </p:to>
                                    </p:set>
                                    <p:animEffect transition="in" filter="diamond(in)">
                                      <p:cBhvr>
                                        <p:cTn id="15" dur="1000"/>
                                        <p:tgtEl>
                                          <p:spTgt spid="10244">
                                            <p:txEl>
                                              <p:pRg st="1" end="1"/>
                                            </p:txEl>
                                          </p:spTgt>
                                        </p:tgtEl>
                                      </p:cBhvr>
                                    </p:animEffect>
                                  </p:childTnLst>
                                </p:cTn>
                              </p:par>
                            </p:childTnLst>
                          </p:cTn>
                        </p:par>
                        <p:par>
                          <p:cTn id="16" fill="hold">
                            <p:stCondLst>
                              <p:cond delay="2500"/>
                            </p:stCondLst>
                            <p:childTnLst>
                              <p:par>
                                <p:cTn id="17" presetID="8" presetClass="entr" presetSubtype="16" fill="hold" grpId="0" nodeType="afterEffect">
                                  <p:stCondLst>
                                    <p:cond delay="0"/>
                                  </p:stCondLst>
                                  <p:childTnLst>
                                    <p:set>
                                      <p:cBhvr>
                                        <p:cTn id="18" dur="1" fill="hold">
                                          <p:stCondLst>
                                            <p:cond delay="0"/>
                                          </p:stCondLst>
                                        </p:cTn>
                                        <p:tgtEl>
                                          <p:spTgt spid="10244">
                                            <p:txEl>
                                              <p:pRg st="2" end="2"/>
                                            </p:txEl>
                                          </p:spTgt>
                                        </p:tgtEl>
                                        <p:attrNameLst>
                                          <p:attrName>style.visibility</p:attrName>
                                        </p:attrNameLst>
                                      </p:cBhvr>
                                      <p:to>
                                        <p:strVal val="visible"/>
                                      </p:to>
                                    </p:set>
                                    <p:animEffect transition="in" filter="diamond(in)">
                                      <p:cBhvr>
                                        <p:cTn id="19" dur="1000"/>
                                        <p:tgtEl>
                                          <p:spTgt spid="1024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 name="Date Placeholder 3"/>
          <p:cNvSpPr>
            <a:spLocks noGrp="1"/>
          </p:cNvSpPr>
          <p:nvPr>
            <p:ph type="dt" sz="quarter" idx="10"/>
          </p:nvPr>
        </p:nvSpPr>
        <p:spPr/>
        <p:txBody>
          <a:bodyPr/>
          <a:lstStyle/>
          <a:p>
            <a:pPr>
              <a:defRPr/>
            </a:pPr>
            <a:fld id="{4DCEB949-BC6F-425D-A157-4B403B7331BC}" type="datetime1">
              <a:rPr lang="en-US"/>
              <a:pPr>
                <a:defRPr/>
              </a:pPr>
              <a:t>3/12/2010</a:t>
            </a:fld>
            <a:endParaRPr lang="en-US"/>
          </a:p>
        </p:txBody>
      </p:sp>
      <p:sp>
        <p:nvSpPr>
          <p:cNvPr id="34" name="Slide Number Placeholder 5"/>
          <p:cNvSpPr>
            <a:spLocks noGrp="1"/>
          </p:cNvSpPr>
          <p:nvPr>
            <p:ph type="sldNum" sz="quarter" idx="12"/>
          </p:nvPr>
        </p:nvSpPr>
        <p:spPr/>
        <p:txBody>
          <a:bodyPr/>
          <a:lstStyle/>
          <a:p>
            <a:pPr>
              <a:defRPr/>
            </a:pPr>
            <a:fld id="{ECC628F9-D91E-4273-8B01-16A80F248693}" type="slidenum">
              <a:rPr lang="en-US"/>
              <a:pPr>
                <a:defRPr/>
              </a:pPr>
              <a:t>10</a:t>
            </a:fld>
            <a:endParaRPr lang="en-US"/>
          </a:p>
        </p:txBody>
      </p:sp>
      <p:sp>
        <p:nvSpPr>
          <p:cNvPr id="21507" name="Rectangle 3"/>
          <p:cNvSpPr>
            <a:spLocks noGrp="1" noChangeArrowheads="1"/>
          </p:cNvSpPr>
          <p:nvPr>
            <p:ph type="body" idx="1"/>
          </p:nvPr>
        </p:nvSpPr>
        <p:spPr>
          <a:xfrm>
            <a:off x="0" y="0"/>
            <a:ext cx="9144000" cy="6858000"/>
          </a:xfrm>
        </p:spPr>
        <p:txBody>
          <a:bodyPr/>
          <a:lstStyle/>
          <a:p>
            <a:pPr eaLnBrk="1" hangingPunct="1">
              <a:buFont typeface="Wingdings 2" pitchFamily="18" charset="2"/>
              <a:buNone/>
            </a:pPr>
            <a:r>
              <a:rPr lang="en-US" b="1" u="sng" dirty="0" smtClean="0">
                <a:solidFill>
                  <a:srgbClr val="FF0000"/>
                </a:solidFill>
              </a:rPr>
              <a:t>Proposed Road map of GST </a:t>
            </a:r>
          </a:p>
        </p:txBody>
      </p:sp>
      <p:sp>
        <p:nvSpPr>
          <p:cNvPr id="21509" name="Rectangle 5"/>
          <p:cNvSpPr>
            <a:spLocks noChangeArrowheads="1"/>
          </p:cNvSpPr>
          <p:nvPr/>
        </p:nvSpPr>
        <p:spPr bwMode="auto">
          <a:xfrm>
            <a:off x="2819400" y="533400"/>
            <a:ext cx="3505200" cy="457200"/>
          </a:xfrm>
          <a:prstGeom prst="rect">
            <a:avLst/>
          </a:prstGeom>
          <a:solidFill>
            <a:schemeClr val="accent1"/>
          </a:solidFill>
          <a:ln w="9525">
            <a:solidFill>
              <a:schemeClr val="tx1"/>
            </a:solidFill>
            <a:miter lim="800000"/>
            <a:headEnd/>
            <a:tailEnd/>
          </a:ln>
        </p:spPr>
        <p:txBody>
          <a:bodyPr wrap="none" anchor="ctr"/>
          <a:lstStyle/>
          <a:p>
            <a:pPr algn="ctr"/>
            <a:r>
              <a:rPr lang="en-US" b="1" dirty="0">
                <a:solidFill>
                  <a:schemeClr val="bg1"/>
                </a:solidFill>
              </a:rPr>
              <a:t>Unified GST ?</a:t>
            </a:r>
          </a:p>
        </p:txBody>
      </p:sp>
      <p:sp>
        <p:nvSpPr>
          <p:cNvPr id="21511" name="Line 7"/>
          <p:cNvSpPr>
            <a:spLocks noChangeShapeType="1"/>
          </p:cNvSpPr>
          <p:nvPr/>
        </p:nvSpPr>
        <p:spPr bwMode="auto">
          <a:xfrm>
            <a:off x="4572000" y="990600"/>
            <a:ext cx="0" cy="609600"/>
          </a:xfrm>
          <a:prstGeom prst="line">
            <a:avLst/>
          </a:prstGeom>
          <a:noFill/>
          <a:ln w="9525">
            <a:solidFill>
              <a:schemeClr val="tx1"/>
            </a:solidFill>
            <a:round/>
            <a:headEnd/>
            <a:tailEnd type="triangle" w="med" len="med"/>
          </a:ln>
        </p:spPr>
        <p:txBody>
          <a:bodyPr/>
          <a:lstStyle/>
          <a:p>
            <a:endParaRPr lang="en-US"/>
          </a:p>
        </p:txBody>
      </p:sp>
      <p:sp>
        <p:nvSpPr>
          <p:cNvPr id="21513" name="Line 9"/>
          <p:cNvSpPr>
            <a:spLocks noChangeShapeType="1"/>
          </p:cNvSpPr>
          <p:nvPr/>
        </p:nvSpPr>
        <p:spPr bwMode="auto">
          <a:xfrm>
            <a:off x="838200" y="1600200"/>
            <a:ext cx="7467600" cy="0"/>
          </a:xfrm>
          <a:prstGeom prst="line">
            <a:avLst/>
          </a:prstGeom>
          <a:noFill/>
          <a:ln w="9525">
            <a:solidFill>
              <a:schemeClr val="bg2">
                <a:lumMod val="50000"/>
              </a:schemeClr>
            </a:solidFill>
            <a:round/>
            <a:headEnd/>
            <a:tailEnd/>
          </a:ln>
        </p:spPr>
        <p:txBody>
          <a:bodyPr/>
          <a:lstStyle/>
          <a:p>
            <a:pPr>
              <a:defRPr/>
            </a:pPr>
            <a:endParaRPr lang="en-US" b="1" dirty="0">
              <a:latin typeface="Arial" pitchFamily="34" charset="0"/>
            </a:endParaRPr>
          </a:p>
        </p:txBody>
      </p:sp>
      <p:sp>
        <p:nvSpPr>
          <p:cNvPr id="21514" name="Rectangle 10"/>
          <p:cNvSpPr>
            <a:spLocks noChangeArrowheads="1"/>
          </p:cNvSpPr>
          <p:nvPr/>
        </p:nvSpPr>
        <p:spPr bwMode="auto">
          <a:xfrm>
            <a:off x="6400800" y="2590800"/>
            <a:ext cx="2590800" cy="685800"/>
          </a:xfrm>
          <a:prstGeom prst="rect">
            <a:avLst/>
          </a:prstGeom>
          <a:solidFill>
            <a:srgbClr val="FF3399"/>
          </a:solidFill>
          <a:ln w="9525">
            <a:solidFill>
              <a:schemeClr val="tx1"/>
            </a:solidFill>
            <a:miter lim="800000"/>
            <a:headEnd/>
            <a:tailEnd/>
          </a:ln>
        </p:spPr>
        <p:txBody>
          <a:bodyPr wrap="none" anchor="ctr"/>
          <a:lstStyle/>
          <a:p>
            <a:pPr algn="ctr"/>
            <a:r>
              <a:rPr lang="en-US">
                <a:solidFill>
                  <a:schemeClr val="bg1"/>
                </a:solidFill>
              </a:rPr>
              <a:t>State GST</a:t>
            </a:r>
          </a:p>
        </p:txBody>
      </p:sp>
      <p:sp>
        <p:nvSpPr>
          <p:cNvPr id="21515" name="Rectangle 11"/>
          <p:cNvSpPr>
            <a:spLocks noChangeArrowheads="1"/>
          </p:cNvSpPr>
          <p:nvPr/>
        </p:nvSpPr>
        <p:spPr bwMode="auto">
          <a:xfrm>
            <a:off x="76200" y="2362200"/>
            <a:ext cx="2819400" cy="762000"/>
          </a:xfrm>
          <a:prstGeom prst="rect">
            <a:avLst/>
          </a:prstGeom>
          <a:solidFill>
            <a:srgbClr val="FF0000"/>
          </a:solidFill>
          <a:ln w="9525">
            <a:solidFill>
              <a:schemeClr val="tx1"/>
            </a:solidFill>
            <a:miter lim="800000"/>
            <a:headEnd/>
            <a:tailEnd/>
          </a:ln>
        </p:spPr>
        <p:txBody>
          <a:bodyPr wrap="none" anchor="ctr"/>
          <a:lstStyle/>
          <a:p>
            <a:pPr algn="ctr"/>
            <a:r>
              <a:rPr lang="en-US">
                <a:solidFill>
                  <a:schemeClr val="bg1"/>
                </a:solidFill>
              </a:rPr>
              <a:t>Central GST </a:t>
            </a:r>
          </a:p>
        </p:txBody>
      </p:sp>
      <p:sp>
        <p:nvSpPr>
          <p:cNvPr id="21520" name="Rectangle 16"/>
          <p:cNvSpPr>
            <a:spLocks noChangeArrowheads="1"/>
          </p:cNvSpPr>
          <p:nvPr/>
        </p:nvSpPr>
        <p:spPr bwMode="auto">
          <a:xfrm>
            <a:off x="5562600" y="4572000"/>
            <a:ext cx="1676400" cy="990600"/>
          </a:xfrm>
          <a:prstGeom prst="rect">
            <a:avLst/>
          </a:prstGeom>
          <a:solidFill>
            <a:srgbClr val="FF3399"/>
          </a:solidFill>
          <a:ln w="9525">
            <a:solidFill>
              <a:schemeClr val="tx1"/>
            </a:solidFill>
            <a:miter lim="800000"/>
            <a:headEnd/>
            <a:tailEnd/>
          </a:ln>
        </p:spPr>
        <p:txBody>
          <a:bodyPr wrap="none" anchor="ctr"/>
          <a:lstStyle/>
          <a:p>
            <a:pPr algn="ctr"/>
            <a:r>
              <a:rPr lang="en-US" sz="2200">
                <a:solidFill>
                  <a:schemeClr val="bg1"/>
                </a:solidFill>
              </a:rPr>
              <a:t>State</a:t>
            </a:r>
          </a:p>
          <a:p>
            <a:pPr algn="ctr"/>
            <a:r>
              <a:rPr lang="en-US" sz="2200">
                <a:solidFill>
                  <a:schemeClr val="bg1"/>
                </a:solidFill>
              </a:rPr>
              <a:t>Goods Tax</a:t>
            </a:r>
          </a:p>
        </p:txBody>
      </p:sp>
      <p:sp>
        <p:nvSpPr>
          <p:cNvPr id="21521" name="Rectangle 17"/>
          <p:cNvSpPr>
            <a:spLocks noChangeArrowheads="1"/>
          </p:cNvSpPr>
          <p:nvPr/>
        </p:nvSpPr>
        <p:spPr bwMode="auto">
          <a:xfrm>
            <a:off x="7315200" y="4495800"/>
            <a:ext cx="1752600" cy="914400"/>
          </a:xfrm>
          <a:prstGeom prst="rect">
            <a:avLst/>
          </a:prstGeom>
          <a:solidFill>
            <a:srgbClr val="FF3399"/>
          </a:solidFill>
          <a:ln w="9525">
            <a:solidFill>
              <a:schemeClr val="tx1"/>
            </a:solidFill>
            <a:miter lim="800000"/>
            <a:headEnd/>
            <a:tailEnd/>
          </a:ln>
        </p:spPr>
        <p:txBody>
          <a:bodyPr wrap="none" anchor="ctr"/>
          <a:lstStyle/>
          <a:p>
            <a:pPr algn="ctr"/>
            <a:r>
              <a:rPr lang="en-US" sz="2200">
                <a:solidFill>
                  <a:schemeClr val="bg1"/>
                </a:solidFill>
              </a:rPr>
              <a:t>SERVICE</a:t>
            </a:r>
          </a:p>
          <a:p>
            <a:pPr algn="ctr"/>
            <a:r>
              <a:rPr lang="en-US" sz="2200">
                <a:solidFill>
                  <a:schemeClr val="bg1"/>
                </a:solidFill>
              </a:rPr>
              <a:t> TAX ?</a:t>
            </a:r>
          </a:p>
        </p:txBody>
      </p:sp>
      <p:sp>
        <p:nvSpPr>
          <p:cNvPr id="21522" name="Rectangle 18"/>
          <p:cNvSpPr>
            <a:spLocks noChangeArrowheads="1"/>
          </p:cNvSpPr>
          <p:nvPr/>
        </p:nvSpPr>
        <p:spPr bwMode="auto">
          <a:xfrm>
            <a:off x="76200" y="4114800"/>
            <a:ext cx="1447800" cy="838200"/>
          </a:xfrm>
          <a:prstGeom prst="rect">
            <a:avLst/>
          </a:prstGeom>
          <a:solidFill>
            <a:srgbClr val="FF0000"/>
          </a:solidFill>
          <a:ln w="9525">
            <a:solidFill>
              <a:schemeClr val="tx1"/>
            </a:solidFill>
            <a:miter lim="800000"/>
            <a:headEnd/>
            <a:tailEnd/>
          </a:ln>
        </p:spPr>
        <p:txBody>
          <a:bodyPr wrap="none" anchor="ctr"/>
          <a:lstStyle/>
          <a:p>
            <a:pPr algn="ctr"/>
            <a:r>
              <a:rPr lang="en-US" sz="2200">
                <a:solidFill>
                  <a:schemeClr val="bg1"/>
                </a:solidFill>
              </a:rPr>
              <a:t>Central</a:t>
            </a:r>
          </a:p>
          <a:p>
            <a:pPr algn="ctr"/>
            <a:r>
              <a:rPr lang="en-US" sz="2200">
                <a:solidFill>
                  <a:schemeClr val="bg1"/>
                </a:solidFill>
              </a:rPr>
              <a:t>Goods Tax</a:t>
            </a:r>
          </a:p>
        </p:txBody>
      </p:sp>
      <p:sp>
        <p:nvSpPr>
          <p:cNvPr id="21523" name="Rectangle 19"/>
          <p:cNvSpPr>
            <a:spLocks noChangeArrowheads="1"/>
          </p:cNvSpPr>
          <p:nvPr/>
        </p:nvSpPr>
        <p:spPr bwMode="auto">
          <a:xfrm>
            <a:off x="2743200" y="4343400"/>
            <a:ext cx="1828800" cy="1066800"/>
          </a:xfrm>
          <a:prstGeom prst="rect">
            <a:avLst/>
          </a:prstGeom>
          <a:solidFill>
            <a:srgbClr val="FF0000"/>
          </a:solidFill>
          <a:ln w="9525">
            <a:solidFill>
              <a:schemeClr val="tx1"/>
            </a:solidFill>
            <a:miter lim="800000"/>
            <a:headEnd/>
            <a:tailEnd/>
          </a:ln>
        </p:spPr>
        <p:txBody>
          <a:bodyPr wrap="none" anchor="ctr"/>
          <a:lstStyle/>
          <a:p>
            <a:pPr algn="ctr"/>
            <a:r>
              <a:rPr lang="en-US" sz="2200">
                <a:solidFill>
                  <a:schemeClr val="bg1"/>
                </a:solidFill>
              </a:rPr>
              <a:t>SERVICE </a:t>
            </a:r>
          </a:p>
          <a:p>
            <a:pPr algn="ctr"/>
            <a:r>
              <a:rPr lang="en-US" sz="2200">
                <a:solidFill>
                  <a:schemeClr val="bg1"/>
                </a:solidFill>
              </a:rPr>
              <a:t> TAX</a:t>
            </a:r>
          </a:p>
        </p:txBody>
      </p:sp>
      <p:sp>
        <p:nvSpPr>
          <p:cNvPr id="21524" name="Line 20"/>
          <p:cNvSpPr>
            <a:spLocks noChangeShapeType="1"/>
          </p:cNvSpPr>
          <p:nvPr/>
        </p:nvSpPr>
        <p:spPr bwMode="auto">
          <a:xfrm>
            <a:off x="6248400" y="3962400"/>
            <a:ext cx="4876800" cy="0"/>
          </a:xfrm>
          <a:prstGeom prst="line">
            <a:avLst/>
          </a:prstGeom>
          <a:noFill/>
          <a:ln w="9525">
            <a:solidFill>
              <a:schemeClr val="tx1"/>
            </a:solidFill>
            <a:round/>
            <a:headEnd/>
            <a:tailEnd/>
          </a:ln>
        </p:spPr>
        <p:txBody>
          <a:bodyPr/>
          <a:lstStyle/>
          <a:p>
            <a:endParaRPr lang="en-US"/>
          </a:p>
        </p:txBody>
      </p:sp>
      <p:sp>
        <p:nvSpPr>
          <p:cNvPr id="21528" name="Line 24"/>
          <p:cNvSpPr>
            <a:spLocks noChangeShapeType="1"/>
          </p:cNvSpPr>
          <p:nvPr/>
        </p:nvSpPr>
        <p:spPr bwMode="auto">
          <a:xfrm>
            <a:off x="6248400" y="3962400"/>
            <a:ext cx="0" cy="609600"/>
          </a:xfrm>
          <a:prstGeom prst="line">
            <a:avLst/>
          </a:prstGeom>
          <a:noFill/>
          <a:ln w="9525">
            <a:solidFill>
              <a:schemeClr val="tx1"/>
            </a:solidFill>
            <a:round/>
            <a:headEnd/>
            <a:tailEnd/>
          </a:ln>
        </p:spPr>
        <p:txBody>
          <a:bodyPr/>
          <a:lstStyle/>
          <a:p>
            <a:endParaRPr lang="en-US"/>
          </a:p>
        </p:txBody>
      </p:sp>
      <p:sp>
        <p:nvSpPr>
          <p:cNvPr id="21529" name="Line 25"/>
          <p:cNvSpPr>
            <a:spLocks noChangeShapeType="1"/>
          </p:cNvSpPr>
          <p:nvPr/>
        </p:nvSpPr>
        <p:spPr bwMode="auto">
          <a:xfrm>
            <a:off x="8610600" y="3962400"/>
            <a:ext cx="0" cy="533400"/>
          </a:xfrm>
          <a:prstGeom prst="line">
            <a:avLst/>
          </a:prstGeom>
          <a:noFill/>
          <a:ln w="9525">
            <a:solidFill>
              <a:schemeClr val="tx1"/>
            </a:solidFill>
            <a:round/>
            <a:headEnd/>
            <a:tailEnd/>
          </a:ln>
        </p:spPr>
        <p:txBody>
          <a:bodyPr/>
          <a:lstStyle/>
          <a:p>
            <a:endParaRPr lang="en-US"/>
          </a:p>
        </p:txBody>
      </p:sp>
      <p:sp>
        <p:nvSpPr>
          <p:cNvPr id="21530" name="Line 26"/>
          <p:cNvSpPr>
            <a:spLocks noChangeShapeType="1"/>
          </p:cNvSpPr>
          <p:nvPr/>
        </p:nvSpPr>
        <p:spPr bwMode="auto">
          <a:xfrm>
            <a:off x="7391400" y="3276600"/>
            <a:ext cx="0" cy="685800"/>
          </a:xfrm>
          <a:prstGeom prst="line">
            <a:avLst/>
          </a:prstGeom>
          <a:noFill/>
          <a:ln w="9525">
            <a:solidFill>
              <a:schemeClr val="tx1"/>
            </a:solidFill>
            <a:round/>
            <a:headEnd/>
            <a:tailEnd/>
          </a:ln>
        </p:spPr>
        <p:txBody>
          <a:bodyPr/>
          <a:lstStyle/>
          <a:p>
            <a:endParaRPr lang="en-US"/>
          </a:p>
        </p:txBody>
      </p:sp>
      <p:sp>
        <p:nvSpPr>
          <p:cNvPr id="21531" name="Line 27"/>
          <p:cNvSpPr>
            <a:spLocks noChangeShapeType="1"/>
          </p:cNvSpPr>
          <p:nvPr/>
        </p:nvSpPr>
        <p:spPr bwMode="auto">
          <a:xfrm>
            <a:off x="533400" y="3657600"/>
            <a:ext cx="3276600" cy="0"/>
          </a:xfrm>
          <a:prstGeom prst="line">
            <a:avLst/>
          </a:prstGeom>
          <a:noFill/>
          <a:ln w="9525">
            <a:solidFill>
              <a:schemeClr val="tx1"/>
            </a:solidFill>
            <a:round/>
            <a:headEnd/>
            <a:tailEnd/>
          </a:ln>
        </p:spPr>
        <p:txBody>
          <a:bodyPr/>
          <a:lstStyle/>
          <a:p>
            <a:endParaRPr lang="en-US"/>
          </a:p>
        </p:txBody>
      </p:sp>
      <p:sp>
        <p:nvSpPr>
          <p:cNvPr id="21532" name="Line 28"/>
          <p:cNvSpPr>
            <a:spLocks noChangeShapeType="1"/>
          </p:cNvSpPr>
          <p:nvPr/>
        </p:nvSpPr>
        <p:spPr bwMode="auto">
          <a:xfrm>
            <a:off x="1371600" y="3124200"/>
            <a:ext cx="0" cy="533400"/>
          </a:xfrm>
          <a:prstGeom prst="line">
            <a:avLst/>
          </a:prstGeom>
          <a:noFill/>
          <a:ln w="9525">
            <a:solidFill>
              <a:schemeClr val="tx1"/>
            </a:solidFill>
            <a:round/>
            <a:headEnd/>
            <a:tailEnd/>
          </a:ln>
        </p:spPr>
        <p:txBody>
          <a:bodyPr/>
          <a:lstStyle/>
          <a:p>
            <a:endParaRPr lang="en-US"/>
          </a:p>
        </p:txBody>
      </p:sp>
      <p:sp>
        <p:nvSpPr>
          <p:cNvPr id="21537" name="Line 33"/>
          <p:cNvSpPr>
            <a:spLocks noChangeShapeType="1"/>
          </p:cNvSpPr>
          <p:nvPr/>
        </p:nvSpPr>
        <p:spPr bwMode="auto">
          <a:xfrm>
            <a:off x="3810000" y="3657600"/>
            <a:ext cx="0" cy="685800"/>
          </a:xfrm>
          <a:prstGeom prst="line">
            <a:avLst/>
          </a:prstGeom>
          <a:noFill/>
          <a:ln w="9525">
            <a:solidFill>
              <a:schemeClr val="tx1"/>
            </a:solidFill>
            <a:round/>
            <a:headEnd/>
            <a:tailEnd/>
          </a:ln>
        </p:spPr>
        <p:txBody>
          <a:bodyPr/>
          <a:lstStyle/>
          <a:p>
            <a:endParaRPr lang="en-US"/>
          </a:p>
        </p:txBody>
      </p:sp>
      <p:sp>
        <p:nvSpPr>
          <p:cNvPr id="21539" name="Line 35"/>
          <p:cNvSpPr>
            <a:spLocks noChangeShapeType="1"/>
          </p:cNvSpPr>
          <p:nvPr/>
        </p:nvSpPr>
        <p:spPr bwMode="auto">
          <a:xfrm>
            <a:off x="533400" y="3657600"/>
            <a:ext cx="0" cy="457200"/>
          </a:xfrm>
          <a:prstGeom prst="line">
            <a:avLst/>
          </a:prstGeom>
          <a:noFill/>
          <a:ln w="9525">
            <a:solidFill>
              <a:schemeClr val="tx1"/>
            </a:solidFill>
            <a:round/>
            <a:headEnd/>
            <a:tailEnd/>
          </a:ln>
        </p:spPr>
        <p:txBody>
          <a:bodyPr/>
          <a:lstStyle/>
          <a:p>
            <a:endParaRPr lang="en-US"/>
          </a:p>
        </p:txBody>
      </p:sp>
      <p:sp>
        <p:nvSpPr>
          <p:cNvPr id="21545" name="Line 41"/>
          <p:cNvSpPr>
            <a:spLocks noChangeShapeType="1"/>
          </p:cNvSpPr>
          <p:nvPr/>
        </p:nvSpPr>
        <p:spPr bwMode="auto">
          <a:xfrm>
            <a:off x="8305800" y="1600200"/>
            <a:ext cx="0" cy="990600"/>
          </a:xfrm>
          <a:prstGeom prst="line">
            <a:avLst/>
          </a:prstGeom>
          <a:noFill/>
          <a:ln w="9525">
            <a:solidFill>
              <a:schemeClr val="tx1"/>
            </a:solidFill>
            <a:round/>
            <a:headEnd/>
            <a:tailEnd/>
          </a:ln>
        </p:spPr>
        <p:txBody>
          <a:bodyPr/>
          <a:lstStyle/>
          <a:p>
            <a:endParaRPr lang="en-US"/>
          </a:p>
        </p:txBody>
      </p:sp>
      <p:sp>
        <p:nvSpPr>
          <p:cNvPr id="21546" name="Line 42"/>
          <p:cNvSpPr>
            <a:spLocks noChangeShapeType="1"/>
          </p:cNvSpPr>
          <p:nvPr/>
        </p:nvSpPr>
        <p:spPr bwMode="auto">
          <a:xfrm>
            <a:off x="838200" y="1600200"/>
            <a:ext cx="0" cy="762000"/>
          </a:xfrm>
          <a:prstGeom prst="line">
            <a:avLst/>
          </a:prstGeom>
          <a:noFill/>
          <a:ln w="9525">
            <a:solidFill>
              <a:schemeClr val="tx1"/>
            </a:solidFill>
            <a:round/>
            <a:headEnd/>
            <a:tailEnd/>
          </a:ln>
        </p:spPr>
        <p:txBody>
          <a:bodyPr/>
          <a:lstStyle/>
          <a:p>
            <a:endParaRPr lang="en-US"/>
          </a:p>
        </p:txBody>
      </p:sp>
      <p:sp>
        <p:nvSpPr>
          <p:cNvPr id="21554" name="Text Box 50"/>
          <p:cNvSpPr txBox="1">
            <a:spLocks noChangeArrowheads="1"/>
          </p:cNvSpPr>
          <p:nvPr/>
        </p:nvSpPr>
        <p:spPr bwMode="auto">
          <a:xfrm>
            <a:off x="7467600" y="3429000"/>
            <a:ext cx="990600" cy="457200"/>
          </a:xfrm>
          <a:prstGeom prst="rect">
            <a:avLst/>
          </a:prstGeom>
          <a:noFill/>
          <a:ln w="9525">
            <a:noFill/>
            <a:miter lim="800000"/>
            <a:headEnd/>
            <a:tailEnd/>
          </a:ln>
        </p:spPr>
        <p:txBody>
          <a:bodyPr>
            <a:spAutoFit/>
          </a:bodyPr>
          <a:lstStyle/>
          <a:p>
            <a:pPr>
              <a:spcBef>
                <a:spcPct val="50000"/>
              </a:spcBef>
            </a:pPr>
            <a:endParaRPr lang="en-US"/>
          </a:p>
        </p:txBody>
      </p:sp>
      <p:sp>
        <p:nvSpPr>
          <p:cNvPr id="21556" name="Text Box 52"/>
          <p:cNvSpPr txBox="1">
            <a:spLocks noChangeArrowheads="1"/>
          </p:cNvSpPr>
          <p:nvPr/>
        </p:nvSpPr>
        <p:spPr bwMode="auto">
          <a:xfrm>
            <a:off x="990600" y="5638800"/>
            <a:ext cx="7467600" cy="523875"/>
          </a:xfrm>
          <a:prstGeom prst="rect">
            <a:avLst/>
          </a:prstGeom>
          <a:noFill/>
          <a:ln w="9525">
            <a:noFill/>
            <a:miter lim="800000"/>
            <a:headEnd/>
            <a:tailEnd/>
          </a:ln>
        </p:spPr>
        <p:txBody>
          <a:bodyPr>
            <a:spAutoFit/>
          </a:bodyPr>
          <a:lstStyle/>
          <a:p>
            <a:pPr>
              <a:spcBef>
                <a:spcPct val="50000"/>
              </a:spcBef>
            </a:pPr>
            <a:r>
              <a:rPr lang="en-US" b="1" u="sng">
                <a:solidFill>
                  <a:schemeClr val="accent1"/>
                </a:solidFill>
              </a:rPr>
              <a:t>Integration of Central VAT and State VAT</a:t>
            </a:r>
          </a:p>
        </p:txBody>
      </p:sp>
      <p:sp>
        <p:nvSpPr>
          <p:cNvPr id="14362" name="AutoShape 64">
            <a:hlinkClick r:id="" action="ppaction://hlinkshowjump?jump=previousslide" highlightClick="1"/>
          </p:cNvPr>
          <p:cNvSpPr>
            <a:spLocks noChangeArrowheads="1"/>
          </p:cNvSpPr>
          <p:nvPr/>
        </p:nvSpPr>
        <p:spPr bwMode="auto">
          <a:xfrm>
            <a:off x="7391400" y="0"/>
            <a:ext cx="661988" cy="381000"/>
          </a:xfrm>
          <a:prstGeom prst="actionButtonBackPrevious">
            <a:avLst/>
          </a:prstGeom>
          <a:solidFill>
            <a:schemeClr val="accent1"/>
          </a:solidFill>
          <a:ln w="9525">
            <a:solidFill>
              <a:schemeClr val="tx1"/>
            </a:solidFill>
            <a:miter lim="800000"/>
            <a:headEnd/>
            <a:tailEnd/>
          </a:ln>
        </p:spPr>
        <p:txBody>
          <a:bodyPr wrap="none" anchor="ctr"/>
          <a:lstStyle/>
          <a:p>
            <a:endParaRPr lang="en-US"/>
          </a:p>
        </p:txBody>
      </p:sp>
      <p:sp>
        <p:nvSpPr>
          <p:cNvPr id="14363" name="AutoShape 65">
            <a:hlinkClick r:id="" action="ppaction://hlinkshowjump?jump=nextslide" highlightClick="1"/>
          </p:cNvPr>
          <p:cNvSpPr>
            <a:spLocks noChangeArrowheads="1"/>
          </p:cNvSpPr>
          <p:nvPr/>
        </p:nvSpPr>
        <p:spPr bwMode="auto">
          <a:xfrm>
            <a:off x="8101013" y="0"/>
            <a:ext cx="585787" cy="381000"/>
          </a:xfrm>
          <a:prstGeom prst="actionButtonForwardNext">
            <a:avLst/>
          </a:prstGeom>
          <a:solidFill>
            <a:schemeClr val="accent1"/>
          </a:solidFill>
          <a:ln w="9525">
            <a:solidFill>
              <a:schemeClr val="tx1"/>
            </a:solidFill>
            <a:miter lim="800000"/>
            <a:headEnd/>
            <a:tailEnd/>
          </a:ln>
        </p:spPr>
        <p:txBody>
          <a:bodyPr wrap="none" anchor="ctr"/>
          <a:lstStyle/>
          <a:p>
            <a:endParaRPr lang="en-US"/>
          </a:p>
        </p:txBody>
      </p:sp>
      <p:sp>
        <p:nvSpPr>
          <p:cNvPr id="35" name="Footer Placeholder 34"/>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laser.wav" builtIn="1"/>
                                        </p:tgtEl>
                                      </p:cMediaNode>
                                    </p:audio>
                                  </p:sub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1514"/>
                                        </p:tgtEl>
                                        <p:attrNameLst>
                                          <p:attrName>style.visibility</p:attrName>
                                        </p:attrNameLst>
                                      </p:cBhvr>
                                      <p:to>
                                        <p:strVal val="visible"/>
                                      </p:to>
                                    </p:set>
                                    <p:anim calcmode="lin" valueType="num">
                                      <p:cBhvr additive="base">
                                        <p:cTn id="12" dur="500" fill="hold"/>
                                        <p:tgtEl>
                                          <p:spTgt spid="21514"/>
                                        </p:tgtEl>
                                        <p:attrNameLst>
                                          <p:attrName>ppt_x</p:attrName>
                                        </p:attrNameLst>
                                      </p:cBhvr>
                                      <p:tavLst>
                                        <p:tav tm="0">
                                          <p:val>
                                            <p:strVal val="1+#ppt_w/2"/>
                                          </p:val>
                                        </p:tav>
                                        <p:tav tm="100000">
                                          <p:val>
                                            <p:strVal val="#ppt_x"/>
                                          </p:val>
                                        </p:tav>
                                      </p:tavLst>
                                    </p:anim>
                                    <p:anim calcmode="lin" valueType="num">
                                      <p:cBhvr additive="base">
                                        <p:cTn id="13" dur="500" fill="hold"/>
                                        <p:tgtEl>
                                          <p:spTgt spid="2151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laser.wav" builtIn="1"/>
                                        </p:tgtEl>
                                      </p:cMediaNode>
                                    </p:audio>
                                  </p:sub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1520"/>
                                        </p:tgtEl>
                                        <p:attrNameLst>
                                          <p:attrName>style.visibility</p:attrName>
                                        </p:attrNameLst>
                                      </p:cBhvr>
                                      <p:to>
                                        <p:strVal val="visible"/>
                                      </p:to>
                                    </p:set>
                                    <p:anim calcmode="lin" valueType="num">
                                      <p:cBhvr additive="base">
                                        <p:cTn id="17" dur="500" fill="hold"/>
                                        <p:tgtEl>
                                          <p:spTgt spid="21520"/>
                                        </p:tgtEl>
                                        <p:attrNameLst>
                                          <p:attrName>ppt_x</p:attrName>
                                        </p:attrNameLst>
                                      </p:cBhvr>
                                      <p:tavLst>
                                        <p:tav tm="0">
                                          <p:val>
                                            <p:strVal val="0-#ppt_w/2"/>
                                          </p:val>
                                        </p:tav>
                                        <p:tav tm="100000">
                                          <p:val>
                                            <p:strVal val="#ppt_x"/>
                                          </p:val>
                                        </p:tav>
                                      </p:tavLst>
                                    </p:anim>
                                    <p:anim calcmode="lin" valueType="num">
                                      <p:cBhvr additive="base">
                                        <p:cTn id="18" dur="500" fill="hold"/>
                                        <p:tgtEl>
                                          <p:spTgt spid="2152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laser.wav" builtIn="1"/>
                                        </p:tgtEl>
                                      </p:cMediaNode>
                                    </p:audio>
                                  </p:sub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1521"/>
                                        </p:tgtEl>
                                        <p:attrNameLst>
                                          <p:attrName>style.visibility</p:attrName>
                                        </p:attrNameLst>
                                      </p:cBhvr>
                                      <p:to>
                                        <p:strVal val="visible"/>
                                      </p:to>
                                    </p:set>
                                    <p:anim calcmode="lin" valueType="num">
                                      <p:cBhvr additive="base">
                                        <p:cTn id="22" dur="500" fill="hold"/>
                                        <p:tgtEl>
                                          <p:spTgt spid="21521"/>
                                        </p:tgtEl>
                                        <p:attrNameLst>
                                          <p:attrName>ppt_x</p:attrName>
                                        </p:attrNameLst>
                                      </p:cBhvr>
                                      <p:tavLst>
                                        <p:tav tm="0">
                                          <p:val>
                                            <p:strVal val="#ppt_x"/>
                                          </p:val>
                                        </p:tav>
                                        <p:tav tm="100000">
                                          <p:val>
                                            <p:strVal val="#ppt_x"/>
                                          </p:val>
                                        </p:tav>
                                      </p:tavLst>
                                    </p:anim>
                                    <p:anim calcmode="lin" valueType="num">
                                      <p:cBhvr additive="base">
                                        <p:cTn id="23" dur="500" fill="hold"/>
                                        <p:tgtEl>
                                          <p:spTgt spid="2152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2" name="laser.wav" builtIn="1"/>
                                        </p:tgtEl>
                                      </p:cMediaNode>
                                    </p:audio>
                                  </p:sub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1528"/>
                                        </p:tgtEl>
                                        <p:attrNameLst>
                                          <p:attrName>style.visibility</p:attrName>
                                        </p:attrNameLst>
                                      </p:cBhvr>
                                      <p:to>
                                        <p:strVal val="visible"/>
                                      </p:to>
                                    </p:set>
                                    <p:anim calcmode="lin" valueType="num">
                                      <p:cBhvr additive="base">
                                        <p:cTn id="27" dur="500" fill="hold"/>
                                        <p:tgtEl>
                                          <p:spTgt spid="21528"/>
                                        </p:tgtEl>
                                        <p:attrNameLst>
                                          <p:attrName>ppt_x</p:attrName>
                                        </p:attrNameLst>
                                      </p:cBhvr>
                                      <p:tavLst>
                                        <p:tav tm="0">
                                          <p:val>
                                            <p:strVal val="0-#ppt_w/2"/>
                                          </p:val>
                                        </p:tav>
                                        <p:tav tm="100000">
                                          <p:val>
                                            <p:strVal val="#ppt_x"/>
                                          </p:val>
                                        </p:tav>
                                      </p:tavLst>
                                    </p:anim>
                                    <p:anim calcmode="lin" valueType="num">
                                      <p:cBhvr additive="base">
                                        <p:cTn id="28" dur="500" fill="hold"/>
                                        <p:tgtEl>
                                          <p:spTgt spid="2152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laser.wav" builtIn="1"/>
                                        </p:tgtEl>
                                      </p:cMediaNode>
                                    </p:audio>
                                  </p:sub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21529"/>
                                        </p:tgtEl>
                                        <p:attrNameLst>
                                          <p:attrName>style.visibility</p:attrName>
                                        </p:attrNameLst>
                                      </p:cBhvr>
                                      <p:to>
                                        <p:strVal val="visible"/>
                                      </p:to>
                                    </p:set>
                                    <p:anim calcmode="lin" valueType="num">
                                      <p:cBhvr additive="base">
                                        <p:cTn id="32" dur="500" fill="hold"/>
                                        <p:tgtEl>
                                          <p:spTgt spid="21529"/>
                                        </p:tgtEl>
                                        <p:attrNameLst>
                                          <p:attrName>ppt_x</p:attrName>
                                        </p:attrNameLst>
                                      </p:cBhvr>
                                      <p:tavLst>
                                        <p:tav tm="0">
                                          <p:val>
                                            <p:strVal val="0-#ppt_w/2"/>
                                          </p:val>
                                        </p:tav>
                                        <p:tav tm="100000">
                                          <p:val>
                                            <p:strVal val="#ppt_x"/>
                                          </p:val>
                                        </p:tav>
                                      </p:tavLst>
                                    </p:anim>
                                    <p:anim calcmode="lin" valueType="num">
                                      <p:cBhvr additive="base">
                                        <p:cTn id="33" dur="500" fill="hold"/>
                                        <p:tgtEl>
                                          <p:spTgt spid="2152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2" name="laser.wav" builtIn="1"/>
                                        </p:tgtEl>
                                      </p:cMediaNode>
                                    </p:audio>
                                  </p:sub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21524"/>
                                        </p:tgtEl>
                                        <p:attrNameLst>
                                          <p:attrName>style.visibility</p:attrName>
                                        </p:attrNameLst>
                                      </p:cBhvr>
                                      <p:to>
                                        <p:strVal val="visible"/>
                                      </p:to>
                                    </p:set>
                                    <p:anim calcmode="lin" valueType="num">
                                      <p:cBhvr additive="base">
                                        <p:cTn id="37" dur="500" fill="hold"/>
                                        <p:tgtEl>
                                          <p:spTgt spid="21524"/>
                                        </p:tgtEl>
                                        <p:attrNameLst>
                                          <p:attrName>ppt_x</p:attrName>
                                        </p:attrNameLst>
                                      </p:cBhvr>
                                      <p:tavLst>
                                        <p:tav tm="0">
                                          <p:val>
                                            <p:strVal val="0-#ppt_w/2"/>
                                          </p:val>
                                        </p:tav>
                                        <p:tav tm="100000">
                                          <p:val>
                                            <p:strVal val="#ppt_x"/>
                                          </p:val>
                                        </p:tav>
                                      </p:tavLst>
                                    </p:anim>
                                    <p:anim calcmode="lin" valueType="num">
                                      <p:cBhvr additive="base">
                                        <p:cTn id="38" dur="500" fill="hold"/>
                                        <p:tgtEl>
                                          <p:spTgt spid="2152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laser.wav" builtIn="1"/>
                                        </p:tgtEl>
                                      </p:cMediaNode>
                                    </p:audio>
                                  </p:sub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21530"/>
                                        </p:tgtEl>
                                        <p:attrNameLst>
                                          <p:attrName>style.visibility</p:attrName>
                                        </p:attrNameLst>
                                      </p:cBhvr>
                                      <p:to>
                                        <p:strVal val="visible"/>
                                      </p:to>
                                    </p:set>
                                    <p:anim calcmode="lin" valueType="num">
                                      <p:cBhvr additive="base">
                                        <p:cTn id="42" dur="500" fill="hold"/>
                                        <p:tgtEl>
                                          <p:spTgt spid="21530"/>
                                        </p:tgtEl>
                                        <p:attrNameLst>
                                          <p:attrName>ppt_x</p:attrName>
                                        </p:attrNameLst>
                                      </p:cBhvr>
                                      <p:tavLst>
                                        <p:tav tm="0">
                                          <p:val>
                                            <p:strVal val="0-#ppt_w/2"/>
                                          </p:val>
                                        </p:tav>
                                        <p:tav tm="100000">
                                          <p:val>
                                            <p:strVal val="#ppt_x"/>
                                          </p:val>
                                        </p:tav>
                                      </p:tavLst>
                                    </p:anim>
                                    <p:anim calcmode="lin" valueType="num">
                                      <p:cBhvr additive="base">
                                        <p:cTn id="43" dur="500" fill="hold"/>
                                        <p:tgtEl>
                                          <p:spTgt spid="2153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2" name="laser.wav" builtIn="1"/>
                                        </p:tgtEl>
                                      </p:cMediaNode>
                                    </p:audio>
                                  </p:subTnLst>
                                </p:cTn>
                              </p:par>
                            </p:childTnLst>
                          </p:cTn>
                        </p:par>
                        <p:par>
                          <p:cTn id="44" fill="hold">
                            <p:stCondLst>
                              <p:cond delay="4000"/>
                            </p:stCondLst>
                            <p:childTnLst>
                              <p:par>
                                <p:cTn id="45" presetID="2" presetClass="entr" presetSubtype="8" fill="hold" grpId="0" nodeType="afterEffect">
                                  <p:stCondLst>
                                    <p:cond delay="0"/>
                                  </p:stCondLst>
                                  <p:childTnLst>
                                    <p:set>
                                      <p:cBhvr>
                                        <p:cTn id="46" dur="1" fill="hold">
                                          <p:stCondLst>
                                            <p:cond delay="0"/>
                                          </p:stCondLst>
                                        </p:cTn>
                                        <p:tgtEl>
                                          <p:spTgt spid="21515"/>
                                        </p:tgtEl>
                                        <p:attrNameLst>
                                          <p:attrName>style.visibility</p:attrName>
                                        </p:attrNameLst>
                                      </p:cBhvr>
                                      <p:to>
                                        <p:strVal val="visible"/>
                                      </p:to>
                                    </p:set>
                                    <p:anim calcmode="lin" valueType="num">
                                      <p:cBhvr additive="base">
                                        <p:cTn id="47" dur="500" fill="hold"/>
                                        <p:tgtEl>
                                          <p:spTgt spid="21515"/>
                                        </p:tgtEl>
                                        <p:attrNameLst>
                                          <p:attrName>ppt_x</p:attrName>
                                        </p:attrNameLst>
                                      </p:cBhvr>
                                      <p:tavLst>
                                        <p:tav tm="0">
                                          <p:val>
                                            <p:strVal val="0-#ppt_w/2"/>
                                          </p:val>
                                        </p:tav>
                                        <p:tav tm="100000">
                                          <p:val>
                                            <p:strVal val="#ppt_x"/>
                                          </p:val>
                                        </p:tav>
                                      </p:tavLst>
                                    </p:anim>
                                    <p:anim calcmode="lin" valueType="num">
                                      <p:cBhvr additive="base">
                                        <p:cTn id="48" dur="500" fill="hold"/>
                                        <p:tgtEl>
                                          <p:spTgt spid="2151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2" name="laser.wav" builtIn="1"/>
                                        </p:tgtEl>
                                      </p:cMediaNode>
                                    </p:audio>
                                  </p:sub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21522"/>
                                        </p:tgtEl>
                                        <p:attrNameLst>
                                          <p:attrName>style.visibility</p:attrName>
                                        </p:attrNameLst>
                                      </p:cBhvr>
                                      <p:to>
                                        <p:strVal val="visible"/>
                                      </p:to>
                                    </p:set>
                                    <p:anim calcmode="lin" valueType="num">
                                      <p:cBhvr additive="base">
                                        <p:cTn id="52" dur="500" fill="hold"/>
                                        <p:tgtEl>
                                          <p:spTgt spid="21522"/>
                                        </p:tgtEl>
                                        <p:attrNameLst>
                                          <p:attrName>ppt_x</p:attrName>
                                        </p:attrNameLst>
                                      </p:cBhvr>
                                      <p:tavLst>
                                        <p:tav tm="0">
                                          <p:val>
                                            <p:strVal val="0-#ppt_w/2"/>
                                          </p:val>
                                        </p:tav>
                                        <p:tav tm="100000">
                                          <p:val>
                                            <p:strVal val="#ppt_x"/>
                                          </p:val>
                                        </p:tav>
                                      </p:tavLst>
                                    </p:anim>
                                    <p:anim calcmode="lin" valueType="num">
                                      <p:cBhvr additive="base">
                                        <p:cTn id="53" dur="500" fill="hold"/>
                                        <p:tgtEl>
                                          <p:spTgt spid="2152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2" name="laser.wav" builtIn="1"/>
                                        </p:tgtEl>
                                      </p:cMediaNode>
                                    </p:audio>
                                  </p:sub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21523"/>
                                        </p:tgtEl>
                                        <p:attrNameLst>
                                          <p:attrName>style.visibility</p:attrName>
                                        </p:attrNameLst>
                                      </p:cBhvr>
                                      <p:to>
                                        <p:strVal val="visible"/>
                                      </p:to>
                                    </p:set>
                                    <p:anim calcmode="lin" valueType="num">
                                      <p:cBhvr additive="base">
                                        <p:cTn id="57" dur="500" fill="hold"/>
                                        <p:tgtEl>
                                          <p:spTgt spid="21523"/>
                                        </p:tgtEl>
                                        <p:attrNameLst>
                                          <p:attrName>ppt_x</p:attrName>
                                        </p:attrNameLst>
                                      </p:cBhvr>
                                      <p:tavLst>
                                        <p:tav tm="0">
                                          <p:val>
                                            <p:strVal val="#ppt_x"/>
                                          </p:val>
                                        </p:tav>
                                        <p:tav tm="100000">
                                          <p:val>
                                            <p:strVal val="#ppt_x"/>
                                          </p:val>
                                        </p:tav>
                                      </p:tavLst>
                                    </p:anim>
                                    <p:anim calcmode="lin" valueType="num">
                                      <p:cBhvr additive="base">
                                        <p:cTn id="58" dur="500" fill="hold"/>
                                        <p:tgtEl>
                                          <p:spTgt spid="2152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2" name="laser.wav" builtIn="1"/>
                                        </p:tgtEl>
                                      </p:cMediaNode>
                                    </p:audio>
                                  </p:subTnLst>
                                </p:cTn>
                              </p:par>
                            </p:childTnLst>
                          </p:cTn>
                        </p:par>
                        <p:par>
                          <p:cTn id="59" fill="hold">
                            <p:stCondLst>
                              <p:cond delay="5500"/>
                            </p:stCondLst>
                            <p:childTnLst>
                              <p:par>
                                <p:cTn id="60" presetID="1" presetClass="entr" presetSubtype="0" fill="hold" grpId="0" nodeType="afterEffect">
                                  <p:stCondLst>
                                    <p:cond delay="0"/>
                                  </p:stCondLst>
                                  <p:childTnLst>
                                    <p:set>
                                      <p:cBhvr>
                                        <p:cTn id="61" dur="1" fill="hold">
                                          <p:stCondLst>
                                            <p:cond delay="499"/>
                                          </p:stCondLst>
                                        </p:cTn>
                                        <p:tgtEl>
                                          <p:spTgt spid="21539"/>
                                        </p:tgtEl>
                                        <p:attrNameLst>
                                          <p:attrName>style.visibility</p:attrName>
                                        </p:attrNameLst>
                                      </p:cBhvr>
                                      <p:to>
                                        <p:strVal val="visible"/>
                                      </p:to>
                                    </p:set>
                                  </p:childTnLst>
                                  <p:subTnLst>
                                    <p:audio>
                                      <p:cMediaNode>
                                        <p:cTn display="0" masterRel="sameClick">
                                          <p:stCondLst>
                                            <p:cond evt="begin" delay="0">
                                              <p:tn val="60"/>
                                            </p:cond>
                                          </p:stCondLst>
                                          <p:endCondLst>
                                            <p:cond evt="onStopAudio" delay="0">
                                              <p:tgtEl>
                                                <p:sldTgt/>
                                              </p:tgtEl>
                                            </p:cond>
                                          </p:endCondLst>
                                        </p:cTn>
                                        <p:tgtEl>
                                          <p:sndTgt r:embed="rId2" name="laser.wav" builtIn="1"/>
                                        </p:tgtEl>
                                      </p:cMediaNode>
                                    </p:audio>
                                  </p:subTnLst>
                                </p:cTn>
                              </p:par>
                            </p:childTnLst>
                          </p:cTn>
                        </p:par>
                        <p:par>
                          <p:cTn id="62" fill="hold">
                            <p:stCondLst>
                              <p:cond delay="6000"/>
                            </p:stCondLst>
                            <p:childTnLst>
                              <p:par>
                                <p:cTn id="63" presetID="2" presetClass="entr" presetSubtype="8" fill="hold" grpId="0" nodeType="afterEffect">
                                  <p:stCondLst>
                                    <p:cond delay="0"/>
                                  </p:stCondLst>
                                  <p:childTnLst>
                                    <p:set>
                                      <p:cBhvr>
                                        <p:cTn id="64" dur="1" fill="hold">
                                          <p:stCondLst>
                                            <p:cond delay="0"/>
                                          </p:stCondLst>
                                        </p:cTn>
                                        <p:tgtEl>
                                          <p:spTgt spid="21537"/>
                                        </p:tgtEl>
                                        <p:attrNameLst>
                                          <p:attrName>style.visibility</p:attrName>
                                        </p:attrNameLst>
                                      </p:cBhvr>
                                      <p:to>
                                        <p:strVal val="visible"/>
                                      </p:to>
                                    </p:set>
                                    <p:anim calcmode="lin" valueType="num">
                                      <p:cBhvr additive="base">
                                        <p:cTn id="65" dur="500" fill="hold"/>
                                        <p:tgtEl>
                                          <p:spTgt spid="21537"/>
                                        </p:tgtEl>
                                        <p:attrNameLst>
                                          <p:attrName>ppt_x</p:attrName>
                                        </p:attrNameLst>
                                      </p:cBhvr>
                                      <p:tavLst>
                                        <p:tav tm="0">
                                          <p:val>
                                            <p:strVal val="0-#ppt_w/2"/>
                                          </p:val>
                                        </p:tav>
                                        <p:tav tm="100000">
                                          <p:val>
                                            <p:strVal val="#ppt_x"/>
                                          </p:val>
                                        </p:tav>
                                      </p:tavLst>
                                    </p:anim>
                                    <p:anim calcmode="lin" valueType="num">
                                      <p:cBhvr additive="base">
                                        <p:cTn id="66" dur="500" fill="hold"/>
                                        <p:tgtEl>
                                          <p:spTgt spid="2153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3"/>
                                            </p:cond>
                                          </p:stCondLst>
                                          <p:endCondLst>
                                            <p:cond evt="onStopAudio" delay="0">
                                              <p:tgtEl>
                                                <p:sldTgt/>
                                              </p:tgtEl>
                                            </p:cond>
                                          </p:endCondLst>
                                        </p:cTn>
                                        <p:tgtEl>
                                          <p:sndTgt r:embed="rId2" name="laser.wav" builtIn="1"/>
                                        </p:tgtEl>
                                      </p:cMediaNode>
                                    </p:audio>
                                  </p:subTnLst>
                                </p:cTn>
                              </p:par>
                            </p:childTnLst>
                          </p:cTn>
                        </p:par>
                        <p:par>
                          <p:cTn id="67" fill="hold">
                            <p:stCondLst>
                              <p:cond delay="6500"/>
                            </p:stCondLst>
                            <p:childTnLst>
                              <p:par>
                                <p:cTn id="68" presetID="2" presetClass="entr" presetSubtype="8" fill="hold" grpId="0" nodeType="afterEffect">
                                  <p:stCondLst>
                                    <p:cond delay="0"/>
                                  </p:stCondLst>
                                  <p:childTnLst>
                                    <p:set>
                                      <p:cBhvr>
                                        <p:cTn id="69" dur="1" fill="hold">
                                          <p:stCondLst>
                                            <p:cond delay="0"/>
                                          </p:stCondLst>
                                        </p:cTn>
                                        <p:tgtEl>
                                          <p:spTgt spid="21531"/>
                                        </p:tgtEl>
                                        <p:attrNameLst>
                                          <p:attrName>style.visibility</p:attrName>
                                        </p:attrNameLst>
                                      </p:cBhvr>
                                      <p:to>
                                        <p:strVal val="visible"/>
                                      </p:to>
                                    </p:set>
                                    <p:anim calcmode="lin" valueType="num">
                                      <p:cBhvr additive="base">
                                        <p:cTn id="70" dur="500" fill="hold"/>
                                        <p:tgtEl>
                                          <p:spTgt spid="21531"/>
                                        </p:tgtEl>
                                        <p:attrNameLst>
                                          <p:attrName>ppt_x</p:attrName>
                                        </p:attrNameLst>
                                      </p:cBhvr>
                                      <p:tavLst>
                                        <p:tav tm="0">
                                          <p:val>
                                            <p:strVal val="0-#ppt_w/2"/>
                                          </p:val>
                                        </p:tav>
                                        <p:tav tm="100000">
                                          <p:val>
                                            <p:strVal val="#ppt_x"/>
                                          </p:val>
                                        </p:tav>
                                      </p:tavLst>
                                    </p:anim>
                                    <p:anim calcmode="lin" valueType="num">
                                      <p:cBhvr additive="base">
                                        <p:cTn id="71" dur="500" fill="hold"/>
                                        <p:tgtEl>
                                          <p:spTgt spid="215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8"/>
                                            </p:cond>
                                          </p:stCondLst>
                                          <p:endCondLst>
                                            <p:cond evt="onStopAudio" delay="0">
                                              <p:tgtEl>
                                                <p:sldTgt/>
                                              </p:tgtEl>
                                            </p:cond>
                                          </p:endCondLst>
                                        </p:cTn>
                                        <p:tgtEl>
                                          <p:sndTgt r:embed="rId2" name="laser.wav" builtIn="1"/>
                                        </p:tgtEl>
                                      </p:cMediaNode>
                                    </p:audio>
                                  </p:subTnLst>
                                </p:cTn>
                              </p:par>
                            </p:childTnLst>
                          </p:cTn>
                        </p:par>
                        <p:par>
                          <p:cTn id="72" fill="hold">
                            <p:stCondLst>
                              <p:cond delay="7000"/>
                            </p:stCondLst>
                            <p:childTnLst>
                              <p:par>
                                <p:cTn id="73" presetID="2" presetClass="entr" presetSubtype="8" fill="hold" grpId="0" nodeType="afterEffect">
                                  <p:stCondLst>
                                    <p:cond delay="0"/>
                                  </p:stCondLst>
                                  <p:childTnLst>
                                    <p:set>
                                      <p:cBhvr>
                                        <p:cTn id="74" dur="1" fill="hold">
                                          <p:stCondLst>
                                            <p:cond delay="0"/>
                                          </p:stCondLst>
                                        </p:cTn>
                                        <p:tgtEl>
                                          <p:spTgt spid="21532"/>
                                        </p:tgtEl>
                                        <p:attrNameLst>
                                          <p:attrName>style.visibility</p:attrName>
                                        </p:attrNameLst>
                                      </p:cBhvr>
                                      <p:to>
                                        <p:strVal val="visible"/>
                                      </p:to>
                                    </p:set>
                                    <p:anim calcmode="lin" valueType="num">
                                      <p:cBhvr additive="base">
                                        <p:cTn id="75" dur="500" fill="hold"/>
                                        <p:tgtEl>
                                          <p:spTgt spid="21532"/>
                                        </p:tgtEl>
                                        <p:attrNameLst>
                                          <p:attrName>ppt_x</p:attrName>
                                        </p:attrNameLst>
                                      </p:cBhvr>
                                      <p:tavLst>
                                        <p:tav tm="0">
                                          <p:val>
                                            <p:strVal val="0-#ppt_w/2"/>
                                          </p:val>
                                        </p:tav>
                                        <p:tav tm="100000">
                                          <p:val>
                                            <p:strVal val="#ppt_x"/>
                                          </p:val>
                                        </p:tav>
                                      </p:tavLst>
                                    </p:anim>
                                    <p:anim calcmode="lin" valueType="num">
                                      <p:cBhvr additive="base">
                                        <p:cTn id="76" dur="500" fill="hold"/>
                                        <p:tgtEl>
                                          <p:spTgt spid="2153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3"/>
                                            </p:cond>
                                          </p:stCondLst>
                                          <p:endCondLst>
                                            <p:cond evt="onStopAudio" delay="0">
                                              <p:tgtEl>
                                                <p:sldTgt/>
                                              </p:tgtEl>
                                            </p:cond>
                                          </p:endCondLst>
                                        </p:cTn>
                                        <p:tgtEl>
                                          <p:sndTgt r:embed="rId2" name="laser.wav" builtIn="1"/>
                                        </p:tgtEl>
                                      </p:cMediaNode>
                                    </p:audio>
                                  </p:subTnLst>
                                </p:cTn>
                              </p:par>
                            </p:childTnLst>
                          </p:cTn>
                        </p:par>
                        <p:par>
                          <p:cTn id="77" fill="hold">
                            <p:stCondLst>
                              <p:cond delay="7500"/>
                            </p:stCondLst>
                            <p:childTnLst>
                              <p:par>
                                <p:cTn id="78" presetID="2" presetClass="entr" presetSubtype="8" fill="hold" grpId="0" nodeType="afterEffect">
                                  <p:stCondLst>
                                    <p:cond delay="0"/>
                                  </p:stCondLst>
                                  <p:childTnLst>
                                    <p:set>
                                      <p:cBhvr>
                                        <p:cTn id="79" dur="1" fill="hold">
                                          <p:stCondLst>
                                            <p:cond delay="0"/>
                                          </p:stCondLst>
                                        </p:cTn>
                                        <p:tgtEl>
                                          <p:spTgt spid="21545"/>
                                        </p:tgtEl>
                                        <p:attrNameLst>
                                          <p:attrName>style.visibility</p:attrName>
                                        </p:attrNameLst>
                                      </p:cBhvr>
                                      <p:to>
                                        <p:strVal val="visible"/>
                                      </p:to>
                                    </p:set>
                                    <p:anim calcmode="lin" valueType="num">
                                      <p:cBhvr additive="base">
                                        <p:cTn id="80" dur="500" fill="hold"/>
                                        <p:tgtEl>
                                          <p:spTgt spid="21545"/>
                                        </p:tgtEl>
                                        <p:attrNameLst>
                                          <p:attrName>ppt_x</p:attrName>
                                        </p:attrNameLst>
                                      </p:cBhvr>
                                      <p:tavLst>
                                        <p:tav tm="0">
                                          <p:val>
                                            <p:strVal val="0-#ppt_w/2"/>
                                          </p:val>
                                        </p:tav>
                                        <p:tav tm="100000">
                                          <p:val>
                                            <p:strVal val="#ppt_x"/>
                                          </p:val>
                                        </p:tav>
                                      </p:tavLst>
                                    </p:anim>
                                    <p:anim calcmode="lin" valueType="num">
                                      <p:cBhvr additive="base">
                                        <p:cTn id="81" dur="500" fill="hold"/>
                                        <p:tgtEl>
                                          <p:spTgt spid="2154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8"/>
                                            </p:cond>
                                          </p:stCondLst>
                                          <p:endCondLst>
                                            <p:cond evt="onStopAudio" delay="0">
                                              <p:tgtEl>
                                                <p:sldTgt/>
                                              </p:tgtEl>
                                            </p:cond>
                                          </p:endCondLst>
                                        </p:cTn>
                                        <p:tgtEl>
                                          <p:sndTgt r:embed="rId2" name="laser.wav" builtIn="1"/>
                                        </p:tgtEl>
                                      </p:cMediaNode>
                                    </p:audio>
                                  </p:subTnLst>
                                </p:cTn>
                              </p:par>
                            </p:childTnLst>
                          </p:cTn>
                        </p:par>
                        <p:par>
                          <p:cTn id="82" fill="hold">
                            <p:stCondLst>
                              <p:cond delay="8000"/>
                            </p:stCondLst>
                            <p:childTnLst>
                              <p:par>
                                <p:cTn id="83" presetID="2" presetClass="entr" presetSubtype="4" fill="hold" grpId="0" nodeType="afterEffect">
                                  <p:stCondLst>
                                    <p:cond delay="0"/>
                                  </p:stCondLst>
                                  <p:childTnLst>
                                    <p:set>
                                      <p:cBhvr>
                                        <p:cTn id="84" dur="1" fill="hold">
                                          <p:stCondLst>
                                            <p:cond delay="0"/>
                                          </p:stCondLst>
                                        </p:cTn>
                                        <p:tgtEl>
                                          <p:spTgt spid="21546"/>
                                        </p:tgtEl>
                                        <p:attrNameLst>
                                          <p:attrName>style.visibility</p:attrName>
                                        </p:attrNameLst>
                                      </p:cBhvr>
                                      <p:to>
                                        <p:strVal val="visible"/>
                                      </p:to>
                                    </p:set>
                                    <p:anim calcmode="lin" valueType="num">
                                      <p:cBhvr additive="base">
                                        <p:cTn id="85" dur="500" fill="hold"/>
                                        <p:tgtEl>
                                          <p:spTgt spid="21546"/>
                                        </p:tgtEl>
                                        <p:attrNameLst>
                                          <p:attrName>ppt_x</p:attrName>
                                        </p:attrNameLst>
                                      </p:cBhvr>
                                      <p:tavLst>
                                        <p:tav tm="0">
                                          <p:val>
                                            <p:strVal val="#ppt_x"/>
                                          </p:val>
                                        </p:tav>
                                        <p:tav tm="100000">
                                          <p:val>
                                            <p:strVal val="#ppt_x"/>
                                          </p:val>
                                        </p:tav>
                                      </p:tavLst>
                                    </p:anim>
                                    <p:anim calcmode="lin" valueType="num">
                                      <p:cBhvr additive="base">
                                        <p:cTn id="86" dur="500" fill="hold"/>
                                        <p:tgtEl>
                                          <p:spTgt spid="2154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3"/>
                                            </p:cond>
                                          </p:stCondLst>
                                          <p:endCondLst>
                                            <p:cond evt="onStopAudio" delay="0">
                                              <p:tgtEl>
                                                <p:sldTgt/>
                                              </p:tgtEl>
                                            </p:cond>
                                          </p:endCondLst>
                                        </p:cTn>
                                        <p:tgtEl>
                                          <p:sndTgt r:embed="rId2" name="laser.wav" builtIn="1"/>
                                        </p:tgtEl>
                                      </p:cMediaNode>
                                    </p:audio>
                                  </p:subTnLst>
                                </p:cTn>
                              </p:par>
                            </p:childTnLst>
                          </p:cTn>
                        </p:par>
                        <p:par>
                          <p:cTn id="87" fill="hold">
                            <p:stCondLst>
                              <p:cond delay="8500"/>
                            </p:stCondLst>
                            <p:childTnLst>
                              <p:par>
                                <p:cTn id="88" presetID="1" presetClass="entr" presetSubtype="0" fill="hold" nodeType="afterEffect">
                                  <p:stCondLst>
                                    <p:cond delay="0"/>
                                  </p:stCondLst>
                                  <p:childTnLst>
                                    <p:set>
                                      <p:cBhvr>
                                        <p:cTn id="89" dur="1" fill="hold">
                                          <p:stCondLst>
                                            <p:cond delay="499"/>
                                          </p:stCondLst>
                                        </p:cTn>
                                        <p:tgtEl>
                                          <p:spTgt spid="21513"/>
                                        </p:tgtEl>
                                        <p:attrNameLst>
                                          <p:attrName>style.visibility</p:attrName>
                                        </p:attrNameLst>
                                      </p:cBhvr>
                                      <p:to>
                                        <p:strVal val="visible"/>
                                      </p:to>
                                    </p:set>
                                  </p:childTnLst>
                                  <p:subTnLst>
                                    <p:audio>
                                      <p:cMediaNode>
                                        <p:cTn display="0" masterRel="sameClick">
                                          <p:stCondLst>
                                            <p:cond evt="begin" delay="0">
                                              <p:tn val="88"/>
                                            </p:cond>
                                          </p:stCondLst>
                                          <p:endCondLst>
                                            <p:cond evt="onStopAudio" delay="0">
                                              <p:tgtEl>
                                                <p:sldTgt/>
                                              </p:tgtEl>
                                            </p:cond>
                                          </p:endCondLst>
                                        </p:cTn>
                                        <p:tgtEl>
                                          <p:sndTgt r:embed="rId2" name="laser.wav" builtIn="1"/>
                                        </p:tgtEl>
                                      </p:cMediaNode>
                                    </p:audio>
                                  </p:subTnLst>
                                </p:cTn>
                              </p:par>
                            </p:childTnLst>
                          </p:cTn>
                        </p:par>
                        <p:par>
                          <p:cTn id="90" fill="hold">
                            <p:stCondLst>
                              <p:cond delay="9000"/>
                            </p:stCondLst>
                            <p:childTnLst>
                              <p:par>
                                <p:cTn id="91" presetID="1" presetClass="entr" presetSubtype="0" fill="hold" grpId="0" nodeType="afterEffect">
                                  <p:stCondLst>
                                    <p:cond delay="0"/>
                                  </p:stCondLst>
                                  <p:childTnLst>
                                    <p:set>
                                      <p:cBhvr>
                                        <p:cTn id="92" dur="1" fill="hold">
                                          <p:stCondLst>
                                            <p:cond delay="499"/>
                                          </p:stCondLst>
                                        </p:cTn>
                                        <p:tgtEl>
                                          <p:spTgt spid="21511"/>
                                        </p:tgtEl>
                                        <p:attrNameLst>
                                          <p:attrName>style.visibility</p:attrName>
                                        </p:attrNameLst>
                                      </p:cBhvr>
                                      <p:to>
                                        <p:strVal val="visible"/>
                                      </p:to>
                                    </p:set>
                                  </p:childTnLst>
                                  <p:subTnLst>
                                    <p:audio>
                                      <p:cMediaNode>
                                        <p:cTn display="0" masterRel="sameClick">
                                          <p:stCondLst>
                                            <p:cond evt="begin" delay="0">
                                              <p:tn val="91"/>
                                            </p:cond>
                                          </p:stCondLst>
                                          <p:endCondLst>
                                            <p:cond evt="onStopAudio" delay="0">
                                              <p:tgtEl>
                                                <p:sldTgt/>
                                              </p:tgtEl>
                                            </p:cond>
                                          </p:endCondLst>
                                        </p:cTn>
                                        <p:tgtEl>
                                          <p:sndTgt r:embed="rId2" name="laser.wav" builtIn="1"/>
                                        </p:tgtEl>
                                      </p:cMediaNode>
                                    </p:audio>
                                  </p:subTnLst>
                                </p:cTn>
                              </p:par>
                            </p:childTnLst>
                          </p:cTn>
                        </p:par>
                        <p:par>
                          <p:cTn id="93" fill="hold">
                            <p:stCondLst>
                              <p:cond delay="9500"/>
                            </p:stCondLst>
                            <p:childTnLst>
                              <p:par>
                                <p:cTn id="94" presetID="5" presetClass="entr" presetSubtype="10" fill="hold" grpId="0" nodeType="afterEffect">
                                  <p:stCondLst>
                                    <p:cond delay="0"/>
                                  </p:stCondLst>
                                  <p:childTnLst>
                                    <p:set>
                                      <p:cBhvr>
                                        <p:cTn id="95" dur="1" fill="hold">
                                          <p:stCondLst>
                                            <p:cond delay="0"/>
                                          </p:stCondLst>
                                        </p:cTn>
                                        <p:tgtEl>
                                          <p:spTgt spid="21509"/>
                                        </p:tgtEl>
                                        <p:attrNameLst>
                                          <p:attrName>style.visibility</p:attrName>
                                        </p:attrNameLst>
                                      </p:cBhvr>
                                      <p:to>
                                        <p:strVal val="visible"/>
                                      </p:to>
                                    </p:set>
                                    <p:animEffect transition="in" filter="checkerboard(across)">
                                      <p:cBhvr>
                                        <p:cTn id="96" dur="500"/>
                                        <p:tgtEl>
                                          <p:spTgt spid="21509"/>
                                        </p:tgtEl>
                                      </p:cBhvr>
                                    </p:animEffect>
                                  </p:childTnLst>
                                  <p:subTnLst>
                                    <p:audio>
                                      <p:cMediaNode>
                                        <p:cTn display="0" masterRel="sameClick">
                                          <p:stCondLst>
                                            <p:cond evt="begin" delay="0">
                                              <p:tn val="94"/>
                                            </p:cond>
                                          </p:stCondLst>
                                          <p:endCondLst>
                                            <p:cond evt="onStopAudio" delay="0">
                                              <p:tgtEl>
                                                <p:sldTgt/>
                                              </p:tgtEl>
                                            </p:cond>
                                          </p:endCondLst>
                                        </p:cTn>
                                        <p:tgtEl>
                                          <p:sndTgt r:embed="rId2" name="laser.wav" builtIn="1"/>
                                        </p:tgtEl>
                                      </p:cMediaNode>
                                    </p:audio>
                                  </p:subTnLst>
                                </p:cTn>
                              </p:par>
                            </p:childTnLst>
                          </p:cTn>
                        </p:par>
                        <p:par>
                          <p:cTn id="97" fill="hold">
                            <p:stCondLst>
                              <p:cond delay="10000"/>
                            </p:stCondLst>
                            <p:childTnLst>
                              <p:par>
                                <p:cTn id="98" presetID="2" presetClass="entr" presetSubtype="4" fill="hold" grpId="0" nodeType="afterEffect">
                                  <p:stCondLst>
                                    <p:cond delay="0"/>
                                  </p:stCondLst>
                                  <p:childTnLst>
                                    <p:set>
                                      <p:cBhvr>
                                        <p:cTn id="99" dur="1" fill="hold">
                                          <p:stCondLst>
                                            <p:cond delay="0"/>
                                          </p:stCondLst>
                                        </p:cTn>
                                        <p:tgtEl>
                                          <p:spTgt spid="21556"/>
                                        </p:tgtEl>
                                        <p:attrNameLst>
                                          <p:attrName>style.visibility</p:attrName>
                                        </p:attrNameLst>
                                      </p:cBhvr>
                                      <p:to>
                                        <p:strVal val="visible"/>
                                      </p:to>
                                    </p:set>
                                    <p:anim calcmode="lin" valueType="num">
                                      <p:cBhvr additive="base">
                                        <p:cTn id="100" dur="500" fill="hold"/>
                                        <p:tgtEl>
                                          <p:spTgt spid="21556"/>
                                        </p:tgtEl>
                                        <p:attrNameLst>
                                          <p:attrName>ppt_x</p:attrName>
                                        </p:attrNameLst>
                                      </p:cBhvr>
                                      <p:tavLst>
                                        <p:tav tm="0">
                                          <p:val>
                                            <p:strVal val="#ppt_x"/>
                                          </p:val>
                                        </p:tav>
                                        <p:tav tm="100000">
                                          <p:val>
                                            <p:strVal val="#ppt_x"/>
                                          </p:val>
                                        </p:tav>
                                      </p:tavLst>
                                    </p:anim>
                                    <p:anim calcmode="lin" valueType="num">
                                      <p:cBhvr additive="base">
                                        <p:cTn id="101" dur="500" fill="hold"/>
                                        <p:tgtEl>
                                          <p:spTgt spid="2155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8"/>
                                            </p:cond>
                                          </p:stCondLst>
                                          <p:endCondLst>
                                            <p:cond evt="onStopAudio" delay="0">
                                              <p:tgtEl>
                                                <p:sldTgt/>
                                              </p:tgtEl>
                                            </p:cond>
                                          </p:endCondLst>
                                        </p:cTn>
                                        <p:tgtEl>
                                          <p:sndTgt r:embed="rId2" name="laser.wav" builtIn="1"/>
                                        </p:tgtEl>
                                      </p:cMediaNode>
                                    </p:audio>
                                  </p:subTnLst>
                                </p:cTn>
                              </p:par>
                            </p:childTnLst>
                          </p:cTn>
                        </p:par>
                        <p:par>
                          <p:cTn id="102" fill="hold">
                            <p:stCondLst>
                              <p:cond delay="10500"/>
                            </p:stCondLst>
                            <p:childTnLst>
                              <p:par>
                                <p:cTn id="103" presetID="2" presetClass="entr" presetSubtype="8" fill="hold" grpId="0" nodeType="afterEffect" nodePh="1">
                                  <p:stCondLst>
                                    <p:cond delay="0"/>
                                  </p:stCondLst>
                                  <p:endCondLst>
                                    <p:cond evt="begin" delay="0">
                                      <p:tn val="103"/>
                                    </p:cond>
                                  </p:endCondLst>
                                  <p:childTnLst>
                                    <p:set>
                                      <p:cBhvr>
                                        <p:cTn id="104" dur="1" fill="hold">
                                          <p:stCondLst>
                                            <p:cond delay="0"/>
                                          </p:stCondLst>
                                        </p:cTn>
                                        <p:tgtEl>
                                          <p:spTgt spid="21554"/>
                                        </p:tgtEl>
                                        <p:attrNameLst>
                                          <p:attrName>style.visibility</p:attrName>
                                        </p:attrNameLst>
                                      </p:cBhvr>
                                      <p:to>
                                        <p:strVal val="visible"/>
                                      </p:to>
                                    </p:set>
                                    <p:anim calcmode="lin" valueType="num">
                                      <p:cBhvr additive="base">
                                        <p:cTn id="105" dur="500" fill="hold"/>
                                        <p:tgtEl>
                                          <p:spTgt spid="21554"/>
                                        </p:tgtEl>
                                        <p:attrNameLst>
                                          <p:attrName>ppt_x</p:attrName>
                                        </p:attrNameLst>
                                      </p:cBhvr>
                                      <p:tavLst>
                                        <p:tav tm="0">
                                          <p:val>
                                            <p:strVal val="0-#ppt_w/2"/>
                                          </p:val>
                                        </p:tav>
                                        <p:tav tm="100000">
                                          <p:val>
                                            <p:strVal val="#ppt_x"/>
                                          </p:val>
                                        </p:tav>
                                      </p:tavLst>
                                    </p:anim>
                                    <p:anim calcmode="lin" valueType="num">
                                      <p:cBhvr additive="base">
                                        <p:cTn id="106" dur="500" fill="hold"/>
                                        <p:tgtEl>
                                          <p:spTgt spid="2155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3"/>
                                            </p:cond>
                                          </p:stCondLst>
                                          <p:endCondLst>
                                            <p:cond evt="onStopAudio" delay="0">
                                              <p:tgtEl>
                                                <p:sldTgt/>
                                              </p:tgtEl>
                                            </p:cond>
                                          </p:endCondLst>
                                        </p:cTn>
                                        <p:tgtEl>
                                          <p:sndTgt r:embed="rId2" name="laser.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P spid="21509" grpId="0" animBg="1" autoUpdateAnimBg="0"/>
      <p:bldP spid="21511" grpId="0" animBg="1"/>
      <p:bldP spid="21514" grpId="0" animBg="1" autoUpdateAnimBg="0"/>
      <p:bldP spid="21515" grpId="0" animBg="1" autoUpdateAnimBg="0"/>
      <p:bldP spid="21520" grpId="0" animBg="1" autoUpdateAnimBg="0"/>
      <p:bldP spid="21521" grpId="0" animBg="1" autoUpdateAnimBg="0"/>
      <p:bldP spid="21522" grpId="0" animBg="1" autoUpdateAnimBg="0"/>
      <p:bldP spid="21523" grpId="0" animBg="1" autoUpdateAnimBg="0"/>
      <p:bldP spid="21524" grpId="0" animBg="1"/>
      <p:bldP spid="21528" grpId="0" animBg="1"/>
      <p:bldP spid="21529" grpId="0" animBg="1"/>
      <p:bldP spid="21530" grpId="0" animBg="1"/>
      <p:bldP spid="21531" grpId="0" animBg="1"/>
      <p:bldP spid="21532" grpId="0" animBg="1"/>
      <p:bldP spid="21537" grpId="0" animBg="1"/>
      <p:bldP spid="21539" grpId="0" animBg="1"/>
      <p:bldP spid="21545" grpId="0" animBg="1"/>
      <p:bldP spid="21546" grpId="0" animBg="1"/>
      <p:bldP spid="21554" grpId="0" autoUpdateAnimBg="0"/>
      <p:bldP spid="21556"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457200" y="990600"/>
            <a:ext cx="8229600" cy="1143000"/>
          </a:xfrm>
        </p:spPr>
        <p:txBody>
          <a:bodyPr>
            <a:normAutofit fontScale="90000"/>
          </a:bodyPr>
          <a:lstStyle/>
          <a:p>
            <a:pPr eaLnBrk="1" fontAlgn="auto" hangingPunct="1">
              <a:spcAft>
                <a:spcPts val="0"/>
              </a:spcAft>
              <a:defRPr/>
            </a:pPr>
            <a:r>
              <a:rPr lang="en-US" sz="4000" dirty="0" smtClean="0">
                <a:solidFill>
                  <a:srgbClr val="CC3300"/>
                </a:solidFill>
                <a:latin typeface="Comic Sans MS" pitchFamily="66" charset="0"/>
              </a:rPr>
              <a:t/>
            </a:r>
            <a:br>
              <a:rPr lang="en-US" sz="4000" dirty="0" smtClean="0">
                <a:solidFill>
                  <a:srgbClr val="CC3300"/>
                </a:solidFill>
                <a:latin typeface="Comic Sans MS" pitchFamily="66" charset="0"/>
              </a:rPr>
            </a:br>
            <a:r>
              <a:rPr lang="en-US" sz="3600" dirty="0" smtClean="0">
                <a:solidFill>
                  <a:srgbClr val="CC3300"/>
                </a:solidFill>
                <a:latin typeface="Comic Sans MS" pitchFamily="66" charset="0"/>
              </a:rPr>
              <a:t>Taxes proposed to be subsumed by GST</a:t>
            </a:r>
            <a:r>
              <a:rPr lang="en-US" sz="4000" dirty="0" smtClean="0">
                <a:solidFill>
                  <a:srgbClr val="CC3300"/>
                </a:solidFill>
                <a:latin typeface="Comic Sans MS" pitchFamily="66" charset="0"/>
              </a:rPr>
              <a:t/>
            </a:r>
            <a:br>
              <a:rPr lang="en-US" sz="4000" dirty="0" smtClean="0">
                <a:solidFill>
                  <a:srgbClr val="CC3300"/>
                </a:solidFill>
                <a:latin typeface="Comic Sans MS" pitchFamily="66" charset="0"/>
              </a:rPr>
            </a:br>
            <a:endParaRPr lang="en-US" sz="4000" dirty="0" smtClean="0">
              <a:solidFill>
                <a:srgbClr val="CC3300"/>
              </a:solidFill>
              <a:latin typeface="Comic Sans MS" pitchFamily="66" charset="0"/>
            </a:endParaRPr>
          </a:p>
        </p:txBody>
      </p:sp>
      <p:sp>
        <p:nvSpPr>
          <p:cNvPr id="11268" name="Rectangle 3"/>
          <p:cNvSpPr>
            <a:spLocks noGrp="1" noChangeArrowheads="1"/>
          </p:cNvSpPr>
          <p:nvPr>
            <p:ph idx="1"/>
          </p:nvPr>
        </p:nvSpPr>
        <p:spPr>
          <a:xfrm>
            <a:off x="533400" y="1981200"/>
            <a:ext cx="8229600" cy="4389438"/>
          </a:xfrm>
        </p:spPr>
        <p:txBody>
          <a:bodyPr/>
          <a:lstStyle/>
          <a:p>
            <a:pPr eaLnBrk="1" hangingPunct="1"/>
            <a:r>
              <a:rPr lang="en-US" sz="2400" smtClean="0">
                <a:solidFill>
                  <a:schemeClr val="accent2"/>
                </a:solidFill>
                <a:latin typeface="Comic Sans MS" pitchFamily="66" charset="0"/>
              </a:rPr>
              <a:t>Value Added Tax</a:t>
            </a:r>
          </a:p>
          <a:p>
            <a:pPr eaLnBrk="1" hangingPunct="1"/>
            <a:r>
              <a:rPr lang="en-US" sz="2400" smtClean="0">
                <a:solidFill>
                  <a:schemeClr val="accent2"/>
                </a:solidFill>
                <a:latin typeface="Comic Sans MS" pitchFamily="66" charset="0"/>
              </a:rPr>
              <a:t>Service Tax</a:t>
            </a:r>
          </a:p>
          <a:p>
            <a:pPr eaLnBrk="1" hangingPunct="1"/>
            <a:r>
              <a:rPr lang="en-US" sz="2400" smtClean="0">
                <a:solidFill>
                  <a:schemeClr val="accent2"/>
                </a:solidFill>
                <a:latin typeface="Comic Sans MS" pitchFamily="66" charset="0"/>
              </a:rPr>
              <a:t>Central Excise</a:t>
            </a:r>
          </a:p>
          <a:p>
            <a:pPr eaLnBrk="1" hangingPunct="1"/>
            <a:r>
              <a:rPr lang="en-US" sz="2400" smtClean="0">
                <a:solidFill>
                  <a:schemeClr val="accent2"/>
                </a:solidFill>
                <a:latin typeface="Comic Sans MS" pitchFamily="66" charset="0"/>
              </a:rPr>
              <a:t>Entertainment Tax</a:t>
            </a:r>
          </a:p>
          <a:p>
            <a:pPr eaLnBrk="1" hangingPunct="1"/>
            <a:r>
              <a:rPr lang="en-US" sz="2400" smtClean="0">
                <a:solidFill>
                  <a:schemeClr val="accent2"/>
                </a:solidFill>
                <a:latin typeface="Comic Sans MS" pitchFamily="66" charset="0"/>
              </a:rPr>
              <a:t>Luxury Tax</a:t>
            </a:r>
          </a:p>
          <a:p>
            <a:pPr eaLnBrk="1" hangingPunct="1"/>
            <a:r>
              <a:rPr lang="en-US" sz="2400" smtClean="0">
                <a:solidFill>
                  <a:schemeClr val="accent2"/>
                </a:solidFill>
                <a:latin typeface="Comic Sans MS" pitchFamily="66" charset="0"/>
              </a:rPr>
              <a:t>Octroi</a:t>
            </a:r>
          </a:p>
          <a:p>
            <a:pPr eaLnBrk="1" hangingPunct="1"/>
            <a:r>
              <a:rPr lang="en-US" sz="2400" smtClean="0">
                <a:solidFill>
                  <a:schemeClr val="accent2"/>
                </a:solidFill>
                <a:latin typeface="Comic Sans MS" pitchFamily="66" charset="0"/>
              </a:rPr>
              <a:t>Lottery Tax</a:t>
            </a:r>
          </a:p>
          <a:p>
            <a:pPr eaLnBrk="1" hangingPunct="1"/>
            <a:r>
              <a:rPr lang="en-US" sz="2400" smtClean="0">
                <a:solidFill>
                  <a:schemeClr val="accent2"/>
                </a:solidFill>
                <a:latin typeface="Comic Sans MS" pitchFamily="66" charset="0"/>
              </a:rPr>
              <a:t>Purchases Tax</a:t>
            </a:r>
          </a:p>
          <a:p>
            <a:pPr eaLnBrk="1" hangingPunct="1"/>
            <a:r>
              <a:rPr lang="en-US" sz="2400" smtClean="0">
                <a:solidFill>
                  <a:schemeClr val="accent2"/>
                </a:solidFill>
                <a:latin typeface="Comic Sans MS" pitchFamily="66" charset="0"/>
              </a:rPr>
              <a:t>All Surcharge &amp; Cesses</a:t>
            </a:r>
          </a:p>
          <a:p>
            <a:pPr eaLnBrk="1" hangingPunct="1">
              <a:buFontTx/>
              <a:buNone/>
            </a:pPr>
            <a:endParaRPr lang="en-US" sz="2400" smtClean="0">
              <a:solidFill>
                <a:srgbClr val="CC3300"/>
              </a:solidFill>
              <a:latin typeface="Comic Sans MS" pitchFamily="66" charset="0"/>
            </a:endParaRPr>
          </a:p>
          <a:p>
            <a:pPr eaLnBrk="1" hangingPunct="1">
              <a:buFontTx/>
              <a:buNone/>
            </a:pPr>
            <a:r>
              <a:rPr lang="en-US" sz="2400" smtClean="0">
                <a:solidFill>
                  <a:srgbClr val="CC3300"/>
                </a:solidFill>
                <a:latin typeface="Comic Sans MS" pitchFamily="66" charset="0"/>
              </a:rPr>
              <a:t> </a:t>
            </a:r>
          </a:p>
          <a:p>
            <a:pPr lvl="1" eaLnBrk="1" hangingPunct="1">
              <a:buFontTx/>
              <a:buNone/>
            </a:pPr>
            <a:endParaRPr lang="en-US" smtClean="0">
              <a:latin typeface="Comic Sans MS" pitchFamily="66" charset="0"/>
            </a:endParaRPr>
          </a:p>
        </p:txBody>
      </p:sp>
      <p:sp>
        <p:nvSpPr>
          <p:cNvPr id="11266" name="Slide Number Placeholder 5"/>
          <p:cNvSpPr>
            <a:spLocks noGrp="1"/>
          </p:cNvSpPr>
          <p:nvPr>
            <p:ph type="sldNum" sz="quarter" idx="12"/>
          </p:nvPr>
        </p:nvSpPr>
        <p:spPr/>
        <p:txBody>
          <a:bodyPr/>
          <a:lstStyle/>
          <a:p>
            <a:pPr>
              <a:defRPr/>
            </a:pPr>
            <a:fld id="{E42AC304-63F6-4562-A5C3-27C500DED3FC}" type="slidenum">
              <a:rPr lang="en-US"/>
              <a:pPr>
                <a:defRPr/>
              </a:pPr>
              <a:t>11</a:t>
            </a:fld>
            <a:endParaRPr lang="en-US"/>
          </a:p>
        </p:txBody>
      </p:sp>
      <p:sp>
        <p:nvSpPr>
          <p:cNvPr id="5" name="Date Placeholder 4"/>
          <p:cNvSpPr>
            <a:spLocks noGrp="1"/>
          </p:cNvSpPr>
          <p:nvPr>
            <p:ph type="dt" sz="quarter" idx="10"/>
          </p:nvPr>
        </p:nvSpPr>
        <p:spPr/>
        <p:txBody>
          <a:bodyPr/>
          <a:lstStyle/>
          <a:p>
            <a:pPr>
              <a:defRPr/>
            </a:pPr>
            <a:fld id="{4CE1B309-FB40-48CD-A2F2-DB9162AF3636}"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additive="base">
                                        <p:cTn id="7" dur="1000" fill="hold"/>
                                        <p:tgtEl>
                                          <p:spTgt spid="11267"/>
                                        </p:tgtEl>
                                        <p:attrNameLst>
                                          <p:attrName>ppt_x</p:attrName>
                                        </p:attrNameLst>
                                      </p:cBhvr>
                                      <p:tavLst>
                                        <p:tav tm="0">
                                          <p:val>
                                            <p:strVal val="#ppt_x"/>
                                          </p:val>
                                        </p:tav>
                                        <p:tav tm="100000">
                                          <p:val>
                                            <p:strVal val="#ppt_x"/>
                                          </p:val>
                                        </p:tav>
                                      </p:tavLst>
                                    </p:anim>
                                    <p:anim calcmode="lin" valueType="num">
                                      <p:cBhvr additive="base">
                                        <p:cTn id="8" dur="1000" fill="hold"/>
                                        <p:tgtEl>
                                          <p:spTgt spid="11267"/>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 presetClass="entr" presetSubtype="10" fill="hold" grpId="0" nodeType="afterEffect">
                                  <p:stCondLst>
                                    <p:cond delay="0"/>
                                  </p:stCondLst>
                                  <p:childTnLst>
                                    <p:set>
                                      <p:cBhvr>
                                        <p:cTn id="11" dur="1" fill="hold">
                                          <p:stCondLst>
                                            <p:cond delay="0"/>
                                          </p:stCondLst>
                                        </p:cTn>
                                        <p:tgtEl>
                                          <p:spTgt spid="11268">
                                            <p:txEl>
                                              <p:pRg st="0" end="0"/>
                                            </p:txEl>
                                          </p:spTgt>
                                        </p:tgtEl>
                                        <p:attrNameLst>
                                          <p:attrName>style.visibility</p:attrName>
                                        </p:attrNameLst>
                                      </p:cBhvr>
                                      <p:to>
                                        <p:strVal val="visible"/>
                                      </p:to>
                                    </p:set>
                                    <p:animEffect transition="in" filter="checkerboard(across)">
                                      <p:cBhvr>
                                        <p:cTn id="12" dur="500"/>
                                        <p:tgtEl>
                                          <p:spTgt spid="11268">
                                            <p:txEl>
                                              <p:pRg st="0" end="0"/>
                                            </p:txEl>
                                          </p:spTgt>
                                        </p:tgtEl>
                                      </p:cBhvr>
                                    </p:animEffect>
                                  </p:childTnLst>
                                </p:cTn>
                              </p:par>
                            </p:childTnLst>
                          </p:cTn>
                        </p:par>
                        <p:par>
                          <p:cTn id="13" fill="hold">
                            <p:stCondLst>
                              <p:cond delay="1500"/>
                            </p:stCondLst>
                            <p:childTnLst>
                              <p:par>
                                <p:cTn id="14" presetID="5" presetClass="entr" presetSubtype="10" fill="hold" grpId="0" nodeType="afterEffect">
                                  <p:stCondLst>
                                    <p:cond delay="0"/>
                                  </p:stCondLst>
                                  <p:childTnLst>
                                    <p:set>
                                      <p:cBhvr>
                                        <p:cTn id="15" dur="1" fill="hold">
                                          <p:stCondLst>
                                            <p:cond delay="0"/>
                                          </p:stCondLst>
                                        </p:cTn>
                                        <p:tgtEl>
                                          <p:spTgt spid="11268">
                                            <p:txEl>
                                              <p:pRg st="1" end="1"/>
                                            </p:txEl>
                                          </p:spTgt>
                                        </p:tgtEl>
                                        <p:attrNameLst>
                                          <p:attrName>style.visibility</p:attrName>
                                        </p:attrNameLst>
                                      </p:cBhvr>
                                      <p:to>
                                        <p:strVal val="visible"/>
                                      </p:to>
                                    </p:set>
                                    <p:animEffect transition="in" filter="checkerboard(across)">
                                      <p:cBhvr>
                                        <p:cTn id="16" dur="500"/>
                                        <p:tgtEl>
                                          <p:spTgt spid="11268">
                                            <p:txEl>
                                              <p:pRg st="1" end="1"/>
                                            </p:txEl>
                                          </p:spTgt>
                                        </p:tgtEl>
                                      </p:cBhvr>
                                    </p:animEffect>
                                  </p:childTnLst>
                                </p:cTn>
                              </p:par>
                            </p:childTnLst>
                          </p:cTn>
                        </p:par>
                        <p:par>
                          <p:cTn id="17" fill="hold">
                            <p:stCondLst>
                              <p:cond delay="2000"/>
                            </p:stCondLst>
                            <p:childTnLst>
                              <p:par>
                                <p:cTn id="18" presetID="5" presetClass="entr" presetSubtype="10" fill="hold" grpId="0" nodeType="afterEffect">
                                  <p:stCondLst>
                                    <p:cond delay="0"/>
                                  </p:stCondLst>
                                  <p:childTnLst>
                                    <p:set>
                                      <p:cBhvr>
                                        <p:cTn id="19" dur="1" fill="hold">
                                          <p:stCondLst>
                                            <p:cond delay="0"/>
                                          </p:stCondLst>
                                        </p:cTn>
                                        <p:tgtEl>
                                          <p:spTgt spid="11268">
                                            <p:txEl>
                                              <p:pRg st="2" end="2"/>
                                            </p:txEl>
                                          </p:spTgt>
                                        </p:tgtEl>
                                        <p:attrNameLst>
                                          <p:attrName>style.visibility</p:attrName>
                                        </p:attrNameLst>
                                      </p:cBhvr>
                                      <p:to>
                                        <p:strVal val="visible"/>
                                      </p:to>
                                    </p:set>
                                    <p:animEffect transition="in" filter="checkerboard(across)">
                                      <p:cBhvr>
                                        <p:cTn id="20" dur="500"/>
                                        <p:tgtEl>
                                          <p:spTgt spid="11268">
                                            <p:txEl>
                                              <p:pRg st="2" end="2"/>
                                            </p:txEl>
                                          </p:spTgt>
                                        </p:tgtEl>
                                      </p:cBhvr>
                                    </p:animEffect>
                                  </p:childTnLst>
                                </p:cTn>
                              </p:par>
                            </p:childTnLst>
                          </p:cTn>
                        </p:par>
                        <p:par>
                          <p:cTn id="21" fill="hold">
                            <p:stCondLst>
                              <p:cond delay="2500"/>
                            </p:stCondLst>
                            <p:childTnLst>
                              <p:par>
                                <p:cTn id="22" presetID="5" presetClass="entr" presetSubtype="10" fill="hold" grpId="0" nodeType="afterEffect">
                                  <p:stCondLst>
                                    <p:cond delay="0"/>
                                  </p:stCondLst>
                                  <p:childTnLst>
                                    <p:set>
                                      <p:cBhvr>
                                        <p:cTn id="23" dur="1" fill="hold">
                                          <p:stCondLst>
                                            <p:cond delay="0"/>
                                          </p:stCondLst>
                                        </p:cTn>
                                        <p:tgtEl>
                                          <p:spTgt spid="11268">
                                            <p:txEl>
                                              <p:pRg st="3" end="3"/>
                                            </p:txEl>
                                          </p:spTgt>
                                        </p:tgtEl>
                                        <p:attrNameLst>
                                          <p:attrName>style.visibility</p:attrName>
                                        </p:attrNameLst>
                                      </p:cBhvr>
                                      <p:to>
                                        <p:strVal val="visible"/>
                                      </p:to>
                                    </p:set>
                                    <p:animEffect transition="in" filter="checkerboard(across)">
                                      <p:cBhvr>
                                        <p:cTn id="24" dur="500"/>
                                        <p:tgtEl>
                                          <p:spTgt spid="11268">
                                            <p:txEl>
                                              <p:pRg st="3" end="3"/>
                                            </p:txEl>
                                          </p:spTgt>
                                        </p:tgtEl>
                                      </p:cBhvr>
                                    </p:animEffect>
                                  </p:childTnLst>
                                </p:cTn>
                              </p:par>
                            </p:childTnLst>
                          </p:cTn>
                        </p:par>
                        <p:par>
                          <p:cTn id="25" fill="hold">
                            <p:stCondLst>
                              <p:cond delay="3000"/>
                            </p:stCondLst>
                            <p:childTnLst>
                              <p:par>
                                <p:cTn id="26" presetID="5" presetClass="entr" presetSubtype="10" fill="hold" grpId="0" nodeType="afterEffect">
                                  <p:stCondLst>
                                    <p:cond delay="0"/>
                                  </p:stCondLst>
                                  <p:childTnLst>
                                    <p:set>
                                      <p:cBhvr>
                                        <p:cTn id="27" dur="1" fill="hold">
                                          <p:stCondLst>
                                            <p:cond delay="0"/>
                                          </p:stCondLst>
                                        </p:cTn>
                                        <p:tgtEl>
                                          <p:spTgt spid="11268">
                                            <p:txEl>
                                              <p:pRg st="4" end="4"/>
                                            </p:txEl>
                                          </p:spTgt>
                                        </p:tgtEl>
                                        <p:attrNameLst>
                                          <p:attrName>style.visibility</p:attrName>
                                        </p:attrNameLst>
                                      </p:cBhvr>
                                      <p:to>
                                        <p:strVal val="visible"/>
                                      </p:to>
                                    </p:set>
                                    <p:animEffect transition="in" filter="checkerboard(across)">
                                      <p:cBhvr>
                                        <p:cTn id="28" dur="500"/>
                                        <p:tgtEl>
                                          <p:spTgt spid="11268">
                                            <p:txEl>
                                              <p:pRg st="4" end="4"/>
                                            </p:txEl>
                                          </p:spTgt>
                                        </p:tgtEl>
                                      </p:cBhvr>
                                    </p:animEffect>
                                  </p:childTnLst>
                                </p:cTn>
                              </p:par>
                            </p:childTnLst>
                          </p:cTn>
                        </p:par>
                        <p:par>
                          <p:cTn id="29" fill="hold">
                            <p:stCondLst>
                              <p:cond delay="3500"/>
                            </p:stCondLst>
                            <p:childTnLst>
                              <p:par>
                                <p:cTn id="30" presetID="5" presetClass="entr" presetSubtype="10" fill="hold" grpId="0" nodeType="afterEffect">
                                  <p:stCondLst>
                                    <p:cond delay="0"/>
                                  </p:stCondLst>
                                  <p:childTnLst>
                                    <p:set>
                                      <p:cBhvr>
                                        <p:cTn id="31" dur="1" fill="hold">
                                          <p:stCondLst>
                                            <p:cond delay="0"/>
                                          </p:stCondLst>
                                        </p:cTn>
                                        <p:tgtEl>
                                          <p:spTgt spid="11268">
                                            <p:txEl>
                                              <p:pRg st="5" end="5"/>
                                            </p:txEl>
                                          </p:spTgt>
                                        </p:tgtEl>
                                        <p:attrNameLst>
                                          <p:attrName>style.visibility</p:attrName>
                                        </p:attrNameLst>
                                      </p:cBhvr>
                                      <p:to>
                                        <p:strVal val="visible"/>
                                      </p:to>
                                    </p:set>
                                    <p:animEffect transition="in" filter="checkerboard(across)">
                                      <p:cBhvr>
                                        <p:cTn id="32" dur="500"/>
                                        <p:tgtEl>
                                          <p:spTgt spid="11268">
                                            <p:txEl>
                                              <p:pRg st="5" end="5"/>
                                            </p:txEl>
                                          </p:spTgt>
                                        </p:tgtEl>
                                      </p:cBhvr>
                                    </p:animEffect>
                                  </p:childTnLst>
                                </p:cTn>
                              </p:par>
                            </p:childTnLst>
                          </p:cTn>
                        </p:par>
                        <p:par>
                          <p:cTn id="33" fill="hold">
                            <p:stCondLst>
                              <p:cond delay="4000"/>
                            </p:stCondLst>
                            <p:childTnLst>
                              <p:par>
                                <p:cTn id="34" presetID="5" presetClass="entr" presetSubtype="10" fill="hold" grpId="0" nodeType="afterEffect">
                                  <p:stCondLst>
                                    <p:cond delay="0"/>
                                  </p:stCondLst>
                                  <p:childTnLst>
                                    <p:set>
                                      <p:cBhvr>
                                        <p:cTn id="35" dur="1" fill="hold">
                                          <p:stCondLst>
                                            <p:cond delay="0"/>
                                          </p:stCondLst>
                                        </p:cTn>
                                        <p:tgtEl>
                                          <p:spTgt spid="11268">
                                            <p:txEl>
                                              <p:pRg st="6" end="6"/>
                                            </p:txEl>
                                          </p:spTgt>
                                        </p:tgtEl>
                                        <p:attrNameLst>
                                          <p:attrName>style.visibility</p:attrName>
                                        </p:attrNameLst>
                                      </p:cBhvr>
                                      <p:to>
                                        <p:strVal val="visible"/>
                                      </p:to>
                                    </p:set>
                                    <p:animEffect transition="in" filter="checkerboard(across)">
                                      <p:cBhvr>
                                        <p:cTn id="36" dur="500"/>
                                        <p:tgtEl>
                                          <p:spTgt spid="11268">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11268">
                                            <p:txEl>
                                              <p:pRg st="7" end="7"/>
                                            </p:txEl>
                                          </p:spTgt>
                                        </p:tgtEl>
                                        <p:attrNameLst>
                                          <p:attrName>style.visibility</p:attrName>
                                        </p:attrNameLst>
                                      </p:cBhvr>
                                      <p:to>
                                        <p:strVal val="visible"/>
                                      </p:to>
                                    </p:set>
                                    <p:animEffect transition="in" filter="checkerboard(across)">
                                      <p:cBhvr>
                                        <p:cTn id="41" dur="500"/>
                                        <p:tgtEl>
                                          <p:spTgt spid="11268">
                                            <p:txEl>
                                              <p:pRg st="7" end="7"/>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1268">
                                            <p:txEl>
                                              <p:pRg st="8" end="8"/>
                                            </p:txEl>
                                          </p:spTgt>
                                        </p:tgtEl>
                                        <p:attrNameLst>
                                          <p:attrName>style.visibility</p:attrName>
                                        </p:attrNameLst>
                                      </p:cBhvr>
                                      <p:to>
                                        <p:strVal val="visible"/>
                                      </p:to>
                                    </p:set>
                                    <p:animEffect transition="in" filter="checkerboard(across)">
                                      <p:cBhvr>
                                        <p:cTn id="46" dur="500"/>
                                        <p:tgtEl>
                                          <p:spTgt spid="11268">
                                            <p:txEl>
                                              <p:pRg st="8" end="8"/>
                                            </p:txEl>
                                          </p:spTgt>
                                        </p:tgtEl>
                                      </p:cBhvr>
                                    </p:animEffect>
                                  </p:childTnLst>
                                </p:cTn>
                              </p:par>
                            </p:childTnLst>
                          </p:cTn>
                        </p:par>
                        <p:par>
                          <p:cTn id="47" fill="hold">
                            <p:stCondLst>
                              <p:cond delay="500"/>
                            </p:stCondLst>
                            <p:childTnLst>
                              <p:par>
                                <p:cTn id="48" presetID="5" presetClass="entr" presetSubtype="10" fill="hold" grpId="0" nodeType="afterEffect">
                                  <p:stCondLst>
                                    <p:cond delay="0"/>
                                  </p:stCondLst>
                                  <p:childTnLst>
                                    <p:set>
                                      <p:cBhvr>
                                        <p:cTn id="49" dur="1" fill="hold">
                                          <p:stCondLst>
                                            <p:cond delay="0"/>
                                          </p:stCondLst>
                                        </p:cTn>
                                        <p:tgtEl>
                                          <p:spTgt spid="11268">
                                            <p:txEl>
                                              <p:pRg st="10" end="10"/>
                                            </p:txEl>
                                          </p:spTgt>
                                        </p:tgtEl>
                                        <p:attrNameLst>
                                          <p:attrName>style.visibility</p:attrName>
                                        </p:attrNameLst>
                                      </p:cBhvr>
                                      <p:to>
                                        <p:strVal val="visible"/>
                                      </p:to>
                                    </p:set>
                                    <p:animEffect transition="in" filter="checkerboard(across)">
                                      <p:cBhvr>
                                        <p:cTn id="50" dur="500"/>
                                        <p:tgtEl>
                                          <p:spTgt spid="1126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457200" y="228600"/>
            <a:ext cx="8229600" cy="1143000"/>
          </a:xfrm>
        </p:spPr>
        <p:txBody>
          <a:bodyPr/>
          <a:lstStyle/>
          <a:p>
            <a:pPr eaLnBrk="1" hangingPunct="1"/>
            <a:r>
              <a:rPr lang="en-US" sz="3600" smtClean="0">
                <a:solidFill>
                  <a:srgbClr val="CC3300"/>
                </a:solidFill>
                <a:latin typeface="Comic Sans MS" pitchFamily="66" charset="0"/>
              </a:rPr>
              <a:t>Recommendations of JWG</a:t>
            </a:r>
          </a:p>
        </p:txBody>
      </p:sp>
      <p:sp>
        <p:nvSpPr>
          <p:cNvPr id="12292" name="Rectangle 3"/>
          <p:cNvSpPr>
            <a:spLocks noGrp="1" noChangeArrowheads="1"/>
          </p:cNvSpPr>
          <p:nvPr>
            <p:ph idx="1"/>
          </p:nvPr>
        </p:nvSpPr>
        <p:spPr>
          <a:xfrm>
            <a:off x="457200" y="1447800"/>
            <a:ext cx="8229600" cy="4648200"/>
          </a:xfrm>
        </p:spPr>
        <p:txBody>
          <a:bodyPr/>
          <a:lstStyle/>
          <a:p>
            <a:pPr algn="just" eaLnBrk="1" hangingPunct="1">
              <a:lnSpc>
                <a:spcPct val="80000"/>
              </a:lnSpc>
            </a:pPr>
            <a:r>
              <a:rPr lang="en-US" sz="2400" smtClean="0">
                <a:solidFill>
                  <a:schemeClr val="accent2"/>
                </a:solidFill>
                <a:latin typeface="Comic Sans MS" pitchFamily="66" charset="0"/>
              </a:rPr>
              <a:t>The committee has suggested that GST, when it rolls out on 1 April 2010, have two components Central tax and a single uniform state tax across the country.</a:t>
            </a:r>
          </a:p>
          <a:p>
            <a:pPr algn="just" eaLnBrk="1" hangingPunct="1">
              <a:lnSpc>
                <a:spcPct val="80000"/>
              </a:lnSpc>
            </a:pPr>
            <a:endParaRPr lang="en-US" sz="2400" smtClean="0">
              <a:solidFill>
                <a:schemeClr val="accent2"/>
              </a:solidFill>
              <a:latin typeface="Comic Sans MS" pitchFamily="66" charset="0"/>
            </a:endParaRPr>
          </a:p>
          <a:p>
            <a:pPr algn="just" eaLnBrk="1" hangingPunct="1">
              <a:lnSpc>
                <a:spcPct val="80000"/>
              </a:lnSpc>
            </a:pPr>
            <a:r>
              <a:rPr lang="en-US" sz="2400" smtClean="0">
                <a:solidFill>
                  <a:schemeClr val="accent2"/>
                </a:solidFill>
                <a:latin typeface="Comic Sans MS" pitchFamily="66" charset="0"/>
              </a:rPr>
              <a:t>The JWG report had suggested that states must tax intra-state services while inter-state services must remain with the Centre. </a:t>
            </a:r>
          </a:p>
          <a:p>
            <a:pPr algn="just" eaLnBrk="1" hangingPunct="1">
              <a:lnSpc>
                <a:spcPct val="80000"/>
              </a:lnSpc>
              <a:buFontTx/>
              <a:buNone/>
            </a:pPr>
            <a:endParaRPr lang="en-US" sz="2400" smtClean="0">
              <a:solidFill>
                <a:schemeClr val="accent2"/>
              </a:solidFill>
              <a:latin typeface="Comic Sans MS" pitchFamily="66" charset="0"/>
            </a:endParaRPr>
          </a:p>
          <a:p>
            <a:pPr algn="just" eaLnBrk="1" hangingPunct="1">
              <a:lnSpc>
                <a:spcPct val="80000"/>
              </a:lnSpc>
            </a:pPr>
            <a:r>
              <a:rPr lang="en-US" sz="2400" smtClean="0">
                <a:solidFill>
                  <a:schemeClr val="accent2"/>
                </a:solidFill>
                <a:latin typeface="Comic Sans MS" pitchFamily="66" charset="0"/>
              </a:rPr>
              <a:t>Petroleum products, including crude, high-speed diesel and petrol, may remain outside the ambit of GST. </a:t>
            </a:r>
          </a:p>
          <a:p>
            <a:pPr algn="just" eaLnBrk="1" hangingPunct="1">
              <a:lnSpc>
                <a:spcPct val="80000"/>
              </a:lnSpc>
            </a:pPr>
            <a:endParaRPr lang="en-US" sz="2400" smtClean="0">
              <a:solidFill>
                <a:schemeClr val="accent2"/>
              </a:solidFill>
              <a:latin typeface="Comic Sans MS" pitchFamily="66" charset="0"/>
            </a:endParaRPr>
          </a:p>
          <a:p>
            <a:pPr algn="just" eaLnBrk="1" hangingPunct="1">
              <a:lnSpc>
                <a:spcPct val="80000"/>
              </a:lnSpc>
            </a:pPr>
            <a:r>
              <a:rPr lang="en-US" sz="2400" smtClean="0">
                <a:solidFill>
                  <a:schemeClr val="accent2"/>
                </a:solidFill>
                <a:latin typeface="Comic Sans MS" pitchFamily="66" charset="0"/>
              </a:rPr>
              <a:t>Central cess like education and oil cess may be kept outside the dual GST structure to be introduced from April 2010. </a:t>
            </a:r>
          </a:p>
        </p:txBody>
      </p:sp>
      <p:sp>
        <p:nvSpPr>
          <p:cNvPr id="12290" name="Slide Number Placeholder 5"/>
          <p:cNvSpPr>
            <a:spLocks noGrp="1"/>
          </p:cNvSpPr>
          <p:nvPr>
            <p:ph type="sldNum" sz="quarter" idx="12"/>
          </p:nvPr>
        </p:nvSpPr>
        <p:spPr/>
        <p:txBody>
          <a:bodyPr/>
          <a:lstStyle/>
          <a:p>
            <a:pPr>
              <a:defRPr/>
            </a:pPr>
            <a:fld id="{89B6591D-12D6-48F4-83B3-DA6263CA6A9B}" type="slidenum">
              <a:rPr lang="en-US"/>
              <a:pPr>
                <a:defRPr/>
              </a:pPr>
              <a:t>12</a:t>
            </a:fld>
            <a:endParaRPr lang="en-US"/>
          </a:p>
        </p:txBody>
      </p:sp>
      <p:sp>
        <p:nvSpPr>
          <p:cNvPr id="5" name="Date Placeholder 4"/>
          <p:cNvSpPr>
            <a:spLocks noGrp="1"/>
          </p:cNvSpPr>
          <p:nvPr>
            <p:ph type="dt" sz="quarter" idx="10"/>
          </p:nvPr>
        </p:nvSpPr>
        <p:spPr/>
        <p:txBody>
          <a:bodyPr/>
          <a:lstStyle/>
          <a:p>
            <a:pPr>
              <a:defRPr/>
            </a:pPr>
            <a:fld id="{E115CD80-4C09-4116-BBA6-EA0144A22E76}" type="datetime1">
              <a:rPr lang="en-US"/>
              <a:pPr>
                <a:defRPr/>
              </a:pPr>
              <a:t>3/12/2010</a:t>
            </a:fld>
            <a:endParaRPr lang="en-US" dirty="0"/>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diamond(in)">
                                      <p:cBhvr>
                                        <p:cTn id="7" dur="2000"/>
                                        <p:tgtEl>
                                          <p:spTgt spid="12291"/>
                                        </p:tgtEl>
                                      </p:cBhvr>
                                    </p:animEffect>
                                  </p:childTnLst>
                                </p:cTn>
                              </p:par>
                            </p:childTnLst>
                          </p:cTn>
                        </p:par>
                        <p:par>
                          <p:cTn id="8" fill="hold">
                            <p:stCondLst>
                              <p:cond delay="2000"/>
                            </p:stCondLst>
                            <p:childTnLst>
                              <p:par>
                                <p:cTn id="9" presetID="5" presetClass="entr" presetSubtype="10" fill="hold" grpId="0" nodeType="afterEffect">
                                  <p:stCondLst>
                                    <p:cond delay="0"/>
                                  </p:stCondLst>
                                  <p:childTnLst>
                                    <p:set>
                                      <p:cBhvr>
                                        <p:cTn id="10" dur="1" fill="hold">
                                          <p:stCondLst>
                                            <p:cond delay="0"/>
                                          </p:stCondLst>
                                        </p:cTn>
                                        <p:tgtEl>
                                          <p:spTgt spid="12292">
                                            <p:txEl>
                                              <p:pRg st="0" end="0"/>
                                            </p:txEl>
                                          </p:spTgt>
                                        </p:tgtEl>
                                        <p:attrNameLst>
                                          <p:attrName>style.visibility</p:attrName>
                                        </p:attrNameLst>
                                      </p:cBhvr>
                                      <p:to>
                                        <p:strVal val="visible"/>
                                      </p:to>
                                    </p:set>
                                    <p:animEffect transition="in" filter="checkerboard(across)">
                                      <p:cBhvr>
                                        <p:cTn id="11" dur="1000"/>
                                        <p:tgtEl>
                                          <p:spTgt spid="12292">
                                            <p:txEl>
                                              <p:pRg st="0" end="0"/>
                                            </p:txEl>
                                          </p:spTgt>
                                        </p:tgtEl>
                                      </p:cBhvr>
                                    </p:animEffect>
                                  </p:childTnLst>
                                </p:cTn>
                              </p:par>
                            </p:childTnLst>
                          </p:cTn>
                        </p:par>
                        <p:par>
                          <p:cTn id="12" fill="hold">
                            <p:stCondLst>
                              <p:cond delay="3000"/>
                            </p:stCondLst>
                            <p:childTnLst>
                              <p:par>
                                <p:cTn id="13" presetID="5" presetClass="entr" presetSubtype="10" fill="hold" grpId="0" nodeType="afterEffect">
                                  <p:stCondLst>
                                    <p:cond delay="0"/>
                                  </p:stCondLst>
                                  <p:childTnLst>
                                    <p:set>
                                      <p:cBhvr>
                                        <p:cTn id="14" dur="1" fill="hold">
                                          <p:stCondLst>
                                            <p:cond delay="0"/>
                                          </p:stCondLst>
                                        </p:cTn>
                                        <p:tgtEl>
                                          <p:spTgt spid="12292">
                                            <p:txEl>
                                              <p:pRg st="2" end="2"/>
                                            </p:txEl>
                                          </p:spTgt>
                                        </p:tgtEl>
                                        <p:attrNameLst>
                                          <p:attrName>style.visibility</p:attrName>
                                        </p:attrNameLst>
                                      </p:cBhvr>
                                      <p:to>
                                        <p:strVal val="visible"/>
                                      </p:to>
                                    </p:set>
                                    <p:animEffect transition="in" filter="checkerboard(across)">
                                      <p:cBhvr>
                                        <p:cTn id="15" dur="1000"/>
                                        <p:tgtEl>
                                          <p:spTgt spid="12292">
                                            <p:txEl>
                                              <p:pRg st="2" end="2"/>
                                            </p:txEl>
                                          </p:spTgt>
                                        </p:tgtEl>
                                      </p:cBhvr>
                                    </p:animEffect>
                                  </p:childTnLst>
                                </p:cTn>
                              </p:par>
                            </p:childTnLst>
                          </p:cTn>
                        </p:par>
                        <p:par>
                          <p:cTn id="16" fill="hold">
                            <p:stCondLst>
                              <p:cond delay="4000"/>
                            </p:stCondLst>
                            <p:childTnLst>
                              <p:par>
                                <p:cTn id="17" presetID="5" presetClass="entr" presetSubtype="10" fill="hold" grpId="0" nodeType="afterEffect">
                                  <p:stCondLst>
                                    <p:cond delay="0"/>
                                  </p:stCondLst>
                                  <p:childTnLst>
                                    <p:set>
                                      <p:cBhvr>
                                        <p:cTn id="18" dur="1" fill="hold">
                                          <p:stCondLst>
                                            <p:cond delay="0"/>
                                          </p:stCondLst>
                                        </p:cTn>
                                        <p:tgtEl>
                                          <p:spTgt spid="12292">
                                            <p:txEl>
                                              <p:pRg st="4" end="4"/>
                                            </p:txEl>
                                          </p:spTgt>
                                        </p:tgtEl>
                                        <p:attrNameLst>
                                          <p:attrName>style.visibility</p:attrName>
                                        </p:attrNameLst>
                                      </p:cBhvr>
                                      <p:to>
                                        <p:strVal val="visible"/>
                                      </p:to>
                                    </p:set>
                                    <p:animEffect transition="in" filter="checkerboard(across)">
                                      <p:cBhvr>
                                        <p:cTn id="19" dur="1000"/>
                                        <p:tgtEl>
                                          <p:spTgt spid="12292">
                                            <p:txEl>
                                              <p:pRg st="4" end="4"/>
                                            </p:txEl>
                                          </p:spTgt>
                                        </p:tgtEl>
                                      </p:cBhvr>
                                    </p:animEffect>
                                  </p:childTnLst>
                                </p:cTn>
                              </p:par>
                            </p:childTnLst>
                          </p:cTn>
                        </p:par>
                        <p:par>
                          <p:cTn id="20" fill="hold">
                            <p:stCondLst>
                              <p:cond delay="5000"/>
                            </p:stCondLst>
                            <p:childTnLst>
                              <p:par>
                                <p:cTn id="21" presetID="5" presetClass="entr" presetSubtype="10" fill="hold" grpId="0" nodeType="afterEffect">
                                  <p:stCondLst>
                                    <p:cond delay="0"/>
                                  </p:stCondLst>
                                  <p:childTnLst>
                                    <p:set>
                                      <p:cBhvr>
                                        <p:cTn id="22" dur="1" fill="hold">
                                          <p:stCondLst>
                                            <p:cond delay="0"/>
                                          </p:stCondLst>
                                        </p:cTn>
                                        <p:tgtEl>
                                          <p:spTgt spid="12292">
                                            <p:txEl>
                                              <p:pRg st="6" end="6"/>
                                            </p:txEl>
                                          </p:spTgt>
                                        </p:tgtEl>
                                        <p:attrNameLst>
                                          <p:attrName>style.visibility</p:attrName>
                                        </p:attrNameLst>
                                      </p:cBhvr>
                                      <p:to>
                                        <p:strVal val="visible"/>
                                      </p:to>
                                    </p:set>
                                    <p:animEffect transition="in" filter="checkerboard(across)">
                                      <p:cBhvr>
                                        <p:cTn id="23" dur="1000"/>
                                        <p:tgtEl>
                                          <p:spTgt spid="1229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457200" y="274638"/>
            <a:ext cx="7315200" cy="792162"/>
          </a:xfrm>
        </p:spPr>
        <p:txBody>
          <a:bodyPr/>
          <a:lstStyle/>
          <a:p>
            <a:pPr eaLnBrk="1" hangingPunct="1"/>
            <a:r>
              <a:rPr lang="en-US" sz="3600" smtClean="0">
                <a:solidFill>
                  <a:srgbClr val="CC3300"/>
                </a:solidFill>
                <a:latin typeface="Comic Sans MS" pitchFamily="66" charset="0"/>
              </a:rPr>
              <a:t>Recommendations</a:t>
            </a:r>
          </a:p>
        </p:txBody>
      </p:sp>
      <p:sp>
        <p:nvSpPr>
          <p:cNvPr id="13316" name="Rectangle 3"/>
          <p:cNvSpPr>
            <a:spLocks noGrp="1" noChangeArrowheads="1"/>
          </p:cNvSpPr>
          <p:nvPr>
            <p:ph idx="1"/>
          </p:nvPr>
        </p:nvSpPr>
        <p:spPr>
          <a:xfrm>
            <a:off x="381000" y="1295400"/>
            <a:ext cx="8229600" cy="4525963"/>
          </a:xfrm>
        </p:spPr>
        <p:txBody>
          <a:bodyPr/>
          <a:lstStyle/>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Diesel and petrol, may remain outside the ambit of GST. </a:t>
            </a:r>
          </a:p>
          <a:p>
            <a:pPr algn="just" eaLnBrk="1" hangingPunct="1">
              <a:lnSpc>
                <a:spcPct val="80000"/>
              </a:lnSpc>
            </a:pPr>
            <a:endParaRPr lang="en-US" sz="2400" smtClean="0">
              <a:solidFill>
                <a:schemeClr val="accent2"/>
              </a:solidFill>
              <a:latin typeface="Comic Sans MS" pitchFamily="66" charset="0"/>
            </a:endParaRPr>
          </a:p>
          <a:p>
            <a:pPr algn="just" eaLnBrk="1" hangingPunct="1">
              <a:lnSpc>
                <a:spcPct val="80000"/>
              </a:lnSpc>
            </a:pPr>
            <a:r>
              <a:rPr lang="en-US" sz="2400" smtClean="0">
                <a:solidFill>
                  <a:schemeClr val="accent2"/>
                </a:solidFill>
                <a:latin typeface="Comic Sans MS" pitchFamily="66" charset="0"/>
              </a:rPr>
              <a:t>Besides central cess, the EC of State Finance Ministers has also recommended to keep purchase tax and octroi, which are collected at state and local levels, outside the GST framework.</a:t>
            </a:r>
          </a:p>
          <a:p>
            <a:pPr algn="just" eaLnBrk="1" hangingPunct="1">
              <a:lnSpc>
                <a:spcPct val="80000"/>
              </a:lnSpc>
              <a:buFontTx/>
              <a:buNone/>
            </a:pPr>
            <a:endParaRPr lang="en-US" sz="2400" smtClean="0">
              <a:solidFill>
                <a:schemeClr val="accent2"/>
              </a:solidFill>
              <a:latin typeface="Comic Sans MS" pitchFamily="66" charset="0"/>
            </a:endParaRPr>
          </a:p>
          <a:p>
            <a:pPr algn="just" eaLnBrk="1" hangingPunct="1">
              <a:lnSpc>
                <a:spcPct val="80000"/>
              </a:lnSpc>
            </a:pPr>
            <a:r>
              <a:rPr lang="en-US" sz="2400" smtClean="0">
                <a:solidFill>
                  <a:schemeClr val="accent2"/>
                </a:solidFill>
                <a:latin typeface="Comic Sans MS" pitchFamily="66" charset="0"/>
              </a:rPr>
              <a:t>The report has also recommended keeping stamp duty, which is a good source of revenue for states, out of the purview of the GST. Stamp duty is levied on transfer of assets like houses and land.</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endParaRPr lang="en-US" sz="2800" smtClean="0">
              <a:solidFill>
                <a:srgbClr val="CC3300"/>
              </a:solidFill>
              <a:latin typeface="Comic Sans MS" pitchFamily="66" charset="0"/>
            </a:endParaRPr>
          </a:p>
          <a:p>
            <a:pPr eaLnBrk="1" hangingPunct="1">
              <a:lnSpc>
                <a:spcPct val="80000"/>
              </a:lnSpc>
            </a:pPr>
            <a:r>
              <a:rPr lang="en-US" sz="700" smtClean="0">
                <a:solidFill>
                  <a:srgbClr val="CC3300"/>
                </a:solidFill>
                <a:latin typeface="Comic Sans MS" pitchFamily="66" charset="0"/>
              </a:rPr>
              <a:t> </a:t>
            </a:r>
          </a:p>
          <a:p>
            <a:pPr eaLnBrk="1" hangingPunct="1">
              <a:lnSpc>
                <a:spcPct val="80000"/>
              </a:lnSpc>
            </a:pPr>
            <a:endParaRPr lang="en-US" sz="700" smtClean="0">
              <a:solidFill>
                <a:srgbClr val="CC3300"/>
              </a:solidFill>
              <a:latin typeface="Comic Sans MS" pitchFamily="66" charset="0"/>
            </a:endParaRPr>
          </a:p>
        </p:txBody>
      </p:sp>
      <p:sp>
        <p:nvSpPr>
          <p:cNvPr id="13314" name="Slide Number Placeholder 5"/>
          <p:cNvSpPr>
            <a:spLocks noGrp="1"/>
          </p:cNvSpPr>
          <p:nvPr>
            <p:ph type="sldNum" sz="quarter" idx="12"/>
          </p:nvPr>
        </p:nvSpPr>
        <p:spPr/>
        <p:txBody>
          <a:bodyPr/>
          <a:lstStyle/>
          <a:p>
            <a:pPr>
              <a:defRPr/>
            </a:pPr>
            <a:fld id="{00E6F0F9-F784-4FB5-A55C-71730A173E22}" type="slidenum">
              <a:rPr lang="en-US"/>
              <a:pPr>
                <a:defRPr/>
              </a:pPr>
              <a:t>13</a:t>
            </a:fld>
            <a:endParaRPr lang="en-US"/>
          </a:p>
        </p:txBody>
      </p:sp>
      <p:sp>
        <p:nvSpPr>
          <p:cNvPr id="5" name="Date Placeholder 4"/>
          <p:cNvSpPr>
            <a:spLocks noGrp="1"/>
          </p:cNvSpPr>
          <p:nvPr>
            <p:ph type="dt" sz="quarter" idx="10"/>
          </p:nvPr>
        </p:nvSpPr>
        <p:spPr/>
        <p:txBody>
          <a:bodyPr/>
          <a:lstStyle/>
          <a:p>
            <a:pPr>
              <a:defRPr/>
            </a:pPr>
            <a:fld id="{9A3E49AA-676B-4FF3-BF07-812BB8F14B47}"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additive="base">
                                        <p:cTn id="7" dur="1000" fill="hold"/>
                                        <p:tgtEl>
                                          <p:spTgt spid="13315"/>
                                        </p:tgtEl>
                                        <p:attrNameLst>
                                          <p:attrName>ppt_x</p:attrName>
                                        </p:attrNameLst>
                                      </p:cBhvr>
                                      <p:tavLst>
                                        <p:tav tm="0">
                                          <p:val>
                                            <p:strVal val="#ppt_x"/>
                                          </p:val>
                                        </p:tav>
                                        <p:tav tm="100000">
                                          <p:val>
                                            <p:strVal val="#ppt_x"/>
                                          </p:val>
                                        </p:tav>
                                      </p:tavLst>
                                    </p:anim>
                                    <p:anim calcmode="lin" valueType="num">
                                      <p:cBhvr additive="base">
                                        <p:cTn id="8" dur="1000" fill="hold"/>
                                        <p:tgtEl>
                                          <p:spTgt spid="1331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4" presetClass="entr" presetSubtype="16" fill="hold" grpId="0" nodeType="afterEffect">
                                  <p:stCondLst>
                                    <p:cond delay="0"/>
                                  </p:stCondLst>
                                  <p:childTnLst>
                                    <p:set>
                                      <p:cBhvr>
                                        <p:cTn id="11" dur="1" fill="hold">
                                          <p:stCondLst>
                                            <p:cond delay="0"/>
                                          </p:stCondLst>
                                        </p:cTn>
                                        <p:tgtEl>
                                          <p:spTgt spid="13316">
                                            <p:txEl>
                                              <p:pRg st="1" end="1"/>
                                            </p:txEl>
                                          </p:spTgt>
                                        </p:tgtEl>
                                        <p:attrNameLst>
                                          <p:attrName>style.visibility</p:attrName>
                                        </p:attrNameLst>
                                      </p:cBhvr>
                                      <p:to>
                                        <p:strVal val="visible"/>
                                      </p:to>
                                    </p:set>
                                    <p:animEffect transition="in" filter="box(in)">
                                      <p:cBhvr>
                                        <p:cTn id="12" dur="500"/>
                                        <p:tgtEl>
                                          <p:spTgt spid="13316">
                                            <p:txEl>
                                              <p:pRg st="1" end="1"/>
                                            </p:txEl>
                                          </p:spTgt>
                                        </p:tgtEl>
                                      </p:cBhvr>
                                    </p:animEffect>
                                  </p:childTnLst>
                                </p:cTn>
                              </p:par>
                            </p:childTnLst>
                          </p:cTn>
                        </p:par>
                        <p:par>
                          <p:cTn id="13" fill="hold">
                            <p:stCondLst>
                              <p:cond delay="1500"/>
                            </p:stCondLst>
                            <p:childTnLst>
                              <p:par>
                                <p:cTn id="14" presetID="4" presetClass="entr" presetSubtype="16" fill="hold" grpId="0" nodeType="afterEffect">
                                  <p:stCondLst>
                                    <p:cond delay="0"/>
                                  </p:stCondLst>
                                  <p:childTnLst>
                                    <p:set>
                                      <p:cBhvr>
                                        <p:cTn id="15" dur="1" fill="hold">
                                          <p:stCondLst>
                                            <p:cond delay="0"/>
                                          </p:stCondLst>
                                        </p:cTn>
                                        <p:tgtEl>
                                          <p:spTgt spid="13316">
                                            <p:txEl>
                                              <p:pRg st="3" end="3"/>
                                            </p:txEl>
                                          </p:spTgt>
                                        </p:tgtEl>
                                        <p:attrNameLst>
                                          <p:attrName>style.visibility</p:attrName>
                                        </p:attrNameLst>
                                      </p:cBhvr>
                                      <p:to>
                                        <p:strVal val="visible"/>
                                      </p:to>
                                    </p:set>
                                    <p:animEffect transition="in" filter="box(in)">
                                      <p:cBhvr>
                                        <p:cTn id="16" dur="500"/>
                                        <p:tgtEl>
                                          <p:spTgt spid="13316">
                                            <p:txEl>
                                              <p:pRg st="3" end="3"/>
                                            </p:txEl>
                                          </p:spTgt>
                                        </p:tgtEl>
                                      </p:cBhvr>
                                    </p:animEffect>
                                  </p:childTnLst>
                                </p:cTn>
                              </p:par>
                            </p:childTnLst>
                          </p:cTn>
                        </p:par>
                        <p:par>
                          <p:cTn id="17" fill="hold">
                            <p:stCondLst>
                              <p:cond delay="2000"/>
                            </p:stCondLst>
                            <p:childTnLst>
                              <p:par>
                                <p:cTn id="18" presetID="4" presetClass="entr" presetSubtype="16" fill="hold" grpId="0" nodeType="afterEffect">
                                  <p:stCondLst>
                                    <p:cond delay="0"/>
                                  </p:stCondLst>
                                  <p:childTnLst>
                                    <p:set>
                                      <p:cBhvr>
                                        <p:cTn id="19" dur="1" fill="hold">
                                          <p:stCondLst>
                                            <p:cond delay="0"/>
                                          </p:stCondLst>
                                        </p:cTn>
                                        <p:tgtEl>
                                          <p:spTgt spid="13316">
                                            <p:txEl>
                                              <p:pRg st="5" end="5"/>
                                            </p:txEl>
                                          </p:spTgt>
                                        </p:tgtEl>
                                        <p:attrNameLst>
                                          <p:attrName>style.visibility</p:attrName>
                                        </p:attrNameLst>
                                      </p:cBhvr>
                                      <p:to>
                                        <p:strVal val="visible"/>
                                      </p:to>
                                    </p:set>
                                    <p:animEffect transition="in" filter="box(in)">
                                      <p:cBhvr>
                                        <p:cTn id="20" dur="500"/>
                                        <p:tgtEl>
                                          <p:spTgt spid="13316">
                                            <p:txEl>
                                              <p:pRg st="5" end="5"/>
                                            </p:txEl>
                                          </p:spTgt>
                                        </p:tgtEl>
                                      </p:cBhvr>
                                    </p:animEffect>
                                  </p:childTnLst>
                                </p:cTn>
                              </p:par>
                            </p:childTnLst>
                          </p:cTn>
                        </p:par>
                        <p:par>
                          <p:cTn id="21" fill="hold">
                            <p:stCondLst>
                              <p:cond delay="2500"/>
                            </p:stCondLst>
                            <p:childTnLst>
                              <p:par>
                                <p:cTn id="22" presetID="4" presetClass="entr" presetSubtype="16" fill="hold" grpId="0" nodeType="afterEffect">
                                  <p:stCondLst>
                                    <p:cond delay="0"/>
                                  </p:stCondLst>
                                  <p:childTnLst>
                                    <p:set>
                                      <p:cBhvr>
                                        <p:cTn id="23" dur="1" fill="hold">
                                          <p:stCondLst>
                                            <p:cond delay="0"/>
                                          </p:stCondLst>
                                        </p:cTn>
                                        <p:tgtEl>
                                          <p:spTgt spid="13316">
                                            <p:txEl>
                                              <p:pRg st="8" end="8"/>
                                            </p:txEl>
                                          </p:spTgt>
                                        </p:tgtEl>
                                        <p:attrNameLst>
                                          <p:attrName>style.visibility</p:attrName>
                                        </p:attrNameLst>
                                      </p:cBhvr>
                                      <p:to>
                                        <p:strVal val="visible"/>
                                      </p:to>
                                    </p:set>
                                    <p:animEffect transition="in" filter="box(in)">
                                      <p:cBhvr>
                                        <p:cTn id="24" dur="500"/>
                                        <p:tgtEl>
                                          <p:spTgt spid="1331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a:xfrm>
            <a:off x="457200" y="685800"/>
            <a:ext cx="8229600" cy="1143000"/>
          </a:xfrm>
        </p:spPr>
        <p:txBody>
          <a:bodyPr/>
          <a:lstStyle/>
          <a:p>
            <a:pPr eaLnBrk="1" hangingPunct="1"/>
            <a:r>
              <a:rPr lang="en-US" sz="3600" smtClean="0">
                <a:solidFill>
                  <a:srgbClr val="CC3300"/>
                </a:solidFill>
                <a:latin typeface="Comic Sans MS" pitchFamily="66" charset="0"/>
              </a:rPr>
              <a:t>How will the dual structure work?</a:t>
            </a:r>
          </a:p>
        </p:txBody>
      </p:sp>
      <p:sp>
        <p:nvSpPr>
          <p:cNvPr id="14340" name="Rectangle 3"/>
          <p:cNvSpPr>
            <a:spLocks noGrp="1" noChangeArrowheads="1"/>
          </p:cNvSpPr>
          <p:nvPr>
            <p:ph idx="1"/>
          </p:nvPr>
        </p:nvSpPr>
        <p:spPr>
          <a:xfrm>
            <a:off x="457200" y="2011363"/>
            <a:ext cx="8229600" cy="4389437"/>
          </a:xfrm>
        </p:spPr>
        <p:txBody>
          <a:bodyPr>
            <a:normAutofit fontScale="25000" lnSpcReduction="20000"/>
          </a:bodyPr>
          <a:lstStyle/>
          <a:p>
            <a:pPr marL="274320" indent="-274320" algn="just" eaLnBrk="1" fontAlgn="auto" hangingPunct="1">
              <a:spcBef>
                <a:spcPts val="813"/>
              </a:spcBef>
              <a:spcAft>
                <a:spcPts val="813"/>
              </a:spcAft>
              <a:buClr>
                <a:schemeClr val="accent3"/>
              </a:buClr>
              <a:buFont typeface="Wingdings 2"/>
              <a:buChar char=""/>
              <a:defRPr/>
            </a:pPr>
            <a:r>
              <a:rPr lang="en-GB" sz="9600" dirty="0" smtClean="0">
                <a:solidFill>
                  <a:schemeClr val="accent2"/>
                </a:solidFill>
                <a:latin typeface="Comic Sans MS" pitchFamily="66" charset="0"/>
              </a:rPr>
              <a:t>Central GST and State GST would be levied on different services. </a:t>
            </a:r>
          </a:p>
          <a:p>
            <a:pPr marL="274320" indent="-274320" algn="just" eaLnBrk="1" fontAlgn="auto" hangingPunct="1">
              <a:spcBef>
                <a:spcPts val="813"/>
              </a:spcBef>
              <a:spcAft>
                <a:spcPts val="813"/>
              </a:spcAft>
              <a:buClr>
                <a:schemeClr val="accent3"/>
              </a:buClr>
              <a:buFont typeface="Wingdings 2"/>
              <a:buChar char=""/>
              <a:defRPr/>
            </a:pPr>
            <a:r>
              <a:rPr lang="en-GB" sz="9600" dirty="0" smtClean="0">
                <a:solidFill>
                  <a:schemeClr val="accent2"/>
                </a:solidFill>
                <a:latin typeface="Comic Sans MS" pitchFamily="66" charset="0"/>
              </a:rPr>
              <a:t>State GST would be levied on services of ‘local nature’.</a:t>
            </a:r>
          </a:p>
          <a:p>
            <a:pPr marL="274320" indent="-274320" algn="just" eaLnBrk="1" fontAlgn="auto" hangingPunct="1">
              <a:spcBef>
                <a:spcPts val="813"/>
              </a:spcBef>
              <a:spcAft>
                <a:spcPts val="813"/>
              </a:spcAft>
              <a:buClr>
                <a:schemeClr val="accent3"/>
              </a:buClr>
              <a:buFont typeface="Wingdings 2"/>
              <a:buChar char=""/>
              <a:defRPr/>
            </a:pPr>
            <a:r>
              <a:rPr lang="en-GB" sz="9600" dirty="0" smtClean="0">
                <a:solidFill>
                  <a:schemeClr val="accent2"/>
                </a:solidFill>
                <a:latin typeface="Comic Sans MS" pitchFamily="66" charset="0"/>
              </a:rPr>
              <a:t>Single periodical return would be filed under the dual structure. </a:t>
            </a:r>
          </a:p>
          <a:p>
            <a:pPr marL="274320" indent="-274320" algn="just" eaLnBrk="1" fontAlgn="auto" hangingPunct="1">
              <a:spcBef>
                <a:spcPts val="813"/>
              </a:spcBef>
              <a:spcAft>
                <a:spcPts val="813"/>
              </a:spcAft>
              <a:buClr>
                <a:schemeClr val="accent3"/>
              </a:buClr>
              <a:buFont typeface="Wingdings 2"/>
              <a:buChar char=""/>
              <a:defRPr/>
            </a:pPr>
            <a:r>
              <a:rPr lang="en-GB" sz="9600" dirty="0" smtClean="0">
                <a:solidFill>
                  <a:schemeClr val="accent2"/>
                </a:solidFill>
                <a:latin typeface="Comic Sans MS" pitchFamily="66" charset="0"/>
              </a:rPr>
              <a:t>Export of goods and services would be zero rated, </a:t>
            </a:r>
            <a:r>
              <a:rPr lang="en-US" sz="9600" dirty="0" smtClean="0">
                <a:solidFill>
                  <a:schemeClr val="accent2"/>
                </a:solidFill>
                <a:latin typeface="Comic Sans MS" pitchFamily="66" charset="0"/>
              </a:rPr>
              <a:t>meaning exporters of goods and services need not pay GST on their exports.GST paid by them on the procurement of goods and services will be refunded.</a:t>
            </a: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endParaRPr lang="en-US" sz="1800" dirty="0" smtClean="0">
              <a:solidFill>
                <a:srgbClr val="CC3300"/>
              </a:solidFill>
              <a:latin typeface="Comic Sans MS" pitchFamily="66" charset="0"/>
            </a:endParaRPr>
          </a:p>
          <a:p>
            <a:pPr marL="274320" indent="-274320" algn="just" eaLnBrk="1" fontAlgn="auto" hangingPunct="1">
              <a:spcBef>
                <a:spcPts val="813"/>
              </a:spcBef>
              <a:spcAft>
                <a:spcPts val="813"/>
              </a:spcAft>
              <a:buClr>
                <a:schemeClr val="accent3"/>
              </a:buClr>
              <a:buFont typeface="Wingdings 2"/>
              <a:buChar char=""/>
              <a:defRPr/>
            </a:pPr>
            <a:r>
              <a:rPr lang="en-US" sz="1800" dirty="0" smtClean="0">
                <a:solidFill>
                  <a:srgbClr val="CC3300"/>
                </a:solidFill>
                <a:latin typeface="Comic Sans MS" pitchFamily="66" charset="0"/>
              </a:rPr>
              <a:t> their exports. GST paid by them on the procurement of goods and services will be refunded.</a:t>
            </a:r>
            <a:r>
              <a:rPr lang="en-GB" sz="1800" dirty="0" smtClean="0">
                <a:solidFill>
                  <a:srgbClr val="CC3300"/>
                </a:solidFill>
                <a:latin typeface="Comic Sans MS" pitchFamily="66" charset="0"/>
              </a:rPr>
              <a:t> </a:t>
            </a:r>
          </a:p>
          <a:p>
            <a:pPr marL="274320" indent="-274320" eaLnBrk="1" fontAlgn="auto" hangingPunct="1">
              <a:lnSpc>
                <a:spcPct val="80000"/>
              </a:lnSpc>
              <a:spcAft>
                <a:spcPts val="0"/>
              </a:spcAft>
              <a:buClr>
                <a:schemeClr val="accent3"/>
              </a:buClr>
              <a:buFontTx/>
              <a:buNone/>
              <a:defRPr/>
            </a:pPr>
            <a:endParaRPr lang="en-US" sz="1800" dirty="0" smtClean="0">
              <a:solidFill>
                <a:srgbClr val="CC3300"/>
              </a:solidFill>
              <a:latin typeface="Comic Sans MS" pitchFamily="66" charset="0"/>
            </a:endParaRPr>
          </a:p>
        </p:txBody>
      </p:sp>
      <p:sp>
        <p:nvSpPr>
          <p:cNvPr id="14338" name="Slide Number Placeholder 5"/>
          <p:cNvSpPr>
            <a:spLocks noGrp="1"/>
          </p:cNvSpPr>
          <p:nvPr>
            <p:ph type="sldNum" sz="quarter" idx="12"/>
          </p:nvPr>
        </p:nvSpPr>
        <p:spPr/>
        <p:txBody>
          <a:bodyPr/>
          <a:lstStyle/>
          <a:p>
            <a:pPr>
              <a:defRPr/>
            </a:pPr>
            <a:fld id="{3A156401-10DC-4E24-865E-112E172DBDA5}" type="slidenum">
              <a:rPr lang="en-US"/>
              <a:pPr>
                <a:defRPr/>
              </a:pPr>
              <a:t>14</a:t>
            </a:fld>
            <a:endParaRPr lang="en-US"/>
          </a:p>
        </p:txBody>
      </p:sp>
      <p:sp>
        <p:nvSpPr>
          <p:cNvPr id="5" name="Date Placeholder 4"/>
          <p:cNvSpPr>
            <a:spLocks noGrp="1"/>
          </p:cNvSpPr>
          <p:nvPr>
            <p:ph type="dt" sz="quarter" idx="10"/>
          </p:nvPr>
        </p:nvSpPr>
        <p:spPr/>
        <p:txBody>
          <a:bodyPr/>
          <a:lstStyle/>
          <a:p>
            <a:pPr>
              <a:defRPr/>
            </a:pPr>
            <a:fld id="{4579078D-AF2D-4160-B582-D556728767E2}"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checkerboard(across)">
                                      <p:cBhvr>
                                        <p:cTn id="7" dur="500"/>
                                        <p:tgtEl>
                                          <p:spTgt spid="14339"/>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4340">
                                            <p:txEl>
                                              <p:pRg st="0" end="0"/>
                                            </p:txEl>
                                          </p:spTgt>
                                        </p:tgtEl>
                                        <p:attrNameLst>
                                          <p:attrName>style.visibility</p:attrName>
                                        </p:attrNameLst>
                                      </p:cBhvr>
                                      <p:to>
                                        <p:strVal val="visible"/>
                                      </p:to>
                                    </p:set>
                                    <p:anim calcmode="lin" valueType="num">
                                      <p:cBhvr additive="base">
                                        <p:cTn id="11" dur="1000" fill="hold"/>
                                        <p:tgtEl>
                                          <p:spTgt spid="14340">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14340">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fill="hold" grpId="0" nodeType="afterEffect">
                                  <p:stCondLst>
                                    <p:cond delay="0"/>
                                  </p:stCondLst>
                                  <p:childTnLst>
                                    <p:set>
                                      <p:cBhvr>
                                        <p:cTn id="15" dur="1" fill="hold">
                                          <p:stCondLst>
                                            <p:cond delay="0"/>
                                          </p:stCondLst>
                                        </p:cTn>
                                        <p:tgtEl>
                                          <p:spTgt spid="14340">
                                            <p:txEl>
                                              <p:pRg st="1" end="1"/>
                                            </p:txEl>
                                          </p:spTgt>
                                        </p:tgtEl>
                                        <p:attrNameLst>
                                          <p:attrName>style.visibility</p:attrName>
                                        </p:attrNameLst>
                                      </p:cBhvr>
                                      <p:to>
                                        <p:strVal val="visible"/>
                                      </p:to>
                                    </p:set>
                                    <p:anim calcmode="lin" valueType="num">
                                      <p:cBhvr additive="base">
                                        <p:cTn id="16" dur="1000" fill="hold"/>
                                        <p:tgtEl>
                                          <p:spTgt spid="14340">
                                            <p:txEl>
                                              <p:pRg st="1" end="1"/>
                                            </p:txEl>
                                          </p:spTgt>
                                        </p:tgtEl>
                                        <p:attrNameLst>
                                          <p:attrName>ppt_x</p:attrName>
                                        </p:attrNameLst>
                                      </p:cBhvr>
                                      <p:tavLst>
                                        <p:tav tm="0">
                                          <p:val>
                                            <p:strVal val="#ppt_x"/>
                                          </p:val>
                                        </p:tav>
                                        <p:tav tm="100000">
                                          <p:val>
                                            <p:strVal val="#ppt_x"/>
                                          </p:val>
                                        </p:tav>
                                      </p:tavLst>
                                    </p:anim>
                                    <p:anim calcmode="lin" valueType="num">
                                      <p:cBhvr additive="base">
                                        <p:cTn id="17" dur="1000" fill="hold"/>
                                        <p:tgtEl>
                                          <p:spTgt spid="14340">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 presetClass="entr" presetSubtype="4" fill="hold" grpId="0" nodeType="afterEffect">
                                  <p:stCondLst>
                                    <p:cond delay="0"/>
                                  </p:stCondLst>
                                  <p:childTnLst>
                                    <p:set>
                                      <p:cBhvr>
                                        <p:cTn id="20" dur="1" fill="hold">
                                          <p:stCondLst>
                                            <p:cond delay="0"/>
                                          </p:stCondLst>
                                        </p:cTn>
                                        <p:tgtEl>
                                          <p:spTgt spid="14340">
                                            <p:txEl>
                                              <p:pRg st="2" end="2"/>
                                            </p:txEl>
                                          </p:spTgt>
                                        </p:tgtEl>
                                        <p:attrNameLst>
                                          <p:attrName>style.visibility</p:attrName>
                                        </p:attrNameLst>
                                      </p:cBhvr>
                                      <p:to>
                                        <p:strVal val="visible"/>
                                      </p:to>
                                    </p:set>
                                    <p:anim calcmode="lin" valueType="num">
                                      <p:cBhvr additive="base">
                                        <p:cTn id="21" dur="1000" fill="hold"/>
                                        <p:tgtEl>
                                          <p:spTgt spid="14340">
                                            <p:txEl>
                                              <p:pRg st="2" end="2"/>
                                            </p:txEl>
                                          </p:spTgt>
                                        </p:tgtEl>
                                        <p:attrNameLst>
                                          <p:attrName>ppt_x</p:attrName>
                                        </p:attrNameLst>
                                      </p:cBhvr>
                                      <p:tavLst>
                                        <p:tav tm="0">
                                          <p:val>
                                            <p:strVal val="#ppt_x"/>
                                          </p:val>
                                        </p:tav>
                                        <p:tav tm="100000">
                                          <p:val>
                                            <p:strVal val="#ppt_x"/>
                                          </p:val>
                                        </p:tav>
                                      </p:tavLst>
                                    </p:anim>
                                    <p:anim calcmode="lin" valueType="num">
                                      <p:cBhvr additive="base">
                                        <p:cTn id="22" dur="1000" fill="hold"/>
                                        <p:tgtEl>
                                          <p:spTgt spid="14340">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3500"/>
                            </p:stCondLst>
                            <p:childTnLst>
                              <p:par>
                                <p:cTn id="24" presetID="2" presetClass="entr" presetSubtype="4" fill="hold" grpId="0" nodeType="afterEffect">
                                  <p:stCondLst>
                                    <p:cond delay="0"/>
                                  </p:stCondLst>
                                  <p:childTnLst>
                                    <p:set>
                                      <p:cBhvr>
                                        <p:cTn id="25" dur="1" fill="hold">
                                          <p:stCondLst>
                                            <p:cond delay="0"/>
                                          </p:stCondLst>
                                        </p:cTn>
                                        <p:tgtEl>
                                          <p:spTgt spid="14340">
                                            <p:txEl>
                                              <p:pRg st="3" end="3"/>
                                            </p:txEl>
                                          </p:spTgt>
                                        </p:tgtEl>
                                        <p:attrNameLst>
                                          <p:attrName>style.visibility</p:attrName>
                                        </p:attrNameLst>
                                      </p:cBhvr>
                                      <p:to>
                                        <p:strVal val="visible"/>
                                      </p:to>
                                    </p:set>
                                    <p:anim calcmode="lin" valueType="num">
                                      <p:cBhvr additive="base">
                                        <p:cTn id="26" dur="1000" fill="hold"/>
                                        <p:tgtEl>
                                          <p:spTgt spid="14340">
                                            <p:txEl>
                                              <p:pRg st="3" end="3"/>
                                            </p:txEl>
                                          </p:spTgt>
                                        </p:tgtEl>
                                        <p:attrNameLst>
                                          <p:attrName>ppt_x</p:attrName>
                                        </p:attrNameLst>
                                      </p:cBhvr>
                                      <p:tavLst>
                                        <p:tav tm="0">
                                          <p:val>
                                            <p:strVal val="#ppt_x"/>
                                          </p:val>
                                        </p:tav>
                                        <p:tav tm="100000">
                                          <p:val>
                                            <p:strVal val="#ppt_x"/>
                                          </p:val>
                                        </p:tav>
                                      </p:tavLst>
                                    </p:anim>
                                    <p:anim calcmode="lin" valueType="num">
                                      <p:cBhvr additive="base">
                                        <p:cTn id="27" dur="1000" fill="hold"/>
                                        <p:tgtEl>
                                          <p:spTgt spid="14340">
                                            <p:txEl>
                                              <p:pRg st="3" end="3"/>
                                            </p:txEl>
                                          </p:spTgt>
                                        </p:tgtEl>
                                        <p:attrNameLst>
                                          <p:attrName>ppt_y</p:attrName>
                                        </p:attrNameLst>
                                      </p:cBhvr>
                                      <p:tavLst>
                                        <p:tav tm="0">
                                          <p:val>
                                            <p:strVal val="1+#ppt_h/2"/>
                                          </p:val>
                                        </p:tav>
                                        <p:tav tm="100000">
                                          <p:val>
                                            <p:strVal val="#ppt_y"/>
                                          </p:val>
                                        </p:tav>
                                      </p:tavLst>
                                    </p:anim>
                                  </p:childTnLst>
                                </p:cTn>
                              </p:par>
                            </p:childTnLst>
                          </p:cTn>
                        </p:par>
                        <p:par>
                          <p:cTn id="28" fill="hold">
                            <p:stCondLst>
                              <p:cond delay="4500"/>
                            </p:stCondLst>
                            <p:childTnLst>
                              <p:par>
                                <p:cTn id="29" presetID="2" presetClass="entr" presetSubtype="4" fill="hold" grpId="0" nodeType="afterEffect">
                                  <p:stCondLst>
                                    <p:cond delay="0"/>
                                  </p:stCondLst>
                                  <p:childTnLst>
                                    <p:set>
                                      <p:cBhvr>
                                        <p:cTn id="30" dur="1" fill="hold">
                                          <p:stCondLst>
                                            <p:cond delay="0"/>
                                          </p:stCondLst>
                                        </p:cTn>
                                        <p:tgtEl>
                                          <p:spTgt spid="14340">
                                            <p:txEl>
                                              <p:pRg st="45" end="45"/>
                                            </p:txEl>
                                          </p:spTgt>
                                        </p:tgtEl>
                                        <p:attrNameLst>
                                          <p:attrName>style.visibility</p:attrName>
                                        </p:attrNameLst>
                                      </p:cBhvr>
                                      <p:to>
                                        <p:strVal val="visible"/>
                                      </p:to>
                                    </p:set>
                                    <p:anim calcmode="lin" valueType="num">
                                      <p:cBhvr additive="base">
                                        <p:cTn id="31" dur="1000" fill="hold"/>
                                        <p:tgtEl>
                                          <p:spTgt spid="14340">
                                            <p:txEl>
                                              <p:pRg st="45" end="45"/>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14340">
                                            <p:txEl>
                                              <p:pRg st="45" end="4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p:bgRef idx="1003">
        <a:schemeClr val="bg1"/>
      </p:bgRef>
    </p:bg>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Continued….</a:t>
            </a:r>
          </a:p>
        </p:txBody>
      </p:sp>
      <p:sp>
        <p:nvSpPr>
          <p:cNvPr id="15364" name="Rectangle 3"/>
          <p:cNvSpPr>
            <a:spLocks noGrp="1" noChangeArrowheads="1"/>
          </p:cNvSpPr>
          <p:nvPr>
            <p:ph idx="1"/>
          </p:nvPr>
        </p:nvSpPr>
        <p:spPr/>
        <p:txBody>
          <a:bodyPr/>
          <a:lstStyle/>
          <a:p>
            <a:pPr eaLnBrk="1" hangingPunct="1">
              <a:lnSpc>
                <a:spcPct val="90000"/>
              </a:lnSpc>
            </a:pPr>
            <a:r>
              <a:rPr lang="en-US" sz="2400" smtClean="0">
                <a:solidFill>
                  <a:schemeClr val="accent2"/>
                </a:solidFill>
                <a:latin typeface="Comic Sans MS" pitchFamily="66" charset="0"/>
              </a:rPr>
              <a:t>Any economic activity which is not supply of goods is supply of services.</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All services to be taxed with few exceptions.</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Central GST on services relatively easy to collect.</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State GST on services will be far more complex – particularly on cross border service, which would be t</a:t>
            </a:r>
            <a:r>
              <a:rPr lang="en-GB" sz="2400" smtClean="0">
                <a:solidFill>
                  <a:schemeClr val="accent2"/>
                </a:solidFill>
                <a:latin typeface="Comic Sans MS" pitchFamily="66" charset="0"/>
              </a:rPr>
              <a:t>axed at the place of consumption of services.</a:t>
            </a:r>
          </a:p>
          <a:p>
            <a:pPr eaLnBrk="1" hangingPunct="1">
              <a:lnSpc>
                <a:spcPct val="90000"/>
              </a:lnSpc>
            </a:pPr>
            <a:endParaRPr lang="en-GB" sz="2400" smtClean="0">
              <a:solidFill>
                <a:schemeClr val="accent2"/>
              </a:solidFill>
              <a:latin typeface="Comic Sans MS" pitchFamily="66" charset="0"/>
            </a:endParaRPr>
          </a:p>
          <a:p>
            <a:pPr eaLnBrk="1" hangingPunct="1">
              <a:lnSpc>
                <a:spcPct val="90000"/>
              </a:lnSpc>
            </a:pPr>
            <a:endParaRPr lang="en-US" sz="2400" smtClean="0">
              <a:solidFill>
                <a:schemeClr val="accent2"/>
              </a:solidFill>
              <a:latin typeface="Comic Sans MS" pitchFamily="66" charset="0"/>
            </a:endParaRPr>
          </a:p>
        </p:txBody>
      </p:sp>
      <p:sp>
        <p:nvSpPr>
          <p:cNvPr id="5" name="Date Placeholder 4"/>
          <p:cNvSpPr>
            <a:spLocks noGrp="1"/>
          </p:cNvSpPr>
          <p:nvPr>
            <p:ph type="dt" sz="quarter" idx="10"/>
          </p:nvPr>
        </p:nvSpPr>
        <p:spPr/>
        <p:txBody>
          <a:bodyPr/>
          <a:lstStyle/>
          <a:p>
            <a:pPr>
              <a:defRPr/>
            </a:pPr>
            <a:fld id="{E44C7DD3-A166-4514-B877-6EFC4735A28C}"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
        <p:nvSpPr>
          <p:cNvPr id="15362" name="Slide Number Placeholder 5"/>
          <p:cNvSpPr>
            <a:spLocks noGrp="1"/>
          </p:cNvSpPr>
          <p:nvPr>
            <p:ph type="sldNum" sz="quarter" idx="12"/>
          </p:nvPr>
        </p:nvSpPr>
        <p:spPr/>
        <p:txBody>
          <a:bodyPr/>
          <a:lstStyle/>
          <a:p>
            <a:pPr>
              <a:defRPr/>
            </a:pPr>
            <a:fld id="{18E6D6B4-EE48-4FBE-84FA-DD4882E96BB1}" type="slidenum">
              <a:rPr lang="en-US"/>
              <a:pPr>
                <a:defRPr/>
              </a:pPr>
              <a:t>15</a:t>
            </a:fld>
            <a:endParaRPr lang="en-US"/>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ox(in)">
                                      <p:cBhvr>
                                        <p:cTn id="7" dur="500"/>
                                        <p:tgtEl>
                                          <p:spTgt spid="1536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5364">
                                            <p:txEl>
                                              <p:pRg st="0" end="0"/>
                                            </p:txEl>
                                          </p:spTgt>
                                        </p:tgtEl>
                                        <p:attrNameLst>
                                          <p:attrName>style.visibility</p:attrName>
                                        </p:attrNameLst>
                                      </p:cBhvr>
                                      <p:to>
                                        <p:strVal val="visible"/>
                                      </p:to>
                                    </p:set>
                                    <p:animEffect transition="in" filter="checkerboard(across)">
                                      <p:cBhvr>
                                        <p:cTn id="11" dur="1000"/>
                                        <p:tgtEl>
                                          <p:spTgt spid="15364">
                                            <p:txEl>
                                              <p:pRg st="0" end="0"/>
                                            </p:txEl>
                                          </p:spTgt>
                                        </p:tgtEl>
                                      </p:cBhvr>
                                    </p:animEffect>
                                  </p:childTnLst>
                                </p:cTn>
                              </p:par>
                            </p:childTnLst>
                          </p:cTn>
                        </p:par>
                        <p:par>
                          <p:cTn id="12" fill="hold">
                            <p:stCondLst>
                              <p:cond delay="1500"/>
                            </p:stCondLst>
                            <p:childTnLst>
                              <p:par>
                                <p:cTn id="13" presetID="5" presetClass="entr" presetSubtype="10" fill="hold" grpId="0" nodeType="afterEffect">
                                  <p:stCondLst>
                                    <p:cond delay="0"/>
                                  </p:stCondLst>
                                  <p:childTnLst>
                                    <p:set>
                                      <p:cBhvr>
                                        <p:cTn id="14" dur="1" fill="hold">
                                          <p:stCondLst>
                                            <p:cond delay="0"/>
                                          </p:stCondLst>
                                        </p:cTn>
                                        <p:tgtEl>
                                          <p:spTgt spid="15364">
                                            <p:txEl>
                                              <p:pRg st="2" end="2"/>
                                            </p:txEl>
                                          </p:spTgt>
                                        </p:tgtEl>
                                        <p:attrNameLst>
                                          <p:attrName>style.visibility</p:attrName>
                                        </p:attrNameLst>
                                      </p:cBhvr>
                                      <p:to>
                                        <p:strVal val="visible"/>
                                      </p:to>
                                    </p:set>
                                    <p:animEffect transition="in" filter="checkerboard(across)">
                                      <p:cBhvr>
                                        <p:cTn id="15" dur="1000"/>
                                        <p:tgtEl>
                                          <p:spTgt spid="15364">
                                            <p:txEl>
                                              <p:pRg st="2" end="2"/>
                                            </p:txEl>
                                          </p:spTgt>
                                        </p:tgtEl>
                                      </p:cBhvr>
                                    </p:animEffect>
                                  </p:childTnLst>
                                </p:cTn>
                              </p:par>
                            </p:childTnLst>
                          </p:cTn>
                        </p:par>
                        <p:par>
                          <p:cTn id="16" fill="hold">
                            <p:stCondLst>
                              <p:cond delay="2500"/>
                            </p:stCondLst>
                            <p:childTnLst>
                              <p:par>
                                <p:cTn id="17" presetID="5" presetClass="entr" presetSubtype="10" fill="hold" grpId="0" nodeType="afterEffect">
                                  <p:stCondLst>
                                    <p:cond delay="0"/>
                                  </p:stCondLst>
                                  <p:childTnLst>
                                    <p:set>
                                      <p:cBhvr>
                                        <p:cTn id="18" dur="1" fill="hold">
                                          <p:stCondLst>
                                            <p:cond delay="0"/>
                                          </p:stCondLst>
                                        </p:cTn>
                                        <p:tgtEl>
                                          <p:spTgt spid="15364">
                                            <p:txEl>
                                              <p:pRg st="4" end="4"/>
                                            </p:txEl>
                                          </p:spTgt>
                                        </p:tgtEl>
                                        <p:attrNameLst>
                                          <p:attrName>style.visibility</p:attrName>
                                        </p:attrNameLst>
                                      </p:cBhvr>
                                      <p:to>
                                        <p:strVal val="visible"/>
                                      </p:to>
                                    </p:set>
                                    <p:animEffect transition="in" filter="checkerboard(across)">
                                      <p:cBhvr>
                                        <p:cTn id="19" dur="1000"/>
                                        <p:tgtEl>
                                          <p:spTgt spid="15364">
                                            <p:txEl>
                                              <p:pRg st="4" end="4"/>
                                            </p:txEl>
                                          </p:spTgt>
                                        </p:tgtEl>
                                      </p:cBhvr>
                                    </p:animEffect>
                                  </p:childTnLst>
                                </p:cTn>
                              </p:par>
                            </p:childTnLst>
                          </p:cTn>
                        </p:par>
                        <p:par>
                          <p:cTn id="20" fill="hold">
                            <p:stCondLst>
                              <p:cond delay="3500"/>
                            </p:stCondLst>
                            <p:childTnLst>
                              <p:par>
                                <p:cTn id="21" presetID="5" presetClass="entr" presetSubtype="10" fill="hold" grpId="0" nodeType="afterEffect">
                                  <p:stCondLst>
                                    <p:cond delay="0"/>
                                  </p:stCondLst>
                                  <p:childTnLst>
                                    <p:set>
                                      <p:cBhvr>
                                        <p:cTn id="22" dur="1" fill="hold">
                                          <p:stCondLst>
                                            <p:cond delay="0"/>
                                          </p:stCondLst>
                                        </p:cTn>
                                        <p:tgtEl>
                                          <p:spTgt spid="15364">
                                            <p:txEl>
                                              <p:pRg st="6" end="6"/>
                                            </p:txEl>
                                          </p:spTgt>
                                        </p:tgtEl>
                                        <p:attrNameLst>
                                          <p:attrName>style.visibility</p:attrName>
                                        </p:attrNameLst>
                                      </p:cBhvr>
                                      <p:to>
                                        <p:strVal val="visible"/>
                                      </p:to>
                                    </p:set>
                                    <p:animEffect transition="in" filter="checkerboard(across)">
                                      <p:cBhvr>
                                        <p:cTn id="23" dur="1000"/>
                                        <p:tgtEl>
                                          <p:spTgt spid="1536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4"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Continued…</a:t>
            </a:r>
          </a:p>
        </p:txBody>
      </p:sp>
      <p:sp>
        <p:nvSpPr>
          <p:cNvPr id="16388" name="Rectangle 3"/>
          <p:cNvSpPr>
            <a:spLocks noGrp="1" noChangeArrowheads="1"/>
          </p:cNvSpPr>
          <p:nvPr>
            <p:ph idx="1"/>
          </p:nvPr>
        </p:nvSpPr>
        <p:spPr/>
        <p:txBody>
          <a:bodyPr>
            <a:normAutofit/>
          </a:bodyPr>
          <a:lstStyle/>
          <a:p>
            <a:pPr marL="274320" indent="-274320" eaLnBrk="1" fontAlgn="auto" hangingPunct="1">
              <a:lnSpc>
                <a:spcPct val="80000"/>
              </a:lnSpc>
              <a:spcAft>
                <a:spcPts val="813"/>
              </a:spcAft>
              <a:buClr>
                <a:schemeClr val="accent3"/>
              </a:buClr>
              <a:buFont typeface="Wingdings 2"/>
              <a:buChar char=""/>
              <a:defRPr/>
            </a:pPr>
            <a:r>
              <a:rPr lang="en-GB" sz="2400" dirty="0" smtClean="0">
                <a:solidFill>
                  <a:schemeClr val="accent2"/>
                </a:solidFill>
                <a:latin typeface="Comic Sans MS" pitchFamily="66" charset="0"/>
              </a:rPr>
              <a:t>GST paid on imports (goods as well as services) would be available as credit.</a:t>
            </a:r>
          </a:p>
          <a:p>
            <a:pPr marL="274320" indent="-274320" eaLnBrk="1" fontAlgn="auto" hangingPunct="1">
              <a:lnSpc>
                <a:spcPct val="80000"/>
              </a:lnSpc>
              <a:spcAft>
                <a:spcPts val="0"/>
              </a:spcAft>
              <a:buClr>
                <a:schemeClr val="accent3"/>
              </a:buClr>
              <a:buFont typeface="Wingdings 2"/>
              <a:buChar char=""/>
              <a:defRPr/>
            </a:pPr>
            <a:r>
              <a:rPr lang="en-GB" sz="2400" dirty="0" smtClean="0">
                <a:solidFill>
                  <a:schemeClr val="accent2"/>
                </a:solidFill>
                <a:latin typeface="Comic Sans MS" pitchFamily="66" charset="0"/>
              </a:rPr>
              <a:t>Input tax Credits ( ITC)</a:t>
            </a:r>
          </a:p>
          <a:p>
            <a:pPr marL="274320" lvl="1" indent="-274320" eaLnBrk="1" fontAlgn="auto" hangingPunct="1">
              <a:lnSpc>
                <a:spcPct val="80000"/>
              </a:lnSpc>
              <a:spcAft>
                <a:spcPts val="0"/>
              </a:spcAft>
              <a:buClr>
                <a:schemeClr val="accent3"/>
              </a:buClr>
              <a:buSzPct val="95000"/>
              <a:buFont typeface="Wingdings 2"/>
              <a:buChar char=""/>
              <a:defRPr/>
            </a:pPr>
            <a:r>
              <a:rPr lang="en-GB" dirty="0" smtClean="0">
                <a:solidFill>
                  <a:schemeClr val="accent2"/>
                </a:solidFill>
                <a:latin typeface="Comic Sans MS" pitchFamily="66" charset="0"/>
              </a:rPr>
              <a:t>full credits under the Central and the State GST that will operate in parallel </a:t>
            </a:r>
          </a:p>
          <a:p>
            <a:pPr marL="274320" lvl="1" indent="-274320" eaLnBrk="1" fontAlgn="auto" hangingPunct="1">
              <a:lnSpc>
                <a:spcPct val="80000"/>
              </a:lnSpc>
              <a:spcAft>
                <a:spcPts val="0"/>
              </a:spcAft>
              <a:buClr>
                <a:schemeClr val="accent3"/>
              </a:buClr>
              <a:buSzPct val="95000"/>
              <a:buFont typeface="Wingdings 2"/>
              <a:buChar char=""/>
              <a:defRPr/>
            </a:pPr>
            <a:r>
              <a:rPr lang="en-GB" dirty="0" smtClean="0">
                <a:solidFill>
                  <a:schemeClr val="accent2"/>
                </a:solidFill>
                <a:latin typeface="Comic Sans MS" pitchFamily="66" charset="0"/>
              </a:rPr>
              <a:t>cross utilization of credits between Central GST and State GST not permitted</a:t>
            </a:r>
          </a:p>
          <a:p>
            <a:pPr marL="274320" lvl="1" indent="-274320" eaLnBrk="1" fontAlgn="auto" hangingPunct="1">
              <a:lnSpc>
                <a:spcPct val="80000"/>
              </a:lnSpc>
              <a:spcAft>
                <a:spcPts val="0"/>
              </a:spcAft>
              <a:buClr>
                <a:schemeClr val="accent3"/>
              </a:buClr>
              <a:buSzPct val="95000"/>
              <a:buFont typeface="Wingdings 2"/>
              <a:buChar char=""/>
              <a:defRPr/>
            </a:pPr>
            <a:r>
              <a:rPr lang="en-GB" dirty="0" smtClean="0">
                <a:solidFill>
                  <a:schemeClr val="accent2"/>
                </a:solidFill>
                <a:latin typeface="Comic Sans MS" pitchFamily="66" charset="0"/>
              </a:rPr>
              <a:t>refund of unutilized accumulated ITC.</a:t>
            </a:r>
          </a:p>
          <a:p>
            <a:pPr marL="274320" indent="-274320" eaLnBrk="1" fontAlgn="auto" hangingPunct="1">
              <a:lnSpc>
                <a:spcPct val="80000"/>
              </a:lnSpc>
              <a:spcAft>
                <a:spcPts val="0"/>
              </a:spcAft>
              <a:buClr>
                <a:schemeClr val="accent3"/>
              </a:buClr>
              <a:buFont typeface="Wingdings 2"/>
              <a:buChar char=""/>
              <a:defRPr/>
            </a:pPr>
            <a:r>
              <a:rPr lang="en-GB" sz="2400" dirty="0" smtClean="0">
                <a:solidFill>
                  <a:schemeClr val="accent2"/>
                </a:solidFill>
                <a:latin typeface="Comic Sans MS" pitchFamily="66" charset="0"/>
              </a:rPr>
              <a:t>Inter-State transactions</a:t>
            </a:r>
          </a:p>
          <a:p>
            <a:pPr marL="274320" lvl="1" indent="-274320" eaLnBrk="1" fontAlgn="auto" hangingPunct="1">
              <a:lnSpc>
                <a:spcPct val="80000"/>
              </a:lnSpc>
              <a:spcAft>
                <a:spcPts val="0"/>
              </a:spcAft>
              <a:buClr>
                <a:schemeClr val="accent3"/>
              </a:buClr>
              <a:buSzPct val="95000"/>
              <a:buFont typeface="Wingdings 2"/>
              <a:buChar char=""/>
              <a:defRPr/>
            </a:pPr>
            <a:r>
              <a:rPr lang="en-GB" dirty="0" smtClean="0">
                <a:solidFill>
                  <a:schemeClr val="accent2"/>
                </a:solidFill>
                <a:latin typeface="Comic Sans MS" pitchFamily="66" charset="0"/>
              </a:rPr>
              <a:t>goods to be taxed in the destination/importing State</a:t>
            </a:r>
          </a:p>
          <a:p>
            <a:pPr marL="274320" lvl="1" indent="-274320" eaLnBrk="1" fontAlgn="auto" hangingPunct="1">
              <a:lnSpc>
                <a:spcPct val="80000"/>
              </a:lnSpc>
              <a:spcAft>
                <a:spcPts val="0"/>
              </a:spcAft>
              <a:buClr>
                <a:schemeClr val="accent3"/>
              </a:buClr>
              <a:buSzPct val="95000"/>
              <a:buFont typeface="Wingdings 2"/>
              <a:buChar char=""/>
              <a:defRPr/>
            </a:pPr>
            <a:r>
              <a:rPr lang="en-GB" dirty="0" smtClean="0">
                <a:solidFill>
                  <a:schemeClr val="accent2"/>
                </a:solidFill>
                <a:latin typeface="Comic Sans MS" pitchFamily="66" charset="0"/>
              </a:rPr>
              <a:t>services to be taxed in the State of consumption </a:t>
            </a:r>
          </a:p>
          <a:p>
            <a:pPr marL="274320" lvl="1" indent="-274320" eaLnBrk="1" fontAlgn="auto" hangingPunct="1">
              <a:lnSpc>
                <a:spcPct val="80000"/>
              </a:lnSpc>
              <a:spcAft>
                <a:spcPts val="0"/>
              </a:spcAft>
              <a:buClr>
                <a:schemeClr val="accent3"/>
              </a:buClr>
              <a:buSzPct val="95000"/>
              <a:buFont typeface="Wingdings 2"/>
              <a:buChar char=""/>
              <a:defRPr/>
            </a:pPr>
            <a:r>
              <a:rPr lang="en-GB" dirty="0" smtClean="0">
                <a:solidFill>
                  <a:schemeClr val="accent2"/>
                </a:solidFill>
                <a:latin typeface="Comic Sans MS" pitchFamily="66" charset="0"/>
              </a:rPr>
              <a:t>zero rating in the originating State</a:t>
            </a:r>
          </a:p>
          <a:p>
            <a:pPr marL="274320" indent="-274320" eaLnBrk="1" fontAlgn="auto" hangingPunct="1">
              <a:lnSpc>
                <a:spcPct val="80000"/>
              </a:lnSpc>
              <a:spcAft>
                <a:spcPts val="813"/>
              </a:spcAft>
              <a:buClr>
                <a:schemeClr val="accent3"/>
              </a:buClr>
              <a:buFont typeface="Wingdings 2"/>
              <a:buChar char=""/>
              <a:defRPr/>
            </a:pPr>
            <a:endParaRPr lang="en-GB" sz="2200" dirty="0" smtClean="0">
              <a:solidFill>
                <a:schemeClr val="accent2"/>
              </a:solidFill>
              <a:latin typeface="Comic Sans MS" pitchFamily="66" charset="0"/>
            </a:endParaRPr>
          </a:p>
          <a:p>
            <a:pPr marL="274320" indent="-274320" eaLnBrk="1" fontAlgn="auto" hangingPunct="1">
              <a:lnSpc>
                <a:spcPct val="80000"/>
              </a:lnSpc>
              <a:spcAft>
                <a:spcPts val="0"/>
              </a:spcAft>
              <a:buClr>
                <a:schemeClr val="accent3"/>
              </a:buClr>
              <a:buFont typeface="Wingdings 2"/>
              <a:buChar char=""/>
              <a:defRPr/>
            </a:pPr>
            <a:endParaRPr lang="en-US" sz="2200" dirty="0" smtClean="0">
              <a:solidFill>
                <a:schemeClr val="accent2"/>
              </a:solidFill>
              <a:latin typeface="Comic Sans MS" pitchFamily="66" charset="0"/>
            </a:endParaRPr>
          </a:p>
        </p:txBody>
      </p:sp>
      <p:sp>
        <p:nvSpPr>
          <p:cNvPr id="16386" name="Slide Number Placeholder 5"/>
          <p:cNvSpPr>
            <a:spLocks noGrp="1"/>
          </p:cNvSpPr>
          <p:nvPr>
            <p:ph type="sldNum" sz="quarter" idx="12"/>
          </p:nvPr>
        </p:nvSpPr>
        <p:spPr/>
        <p:txBody>
          <a:bodyPr/>
          <a:lstStyle/>
          <a:p>
            <a:pPr>
              <a:defRPr/>
            </a:pPr>
            <a:fld id="{6A2ADBB3-A9AB-47A2-9824-A3A9576C2406}" type="slidenum">
              <a:rPr lang="en-US"/>
              <a:pPr>
                <a:defRPr/>
              </a:pPr>
              <a:t>16</a:t>
            </a:fld>
            <a:endParaRPr lang="en-US"/>
          </a:p>
        </p:txBody>
      </p:sp>
      <p:sp>
        <p:nvSpPr>
          <p:cNvPr id="5" name="Date Placeholder 4"/>
          <p:cNvSpPr>
            <a:spLocks noGrp="1"/>
          </p:cNvSpPr>
          <p:nvPr>
            <p:ph type="dt" sz="quarter" idx="10"/>
          </p:nvPr>
        </p:nvSpPr>
        <p:spPr/>
        <p:txBody>
          <a:bodyPr/>
          <a:lstStyle/>
          <a:p>
            <a:pPr>
              <a:defRPr/>
            </a:pPr>
            <a:fld id="{711FDF1A-DF08-4F92-B44F-98714714F591}"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checkerboard(across)">
                                      <p:cBhvr>
                                        <p:cTn id="7" dur="1000"/>
                                        <p:tgtEl>
                                          <p:spTgt spid="16387"/>
                                        </p:tgtEl>
                                      </p:cBhvr>
                                    </p:animEffect>
                                  </p:childTnLst>
                                </p:cTn>
                              </p:par>
                            </p:childTnLst>
                          </p:cTn>
                        </p:par>
                        <p:par>
                          <p:cTn id="8" fill="hold">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16388">
                                            <p:txEl>
                                              <p:pRg st="0" end="0"/>
                                            </p:txEl>
                                          </p:spTgt>
                                        </p:tgtEl>
                                        <p:attrNameLst>
                                          <p:attrName>style.visibility</p:attrName>
                                        </p:attrNameLst>
                                      </p:cBhvr>
                                      <p:to>
                                        <p:strVal val="visible"/>
                                      </p:to>
                                    </p:set>
                                    <p:animEffect transition="in" filter="diamond(in)">
                                      <p:cBhvr>
                                        <p:cTn id="11" dur="1000"/>
                                        <p:tgtEl>
                                          <p:spTgt spid="16388">
                                            <p:txEl>
                                              <p:pRg st="0" end="0"/>
                                            </p:txEl>
                                          </p:spTgt>
                                        </p:tgtEl>
                                      </p:cBhvr>
                                    </p:animEffect>
                                  </p:childTnLst>
                                </p:cTn>
                              </p:par>
                            </p:childTnLst>
                          </p:cTn>
                        </p:par>
                        <p:par>
                          <p:cTn id="12" fill="hold">
                            <p:stCondLst>
                              <p:cond delay="2000"/>
                            </p:stCondLst>
                            <p:childTnLst>
                              <p:par>
                                <p:cTn id="13" presetID="8" presetClass="entr" presetSubtype="16" fill="hold" grpId="0" nodeType="afterEffect">
                                  <p:stCondLst>
                                    <p:cond delay="0"/>
                                  </p:stCondLst>
                                  <p:childTnLst>
                                    <p:set>
                                      <p:cBhvr>
                                        <p:cTn id="14" dur="1" fill="hold">
                                          <p:stCondLst>
                                            <p:cond delay="0"/>
                                          </p:stCondLst>
                                        </p:cTn>
                                        <p:tgtEl>
                                          <p:spTgt spid="16388">
                                            <p:txEl>
                                              <p:pRg st="1" end="1"/>
                                            </p:txEl>
                                          </p:spTgt>
                                        </p:tgtEl>
                                        <p:attrNameLst>
                                          <p:attrName>style.visibility</p:attrName>
                                        </p:attrNameLst>
                                      </p:cBhvr>
                                      <p:to>
                                        <p:strVal val="visible"/>
                                      </p:to>
                                    </p:set>
                                    <p:animEffect transition="in" filter="diamond(in)">
                                      <p:cBhvr>
                                        <p:cTn id="15" dur="1000"/>
                                        <p:tgtEl>
                                          <p:spTgt spid="16388">
                                            <p:txEl>
                                              <p:pRg st="1" end="1"/>
                                            </p:txEl>
                                          </p:spTgt>
                                        </p:tgtEl>
                                      </p:cBhvr>
                                    </p:animEffect>
                                  </p:childTnLst>
                                </p:cTn>
                              </p:par>
                            </p:childTnLst>
                          </p:cTn>
                        </p:par>
                        <p:par>
                          <p:cTn id="16" fill="hold">
                            <p:stCondLst>
                              <p:cond delay="3000"/>
                            </p:stCondLst>
                            <p:childTnLst>
                              <p:par>
                                <p:cTn id="17" presetID="8" presetClass="entr" presetSubtype="16" fill="hold" grpId="0" nodeType="afterEffect">
                                  <p:stCondLst>
                                    <p:cond delay="0"/>
                                  </p:stCondLst>
                                  <p:childTnLst>
                                    <p:set>
                                      <p:cBhvr>
                                        <p:cTn id="18" dur="1" fill="hold">
                                          <p:stCondLst>
                                            <p:cond delay="0"/>
                                          </p:stCondLst>
                                        </p:cTn>
                                        <p:tgtEl>
                                          <p:spTgt spid="16388">
                                            <p:txEl>
                                              <p:pRg st="2" end="2"/>
                                            </p:txEl>
                                          </p:spTgt>
                                        </p:tgtEl>
                                        <p:attrNameLst>
                                          <p:attrName>style.visibility</p:attrName>
                                        </p:attrNameLst>
                                      </p:cBhvr>
                                      <p:to>
                                        <p:strVal val="visible"/>
                                      </p:to>
                                    </p:set>
                                    <p:animEffect transition="in" filter="diamond(in)">
                                      <p:cBhvr>
                                        <p:cTn id="19" dur="1000"/>
                                        <p:tgtEl>
                                          <p:spTgt spid="16388">
                                            <p:txEl>
                                              <p:pRg st="2" end="2"/>
                                            </p:txEl>
                                          </p:spTgt>
                                        </p:tgtEl>
                                      </p:cBhvr>
                                    </p:animEffect>
                                  </p:childTnLst>
                                </p:cTn>
                              </p:par>
                            </p:childTnLst>
                          </p:cTn>
                        </p:par>
                        <p:par>
                          <p:cTn id="20" fill="hold">
                            <p:stCondLst>
                              <p:cond delay="4000"/>
                            </p:stCondLst>
                            <p:childTnLst>
                              <p:par>
                                <p:cTn id="21" presetID="8" presetClass="entr" presetSubtype="16" fill="hold" grpId="0" nodeType="afterEffect">
                                  <p:stCondLst>
                                    <p:cond delay="0"/>
                                  </p:stCondLst>
                                  <p:childTnLst>
                                    <p:set>
                                      <p:cBhvr>
                                        <p:cTn id="22" dur="1" fill="hold">
                                          <p:stCondLst>
                                            <p:cond delay="0"/>
                                          </p:stCondLst>
                                        </p:cTn>
                                        <p:tgtEl>
                                          <p:spTgt spid="16388">
                                            <p:txEl>
                                              <p:pRg st="3" end="3"/>
                                            </p:txEl>
                                          </p:spTgt>
                                        </p:tgtEl>
                                        <p:attrNameLst>
                                          <p:attrName>style.visibility</p:attrName>
                                        </p:attrNameLst>
                                      </p:cBhvr>
                                      <p:to>
                                        <p:strVal val="visible"/>
                                      </p:to>
                                    </p:set>
                                    <p:animEffect transition="in" filter="diamond(in)">
                                      <p:cBhvr>
                                        <p:cTn id="23" dur="1000"/>
                                        <p:tgtEl>
                                          <p:spTgt spid="16388">
                                            <p:txEl>
                                              <p:pRg st="3" end="3"/>
                                            </p:txEl>
                                          </p:spTgt>
                                        </p:tgtEl>
                                      </p:cBhvr>
                                    </p:animEffect>
                                  </p:childTnLst>
                                </p:cTn>
                              </p:par>
                            </p:childTnLst>
                          </p:cTn>
                        </p:par>
                        <p:par>
                          <p:cTn id="24" fill="hold">
                            <p:stCondLst>
                              <p:cond delay="5000"/>
                            </p:stCondLst>
                            <p:childTnLst>
                              <p:par>
                                <p:cTn id="25" presetID="8" presetClass="entr" presetSubtype="16" fill="hold" grpId="0" nodeType="afterEffect">
                                  <p:stCondLst>
                                    <p:cond delay="0"/>
                                  </p:stCondLst>
                                  <p:childTnLst>
                                    <p:set>
                                      <p:cBhvr>
                                        <p:cTn id="26" dur="1" fill="hold">
                                          <p:stCondLst>
                                            <p:cond delay="0"/>
                                          </p:stCondLst>
                                        </p:cTn>
                                        <p:tgtEl>
                                          <p:spTgt spid="16388">
                                            <p:txEl>
                                              <p:pRg st="4" end="4"/>
                                            </p:txEl>
                                          </p:spTgt>
                                        </p:tgtEl>
                                        <p:attrNameLst>
                                          <p:attrName>style.visibility</p:attrName>
                                        </p:attrNameLst>
                                      </p:cBhvr>
                                      <p:to>
                                        <p:strVal val="visible"/>
                                      </p:to>
                                    </p:set>
                                    <p:animEffect transition="in" filter="diamond(in)">
                                      <p:cBhvr>
                                        <p:cTn id="27" dur="1000"/>
                                        <p:tgtEl>
                                          <p:spTgt spid="16388">
                                            <p:txEl>
                                              <p:pRg st="4" end="4"/>
                                            </p:txEl>
                                          </p:spTgt>
                                        </p:tgtEl>
                                      </p:cBhvr>
                                    </p:animEffect>
                                  </p:childTnLst>
                                </p:cTn>
                              </p:par>
                            </p:childTnLst>
                          </p:cTn>
                        </p:par>
                        <p:par>
                          <p:cTn id="28" fill="hold">
                            <p:stCondLst>
                              <p:cond delay="6000"/>
                            </p:stCondLst>
                            <p:childTnLst>
                              <p:par>
                                <p:cTn id="29" presetID="8" presetClass="entr" presetSubtype="16" fill="hold" grpId="0" nodeType="afterEffect">
                                  <p:stCondLst>
                                    <p:cond delay="0"/>
                                  </p:stCondLst>
                                  <p:childTnLst>
                                    <p:set>
                                      <p:cBhvr>
                                        <p:cTn id="30" dur="1" fill="hold">
                                          <p:stCondLst>
                                            <p:cond delay="0"/>
                                          </p:stCondLst>
                                        </p:cTn>
                                        <p:tgtEl>
                                          <p:spTgt spid="16388">
                                            <p:txEl>
                                              <p:pRg st="5" end="5"/>
                                            </p:txEl>
                                          </p:spTgt>
                                        </p:tgtEl>
                                        <p:attrNameLst>
                                          <p:attrName>style.visibility</p:attrName>
                                        </p:attrNameLst>
                                      </p:cBhvr>
                                      <p:to>
                                        <p:strVal val="visible"/>
                                      </p:to>
                                    </p:set>
                                    <p:animEffect transition="in" filter="diamond(in)">
                                      <p:cBhvr>
                                        <p:cTn id="31" dur="1000"/>
                                        <p:tgtEl>
                                          <p:spTgt spid="16388">
                                            <p:txEl>
                                              <p:pRg st="5" end="5"/>
                                            </p:txEl>
                                          </p:spTgt>
                                        </p:tgtEl>
                                      </p:cBhvr>
                                    </p:animEffect>
                                  </p:childTnLst>
                                </p:cTn>
                              </p:par>
                            </p:childTnLst>
                          </p:cTn>
                        </p:par>
                        <p:par>
                          <p:cTn id="32" fill="hold">
                            <p:stCondLst>
                              <p:cond delay="7000"/>
                            </p:stCondLst>
                            <p:childTnLst>
                              <p:par>
                                <p:cTn id="33" presetID="8" presetClass="entr" presetSubtype="16" fill="hold" grpId="0" nodeType="afterEffect">
                                  <p:stCondLst>
                                    <p:cond delay="0"/>
                                  </p:stCondLst>
                                  <p:childTnLst>
                                    <p:set>
                                      <p:cBhvr>
                                        <p:cTn id="34" dur="1" fill="hold">
                                          <p:stCondLst>
                                            <p:cond delay="0"/>
                                          </p:stCondLst>
                                        </p:cTn>
                                        <p:tgtEl>
                                          <p:spTgt spid="16388">
                                            <p:txEl>
                                              <p:pRg st="6" end="6"/>
                                            </p:txEl>
                                          </p:spTgt>
                                        </p:tgtEl>
                                        <p:attrNameLst>
                                          <p:attrName>style.visibility</p:attrName>
                                        </p:attrNameLst>
                                      </p:cBhvr>
                                      <p:to>
                                        <p:strVal val="visible"/>
                                      </p:to>
                                    </p:set>
                                    <p:animEffect transition="in" filter="diamond(in)">
                                      <p:cBhvr>
                                        <p:cTn id="35" dur="1000"/>
                                        <p:tgtEl>
                                          <p:spTgt spid="16388">
                                            <p:txEl>
                                              <p:pRg st="6" end="6"/>
                                            </p:txEl>
                                          </p:spTgt>
                                        </p:tgtEl>
                                      </p:cBhvr>
                                    </p:animEffect>
                                  </p:childTnLst>
                                </p:cTn>
                              </p:par>
                            </p:childTnLst>
                          </p:cTn>
                        </p:par>
                        <p:par>
                          <p:cTn id="36" fill="hold">
                            <p:stCondLst>
                              <p:cond delay="8000"/>
                            </p:stCondLst>
                            <p:childTnLst>
                              <p:par>
                                <p:cTn id="37" presetID="8" presetClass="entr" presetSubtype="16" fill="hold" grpId="0" nodeType="afterEffect">
                                  <p:stCondLst>
                                    <p:cond delay="0"/>
                                  </p:stCondLst>
                                  <p:childTnLst>
                                    <p:set>
                                      <p:cBhvr>
                                        <p:cTn id="38" dur="1" fill="hold">
                                          <p:stCondLst>
                                            <p:cond delay="0"/>
                                          </p:stCondLst>
                                        </p:cTn>
                                        <p:tgtEl>
                                          <p:spTgt spid="16388">
                                            <p:txEl>
                                              <p:pRg st="7" end="7"/>
                                            </p:txEl>
                                          </p:spTgt>
                                        </p:tgtEl>
                                        <p:attrNameLst>
                                          <p:attrName>style.visibility</p:attrName>
                                        </p:attrNameLst>
                                      </p:cBhvr>
                                      <p:to>
                                        <p:strVal val="visible"/>
                                      </p:to>
                                    </p:set>
                                    <p:animEffect transition="in" filter="diamond(in)">
                                      <p:cBhvr>
                                        <p:cTn id="39" dur="1000"/>
                                        <p:tgtEl>
                                          <p:spTgt spid="16388">
                                            <p:txEl>
                                              <p:pRg st="7" end="7"/>
                                            </p:txEl>
                                          </p:spTgt>
                                        </p:tgtEl>
                                      </p:cBhvr>
                                    </p:animEffect>
                                  </p:childTnLst>
                                </p:cTn>
                              </p:par>
                            </p:childTnLst>
                          </p:cTn>
                        </p:par>
                        <p:par>
                          <p:cTn id="40" fill="hold">
                            <p:stCondLst>
                              <p:cond delay="9000"/>
                            </p:stCondLst>
                            <p:childTnLst>
                              <p:par>
                                <p:cTn id="41" presetID="8" presetClass="entr" presetSubtype="16" fill="hold" grpId="0" nodeType="afterEffect">
                                  <p:stCondLst>
                                    <p:cond delay="0"/>
                                  </p:stCondLst>
                                  <p:childTnLst>
                                    <p:set>
                                      <p:cBhvr>
                                        <p:cTn id="42" dur="1" fill="hold">
                                          <p:stCondLst>
                                            <p:cond delay="0"/>
                                          </p:stCondLst>
                                        </p:cTn>
                                        <p:tgtEl>
                                          <p:spTgt spid="16388">
                                            <p:txEl>
                                              <p:pRg st="8" end="8"/>
                                            </p:txEl>
                                          </p:spTgt>
                                        </p:tgtEl>
                                        <p:attrNameLst>
                                          <p:attrName>style.visibility</p:attrName>
                                        </p:attrNameLst>
                                      </p:cBhvr>
                                      <p:to>
                                        <p:strVal val="visible"/>
                                      </p:to>
                                    </p:set>
                                    <p:animEffect transition="in" filter="diamond(in)">
                                      <p:cBhvr>
                                        <p:cTn id="43" dur="1000"/>
                                        <p:tgtEl>
                                          <p:spTgt spid="1638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Continued…</a:t>
            </a:r>
          </a:p>
        </p:txBody>
      </p:sp>
      <p:sp>
        <p:nvSpPr>
          <p:cNvPr id="17412" name="Rectangle 3"/>
          <p:cNvSpPr>
            <a:spLocks noGrp="1" noChangeArrowheads="1"/>
          </p:cNvSpPr>
          <p:nvPr>
            <p:ph idx="1"/>
          </p:nvPr>
        </p:nvSpPr>
        <p:spPr/>
        <p:txBody>
          <a:bodyPr/>
          <a:lstStyle/>
          <a:p>
            <a:pPr eaLnBrk="1" hangingPunct="1">
              <a:lnSpc>
                <a:spcPct val="80000"/>
              </a:lnSpc>
            </a:pPr>
            <a:r>
              <a:rPr lang="en-GB" sz="2400" smtClean="0">
                <a:solidFill>
                  <a:schemeClr val="accent2"/>
                </a:solidFill>
                <a:latin typeface="Comic Sans MS" pitchFamily="66" charset="0"/>
              </a:rPr>
              <a:t>Difficult to determine the actual place of effective use/enjoyment of services.</a:t>
            </a:r>
          </a:p>
          <a:p>
            <a:pPr eaLnBrk="1" hangingPunct="1">
              <a:lnSpc>
                <a:spcPct val="80000"/>
              </a:lnSpc>
            </a:pPr>
            <a:r>
              <a:rPr lang="en-GB" sz="2400" smtClean="0">
                <a:solidFill>
                  <a:schemeClr val="accent2"/>
                </a:solidFill>
                <a:latin typeface="Comic Sans MS" pitchFamily="66" charset="0"/>
              </a:rPr>
              <a:t>Rules for place of supply of services to be framed. </a:t>
            </a:r>
          </a:p>
          <a:p>
            <a:pPr eaLnBrk="1" hangingPunct="1">
              <a:lnSpc>
                <a:spcPct val="80000"/>
              </a:lnSpc>
            </a:pPr>
            <a:r>
              <a:rPr lang="en-GB" sz="2400" smtClean="0">
                <a:solidFill>
                  <a:schemeClr val="accent2"/>
                </a:solidFill>
                <a:latin typeface="Comic Sans MS" pitchFamily="66" charset="0"/>
              </a:rPr>
              <a:t>Currently no uniform practice exists.</a:t>
            </a:r>
          </a:p>
          <a:p>
            <a:pPr eaLnBrk="1" hangingPunct="1">
              <a:lnSpc>
                <a:spcPct val="80000"/>
              </a:lnSpc>
            </a:pPr>
            <a:r>
              <a:rPr lang="en-GB" sz="2400" smtClean="0">
                <a:solidFill>
                  <a:schemeClr val="accent2"/>
                </a:solidFill>
                <a:latin typeface="Comic Sans MS" pitchFamily="66" charset="0"/>
              </a:rPr>
              <a:t>Administrative convenience &amp; convenience of the trade &amp; industry to be factored to determine the place of collection of service tax.</a:t>
            </a:r>
          </a:p>
          <a:p>
            <a:pPr eaLnBrk="1" hangingPunct="1">
              <a:lnSpc>
                <a:spcPct val="80000"/>
              </a:lnSpc>
            </a:pPr>
            <a:endParaRPr lang="en-US" sz="2400" smtClean="0">
              <a:solidFill>
                <a:schemeClr val="accent2"/>
              </a:solidFill>
              <a:latin typeface="Comic Sans MS" pitchFamily="66" charset="0"/>
            </a:endParaRPr>
          </a:p>
        </p:txBody>
      </p:sp>
      <p:sp>
        <p:nvSpPr>
          <p:cNvPr id="17410" name="Slide Number Placeholder 5"/>
          <p:cNvSpPr>
            <a:spLocks noGrp="1"/>
          </p:cNvSpPr>
          <p:nvPr>
            <p:ph type="sldNum" sz="quarter" idx="12"/>
          </p:nvPr>
        </p:nvSpPr>
        <p:spPr/>
        <p:txBody>
          <a:bodyPr/>
          <a:lstStyle/>
          <a:p>
            <a:pPr>
              <a:defRPr/>
            </a:pPr>
            <a:fld id="{F6F6F27F-1C84-4AC1-A316-13748641EE33}" type="slidenum">
              <a:rPr lang="en-US"/>
              <a:pPr>
                <a:defRPr/>
              </a:pPr>
              <a:t>17</a:t>
            </a:fld>
            <a:endParaRPr lang="en-US"/>
          </a:p>
        </p:txBody>
      </p:sp>
      <p:sp>
        <p:nvSpPr>
          <p:cNvPr id="5" name="Date Placeholder 4"/>
          <p:cNvSpPr>
            <a:spLocks noGrp="1"/>
          </p:cNvSpPr>
          <p:nvPr>
            <p:ph type="dt" sz="quarter" idx="10"/>
          </p:nvPr>
        </p:nvSpPr>
        <p:spPr/>
        <p:txBody>
          <a:bodyPr/>
          <a:lstStyle/>
          <a:p>
            <a:pPr>
              <a:defRPr/>
            </a:pPr>
            <a:fld id="{466FC3C4-DAFB-4269-8FFD-1A1AB3A76D9D}"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1000" fill="hold"/>
                                        <p:tgtEl>
                                          <p:spTgt spid="17411"/>
                                        </p:tgtEl>
                                        <p:attrNameLst>
                                          <p:attrName>ppt_x</p:attrName>
                                        </p:attrNameLst>
                                      </p:cBhvr>
                                      <p:tavLst>
                                        <p:tav tm="0">
                                          <p:val>
                                            <p:strVal val="#ppt_x"/>
                                          </p:val>
                                        </p:tav>
                                        <p:tav tm="100000">
                                          <p:val>
                                            <p:strVal val="#ppt_x"/>
                                          </p:val>
                                        </p:tav>
                                      </p:tavLst>
                                    </p:anim>
                                    <p:anim calcmode="lin" valueType="num">
                                      <p:cBhvr additive="base">
                                        <p:cTn id="8" dur="1000" fill="hold"/>
                                        <p:tgtEl>
                                          <p:spTgt spid="17411"/>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 presetClass="entr" presetSubtype="10" fill="hold" grpId="0" nodeType="afterEffect">
                                  <p:stCondLst>
                                    <p:cond delay="0"/>
                                  </p:stCondLst>
                                  <p:childTnLst>
                                    <p:set>
                                      <p:cBhvr>
                                        <p:cTn id="11" dur="1" fill="hold">
                                          <p:stCondLst>
                                            <p:cond delay="0"/>
                                          </p:stCondLst>
                                        </p:cTn>
                                        <p:tgtEl>
                                          <p:spTgt spid="17412">
                                            <p:txEl>
                                              <p:pRg st="0" end="0"/>
                                            </p:txEl>
                                          </p:spTgt>
                                        </p:tgtEl>
                                        <p:attrNameLst>
                                          <p:attrName>style.visibility</p:attrName>
                                        </p:attrNameLst>
                                      </p:cBhvr>
                                      <p:to>
                                        <p:strVal val="visible"/>
                                      </p:to>
                                    </p:set>
                                    <p:animEffect transition="in" filter="checkerboard(across)">
                                      <p:cBhvr>
                                        <p:cTn id="12" dur="1000"/>
                                        <p:tgtEl>
                                          <p:spTgt spid="17412">
                                            <p:txEl>
                                              <p:pRg st="0" end="0"/>
                                            </p:txEl>
                                          </p:spTgt>
                                        </p:tgtEl>
                                      </p:cBhvr>
                                    </p:animEffect>
                                  </p:childTnLst>
                                </p:cTn>
                              </p:par>
                            </p:childTnLst>
                          </p:cTn>
                        </p:par>
                        <p:par>
                          <p:cTn id="13" fill="hold">
                            <p:stCondLst>
                              <p:cond delay="2000"/>
                            </p:stCondLst>
                            <p:childTnLst>
                              <p:par>
                                <p:cTn id="14" presetID="5" presetClass="entr" presetSubtype="10" fill="hold" grpId="0" nodeType="afterEffect">
                                  <p:stCondLst>
                                    <p:cond delay="0"/>
                                  </p:stCondLst>
                                  <p:childTnLst>
                                    <p:set>
                                      <p:cBhvr>
                                        <p:cTn id="15" dur="1" fill="hold">
                                          <p:stCondLst>
                                            <p:cond delay="0"/>
                                          </p:stCondLst>
                                        </p:cTn>
                                        <p:tgtEl>
                                          <p:spTgt spid="17412">
                                            <p:txEl>
                                              <p:pRg st="1" end="1"/>
                                            </p:txEl>
                                          </p:spTgt>
                                        </p:tgtEl>
                                        <p:attrNameLst>
                                          <p:attrName>style.visibility</p:attrName>
                                        </p:attrNameLst>
                                      </p:cBhvr>
                                      <p:to>
                                        <p:strVal val="visible"/>
                                      </p:to>
                                    </p:set>
                                    <p:animEffect transition="in" filter="checkerboard(across)">
                                      <p:cBhvr>
                                        <p:cTn id="16" dur="1000"/>
                                        <p:tgtEl>
                                          <p:spTgt spid="17412">
                                            <p:txEl>
                                              <p:pRg st="1" end="1"/>
                                            </p:txEl>
                                          </p:spTgt>
                                        </p:tgtEl>
                                      </p:cBhvr>
                                    </p:animEffect>
                                  </p:childTnLst>
                                </p:cTn>
                              </p:par>
                            </p:childTnLst>
                          </p:cTn>
                        </p:par>
                        <p:par>
                          <p:cTn id="17" fill="hold">
                            <p:stCondLst>
                              <p:cond delay="3000"/>
                            </p:stCondLst>
                            <p:childTnLst>
                              <p:par>
                                <p:cTn id="18" presetID="5" presetClass="entr" presetSubtype="10" fill="hold" grpId="0" nodeType="afterEffect">
                                  <p:stCondLst>
                                    <p:cond delay="0"/>
                                  </p:stCondLst>
                                  <p:childTnLst>
                                    <p:set>
                                      <p:cBhvr>
                                        <p:cTn id="19" dur="1" fill="hold">
                                          <p:stCondLst>
                                            <p:cond delay="0"/>
                                          </p:stCondLst>
                                        </p:cTn>
                                        <p:tgtEl>
                                          <p:spTgt spid="17412">
                                            <p:txEl>
                                              <p:pRg st="2" end="2"/>
                                            </p:txEl>
                                          </p:spTgt>
                                        </p:tgtEl>
                                        <p:attrNameLst>
                                          <p:attrName>style.visibility</p:attrName>
                                        </p:attrNameLst>
                                      </p:cBhvr>
                                      <p:to>
                                        <p:strVal val="visible"/>
                                      </p:to>
                                    </p:set>
                                    <p:animEffect transition="in" filter="checkerboard(across)">
                                      <p:cBhvr>
                                        <p:cTn id="20" dur="1000"/>
                                        <p:tgtEl>
                                          <p:spTgt spid="17412">
                                            <p:txEl>
                                              <p:pRg st="2" end="2"/>
                                            </p:txEl>
                                          </p:spTgt>
                                        </p:tgtEl>
                                      </p:cBhvr>
                                    </p:animEffect>
                                  </p:childTnLst>
                                </p:cTn>
                              </p:par>
                            </p:childTnLst>
                          </p:cTn>
                        </p:par>
                        <p:par>
                          <p:cTn id="21" fill="hold">
                            <p:stCondLst>
                              <p:cond delay="4000"/>
                            </p:stCondLst>
                            <p:childTnLst>
                              <p:par>
                                <p:cTn id="22" presetID="5" presetClass="entr" presetSubtype="10" fill="hold" grpId="0" nodeType="afterEffect">
                                  <p:stCondLst>
                                    <p:cond delay="0"/>
                                  </p:stCondLst>
                                  <p:childTnLst>
                                    <p:set>
                                      <p:cBhvr>
                                        <p:cTn id="23" dur="1" fill="hold">
                                          <p:stCondLst>
                                            <p:cond delay="0"/>
                                          </p:stCondLst>
                                        </p:cTn>
                                        <p:tgtEl>
                                          <p:spTgt spid="17412">
                                            <p:txEl>
                                              <p:pRg st="3" end="3"/>
                                            </p:txEl>
                                          </p:spTgt>
                                        </p:tgtEl>
                                        <p:attrNameLst>
                                          <p:attrName>style.visibility</p:attrName>
                                        </p:attrNameLst>
                                      </p:cBhvr>
                                      <p:to>
                                        <p:strVal val="visible"/>
                                      </p:to>
                                    </p:set>
                                    <p:animEffect transition="in" filter="checkerboard(across)">
                                      <p:cBhvr>
                                        <p:cTn id="24" dur="1000"/>
                                        <p:tgtEl>
                                          <p:spTgt spid="174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Likely Features of GST</a:t>
            </a:r>
          </a:p>
        </p:txBody>
      </p:sp>
      <p:sp>
        <p:nvSpPr>
          <p:cNvPr id="18436" name="Rectangle 3"/>
          <p:cNvSpPr>
            <a:spLocks noGrp="1" noChangeArrowheads="1"/>
          </p:cNvSpPr>
          <p:nvPr>
            <p:ph idx="1"/>
          </p:nvPr>
        </p:nvSpPr>
        <p:spPr/>
        <p:txBody>
          <a:bodyPr>
            <a:normAutofit lnSpcReduction="10000"/>
          </a:bodyPr>
          <a:lstStyle/>
          <a:p>
            <a:pPr marL="274320" indent="-274320" algn="just" eaLnBrk="1" fontAlgn="auto" hangingPunct="1">
              <a:spcBef>
                <a:spcPts val="813"/>
              </a:spcBef>
              <a:spcAft>
                <a:spcPts val="813"/>
              </a:spcAft>
              <a:buClr>
                <a:schemeClr val="accent3"/>
              </a:buClr>
              <a:buFont typeface="Wingdings 2"/>
              <a:buChar char=""/>
              <a:defRPr/>
            </a:pPr>
            <a:r>
              <a:rPr lang="en-GB" sz="2400" dirty="0" smtClean="0">
                <a:solidFill>
                  <a:schemeClr val="accent2"/>
                </a:solidFill>
                <a:latin typeface="Comic Sans MS" pitchFamily="66" charset="0"/>
              </a:rPr>
              <a:t>Credit of tax paid on purchases would be allowed across the supply chain </a:t>
            </a:r>
          </a:p>
          <a:p>
            <a:pPr marL="274320" indent="-274320" algn="just" eaLnBrk="1" fontAlgn="auto" hangingPunct="1">
              <a:spcBef>
                <a:spcPts val="813"/>
              </a:spcBef>
              <a:spcAft>
                <a:spcPts val="813"/>
              </a:spcAft>
              <a:buClr>
                <a:schemeClr val="accent3"/>
              </a:buClr>
              <a:buFont typeface="Wingdings 2"/>
              <a:buChar char=""/>
              <a:defRPr/>
            </a:pPr>
            <a:r>
              <a:rPr lang="en-GB" sz="2400" dirty="0" smtClean="0">
                <a:solidFill>
                  <a:schemeClr val="accent2"/>
                </a:solidFill>
                <a:latin typeface="Comic Sans MS" pitchFamily="66" charset="0"/>
              </a:rPr>
              <a:t>Credit of State GST may not be allowed against Central GST or </a:t>
            </a:r>
            <a:r>
              <a:rPr lang="en-GB" sz="2400" i="1" dirty="0" smtClean="0">
                <a:solidFill>
                  <a:schemeClr val="accent2"/>
                </a:solidFill>
                <a:latin typeface="Comic Sans MS" pitchFamily="66" charset="0"/>
              </a:rPr>
              <a:t>vice versa.</a:t>
            </a:r>
          </a:p>
          <a:p>
            <a:pPr marL="274320" indent="-274320" algn="just" eaLnBrk="1" fontAlgn="auto" hangingPunct="1">
              <a:spcBef>
                <a:spcPts val="813"/>
              </a:spcBef>
              <a:spcAft>
                <a:spcPts val="813"/>
              </a:spcAft>
              <a:buClr>
                <a:schemeClr val="accent3"/>
              </a:buClr>
              <a:buFont typeface="Wingdings 2"/>
              <a:buChar char=""/>
              <a:defRPr/>
            </a:pPr>
            <a:r>
              <a:rPr lang="en-GB" sz="2400" dirty="0" smtClean="0">
                <a:solidFill>
                  <a:schemeClr val="accent2"/>
                </a:solidFill>
                <a:latin typeface="Comic Sans MS" pitchFamily="66" charset="0"/>
              </a:rPr>
              <a:t>State GST paid in one State would be creditable against State GST liability of another State.</a:t>
            </a:r>
          </a:p>
          <a:p>
            <a:pPr marL="274320" indent="-274320" algn="just" eaLnBrk="1" fontAlgn="auto" hangingPunct="1">
              <a:spcBef>
                <a:spcPts val="813"/>
              </a:spcBef>
              <a:spcAft>
                <a:spcPts val="813"/>
              </a:spcAft>
              <a:buClr>
                <a:schemeClr val="accent3"/>
              </a:buClr>
              <a:buFont typeface="Wingdings 2"/>
              <a:buChar char=""/>
              <a:defRPr/>
            </a:pPr>
            <a:r>
              <a:rPr lang="en-GB" sz="2400" dirty="0" smtClean="0">
                <a:solidFill>
                  <a:schemeClr val="accent2"/>
                </a:solidFill>
                <a:latin typeface="Comic Sans MS" pitchFamily="66" charset="0"/>
              </a:rPr>
              <a:t>Requirement of ‘C’ forms and ‘F’ forms would be abolished.</a:t>
            </a:r>
          </a:p>
          <a:p>
            <a:pPr marL="274320" indent="-274320" algn="just" eaLnBrk="1" fontAlgn="auto" hangingPunct="1">
              <a:spcBef>
                <a:spcPts val="813"/>
              </a:spcBef>
              <a:spcAft>
                <a:spcPts val="813"/>
              </a:spcAft>
              <a:buClr>
                <a:schemeClr val="accent3"/>
              </a:buClr>
              <a:buFont typeface="Wingdings 2"/>
              <a:buChar char=""/>
              <a:defRPr/>
            </a:pPr>
            <a:r>
              <a:rPr lang="en-GB" sz="2400" dirty="0" smtClean="0">
                <a:solidFill>
                  <a:schemeClr val="accent2"/>
                </a:solidFill>
                <a:latin typeface="Comic Sans MS" pitchFamily="66" charset="0"/>
              </a:rPr>
              <a:t>Certain specified goods may be subject to a lower State GST rate or be exempted. </a:t>
            </a:r>
          </a:p>
          <a:p>
            <a:pPr marL="274320" indent="-274320" eaLnBrk="1" fontAlgn="auto" hangingPunct="1">
              <a:lnSpc>
                <a:spcPct val="80000"/>
              </a:lnSpc>
              <a:spcAft>
                <a:spcPts val="0"/>
              </a:spcAft>
              <a:buClr>
                <a:schemeClr val="accent3"/>
              </a:buClr>
              <a:buFont typeface="Wingdings 2"/>
              <a:buChar char=""/>
              <a:defRPr/>
            </a:pPr>
            <a:endParaRPr lang="en-US" sz="2400" dirty="0" smtClean="0">
              <a:solidFill>
                <a:schemeClr val="accent2"/>
              </a:solidFill>
              <a:latin typeface="Comic Sans MS" pitchFamily="66" charset="0"/>
            </a:endParaRPr>
          </a:p>
        </p:txBody>
      </p:sp>
      <p:sp>
        <p:nvSpPr>
          <p:cNvPr id="18434" name="Slide Number Placeholder 5"/>
          <p:cNvSpPr>
            <a:spLocks noGrp="1"/>
          </p:cNvSpPr>
          <p:nvPr>
            <p:ph type="sldNum" sz="quarter" idx="12"/>
          </p:nvPr>
        </p:nvSpPr>
        <p:spPr/>
        <p:txBody>
          <a:bodyPr/>
          <a:lstStyle/>
          <a:p>
            <a:pPr>
              <a:defRPr/>
            </a:pPr>
            <a:fld id="{B56DF55C-2324-4B80-A5DA-C8A26A468E75}" type="slidenum">
              <a:rPr lang="en-US"/>
              <a:pPr>
                <a:defRPr/>
              </a:pPr>
              <a:t>18</a:t>
            </a:fld>
            <a:endParaRPr lang="en-US"/>
          </a:p>
        </p:txBody>
      </p:sp>
      <p:sp>
        <p:nvSpPr>
          <p:cNvPr id="5" name="Date Placeholder 4"/>
          <p:cNvSpPr>
            <a:spLocks noGrp="1"/>
          </p:cNvSpPr>
          <p:nvPr>
            <p:ph type="dt" sz="quarter" idx="10"/>
          </p:nvPr>
        </p:nvSpPr>
        <p:spPr/>
        <p:txBody>
          <a:bodyPr/>
          <a:lstStyle/>
          <a:p>
            <a:pPr>
              <a:defRPr/>
            </a:pPr>
            <a:fld id="{2DB876E8-84E7-4854-9BB2-49622EF6637F}"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ox(in)">
                                      <p:cBhvr>
                                        <p:cTn id="7" dur="1000"/>
                                        <p:tgtEl>
                                          <p:spTgt spid="18435"/>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18436">
                                            <p:txEl>
                                              <p:pRg st="0" end="0"/>
                                            </p:txEl>
                                          </p:spTgt>
                                        </p:tgtEl>
                                        <p:attrNameLst>
                                          <p:attrName>style.visibility</p:attrName>
                                        </p:attrNameLst>
                                      </p:cBhvr>
                                      <p:to>
                                        <p:strVal val="visible"/>
                                      </p:to>
                                    </p:set>
                                    <p:animEffect transition="in" filter="checkerboard(across)">
                                      <p:cBhvr>
                                        <p:cTn id="11" dur="500"/>
                                        <p:tgtEl>
                                          <p:spTgt spid="18436">
                                            <p:txEl>
                                              <p:pRg st="0" end="0"/>
                                            </p:txEl>
                                          </p:spTgt>
                                        </p:tgtEl>
                                      </p:cBhvr>
                                    </p:animEffect>
                                  </p:childTnLst>
                                </p:cTn>
                              </p:par>
                            </p:childTnLst>
                          </p:cTn>
                        </p:par>
                        <p:par>
                          <p:cTn id="12" fill="hold">
                            <p:stCondLst>
                              <p:cond delay="1500"/>
                            </p:stCondLst>
                            <p:childTnLst>
                              <p:par>
                                <p:cTn id="13" presetID="5" presetClass="entr" presetSubtype="10" fill="hold" grpId="0" nodeType="afterEffect">
                                  <p:stCondLst>
                                    <p:cond delay="0"/>
                                  </p:stCondLst>
                                  <p:childTnLst>
                                    <p:set>
                                      <p:cBhvr>
                                        <p:cTn id="14" dur="1" fill="hold">
                                          <p:stCondLst>
                                            <p:cond delay="0"/>
                                          </p:stCondLst>
                                        </p:cTn>
                                        <p:tgtEl>
                                          <p:spTgt spid="18436">
                                            <p:txEl>
                                              <p:pRg st="1" end="1"/>
                                            </p:txEl>
                                          </p:spTgt>
                                        </p:tgtEl>
                                        <p:attrNameLst>
                                          <p:attrName>style.visibility</p:attrName>
                                        </p:attrNameLst>
                                      </p:cBhvr>
                                      <p:to>
                                        <p:strVal val="visible"/>
                                      </p:to>
                                    </p:set>
                                    <p:animEffect transition="in" filter="checkerboard(across)">
                                      <p:cBhvr>
                                        <p:cTn id="15" dur="500"/>
                                        <p:tgtEl>
                                          <p:spTgt spid="18436">
                                            <p:txEl>
                                              <p:pRg st="1" end="1"/>
                                            </p:txEl>
                                          </p:spTgt>
                                        </p:tgtEl>
                                      </p:cBhvr>
                                    </p:animEffect>
                                  </p:childTnLst>
                                </p:cTn>
                              </p:par>
                            </p:childTnLst>
                          </p:cTn>
                        </p:par>
                        <p:par>
                          <p:cTn id="16" fill="hold">
                            <p:stCondLst>
                              <p:cond delay="2000"/>
                            </p:stCondLst>
                            <p:childTnLst>
                              <p:par>
                                <p:cTn id="17" presetID="5" presetClass="entr" presetSubtype="10" fill="hold" grpId="0" nodeType="afterEffect">
                                  <p:stCondLst>
                                    <p:cond delay="0"/>
                                  </p:stCondLst>
                                  <p:childTnLst>
                                    <p:set>
                                      <p:cBhvr>
                                        <p:cTn id="18" dur="1" fill="hold">
                                          <p:stCondLst>
                                            <p:cond delay="0"/>
                                          </p:stCondLst>
                                        </p:cTn>
                                        <p:tgtEl>
                                          <p:spTgt spid="18436">
                                            <p:txEl>
                                              <p:pRg st="2" end="2"/>
                                            </p:txEl>
                                          </p:spTgt>
                                        </p:tgtEl>
                                        <p:attrNameLst>
                                          <p:attrName>style.visibility</p:attrName>
                                        </p:attrNameLst>
                                      </p:cBhvr>
                                      <p:to>
                                        <p:strVal val="visible"/>
                                      </p:to>
                                    </p:set>
                                    <p:animEffect transition="in" filter="checkerboard(across)">
                                      <p:cBhvr>
                                        <p:cTn id="19" dur="500"/>
                                        <p:tgtEl>
                                          <p:spTgt spid="18436">
                                            <p:txEl>
                                              <p:pRg st="2" end="2"/>
                                            </p:txEl>
                                          </p:spTgt>
                                        </p:tgtEl>
                                      </p:cBhvr>
                                    </p:animEffect>
                                  </p:childTnLst>
                                </p:cTn>
                              </p:par>
                            </p:childTnLst>
                          </p:cTn>
                        </p:par>
                        <p:par>
                          <p:cTn id="20" fill="hold">
                            <p:stCondLst>
                              <p:cond delay="2500"/>
                            </p:stCondLst>
                            <p:childTnLst>
                              <p:par>
                                <p:cTn id="21" presetID="5" presetClass="entr" presetSubtype="10" fill="hold" grpId="0" nodeType="afterEffect">
                                  <p:stCondLst>
                                    <p:cond delay="0"/>
                                  </p:stCondLst>
                                  <p:childTnLst>
                                    <p:set>
                                      <p:cBhvr>
                                        <p:cTn id="22" dur="1" fill="hold">
                                          <p:stCondLst>
                                            <p:cond delay="0"/>
                                          </p:stCondLst>
                                        </p:cTn>
                                        <p:tgtEl>
                                          <p:spTgt spid="18436">
                                            <p:txEl>
                                              <p:pRg st="3" end="3"/>
                                            </p:txEl>
                                          </p:spTgt>
                                        </p:tgtEl>
                                        <p:attrNameLst>
                                          <p:attrName>style.visibility</p:attrName>
                                        </p:attrNameLst>
                                      </p:cBhvr>
                                      <p:to>
                                        <p:strVal val="visible"/>
                                      </p:to>
                                    </p:set>
                                    <p:animEffect transition="in" filter="checkerboard(across)">
                                      <p:cBhvr>
                                        <p:cTn id="23" dur="500"/>
                                        <p:tgtEl>
                                          <p:spTgt spid="18436">
                                            <p:txEl>
                                              <p:pRg st="3" end="3"/>
                                            </p:txEl>
                                          </p:spTgt>
                                        </p:tgtEl>
                                      </p:cBhvr>
                                    </p:animEffect>
                                  </p:childTnLst>
                                </p:cTn>
                              </p:par>
                            </p:childTnLst>
                          </p:cTn>
                        </p:par>
                        <p:par>
                          <p:cTn id="24" fill="hold">
                            <p:stCondLst>
                              <p:cond delay="3000"/>
                            </p:stCondLst>
                            <p:childTnLst>
                              <p:par>
                                <p:cTn id="25" presetID="5" presetClass="entr" presetSubtype="10" fill="hold" grpId="0" nodeType="afterEffect">
                                  <p:stCondLst>
                                    <p:cond delay="0"/>
                                  </p:stCondLst>
                                  <p:childTnLst>
                                    <p:set>
                                      <p:cBhvr>
                                        <p:cTn id="26" dur="1" fill="hold">
                                          <p:stCondLst>
                                            <p:cond delay="0"/>
                                          </p:stCondLst>
                                        </p:cTn>
                                        <p:tgtEl>
                                          <p:spTgt spid="18436">
                                            <p:txEl>
                                              <p:pRg st="4" end="4"/>
                                            </p:txEl>
                                          </p:spTgt>
                                        </p:tgtEl>
                                        <p:attrNameLst>
                                          <p:attrName>style.visibility</p:attrName>
                                        </p:attrNameLst>
                                      </p:cBhvr>
                                      <p:to>
                                        <p:strVal val="visible"/>
                                      </p:to>
                                    </p:set>
                                    <p:animEffect transition="in" filter="checkerboard(across)">
                                      <p:cBhvr>
                                        <p:cTn id="27" dur="500"/>
                                        <p:tgtEl>
                                          <p:spTgt spid="184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Continued…</a:t>
            </a:r>
          </a:p>
        </p:txBody>
      </p:sp>
      <p:sp>
        <p:nvSpPr>
          <p:cNvPr id="19460" name="Rectangle 3"/>
          <p:cNvSpPr>
            <a:spLocks noGrp="1" noChangeArrowheads="1"/>
          </p:cNvSpPr>
          <p:nvPr>
            <p:ph idx="1"/>
          </p:nvPr>
        </p:nvSpPr>
        <p:spPr/>
        <p:txBody>
          <a:bodyPr/>
          <a:lstStyle/>
          <a:p>
            <a:pPr algn="just" eaLnBrk="1" hangingPunct="1">
              <a:spcBef>
                <a:spcPts val="813"/>
              </a:spcBef>
              <a:spcAft>
                <a:spcPts val="813"/>
              </a:spcAft>
            </a:pPr>
            <a:r>
              <a:rPr lang="en-GB" sz="2400" smtClean="0">
                <a:solidFill>
                  <a:schemeClr val="accent2"/>
                </a:solidFill>
                <a:latin typeface="Comic Sans MS" pitchFamily="66" charset="0"/>
              </a:rPr>
              <a:t>Manufacturers, traders and service providers having turnover more than the threshold limit to register under Central and State GST.</a:t>
            </a:r>
          </a:p>
          <a:p>
            <a:pPr algn="just" eaLnBrk="1" hangingPunct="1">
              <a:spcBef>
                <a:spcPts val="813"/>
              </a:spcBef>
              <a:spcAft>
                <a:spcPts val="813"/>
              </a:spcAft>
            </a:pPr>
            <a:r>
              <a:rPr lang="en-GB" sz="2400" smtClean="0">
                <a:solidFill>
                  <a:schemeClr val="accent2"/>
                </a:solidFill>
                <a:latin typeface="Comic Sans MS" pitchFamily="66" charset="0"/>
              </a:rPr>
              <a:t>A single Tax Identification Number (TIN) would be allotted for both Central and State GST.</a:t>
            </a:r>
          </a:p>
          <a:p>
            <a:pPr algn="just" eaLnBrk="1" hangingPunct="1">
              <a:spcBef>
                <a:spcPts val="813"/>
              </a:spcBef>
              <a:spcAft>
                <a:spcPts val="813"/>
              </a:spcAft>
            </a:pPr>
            <a:r>
              <a:rPr lang="en-GB" sz="2400" smtClean="0">
                <a:solidFill>
                  <a:schemeClr val="accent2"/>
                </a:solidFill>
                <a:latin typeface="Comic Sans MS" pitchFamily="66" charset="0"/>
              </a:rPr>
              <a:t>Both Central as well as State GST would be levied at every point of sale. </a:t>
            </a:r>
          </a:p>
          <a:p>
            <a:pPr algn="just" eaLnBrk="1" hangingPunct="1">
              <a:spcBef>
                <a:spcPts val="813"/>
              </a:spcBef>
              <a:spcAft>
                <a:spcPts val="813"/>
              </a:spcAft>
            </a:pPr>
            <a:endParaRPr lang="en-GB" sz="2400" smtClean="0">
              <a:solidFill>
                <a:schemeClr val="accent2"/>
              </a:solidFill>
              <a:latin typeface="Comic Sans MS" pitchFamily="66" charset="0"/>
            </a:endParaRPr>
          </a:p>
          <a:p>
            <a:pPr eaLnBrk="1" hangingPunct="1"/>
            <a:endParaRPr lang="en-US" sz="2800" smtClean="0">
              <a:solidFill>
                <a:schemeClr val="accent2"/>
              </a:solidFill>
              <a:latin typeface="Comic Sans MS" pitchFamily="66" charset="0"/>
            </a:endParaRPr>
          </a:p>
        </p:txBody>
      </p:sp>
      <p:sp>
        <p:nvSpPr>
          <p:cNvPr id="19458" name="Slide Number Placeholder 5"/>
          <p:cNvSpPr>
            <a:spLocks noGrp="1"/>
          </p:cNvSpPr>
          <p:nvPr>
            <p:ph type="sldNum" sz="quarter" idx="12"/>
          </p:nvPr>
        </p:nvSpPr>
        <p:spPr/>
        <p:txBody>
          <a:bodyPr/>
          <a:lstStyle/>
          <a:p>
            <a:pPr>
              <a:defRPr/>
            </a:pPr>
            <a:fld id="{5CA1FC28-8EE2-45C9-B73D-3A16157CCEA2}" type="slidenum">
              <a:rPr lang="en-US"/>
              <a:pPr>
                <a:defRPr/>
              </a:pPr>
              <a:t>19</a:t>
            </a:fld>
            <a:endParaRPr lang="en-US"/>
          </a:p>
        </p:txBody>
      </p:sp>
      <p:sp>
        <p:nvSpPr>
          <p:cNvPr id="5" name="Date Placeholder 4"/>
          <p:cNvSpPr>
            <a:spLocks noGrp="1"/>
          </p:cNvSpPr>
          <p:nvPr>
            <p:ph type="dt" sz="quarter" idx="10"/>
          </p:nvPr>
        </p:nvSpPr>
        <p:spPr/>
        <p:txBody>
          <a:bodyPr/>
          <a:lstStyle/>
          <a:p>
            <a:pPr>
              <a:defRPr/>
            </a:pPr>
            <a:fld id="{42B78776-820A-4794-B20B-6ACFBF359C02}"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blinds(horizontal)">
                                      <p:cBhvr>
                                        <p:cTn id="7" dur="1000"/>
                                        <p:tgtEl>
                                          <p:spTgt spid="19459"/>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19460">
                                            <p:txEl>
                                              <p:pRg st="0" end="0"/>
                                            </p:txEl>
                                          </p:spTgt>
                                        </p:tgtEl>
                                        <p:attrNameLst>
                                          <p:attrName>style.visibility</p:attrName>
                                        </p:attrNameLst>
                                      </p:cBhvr>
                                      <p:to>
                                        <p:strVal val="visible"/>
                                      </p:to>
                                    </p:set>
                                    <p:animEffect transition="in" filter="checkerboard(across)">
                                      <p:cBhvr>
                                        <p:cTn id="11" dur="1000"/>
                                        <p:tgtEl>
                                          <p:spTgt spid="19460">
                                            <p:txEl>
                                              <p:pRg st="0" end="0"/>
                                            </p:txEl>
                                          </p:spTgt>
                                        </p:tgtEl>
                                      </p:cBhvr>
                                    </p:animEffect>
                                  </p:childTnLst>
                                </p:cTn>
                              </p:par>
                            </p:childTnLst>
                          </p:cTn>
                        </p:par>
                        <p:par>
                          <p:cTn id="12" fill="hold">
                            <p:stCondLst>
                              <p:cond delay="2000"/>
                            </p:stCondLst>
                            <p:childTnLst>
                              <p:par>
                                <p:cTn id="13" presetID="5" presetClass="entr" presetSubtype="10" fill="hold" grpId="0" nodeType="afterEffect">
                                  <p:stCondLst>
                                    <p:cond delay="0"/>
                                  </p:stCondLst>
                                  <p:childTnLst>
                                    <p:set>
                                      <p:cBhvr>
                                        <p:cTn id="14" dur="1" fill="hold">
                                          <p:stCondLst>
                                            <p:cond delay="0"/>
                                          </p:stCondLst>
                                        </p:cTn>
                                        <p:tgtEl>
                                          <p:spTgt spid="19460">
                                            <p:txEl>
                                              <p:pRg st="1" end="1"/>
                                            </p:txEl>
                                          </p:spTgt>
                                        </p:tgtEl>
                                        <p:attrNameLst>
                                          <p:attrName>style.visibility</p:attrName>
                                        </p:attrNameLst>
                                      </p:cBhvr>
                                      <p:to>
                                        <p:strVal val="visible"/>
                                      </p:to>
                                    </p:set>
                                    <p:animEffect transition="in" filter="checkerboard(across)">
                                      <p:cBhvr>
                                        <p:cTn id="15" dur="1000"/>
                                        <p:tgtEl>
                                          <p:spTgt spid="19460">
                                            <p:txEl>
                                              <p:pRg st="1" end="1"/>
                                            </p:txEl>
                                          </p:spTgt>
                                        </p:tgtEl>
                                      </p:cBhvr>
                                    </p:animEffect>
                                  </p:childTnLst>
                                </p:cTn>
                              </p:par>
                            </p:childTnLst>
                          </p:cTn>
                        </p:par>
                        <p:par>
                          <p:cTn id="16" fill="hold">
                            <p:stCondLst>
                              <p:cond delay="3000"/>
                            </p:stCondLst>
                            <p:childTnLst>
                              <p:par>
                                <p:cTn id="17" presetID="5" presetClass="entr" presetSubtype="10" fill="hold" grpId="0" nodeType="afterEffect">
                                  <p:stCondLst>
                                    <p:cond delay="0"/>
                                  </p:stCondLst>
                                  <p:childTnLst>
                                    <p:set>
                                      <p:cBhvr>
                                        <p:cTn id="18" dur="1" fill="hold">
                                          <p:stCondLst>
                                            <p:cond delay="0"/>
                                          </p:stCondLst>
                                        </p:cTn>
                                        <p:tgtEl>
                                          <p:spTgt spid="19460">
                                            <p:txEl>
                                              <p:pRg st="2" end="2"/>
                                            </p:txEl>
                                          </p:spTgt>
                                        </p:tgtEl>
                                        <p:attrNameLst>
                                          <p:attrName>style.visibility</p:attrName>
                                        </p:attrNameLst>
                                      </p:cBhvr>
                                      <p:to>
                                        <p:strVal val="visible"/>
                                      </p:to>
                                    </p:set>
                                    <p:animEffect transition="in" filter="checkerboard(across)">
                                      <p:cBhvr>
                                        <p:cTn id="19" dur="1000"/>
                                        <p:tgtEl>
                                          <p:spTgt spid="194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457200" y="704850"/>
            <a:ext cx="8229600" cy="819150"/>
          </a:xfrm>
        </p:spPr>
        <p:txBody>
          <a:bodyPr/>
          <a:lstStyle/>
          <a:p>
            <a:pPr eaLnBrk="1" hangingPunct="1"/>
            <a:r>
              <a:rPr lang="en-US" sz="3600" smtClean="0">
                <a:solidFill>
                  <a:srgbClr val="CC3300"/>
                </a:solidFill>
                <a:latin typeface="Comic Sans MS" pitchFamily="66" charset="0"/>
              </a:rPr>
              <a:t>Why GST ???</a:t>
            </a:r>
          </a:p>
        </p:txBody>
      </p:sp>
      <p:sp>
        <p:nvSpPr>
          <p:cNvPr id="20484" name="Rectangle 3"/>
          <p:cNvSpPr>
            <a:spLocks noGrp="1" noChangeArrowheads="1"/>
          </p:cNvSpPr>
          <p:nvPr>
            <p:ph idx="1"/>
          </p:nvPr>
        </p:nvSpPr>
        <p:spPr>
          <a:xfrm>
            <a:off x="457200" y="1676400"/>
            <a:ext cx="8229600" cy="4495800"/>
          </a:xfrm>
        </p:spPr>
        <p:txBody>
          <a:bodyPr/>
          <a:lstStyle/>
          <a:p>
            <a:pPr eaLnBrk="1" hangingPunct="1">
              <a:lnSpc>
                <a:spcPct val="80000"/>
              </a:lnSpc>
            </a:pPr>
            <a:r>
              <a:rPr lang="en-US" sz="2400" smtClean="0">
                <a:solidFill>
                  <a:schemeClr val="accent2"/>
                </a:solidFill>
                <a:latin typeface="Comic Sans MS" pitchFamily="66" charset="0"/>
              </a:rPr>
              <a:t>A simple tax structure with only one or two rates of taxes.</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Uniform single tax across the supply chain.</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Reduced transaction cost in the hands of the tax payers.</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Increased tax collections due to wider tax base and better compliance.</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r>
              <a:rPr lang="en-US" sz="2400" smtClean="0">
                <a:solidFill>
                  <a:schemeClr val="accent2"/>
                </a:solidFill>
                <a:latin typeface="Comic Sans MS" pitchFamily="66" charset="0"/>
              </a:rPr>
              <a:t>Improvement in international cost competitiveness of indigenous goods and services.</a:t>
            </a:r>
          </a:p>
          <a:p>
            <a:pPr eaLnBrk="1" hangingPunct="1">
              <a:lnSpc>
                <a:spcPct val="80000"/>
              </a:lnSpc>
            </a:pPr>
            <a:endParaRPr lang="en-US" sz="2400" smtClean="0">
              <a:solidFill>
                <a:schemeClr val="accent2"/>
              </a:solidFill>
              <a:latin typeface="Comic Sans MS" pitchFamily="66" charset="0"/>
            </a:endParaRPr>
          </a:p>
          <a:p>
            <a:pPr eaLnBrk="1" hangingPunct="1">
              <a:lnSpc>
                <a:spcPct val="80000"/>
              </a:lnSpc>
            </a:pPr>
            <a:endParaRPr lang="en-US" sz="2400" smtClean="0">
              <a:solidFill>
                <a:schemeClr val="accent2"/>
              </a:solidFill>
              <a:latin typeface="Comic Sans MS" pitchFamily="66" charset="0"/>
            </a:endParaRPr>
          </a:p>
        </p:txBody>
      </p:sp>
      <p:sp>
        <p:nvSpPr>
          <p:cNvPr id="20482" name="Slide Number Placeholder 5"/>
          <p:cNvSpPr>
            <a:spLocks noGrp="1"/>
          </p:cNvSpPr>
          <p:nvPr>
            <p:ph type="sldNum" sz="quarter" idx="12"/>
          </p:nvPr>
        </p:nvSpPr>
        <p:spPr/>
        <p:txBody>
          <a:bodyPr/>
          <a:lstStyle/>
          <a:p>
            <a:pPr>
              <a:defRPr/>
            </a:pPr>
            <a:fld id="{323AE874-7773-439F-BD8E-DDAEC6A050B4}" type="slidenum">
              <a:rPr lang="en-US"/>
              <a:pPr>
                <a:defRPr/>
              </a:pPr>
              <a:t>20</a:t>
            </a:fld>
            <a:endParaRPr lang="en-US"/>
          </a:p>
        </p:txBody>
      </p:sp>
      <p:sp>
        <p:nvSpPr>
          <p:cNvPr id="5" name="Date Placeholder 4"/>
          <p:cNvSpPr>
            <a:spLocks noGrp="1"/>
          </p:cNvSpPr>
          <p:nvPr>
            <p:ph type="dt" sz="quarter" idx="10"/>
          </p:nvPr>
        </p:nvSpPr>
        <p:spPr/>
        <p:txBody>
          <a:bodyPr/>
          <a:lstStyle/>
          <a:p>
            <a:pPr>
              <a:defRPr/>
            </a:pPr>
            <a:fld id="{EF386E2B-E998-441F-8886-EC8D8C570303}"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a:t>
            </a:r>
            <a:r>
              <a:rPr lang="en-US" b="1" dirty="0"/>
              <a:t>Rajat</a:t>
            </a:r>
            <a:r>
              <a:rPr lang="en-US" dirty="0"/>
              <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1000" fill="hold"/>
                                        <p:tgtEl>
                                          <p:spTgt spid="20483"/>
                                        </p:tgtEl>
                                        <p:attrNameLst>
                                          <p:attrName>ppt_x</p:attrName>
                                        </p:attrNameLst>
                                      </p:cBhvr>
                                      <p:tavLst>
                                        <p:tav tm="0">
                                          <p:val>
                                            <p:strVal val="#ppt_x"/>
                                          </p:val>
                                        </p:tav>
                                        <p:tav tm="100000">
                                          <p:val>
                                            <p:strVal val="#ppt_x"/>
                                          </p:val>
                                        </p:tav>
                                      </p:tavLst>
                                    </p:anim>
                                    <p:anim calcmode="lin" valueType="num">
                                      <p:cBhvr additive="base">
                                        <p:cTn id="8" dur="1000" fill="hold"/>
                                        <p:tgtEl>
                                          <p:spTgt spid="2048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 presetClass="entr" presetSubtype="10" fill="hold" grpId="0" nodeType="afterEffect">
                                  <p:stCondLst>
                                    <p:cond delay="0"/>
                                  </p:stCondLst>
                                  <p:childTnLst>
                                    <p:set>
                                      <p:cBhvr>
                                        <p:cTn id="11" dur="1" fill="hold">
                                          <p:stCondLst>
                                            <p:cond delay="0"/>
                                          </p:stCondLst>
                                        </p:cTn>
                                        <p:tgtEl>
                                          <p:spTgt spid="20484">
                                            <p:txEl>
                                              <p:pRg st="0" end="0"/>
                                            </p:txEl>
                                          </p:spTgt>
                                        </p:tgtEl>
                                        <p:attrNameLst>
                                          <p:attrName>style.visibility</p:attrName>
                                        </p:attrNameLst>
                                      </p:cBhvr>
                                      <p:to>
                                        <p:strVal val="visible"/>
                                      </p:to>
                                    </p:set>
                                    <p:animEffect transition="in" filter="checkerboard(across)">
                                      <p:cBhvr>
                                        <p:cTn id="12" dur="1000"/>
                                        <p:tgtEl>
                                          <p:spTgt spid="20484">
                                            <p:txEl>
                                              <p:pRg st="0" end="0"/>
                                            </p:txEl>
                                          </p:spTgt>
                                        </p:tgtEl>
                                      </p:cBhvr>
                                    </p:animEffect>
                                  </p:childTnLst>
                                </p:cTn>
                              </p:par>
                            </p:childTnLst>
                          </p:cTn>
                        </p:par>
                        <p:par>
                          <p:cTn id="13" fill="hold">
                            <p:stCondLst>
                              <p:cond delay="2000"/>
                            </p:stCondLst>
                            <p:childTnLst>
                              <p:par>
                                <p:cTn id="14" presetID="5" presetClass="entr" presetSubtype="10" fill="hold" grpId="0" nodeType="afterEffect">
                                  <p:stCondLst>
                                    <p:cond delay="0"/>
                                  </p:stCondLst>
                                  <p:childTnLst>
                                    <p:set>
                                      <p:cBhvr>
                                        <p:cTn id="15" dur="1" fill="hold">
                                          <p:stCondLst>
                                            <p:cond delay="0"/>
                                          </p:stCondLst>
                                        </p:cTn>
                                        <p:tgtEl>
                                          <p:spTgt spid="20484">
                                            <p:txEl>
                                              <p:pRg st="2" end="2"/>
                                            </p:txEl>
                                          </p:spTgt>
                                        </p:tgtEl>
                                        <p:attrNameLst>
                                          <p:attrName>style.visibility</p:attrName>
                                        </p:attrNameLst>
                                      </p:cBhvr>
                                      <p:to>
                                        <p:strVal val="visible"/>
                                      </p:to>
                                    </p:set>
                                    <p:animEffect transition="in" filter="checkerboard(across)">
                                      <p:cBhvr>
                                        <p:cTn id="16" dur="1000"/>
                                        <p:tgtEl>
                                          <p:spTgt spid="20484">
                                            <p:txEl>
                                              <p:pRg st="2" end="2"/>
                                            </p:txEl>
                                          </p:spTgt>
                                        </p:tgtEl>
                                      </p:cBhvr>
                                    </p:animEffect>
                                  </p:childTnLst>
                                </p:cTn>
                              </p:par>
                            </p:childTnLst>
                          </p:cTn>
                        </p:par>
                        <p:par>
                          <p:cTn id="17" fill="hold">
                            <p:stCondLst>
                              <p:cond delay="3000"/>
                            </p:stCondLst>
                            <p:childTnLst>
                              <p:par>
                                <p:cTn id="18" presetID="5" presetClass="entr" presetSubtype="10" fill="hold" grpId="0" nodeType="afterEffect">
                                  <p:stCondLst>
                                    <p:cond delay="0"/>
                                  </p:stCondLst>
                                  <p:childTnLst>
                                    <p:set>
                                      <p:cBhvr>
                                        <p:cTn id="19" dur="1" fill="hold">
                                          <p:stCondLst>
                                            <p:cond delay="0"/>
                                          </p:stCondLst>
                                        </p:cTn>
                                        <p:tgtEl>
                                          <p:spTgt spid="20484">
                                            <p:txEl>
                                              <p:pRg st="4" end="4"/>
                                            </p:txEl>
                                          </p:spTgt>
                                        </p:tgtEl>
                                        <p:attrNameLst>
                                          <p:attrName>style.visibility</p:attrName>
                                        </p:attrNameLst>
                                      </p:cBhvr>
                                      <p:to>
                                        <p:strVal val="visible"/>
                                      </p:to>
                                    </p:set>
                                    <p:animEffect transition="in" filter="checkerboard(across)">
                                      <p:cBhvr>
                                        <p:cTn id="20" dur="1000"/>
                                        <p:tgtEl>
                                          <p:spTgt spid="20484">
                                            <p:txEl>
                                              <p:pRg st="4" end="4"/>
                                            </p:txEl>
                                          </p:spTgt>
                                        </p:tgtEl>
                                      </p:cBhvr>
                                    </p:animEffect>
                                  </p:childTnLst>
                                </p:cTn>
                              </p:par>
                            </p:childTnLst>
                          </p:cTn>
                        </p:par>
                        <p:par>
                          <p:cTn id="21" fill="hold">
                            <p:stCondLst>
                              <p:cond delay="4000"/>
                            </p:stCondLst>
                            <p:childTnLst>
                              <p:par>
                                <p:cTn id="22" presetID="5" presetClass="entr" presetSubtype="10" fill="hold" grpId="0" nodeType="afterEffect">
                                  <p:stCondLst>
                                    <p:cond delay="0"/>
                                  </p:stCondLst>
                                  <p:childTnLst>
                                    <p:set>
                                      <p:cBhvr>
                                        <p:cTn id="23" dur="1" fill="hold">
                                          <p:stCondLst>
                                            <p:cond delay="0"/>
                                          </p:stCondLst>
                                        </p:cTn>
                                        <p:tgtEl>
                                          <p:spTgt spid="20484">
                                            <p:txEl>
                                              <p:pRg st="6" end="6"/>
                                            </p:txEl>
                                          </p:spTgt>
                                        </p:tgtEl>
                                        <p:attrNameLst>
                                          <p:attrName>style.visibility</p:attrName>
                                        </p:attrNameLst>
                                      </p:cBhvr>
                                      <p:to>
                                        <p:strVal val="visible"/>
                                      </p:to>
                                    </p:set>
                                    <p:animEffect transition="in" filter="checkerboard(across)">
                                      <p:cBhvr>
                                        <p:cTn id="24" dur="1000"/>
                                        <p:tgtEl>
                                          <p:spTgt spid="20484">
                                            <p:txEl>
                                              <p:pRg st="6" end="6"/>
                                            </p:txEl>
                                          </p:spTgt>
                                        </p:tgtEl>
                                      </p:cBhvr>
                                    </p:animEffect>
                                  </p:childTnLst>
                                </p:cTn>
                              </p:par>
                            </p:childTnLst>
                          </p:cTn>
                        </p:par>
                        <p:par>
                          <p:cTn id="25" fill="hold">
                            <p:stCondLst>
                              <p:cond delay="5000"/>
                            </p:stCondLst>
                            <p:childTnLst>
                              <p:par>
                                <p:cTn id="26" presetID="5" presetClass="entr" presetSubtype="10" fill="hold" grpId="0" nodeType="afterEffect">
                                  <p:stCondLst>
                                    <p:cond delay="0"/>
                                  </p:stCondLst>
                                  <p:childTnLst>
                                    <p:set>
                                      <p:cBhvr>
                                        <p:cTn id="27" dur="1" fill="hold">
                                          <p:stCondLst>
                                            <p:cond delay="0"/>
                                          </p:stCondLst>
                                        </p:cTn>
                                        <p:tgtEl>
                                          <p:spTgt spid="20484">
                                            <p:txEl>
                                              <p:pRg st="8" end="8"/>
                                            </p:txEl>
                                          </p:spTgt>
                                        </p:tgtEl>
                                        <p:attrNameLst>
                                          <p:attrName>style.visibility</p:attrName>
                                        </p:attrNameLst>
                                      </p:cBhvr>
                                      <p:to>
                                        <p:strVal val="visible"/>
                                      </p:to>
                                    </p:set>
                                    <p:animEffect transition="in" filter="checkerboard(across)">
                                      <p:cBhvr>
                                        <p:cTn id="28" dur="1000"/>
                                        <p:tgtEl>
                                          <p:spTgt spid="2048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533400" y="533400"/>
            <a:ext cx="8229600" cy="1143000"/>
          </a:xfrm>
        </p:spPr>
        <p:txBody>
          <a:bodyPr/>
          <a:lstStyle/>
          <a:p>
            <a:pPr eaLnBrk="1" hangingPunct="1"/>
            <a:r>
              <a:rPr lang="en-US" sz="3600" smtClean="0">
                <a:solidFill>
                  <a:srgbClr val="CC3300"/>
                </a:solidFill>
                <a:latin typeface="Comic Sans MS" pitchFamily="66" charset="0"/>
              </a:rPr>
              <a:t>Continued…</a:t>
            </a:r>
          </a:p>
        </p:txBody>
      </p:sp>
      <p:sp>
        <p:nvSpPr>
          <p:cNvPr id="21508" name="Rectangle 3"/>
          <p:cNvSpPr>
            <a:spLocks noGrp="1" noChangeArrowheads="1"/>
          </p:cNvSpPr>
          <p:nvPr>
            <p:ph idx="1"/>
          </p:nvPr>
        </p:nvSpPr>
        <p:spPr>
          <a:xfrm>
            <a:off x="457200" y="1828800"/>
            <a:ext cx="8229600" cy="4389438"/>
          </a:xfrm>
        </p:spPr>
        <p:txBody>
          <a:bodyPr>
            <a:normAutofit fontScale="92500" lnSpcReduction="20000"/>
          </a:bodyPr>
          <a:lstStyle/>
          <a:p>
            <a:pPr marL="274320" indent="-274320" eaLnBrk="1" fontAlgn="auto" hangingPunct="1">
              <a:lnSpc>
                <a:spcPct val="90000"/>
              </a:lnSpc>
              <a:spcAft>
                <a:spcPts val="0"/>
              </a:spcAft>
              <a:buClr>
                <a:schemeClr val="accent3"/>
              </a:buClr>
              <a:buFont typeface="Wingdings 2"/>
              <a:buChar char=""/>
              <a:defRPr/>
            </a:pPr>
            <a:r>
              <a:rPr lang="en-US" dirty="0" smtClean="0">
                <a:solidFill>
                  <a:schemeClr val="accent2"/>
                </a:solidFill>
                <a:latin typeface="Comic Sans MS" pitchFamily="66" charset="0"/>
              </a:rPr>
              <a:t>Enhancement in efficiency in manufacture and distribution due to economies of scale.</a:t>
            </a:r>
          </a:p>
          <a:p>
            <a:pPr marL="274320" indent="-274320" eaLnBrk="1" fontAlgn="auto" hangingPunct="1">
              <a:lnSpc>
                <a:spcPct val="90000"/>
              </a:lnSpc>
              <a:spcAft>
                <a:spcPts val="0"/>
              </a:spcAft>
              <a:buClr>
                <a:schemeClr val="accent3"/>
              </a:buClr>
              <a:buFont typeface="Wingdings 2"/>
              <a:buChar char=""/>
              <a:defRPr/>
            </a:pPr>
            <a:endParaRPr lang="en-US" dirty="0" smtClean="0">
              <a:solidFill>
                <a:schemeClr val="accent2"/>
              </a:solidFill>
              <a:latin typeface="Comic Sans MS" pitchFamily="66" charset="0"/>
            </a:endParaRPr>
          </a:p>
          <a:p>
            <a:pPr marL="274320" indent="-274320" eaLnBrk="1" fontAlgn="auto" hangingPunct="1">
              <a:lnSpc>
                <a:spcPct val="90000"/>
              </a:lnSpc>
              <a:spcAft>
                <a:spcPts val="0"/>
              </a:spcAft>
              <a:buClr>
                <a:schemeClr val="accent3"/>
              </a:buClr>
              <a:buFont typeface="Wingdings 2"/>
              <a:buChar char=""/>
              <a:defRPr/>
            </a:pPr>
            <a:r>
              <a:rPr lang="en-US" dirty="0" smtClean="0">
                <a:solidFill>
                  <a:schemeClr val="accent2"/>
                </a:solidFill>
                <a:latin typeface="Comic Sans MS" pitchFamily="66" charset="0"/>
              </a:rPr>
              <a:t>GST encourages an unbiased tax structure that is neutral to business processes, business models, organization structure, product substitutes and geographical locations.</a:t>
            </a:r>
          </a:p>
          <a:p>
            <a:pPr marL="274320" indent="-274320" eaLnBrk="1" fontAlgn="auto" hangingPunct="1">
              <a:lnSpc>
                <a:spcPct val="90000"/>
              </a:lnSpc>
              <a:spcAft>
                <a:spcPts val="0"/>
              </a:spcAft>
              <a:buClr>
                <a:schemeClr val="accent3"/>
              </a:buClr>
              <a:buFont typeface="Wingdings 2"/>
              <a:buChar char=""/>
              <a:defRPr/>
            </a:pPr>
            <a:endParaRPr lang="en-US" dirty="0" smtClean="0">
              <a:solidFill>
                <a:schemeClr val="accent2"/>
              </a:solidFill>
              <a:latin typeface="Comic Sans MS" pitchFamily="66" charset="0"/>
            </a:endParaRPr>
          </a:p>
          <a:p>
            <a:pPr marL="274320" indent="-274320" eaLnBrk="1" fontAlgn="auto" hangingPunct="1">
              <a:lnSpc>
                <a:spcPct val="90000"/>
              </a:lnSpc>
              <a:spcAft>
                <a:spcPts val="0"/>
              </a:spcAft>
              <a:buClr>
                <a:schemeClr val="accent3"/>
              </a:buClr>
              <a:buFont typeface="Wingdings 2"/>
              <a:buChar char=""/>
              <a:defRPr/>
            </a:pPr>
            <a:r>
              <a:rPr lang="en-US" dirty="0" smtClean="0">
                <a:solidFill>
                  <a:schemeClr val="accent2"/>
                </a:solidFill>
                <a:latin typeface="Comic Sans MS" pitchFamily="66" charset="0"/>
              </a:rPr>
              <a:t>The prices of commodities are expected to come down in the long run as dealers pass on the benefits of reduced tax incidence to consumers by slashing the prices of goods.</a:t>
            </a:r>
          </a:p>
          <a:p>
            <a:pPr marL="274320" indent="-274320" eaLnBrk="1" fontAlgn="auto" hangingPunct="1">
              <a:lnSpc>
                <a:spcPct val="90000"/>
              </a:lnSpc>
              <a:spcAft>
                <a:spcPts val="0"/>
              </a:spcAft>
              <a:buClr>
                <a:schemeClr val="accent3"/>
              </a:buClr>
              <a:buFont typeface="Wingdings 2"/>
              <a:buNone/>
              <a:defRPr/>
            </a:pPr>
            <a:endParaRPr lang="en-US" dirty="0" smtClean="0">
              <a:solidFill>
                <a:schemeClr val="accent2"/>
              </a:solidFill>
              <a:latin typeface="Comic Sans MS" pitchFamily="66" charset="0"/>
            </a:endParaRPr>
          </a:p>
          <a:p>
            <a:pPr marL="274320" indent="-274320" eaLnBrk="1" fontAlgn="auto" hangingPunct="1">
              <a:lnSpc>
                <a:spcPct val="90000"/>
              </a:lnSpc>
              <a:spcAft>
                <a:spcPts val="0"/>
              </a:spcAft>
              <a:buClr>
                <a:schemeClr val="accent3"/>
              </a:buClr>
              <a:buFont typeface="Wingdings 2"/>
              <a:buChar char=""/>
              <a:defRPr/>
            </a:pPr>
            <a:r>
              <a:rPr lang="en-US" dirty="0" smtClean="0">
                <a:solidFill>
                  <a:schemeClr val="accent2"/>
                </a:solidFill>
                <a:latin typeface="Comic Sans MS" pitchFamily="66" charset="0"/>
              </a:rPr>
              <a:t>replacing the cascading effect [tax on tax] created by existing indirect taxes. </a:t>
            </a:r>
          </a:p>
          <a:p>
            <a:pPr marL="274320" indent="-274320" eaLnBrk="1" fontAlgn="auto" hangingPunct="1">
              <a:lnSpc>
                <a:spcPct val="90000"/>
              </a:lnSpc>
              <a:spcAft>
                <a:spcPts val="0"/>
              </a:spcAft>
              <a:buClr>
                <a:schemeClr val="accent3"/>
              </a:buClr>
              <a:buFont typeface="Wingdings 2"/>
              <a:buNone/>
              <a:defRPr/>
            </a:pPr>
            <a:endParaRPr lang="en-US" sz="2400" dirty="0" smtClean="0">
              <a:solidFill>
                <a:schemeClr val="accent2"/>
              </a:solidFill>
              <a:latin typeface="Comic Sans MS" pitchFamily="66" charset="0"/>
            </a:endParaRPr>
          </a:p>
          <a:p>
            <a:pPr marL="274320" indent="-274320" eaLnBrk="1" fontAlgn="auto" hangingPunct="1">
              <a:lnSpc>
                <a:spcPct val="90000"/>
              </a:lnSpc>
              <a:spcAft>
                <a:spcPts val="0"/>
              </a:spcAft>
              <a:buClr>
                <a:schemeClr val="accent3"/>
              </a:buClr>
              <a:buFont typeface="Wingdings 2"/>
              <a:buChar char=""/>
              <a:defRPr/>
            </a:pPr>
            <a:endParaRPr lang="en-US" sz="2400" dirty="0" smtClean="0">
              <a:solidFill>
                <a:schemeClr val="accent2"/>
              </a:solidFill>
              <a:latin typeface="Comic Sans MS" pitchFamily="66" charset="0"/>
            </a:endParaRPr>
          </a:p>
          <a:p>
            <a:pPr marL="274320" indent="-274320" eaLnBrk="1" fontAlgn="auto" hangingPunct="1">
              <a:lnSpc>
                <a:spcPct val="90000"/>
              </a:lnSpc>
              <a:spcAft>
                <a:spcPts val="0"/>
              </a:spcAft>
              <a:buClr>
                <a:schemeClr val="accent3"/>
              </a:buClr>
              <a:buFont typeface="Wingdings 2"/>
              <a:buChar char=""/>
              <a:defRPr/>
            </a:pPr>
            <a:endParaRPr lang="en-US" sz="2400" dirty="0" smtClean="0">
              <a:solidFill>
                <a:schemeClr val="accent2"/>
              </a:solidFill>
              <a:latin typeface="Comic Sans MS" pitchFamily="66" charset="0"/>
            </a:endParaRPr>
          </a:p>
        </p:txBody>
      </p:sp>
      <p:sp>
        <p:nvSpPr>
          <p:cNvPr id="21506" name="Slide Number Placeholder 5"/>
          <p:cNvSpPr>
            <a:spLocks noGrp="1"/>
          </p:cNvSpPr>
          <p:nvPr>
            <p:ph type="sldNum" sz="quarter" idx="12"/>
          </p:nvPr>
        </p:nvSpPr>
        <p:spPr/>
        <p:txBody>
          <a:bodyPr/>
          <a:lstStyle/>
          <a:p>
            <a:pPr>
              <a:defRPr/>
            </a:pPr>
            <a:fld id="{2A7BF79E-0AC0-435D-8BA6-9EF549EB53AF}" type="slidenum">
              <a:rPr lang="en-US"/>
              <a:pPr>
                <a:defRPr/>
              </a:pPr>
              <a:t>21</a:t>
            </a:fld>
            <a:endParaRPr lang="en-US"/>
          </a:p>
        </p:txBody>
      </p:sp>
      <p:sp>
        <p:nvSpPr>
          <p:cNvPr id="5" name="Date Placeholder 4"/>
          <p:cNvSpPr>
            <a:spLocks noGrp="1"/>
          </p:cNvSpPr>
          <p:nvPr>
            <p:ph type="dt" sz="quarter" idx="10"/>
          </p:nvPr>
        </p:nvSpPr>
        <p:spPr/>
        <p:txBody>
          <a:bodyPr/>
          <a:lstStyle/>
          <a:p>
            <a:pPr>
              <a:defRPr/>
            </a:pPr>
            <a:fld id="{A324EA0A-DB8A-4AEF-959E-243C1B70B326}"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diamond(in)">
                                      <p:cBhvr>
                                        <p:cTn id="7" dur="1000"/>
                                        <p:tgtEl>
                                          <p:spTgt spid="21507"/>
                                        </p:tgtEl>
                                      </p:cBhvr>
                                    </p:animEffect>
                                  </p:childTnLst>
                                </p:cTn>
                              </p:par>
                            </p:childTnLst>
                          </p:cTn>
                        </p:par>
                        <p:par>
                          <p:cTn id="8" fill="hold">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21508">
                                            <p:txEl>
                                              <p:pRg st="0" end="0"/>
                                            </p:txEl>
                                          </p:spTgt>
                                        </p:tgtEl>
                                        <p:attrNameLst>
                                          <p:attrName>style.visibility</p:attrName>
                                        </p:attrNameLst>
                                      </p:cBhvr>
                                      <p:to>
                                        <p:strVal val="visible"/>
                                      </p:to>
                                    </p:set>
                                    <p:animEffect transition="in" filter="diamond(in)">
                                      <p:cBhvr>
                                        <p:cTn id="11" dur="1000"/>
                                        <p:tgtEl>
                                          <p:spTgt spid="21508">
                                            <p:txEl>
                                              <p:pRg st="0" end="0"/>
                                            </p:txEl>
                                          </p:spTgt>
                                        </p:tgtEl>
                                      </p:cBhvr>
                                    </p:animEffect>
                                  </p:childTnLst>
                                </p:cTn>
                              </p:par>
                            </p:childTnLst>
                          </p:cTn>
                        </p:par>
                        <p:par>
                          <p:cTn id="12" fill="hold">
                            <p:stCondLst>
                              <p:cond delay="2000"/>
                            </p:stCondLst>
                            <p:childTnLst>
                              <p:par>
                                <p:cTn id="13" presetID="8" presetClass="entr" presetSubtype="16" fill="hold" grpId="0" nodeType="afterEffect">
                                  <p:stCondLst>
                                    <p:cond delay="0"/>
                                  </p:stCondLst>
                                  <p:childTnLst>
                                    <p:set>
                                      <p:cBhvr>
                                        <p:cTn id="14" dur="1" fill="hold">
                                          <p:stCondLst>
                                            <p:cond delay="0"/>
                                          </p:stCondLst>
                                        </p:cTn>
                                        <p:tgtEl>
                                          <p:spTgt spid="21508">
                                            <p:txEl>
                                              <p:pRg st="2" end="2"/>
                                            </p:txEl>
                                          </p:spTgt>
                                        </p:tgtEl>
                                        <p:attrNameLst>
                                          <p:attrName>style.visibility</p:attrName>
                                        </p:attrNameLst>
                                      </p:cBhvr>
                                      <p:to>
                                        <p:strVal val="visible"/>
                                      </p:to>
                                    </p:set>
                                    <p:animEffect transition="in" filter="diamond(in)">
                                      <p:cBhvr>
                                        <p:cTn id="15" dur="1000"/>
                                        <p:tgtEl>
                                          <p:spTgt spid="21508">
                                            <p:txEl>
                                              <p:pRg st="2" end="2"/>
                                            </p:txEl>
                                          </p:spTgt>
                                        </p:tgtEl>
                                      </p:cBhvr>
                                    </p:animEffect>
                                  </p:childTnLst>
                                </p:cTn>
                              </p:par>
                            </p:childTnLst>
                          </p:cTn>
                        </p:par>
                        <p:par>
                          <p:cTn id="16" fill="hold">
                            <p:stCondLst>
                              <p:cond delay="3000"/>
                            </p:stCondLst>
                            <p:childTnLst>
                              <p:par>
                                <p:cTn id="17" presetID="8" presetClass="entr" presetSubtype="16" fill="hold" grpId="0" nodeType="afterEffect">
                                  <p:stCondLst>
                                    <p:cond delay="0"/>
                                  </p:stCondLst>
                                  <p:childTnLst>
                                    <p:set>
                                      <p:cBhvr>
                                        <p:cTn id="18" dur="1" fill="hold">
                                          <p:stCondLst>
                                            <p:cond delay="0"/>
                                          </p:stCondLst>
                                        </p:cTn>
                                        <p:tgtEl>
                                          <p:spTgt spid="21508">
                                            <p:txEl>
                                              <p:pRg st="4" end="4"/>
                                            </p:txEl>
                                          </p:spTgt>
                                        </p:tgtEl>
                                        <p:attrNameLst>
                                          <p:attrName>style.visibility</p:attrName>
                                        </p:attrNameLst>
                                      </p:cBhvr>
                                      <p:to>
                                        <p:strVal val="visible"/>
                                      </p:to>
                                    </p:set>
                                    <p:animEffect transition="in" filter="diamond(in)">
                                      <p:cBhvr>
                                        <p:cTn id="19" dur="1000"/>
                                        <p:tgtEl>
                                          <p:spTgt spid="21508">
                                            <p:txEl>
                                              <p:pRg st="4" end="4"/>
                                            </p:txEl>
                                          </p:spTgt>
                                        </p:tgtEl>
                                      </p:cBhvr>
                                    </p:animEffect>
                                  </p:childTnLst>
                                </p:cTn>
                              </p:par>
                            </p:childTnLst>
                          </p:cTn>
                        </p:par>
                        <p:par>
                          <p:cTn id="20" fill="hold">
                            <p:stCondLst>
                              <p:cond delay="4000"/>
                            </p:stCondLst>
                            <p:childTnLst>
                              <p:par>
                                <p:cTn id="21" presetID="8" presetClass="entr" presetSubtype="16" fill="hold" grpId="0" nodeType="afterEffect">
                                  <p:stCondLst>
                                    <p:cond delay="0"/>
                                  </p:stCondLst>
                                  <p:childTnLst>
                                    <p:set>
                                      <p:cBhvr>
                                        <p:cTn id="22" dur="1" fill="hold">
                                          <p:stCondLst>
                                            <p:cond delay="0"/>
                                          </p:stCondLst>
                                        </p:cTn>
                                        <p:tgtEl>
                                          <p:spTgt spid="21508">
                                            <p:txEl>
                                              <p:pRg st="6" end="6"/>
                                            </p:txEl>
                                          </p:spTgt>
                                        </p:tgtEl>
                                        <p:attrNameLst>
                                          <p:attrName>style.visibility</p:attrName>
                                        </p:attrNameLst>
                                      </p:cBhvr>
                                      <p:to>
                                        <p:strVal val="visible"/>
                                      </p:to>
                                    </p:set>
                                    <p:animEffect transition="in" filter="diamond(in)">
                                      <p:cBhvr>
                                        <p:cTn id="23" dur="1000"/>
                                        <p:tgtEl>
                                          <p:spTgt spid="2150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pPr eaLnBrk="1" hangingPunct="1"/>
            <a:r>
              <a:rPr lang="en-US" sz="2800" smtClean="0">
                <a:solidFill>
                  <a:srgbClr val="CC3300"/>
                </a:solidFill>
                <a:latin typeface="Comic Sans MS" pitchFamily="66" charset="0"/>
              </a:rPr>
              <a:t>SPECIAL INDUSTRIAL AREA SCHEME</a:t>
            </a:r>
            <a:r>
              <a:rPr lang="en-IN" sz="2400" b="1" smtClean="0">
                <a:solidFill>
                  <a:srgbClr val="000099"/>
                </a:solidFill>
                <a:latin typeface="Comic Sans MS" pitchFamily="66" charset="0"/>
              </a:rPr>
              <a:t/>
            </a:r>
            <a:br>
              <a:rPr lang="en-IN" sz="2400" b="1" smtClean="0">
                <a:solidFill>
                  <a:srgbClr val="000099"/>
                </a:solidFill>
                <a:latin typeface="Comic Sans MS" pitchFamily="66" charset="0"/>
              </a:rPr>
            </a:br>
            <a:endParaRPr lang="en-US" sz="2200" smtClean="0">
              <a:latin typeface="Comic Sans MS" pitchFamily="66" charset="0"/>
            </a:endParaRPr>
          </a:p>
        </p:txBody>
      </p:sp>
      <p:sp>
        <p:nvSpPr>
          <p:cNvPr id="4" name="Date Placeholder 3"/>
          <p:cNvSpPr>
            <a:spLocks noGrp="1"/>
          </p:cNvSpPr>
          <p:nvPr>
            <p:ph type="dt" sz="quarter" idx="10"/>
          </p:nvPr>
        </p:nvSpPr>
        <p:spPr/>
        <p:txBody>
          <a:bodyPr/>
          <a:lstStyle/>
          <a:p>
            <a:pPr>
              <a:defRPr/>
            </a:pPr>
            <a:fld id="{D98D07DB-E4B8-43D1-8705-F3A744395590}" type="datetime1">
              <a:rPr lang="en-US"/>
              <a:pPr>
                <a:defRPr/>
              </a:pPr>
              <a:t>3/12/2010</a:t>
            </a:fld>
            <a:endParaRPr lang="en-US"/>
          </a:p>
        </p:txBody>
      </p:sp>
      <p:sp>
        <p:nvSpPr>
          <p:cNvPr id="5" name="Footer Placeholder 4"/>
          <p:cNvSpPr>
            <a:spLocks noGrp="1"/>
          </p:cNvSpPr>
          <p:nvPr>
            <p:ph type="ftr" sz="quarter" idx="11"/>
          </p:nvPr>
        </p:nvSpPr>
        <p:spPr/>
        <p:txBody>
          <a:bodyPr/>
          <a:lstStyle/>
          <a:p>
            <a:pPr algn="ctr">
              <a:defRPr/>
            </a:pPr>
            <a:r>
              <a:rPr lang="en-US" dirty="0" smtClean="0"/>
              <a:t>Prepared By Rajat Singhal</a:t>
            </a:r>
            <a:endParaRPr lang="en-US" dirty="0"/>
          </a:p>
        </p:txBody>
      </p:sp>
      <p:sp>
        <p:nvSpPr>
          <p:cNvPr id="6" name="Slide Number Placeholder 5"/>
          <p:cNvSpPr>
            <a:spLocks noGrp="1"/>
          </p:cNvSpPr>
          <p:nvPr>
            <p:ph type="sldNum" sz="quarter" idx="12"/>
          </p:nvPr>
        </p:nvSpPr>
        <p:spPr/>
        <p:txBody>
          <a:bodyPr/>
          <a:lstStyle/>
          <a:p>
            <a:pPr>
              <a:defRPr/>
            </a:pPr>
            <a:fld id="{DB1DCF20-10D0-4532-8604-BF9C8CBF5DB4}" type="slidenum">
              <a:rPr lang="en-US" smtClean="0"/>
              <a:pPr>
                <a:defRPr/>
              </a:pPr>
              <a:t>22</a:t>
            </a:fld>
            <a:endParaRPr lang="en-US"/>
          </a:p>
        </p:txBody>
      </p:sp>
      <p:graphicFrame>
        <p:nvGraphicFramePr>
          <p:cNvPr id="7" name="Group 38"/>
          <p:cNvGraphicFramePr>
            <a:graphicFrameLocks noGrp="1"/>
          </p:cNvGraphicFramePr>
          <p:nvPr/>
        </p:nvGraphicFramePr>
        <p:xfrm>
          <a:off x="304800" y="1066800"/>
          <a:ext cx="8458200" cy="5263843"/>
        </p:xfrm>
        <a:graphic>
          <a:graphicData uri="http://schemas.openxmlformats.org/drawingml/2006/table">
            <a:tbl>
              <a:tblPr/>
              <a:tblGrid>
                <a:gridCol w="4191000"/>
                <a:gridCol w="4267200"/>
              </a:tblGrid>
              <a:tr h="423441">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US" sz="2000" b="1" i="0" u="none" strike="noStrike" cap="none" normalizeH="0" baseline="0" dirty="0" smtClean="0">
                          <a:ln>
                            <a:noFill/>
                          </a:ln>
                          <a:solidFill>
                            <a:srgbClr val="000099"/>
                          </a:solidFill>
                          <a:effectLst/>
                          <a:latin typeface="Comic Sans MS" pitchFamily="66" charset="0"/>
                          <a:cs typeface="Arial" pitchFamily="34" charset="0"/>
                        </a:rPr>
                        <a:t>       Empowered Committee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US" sz="2000" b="1" i="0" u="none" strike="noStrike" cap="none" normalizeH="0" baseline="0" dirty="0" smtClean="0">
                          <a:ln>
                            <a:noFill/>
                          </a:ln>
                          <a:solidFill>
                            <a:srgbClr val="000099"/>
                          </a:solidFill>
                          <a:effectLst/>
                          <a:latin typeface="Comic Sans MS" pitchFamily="66" charset="0"/>
                          <a:cs typeface="Arial" pitchFamily="34" charset="0"/>
                        </a:rPr>
                        <a:t>     13th Finance Commission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0402">
                <a:tc>
                  <a:txBody>
                    <a:bodyPr/>
                    <a:lstStyle/>
                    <a:p>
                      <a:pPr marL="228600" marR="0" lvl="0" indent="-228600" algn="l" defTabSz="914400" rtl="0" eaLnBrk="1" fontAlgn="base" latinLnBrk="0" hangingPunct="1">
                        <a:lnSpc>
                          <a:spcPct val="100000"/>
                        </a:lnSpc>
                        <a:spcBef>
                          <a:spcPct val="20000"/>
                        </a:spcBef>
                        <a:spcAft>
                          <a:spcPct val="0"/>
                        </a:spcAft>
                        <a:buClr>
                          <a:srgbClr val="0BD0D9"/>
                        </a:buClr>
                        <a:buSzPct val="95000"/>
                        <a:buFont typeface="Wingdings" pitchFamily="2" charset="2"/>
                        <a:buChar char="Ø"/>
                        <a:tabLst/>
                      </a:pPr>
                      <a:r>
                        <a:rPr kumimoji="0" lang="en-US" sz="2200" b="0" i="0" u="none" strike="noStrike" cap="none" normalizeH="0" baseline="0" dirty="0" smtClean="0">
                          <a:ln>
                            <a:noFill/>
                          </a:ln>
                          <a:solidFill>
                            <a:schemeClr val="accent2"/>
                          </a:solidFill>
                          <a:effectLst/>
                          <a:latin typeface="Comic Sans MS" pitchFamily="66" charset="0"/>
                          <a:cs typeface="Arial" pitchFamily="34" charset="0"/>
                        </a:rPr>
                        <a:t>After the introduction of GST, the tax exemptions, remissions etc. related to industrial incentives should be converted, if at all needed, into cash refund schemes after collection of tax, so that the GST scheme on the basis of a continuous chain of set-offs is not disturbed. Also, any new exemption, remission etc. would not be allowed</a:t>
                      </a:r>
                      <a:endParaRPr kumimoji="0" lang="en-US" sz="2200" b="1" i="0" u="none" strike="noStrike" cap="none" normalizeH="0" baseline="0" dirty="0" smtClean="0">
                        <a:ln>
                          <a:noFill/>
                        </a:ln>
                        <a:solidFill>
                          <a:schemeClr val="tx1"/>
                        </a:solidFill>
                        <a:effectLst/>
                        <a:latin typeface="Comic Sans MS" pitchFamily="66"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228600" marR="0" lvl="0" indent="-228600" algn="l" defTabSz="914400" rtl="0" eaLnBrk="0" fontAlgn="base" latinLnBrk="0" hangingPunct="0">
                        <a:lnSpc>
                          <a:spcPct val="100000"/>
                        </a:lnSpc>
                        <a:spcBef>
                          <a:spcPct val="20000"/>
                        </a:spcBef>
                        <a:spcAft>
                          <a:spcPct val="0"/>
                        </a:spcAft>
                        <a:buClr>
                          <a:srgbClr val="0BD0D9"/>
                        </a:buClr>
                        <a:buSzPct val="95000"/>
                        <a:buFont typeface="Wingdings" pitchFamily="2" charset="2"/>
                        <a:buChar char="Ø"/>
                        <a:tabLst/>
                      </a:pPr>
                      <a:r>
                        <a:rPr kumimoji="0" lang="en-US" sz="2200" b="0" i="0" u="none" strike="noStrike" cap="none" normalizeH="0" baseline="0" dirty="0" smtClean="0">
                          <a:ln>
                            <a:noFill/>
                          </a:ln>
                          <a:solidFill>
                            <a:schemeClr val="accent2"/>
                          </a:solidFill>
                          <a:effectLst/>
                          <a:latin typeface="Comic Sans MS" pitchFamily="66" charset="0"/>
                          <a:cs typeface="Arial" pitchFamily="34" charset="0"/>
                        </a:rPr>
                        <a:t>the area based exemption should not be continued under the GST framework. In case it is considered necessary to provide support to industry for balanced regional development, it would be appropriate to provide direct investment linked cash subsidy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457200" y="533400"/>
            <a:ext cx="8229600" cy="1143000"/>
          </a:xfrm>
        </p:spPr>
        <p:txBody>
          <a:bodyPr/>
          <a:lstStyle/>
          <a:p>
            <a:pPr eaLnBrk="1" hangingPunct="1"/>
            <a:r>
              <a:rPr lang="en-US" sz="3600" smtClean="0">
                <a:solidFill>
                  <a:srgbClr val="CC3300"/>
                </a:solidFill>
                <a:latin typeface="Comic Sans MS" pitchFamily="66" charset="0"/>
              </a:rPr>
              <a:t>Hurdles in Implementation</a:t>
            </a:r>
          </a:p>
        </p:txBody>
      </p:sp>
      <p:sp>
        <p:nvSpPr>
          <p:cNvPr id="23556" name="Rectangle 3"/>
          <p:cNvSpPr>
            <a:spLocks noGrp="1" noChangeArrowheads="1"/>
          </p:cNvSpPr>
          <p:nvPr>
            <p:ph idx="1"/>
          </p:nvPr>
        </p:nvSpPr>
        <p:spPr/>
        <p:txBody>
          <a:bodyPr/>
          <a:lstStyle/>
          <a:p>
            <a:pPr eaLnBrk="1" hangingPunct="1">
              <a:lnSpc>
                <a:spcPct val="90000"/>
              </a:lnSpc>
            </a:pPr>
            <a:r>
              <a:rPr lang="en-US" sz="2400" smtClean="0">
                <a:solidFill>
                  <a:schemeClr val="accent2"/>
                </a:solidFill>
                <a:latin typeface="Comic Sans MS" pitchFamily="66" charset="0"/>
              </a:rPr>
              <a:t>Implementation of GST calls for effecting widespread amendments in the Constitution and the various constitutional entries relating to taxation.</a:t>
            </a:r>
          </a:p>
          <a:p>
            <a:pPr eaLnBrk="1" hangingPunct="1">
              <a:lnSpc>
                <a:spcPct val="90000"/>
              </a:lnSpc>
              <a:buFontTx/>
              <a:buNone/>
            </a:pPr>
            <a:r>
              <a:rPr lang="en-US" sz="2400" smtClean="0">
                <a:solidFill>
                  <a:schemeClr val="accent2"/>
                </a:solidFill>
                <a:latin typeface="Comic Sans MS" pitchFamily="66" charset="0"/>
              </a:rPr>
              <a:t> </a:t>
            </a:r>
          </a:p>
          <a:p>
            <a:pPr eaLnBrk="1" hangingPunct="1">
              <a:lnSpc>
                <a:spcPct val="90000"/>
              </a:lnSpc>
            </a:pPr>
            <a:r>
              <a:rPr lang="en-US" sz="2400" smtClean="0">
                <a:solidFill>
                  <a:schemeClr val="accent2"/>
                </a:solidFill>
                <a:latin typeface="Comic Sans MS" pitchFamily="66" charset="0"/>
              </a:rPr>
              <a:t>Such amendments may virtually transform the Indian federation into an economic Union much along the lines of the European Union.</a:t>
            </a:r>
          </a:p>
          <a:p>
            <a:pPr eaLnBrk="1" hangingPunct="1">
              <a:lnSpc>
                <a:spcPct val="90000"/>
              </a:lnSpc>
              <a:buFontTx/>
              <a:buNone/>
            </a:pPr>
            <a:r>
              <a:rPr lang="en-US" sz="2400" smtClean="0">
                <a:solidFill>
                  <a:schemeClr val="accent2"/>
                </a:solidFill>
                <a:latin typeface="Comic Sans MS" pitchFamily="66" charset="0"/>
              </a:rPr>
              <a:t> </a:t>
            </a:r>
          </a:p>
          <a:p>
            <a:pPr eaLnBrk="1" hangingPunct="1">
              <a:lnSpc>
                <a:spcPct val="90000"/>
              </a:lnSpc>
            </a:pPr>
            <a:r>
              <a:rPr lang="en-US" sz="2400" smtClean="0">
                <a:solidFill>
                  <a:schemeClr val="accent2"/>
                </a:solidFill>
                <a:latin typeface="Comic Sans MS" pitchFamily="66" charset="0"/>
              </a:rPr>
              <a:t>It is important to note that states will have to be given constitutional powers to tax services. At present, states do not enjoy the power to tax services.</a:t>
            </a:r>
          </a:p>
          <a:p>
            <a:pPr eaLnBrk="1" hangingPunct="1">
              <a:lnSpc>
                <a:spcPct val="90000"/>
              </a:lnSpc>
              <a:buFontTx/>
              <a:buNone/>
            </a:pPr>
            <a:r>
              <a:rPr lang="en-US" sz="2400" smtClean="0">
                <a:solidFill>
                  <a:schemeClr val="accent2"/>
                </a:solidFill>
                <a:latin typeface="Comic Sans MS" pitchFamily="66" charset="0"/>
              </a:rPr>
              <a:t>  </a:t>
            </a:r>
          </a:p>
        </p:txBody>
      </p:sp>
      <p:sp>
        <p:nvSpPr>
          <p:cNvPr id="23554" name="Slide Number Placeholder 5"/>
          <p:cNvSpPr>
            <a:spLocks noGrp="1"/>
          </p:cNvSpPr>
          <p:nvPr>
            <p:ph type="sldNum" sz="quarter" idx="12"/>
          </p:nvPr>
        </p:nvSpPr>
        <p:spPr/>
        <p:txBody>
          <a:bodyPr/>
          <a:lstStyle/>
          <a:p>
            <a:pPr>
              <a:defRPr/>
            </a:pPr>
            <a:fld id="{44F21D13-4ACE-43BE-A10F-4EB16D3E150D}" type="slidenum">
              <a:rPr lang="en-US"/>
              <a:pPr>
                <a:defRPr/>
              </a:pPr>
              <a:t>23</a:t>
            </a:fld>
            <a:endParaRPr lang="en-US"/>
          </a:p>
        </p:txBody>
      </p:sp>
      <p:sp>
        <p:nvSpPr>
          <p:cNvPr id="5" name="Date Placeholder 4"/>
          <p:cNvSpPr>
            <a:spLocks noGrp="1"/>
          </p:cNvSpPr>
          <p:nvPr>
            <p:ph type="dt" sz="quarter" idx="10"/>
          </p:nvPr>
        </p:nvSpPr>
        <p:spPr/>
        <p:txBody>
          <a:bodyPr/>
          <a:lstStyle/>
          <a:p>
            <a:pPr>
              <a:defRPr/>
            </a:pPr>
            <a:fld id="{FD20FD83-9CFE-4D0A-943C-E11D8C7DCE9F}" type="datetime1">
              <a:rPr lang="en-US"/>
              <a:pPr>
                <a:defRPr/>
              </a:pPr>
              <a:t>3/12/2010</a:t>
            </a:fld>
            <a:endParaRPr lang="en-US" dirty="0"/>
          </a:p>
        </p:txBody>
      </p:sp>
      <p:sp>
        <p:nvSpPr>
          <p:cNvPr id="6" name="Footer Placeholder 5"/>
          <p:cNvSpPr>
            <a:spLocks noGrp="1"/>
          </p:cNvSpPr>
          <p:nvPr>
            <p:ph type="ftr" sz="quarter" idx="11"/>
          </p:nvPr>
        </p:nvSpPr>
        <p:spPr/>
        <p:txBody>
          <a:bodyPr/>
          <a:lstStyle/>
          <a:p>
            <a:pPr algn="ctr">
              <a:defRPr/>
            </a:pPr>
            <a:r>
              <a:rPr lang="en-US" dirty="0" smtClean="0"/>
              <a:t>Prepared By Rajat Singhal</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ox(in)">
                                      <p:cBhvr>
                                        <p:cTn id="7" dur="1000"/>
                                        <p:tgtEl>
                                          <p:spTgt spid="23555"/>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23556">
                                            <p:txEl>
                                              <p:pRg st="0" end="0"/>
                                            </p:txEl>
                                          </p:spTgt>
                                        </p:tgtEl>
                                        <p:attrNameLst>
                                          <p:attrName>style.visibility</p:attrName>
                                        </p:attrNameLst>
                                      </p:cBhvr>
                                      <p:to>
                                        <p:strVal val="visible"/>
                                      </p:to>
                                    </p:set>
                                    <p:animEffect transition="in" filter="checkerboard(across)">
                                      <p:cBhvr>
                                        <p:cTn id="11" dur="1000"/>
                                        <p:tgtEl>
                                          <p:spTgt spid="23556">
                                            <p:txEl>
                                              <p:pRg st="0" end="0"/>
                                            </p:txEl>
                                          </p:spTgt>
                                        </p:tgtEl>
                                      </p:cBhvr>
                                    </p:animEffect>
                                  </p:childTnLst>
                                </p:cTn>
                              </p:par>
                            </p:childTnLst>
                          </p:cTn>
                        </p:par>
                        <p:par>
                          <p:cTn id="12" fill="hold">
                            <p:stCondLst>
                              <p:cond delay="2000"/>
                            </p:stCondLst>
                            <p:childTnLst>
                              <p:par>
                                <p:cTn id="13" presetID="5" presetClass="entr" presetSubtype="10" fill="hold" grpId="0" nodeType="afterEffect">
                                  <p:stCondLst>
                                    <p:cond delay="0"/>
                                  </p:stCondLst>
                                  <p:childTnLst>
                                    <p:set>
                                      <p:cBhvr>
                                        <p:cTn id="14" dur="1" fill="hold">
                                          <p:stCondLst>
                                            <p:cond delay="0"/>
                                          </p:stCondLst>
                                        </p:cTn>
                                        <p:tgtEl>
                                          <p:spTgt spid="23556">
                                            <p:txEl>
                                              <p:pRg st="1" end="1"/>
                                            </p:txEl>
                                          </p:spTgt>
                                        </p:tgtEl>
                                        <p:attrNameLst>
                                          <p:attrName>style.visibility</p:attrName>
                                        </p:attrNameLst>
                                      </p:cBhvr>
                                      <p:to>
                                        <p:strVal val="visible"/>
                                      </p:to>
                                    </p:set>
                                    <p:animEffect transition="in" filter="checkerboard(across)">
                                      <p:cBhvr>
                                        <p:cTn id="15" dur="1000"/>
                                        <p:tgtEl>
                                          <p:spTgt spid="23556">
                                            <p:txEl>
                                              <p:pRg st="1" end="1"/>
                                            </p:txEl>
                                          </p:spTgt>
                                        </p:tgtEl>
                                      </p:cBhvr>
                                    </p:animEffect>
                                  </p:childTnLst>
                                </p:cTn>
                              </p:par>
                            </p:childTnLst>
                          </p:cTn>
                        </p:par>
                        <p:par>
                          <p:cTn id="16" fill="hold">
                            <p:stCondLst>
                              <p:cond delay="3000"/>
                            </p:stCondLst>
                            <p:childTnLst>
                              <p:par>
                                <p:cTn id="17" presetID="5" presetClass="entr" presetSubtype="10" fill="hold" grpId="0" nodeType="afterEffect">
                                  <p:stCondLst>
                                    <p:cond delay="0"/>
                                  </p:stCondLst>
                                  <p:childTnLst>
                                    <p:set>
                                      <p:cBhvr>
                                        <p:cTn id="18" dur="1" fill="hold">
                                          <p:stCondLst>
                                            <p:cond delay="0"/>
                                          </p:stCondLst>
                                        </p:cTn>
                                        <p:tgtEl>
                                          <p:spTgt spid="23556">
                                            <p:txEl>
                                              <p:pRg st="2" end="2"/>
                                            </p:txEl>
                                          </p:spTgt>
                                        </p:tgtEl>
                                        <p:attrNameLst>
                                          <p:attrName>style.visibility</p:attrName>
                                        </p:attrNameLst>
                                      </p:cBhvr>
                                      <p:to>
                                        <p:strVal val="visible"/>
                                      </p:to>
                                    </p:set>
                                    <p:animEffect transition="in" filter="checkerboard(across)">
                                      <p:cBhvr>
                                        <p:cTn id="19" dur="1000"/>
                                        <p:tgtEl>
                                          <p:spTgt spid="23556">
                                            <p:txEl>
                                              <p:pRg st="2" end="2"/>
                                            </p:txEl>
                                          </p:spTgt>
                                        </p:tgtEl>
                                      </p:cBhvr>
                                    </p:animEffect>
                                  </p:childTnLst>
                                </p:cTn>
                              </p:par>
                            </p:childTnLst>
                          </p:cTn>
                        </p:par>
                        <p:par>
                          <p:cTn id="20" fill="hold">
                            <p:stCondLst>
                              <p:cond delay="4000"/>
                            </p:stCondLst>
                            <p:childTnLst>
                              <p:par>
                                <p:cTn id="21" presetID="5" presetClass="entr" presetSubtype="10" fill="hold" grpId="0" nodeType="afterEffect">
                                  <p:stCondLst>
                                    <p:cond delay="0"/>
                                  </p:stCondLst>
                                  <p:childTnLst>
                                    <p:set>
                                      <p:cBhvr>
                                        <p:cTn id="22" dur="1" fill="hold">
                                          <p:stCondLst>
                                            <p:cond delay="0"/>
                                          </p:stCondLst>
                                        </p:cTn>
                                        <p:tgtEl>
                                          <p:spTgt spid="23556">
                                            <p:txEl>
                                              <p:pRg st="3" end="3"/>
                                            </p:txEl>
                                          </p:spTgt>
                                        </p:tgtEl>
                                        <p:attrNameLst>
                                          <p:attrName>style.visibility</p:attrName>
                                        </p:attrNameLst>
                                      </p:cBhvr>
                                      <p:to>
                                        <p:strVal val="visible"/>
                                      </p:to>
                                    </p:set>
                                    <p:animEffect transition="in" filter="checkerboard(across)">
                                      <p:cBhvr>
                                        <p:cTn id="23" dur="1000"/>
                                        <p:tgtEl>
                                          <p:spTgt spid="23556">
                                            <p:txEl>
                                              <p:pRg st="3" end="3"/>
                                            </p:txEl>
                                          </p:spTgt>
                                        </p:tgtEl>
                                      </p:cBhvr>
                                    </p:animEffect>
                                  </p:childTnLst>
                                </p:cTn>
                              </p:par>
                            </p:childTnLst>
                          </p:cTn>
                        </p:par>
                        <p:par>
                          <p:cTn id="24" fill="hold">
                            <p:stCondLst>
                              <p:cond delay="5000"/>
                            </p:stCondLst>
                            <p:childTnLst>
                              <p:par>
                                <p:cTn id="25" presetID="5" presetClass="entr" presetSubtype="10" fill="hold" grpId="0" nodeType="afterEffect">
                                  <p:stCondLst>
                                    <p:cond delay="0"/>
                                  </p:stCondLst>
                                  <p:childTnLst>
                                    <p:set>
                                      <p:cBhvr>
                                        <p:cTn id="26" dur="1" fill="hold">
                                          <p:stCondLst>
                                            <p:cond delay="0"/>
                                          </p:stCondLst>
                                        </p:cTn>
                                        <p:tgtEl>
                                          <p:spTgt spid="23556">
                                            <p:txEl>
                                              <p:pRg st="4" end="4"/>
                                            </p:txEl>
                                          </p:spTgt>
                                        </p:tgtEl>
                                        <p:attrNameLst>
                                          <p:attrName>style.visibility</p:attrName>
                                        </p:attrNameLst>
                                      </p:cBhvr>
                                      <p:to>
                                        <p:strVal val="visible"/>
                                      </p:to>
                                    </p:set>
                                    <p:animEffect transition="in" filter="checkerboard(across)">
                                      <p:cBhvr>
                                        <p:cTn id="27" dur="1000"/>
                                        <p:tgtEl>
                                          <p:spTgt spid="23556">
                                            <p:txEl>
                                              <p:pRg st="4" end="4"/>
                                            </p:txEl>
                                          </p:spTgt>
                                        </p:tgtEl>
                                      </p:cBhvr>
                                    </p:animEffect>
                                  </p:childTnLst>
                                </p:cTn>
                              </p:par>
                            </p:childTnLst>
                          </p:cTn>
                        </p:par>
                        <p:par>
                          <p:cTn id="28" fill="hold">
                            <p:stCondLst>
                              <p:cond delay="6000"/>
                            </p:stCondLst>
                            <p:childTnLst>
                              <p:par>
                                <p:cTn id="29" presetID="5" presetClass="entr" presetSubtype="10" fill="hold" grpId="0" nodeType="afterEffect">
                                  <p:stCondLst>
                                    <p:cond delay="0"/>
                                  </p:stCondLst>
                                  <p:childTnLst>
                                    <p:set>
                                      <p:cBhvr>
                                        <p:cTn id="30" dur="1" fill="hold">
                                          <p:stCondLst>
                                            <p:cond delay="0"/>
                                          </p:stCondLst>
                                        </p:cTn>
                                        <p:tgtEl>
                                          <p:spTgt spid="23556">
                                            <p:txEl>
                                              <p:pRg st="5" end="5"/>
                                            </p:txEl>
                                          </p:spTgt>
                                        </p:tgtEl>
                                        <p:attrNameLst>
                                          <p:attrName>style.visibility</p:attrName>
                                        </p:attrNameLst>
                                      </p:cBhvr>
                                      <p:to>
                                        <p:strVal val="visible"/>
                                      </p:to>
                                    </p:set>
                                    <p:animEffect transition="in" filter="checkerboard(across)">
                                      <p:cBhvr>
                                        <p:cTn id="31" dur="1000"/>
                                        <p:tgtEl>
                                          <p:spTgt spid="2355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6"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457200" y="76200"/>
            <a:ext cx="8229600" cy="1143000"/>
          </a:xfrm>
        </p:spPr>
        <p:txBody>
          <a:bodyPr/>
          <a:lstStyle/>
          <a:p>
            <a:pPr eaLnBrk="1" hangingPunct="1"/>
            <a:r>
              <a:rPr lang="en-US" sz="3600" smtClean="0">
                <a:solidFill>
                  <a:srgbClr val="CC3300"/>
                </a:solidFill>
                <a:latin typeface="Comic Sans MS" pitchFamily="66" charset="0"/>
              </a:rPr>
              <a:t>Continued…</a:t>
            </a:r>
          </a:p>
        </p:txBody>
      </p:sp>
      <p:sp>
        <p:nvSpPr>
          <p:cNvPr id="24580" name="Rectangle 3"/>
          <p:cNvSpPr>
            <a:spLocks noGrp="1" noChangeArrowheads="1"/>
          </p:cNvSpPr>
          <p:nvPr>
            <p:ph idx="1"/>
          </p:nvPr>
        </p:nvSpPr>
        <p:spPr>
          <a:xfrm>
            <a:off x="457200" y="1066800"/>
            <a:ext cx="8229600" cy="5105400"/>
          </a:xfrm>
        </p:spPr>
        <p:txBody>
          <a:bodyPr/>
          <a:lstStyle/>
          <a:p>
            <a:pPr algn="just" eaLnBrk="1" hangingPunct="1">
              <a:lnSpc>
                <a:spcPct val="140000"/>
              </a:lnSpc>
              <a:spcBef>
                <a:spcPct val="0"/>
              </a:spcBef>
            </a:pPr>
            <a:r>
              <a:rPr lang="en-US" sz="2400" smtClean="0">
                <a:solidFill>
                  <a:schemeClr val="accent2"/>
                </a:solidFill>
                <a:latin typeface="Comic Sans MS" pitchFamily="66" charset="0"/>
              </a:rPr>
              <a:t>The various levies of the Union and the states are also to be harmonized. In the current scenario it is difficult to visualize constitutional amendments of such far reaching implications.</a:t>
            </a:r>
          </a:p>
          <a:p>
            <a:pPr algn="just" eaLnBrk="1" hangingPunct="1">
              <a:lnSpc>
                <a:spcPct val="140000"/>
              </a:lnSpc>
              <a:spcBef>
                <a:spcPct val="0"/>
              </a:spcBef>
            </a:pPr>
            <a:r>
              <a:rPr lang="en-US" sz="2400" smtClean="0">
                <a:solidFill>
                  <a:schemeClr val="accent2"/>
                </a:solidFill>
                <a:latin typeface="Comic Sans MS" pitchFamily="66" charset="0"/>
              </a:rPr>
              <a:t>Drafting of the Goods &amp; Services Tax Act  ( expected by October,2009).</a:t>
            </a:r>
          </a:p>
          <a:p>
            <a:pPr algn="just" eaLnBrk="1" hangingPunct="1">
              <a:lnSpc>
                <a:spcPct val="140000"/>
              </a:lnSpc>
              <a:spcBef>
                <a:spcPct val="0"/>
              </a:spcBef>
            </a:pPr>
            <a:r>
              <a:rPr lang="en-US" sz="2400" smtClean="0">
                <a:solidFill>
                  <a:schemeClr val="accent2"/>
                </a:solidFill>
                <a:latin typeface="Comic Sans MS" pitchFamily="66" charset="0"/>
              </a:rPr>
              <a:t>Ideally </a:t>
            </a:r>
            <a:r>
              <a:rPr lang="en-GB" sz="2400" smtClean="0">
                <a:solidFill>
                  <a:schemeClr val="accent2"/>
                </a:solidFill>
                <a:latin typeface="Comic Sans MS" pitchFamily="66" charset="0"/>
              </a:rPr>
              <a:t>GST model should have been finalised at least 12 months prior to implementation. </a:t>
            </a:r>
          </a:p>
          <a:p>
            <a:pPr algn="just" eaLnBrk="1" hangingPunct="1">
              <a:lnSpc>
                <a:spcPct val="140000"/>
              </a:lnSpc>
              <a:spcBef>
                <a:spcPct val="0"/>
              </a:spcBef>
            </a:pPr>
            <a:r>
              <a:rPr lang="en-US" sz="2400" smtClean="0">
                <a:solidFill>
                  <a:schemeClr val="accent2"/>
                </a:solidFill>
                <a:latin typeface="Comic Sans MS" pitchFamily="66" charset="0"/>
              </a:rPr>
              <a:t>Services have to be appropriately integrated in the tax network.</a:t>
            </a:r>
          </a:p>
        </p:txBody>
      </p:sp>
      <p:sp>
        <p:nvSpPr>
          <p:cNvPr id="24578" name="Slide Number Placeholder 5"/>
          <p:cNvSpPr>
            <a:spLocks noGrp="1"/>
          </p:cNvSpPr>
          <p:nvPr>
            <p:ph type="sldNum" sz="quarter" idx="12"/>
          </p:nvPr>
        </p:nvSpPr>
        <p:spPr/>
        <p:txBody>
          <a:bodyPr/>
          <a:lstStyle/>
          <a:p>
            <a:pPr>
              <a:defRPr/>
            </a:pPr>
            <a:fld id="{C02C9695-0EBA-4193-8D6D-AD5696EBFAC7}" type="slidenum">
              <a:rPr lang="en-US"/>
              <a:pPr>
                <a:defRPr/>
              </a:pPr>
              <a:t>24</a:t>
            </a:fld>
            <a:endParaRPr lang="en-US"/>
          </a:p>
        </p:txBody>
      </p:sp>
      <p:sp>
        <p:nvSpPr>
          <p:cNvPr id="5" name="Date Placeholder 4"/>
          <p:cNvSpPr>
            <a:spLocks noGrp="1"/>
          </p:cNvSpPr>
          <p:nvPr>
            <p:ph type="dt" sz="quarter" idx="10"/>
          </p:nvPr>
        </p:nvSpPr>
        <p:spPr/>
        <p:txBody>
          <a:bodyPr/>
          <a:lstStyle/>
          <a:p>
            <a:pPr>
              <a:defRPr/>
            </a:pPr>
            <a:fld id="{EC45E5DD-EF12-48FC-B23D-779719DDBB51}"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1000" fill="hold"/>
                                        <p:tgtEl>
                                          <p:spTgt spid="24579"/>
                                        </p:tgtEl>
                                        <p:attrNameLst>
                                          <p:attrName>ppt_x</p:attrName>
                                        </p:attrNameLst>
                                      </p:cBhvr>
                                      <p:tavLst>
                                        <p:tav tm="0">
                                          <p:val>
                                            <p:strVal val="#ppt_x"/>
                                          </p:val>
                                        </p:tav>
                                        <p:tav tm="100000">
                                          <p:val>
                                            <p:strVal val="#ppt_x"/>
                                          </p:val>
                                        </p:tav>
                                      </p:tavLst>
                                    </p:anim>
                                    <p:anim calcmode="lin" valueType="num">
                                      <p:cBhvr additive="base">
                                        <p:cTn id="8" dur="1000" fill="hold"/>
                                        <p:tgtEl>
                                          <p:spTgt spid="24579"/>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8" presetClass="entr" presetSubtype="16" fill="hold" grpId="0" nodeType="afterEffect">
                                  <p:stCondLst>
                                    <p:cond delay="0"/>
                                  </p:stCondLst>
                                  <p:childTnLst>
                                    <p:set>
                                      <p:cBhvr>
                                        <p:cTn id="11" dur="1" fill="hold">
                                          <p:stCondLst>
                                            <p:cond delay="0"/>
                                          </p:stCondLst>
                                        </p:cTn>
                                        <p:tgtEl>
                                          <p:spTgt spid="24580">
                                            <p:txEl>
                                              <p:pRg st="0" end="0"/>
                                            </p:txEl>
                                          </p:spTgt>
                                        </p:tgtEl>
                                        <p:attrNameLst>
                                          <p:attrName>style.visibility</p:attrName>
                                        </p:attrNameLst>
                                      </p:cBhvr>
                                      <p:to>
                                        <p:strVal val="visible"/>
                                      </p:to>
                                    </p:set>
                                    <p:animEffect transition="in" filter="diamond(in)">
                                      <p:cBhvr>
                                        <p:cTn id="12" dur="1000"/>
                                        <p:tgtEl>
                                          <p:spTgt spid="24580">
                                            <p:txEl>
                                              <p:pRg st="0" end="0"/>
                                            </p:txEl>
                                          </p:spTgt>
                                        </p:tgtEl>
                                      </p:cBhvr>
                                    </p:animEffec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24580">
                                            <p:txEl>
                                              <p:pRg st="1" end="1"/>
                                            </p:txEl>
                                          </p:spTgt>
                                        </p:tgtEl>
                                        <p:attrNameLst>
                                          <p:attrName>style.visibility</p:attrName>
                                        </p:attrNameLst>
                                      </p:cBhvr>
                                      <p:to>
                                        <p:strVal val="visible"/>
                                      </p:to>
                                    </p:set>
                                    <p:animEffect transition="in" filter="diamond(in)">
                                      <p:cBhvr>
                                        <p:cTn id="16" dur="1000"/>
                                        <p:tgtEl>
                                          <p:spTgt spid="24580">
                                            <p:txEl>
                                              <p:pRg st="1" end="1"/>
                                            </p:txEl>
                                          </p:spTgt>
                                        </p:tgtEl>
                                      </p:cBhvr>
                                    </p:animEffect>
                                  </p:childTnLst>
                                </p:cTn>
                              </p:par>
                            </p:childTnLst>
                          </p:cTn>
                        </p:par>
                        <p:par>
                          <p:cTn id="17" fill="hold">
                            <p:stCondLst>
                              <p:cond delay="3000"/>
                            </p:stCondLst>
                            <p:childTnLst>
                              <p:par>
                                <p:cTn id="18" presetID="8" presetClass="entr" presetSubtype="16" fill="hold" grpId="0" nodeType="afterEffect">
                                  <p:stCondLst>
                                    <p:cond delay="0"/>
                                  </p:stCondLst>
                                  <p:childTnLst>
                                    <p:set>
                                      <p:cBhvr>
                                        <p:cTn id="19" dur="1" fill="hold">
                                          <p:stCondLst>
                                            <p:cond delay="0"/>
                                          </p:stCondLst>
                                        </p:cTn>
                                        <p:tgtEl>
                                          <p:spTgt spid="24580">
                                            <p:txEl>
                                              <p:pRg st="2" end="2"/>
                                            </p:txEl>
                                          </p:spTgt>
                                        </p:tgtEl>
                                        <p:attrNameLst>
                                          <p:attrName>style.visibility</p:attrName>
                                        </p:attrNameLst>
                                      </p:cBhvr>
                                      <p:to>
                                        <p:strVal val="visible"/>
                                      </p:to>
                                    </p:set>
                                    <p:animEffect transition="in" filter="diamond(in)">
                                      <p:cBhvr>
                                        <p:cTn id="20" dur="1000"/>
                                        <p:tgtEl>
                                          <p:spTgt spid="24580">
                                            <p:txEl>
                                              <p:pRg st="2" end="2"/>
                                            </p:txEl>
                                          </p:spTgt>
                                        </p:tgtEl>
                                      </p:cBhvr>
                                    </p:animEffect>
                                  </p:childTnLst>
                                </p:cTn>
                              </p:par>
                            </p:childTnLst>
                          </p:cTn>
                        </p:par>
                        <p:par>
                          <p:cTn id="21" fill="hold">
                            <p:stCondLst>
                              <p:cond delay="4000"/>
                            </p:stCondLst>
                            <p:childTnLst>
                              <p:par>
                                <p:cTn id="22" presetID="8" presetClass="entr" presetSubtype="16" fill="hold" grpId="0" nodeType="afterEffect">
                                  <p:stCondLst>
                                    <p:cond delay="0"/>
                                  </p:stCondLst>
                                  <p:childTnLst>
                                    <p:set>
                                      <p:cBhvr>
                                        <p:cTn id="23" dur="1" fill="hold">
                                          <p:stCondLst>
                                            <p:cond delay="0"/>
                                          </p:stCondLst>
                                        </p:cTn>
                                        <p:tgtEl>
                                          <p:spTgt spid="24580">
                                            <p:txEl>
                                              <p:pRg st="3" end="3"/>
                                            </p:txEl>
                                          </p:spTgt>
                                        </p:tgtEl>
                                        <p:attrNameLst>
                                          <p:attrName>style.visibility</p:attrName>
                                        </p:attrNameLst>
                                      </p:cBhvr>
                                      <p:to>
                                        <p:strVal val="visible"/>
                                      </p:to>
                                    </p:set>
                                    <p:animEffect transition="in" filter="diamond(in)">
                                      <p:cBhvr>
                                        <p:cTn id="24" dur="1000"/>
                                        <p:tgtEl>
                                          <p:spTgt spid="2458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457200" y="0"/>
            <a:ext cx="8229600" cy="1143000"/>
          </a:xfrm>
        </p:spPr>
        <p:txBody>
          <a:bodyPr/>
          <a:lstStyle/>
          <a:p>
            <a:pPr eaLnBrk="1" hangingPunct="1"/>
            <a:r>
              <a:rPr lang="en-US" sz="3600" smtClean="0">
                <a:solidFill>
                  <a:srgbClr val="CC3300"/>
                </a:solidFill>
                <a:latin typeface="Comic Sans MS" pitchFamily="66" charset="0"/>
              </a:rPr>
              <a:t>Continued…</a:t>
            </a:r>
          </a:p>
        </p:txBody>
      </p:sp>
      <p:sp>
        <p:nvSpPr>
          <p:cNvPr id="25604" name="Rectangle 3"/>
          <p:cNvSpPr>
            <a:spLocks noGrp="1" noChangeArrowheads="1"/>
          </p:cNvSpPr>
          <p:nvPr>
            <p:ph idx="1"/>
          </p:nvPr>
        </p:nvSpPr>
        <p:spPr>
          <a:xfrm>
            <a:off x="457200" y="1143000"/>
            <a:ext cx="8229600" cy="5105400"/>
          </a:xfrm>
        </p:spPr>
        <p:txBody>
          <a:bodyPr/>
          <a:lstStyle/>
          <a:p>
            <a:pPr algn="just" eaLnBrk="1" hangingPunct="1">
              <a:spcBef>
                <a:spcPts val="813"/>
              </a:spcBef>
              <a:spcAft>
                <a:spcPts val="813"/>
              </a:spcAft>
            </a:pPr>
            <a:r>
              <a:rPr lang="en-GB" sz="2400" smtClean="0">
                <a:solidFill>
                  <a:schemeClr val="accent2"/>
                </a:solidFill>
                <a:latin typeface="Comic Sans MS" pitchFamily="66" charset="0"/>
              </a:rPr>
              <a:t>Fate of various area based exemptions/concessions provided by Central as well as State to be decided</a:t>
            </a:r>
          </a:p>
          <a:p>
            <a:pPr algn="just" eaLnBrk="1" hangingPunct="1">
              <a:spcBef>
                <a:spcPts val="813"/>
              </a:spcBef>
              <a:spcAft>
                <a:spcPts val="813"/>
              </a:spcAft>
            </a:pPr>
            <a:r>
              <a:rPr lang="en-GB" sz="2400" smtClean="0">
                <a:solidFill>
                  <a:schemeClr val="accent2"/>
                </a:solidFill>
                <a:latin typeface="Comic Sans MS" pitchFamily="66" charset="0"/>
              </a:rPr>
              <a:t>Treatment of inter-state branch transfers under the GST scenario to be identified.</a:t>
            </a:r>
          </a:p>
          <a:p>
            <a:pPr algn="just" eaLnBrk="1" hangingPunct="1">
              <a:spcBef>
                <a:spcPts val="813"/>
              </a:spcBef>
              <a:spcAft>
                <a:spcPts val="813"/>
              </a:spcAft>
            </a:pPr>
            <a:r>
              <a:rPr lang="en-GB" sz="2400" smtClean="0">
                <a:solidFill>
                  <a:schemeClr val="accent2"/>
                </a:solidFill>
                <a:latin typeface="Comic Sans MS" pitchFamily="66" charset="0"/>
              </a:rPr>
              <a:t>Transition from present indirect taxes towards the Dual GST structure.</a:t>
            </a:r>
          </a:p>
          <a:p>
            <a:pPr algn="just" eaLnBrk="1" hangingPunct="1">
              <a:spcBef>
                <a:spcPts val="813"/>
              </a:spcBef>
              <a:spcAft>
                <a:spcPts val="813"/>
              </a:spcAft>
            </a:pPr>
            <a:r>
              <a:rPr lang="en-GB" sz="2400" smtClean="0">
                <a:solidFill>
                  <a:schemeClr val="accent2"/>
                </a:solidFill>
                <a:latin typeface="Comic Sans MS" pitchFamily="66" charset="0"/>
              </a:rPr>
              <a:t>Whether unadjusted tax credits would be refunded by the State as applicable under the present VAT system.</a:t>
            </a:r>
          </a:p>
          <a:p>
            <a:pPr algn="just" eaLnBrk="1" hangingPunct="1">
              <a:spcBef>
                <a:spcPts val="813"/>
              </a:spcBef>
              <a:spcAft>
                <a:spcPts val="813"/>
              </a:spcAft>
            </a:pPr>
            <a:r>
              <a:rPr lang="en-GB" sz="2400" smtClean="0">
                <a:solidFill>
                  <a:schemeClr val="accent2"/>
                </a:solidFill>
                <a:latin typeface="Comic Sans MS" pitchFamily="66" charset="0"/>
              </a:rPr>
              <a:t>Treatment of closing stock of finished goods, inputs, input services and capital goods with respect to tax credits on the date of implementation.</a:t>
            </a:r>
          </a:p>
        </p:txBody>
      </p:sp>
      <p:sp>
        <p:nvSpPr>
          <p:cNvPr id="25602" name="Slide Number Placeholder 5"/>
          <p:cNvSpPr>
            <a:spLocks noGrp="1"/>
          </p:cNvSpPr>
          <p:nvPr>
            <p:ph type="sldNum" sz="quarter" idx="12"/>
          </p:nvPr>
        </p:nvSpPr>
        <p:spPr/>
        <p:txBody>
          <a:bodyPr/>
          <a:lstStyle/>
          <a:p>
            <a:pPr>
              <a:defRPr/>
            </a:pPr>
            <a:fld id="{86A76AD4-98D2-464D-B610-4455A287F7E1}" type="slidenum">
              <a:rPr lang="en-US"/>
              <a:pPr>
                <a:defRPr/>
              </a:pPr>
              <a:t>25</a:t>
            </a:fld>
            <a:endParaRPr lang="en-US"/>
          </a:p>
        </p:txBody>
      </p:sp>
      <p:sp>
        <p:nvSpPr>
          <p:cNvPr id="5" name="Date Placeholder 4"/>
          <p:cNvSpPr>
            <a:spLocks noGrp="1"/>
          </p:cNvSpPr>
          <p:nvPr>
            <p:ph type="dt" sz="quarter" idx="10"/>
          </p:nvPr>
        </p:nvSpPr>
        <p:spPr/>
        <p:txBody>
          <a:bodyPr/>
          <a:lstStyle/>
          <a:p>
            <a:pPr>
              <a:defRPr/>
            </a:pPr>
            <a:fld id="{108ABC38-CA2B-4C03-BB28-C5FB310F57D3}"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linds(horizontal)">
                                      <p:cBhvr>
                                        <p:cTn id="7" dur="1000"/>
                                        <p:tgtEl>
                                          <p:spTgt spid="25603"/>
                                        </p:tgtEl>
                                      </p:cBhvr>
                                    </p:animEffect>
                                  </p:childTnLst>
                                </p:cTn>
                              </p:par>
                            </p:childTnLst>
                          </p:cTn>
                        </p:par>
                        <p:par>
                          <p:cTn id="8" fill="hold">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25604">
                                            <p:txEl>
                                              <p:pRg st="0" end="0"/>
                                            </p:txEl>
                                          </p:spTgt>
                                        </p:tgtEl>
                                        <p:attrNameLst>
                                          <p:attrName>style.visibility</p:attrName>
                                        </p:attrNameLst>
                                      </p:cBhvr>
                                      <p:to>
                                        <p:strVal val="visible"/>
                                      </p:to>
                                    </p:set>
                                    <p:animEffect transition="in" filter="diamond(in)">
                                      <p:cBhvr>
                                        <p:cTn id="11" dur="1000"/>
                                        <p:tgtEl>
                                          <p:spTgt spid="25604">
                                            <p:txEl>
                                              <p:pRg st="0" end="0"/>
                                            </p:txEl>
                                          </p:spTgt>
                                        </p:tgtEl>
                                      </p:cBhvr>
                                    </p:animEffect>
                                  </p:childTnLst>
                                </p:cTn>
                              </p:par>
                            </p:childTnLst>
                          </p:cTn>
                        </p:par>
                        <p:par>
                          <p:cTn id="12" fill="hold">
                            <p:stCondLst>
                              <p:cond delay="2000"/>
                            </p:stCondLst>
                            <p:childTnLst>
                              <p:par>
                                <p:cTn id="13" presetID="8" presetClass="entr" presetSubtype="16" fill="hold" grpId="0" nodeType="afterEffect">
                                  <p:stCondLst>
                                    <p:cond delay="0"/>
                                  </p:stCondLst>
                                  <p:childTnLst>
                                    <p:set>
                                      <p:cBhvr>
                                        <p:cTn id="14" dur="1" fill="hold">
                                          <p:stCondLst>
                                            <p:cond delay="0"/>
                                          </p:stCondLst>
                                        </p:cTn>
                                        <p:tgtEl>
                                          <p:spTgt spid="25604">
                                            <p:txEl>
                                              <p:pRg st="1" end="1"/>
                                            </p:txEl>
                                          </p:spTgt>
                                        </p:tgtEl>
                                        <p:attrNameLst>
                                          <p:attrName>style.visibility</p:attrName>
                                        </p:attrNameLst>
                                      </p:cBhvr>
                                      <p:to>
                                        <p:strVal val="visible"/>
                                      </p:to>
                                    </p:set>
                                    <p:animEffect transition="in" filter="diamond(in)">
                                      <p:cBhvr>
                                        <p:cTn id="15" dur="1000"/>
                                        <p:tgtEl>
                                          <p:spTgt spid="25604">
                                            <p:txEl>
                                              <p:pRg st="1" end="1"/>
                                            </p:txEl>
                                          </p:spTgt>
                                        </p:tgtEl>
                                      </p:cBhvr>
                                    </p:animEffect>
                                  </p:childTnLst>
                                </p:cTn>
                              </p:par>
                            </p:childTnLst>
                          </p:cTn>
                        </p:par>
                        <p:par>
                          <p:cTn id="16" fill="hold">
                            <p:stCondLst>
                              <p:cond delay="3000"/>
                            </p:stCondLst>
                            <p:childTnLst>
                              <p:par>
                                <p:cTn id="17" presetID="8" presetClass="entr" presetSubtype="16" fill="hold" grpId="0" nodeType="afterEffect">
                                  <p:stCondLst>
                                    <p:cond delay="0"/>
                                  </p:stCondLst>
                                  <p:childTnLst>
                                    <p:set>
                                      <p:cBhvr>
                                        <p:cTn id="18" dur="1" fill="hold">
                                          <p:stCondLst>
                                            <p:cond delay="0"/>
                                          </p:stCondLst>
                                        </p:cTn>
                                        <p:tgtEl>
                                          <p:spTgt spid="25604">
                                            <p:txEl>
                                              <p:pRg st="2" end="2"/>
                                            </p:txEl>
                                          </p:spTgt>
                                        </p:tgtEl>
                                        <p:attrNameLst>
                                          <p:attrName>style.visibility</p:attrName>
                                        </p:attrNameLst>
                                      </p:cBhvr>
                                      <p:to>
                                        <p:strVal val="visible"/>
                                      </p:to>
                                    </p:set>
                                    <p:animEffect transition="in" filter="diamond(in)">
                                      <p:cBhvr>
                                        <p:cTn id="19" dur="1000"/>
                                        <p:tgtEl>
                                          <p:spTgt spid="25604">
                                            <p:txEl>
                                              <p:pRg st="2" end="2"/>
                                            </p:txEl>
                                          </p:spTgt>
                                        </p:tgtEl>
                                      </p:cBhvr>
                                    </p:animEffect>
                                  </p:childTnLst>
                                </p:cTn>
                              </p:par>
                            </p:childTnLst>
                          </p:cTn>
                        </p:par>
                        <p:par>
                          <p:cTn id="20" fill="hold">
                            <p:stCondLst>
                              <p:cond delay="4000"/>
                            </p:stCondLst>
                            <p:childTnLst>
                              <p:par>
                                <p:cTn id="21" presetID="8" presetClass="entr" presetSubtype="16" fill="hold" grpId="0" nodeType="afterEffect">
                                  <p:stCondLst>
                                    <p:cond delay="0"/>
                                  </p:stCondLst>
                                  <p:childTnLst>
                                    <p:set>
                                      <p:cBhvr>
                                        <p:cTn id="22" dur="1" fill="hold">
                                          <p:stCondLst>
                                            <p:cond delay="0"/>
                                          </p:stCondLst>
                                        </p:cTn>
                                        <p:tgtEl>
                                          <p:spTgt spid="25604">
                                            <p:txEl>
                                              <p:pRg st="3" end="3"/>
                                            </p:txEl>
                                          </p:spTgt>
                                        </p:tgtEl>
                                        <p:attrNameLst>
                                          <p:attrName>style.visibility</p:attrName>
                                        </p:attrNameLst>
                                      </p:cBhvr>
                                      <p:to>
                                        <p:strVal val="visible"/>
                                      </p:to>
                                    </p:set>
                                    <p:animEffect transition="in" filter="diamond(in)">
                                      <p:cBhvr>
                                        <p:cTn id="23" dur="1000"/>
                                        <p:tgtEl>
                                          <p:spTgt spid="25604">
                                            <p:txEl>
                                              <p:pRg st="3" end="3"/>
                                            </p:txEl>
                                          </p:spTgt>
                                        </p:tgtEl>
                                      </p:cBhvr>
                                    </p:animEffect>
                                  </p:childTnLst>
                                </p:cTn>
                              </p:par>
                            </p:childTnLst>
                          </p:cTn>
                        </p:par>
                        <p:par>
                          <p:cTn id="24" fill="hold">
                            <p:stCondLst>
                              <p:cond delay="5000"/>
                            </p:stCondLst>
                            <p:childTnLst>
                              <p:par>
                                <p:cTn id="25" presetID="8" presetClass="entr" presetSubtype="16" fill="hold" grpId="0" nodeType="afterEffect">
                                  <p:stCondLst>
                                    <p:cond delay="0"/>
                                  </p:stCondLst>
                                  <p:childTnLst>
                                    <p:set>
                                      <p:cBhvr>
                                        <p:cTn id="26" dur="1" fill="hold">
                                          <p:stCondLst>
                                            <p:cond delay="0"/>
                                          </p:stCondLst>
                                        </p:cTn>
                                        <p:tgtEl>
                                          <p:spTgt spid="25604">
                                            <p:txEl>
                                              <p:pRg st="4" end="4"/>
                                            </p:txEl>
                                          </p:spTgt>
                                        </p:tgtEl>
                                        <p:attrNameLst>
                                          <p:attrName>style.visibility</p:attrName>
                                        </p:attrNameLst>
                                      </p:cBhvr>
                                      <p:to>
                                        <p:strVal val="visible"/>
                                      </p:to>
                                    </p:set>
                                    <p:animEffect transition="in" filter="diamond(in)">
                                      <p:cBhvr>
                                        <p:cTn id="27" dur="1000"/>
                                        <p:tgtEl>
                                          <p:spTgt spid="2560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457200" y="457200"/>
            <a:ext cx="8229600" cy="1143000"/>
          </a:xfrm>
        </p:spPr>
        <p:txBody>
          <a:bodyPr/>
          <a:lstStyle/>
          <a:p>
            <a:pPr eaLnBrk="1" hangingPunct="1"/>
            <a:r>
              <a:rPr lang="en-US" sz="3600" smtClean="0">
                <a:solidFill>
                  <a:srgbClr val="CC3300"/>
                </a:solidFill>
                <a:latin typeface="Comic Sans MS" pitchFamily="66" charset="0"/>
              </a:rPr>
              <a:t>Continued…</a:t>
            </a:r>
          </a:p>
        </p:txBody>
      </p:sp>
      <p:sp>
        <p:nvSpPr>
          <p:cNvPr id="26628" name="Rectangle 3"/>
          <p:cNvSpPr>
            <a:spLocks noGrp="1" noChangeArrowheads="1"/>
          </p:cNvSpPr>
          <p:nvPr>
            <p:ph idx="1"/>
          </p:nvPr>
        </p:nvSpPr>
        <p:spPr/>
        <p:txBody>
          <a:bodyPr/>
          <a:lstStyle/>
          <a:p>
            <a:pPr algn="just" eaLnBrk="1" hangingPunct="1">
              <a:spcBef>
                <a:spcPts val="813"/>
              </a:spcBef>
              <a:spcAft>
                <a:spcPts val="813"/>
              </a:spcAft>
            </a:pPr>
            <a:r>
              <a:rPr lang="en-US" sz="2400" smtClean="0">
                <a:solidFill>
                  <a:schemeClr val="accent2"/>
                </a:solidFill>
                <a:latin typeface="Comic Sans MS" pitchFamily="66" charset="0"/>
              </a:rPr>
              <a:t>Protecting and balancing the present and future revenues of the Centre and the States.</a:t>
            </a:r>
          </a:p>
          <a:p>
            <a:pPr algn="just" eaLnBrk="1" hangingPunct="1">
              <a:spcBef>
                <a:spcPts val="813"/>
              </a:spcBef>
              <a:spcAft>
                <a:spcPts val="813"/>
              </a:spcAft>
            </a:pPr>
            <a:r>
              <a:rPr lang="en-US" sz="2400" smtClean="0">
                <a:solidFill>
                  <a:schemeClr val="accent2"/>
                </a:solidFill>
                <a:latin typeface="Comic Sans MS" pitchFamily="66" charset="0"/>
              </a:rPr>
              <a:t>The Centre is expected to put in place a mechanism to compensate states for any revenue loss due to GST.</a:t>
            </a:r>
            <a:endParaRPr lang="en-GB" sz="2400" smtClean="0">
              <a:solidFill>
                <a:schemeClr val="accent2"/>
              </a:solidFill>
              <a:latin typeface="Comic Sans MS" pitchFamily="66" charset="0"/>
            </a:endParaRPr>
          </a:p>
          <a:p>
            <a:pPr algn="just" eaLnBrk="1" hangingPunct="1">
              <a:spcBef>
                <a:spcPts val="813"/>
              </a:spcBef>
              <a:spcAft>
                <a:spcPts val="813"/>
              </a:spcAft>
            </a:pPr>
            <a:r>
              <a:rPr lang="en-US" sz="2400" smtClean="0">
                <a:solidFill>
                  <a:schemeClr val="accent2"/>
                </a:solidFill>
                <a:latin typeface="Comic Sans MS" pitchFamily="66" charset="0"/>
              </a:rPr>
              <a:t>consultation with all stakeholders including trade and industry associations before finalization, administrative preparedness to implement the new tax regime and resolution of all other issues under discussion. </a:t>
            </a:r>
          </a:p>
        </p:txBody>
      </p:sp>
      <p:sp>
        <p:nvSpPr>
          <p:cNvPr id="26626" name="Slide Number Placeholder 5"/>
          <p:cNvSpPr>
            <a:spLocks noGrp="1"/>
          </p:cNvSpPr>
          <p:nvPr>
            <p:ph type="sldNum" sz="quarter" idx="12"/>
          </p:nvPr>
        </p:nvSpPr>
        <p:spPr/>
        <p:txBody>
          <a:bodyPr/>
          <a:lstStyle/>
          <a:p>
            <a:pPr>
              <a:defRPr/>
            </a:pPr>
            <a:fld id="{4C51FE40-FB02-41E1-A5CD-ABE4297EAF8A}" type="slidenum">
              <a:rPr lang="en-US"/>
              <a:pPr>
                <a:defRPr/>
              </a:pPr>
              <a:t>26</a:t>
            </a:fld>
            <a:endParaRPr lang="en-US"/>
          </a:p>
        </p:txBody>
      </p:sp>
      <p:sp>
        <p:nvSpPr>
          <p:cNvPr id="5" name="Date Placeholder 4"/>
          <p:cNvSpPr>
            <a:spLocks noGrp="1"/>
          </p:cNvSpPr>
          <p:nvPr>
            <p:ph type="dt" sz="quarter" idx="10"/>
          </p:nvPr>
        </p:nvSpPr>
        <p:spPr/>
        <p:txBody>
          <a:bodyPr/>
          <a:lstStyle/>
          <a:p>
            <a:pPr>
              <a:defRPr/>
            </a:pPr>
            <a:fld id="{F794E85D-9D19-4491-A72B-B5AEB898477A}"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ox(in)">
                                      <p:cBhvr>
                                        <p:cTn id="7" dur="1000"/>
                                        <p:tgtEl>
                                          <p:spTgt spid="26627"/>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26628">
                                            <p:txEl>
                                              <p:pRg st="0" end="0"/>
                                            </p:txEl>
                                          </p:spTgt>
                                        </p:tgtEl>
                                        <p:attrNameLst>
                                          <p:attrName>style.visibility</p:attrName>
                                        </p:attrNameLst>
                                      </p:cBhvr>
                                      <p:to>
                                        <p:strVal val="visible"/>
                                      </p:to>
                                    </p:set>
                                    <p:anim calcmode="lin" valueType="num">
                                      <p:cBhvr additive="base">
                                        <p:cTn id="11" dur="1000" fill="hold"/>
                                        <p:tgtEl>
                                          <p:spTgt spid="26628">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26628">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 presetClass="entr" presetSubtype="4" fill="hold" grpId="0" nodeType="afterEffect">
                                  <p:stCondLst>
                                    <p:cond delay="0"/>
                                  </p:stCondLst>
                                  <p:childTnLst>
                                    <p:set>
                                      <p:cBhvr>
                                        <p:cTn id="15" dur="1" fill="hold">
                                          <p:stCondLst>
                                            <p:cond delay="0"/>
                                          </p:stCondLst>
                                        </p:cTn>
                                        <p:tgtEl>
                                          <p:spTgt spid="26628">
                                            <p:txEl>
                                              <p:pRg st="1" end="1"/>
                                            </p:txEl>
                                          </p:spTgt>
                                        </p:tgtEl>
                                        <p:attrNameLst>
                                          <p:attrName>style.visibility</p:attrName>
                                        </p:attrNameLst>
                                      </p:cBhvr>
                                      <p:to>
                                        <p:strVal val="visible"/>
                                      </p:to>
                                    </p:set>
                                    <p:anim calcmode="lin" valueType="num">
                                      <p:cBhvr additive="base">
                                        <p:cTn id="16" dur="1000" fill="hold"/>
                                        <p:tgtEl>
                                          <p:spTgt spid="26628">
                                            <p:txEl>
                                              <p:pRg st="1" end="1"/>
                                            </p:txEl>
                                          </p:spTgt>
                                        </p:tgtEl>
                                        <p:attrNameLst>
                                          <p:attrName>ppt_x</p:attrName>
                                        </p:attrNameLst>
                                      </p:cBhvr>
                                      <p:tavLst>
                                        <p:tav tm="0">
                                          <p:val>
                                            <p:strVal val="#ppt_x"/>
                                          </p:val>
                                        </p:tav>
                                        <p:tav tm="100000">
                                          <p:val>
                                            <p:strVal val="#ppt_x"/>
                                          </p:val>
                                        </p:tav>
                                      </p:tavLst>
                                    </p:anim>
                                    <p:anim calcmode="lin" valueType="num">
                                      <p:cBhvr additive="base">
                                        <p:cTn id="17" dur="1000" fill="hold"/>
                                        <p:tgtEl>
                                          <p:spTgt spid="26628">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3000"/>
                            </p:stCondLst>
                            <p:childTnLst>
                              <p:par>
                                <p:cTn id="19" presetID="2" presetClass="entr" presetSubtype="4" fill="hold" grpId="0" nodeType="afterEffect">
                                  <p:stCondLst>
                                    <p:cond delay="0"/>
                                  </p:stCondLst>
                                  <p:childTnLst>
                                    <p:set>
                                      <p:cBhvr>
                                        <p:cTn id="20" dur="1" fill="hold">
                                          <p:stCondLst>
                                            <p:cond delay="0"/>
                                          </p:stCondLst>
                                        </p:cTn>
                                        <p:tgtEl>
                                          <p:spTgt spid="26628">
                                            <p:txEl>
                                              <p:pRg st="2" end="2"/>
                                            </p:txEl>
                                          </p:spTgt>
                                        </p:tgtEl>
                                        <p:attrNameLst>
                                          <p:attrName>style.visibility</p:attrName>
                                        </p:attrNameLst>
                                      </p:cBhvr>
                                      <p:to>
                                        <p:strVal val="visible"/>
                                      </p:to>
                                    </p:set>
                                    <p:anim calcmode="lin" valueType="num">
                                      <p:cBhvr additive="base">
                                        <p:cTn id="21" dur="1000" fill="hold"/>
                                        <p:tgtEl>
                                          <p:spTgt spid="26628">
                                            <p:txEl>
                                              <p:pRg st="2" end="2"/>
                                            </p:txEl>
                                          </p:spTgt>
                                        </p:tgtEl>
                                        <p:attrNameLst>
                                          <p:attrName>ppt_x</p:attrName>
                                        </p:attrNameLst>
                                      </p:cBhvr>
                                      <p:tavLst>
                                        <p:tav tm="0">
                                          <p:val>
                                            <p:strVal val="#ppt_x"/>
                                          </p:val>
                                        </p:tav>
                                        <p:tav tm="100000">
                                          <p:val>
                                            <p:strVal val="#ppt_x"/>
                                          </p:val>
                                        </p:tav>
                                      </p:tavLst>
                                    </p:anim>
                                    <p:anim calcmode="lin" valueType="num">
                                      <p:cBhvr additive="base">
                                        <p:cTn id="22" dur="1000" fill="hold"/>
                                        <p:tgtEl>
                                          <p:spTgt spid="2662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Administrative Machinery</a:t>
            </a:r>
          </a:p>
        </p:txBody>
      </p:sp>
      <p:sp>
        <p:nvSpPr>
          <p:cNvPr id="27652" name="Rectangle 3"/>
          <p:cNvSpPr>
            <a:spLocks noGrp="1" noChangeArrowheads="1"/>
          </p:cNvSpPr>
          <p:nvPr>
            <p:ph idx="1"/>
          </p:nvPr>
        </p:nvSpPr>
        <p:spPr/>
        <p:txBody>
          <a:bodyPr/>
          <a:lstStyle/>
          <a:p>
            <a:pPr eaLnBrk="1" hangingPunct="1">
              <a:lnSpc>
                <a:spcPct val="90000"/>
              </a:lnSpc>
            </a:pPr>
            <a:r>
              <a:rPr lang="en-US" sz="2400" smtClean="0">
                <a:solidFill>
                  <a:schemeClr val="accent2"/>
                </a:solidFill>
                <a:latin typeface="Comic Sans MS" pitchFamily="66" charset="0"/>
              </a:rPr>
              <a:t>Standardization of systems and procedures</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Uniform dispute settlement machinery </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Training</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Re-organization of administrative machinery for GST implementation is the key</a:t>
            </a:r>
          </a:p>
          <a:p>
            <a:pPr eaLnBrk="1" hangingPunct="1">
              <a:lnSpc>
                <a:spcPct val="90000"/>
              </a:lnSpc>
            </a:pPr>
            <a:endParaRPr lang="en-US" sz="2400" smtClean="0">
              <a:solidFill>
                <a:schemeClr val="accent2"/>
              </a:solidFill>
              <a:latin typeface="Comic Sans MS" pitchFamily="66" charset="0"/>
            </a:endParaRPr>
          </a:p>
          <a:p>
            <a:pPr eaLnBrk="1" hangingPunct="1">
              <a:lnSpc>
                <a:spcPct val="90000"/>
              </a:lnSpc>
            </a:pPr>
            <a:r>
              <a:rPr lang="en-US" sz="2400" smtClean="0">
                <a:solidFill>
                  <a:schemeClr val="accent2"/>
                </a:solidFill>
                <a:latin typeface="Comic Sans MS" pitchFamily="66" charset="0"/>
              </a:rPr>
              <a:t>Building information technology backbone – the single most important initiative for GST implementation</a:t>
            </a:r>
          </a:p>
          <a:p>
            <a:pPr eaLnBrk="1" hangingPunct="1">
              <a:lnSpc>
                <a:spcPct val="90000"/>
              </a:lnSpc>
            </a:pPr>
            <a:endParaRPr lang="en-US" sz="2400" smtClean="0">
              <a:solidFill>
                <a:schemeClr val="accent2"/>
              </a:solidFill>
              <a:latin typeface="Comic Sans MS" pitchFamily="66" charset="0"/>
            </a:endParaRPr>
          </a:p>
        </p:txBody>
      </p:sp>
      <p:sp>
        <p:nvSpPr>
          <p:cNvPr id="27650" name="Slide Number Placeholder 5"/>
          <p:cNvSpPr>
            <a:spLocks noGrp="1"/>
          </p:cNvSpPr>
          <p:nvPr>
            <p:ph type="sldNum" sz="quarter" idx="12"/>
          </p:nvPr>
        </p:nvSpPr>
        <p:spPr/>
        <p:txBody>
          <a:bodyPr/>
          <a:lstStyle/>
          <a:p>
            <a:pPr>
              <a:defRPr/>
            </a:pPr>
            <a:fld id="{14B94AF6-631D-45F4-A29B-1016A3F1A7F1}" type="slidenum">
              <a:rPr lang="en-US"/>
              <a:pPr>
                <a:defRPr/>
              </a:pPr>
              <a:t>27</a:t>
            </a:fld>
            <a:endParaRPr lang="en-US"/>
          </a:p>
        </p:txBody>
      </p:sp>
      <p:sp>
        <p:nvSpPr>
          <p:cNvPr id="5" name="Date Placeholder 4"/>
          <p:cNvSpPr>
            <a:spLocks noGrp="1"/>
          </p:cNvSpPr>
          <p:nvPr>
            <p:ph type="dt" sz="quarter" idx="10"/>
          </p:nvPr>
        </p:nvSpPr>
        <p:spPr/>
        <p:txBody>
          <a:bodyPr/>
          <a:lstStyle/>
          <a:p>
            <a:pPr>
              <a:defRPr/>
            </a:pPr>
            <a:fld id="{865EE687-D575-483A-88B0-D5175EDDDF43}"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box(in)">
                                      <p:cBhvr>
                                        <p:cTn id="7" dur="1000"/>
                                        <p:tgtEl>
                                          <p:spTgt spid="27651"/>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27652">
                                            <p:txEl>
                                              <p:pRg st="0" end="0"/>
                                            </p:txEl>
                                          </p:spTgt>
                                        </p:tgtEl>
                                        <p:attrNameLst>
                                          <p:attrName>style.visibility</p:attrName>
                                        </p:attrNameLst>
                                      </p:cBhvr>
                                      <p:to>
                                        <p:strVal val="visible"/>
                                      </p:to>
                                    </p:set>
                                    <p:animEffect transition="in" filter="checkerboard(across)">
                                      <p:cBhvr>
                                        <p:cTn id="11" dur="1000"/>
                                        <p:tgtEl>
                                          <p:spTgt spid="27652">
                                            <p:txEl>
                                              <p:pRg st="0" end="0"/>
                                            </p:txEl>
                                          </p:spTgt>
                                        </p:tgtEl>
                                      </p:cBhvr>
                                    </p:animEffect>
                                  </p:childTnLst>
                                </p:cTn>
                              </p:par>
                            </p:childTnLst>
                          </p:cTn>
                        </p:par>
                        <p:par>
                          <p:cTn id="12" fill="hold">
                            <p:stCondLst>
                              <p:cond delay="2000"/>
                            </p:stCondLst>
                            <p:childTnLst>
                              <p:par>
                                <p:cTn id="13" presetID="5" presetClass="entr" presetSubtype="10" fill="hold" grpId="0" nodeType="afterEffect">
                                  <p:stCondLst>
                                    <p:cond delay="0"/>
                                  </p:stCondLst>
                                  <p:childTnLst>
                                    <p:set>
                                      <p:cBhvr>
                                        <p:cTn id="14" dur="1" fill="hold">
                                          <p:stCondLst>
                                            <p:cond delay="0"/>
                                          </p:stCondLst>
                                        </p:cTn>
                                        <p:tgtEl>
                                          <p:spTgt spid="27652">
                                            <p:txEl>
                                              <p:pRg st="2" end="2"/>
                                            </p:txEl>
                                          </p:spTgt>
                                        </p:tgtEl>
                                        <p:attrNameLst>
                                          <p:attrName>style.visibility</p:attrName>
                                        </p:attrNameLst>
                                      </p:cBhvr>
                                      <p:to>
                                        <p:strVal val="visible"/>
                                      </p:to>
                                    </p:set>
                                    <p:animEffect transition="in" filter="checkerboard(across)">
                                      <p:cBhvr>
                                        <p:cTn id="15" dur="1000"/>
                                        <p:tgtEl>
                                          <p:spTgt spid="27652">
                                            <p:txEl>
                                              <p:pRg st="2" end="2"/>
                                            </p:txEl>
                                          </p:spTgt>
                                        </p:tgtEl>
                                      </p:cBhvr>
                                    </p:animEffect>
                                  </p:childTnLst>
                                </p:cTn>
                              </p:par>
                            </p:childTnLst>
                          </p:cTn>
                        </p:par>
                        <p:par>
                          <p:cTn id="16" fill="hold">
                            <p:stCondLst>
                              <p:cond delay="3000"/>
                            </p:stCondLst>
                            <p:childTnLst>
                              <p:par>
                                <p:cTn id="17" presetID="5" presetClass="entr" presetSubtype="10" fill="hold" grpId="0" nodeType="afterEffect">
                                  <p:stCondLst>
                                    <p:cond delay="0"/>
                                  </p:stCondLst>
                                  <p:childTnLst>
                                    <p:set>
                                      <p:cBhvr>
                                        <p:cTn id="18" dur="1" fill="hold">
                                          <p:stCondLst>
                                            <p:cond delay="0"/>
                                          </p:stCondLst>
                                        </p:cTn>
                                        <p:tgtEl>
                                          <p:spTgt spid="27652">
                                            <p:txEl>
                                              <p:pRg st="4" end="4"/>
                                            </p:txEl>
                                          </p:spTgt>
                                        </p:tgtEl>
                                        <p:attrNameLst>
                                          <p:attrName>style.visibility</p:attrName>
                                        </p:attrNameLst>
                                      </p:cBhvr>
                                      <p:to>
                                        <p:strVal val="visible"/>
                                      </p:to>
                                    </p:set>
                                    <p:animEffect transition="in" filter="checkerboard(across)">
                                      <p:cBhvr>
                                        <p:cTn id="19" dur="1000"/>
                                        <p:tgtEl>
                                          <p:spTgt spid="27652">
                                            <p:txEl>
                                              <p:pRg st="4" end="4"/>
                                            </p:txEl>
                                          </p:spTgt>
                                        </p:tgtEl>
                                      </p:cBhvr>
                                    </p:animEffect>
                                  </p:childTnLst>
                                </p:cTn>
                              </p:par>
                            </p:childTnLst>
                          </p:cTn>
                        </p:par>
                        <p:par>
                          <p:cTn id="20" fill="hold">
                            <p:stCondLst>
                              <p:cond delay="4000"/>
                            </p:stCondLst>
                            <p:childTnLst>
                              <p:par>
                                <p:cTn id="21" presetID="5" presetClass="entr" presetSubtype="10" fill="hold" grpId="0" nodeType="afterEffect">
                                  <p:stCondLst>
                                    <p:cond delay="0"/>
                                  </p:stCondLst>
                                  <p:childTnLst>
                                    <p:set>
                                      <p:cBhvr>
                                        <p:cTn id="22" dur="1" fill="hold">
                                          <p:stCondLst>
                                            <p:cond delay="0"/>
                                          </p:stCondLst>
                                        </p:cTn>
                                        <p:tgtEl>
                                          <p:spTgt spid="27652">
                                            <p:txEl>
                                              <p:pRg st="6" end="6"/>
                                            </p:txEl>
                                          </p:spTgt>
                                        </p:tgtEl>
                                        <p:attrNameLst>
                                          <p:attrName>style.visibility</p:attrName>
                                        </p:attrNameLst>
                                      </p:cBhvr>
                                      <p:to>
                                        <p:strVal val="visible"/>
                                      </p:to>
                                    </p:set>
                                    <p:animEffect transition="in" filter="checkerboard(across)">
                                      <p:cBhvr>
                                        <p:cTn id="23" dur="1000"/>
                                        <p:tgtEl>
                                          <p:spTgt spid="27652">
                                            <p:txEl>
                                              <p:pRg st="6" end="6"/>
                                            </p:txEl>
                                          </p:spTgt>
                                        </p:tgtEl>
                                      </p:cBhvr>
                                    </p:animEffect>
                                  </p:childTnLst>
                                </p:cTn>
                              </p:par>
                            </p:childTnLst>
                          </p:cTn>
                        </p:par>
                        <p:par>
                          <p:cTn id="24" fill="hold">
                            <p:stCondLst>
                              <p:cond delay="5000"/>
                            </p:stCondLst>
                            <p:childTnLst>
                              <p:par>
                                <p:cTn id="25" presetID="5" presetClass="entr" presetSubtype="10" fill="hold" grpId="0" nodeType="afterEffect">
                                  <p:stCondLst>
                                    <p:cond delay="0"/>
                                  </p:stCondLst>
                                  <p:childTnLst>
                                    <p:set>
                                      <p:cBhvr>
                                        <p:cTn id="26" dur="1" fill="hold">
                                          <p:stCondLst>
                                            <p:cond delay="0"/>
                                          </p:stCondLst>
                                        </p:cTn>
                                        <p:tgtEl>
                                          <p:spTgt spid="27652">
                                            <p:txEl>
                                              <p:pRg st="8" end="8"/>
                                            </p:txEl>
                                          </p:spTgt>
                                        </p:tgtEl>
                                        <p:attrNameLst>
                                          <p:attrName>style.visibility</p:attrName>
                                        </p:attrNameLst>
                                      </p:cBhvr>
                                      <p:to>
                                        <p:strVal val="visible"/>
                                      </p:to>
                                    </p:set>
                                    <p:animEffect transition="in" filter="checkerboard(across)">
                                      <p:cBhvr>
                                        <p:cTn id="27" dur="1000"/>
                                        <p:tgtEl>
                                          <p:spTgt spid="2765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Ensuring uniform implementation</a:t>
            </a:r>
          </a:p>
        </p:txBody>
      </p:sp>
      <p:sp>
        <p:nvSpPr>
          <p:cNvPr id="28676" name="Rectangle 3"/>
          <p:cNvSpPr>
            <a:spLocks noGrp="1" noChangeArrowheads="1"/>
          </p:cNvSpPr>
          <p:nvPr>
            <p:ph idx="1"/>
          </p:nvPr>
        </p:nvSpPr>
        <p:spPr/>
        <p:txBody>
          <a:bodyPr/>
          <a:lstStyle/>
          <a:p>
            <a:pPr algn="just" eaLnBrk="1" hangingPunct="1"/>
            <a:r>
              <a:rPr lang="en-US" sz="2400" smtClean="0">
                <a:solidFill>
                  <a:schemeClr val="accent2"/>
                </a:solidFill>
                <a:latin typeface="Comic Sans MS" pitchFamily="66" charset="0"/>
              </a:rPr>
              <a:t>Uniform Implementation of GST should be ensured across all states(unlike staggered implementation of VAT).</a:t>
            </a:r>
          </a:p>
          <a:p>
            <a:pPr algn="just" eaLnBrk="1" hangingPunct="1"/>
            <a:r>
              <a:rPr lang="en-US" sz="2400" smtClean="0">
                <a:solidFill>
                  <a:schemeClr val="accent2"/>
                </a:solidFill>
                <a:latin typeface="Comic Sans MS" pitchFamily="66" charset="0"/>
              </a:rPr>
              <a:t>Many issues might cope up in case of transactions between states who comply with GST &amp; states who are not complying with  GST.</a:t>
            </a:r>
          </a:p>
          <a:p>
            <a:pPr algn="just" eaLnBrk="1" hangingPunct="1"/>
            <a:endParaRPr lang="en-US" sz="2400" smtClean="0">
              <a:solidFill>
                <a:schemeClr val="accent2"/>
              </a:solidFill>
              <a:latin typeface="Comic Sans MS" pitchFamily="66" charset="0"/>
            </a:endParaRPr>
          </a:p>
          <a:p>
            <a:pPr algn="just" eaLnBrk="1" hangingPunct="1">
              <a:buFontTx/>
              <a:buNone/>
            </a:pPr>
            <a:r>
              <a:rPr lang="en-US" sz="2400" smtClean="0">
                <a:solidFill>
                  <a:schemeClr val="accent2"/>
                </a:solidFill>
                <a:latin typeface="Comic Sans MS" pitchFamily="66" charset="0"/>
              </a:rPr>
              <a:t>	</a:t>
            </a:r>
          </a:p>
          <a:p>
            <a:pPr algn="just" eaLnBrk="1" hangingPunct="1">
              <a:buFontTx/>
              <a:buNone/>
            </a:pPr>
            <a:r>
              <a:rPr lang="en-US" sz="2400" smtClean="0">
                <a:solidFill>
                  <a:schemeClr val="accent2"/>
                </a:solidFill>
                <a:latin typeface="Comic Sans MS" pitchFamily="66" charset="0"/>
              </a:rPr>
              <a:t>	</a:t>
            </a:r>
          </a:p>
          <a:p>
            <a:pPr algn="just" eaLnBrk="1" hangingPunct="1">
              <a:buFontTx/>
              <a:buNone/>
            </a:pPr>
            <a:endParaRPr lang="en-US" sz="2400" smtClean="0">
              <a:solidFill>
                <a:schemeClr val="accent2"/>
              </a:solidFill>
              <a:latin typeface="Comic Sans MS" pitchFamily="66" charset="0"/>
            </a:endParaRPr>
          </a:p>
          <a:p>
            <a:pPr eaLnBrk="1" hangingPunct="1">
              <a:buFontTx/>
              <a:buNone/>
            </a:pPr>
            <a:r>
              <a:rPr lang="en-US" sz="2400" smtClean="0">
                <a:solidFill>
                  <a:schemeClr val="accent2"/>
                </a:solidFill>
                <a:latin typeface="Comic Sans MS" pitchFamily="66" charset="0"/>
              </a:rPr>
              <a:t> </a:t>
            </a:r>
          </a:p>
        </p:txBody>
      </p:sp>
      <p:sp>
        <p:nvSpPr>
          <p:cNvPr id="28674" name="Slide Number Placeholder 5"/>
          <p:cNvSpPr>
            <a:spLocks noGrp="1"/>
          </p:cNvSpPr>
          <p:nvPr>
            <p:ph type="sldNum" sz="quarter" idx="12"/>
          </p:nvPr>
        </p:nvSpPr>
        <p:spPr/>
        <p:txBody>
          <a:bodyPr/>
          <a:lstStyle/>
          <a:p>
            <a:pPr>
              <a:defRPr/>
            </a:pPr>
            <a:fld id="{DF3D1459-FBED-4491-8C97-64188F777870}" type="slidenum">
              <a:rPr lang="en-US"/>
              <a:pPr>
                <a:defRPr/>
              </a:pPr>
              <a:t>28</a:t>
            </a:fld>
            <a:endParaRPr lang="en-US"/>
          </a:p>
        </p:txBody>
      </p:sp>
      <p:sp>
        <p:nvSpPr>
          <p:cNvPr id="5" name="Date Placeholder 4"/>
          <p:cNvSpPr>
            <a:spLocks noGrp="1"/>
          </p:cNvSpPr>
          <p:nvPr>
            <p:ph type="dt" sz="quarter" idx="10"/>
          </p:nvPr>
        </p:nvSpPr>
        <p:spPr/>
        <p:txBody>
          <a:bodyPr/>
          <a:lstStyle/>
          <a:p>
            <a:pPr>
              <a:defRPr/>
            </a:pPr>
            <a:fld id="{28AD7B67-44EC-4A81-8FD9-69EFDBD5E8D0}"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1000" fill="hold"/>
                                        <p:tgtEl>
                                          <p:spTgt spid="28675"/>
                                        </p:tgtEl>
                                        <p:attrNameLst>
                                          <p:attrName>ppt_x</p:attrName>
                                        </p:attrNameLst>
                                      </p:cBhvr>
                                      <p:tavLst>
                                        <p:tav tm="0">
                                          <p:val>
                                            <p:strVal val="#ppt_x"/>
                                          </p:val>
                                        </p:tav>
                                        <p:tav tm="100000">
                                          <p:val>
                                            <p:strVal val="#ppt_x"/>
                                          </p:val>
                                        </p:tav>
                                      </p:tavLst>
                                    </p:anim>
                                    <p:anim calcmode="lin" valueType="num">
                                      <p:cBhvr additive="base">
                                        <p:cTn id="8" dur="1000" fill="hold"/>
                                        <p:tgtEl>
                                          <p:spTgt spid="2867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8" presetClass="entr" presetSubtype="16" fill="hold" grpId="0" nodeType="afterEffect">
                                  <p:stCondLst>
                                    <p:cond delay="0"/>
                                  </p:stCondLst>
                                  <p:childTnLst>
                                    <p:set>
                                      <p:cBhvr>
                                        <p:cTn id="11" dur="1" fill="hold">
                                          <p:stCondLst>
                                            <p:cond delay="0"/>
                                          </p:stCondLst>
                                        </p:cTn>
                                        <p:tgtEl>
                                          <p:spTgt spid="28676">
                                            <p:txEl>
                                              <p:pRg st="0" end="0"/>
                                            </p:txEl>
                                          </p:spTgt>
                                        </p:tgtEl>
                                        <p:attrNameLst>
                                          <p:attrName>style.visibility</p:attrName>
                                        </p:attrNameLst>
                                      </p:cBhvr>
                                      <p:to>
                                        <p:strVal val="visible"/>
                                      </p:to>
                                    </p:set>
                                    <p:animEffect transition="in" filter="diamond(in)">
                                      <p:cBhvr>
                                        <p:cTn id="12" dur="1000"/>
                                        <p:tgtEl>
                                          <p:spTgt spid="2867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8676">
                                            <p:txEl>
                                              <p:pRg st="1" end="1"/>
                                            </p:txEl>
                                          </p:spTgt>
                                        </p:tgtEl>
                                        <p:attrNameLst>
                                          <p:attrName>style.visibility</p:attrName>
                                        </p:attrNameLst>
                                      </p:cBhvr>
                                      <p:to>
                                        <p:strVal val="visible"/>
                                      </p:to>
                                    </p:set>
                                    <p:animEffect transition="in" filter="diamond(in)">
                                      <p:cBhvr>
                                        <p:cTn id="17" dur="1000"/>
                                        <p:tgtEl>
                                          <p:spTgt spid="28676">
                                            <p:txEl>
                                              <p:pRg st="1" end="1"/>
                                            </p:txEl>
                                          </p:spTgt>
                                        </p:tgtEl>
                                      </p:cBhvr>
                                    </p:animEffect>
                                  </p:childTnLst>
                                </p:cTn>
                              </p:par>
                            </p:childTnLst>
                          </p:cTn>
                        </p:par>
                        <p:par>
                          <p:cTn id="18" fill="hold">
                            <p:stCondLst>
                              <p:cond delay="1000"/>
                            </p:stCondLst>
                            <p:childTnLst>
                              <p:par>
                                <p:cTn id="19" presetID="8" presetClass="entr" presetSubtype="16" fill="hold" grpId="0" nodeType="afterEffect">
                                  <p:stCondLst>
                                    <p:cond delay="0"/>
                                  </p:stCondLst>
                                  <p:childTnLst>
                                    <p:set>
                                      <p:cBhvr>
                                        <p:cTn id="20" dur="1" fill="hold">
                                          <p:stCondLst>
                                            <p:cond delay="0"/>
                                          </p:stCondLst>
                                        </p:cTn>
                                        <p:tgtEl>
                                          <p:spTgt spid="28676">
                                            <p:txEl>
                                              <p:pRg st="3" end="3"/>
                                            </p:txEl>
                                          </p:spTgt>
                                        </p:tgtEl>
                                        <p:attrNameLst>
                                          <p:attrName>style.visibility</p:attrName>
                                        </p:attrNameLst>
                                      </p:cBhvr>
                                      <p:to>
                                        <p:strVal val="visible"/>
                                      </p:to>
                                    </p:set>
                                    <p:animEffect transition="in" filter="diamond(in)">
                                      <p:cBhvr>
                                        <p:cTn id="21" dur="1000"/>
                                        <p:tgtEl>
                                          <p:spTgt spid="28676">
                                            <p:txEl>
                                              <p:pRg st="3" end="3"/>
                                            </p:txEl>
                                          </p:spTgt>
                                        </p:tgtEl>
                                      </p:cBhvr>
                                    </p:animEffect>
                                  </p:childTnLst>
                                </p:cTn>
                              </p:par>
                            </p:childTnLst>
                          </p:cTn>
                        </p:par>
                        <p:par>
                          <p:cTn id="22" fill="hold">
                            <p:stCondLst>
                              <p:cond delay="2000"/>
                            </p:stCondLst>
                            <p:childTnLst>
                              <p:par>
                                <p:cTn id="23" presetID="8" presetClass="entr" presetSubtype="16" fill="hold" grpId="0" nodeType="afterEffect">
                                  <p:stCondLst>
                                    <p:cond delay="0"/>
                                  </p:stCondLst>
                                  <p:childTnLst>
                                    <p:set>
                                      <p:cBhvr>
                                        <p:cTn id="24" dur="1" fill="hold">
                                          <p:stCondLst>
                                            <p:cond delay="0"/>
                                          </p:stCondLst>
                                        </p:cTn>
                                        <p:tgtEl>
                                          <p:spTgt spid="28676">
                                            <p:txEl>
                                              <p:pRg st="4" end="4"/>
                                            </p:txEl>
                                          </p:spTgt>
                                        </p:tgtEl>
                                        <p:attrNameLst>
                                          <p:attrName>style.visibility</p:attrName>
                                        </p:attrNameLst>
                                      </p:cBhvr>
                                      <p:to>
                                        <p:strVal val="visible"/>
                                      </p:to>
                                    </p:set>
                                    <p:animEffect transition="in" filter="diamond(in)">
                                      <p:cBhvr>
                                        <p:cTn id="25" dur="1000"/>
                                        <p:tgtEl>
                                          <p:spTgt spid="28676">
                                            <p:txEl>
                                              <p:pRg st="4" end="4"/>
                                            </p:txEl>
                                          </p:spTgt>
                                        </p:tgtEl>
                                      </p:cBhvr>
                                    </p:animEffect>
                                  </p:childTnLst>
                                </p:cTn>
                              </p:par>
                            </p:childTnLst>
                          </p:cTn>
                        </p:par>
                        <p:par>
                          <p:cTn id="26" fill="hold">
                            <p:stCondLst>
                              <p:cond delay="3000"/>
                            </p:stCondLst>
                            <p:childTnLst>
                              <p:par>
                                <p:cTn id="27" presetID="8" presetClass="entr" presetSubtype="16" fill="hold" grpId="0" nodeType="afterEffect">
                                  <p:stCondLst>
                                    <p:cond delay="0"/>
                                  </p:stCondLst>
                                  <p:childTnLst>
                                    <p:set>
                                      <p:cBhvr>
                                        <p:cTn id="28" dur="1" fill="hold">
                                          <p:stCondLst>
                                            <p:cond delay="0"/>
                                          </p:stCondLst>
                                        </p:cTn>
                                        <p:tgtEl>
                                          <p:spTgt spid="28676">
                                            <p:txEl>
                                              <p:pRg st="6" end="6"/>
                                            </p:txEl>
                                          </p:spTgt>
                                        </p:tgtEl>
                                        <p:attrNameLst>
                                          <p:attrName>style.visibility</p:attrName>
                                        </p:attrNameLst>
                                      </p:cBhvr>
                                      <p:to>
                                        <p:strVal val="visible"/>
                                      </p:to>
                                    </p:set>
                                    <p:animEffect transition="in" filter="diamond(in)">
                                      <p:cBhvr>
                                        <p:cTn id="29" dur="1000"/>
                                        <p:tgtEl>
                                          <p:spTgt spid="2867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Way forward….</a:t>
            </a:r>
          </a:p>
        </p:txBody>
      </p:sp>
      <p:sp>
        <p:nvSpPr>
          <p:cNvPr id="29700" name="Rectangle 3"/>
          <p:cNvSpPr>
            <a:spLocks noGrp="1" noChangeArrowheads="1"/>
          </p:cNvSpPr>
          <p:nvPr>
            <p:ph idx="1"/>
          </p:nvPr>
        </p:nvSpPr>
        <p:spPr/>
        <p:txBody>
          <a:bodyPr/>
          <a:lstStyle/>
          <a:p>
            <a:pPr algn="just" eaLnBrk="1" hangingPunct="1">
              <a:spcBef>
                <a:spcPts val="813"/>
              </a:spcBef>
              <a:spcAft>
                <a:spcPts val="813"/>
              </a:spcAft>
            </a:pPr>
            <a:r>
              <a:rPr lang="en-GB" sz="2400" smtClean="0">
                <a:solidFill>
                  <a:schemeClr val="accent2"/>
                </a:solidFill>
                <a:latin typeface="Comic Sans MS" pitchFamily="66" charset="0"/>
              </a:rPr>
              <a:t>The dual structure should be simple to understand and implement.</a:t>
            </a:r>
          </a:p>
          <a:p>
            <a:pPr algn="just" eaLnBrk="1" hangingPunct="1">
              <a:spcBef>
                <a:spcPts val="813"/>
              </a:spcBef>
              <a:spcAft>
                <a:spcPts val="813"/>
              </a:spcAft>
            </a:pPr>
            <a:r>
              <a:rPr lang="en-GB" sz="2400" smtClean="0">
                <a:solidFill>
                  <a:schemeClr val="accent2"/>
                </a:solidFill>
                <a:latin typeface="Comic Sans MS" pitchFamily="66" charset="0"/>
              </a:rPr>
              <a:t>Creating consumer and supplier awareness before introduction of the dual structure.</a:t>
            </a:r>
          </a:p>
          <a:p>
            <a:pPr algn="just" eaLnBrk="1" hangingPunct="1">
              <a:spcBef>
                <a:spcPts val="813"/>
              </a:spcBef>
              <a:spcAft>
                <a:spcPts val="813"/>
              </a:spcAft>
            </a:pPr>
            <a:r>
              <a:rPr lang="en-GB" sz="2400" smtClean="0">
                <a:solidFill>
                  <a:schemeClr val="accent2"/>
                </a:solidFill>
                <a:latin typeface="Comic Sans MS" pitchFamily="66" charset="0"/>
              </a:rPr>
              <a:t>The cost of compliance should be minimum i.e. reporting and compliance procedures should be identical across all the States.</a:t>
            </a:r>
          </a:p>
          <a:p>
            <a:pPr algn="just" eaLnBrk="1" hangingPunct="1">
              <a:spcBef>
                <a:spcPts val="813"/>
              </a:spcBef>
              <a:spcAft>
                <a:spcPts val="813"/>
              </a:spcAft>
            </a:pPr>
            <a:r>
              <a:rPr lang="en-GB" sz="2400" smtClean="0">
                <a:solidFill>
                  <a:schemeClr val="accent2"/>
                </a:solidFill>
                <a:latin typeface="Comic Sans MS" pitchFamily="66" charset="0"/>
              </a:rPr>
              <a:t>The format of periodical returns should be identical across all the States.</a:t>
            </a:r>
          </a:p>
          <a:p>
            <a:pPr algn="just" eaLnBrk="1" hangingPunct="1">
              <a:spcBef>
                <a:spcPts val="813"/>
              </a:spcBef>
              <a:spcAft>
                <a:spcPts val="813"/>
              </a:spcAft>
            </a:pPr>
            <a:endParaRPr lang="en-GB" sz="2400" smtClean="0">
              <a:solidFill>
                <a:schemeClr val="accent2"/>
              </a:solidFill>
              <a:latin typeface="Comic Sans MS" pitchFamily="66" charset="0"/>
            </a:endParaRPr>
          </a:p>
          <a:p>
            <a:pPr eaLnBrk="1" hangingPunct="1"/>
            <a:endParaRPr lang="en-US" sz="2400" smtClean="0">
              <a:solidFill>
                <a:schemeClr val="accent2"/>
              </a:solidFill>
              <a:latin typeface="Comic Sans MS" pitchFamily="66" charset="0"/>
            </a:endParaRPr>
          </a:p>
        </p:txBody>
      </p:sp>
      <p:sp>
        <p:nvSpPr>
          <p:cNvPr id="29698" name="Slide Number Placeholder 5"/>
          <p:cNvSpPr>
            <a:spLocks noGrp="1"/>
          </p:cNvSpPr>
          <p:nvPr>
            <p:ph type="sldNum" sz="quarter" idx="12"/>
          </p:nvPr>
        </p:nvSpPr>
        <p:spPr/>
        <p:txBody>
          <a:bodyPr/>
          <a:lstStyle/>
          <a:p>
            <a:pPr>
              <a:defRPr/>
            </a:pPr>
            <a:fld id="{BC94C5F8-5851-4C28-8114-5608BD259FBF}" type="slidenum">
              <a:rPr lang="en-US"/>
              <a:pPr>
                <a:defRPr/>
              </a:pPr>
              <a:t>29</a:t>
            </a:fld>
            <a:endParaRPr lang="en-US"/>
          </a:p>
        </p:txBody>
      </p:sp>
      <p:sp>
        <p:nvSpPr>
          <p:cNvPr id="5" name="Date Placeholder 4"/>
          <p:cNvSpPr>
            <a:spLocks noGrp="1"/>
          </p:cNvSpPr>
          <p:nvPr>
            <p:ph type="dt" sz="quarter" idx="10"/>
          </p:nvPr>
        </p:nvSpPr>
        <p:spPr/>
        <p:txBody>
          <a:bodyPr/>
          <a:lstStyle/>
          <a:p>
            <a:pPr>
              <a:defRPr/>
            </a:pPr>
            <a:fld id="{63AD2B51-6680-4DFD-94CA-C5D1193B1A1C}"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linds(horizontal)">
                                      <p:cBhvr>
                                        <p:cTn id="7" dur="1000"/>
                                        <p:tgtEl>
                                          <p:spTgt spid="29699"/>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29700">
                                            <p:txEl>
                                              <p:pRg st="0" end="0"/>
                                            </p:txEl>
                                          </p:spTgt>
                                        </p:tgtEl>
                                        <p:attrNameLst>
                                          <p:attrName>style.visibility</p:attrName>
                                        </p:attrNameLst>
                                      </p:cBhvr>
                                      <p:to>
                                        <p:strVal val="visible"/>
                                      </p:to>
                                    </p:set>
                                    <p:animEffect transition="in" filter="checkerboard(across)">
                                      <p:cBhvr>
                                        <p:cTn id="11" dur="1000"/>
                                        <p:tgtEl>
                                          <p:spTgt spid="29700">
                                            <p:txEl>
                                              <p:pRg st="0" end="0"/>
                                            </p:txEl>
                                          </p:spTgt>
                                        </p:tgtEl>
                                      </p:cBhvr>
                                    </p:animEffect>
                                  </p:childTnLst>
                                </p:cTn>
                              </p:par>
                            </p:childTnLst>
                          </p:cTn>
                        </p:par>
                        <p:par>
                          <p:cTn id="12" fill="hold">
                            <p:stCondLst>
                              <p:cond delay="2000"/>
                            </p:stCondLst>
                            <p:childTnLst>
                              <p:par>
                                <p:cTn id="13" presetID="5" presetClass="entr" presetSubtype="10" fill="hold" grpId="0" nodeType="afterEffect">
                                  <p:stCondLst>
                                    <p:cond delay="0"/>
                                  </p:stCondLst>
                                  <p:childTnLst>
                                    <p:set>
                                      <p:cBhvr>
                                        <p:cTn id="14" dur="1" fill="hold">
                                          <p:stCondLst>
                                            <p:cond delay="0"/>
                                          </p:stCondLst>
                                        </p:cTn>
                                        <p:tgtEl>
                                          <p:spTgt spid="29700">
                                            <p:txEl>
                                              <p:pRg st="1" end="1"/>
                                            </p:txEl>
                                          </p:spTgt>
                                        </p:tgtEl>
                                        <p:attrNameLst>
                                          <p:attrName>style.visibility</p:attrName>
                                        </p:attrNameLst>
                                      </p:cBhvr>
                                      <p:to>
                                        <p:strVal val="visible"/>
                                      </p:to>
                                    </p:set>
                                    <p:animEffect transition="in" filter="checkerboard(across)">
                                      <p:cBhvr>
                                        <p:cTn id="15" dur="1000"/>
                                        <p:tgtEl>
                                          <p:spTgt spid="29700">
                                            <p:txEl>
                                              <p:pRg st="1" end="1"/>
                                            </p:txEl>
                                          </p:spTgt>
                                        </p:tgtEl>
                                      </p:cBhvr>
                                    </p:animEffect>
                                  </p:childTnLst>
                                </p:cTn>
                              </p:par>
                            </p:childTnLst>
                          </p:cTn>
                        </p:par>
                        <p:par>
                          <p:cTn id="16" fill="hold">
                            <p:stCondLst>
                              <p:cond delay="3000"/>
                            </p:stCondLst>
                            <p:childTnLst>
                              <p:par>
                                <p:cTn id="17" presetID="5" presetClass="entr" presetSubtype="10" fill="hold" grpId="0" nodeType="afterEffect">
                                  <p:stCondLst>
                                    <p:cond delay="0"/>
                                  </p:stCondLst>
                                  <p:childTnLst>
                                    <p:set>
                                      <p:cBhvr>
                                        <p:cTn id="18" dur="1" fill="hold">
                                          <p:stCondLst>
                                            <p:cond delay="0"/>
                                          </p:stCondLst>
                                        </p:cTn>
                                        <p:tgtEl>
                                          <p:spTgt spid="29700">
                                            <p:txEl>
                                              <p:pRg st="2" end="2"/>
                                            </p:txEl>
                                          </p:spTgt>
                                        </p:tgtEl>
                                        <p:attrNameLst>
                                          <p:attrName>style.visibility</p:attrName>
                                        </p:attrNameLst>
                                      </p:cBhvr>
                                      <p:to>
                                        <p:strVal val="visible"/>
                                      </p:to>
                                    </p:set>
                                    <p:animEffect transition="in" filter="checkerboard(across)">
                                      <p:cBhvr>
                                        <p:cTn id="19" dur="1000"/>
                                        <p:tgtEl>
                                          <p:spTgt spid="29700">
                                            <p:txEl>
                                              <p:pRg st="2" end="2"/>
                                            </p:txEl>
                                          </p:spTgt>
                                        </p:tgtEl>
                                      </p:cBhvr>
                                    </p:animEffect>
                                  </p:childTnLst>
                                </p:cTn>
                              </p:par>
                            </p:childTnLst>
                          </p:cTn>
                        </p:par>
                        <p:par>
                          <p:cTn id="20" fill="hold">
                            <p:stCondLst>
                              <p:cond delay="4000"/>
                            </p:stCondLst>
                            <p:childTnLst>
                              <p:par>
                                <p:cTn id="21" presetID="5" presetClass="entr" presetSubtype="10" fill="hold" grpId="0" nodeType="afterEffect">
                                  <p:stCondLst>
                                    <p:cond delay="0"/>
                                  </p:stCondLst>
                                  <p:childTnLst>
                                    <p:set>
                                      <p:cBhvr>
                                        <p:cTn id="22" dur="1" fill="hold">
                                          <p:stCondLst>
                                            <p:cond delay="0"/>
                                          </p:stCondLst>
                                        </p:cTn>
                                        <p:tgtEl>
                                          <p:spTgt spid="29700">
                                            <p:txEl>
                                              <p:pRg st="3" end="3"/>
                                            </p:txEl>
                                          </p:spTgt>
                                        </p:tgtEl>
                                        <p:attrNameLst>
                                          <p:attrName>style.visibility</p:attrName>
                                        </p:attrNameLst>
                                      </p:cBhvr>
                                      <p:to>
                                        <p:strVal val="visible"/>
                                      </p:to>
                                    </p:set>
                                    <p:animEffect transition="in" filter="checkerboard(across)">
                                      <p:cBhvr>
                                        <p:cTn id="23" dur="1000"/>
                                        <p:tgtEl>
                                          <p:spTgt spid="2970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0"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sz="3600" smtClean="0">
                <a:solidFill>
                  <a:srgbClr val="CC3300"/>
                </a:solidFill>
                <a:latin typeface="Comic Sans MS" pitchFamily="66" charset="0"/>
              </a:rPr>
              <a:t>Way forward….</a:t>
            </a:r>
          </a:p>
        </p:txBody>
      </p:sp>
      <p:sp>
        <p:nvSpPr>
          <p:cNvPr id="30724" name="Rectangle 3"/>
          <p:cNvSpPr>
            <a:spLocks noGrp="1" noChangeArrowheads="1"/>
          </p:cNvSpPr>
          <p:nvPr>
            <p:ph idx="1"/>
          </p:nvPr>
        </p:nvSpPr>
        <p:spPr/>
        <p:txBody>
          <a:bodyPr/>
          <a:lstStyle/>
          <a:p>
            <a:pPr algn="just" eaLnBrk="1" hangingPunct="1">
              <a:spcBef>
                <a:spcPts val="813"/>
              </a:spcBef>
              <a:spcAft>
                <a:spcPts val="813"/>
              </a:spcAft>
            </a:pPr>
            <a:r>
              <a:rPr lang="en-GB" sz="2400" smtClean="0">
                <a:solidFill>
                  <a:schemeClr val="accent2"/>
                </a:solidFill>
                <a:latin typeface="Comic Sans MS" pitchFamily="66" charset="0"/>
              </a:rPr>
              <a:t>Dispute settlement machinery should be uniform under the State GST</a:t>
            </a:r>
          </a:p>
          <a:p>
            <a:pPr algn="just" eaLnBrk="1" hangingPunct="1">
              <a:spcBef>
                <a:spcPts val="813"/>
              </a:spcBef>
              <a:spcAft>
                <a:spcPts val="813"/>
              </a:spcAft>
            </a:pPr>
            <a:r>
              <a:rPr lang="en-GB" sz="2400" smtClean="0">
                <a:solidFill>
                  <a:schemeClr val="accent2"/>
                </a:solidFill>
                <a:latin typeface="Comic Sans MS" pitchFamily="66" charset="0"/>
              </a:rPr>
              <a:t>Lower level tax authorities should have adequate understanding of the fundamentally different law  </a:t>
            </a:r>
          </a:p>
          <a:p>
            <a:pPr algn="just" eaLnBrk="1" hangingPunct="1">
              <a:spcBef>
                <a:spcPts val="813"/>
              </a:spcBef>
              <a:spcAft>
                <a:spcPts val="813"/>
              </a:spcAft>
            </a:pPr>
            <a:r>
              <a:rPr lang="en-GB" sz="2400" smtClean="0">
                <a:solidFill>
                  <a:schemeClr val="accent2"/>
                </a:solidFill>
                <a:latin typeface="Comic Sans MS" pitchFamily="66" charset="0"/>
              </a:rPr>
              <a:t>States should have powers to increase/decrease the rate of State GST on certain specified goods within a permissible limit</a:t>
            </a:r>
          </a:p>
          <a:p>
            <a:pPr algn="just" eaLnBrk="1" hangingPunct="1">
              <a:spcBef>
                <a:spcPts val="813"/>
              </a:spcBef>
              <a:spcAft>
                <a:spcPts val="813"/>
              </a:spcAft>
            </a:pPr>
            <a:r>
              <a:rPr lang="en-GB" sz="2400" smtClean="0">
                <a:solidFill>
                  <a:schemeClr val="accent2"/>
                </a:solidFill>
                <a:latin typeface="Comic Sans MS" pitchFamily="66" charset="0"/>
              </a:rPr>
              <a:t>Introduce electronic State GST and Central GST refunds.</a:t>
            </a:r>
          </a:p>
          <a:p>
            <a:pPr algn="just" eaLnBrk="1" hangingPunct="1">
              <a:spcBef>
                <a:spcPts val="813"/>
              </a:spcBef>
              <a:spcAft>
                <a:spcPts val="813"/>
              </a:spcAft>
            </a:pPr>
            <a:endParaRPr lang="en-GB" sz="2400" smtClean="0">
              <a:solidFill>
                <a:schemeClr val="accent2"/>
              </a:solidFill>
              <a:latin typeface="Comic Sans MS" pitchFamily="66" charset="0"/>
            </a:endParaRPr>
          </a:p>
          <a:p>
            <a:pPr eaLnBrk="1" hangingPunct="1">
              <a:lnSpc>
                <a:spcPct val="90000"/>
              </a:lnSpc>
            </a:pPr>
            <a:endParaRPr lang="en-US" sz="2400" smtClean="0">
              <a:solidFill>
                <a:schemeClr val="accent2"/>
              </a:solidFill>
              <a:latin typeface="Comic Sans MS" pitchFamily="66" charset="0"/>
            </a:endParaRPr>
          </a:p>
        </p:txBody>
      </p:sp>
      <p:sp>
        <p:nvSpPr>
          <p:cNvPr id="30722" name="Slide Number Placeholder 5"/>
          <p:cNvSpPr>
            <a:spLocks noGrp="1"/>
          </p:cNvSpPr>
          <p:nvPr>
            <p:ph type="sldNum" sz="quarter" idx="12"/>
          </p:nvPr>
        </p:nvSpPr>
        <p:spPr/>
        <p:txBody>
          <a:bodyPr/>
          <a:lstStyle/>
          <a:p>
            <a:pPr>
              <a:defRPr/>
            </a:pPr>
            <a:fld id="{6517728C-21DC-4EE3-8FBB-2FB879978587}" type="slidenum">
              <a:rPr lang="en-US"/>
              <a:pPr>
                <a:defRPr/>
              </a:pPr>
              <a:t>30</a:t>
            </a:fld>
            <a:endParaRPr lang="en-US"/>
          </a:p>
        </p:txBody>
      </p:sp>
      <p:sp>
        <p:nvSpPr>
          <p:cNvPr id="5" name="Date Placeholder 4"/>
          <p:cNvSpPr>
            <a:spLocks noGrp="1"/>
          </p:cNvSpPr>
          <p:nvPr>
            <p:ph type="dt" sz="quarter" idx="10"/>
          </p:nvPr>
        </p:nvSpPr>
        <p:spPr/>
        <p:txBody>
          <a:bodyPr/>
          <a:lstStyle/>
          <a:p>
            <a:pPr>
              <a:defRPr/>
            </a:pPr>
            <a:fld id="{BA74F49D-F65B-45A4-B6B1-BE4647350700}" type="datetime1">
              <a:rPr lang="en-US"/>
              <a:pPr>
                <a:defRPr/>
              </a:pPr>
              <a:t>3/12/2010</a:t>
            </a:fld>
            <a:endParaRPr lang="en-US"/>
          </a:p>
        </p:txBody>
      </p:sp>
      <p:sp>
        <p:nvSpPr>
          <p:cNvPr id="6" name="Footer Placeholder 5"/>
          <p:cNvSpPr>
            <a:spLocks noGrp="1"/>
          </p:cNvSpPr>
          <p:nvPr>
            <p:ph type="ftr" sz="quarter" idx="11"/>
          </p:nvPr>
        </p:nvSpPr>
        <p:spPr/>
        <p:txBody>
          <a:bodyPr/>
          <a:lstStyle/>
          <a:p>
            <a:pPr algn="ctr">
              <a:defRPr/>
            </a:pPr>
            <a:r>
              <a:rPr lang="en-US" dirty="0"/>
              <a:t>Prepared By Rajat Singhal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box(in)">
                                      <p:cBhvr>
                                        <p:cTn id="7" dur="1000"/>
                                        <p:tgtEl>
                                          <p:spTgt spid="30723"/>
                                        </p:tgtEl>
                                      </p:cBhvr>
                                    </p:animEffect>
                                  </p:childTnLst>
                                </p:cTn>
                              </p:par>
                            </p:childTnLst>
                          </p:cTn>
                        </p:par>
                        <p:par>
                          <p:cTn id="8" fill="hold">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30724">
                                            <p:txEl>
                                              <p:pRg st="0" end="0"/>
                                            </p:txEl>
                                          </p:spTgt>
                                        </p:tgtEl>
                                        <p:attrNameLst>
                                          <p:attrName>style.visibility</p:attrName>
                                        </p:attrNameLst>
                                      </p:cBhvr>
                                      <p:to>
                                        <p:strVal val="visible"/>
                                      </p:to>
                                    </p:set>
                                    <p:animEffect transition="in" filter="diamond(in)">
                                      <p:cBhvr>
                                        <p:cTn id="11" dur="1000"/>
                                        <p:tgtEl>
                                          <p:spTgt spid="30724">
                                            <p:txEl>
                                              <p:pRg st="0" end="0"/>
                                            </p:txEl>
                                          </p:spTgt>
                                        </p:tgtEl>
                                      </p:cBhvr>
                                    </p:animEffect>
                                  </p:childTnLst>
                                </p:cTn>
                              </p:par>
                            </p:childTnLst>
                          </p:cTn>
                        </p:par>
                        <p:par>
                          <p:cTn id="12" fill="hold">
                            <p:stCondLst>
                              <p:cond delay="2000"/>
                            </p:stCondLst>
                            <p:childTnLst>
                              <p:par>
                                <p:cTn id="13" presetID="8" presetClass="entr" presetSubtype="16" fill="hold" grpId="0" nodeType="afterEffect">
                                  <p:stCondLst>
                                    <p:cond delay="0"/>
                                  </p:stCondLst>
                                  <p:childTnLst>
                                    <p:set>
                                      <p:cBhvr>
                                        <p:cTn id="14" dur="1" fill="hold">
                                          <p:stCondLst>
                                            <p:cond delay="0"/>
                                          </p:stCondLst>
                                        </p:cTn>
                                        <p:tgtEl>
                                          <p:spTgt spid="30724">
                                            <p:txEl>
                                              <p:pRg st="1" end="1"/>
                                            </p:txEl>
                                          </p:spTgt>
                                        </p:tgtEl>
                                        <p:attrNameLst>
                                          <p:attrName>style.visibility</p:attrName>
                                        </p:attrNameLst>
                                      </p:cBhvr>
                                      <p:to>
                                        <p:strVal val="visible"/>
                                      </p:to>
                                    </p:set>
                                    <p:animEffect transition="in" filter="diamond(in)">
                                      <p:cBhvr>
                                        <p:cTn id="15" dur="1000"/>
                                        <p:tgtEl>
                                          <p:spTgt spid="30724">
                                            <p:txEl>
                                              <p:pRg st="1" end="1"/>
                                            </p:txEl>
                                          </p:spTgt>
                                        </p:tgtEl>
                                      </p:cBhvr>
                                    </p:animEffect>
                                  </p:childTnLst>
                                </p:cTn>
                              </p:par>
                            </p:childTnLst>
                          </p:cTn>
                        </p:par>
                        <p:par>
                          <p:cTn id="16" fill="hold">
                            <p:stCondLst>
                              <p:cond delay="3000"/>
                            </p:stCondLst>
                            <p:childTnLst>
                              <p:par>
                                <p:cTn id="17" presetID="8" presetClass="entr" presetSubtype="16" fill="hold" grpId="0" nodeType="afterEffect">
                                  <p:stCondLst>
                                    <p:cond delay="0"/>
                                  </p:stCondLst>
                                  <p:childTnLst>
                                    <p:set>
                                      <p:cBhvr>
                                        <p:cTn id="18" dur="1" fill="hold">
                                          <p:stCondLst>
                                            <p:cond delay="0"/>
                                          </p:stCondLst>
                                        </p:cTn>
                                        <p:tgtEl>
                                          <p:spTgt spid="30724">
                                            <p:txEl>
                                              <p:pRg st="2" end="2"/>
                                            </p:txEl>
                                          </p:spTgt>
                                        </p:tgtEl>
                                        <p:attrNameLst>
                                          <p:attrName>style.visibility</p:attrName>
                                        </p:attrNameLst>
                                      </p:cBhvr>
                                      <p:to>
                                        <p:strVal val="visible"/>
                                      </p:to>
                                    </p:set>
                                    <p:animEffect transition="in" filter="diamond(in)">
                                      <p:cBhvr>
                                        <p:cTn id="19" dur="1000"/>
                                        <p:tgtEl>
                                          <p:spTgt spid="30724">
                                            <p:txEl>
                                              <p:pRg st="2" end="2"/>
                                            </p:txEl>
                                          </p:spTgt>
                                        </p:tgtEl>
                                      </p:cBhvr>
                                    </p:animEffect>
                                  </p:childTnLst>
                                </p:cTn>
                              </p:par>
                            </p:childTnLst>
                          </p:cTn>
                        </p:par>
                        <p:par>
                          <p:cTn id="20" fill="hold">
                            <p:stCondLst>
                              <p:cond delay="4000"/>
                            </p:stCondLst>
                            <p:childTnLst>
                              <p:par>
                                <p:cTn id="21" presetID="8" presetClass="entr" presetSubtype="16" fill="hold" grpId="0" nodeType="afterEffect">
                                  <p:stCondLst>
                                    <p:cond delay="0"/>
                                  </p:stCondLst>
                                  <p:childTnLst>
                                    <p:set>
                                      <p:cBhvr>
                                        <p:cTn id="22" dur="1" fill="hold">
                                          <p:stCondLst>
                                            <p:cond delay="0"/>
                                          </p:stCondLst>
                                        </p:cTn>
                                        <p:tgtEl>
                                          <p:spTgt spid="30724">
                                            <p:txEl>
                                              <p:pRg st="3" end="3"/>
                                            </p:txEl>
                                          </p:spTgt>
                                        </p:tgtEl>
                                        <p:attrNameLst>
                                          <p:attrName>style.visibility</p:attrName>
                                        </p:attrNameLst>
                                      </p:cBhvr>
                                      <p:to>
                                        <p:strVal val="visible"/>
                                      </p:to>
                                    </p:set>
                                    <p:animEffect transition="in" filter="diamond(in)">
                                      <p:cBhvr>
                                        <p:cTn id="23" dur="1000"/>
                                        <p:tgtEl>
                                          <p:spTgt spid="307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4" name="Rectangle 4"/>
          <p:cNvSpPr>
            <a:spLocks noGrp="1" noChangeArrowheads="1"/>
          </p:cNvSpPr>
          <p:nvPr>
            <p:ph type="ctrTitle"/>
          </p:nvPr>
        </p:nvSpPr>
        <p:spPr/>
        <p:txBody>
          <a:bodyPr/>
          <a:lstStyle/>
          <a:p>
            <a:pPr eaLnBrk="1" fontAlgn="auto" hangingPunct="1">
              <a:spcAft>
                <a:spcPts val="0"/>
              </a:spcAft>
              <a:defRPr/>
            </a:pPr>
            <a:r>
              <a:rPr lang="en-US" dirty="0" smtClean="0">
                <a:solidFill>
                  <a:srgbClr val="CC3300"/>
                </a:solidFill>
                <a:latin typeface="Comic Sans MS" pitchFamily="66" charset="0"/>
              </a:rPr>
              <a:t>Let’s hope GST is</a:t>
            </a:r>
          </a:p>
        </p:txBody>
      </p:sp>
      <p:sp>
        <p:nvSpPr>
          <p:cNvPr id="35843" name="Rectangle 5"/>
          <p:cNvSpPr>
            <a:spLocks noGrp="1" noChangeArrowheads="1"/>
          </p:cNvSpPr>
          <p:nvPr>
            <p:ph type="subTitle" idx="1"/>
          </p:nvPr>
        </p:nvSpPr>
        <p:spPr>
          <a:xfrm>
            <a:off x="533400" y="3228975"/>
            <a:ext cx="7854950" cy="1752600"/>
          </a:xfrm>
        </p:spPr>
        <p:txBody>
          <a:bodyPr/>
          <a:lstStyle/>
          <a:p>
            <a:pPr marR="0" eaLnBrk="1" hangingPunct="1"/>
            <a:r>
              <a:rPr lang="en-US" sz="3000" smtClean="0">
                <a:solidFill>
                  <a:srgbClr val="FFC000"/>
                </a:solidFill>
                <a:latin typeface="Comic Sans MS" pitchFamily="66" charset="0"/>
              </a:rPr>
              <a:t>Great &amp; Simplified Tax !!!</a:t>
            </a:r>
          </a:p>
          <a:p>
            <a:pPr marR="0" eaLnBrk="1" hangingPunct="1"/>
            <a:endParaRPr lang="en-US" sz="3000" smtClean="0">
              <a:solidFill>
                <a:srgbClr val="FFC000"/>
              </a:solidFill>
              <a:latin typeface="Comic Sans MS" pitchFamily="66" charset="0"/>
            </a:endParaRPr>
          </a:p>
          <a:p>
            <a:pPr marR="0" eaLnBrk="1" hangingPunct="1"/>
            <a:r>
              <a:rPr lang="en-US" sz="3000" smtClean="0">
                <a:solidFill>
                  <a:srgbClr val="FFC000"/>
                </a:solidFill>
                <a:latin typeface="Comic Sans MS" pitchFamily="66" charset="0"/>
              </a:rPr>
              <a:t>Thank you.</a:t>
            </a:r>
          </a:p>
          <a:p>
            <a:pPr marR="0" eaLnBrk="1" hangingPunct="1"/>
            <a:endParaRPr lang="en-US" smtClean="0">
              <a:solidFill>
                <a:srgbClr val="CC3300"/>
              </a:solidFill>
              <a:latin typeface="Comic Sans MS" pitchFamily="66" charset="0"/>
            </a:endParaRPr>
          </a:p>
          <a:p>
            <a:pPr marR="0" eaLnBrk="1" hangingPunct="1"/>
            <a:endParaRPr lang="en-US" smtClean="0">
              <a:solidFill>
                <a:srgbClr val="CC3300"/>
              </a:solidFill>
              <a:latin typeface="Comic Sans MS" pitchFamily="66" charset="0"/>
            </a:endParaRPr>
          </a:p>
          <a:p>
            <a:pPr marR="0" eaLnBrk="1" hangingPunct="1"/>
            <a:endParaRPr lang="en-US" smtClean="0">
              <a:solidFill>
                <a:srgbClr val="CC3300"/>
              </a:solidFill>
              <a:latin typeface="Comic Sans MS" pitchFamily="66" charset="0"/>
            </a:endParaRPr>
          </a:p>
        </p:txBody>
      </p:sp>
      <p:sp>
        <p:nvSpPr>
          <p:cNvPr id="7" name="Rectangle 3"/>
          <p:cNvSpPr txBox="1">
            <a:spLocks noChangeArrowheads="1"/>
          </p:cNvSpPr>
          <p:nvPr/>
        </p:nvSpPr>
        <p:spPr bwMode="auto">
          <a:xfrm>
            <a:off x="0" y="0"/>
            <a:ext cx="9144000" cy="6858000"/>
          </a:xfrm>
          <a:prstGeom prst="rect">
            <a:avLst/>
          </a:prstGeom>
          <a:noFill/>
          <a:ln w="9525">
            <a:noFill/>
            <a:miter lim="800000"/>
            <a:headEnd/>
            <a:tailEnd/>
          </a:ln>
        </p:spPr>
        <p:txBody>
          <a:bodyPr lIns="0" rIns="18288"/>
          <a:lstStyle/>
          <a:p>
            <a:pPr algn="r" eaLnBrk="1" hangingPunct="1">
              <a:spcBef>
                <a:spcPct val="20000"/>
              </a:spcBef>
              <a:buClr>
                <a:srgbClr val="0BD0D9"/>
              </a:buClr>
              <a:buSzPct val="95000"/>
              <a:buFont typeface="Wingdings" pitchFamily="2" charset="2"/>
              <a:buNone/>
            </a:pPr>
            <a:endParaRPr lang="en-US" sz="2600" b="1" u="sng">
              <a:solidFill>
                <a:srgbClr val="FF0000"/>
              </a:solidFill>
              <a:latin typeface="Constanti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p:tgtEl>
                                          <p:spTgt spid="51204"/>
                                        </p:tgtEl>
                                      </p:cBhvr>
                                    </p:animEffect>
                                    <p:animScale>
                                      <p:cBhvr>
                                        <p:cTn id="7" dur="250" autoRev="1" fill="hold"/>
                                        <p:tgtEl>
                                          <p:spTgt spid="5120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nodePh="1">
                                  <p:stCondLst>
                                    <p:cond delay="0"/>
                                  </p:stCondLst>
                                  <p:endCondLst>
                                    <p:cond evt="begin" delay="0">
                                      <p:tn val="10"/>
                                    </p:cond>
                                  </p:end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laser.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751</TotalTime>
  <Words>2224</Words>
  <Application>Microsoft PowerPoint</Application>
  <PresentationFormat>On-screen Show (4:3)</PresentationFormat>
  <Paragraphs>360</Paragraphs>
  <Slides>31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Constantia</vt:lpstr>
      <vt:lpstr>Wingdings 2</vt:lpstr>
      <vt:lpstr>Comic Sans MS</vt:lpstr>
      <vt:lpstr>Wingdings</vt:lpstr>
      <vt:lpstr>Flow</vt:lpstr>
      <vt:lpstr>Goods &amp; Services Tax</vt:lpstr>
      <vt:lpstr>Points to Ponder</vt:lpstr>
      <vt:lpstr>What is Goods &amp; Services Tax?</vt:lpstr>
      <vt:lpstr>GST –Global Scenario</vt:lpstr>
      <vt:lpstr>Background in India</vt:lpstr>
      <vt:lpstr>Continued…</vt:lpstr>
      <vt:lpstr>Constitution of the Joint Working Group(JWG)</vt:lpstr>
      <vt:lpstr>Continued…</vt:lpstr>
      <vt:lpstr>Basic Structure of GST  </vt:lpstr>
      <vt:lpstr>Slide 10</vt:lpstr>
      <vt:lpstr> Taxes proposed to be subsumed by GST </vt:lpstr>
      <vt:lpstr>Recommendations of JWG</vt:lpstr>
      <vt:lpstr>Recommendations</vt:lpstr>
      <vt:lpstr>How will the dual structure work?</vt:lpstr>
      <vt:lpstr>Continued….</vt:lpstr>
      <vt:lpstr>Continued…</vt:lpstr>
      <vt:lpstr>Continued…</vt:lpstr>
      <vt:lpstr>Likely Features of GST</vt:lpstr>
      <vt:lpstr>Continued…</vt:lpstr>
      <vt:lpstr>Why GST ???</vt:lpstr>
      <vt:lpstr>Continued…</vt:lpstr>
      <vt:lpstr>SPECIAL INDUSTRIAL AREA SCHEME </vt:lpstr>
      <vt:lpstr>Hurdles in Implementation</vt:lpstr>
      <vt:lpstr>Continued…</vt:lpstr>
      <vt:lpstr>Continued…</vt:lpstr>
      <vt:lpstr>Continued…</vt:lpstr>
      <vt:lpstr>Administrative Machinery</vt:lpstr>
      <vt:lpstr>Ensuring uniform implementation</vt:lpstr>
      <vt:lpstr>Way forward….</vt:lpstr>
      <vt:lpstr>Way forward….</vt:lpstr>
      <vt:lpstr>Let’s hope GST is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rajat.singhal</cp:lastModifiedBy>
  <cp:revision>67</cp:revision>
  <cp:lastPrinted>1601-01-01T00:00:00Z</cp:lastPrinted>
  <dcterms:created xsi:type="dcterms:W3CDTF">1601-01-01T00:00:00Z</dcterms:created>
  <dcterms:modified xsi:type="dcterms:W3CDTF">2010-03-12T03:55:57Z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