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6" r:id="rId3"/>
    <p:sldId id="257" r:id="rId4"/>
    <p:sldId id="258" r:id="rId5"/>
    <p:sldId id="264" r:id="rId6"/>
    <p:sldId id="266" r:id="rId7"/>
    <p:sldId id="265" r:id="rId8"/>
    <p:sldId id="259" r:id="rId9"/>
    <p:sldId id="260" r:id="rId10"/>
    <p:sldId id="261" r:id="rId11"/>
    <p:sldId id="262" r:id="rId12"/>
    <p:sldId id="26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a:srgbClr val="FF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6" d="100"/>
          <a:sy n="66" d="100"/>
        </p:scale>
        <p:origin x="-1278"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28356" name="Rectangle 4"/>
          <p:cNvSpPr>
            <a:spLocks noGrp="1" noChangeArrowheads="1"/>
          </p:cNvSpPr>
          <p:nvPr>
            <p:ph type="sldNum" sz="quarter" idx="4"/>
          </p:nvPr>
        </p:nvSpPr>
        <p:spPr>
          <a:xfrm>
            <a:off x="6553200" y="6245225"/>
            <a:ext cx="2133600" cy="476250"/>
          </a:xfrm>
        </p:spPr>
        <p:txBody>
          <a:bodyPr/>
          <a:lstStyle>
            <a:lvl1pPr algn="r">
              <a:defRPr i="0"/>
            </a:lvl1pPr>
          </a:lstStyle>
          <a:p>
            <a:fld id="{B6F15528-21DE-4FAA-801E-634DDDAF4B2B}" type="slidenum">
              <a:rPr lang="en-US" smtClean="0"/>
              <a:pPr/>
              <a:t>‹#›</a:t>
            </a:fld>
            <a:endParaRPr lang="en-US"/>
          </a:p>
        </p:txBody>
      </p:sp>
      <p:pic>
        <p:nvPicPr>
          <p:cNvPr id="228358" name="Picture 6" descr="Picture1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28357" name="Rectangle 5"/>
          <p:cNvSpPr>
            <a:spLocks noChangeArrowheads="1"/>
          </p:cNvSpPr>
          <p:nvPr/>
        </p:nvSpPr>
        <p:spPr bwMode="auto">
          <a:xfrm>
            <a:off x="6553200" y="6858000"/>
            <a:ext cx="1905000" cy="457200"/>
          </a:xfrm>
          <a:prstGeom prst="rect">
            <a:avLst/>
          </a:prstGeom>
          <a:noFill/>
          <a:ln w="9525">
            <a:noFill/>
            <a:miter lim="800000"/>
            <a:headEnd/>
            <a:tailEnd/>
          </a:ln>
          <a:effectLst/>
        </p:spPr>
        <p:txBody>
          <a:bodyPr/>
          <a:lstStyle/>
          <a:p>
            <a:pPr algn="r">
              <a:lnSpc>
                <a:spcPct val="100000"/>
              </a:lnSpc>
              <a:spcBef>
                <a:spcPct val="0"/>
              </a:spcBef>
              <a:buClrTx/>
              <a:buSzTx/>
              <a:buFontTx/>
              <a:buNone/>
            </a:pPr>
            <a:endParaRPr lang="en-US" sz="1400" b="0">
              <a:solidFill>
                <a:schemeClr val="tx1"/>
              </a:solidFill>
            </a:endParaRPr>
          </a:p>
        </p:txBody>
      </p:sp>
      <p:sp>
        <p:nvSpPr>
          <p:cNvPr id="228355" name="Rectangle 3"/>
          <p:cNvSpPr>
            <a:spLocks noGrp="1" noChangeArrowheads="1"/>
          </p:cNvSpPr>
          <p:nvPr>
            <p:ph type="ctrTitle"/>
          </p:nvPr>
        </p:nvSpPr>
        <p:spPr>
          <a:xfrm>
            <a:off x="152400" y="1349375"/>
            <a:ext cx="6096000" cy="1470025"/>
          </a:xfrm>
        </p:spPr>
        <p:txBody>
          <a:bodyPr/>
          <a:lstStyle>
            <a:lvl1pPr>
              <a:defRPr/>
            </a:lvl1pPr>
          </a:lstStyle>
          <a:p>
            <a:r>
              <a:rPr lang="en-US" smtClean="0"/>
              <a:t>Click to edit Master title style</a:t>
            </a:r>
            <a:endParaRPr lang="en-US"/>
          </a:p>
        </p:txBody>
      </p:sp>
      <p:sp>
        <p:nvSpPr>
          <p:cNvPr id="228354" name="Rectangle 2"/>
          <p:cNvSpPr>
            <a:spLocks noGrp="1" noChangeArrowheads="1"/>
          </p:cNvSpPr>
          <p:nvPr>
            <p:ph type="subTitle" idx="1"/>
          </p:nvPr>
        </p:nvSpPr>
        <p:spPr>
          <a:xfrm>
            <a:off x="381000" y="3048000"/>
            <a:ext cx="5334000" cy="1752600"/>
          </a:xfrm>
        </p:spPr>
        <p:txBody>
          <a:bodyPr/>
          <a:lstStyle>
            <a:lvl1pPr marL="0" indent="0" algn="ctr">
              <a:buFont typeface="Wingdings" pitchFamily="2" charset="2"/>
              <a:buNone/>
              <a:defRPr/>
            </a:lvl1pPr>
          </a:lstStyle>
          <a:p>
            <a:r>
              <a:rPr lang="en-US" smtClean="0"/>
              <a:t>Click to edit Master subtitle style</a:t>
            </a:r>
            <a:endParaRPr lang="en-US"/>
          </a:p>
        </p:txBody>
      </p:sp>
    </p:spTree>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B6F15528-21DE-4FAA-801E-634DDDAF4B2B}" type="slidenum">
              <a:rPr lang="en-US" smtClean="0"/>
              <a:pPr/>
              <a:t>‹#›</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Tree>
  </p:cSld>
  <p:clrMapOvr>
    <a:masterClrMapping/>
  </p:clrMapOvr>
  <p:transition>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B6F15528-21DE-4FAA-801E-634DDDAF4B2B}" type="slidenum">
              <a:rPr lang="en-US" smtClean="0"/>
              <a:pPr/>
              <a:t>‹#›</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Tree>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71600"/>
            <a:ext cx="39243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33900" y="1371600"/>
            <a:ext cx="39243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B6F15528-21DE-4FAA-801E-634DDDAF4B2B}" type="slidenum">
              <a:rPr lang="en-US" smtClean="0"/>
              <a:pPr/>
              <a:t>‹#›</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Tree>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B6F15528-21DE-4FAA-801E-634DDDAF4B2B}" type="slidenum">
              <a:rPr lang="en-US" smtClean="0"/>
              <a:pPr/>
              <a:t>‹#›</a:t>
            </a:fld>
            <a:endParaRPr lang="en-US"/>
          </a:p>
        </p:txBody>
      </p:sp>
      <p:sp>
        <p:nvSpPr>
          <p:cNvPr id="8" name="Footer Placeholder 7"/>
          <p:cNvSpPr>
            <a:spLocks noGrp="1"/>
          </p:cNvSpPr>
          <p:nvPr>
            <p:ph type="ftr" sz="quarter" idx="11"/>
          </p:nvPr>
        </p:nvSpPr>
        <p:spPr/>
        <p:txBody>
          <a:bodyPr/>
          <a:lstStyle>
            <a:lvl1pPr>
              <a:defRPr/>
            </a:lvl1pPr>
          </a:lstStyle>
          <a:p>
            <a:endParaRPr lang="en-US"/>
          </a:p>
        </p:txBody>
      </p:sp>
    </p:spTree>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B6F15528-21DE-4FAA-801E-634DDDAF4B2B}" type="slidenum">
              <a:rPr lang="en-US" smtClean="0"/>
              <a:pPr/>
              <a:t>‹#›</a:t>
            </a:fld>
            <a:endParaRPr lang="en-US"/>
          </a:p>
        </p:txBody>
      </p:sp>
      <p:sp>
        <p:nvSpPr>
          <p:cNvPr id="4" name="Footer Placeholder 3"/>
          <p:cNvSpPr>
            <a:spLocks noGrp="1"/>
          </p:cNvSpPr>
          <p:nvPr>
            <p:ph type="ftr" sz="quarter" idx="11"/>
          </p:nvPr>
        </p:nvSpPr>
        <p:spPr/>
        <p:txBody>
          <a:bodyPr/>
          <a:lstStyle>
            <a:lvl1pPr>
              <a:defRPr/>
            </a:lvl1pPr>
          </a:lstStyle>
          <a:p>
            <a:endParaRPr lang="en-US"/>
          </a:p>
        </p:txBody>
      </p:sp>
    </p:spTree>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B6F15528-21DE-4FAA-801E-634DDDAF4B2B}" type="slidenum">
              <a:rPr lang="en-US" smtClean="0"/>
              <a:pPr/>
              <a:t>‹#›</a:t>
            </a:fld>
            <a:endParaRPr lang="en-US"/>
          </a:p>
        </p:txBody>
      </p:sp>
      <p:sp>
        <p:nvSpPr>
          <p:cNvPr id="3" name="Footer Placeholder 2"/>
          <p:cNvSpPr>
            <a:spLocks noGrp="1"/>
          </p:cNvSpPr>
          <p:nvPr>
            <p:ph type="ftr" sz="quarter" idx="11"/>
          </p:nvPr>
        </p:nvSpPr>
        <p:spPr/>
        <p:txBody>
          <a:bodyPr/>
          <a:lstStyle>
            <a:lvl1pPr>
              <a:defRPr/>
            </a:lvl1pPr>
          </a:lstStyle>
          <a:p>
            <a:endParaRPr lang="en-US"/>
          </a:p>
        </p:txBody>
      </p:sp>
    </p:spTree>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B6F15528-21DE-4FAA-801E-634DDDAF4B2B}" type="slidenum">
              <a:rPr lang="en-US" smtClean="0"/>
              <a:pPr/>
              <a:t>‹#›</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Tree>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B6F15528-21DE-4FAA-801E-634DDDAF4B2B}" type="slidenum">
              <a:rPr lang="en-US" smtClean="0"/>
              <a:pPr/>
              <a:t>‹#›</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Tree>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B6F15528-21DE-4FAA-801E-634DDDAF4B2B}" type="slidenum">
              <a:rPr lang="en-US" smtClean="0"/>
              <a:pPr/>
              <a:t>‹#›</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Tree>
  </p:cSld>
  <p:clrMapOvr>
    <a:masterClrMapping/>
  </p:clrMapOvr>
  <p:transition>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43650" y="0"/>
            <a:ext cx="2114550" cy="5791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0"/>
            <a:ext cx="6191250" cy="5791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B6F15528-21DE-4FAA-801E-634DDDAF4B2B}" type="slidenum">
              <a:rPr lang="en-US" smtClean="0"/>
              <a:pPr/>
              <a:t>‹#›</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Tree>
  </p:cSld>
  <p:clrMapOvr>
    <a:masterClrMapping/>
  </p:clrMapOvr>
  <p:transition>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Impetus Confidential</a:t>
            </a:r>
          </a:p>
        </p:txBody>
      </p:sp>
      <p:sp>
        <p:nvSpPr>
          <p:cNvPr id="6" name="Slide Number Placeholder 5"/>
          <p:cNvSpPr>
            <a:spLocks noGrp="1"/>
          </p:cNvSpPr>
          <p:nvPr>
            <p:ph type="sldNum" sz="quarter" idx="12"/>
          </p:nvPr>
        </p:nvSpPr>
        <p:spPr/>
        <p:txBody>
          <a:bodyPr/>
          <a:lstStyle>
            <a:lvl1pPr>
              <a:defRPr/>
            </a:lvl1pPr>
          </a:lstStyle>
          <a:p>
            <a:fld id="{4E348C7D-8E9B-450C-8A16-136547D48BA5}" type="slidenum">
              <a:rPr lang="en-US"/>
              <a:pPr/>
              <a:t>‹#›</a:t>
            </a:fld>
            <a:endParaRPr lang="en-US"/>
          </a:p>
        </p:txBody>
      </p:sp>
    </p:spTree>
  </p:cSld>
  <p:clrMapOvr>
    <a:masterClrMapping/>
  </p:clrMapOvr>
  <p:transition>
    <p:comb/>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Impetus Confidential</a:t>
            </a:r>
          </a:p>
        </p:txBody>
      </p:sp>
      <p:sp>
        <p:nvSpPr>
          <p:cNvPr id="6" name="Slide Number Placeholder 5"/>
          <p:cNvSpPr>
            <a:spLocks noGrp="1"/>
          </p:cNvSpPr>
          <p:nvPr>
            <p:ph type="sldNum" sz="quarter" idx="12"/>
          </p:nvPr>
        </p:nvSpPr>
        <p:spPr/>
        <p:txBody>
          <a:bodyPr/>
          <a:lstStyle>
            <a:lvl1pPr>
              <a:defRPr/>
            </a:lvl1pPr>
          </a:lstStyle>
          <a:p>
            <a:fld id="{37D2FAB2-4995-4DB8-B03F-2056FB0B2D07}" type="slidenum">
              <a:rPr lang="en-US"/>
              <a:pPr/>
              <a:t>‹#›</a:t>
            </a:fld>
            <a:endParaRPr lang="en-US"/>
          </a:p>
        </p:txBody>
      </p:sp>
    </p:spTree>
  </p:cSld>
  <p:clrMapOvr>
    <a:masterClrMapping/>
  </p:clrMapOvr>
  <p:transition>
    <p:comb/>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Impetus Confidential</a:t>
            </a:r>
          </a:p>
        </p:txBody>
      </p:sp>
      <p:sp>
        <p:nvSpPr>
          <p:cNvPr id="6" name="Slide Number Placeholder 5"/>
          <p:cNvSpPr>
            <a:spLocks noGrp="1"/>
          </p:cNvSpPr>
          <p:nvPr>
            <p:ph type="sldNum" sz="quarter" idx="12"/>
          </p:nvPr>
        </p:nvSpPr>
        <p:spPr/>
        <p:txBody>
          <a:bodyPr/>
          <a:lstStyle>
            <a:lvl1pPr>
              <a:defRPr/>
            </a:lvl1pPr>
          </a:lstStyle>
          <a:p>
            <a:fld id="{ED07B4E4-92DE-47D5-8BB0-1C76ADC63A9F}" type="slidenum">
              <a:rPr lang="en-US"/>
              <a:pPr/>
              <a:t>‹#›</a:t>
            </a:fld>
            <a:endParaRPr lang="en-US"/>
          </a:p>
        </p:txBody>
      </p:sp>
    </p:spTree>
  </p:cSld>
  <p:clrMapOvr>
    <a:masterClrMapping/>
  </p:clrMapOvr>
  <p:transition>
    <p:comb/>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Impetus Confidential</a:t>
            </a:r>
          </a:p>
        </p:txBody>
      </p:sp>
      <p:sp>
        <p:nvSpPr>
          <p:cNvPr id="7" name="Slide Number Placeholder 6"/>
          <p:cNvSpPr>
            <a:spLocks noGrp="1"/>
          </p:cNvSpPr>
          <p:nvPr>
            <p:ph type="sldNum" sz="quarter" idx="12"/>
          </p:nvPr>
        </p:nvSpPr>
        <p:spPr/>
        <p:txBody>
          <a:bodyPr/>
          <a:lstStyle>
            <a:lvl1pPr>
              <a:defRPr/>
            </a:lvl1pPr>
          </a:lstStyle>
          <a:p>
            <a:fld id="{87C12465-B14D-4973-BDDF-60E64E8AD063}" type="slidenum">
              <a:rPr lang="en-US"/>
              <a:pPr/>
              <a:t>‹#›</a:t>
            </a:fld>
            <a:endParaRPr lang="en-US"/>
          </a:p>
        </p:txBody>
      </p:sp>
    </p:spTree>
  </p:cSld>
  <p:clrMapOvr>
    <a:masterClrMapping/>
  </p:clrMapOvr>
  <p:transition>
    <p:comb/>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r>
              <a:rPr lang="en-US"/>
              <a:t>Impetus Confidential</a:t>
            </a:r>
          </a:p>
        </p:txBody>
      </p:sp>
      <p:sp>
        <p:nvSpPr>
          <p:cNvPr id="9" name="Slide Number Placeholder 8"/>
          <p:cNvSpPr>
            <a:spLocks noGrp="1"/>
          </p:cNvSpPr>
          <p:nvPr>
            <p:ph type="sldNum" sz="quarter" idx="12"/>
          </p:nvPr>
        </p:nvSpPr>
        <p:spPr/>
        <p:txBody>
          <a:bodyPr/>
          <a:lstStyle>
            <a:lvl1pPr>
              <a:defRPr/>
            </a:lvl1pPr>
          </a:lstStyle>
          <a:p>
            <a:fld id="{4AF9030E-C417-46F9-8471-CA3B72544700}" type="slidenum">
              <a:rPr lang="en-US"/>
              <a:pPr/>
              <a:t>‹#›</a:t>
            </a:fld>
            <a:endParaRPr lang="en-US"/>
          </a:p>
        </p:txBody>
      </p:sp>
    </p:spTree>
  </p:cSld>
  <p:clrMapOvr>
    <a:masterClrMapping/>
  </p:clrMapOvr>
  <p:transition>
    <p:comb/>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r>
              <a:rPr lang="en-US"/>
              <a:t>Impetus Confidential</a:t>
            </a:r>
          </a:p>
        </p:txBody>
      </p:sp>
      <p:sp>
        <p:nvSpPr>
          <p:cNvPr id="5" name="Slide Number Placeholder 4"/>
          <p:cNvSpPr>
            <a:spLocks noGrp="1"/>
          </p:cNvSpPr>
          <p:nvPr>
            <p:ph type="sldNum" sz="quarter" idx="12"/>
          </p:nvPr>
        </p:nvSpPr>
        <p:spPr/>
        <p:txBody>
          <a:bodyPr/>
          <a:lstStyle>
            <a:lvl1pPr>
              <a:defRPr/>
            </a:lvl1pPr>
          </a:lstStyle>
          <a:p>
            <a:fld id="{B0384510-588F-4DCA-904E-C0F31A831EF8}" type="slidenum">
              <a:rPr lang="en-US"/>
              <a:pPr/>
              <a:t>‹#›</a:t>
            </a:fld>
            <a:endParaRPr lang="en-US"/>
          </a:p>
        </p:txBody>
      </p:sp>
    </p:spTree>
  </p:cSld>
  <p:clrMapOvr>
    <a:masterClrMapping/>
  </p:clrMapOvr>
  <p:transition>
    <p:comb/>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r>
              <a:rPr lang="en-US"/>
              <a:t>Impetus Confidential</a:t>
            </a:r>
          </a:p>
        </p:txBody>
      </p:sp>
      <p:sp>
        <p:nvSpPr>
          <p:cNvPr id="4" name="Slide Number Placeholder 3"/>
          <p:cNvSpPr>
            <a:spLocks noGrp="1"/>
          </p:cNvSpPr>
          <p:nvPr>
            <p:ph type="sldNum" sz="quarter" idx="12"/>
          </p:nvPr>
        </p:nvSpPr>
        <p:spPr/>
        <p:txBody>
          <a:bodyPr/>
          <a:lstStyle>
            <a:lvl1pPr>
              <a:defRPr/>
            </a:lvl1pPr>
          </a:lstStyle>
          <a:p>
            <a:fld id="{BA0D7C21-253C-48A3-9100-F57222FC0E4F}" type="slidenum">
              <a:rPr lang="en-US"/>
              <a:pPr/>
              <a:t>‹#›</a:t>
            </a:fld>
            <a:endParaRPr lang="en-US"/>
          </a:p>
        </p:txBody>
      </p:sp>
    </p:spTree>
  </p:cSld>
  <p:clrMapOvr>
    <a:masterClrMapping/>
  </p:clrMapOvr>
  <p:transition>
    <p:comb/>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Impetus Confidential</a:t>
            </a:r>
          </a:p>
        </p:txBody>
      </p:sp>
      <p:sp>
        <p:nvSpPr>
          <p:cNvPr id="7" name="Slide Number Placeholder 6"/>
          <p:cNvSpPr>
            <a:spLocks noGrp="1"/>
          </p:cNvSpPr>
          <p:nvPr>
            <p:ph type="sldNum" sz="quarter" idx="12"/>
          </p:nvPr>
        </p:nvSpPr>
        <p:spPr/>
        <p:txBody>
          <a:bodyPr/>
          <a:lstStyle>
            <a:lvl1pPr>
              <a:defRPr/>
            </a:lvl1pPr>
          </a:lstStyle>
          <a:p>
            <a:fld id="{34B3BD00-1E31-4911-82E6-6B1AADA522F8}" type="slidenum">
              <a:rPr lang="en-US"/>
              <a:pPr/>
              <a:t>‹#›</a:t>
            </a:fld>
            <a:endParaRPr lang="en-US"/>
          </a:p>
        </p:txBody>
      </p:sp>
    </p:spTree>
  </p:cSld>
  <p:clrMapOvr>
    <a:masterClrMapping/>
  </p:clrMapOvr>
  <p:transition>
    <p:comb/>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Impetus Confidential</a:t>
            </a:r>
          </a:p>
        </p:txBody>
      </p:sp>
      <p:sp>
        <p:nvSpPr>
          <p:cNvPr id="7" name="Slide Number Placeholder 6"/>
          <p:cNvSpPr>
            <a:spLocks noGrp="1"/>
          </p:cNvSpPr>
          <p:nvPr>
            <p:ph type="sldNum" sz="quarter" idx="12"/>
          </p:nvPr>
        </p:nvSpPr>
        <p:spPr/>
        <p:txBody>
          <a:bodyPr/>
          <a:lstStyle>
            <a:lvl1pPr>
              <a:defRPr/>
            </a:lvl1pPr>
          </a:lstStyle>
          <a:p>
            <a:fld id="{0B86DF3D-4428-4404-B33D-28B77BB9A6F7}" type="slidenum">
              <a:rPr lang="en-US"/>
              <a:pPr/>
              <a:t>‹#›</a:t>
            </a:fld>
            <a:endParaRPr lang="en-US"/>
          </a:p>
        </p:txBody>
      </p:sp>
    </p:spTree>
  </p:cSld>
  <p:clrMapOvr>
    <a:masterClrMapping/>
  </p:clrMapOvr>
  <p:transition>
    <p:comb/>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Impetus Confidential</a:t>
            </a:r>
          </a:p>
        </p:txBody>
      </p:sp>
      <p:sp>
        <p:nvSpPr>
          <p:cNvPr id="6" name="Slide Number Placeholder 5"/>
          <p:cNvSpPr>
            <a:spLocks noGrp="1"/>
          </p:cNvSpPr>
          <p:nvPr>
            <p:ph type="sldNum" sz="quarter" idx="12"/>
          </p:nvPr>
        </p:nvSpPr>
        <p:spPr/>
        <p:txBody>
          <a:bodyPr/>
          <a:lstStyle>
            <a:lvl1pPr>
              <a:defRPr/>
            </a:lvl1pPr>
          </a:lstStyle>
          <a:p>
            <a:fld id="{8CD0FD25-32C2-41F1-AE52-A01BB0A042F9}" type="slidenum">
              <a:rPr lang="en-US"/>
              <a:pPr/>
              <a:t>‹#›</a:t>
            </a:fld>
            <a:endParaRPr lang="en-US"/>
          </a:p>
        </p:txBody>
      </p:sp>
    </p:spTree>
  </p:cSld>
  <p:clrMapOvr>
    <a:masterClrMapping/>
  </p:clrMapOvr>
  <p:transition>
    <p:comb/>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Impetus Confidential</a:t>
            </a:r>
          </a:p>
        </p:txBody>
      </p:sp>
      <p:sp>
        <p:nvSpPr>
          <p:cNvPr id="6" name="Slide Number Placeholder 5"/>
          <p:cNvSpPr>
            <a:spLocks noGrp="1"/>
          </p:cNvSpPr>
          <p:nvPr>
            <p:ph type="sldNum" sz="quarter" idx="12"/>
          </p:nvPr>
        </p:nvSpPr>
        <p:spPr/>
        <p:txBody>
          <a:bodyPr/>
          <a:lstStyle>
            <a:lvl1pPr>
              <a:defRPr/>
            </a:lvl1pPr>
          </a:lstStyle>
          <a:p>
            <a:fld id="{BB6CAB86-04BC-4FC6-8FB9-20D6943C06B0}" type="slidenum">
              <a:rPr lang="en-US"/>
              <a:pPr/>
              <a:t>‹#›</a:t>
            </a:fld>
            <a:endParaRPr lang="en-US"/>
          </a:p>
        </p:txBody>
      </p:sp>
    </p:spTree>
  </p:cSld>
  <p:clrMapOvr>
    <a:masterClrMapping/>
  </p:clrMapOvr>
  <p:transition>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9222" name="Rectangle 6"/>
          <p:cNvSpPr>
            <a:spLocks noGrp="1" noChangeArrowheads="1"/>
          </p:cNvSpPr>
          <p:nvPr>
            <p:ph type="body" idx="1"/>
          </p:nvPr>
        </p:nvSpPr>
        <p:spPr bwMode="auto">
          <a:xfrm>
            <a:off x="457200" y="1371600"/>
            <a:ext cx="8001000" cy="4419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1" name="Rectangle 5"/>
          <p:cNvSpPr>
            <a:spLocks noGrp="1" noChangeArrowheads="1"/>
          </p:cNvSpPr>
          <p:nvPr>
            <p:ph type="title"/>
          </p:nvPr>
        </p:nvSpPr>
        <p:spPr bwMode="auto">
          <a:xfrm>
            <a:off x="0" y="0"/>
            <a:ext cx="6705600" cy="762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9224" name="Rectangle 8"/>
          <p:cNvSpPr>
            <a:spLocks noGrp="1" noChangeArrowheads="1"/>
          </p:cNvSpPr>
          <p:nvPr>
            <p:ph type="sldNum" sz="quarter" idx="4"/>
          </p:nvPr>
        </p:nvSpPr>
        <p:spPr bwMode="auto">
          <a:xfrm>
            <a:off x="8686800" y="6400800"/>
            <a:ext cx="457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nSpc>
                <a:spcPct val="100000"/>
              </a:lnSpc>
              <a:spcBef>
                <a:spcPct val="0"/>
              </a:spcBef>
              <a:buClrTx/>
              <a:buSzTx/>
              <a:buFontTx/>
              <a:buNone/>
              <a:defRPr sz="1400" b="0" i="1">
                <a:solidFill>
                  <a:schemeClr val="tx1"/>
                </a:solidFill>
              </a:defRPr>
            </a:lvl1pPr>
          </a:lstStyle>
          <a:p>
            <a:fld id="{B6F15528-21DE-4FAA-801E-634DDDAF4B2B}" type="slidenum">
              <a:rPr lang="en-US" smtClean="0"/>
              <a:pPr/>
              <a:t>‹#›</a:t>
            </a:fld>
            <a:endParaRPr lang="en-US"/>
          </a:p>
        </p:txBody>
      </p:sp>
      <p:sp>
        <p:nvSpPr>
          <p:cNvPr id="9229" name="Rectangle 13"/>
          <p:cNvSpPr>
            <a:spLocks noChangeArrowheads="1"/>
          </p:cNvSpPr>
          <p:nvPr/>
        </p:nvSpPr>
        <p:spPr bwMode="auto">
          <a:xfrm>
            <a:off x="6553200" y="6858000"/>
            <a:ext cx="1905000" cy="457200"/>
          </a:xfrm>
          <a:prstGeom prst="rect">
            <a:avLst/>
          </a:prstGeom>
          <a:noFill/>
          <a:ln w="9525">
            <a:noFill/>
            <a:miter lim="800000"/>
            <a:headEnd/>
            <a:tailEnd/>
          </a:ln>
          <a:effectLst/>
        </p:spPr>
        <p:txBody>
          <a:bodyPr/>
          <a:lstStyle/>
          <a:p>
            <a:pPr algn="r">
              <a:lnSpc>
                <a:spcPct val="100000"/>
              </a:lnSpc>
              <a:spcBef>
                <a:spcPct val="0"/>
              </a:spcBef>
              <a:buClrTx/>
              <a:buSzTx/>
              <a:buFontTx/>
              <a:buNone/>
            </a:pPr>
            <a:endParaRPr lang="en-US" sz="1400" b="0">
              <a:solidFill>
                <a:schemeClr val="tx1"/>
              </a:solidFill>
            </a:endParaRPr>
          </a:p>
        </p:txBody>
      </p:sp>
      <p:sp>
        <p:nvSpPr>
          <p:cNvPr id="9231" name="Rectangle 15"/>
          <p:cNvSpPr>
            <a:spLocks noGrp="1" noChangeArrowheads="1"/>
          </p:cNvSpPr>
          <p:nvPr>
            <p:ph type="ftr" sz="quarter" idx="3"/>
          </p:nvPr>
        </p:nvSpPr>
        <p:spPr bwMode="auto">
          <a:xfrm>
            <a:off x="0" y="6613525"/>
            <a:ext cx="2895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lnSpc>
                <a:spcPct val="100000"/>
              </a:lnSpc>
              <a:spcBef>
                <a:spcPct val="0"/>
              </a:spcBef>
              <a:buClrTx/>
              <a:buSzTx/>
              <a:buFontTx/>
              <a:buNone/>
              <a:defRPr sz="1200" b="0" i="1">
                <a:solidFill>
                  <a:schemeClr val="tx1"/>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comb/>
  </p:transition>
  <p:txStyles>
    <p:titleStyle>
      <a:lvl1pPr algn="ctr" rtl="0" eaLnBrk="1" fontAlgn="base" hangingPunct="1">
        <a:lnSpc>
          <a:spcPct val="90000"/>
        </a:lnSpc>
        <a:spcBef>
          <a:spcPct val="30000"/>
        </a:spcBef>
        <a:spcAft>
          <a:spcPct val="0"/>
        </a:spcAft>
        <a:defRPr sz="3600" i="1">
          <a:solidFill>
            <a:schemeClr val="tx1"/>
          </a:solidFill>
          <a:effectLst>
            <a:outerShdw blurRad="38100" dist="38100" dir="2700000" algn="tl">
              <a:srgbClr val="C0C0C0"/>
            </a:outerShdw>
          </a:effectLst>
          <a:latin typeface="+mj-lt"/>
          <a:ea typeface="+mj-ea"/>
          <a:cs typeface="+mj-cs"/>
        </a:defRPr>
      </a:lvl1pPr>
      <a:lvl2pPr algn="ctr" rtl="0" eaLnBrk="1" fontAlgn="base" hangingPunct="1">
        <a:lnSpc>
          <a:spcPct val="90000"/>
        </a:lnSpc>
        <a:spcBef>
          <a:spcPct val="30000"/>
        </a:spcBef>
        <a:spcAft>
          <a:spcPct val="0"/>
        </a:spcAft>
        <a:defRPr sz="3600" i="1">
          <a:solidFill>
            <a:schemeClr val="tx1"/>
          </a:solidFill>
          <a:effectLst>
            <a:outerShdw blurRad="38100" dist="38100" dir="2700000" algn="tl">
              <a:srgbClr val="C0C0C0"/>
            </a:outerShdw>
          </a:effectLst>
          <a:latin typeface="Arial" charset="0"/>
        </a:defRPr>
      </a:lvl2pPr>
      <a:lvl3pPr algn="ctr" rtl="0" eaLnBrk="1" fontAlgn="base" hangingPunct="1">
        <a:lnSpc>
          <a:spcPct val="90000"/>
        </a:lnSpc>
        <a:spcBef>
          <a:spcPct val="30000"/>
        </a:spcBef>
        <a:spcAft>
          <a:spcPct val="0"/>
        </a:spcAft>
        <a:defRPr sz="3600" i="1">
          <a:solidFill>
            <a:schemeClr val="tx1"/>
          </a:solidFill>
          <a:effectLst>
            <a:outerShdw blurRad="38100" dist="38100" dir="2700000" algn="tl">
              <a:srgbClr val="C0C0C0"/>
            </a:outerShdw>
          </a:effectLst>
          <a:latin typeface="Arial" charset="0"/>
        </a:defRPr>
      </a:lvl3pPr>
      <a:lvl4pPr algn="ctr" rtl="0" eaLnBrk="1" fontAlgn="base" hangingPunct="1">
        <a:lnSpc>
          <a:spcPct val="90000"/>
        </a:lnSpc>
        <a:spcBef>
          <a:spcPct val="30000"/>
        </a:spcBef>
        <a:spcAft>
          <a:spcPct val="0"/>
        </a:spcAft>
        <a:defRPr sz="3600" i="1">
          <a:solidFill>
            <a:schemeClr val="tx1"/>
          </a:solidFill>
          <a:effectLst>
            <a:outerShdw blurRad="38100" dist="38100" dir="2700000" algn="tl">
              <a:srgbClr val="C0C0C0"/>
            </a:outerShdw>
          </a:effectLst>
          <a:latin typeface="Arial" charset="0"/>
        </a:defRPr>
      </a:lvl4pPr>
      <a:lvl5pPr algn="ctr" rtl="0" eaLnBrk="1" fontAlgn="base" hangingPunct="1">
        <a:lnSpc>
          <a:spcPct val="90000"/>
        </a:lnSpc>
        <a:spcBef>
          <a:spcPct val="30000"/>
        </a:spcBef>
        <a:spcAft>
          <a:spcPct val="0"/>
        </a:spcAft>
        <a:defRPr sz="3600" i="1">
          <a:solidFill>
            <a:schemeClr val="tx1"/>
          </a:solidFill>
          <a:effectLst>
            <a:outerShdw blurRad="38100" dist="38100" dir="2700000" algn="tl">
              <a:srgbClr val="C0C0C0"/>
            </a:outerShdw>
          </a:effectLst>
          <a:latin typeface="Arial" charset="0"/>
        </a:defRPr>
      </a:lvl5pPr>
      <a:lvl6pPr marL="457200" algn="ctr" rtl="0" eaLnBrk="1" fontAlgn="base" hangingPunct="1">
        <a:lnSpc>
          <a:spcPct val="90000"/>
        </a:lnSpc>
        <a:spcBef>
          <a:spcPct val="30000"/>
        </a:spcBef>
        <a:spcAft>
          <a:spcPct val="0"/>
        </a:spcAft>
        <a:defRPr sz="3600" i="1">
          <a:solidFill>
            <a:schemeClr val="tx1"/>
          </a:solidFill>
          <a:effectLst>
            <a:outerShdw blurRad="38100" dist="38100" dir="2700000" algn="tl">
              <a:srgbClr val="C0C0C0"/>
            </a:outerShdw>
          </a:effectLst>
          <a:latin typeface="Arial" charset="0"/>
        </a:defRPr>
      </a:lvl6pPr>
      <a:lvl7pPr marL="914400" algn="ctr" rtl="0" eaLnBrk="1" fontAlgn="base" hangingPunct="1">
        <a:lnSpc>
          <a:spcPct val="90000"/>
        </a:lnSpc>
        <a:spcBef>
          <a:spcPct val="30000"/>
        </a:spcBef>
        <a:spcAft>
          <a:spcPct val="0"/>
        </a:spcAft>
        <a:defRPr sz="3600" i="1">
          <a:solidFill>
            <a:schemeClr val="tx1"/>
          </a:solidFill>
          <a:effectLst>
            <a:outerShdw blurRad="38100" dist="38100" dir="2700000" algn="tl">
              <a:srgbClr val="C0C0C0"/>
            </a:outerShdw>
          </a:effectLst>
          <a:latin typeface="Arial" charset="0"/>
        </a:defRPr>
      </a:lvl7pPr>
      <a:lvl8pPr marL="1371600" algn="ctr" rtl="0" eaLnBrk="1" fontAlgn="base" hangingPunct="1">
        <a:lnSpc>
          <a:spcPct val="90000"/>
        </a:lnSpc>
        <a:spcBef>
          <a:spcPct val="30000"/>
        </a:spcBef>
        <a:spcAft>
          <a:spcPct val="0"/>
        </a:spcAft>
        <a:defRPr sz="3600" i="1">
          <a:solidFill>
            <a:schemeClr val="tx1"/>
          </a:solidFill>
          <a:effectLst>
            <a:outerShdw blurRad="38100" dist="38100" dir="2700000" algn="tl">
              <a:srgbClr val="C0C0C0"/>
            </a:outerShdw>
          </a:effectLst>
          <a:latin typeface="Arial" charset="0"/>
        </a:defRPr>
      </a:lvl8pPr>
      <a:lvl9pPr marL="1828800" algn="ctr" rtl="0" eaLnBrk="1" fontAlgn="base" hangingPunct="1">
        <a:lnSpc>
          <a:spcPct val="90000"/>
        </a:lnSpc>
        <a:spcBef>
          <a:spcPct val="30000"/>
        </a:spcBef>
        <a:spcAft>
          <a:spcPct val="0"/>
        </a:spcAft>
        <a:defRPr sz="3600" i="1">
          <a:solidFill>
            <a:schemeClr val="tx1"/>
          </a:solidFill>
          <a:effectLst>
            <a:outerShdw blurRad="38100" dist="38100" dir="2700000" algn="tl">
              <a:srgbClr val="C0C0C0"/>
            </a:outerShdw>
          </a:effectLst>
          <a:latin typeface="Arial" charset="0"/>
        </a:defRPr>
      </a:lvl9pPr>
    </p:titleStyle>
    <p:bodyStyle>
      <a:lvl1pPr marL="566738" indent="-566738" algn="l" rtl="0" eaLnBrk="1" fontAlgn="base" hangingPunct="1">
        <a:spcBef>
          <a:spcPct val="30000"/>
        </a:spcBef>
        <a:spcAft>
          <a:spcPct val="10000"/>
        </a:spcAft>
        <a:buClr>
          <a:schemeClr val="tx2"/>
        </a:buClr>
        <a:buSzPct val="75000"/>
        <a:buFont typeface="Wingdings" pitchFamily="2" charset="2"/>
        <a:buChar char="§"/>
        <a:defRPr sz="2800" i="1">
          <a:solidFill>
            <a:schemeClr val="tx1"/>
          </a:solidFill>
          <a:latin typeface="+mn-lt"/>
          <a:ea typeface="+mn-ea"/>
          <a:cs typeface="+mn-cs"/>
        </a:defRPr>
      </a:lvl1pPr>
      <a:lvl2pPr marL="1020763" indent="-452438" algn="l" rtl="0" eaLnBrk="1" fontAlgn="base" hangingPunct="1">
        <a:spcBef>
          <a:spcPct val="30000"/>
        </a:spcBef>
        <a:spcAft>
          <a:spcPct val="10000"/>
        </a:spcAft>
        <a:buClr>
          <a:schemeClr val="tx2"/>
        </a:buClr>
        <a:buSzPct val="75000"/>
        <a:buFont typeface="Wingdings" pitchFamily="2" charset="2"/>
        <a:buChar char="§"/>
        <a:defRPr sz="2400" i="1">
          <a:solidFill>
            <a:srgbClr val="990000"/>
          </a:solidFill>
          <a:latin typeface="+mn-lt"/>
        </a:defRPr>
      </a:lvl2pPr>
      <a:lvl3pPr marL="1474788" indent="-452438" algn="l" rtl="0" eaLnBrk="1" fontAlgn="base" hangingPunct="1">
        <a:spcBef>
          <a:spcPct val="30000"/>
        </a:spcBef>
        <a:spcAft>
          <a:spcPct val="10000"/>
        </a:spcAft>
        <a:buClr>
          <a:schemeClr val="tx2"/>
        </a:buClr>
        <a:buSzPct val="75000"/>
        <a:buFont typeface="Wingdings" pitchFamily="2" charset="2"/>
        <a:buChar char="§"/>
        <a:defRPr sz="2400" i="1">
          <a:solidFill>
            <a:srgbClr val="990000"/>
          </a:solidFill>
          <a:latin typeface="+mn-lt"/>
        </a:defRPr>
      </a:lvl3pPr>
      <a:lvl4pPr marL="1928813" indent="-452438" algn="l" rtl="0" eaLnBrk="1" fontAlgn="base" hangingPunct="1">
        <a:spcBef>
          <a:spcPct val="30000"/>
        </a:spcBef>
        <a:spcAft>
          <a:spcPct val="10000"/>
        </a:spcAft>
        <a:buClr>
          <a:schemeClr val="tx2"/>
        </a:buClr>
        <a:buSzPct val="75000"/>
        <a:buFont typeface="Wingdings" pitchFamily="2" charset="2"/>
        <a:buChar char="§"/>
        <a:defRPr sz="2400" i="1">
          <a:solidFill>
            <a:srgbClr val="990000"/>
          </a:solidFill>
          <a:latin typeface="+mn-lt"/>
        </a:defRPr>
      </a:lvl4pPr>
      <a:lvl5pPr marL="2382838" indent="-452438" algn="l" rtl="0" eaLnBrk="1" fontAlgn="base" hangingPunct="1">
        <a:spcBef>
          <a:spcPct val="30000"/>
        </a:spcBef>
        <a:spcAft>
          <a:spcPct val="10000"/>
        </a:spcAft>
        <a:buClr>
          <a:schemeClr val="tx2"/>
        </a:buClr>
        <a:buSzPct val="75000"/>
        <a:buFont typeface="Wingdings" pitchFamily="2" charset="2"/>
        <a:buChar char="§"/>
        <a:defRPr sz="2400" i="1">
          <a:solidFill>
            <a:srgbClr val="990000"/>
          </a:solidFill>
          <a:latin typeface="+mn-lt"/>
        </a:defRPr>
      </a:lvl5pPr>
      <a:lvl6pPr marL="2840038" indent="-452438" algn="l" rtl="0" eaLnBrk="1" fontAlgn="base" hangingPunct="1">
        <a:spcBef>
          <a:spcPct val="30000"/>
        </a:spcBef>
        <a:spcAft>
          <a:spcPct val="10000"/>
        </a:spcAft>
        <a:buClr>
          <a:schemeClr val="tx2"/>
        </a:buClr>
        <a:buSzPct val="75000"/>
        <a:buFont typeface="Wingdings" pitchFamily="2" charset="2"/>
        <a:buChar char="§"/>
        <a:defRPr sz="2400" i="1">
          <a:solidFill>
            <a:srgbClr val="990000"/>
          </a:solidFill>
          <a:latin typeface="+mn-lt"/>
        </a:defRPr>
      </a:lvl6pPr>
      <a:lvl7pPr marL="3297238" indent="-452438" algn="l" rtl="0" eaLnBrk="1" fontAlgn="base" hangingPunct="1">
        <a:spcBef>
          <a:spcPct val="30000"/>
        </a:spcBef>
        <a:spcAft>
          <a:spcPct val="10000"/>
        </a:spcAft>
        <a:buClr>
          <a:schemeClr val="tx2"/>
        </a:buClr>
        <a:buSzPct val="75000"/>
        <a:buFont typeface="Wingdings" pitchFamily="2" charset="2"/>
        <a:buChar char="§"/>
        <a:defRPr sz="2400" i="1">
          <a:solidFill>
            <a:srgbClr val="990000"/>
          </a:solidFill>
          <a:latin typeface="+mn-lt"/>
        </a:defRPr>
      </a:lvl7pPr>
      <a:lvl8pPr marL="3754438" indent="-452438" algn="l" rtl="0" eaLnBrk="1" fontAlgn="base" hangingPunct="1">
        <a:spcBef>
          <a:spcPct val="30000"/>
        </a:spcBef>
        <a:spcAft>
          <a:spcPct val="10000"/>
        </a:spcAft>
        <a:buClr>
          <a:schemeClr val="tx2"/>
        </a:buClr>
        <a:buSzPct val="75000"/>
        <a:buFont typeface="Wingdings" pitchFamily="2" charset="2"/>
        <a:buChar char="§"/>
        <a:defRPr sz="2400" i="1">
          <a:solidFill>
            <a:srgbClr val="990000"/>
          </a:solidFill>
          <a:latin typeface="+mn-lt"/>
        </a:defRPr>
      </a:lvl8pPr>
      <a:lvl9pPr marL="4211638" indent="-452438" algn="l" rtl="0" eaLnBrk="1" fontAlgn="base" hangingPunct="1">
        <a:spcBef>
          <a:spcPct val="30000"/>
        </a:spcBef>
        <a:spcAft>
          <a:spcPct val="10000"/>
        </a:spcAft>
        <a:buClr>
          <a:schemeClr val="tx2"/>
        </a:buClr>
        <a:buSzPct val="75000"/>
        <a:buFont typeface="Wingdings" pitchFamily="2" charset="2"/>
        <a:buChar char="§"/>
        <a:defRPr sz="2400" i="1">
          <a:solidFill>
            <a:srgbClr val="99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2937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2937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938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lnSpc>
                <a:spcPct val="100000"/>
              </a:lnSpc>
              <a:spcBef>
                <a:spcPct val="0"/>
              </a:spcBef>
              <a:buClrTx/>
              <a:buSzTx/>
              <a:buFontTx/>
              <a:buNone/>
              <a:defRPr sz="1400" b="0">
                <a:solidFill>
                  <a:schemeClr val="tx1"/>
                </a:solidFill>
              </a:defRPr>
            </a:lvl1pPr>
          </a:lstStyle>
          <a:p>
            <a:endParaRPr lang="en-US"/>
          </a:p>
        </p:txBody>
      </p:sp>
      <p:sp>
        <p:nvSpPr>
          <p:cNvPr id="22938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lnSpc>
                <a:spcPct val="100000"/>
              </a:lnSpc>
              <a:spcBef>
                <a:spcPct val="0"/>
              </a:spcBef>
              <a:buClrTx/>
              <a:buSzTx/>
              <a:buFontTx/>
              <a:buNone/>
              <a:defRPr sz="1400" b="0">
                <a:solidFill>
                  <a:schemeClr val="tx1"/>
                </a:solidFill>
              </a:defRPr>
            </a:lvl1pPr>
          </a:lstStyle>
          <a:p>
            <a:r>
              <a:rPr lang="en-US"/>
              <a:t>Impetus Confidential</a:t>
            </a:r>
          </a:p>
        </p:txBody>
      </p:sp>
      <p:sp>
        <p:nvSpPr>
          <p:cNvPr id="22938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lnSpc>
                <a:spcPct val="100000"/>
              </a:lnSpc>
              <a:spcBef>
                <a:spcPct val="0"/>
              </a:spcBef>
              <a:buClrTx/>
              <a:buSzTx/>
              <a:buFontTx/>
              <a:buNone/>
              <a:defRPr sz="1400" b="0">
                <a:solidFill>
                  <a:schemeClr val="tx1"/>
                </a:solidFill>
              </a:defRPr>
            </a:lvl1pPr>
          </a:lstStyle>
          <a:p>
            <a:fld id="{F4E17086-3E02-4170-B8A6-F1C1A3FA7A32}"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comb/>
  </p:transition>
  <p:hf hdr="0" dt="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Income from House Property</a:t>
            </a:r>
            <a:endParaRPr lang="en-US" dirty="0"/>
          </a:p>
        </p:txBody>
      </p:sp>
      <p:sp>
        <p:nvSpPr>
          <p:cNvPr id="3" name="Subtitle 2"/>
          <p:cNvSpPr>
            <a:spLocks noGrp="1"/>
          </p:cNvSpPr>
          <p:nvPr>
            <p:ph type="subTitle" idx="1"/>
          </p:nvPr>
        </p:nvSpPr>
        <p:spPr/>
        <p:txBody>
          <a:bodyPr/>
          <a:lstStyle/>
          <a:p>
            <a:r>
              <a:rPr lang="en-US" dirty="0" smtClean="0"/>
              <a:t>Finance team </a:t>
            </a:r>
            <a:endParaRPr lang="en-US" dirty="0"/>
          </a:p>
        </p:txBody>
      </p:sp>
    </p:spTree>
  </p:cSld>
  <p:clrMapOvr>
    <a:masterClrMapping/>
  </p:clrMapOvr>
  <p:transition>
    <p:comb/>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lstStyle/>
          <a:p>
            <a:r>
              <a:rPr lang="en-US" dirty="0"/>
              <a:t>The scope of income charged under this head is </a:t>
            </a:r>
            <a:r>
              <a:rPr lang="en-US" dirty="0">
                <a:solidFill>
                  <a:srgbClr val="FF0000"/>
                </a:solidFill>
              </a:rPr>
              <a:t>defined</a:t>
            </a:r>
            <a:r>
              <a:rPr lang="en-US" dirty="0"/>
              <a:t> by section </a:t>
            </a:r>
            <a:r>
              <a:rPr lang="en-US" dirty="0" smtClean="0"/>
              <a:t>22 of </a:t>
            </a:r>
            <a:r>
              <a:rPr lang="en-US" dirty="0"/>
              <a:t>the Income Tax Act </a:t>
            </a:r>
            <a:r>
              <a:rPr lang="en-US" dirty="0" smtClean="0"/>
              <a:t>. </a:t>
            </a:r>
          </a:p>
          <a:p>
            <a:r>
              <a:rPr lang="en-US" dirty="0" smtClean="0"/>
              <a:t>The </a:t>
            </a:r>
            <a:r>
              <a:rPr lang="en-US" dirty="0">
                <a:solidFill>
                  <a:srgbClr val="FF0000"/>
                </a:solidFill>
              </a:rPr>
              <a:t>computation of income </a:t>
            </a:r>
            <a:r>
              <a:rPr lang="en-US" dirty="0"/>
              <a:t>falling under this head </a:t>
            </a:r>
            <a:r>
              <a:rPr lang="en-US" dirty="0" smtClean="0"/>
              <a:t>is governed </a:t>
            </a:r>
            <a:r>
              <a:rPr lang="en-US" dirty="0"/>
              <a:t>by sections 23 to 27. </a:t>
            </a:r>
            <a:endParaRPr lang="en-US" dirty="0" smtClean="0"/>
          </a:p>
          <a:p>
            <a:pPr>
              <a:buNone/>
            </a:pPr>
            <a:endParaRPr lang="en-US" dirty="0"/>
          </a:p>
        </p:txBody>
      </p:sp>
    </p:spTree>
  </p:cSld>
  <p:clrMapOvr>
    <a:masterClrMapping/>
  </p:clrMapOvr>
  <p:transition>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Basis of charge (Section 22</a:t>
            </a:r>
            <a:r>
              <a:rPr lang="en-US" dirty="0" smtClean="0"/>
              <a:t>)</a:t>
            </a:r>
            <a:endParaRPr lang="en-US" dirty="0"/>
          </a:p>
        </p:txBody>
      </p:sp>
      <p:sp>
        <p:nvSpPr>
          <p:cNvPr id="3" name="Content Placeholder 2"/>
          <p:cNvSpPr>
            <a:spLocks noGrp="1"/>
          </p:cNvSpPr>
          <p:nvPr>
            <p:ph idx="1"/>
          </p:nvPr>
        </p:nvSpPr>
        <p:spPr/>
        <p:txBody>
          <a:bodyPr>
            <a:normAutofit fontScale="92500" lnSpcReduction="10000"/>
          </a:bodyPr>
          <a:lstStyle/>
          <a:p>
            <a:pPr>
              <a:buNone/>
            </a:pPr>
            <a:r>
              <a:rPr lang="en-US" dirty="0" smtClean="0"/>
              <a:t>Three </a:t>
            </a:r>
            <a:r>
              <a:rPr lang="en-US" dirty="0"/>
              <a:t>conditions are to be satisfied for </a:t>
            </a:r>
            <a:r>
              <a:rPr lang="en-US" dirty="0" smtClean="0"/>
              <a:t>property income </a:t>
            </a:r>
            <a:r>
              <a:rPr lang="en-US" dirty="0"/>
              <a:t>to be taxable </a:t>
            </a:r>
            <a:r>
              <a:rPr lang="en-US" dirty="0" smtClean="0"/>
              <a:t>under this </a:t>
            </a:r>
            <a:r>
              <a:rPr lang="en-US" dirty="0"/>
              <a:t>head.</a:t>
            </a:r>
          </a:p>
          <a:p>
            <a:r>
              <a:rPr lang="en-US" dirty="0"/>
              <a:t>1. The property should consist of </a:t>
            </a:r>
            <a:r>
              <a:rPr lang="en-US" dirty="0">
                <a:solidFill>
                  <a:srgbClr val="FF0000"/>
                </a:solidFill>
              </a:rPr>
              <a:t>buildings or lands appurtenant thereto.</a:t>
            </a:r>
          </a:p>
          <a:p>
            <a:r>
              <a:rPr lang="en-US" dirty="0"/>
              <a:t>2. The assessee should be the </a:t>
            </a:r>
            <a:r>
              <a:rPr lang="en-US" dirty="0">
                <a:solidFill>
                  <a:srgbClr val="FF0000"/>
                </a:solidFill>
              </a:rPr>
              <a:t>owner</a:t>
            </a:r>
            <a:r>
              <a:rPr lang="en-US" dirty="0"/>
              <a:t> of the property.</a:t>
            </a:r>
          </a:p>
          <a:p>
            <a:r>
              <a:rPr lang="en-US" dirty="0"/>
              <a:t>3. The property should </a:t>
            </a:r>
            <a:r>
              <a:rPr lang="en-US" dirty="0">
                <a:solidFill>
                  <a:srgbClr val="FF0000"/>
                </a:solidFill>
              </a:rPr>
              <a:t>not be used </a:t>
            </a:r>
            <a:r>
              <a:rPr lang="en-US" dirty="0"/>
              <a:t>by the owner </a:t>
            </a:r>
            <a:r>
              <a:rPr lang="en-US" dirty="0">
                <a:solidFill>
                  <a:srgbClr val="FF0000"/>
                </a:solidFill>
              </a:rPr>
              <a:t>for the purpose of </a:t>
            </a:r>
            <a:r>
              <a:rPr lang="en-US" dirty="0" smtClean="0">
                <a:solidFill>
                  <a:srgbClr val="FF0000"/>
                </a:solidFill>
              </a:rPr>
              <a:t>any business </a:t>
            </a:r>
            <a:r>
              <a:rPr lang="en-US" dirty="0">
                <a:solidFill>
                  <a:srgbClr val="FF0000"/>
                </a:solidFill>
              </a:rPr>
              <a:t>or profession </a:t>
            </a:r>
            <a:r>
              <a:rPr lang="en-US" dirty="0"/>
              <a:t>carried on by him, the profits of which </a:t>
            </a:r>
            <a:r>
              <a:rPr lang="en-US" dirty="0" smtClean="0"/>
              <a:t>are chargeable </a:t>
            </a:r>
            <a:r>
              <a:rPr lang="en-US" dirty="0"/>
              <a:t>to income-tax.</a:t>
            </a:r>
          </a:p>
          <a:p>
            <a:endParaRPr lang="en-US" dirty="0"/>
          </a:p>
        </p:txBody>
      </p:sp>
    </p:spTree>
  </p:cSld>
  <p:clrMapOvr>
    <a:masterClrMapping/>
  </p:clrMapOvr>
  <p:transition>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APPLICABILITY OF SECTION 22</a:t>
            </a:r>
          </a:p>
        </p:txBody>
      </p:sp>
      <p:sp>
        <p:nvSpPr>
          <p:cNvPr id="3" name="Content Placeholder 2"/>
          <p:cNvSpPr>
            <a:spLocks noGrp="1"/>
          </p:cNvSpPr>
          <p:nvPr>
            <p:ph idx="1"/>
          </p:nvPr>
        </p:nvSpPr>
        <p:spPr/>
        <p:txBody>
          <a:bodyPr>
            <a:normAutofit fontScale="70000" lnSpcReduction="20000"/>
          </a:bodyPr>
          <a:lstStyle/>
          <a:p>
            <a:pPr>
              <a:buNone/>
            </a:pPr>
            <a:r>
              <a:rPr lang="en-US" b="1" dirty="0"/>
              <a:t>Buildings or lands appurtenant thereto</a:t>
            </a:r>
          </a:p>
          <a:p>
            <a:r>
              <a:rPr lang="en-US" dirty="0" smtClean="0"/>
              <a:t>The </a:t>
            </a:r>
            <a:r>
              <a:rPr lang="en-US" dirty="0">
                <a:solidFill>
                  <a:srgbClr val="FF0000"/>
                </a:solidFill>
              </a:rPr>
              <a:t>term ‘building’</a:t>
            </a:r>
            <a:r>
              <a:rPr lang="en-US" dirty="0"/>
              <a:t> includes residential houses, bungalows, office </a:t>
            </a:r>
            <a:r>
              <a:rPr lang="en-US" dirty="0" smtClean="0"/>
              <a:t>buildings, warehouses</a:t>
            </a:r>
            <a:r>
              <a:rPr lang="en-US" dirty="0"/>
              <a:t>, docks, factory buildings, music halls, lecture halls, auditorium etc.</a:t>
            </a:r>
          </a:p>
          <a:p>
            <a:r>
              <a:rPr lang="en-US" dirty="0"/>
              <a:t>The </a:t>
            </a:r>
            <a:r>
              <a:rPr lang="en-US" dirty="0">
                <a:solidFill>
                  <a:srgbClr val="FF0000"/>
                </a:solidFill>
              </a:rPr>
              <a:t>appurtenant lands </a:t>
            </a:r>
            <a:r>
              <a:rPr lang="en-US" dirty="0"/>
              <a:t>in respect of a residential building may be in the form </a:t>
            </a:r>
            <a:r>
              <a:rPr lang="en-US" dirty="0" smtClean="0"/>
              <a:t>of approach </a:t>
            </a:r>
            <a:r>
              <a:rPr lang="en-US" dirty="0"/>
              <a:t>roads to and from public streets, compounds, courtyards, </a:t>
            </a:r>
            <a:r>
              <a:rPr lang="en-US" dirty="0" smtClean="0"/>
              <a:t>backyards, playgrounds</a:t>
            </a:r>
            <a:r>
              <a:rPr lang="en-US" dirty="0"/>
              <a:t>, kitchen garden, motor garage, stable or coach home, cattle-shed </a:t>
            </a:r>
            <a:r>
              <a:rPr lang="en-US" dirty="0" err="1" smtClean="0"/>
              <a:t>etc,attached</a:t>
            </a:r>
            <a:r>
              <a:rPr lang="en-US" dirty="0" smtClean="0"/>
              <a:t> </a:t>
            </a:r>
            <a:r>
              <a:rPr lang="en-US" dirty="0"/>
              <a:t>to and forming part of the building</a:t>
            </a:r>
            <a:r>
              <a:rPr lang="en-US" dirty="0" smtClean="0"/>
              <a:t>.</a:t>
            </a:r>
          </a:p>
          <a:p>
            <a:r>
              <a:rPr lang="en-US" dirty="0" smtClean="0"/>
              <a:t>Rental income </a:t>
            </a:r>
            <a:r>
              <a:rPr lang="en-US" dirty="0"/>
              <a:t>from a </a:t>
            </a:r>
            <a:r>
              <a:rPr lang="en-US" dirty="0">
                <a:solidFill>
                  <a:srgbClr val="FF0000"/>
                </a:solidFill>
              </a:rPr>
              <a:t>vacant plot of land </a:t>
            </a:r>
            <a:r>
              <a:rPr lang="en-US" dirty="0"/>
              <a:t>(not appurtenant to a building) is </a:t>
            </a:r>
            <a:r>
              <a:rPr lang="en-US" dirty="0" smtClean="0"/>
              <a:t>not chargeable </a:t>
            </a:r>
            <a:r>
              <a:rPr lang="en-US" dirty="0"/>
              <a:t>to tax under the head ‘Income from house property’, but is </a:t>
            </a:r>
            <a:r>
              <a:rPr lang="en-US" dirty="0" smtClean="0"/>
              <a:t>taxable either </a:t>
            </a:r>
            <a:r>
              <a:rPr lang="en-US" dirty="0"/>
              <a:t>under the head ‘Profits and gains of business or profession’ or under </a:t>
            </a:r>
            <a:r>
              <a:rPr lang="en-US" dirty="0" smtClean="0"/>
              <a:t>the head </a:t>
            </a:r>
            <a:r>
              <a:rPr lang="en-US" dirty="0"/>
              <a:t>‘Income from other sources’, as the case may be</a:t>
            </a:r>
            <a:r>
              <a:rPr lang="en-US" dirty="0" smtClean="0"/>
              <a:t>.</a:t>
            </a:r>
            <a:endParaRPr lang="en-US" dirty="0" smtClean="0"/>
          </a:p>
        </p:txBody>
      </p:sp>
    </p:spTree>
  </p:cSld>
  <p:clrMapOvr>
    <a:masterClrMapping/>
  </p:clrMapOvr>
  <p:transition>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APPLICABILITY OF SECTION 22</a:t>
            </a:r>
          </a:p>
        </p:txBody>
      </p:sp>
      <p:sp>
        <p:nvSpPr>
          <p:cNvPr id="3" name="Content Placeholder 2"/>
          <p:cNvSpPr>
            <a:spLocks noGrp="1"/>
          </p:cNvSpPr>
          <p:nvPr>
            <p:ph idx="1"/>
          </p:nvPr>
        </p:nvSpPr>
        <p:spPr/>
        <p:txBody>
          <a:bodyPr>
            <a:normAutofit fontScale="77500" lnSpcReduction="20000"/>
          </a:bodyPr>
          <a:lstStyle/>
          <a:p>
            <a:pPr>
              <a:buNone/>
            </a:pPr>
            <a:r>
              <a:rPr lang="en-US" b="1" dirty="0" smtClean="0"/>
              <a:t>Ownership of house property</a:t>
            </a:r>
          </a:p>
          <a:p>
            <a:r>
              <a:rPr lang="en-US" dirty="0" smtClean="0"/>
              <a:t>For </a:t>
            </a:r>
            <a:r>
              <a:rPr lang="en-US" dirty="0"/>
              <a:t>tax purposes, the assessee is required to be the owner in </a:t>
            </a:r>
            <a:r>
              <a:rPr lang="en-US" dirty="0" smtClean="0"/>
              <a:t>the </a:t>
            </a:r>
            <a:r>
              <a:rPr lang="en-US" dirty="0" smtClean="0">
                <a:solidFill>
                  <a:srgbClr val="FF0000"/>
                </a:solidFill>
              </a:rPr>
              <a:t>previous </a:t>
            </a:r>
            <a:r>
              <a:rPr lang="en-US" dirty="0">
                <a:solidFill>
                  <a:srgbClr val="FF0000"/>
                </a:solidFill>
              </a:rPr>
              <a:t>year </a:t>
            </a:r>
            <a:r>
              <a:rPr lang="en-US" dirty="0"/>
              <a:t>only </a:t>
            </a:r>
            <a:endParaRPr lang="en-US" dirty="0" smtClean="0"/>
          </a:p>
          <a:p>
            <a:r>
              <a:rPr lang="en-US" dirty="0" smtClean="0"/>
              <a:t>Annual </a:t>
            </a:r>
            <a:r>
              <a:rPr lang="en-US" dirty="0"/>
              <a:t>value </a:t>
            </a:r>
            <a:r>
              <a:rPr lang="en-US" dirty="0" smtClean="0"/>
              <a:t>of property </a:t>
            </a:r>
            <a:r>
              <a:rPr lang="en-US" dirty="0"/>
              <a:t>is assessed to tax in the hands of the owner </a:t>
            </a:r>
            <a:r>
              <a:rPr lang="en-US" dirty="0">
                <a:solidFill>
                  <a:srgbClr val="FF0000"/>
                </a:solidFill>
              </a:rPr>
              <a:t>even if he is not in receipt </a:t>
            </a:r>
            <a:r>
              <a:rPr lang="en-US" dirty="0" smtClean="0">
                <a:solidFill>
                  <a:srgbClr val="FF0000"/>
                </a:solidFill>
              </a:rPr>
              <a:t>of the </a:t>
            </a:r>
            <a:r>
              <a:rPr lang="en-US" dirty="0">
                <a:solidFill>
                  <a:srgbClr val="FF0000"/>
                </a:solidFill>
              </a:rPr>
              <a:t>income</a:t>
            </a:r>
            <a:r>
              <a:rPr lang="en-US" dirty="0" smtClean="0">
                <a:solidFill>
                  <a:srgbClr val="FF0000"/>
                </a:solidFill>
              </a:rPr>
              <a:t>.</a:t>
            </a:r>
          </a:p>
          <a:p>
            <a:r>
              <a:rPr lang="en-US" dirty="0"/>
              <a:t>Income from subletting is not taxable under section </a:t>
            </a:r>
            <a:r>
              <a:rPr lang="en-US" dirty="0" smtClean="0"/>
              <a:t>22</a:t>
            </a:r>
          </a:p>
          <a:p>
            <a:pPr>
              <a:buNone/>
            </a:pPr>
            <a:r>
              <a:rPr lang="en-US" b="1" dirty="0"/>
              <a:t>Deemed owner:</a:t>
            </a:r>
          </a:p>
          <a:p>
            <a:r>
              <a:rPr lang="en-US" dirty="0" smtClean="0"/>
              <a:t>Section </a:t>
            </a:r>
            <a:r>
              <a:rPr lang="en-US" dirty="0"/>
              <a:t>27 of the Income Tax Act provides that, in </a:t>
            </a:r>
            <a:r>
              <a:rPr lang="en-US" dirty="0" smtClean="0"/>
              <a:t>certain circumstances</a:t>
            </a:r>
            <a:r>
              <a:rPr lang="en-US" dirty="0"/>
              <a:t>, persons who are not legal owners are to be treated as </a:t>
            </a:r>
            <a:r>
              <a:rPr lang="en-US" dirty="0" smtClean="0"/>
              <a:t>deemed owners </a:t>
            </a:r>
            <a:r>
              <a:rPr lang="en-US" dirty="0"/>
              <a:t>of house property for the purpose of tax liability under this head.</a:t>
            </a:r>
          </a:p>
          <a:p>
            <a:endParaRPr lang="en-US" dirty="0">
              <a:solidFill>
                <a:srgbClr val="FF0000"/>
              </a:solidFill>
            </a:endParaRPr>
          </a:p>
        </p:txBody>
      </p:sp>
    </p:spTree>
  </p:cSld>
  <p:clrMapOvr>
    <a:masterClrMapping/>
  </p:clrMapOvr>
  <p:transition>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PROPERTY INCOMES EXEMPT FROM </a:t>
            </a:r>
            <a:r>
              <a:rPr lang="en-US" dirty="0" smtClean="0"/>
              <a:t>TAX</a:t>
            </a:r>
            <a:endParaRPr lang="en-US" dirty="0"/>
          </a:p>
        </p:txBody>
      </p:sp>
      <p:sp>
        <p:nvSpPr>
          <p:cNvPr id="3" name="Content Placeholder 2"/>
          <p:cNvSpPr>
            <a:spLocks noGrp="1"/>
          </p:cNvSpPr>
          <p:nvPr>
            <p:ph idx="1"/>
          </p:nvPr>
        </p:nvSpPr>
        <p:spPr/>
        <p:txBody>
          <a:bodyPr>
            <a:normAutofit fontScale="55000" lnSpcReduction="20000"/>
          </a:bodyPr>
          <a:lstStyle/>
          <a:p>
            <a:r>
              <a:rPr lang="en-US" dirty="0"/>
              <a:t>Income from a farm house [section 2(1A) (c) and section 10(1)].</a:t>
            </a:r>
          </a:p>
          <a:p>
            <a:r>
              <a:rPr lang="en-US" dirty="0" smtClean="0"/>
              <a:t> </a:t>
            </a:r>
            <a:r>
              <a:rPr lang="en-US" dirty="0"/>
              <a:t>Annual value of one palace in the occupation of an ex-ruler [section</a:t>
            </a:r>
          </a:p>
          <a:p>
            <a:r>
              <a:rPr lang="en-US" dirty="0"/>
              <a:t>10(19A)].</a:t>
            </a:r>
          </a:p>
          <a:p>
            <a:r>
              <a:rPr lang="en-US" dirty="0" smtClean="0"/>
              <a:t> </a:t>
            </a:r>
            <a:r>
              <a:rPr lang="en-US" dirty="0"/>
              <a:t>Property income of a local authority [section 10(20)].</a:t>
            </a:r>
          </a:p>
          <a:p>
            <a:r>
              <a:rPr lang="en-US" dirty="0" smtClean="0"/>
              <a:t> </a:t>
            </a:r>
            <a:r>
              <a:rPr lang="en-US" dirty="0"/>
              <a:t>Property income of an approved scientific research association [section</a:t>
            </a:r>
          </a:p>
          <a:p>
            <a:r>
              <a:rPr lang="en-US" dirty="0"/>
              <a:t>10(21)].</a:t>
            </a:r>
          </a:p>
          <a:p>
            <a:r>
              <a:rPr lang="en-US" dirty="0" smtClean="0"/>
              <a:t> </a:t>
            </a:r>
            <a:r>
              <a:rPr lang="en-US" dirty="0"/>
              <a:t>Property income of an educational institution and hospital [section</a:t>
            </a:r>
          </a:p>
          <a:p>
            <a:r>
              <a:rPr lang="en-US" dirty="0"/>
              <a:t>10(23C)].</a:t>
            </a:r>
          </a:p>
          <a:p>
            <a:r>
              <a:rPr lang="en-US" dirty="0" smtClean="0"/>
              <a:t> </a:t>
            </a:r>
            <a:r>
              <a:rPr lang="en-US" dirty="0"/>
              <a:t>Property income of a registered trade union [section 10(24)].</a:t>
            </a:r>
          </a:p>
          <a:p>
            <a:r>
              <a:rPr lang="en-US" dirty="0" smtClean="0"/>
              <a:t> </a:t>
            </a:r>
            <a:r>
              <a:rPr lang="en-US" dirty="0"/>
              <a:t>Income from property held for charitable purposes [section 11].</a:t>
            </a:r>
          </a:p>
          <a:p>
            <a:r>
              <a:rPr lang="en-US" dirty="0" smtClean="0"/>
              <a:t> </a:t>
            </a:r>
            <a:r>
              <a:rPr lang="en-US" dirty="0"/>
              <a:t>Property income of a political party [section 13A].</a:t>
            </a:r>
          </a:p>
          <a:p>
            <a:r>
              <a:rPr lang="en-US" dirty="0" smtClean="0"/>
              <a:t> </a:t>
            </a:r>
            <a:r>
              <a:rPr lang="en-US" dirty="0"/>
              <a:t>Income from property used for own business or profession [section 22].</a:t>
            </a:r>
          </a:p>
          <a:p>
            <a:r>
              <a:rPr lang="en-US" dirty="0" smtClean="0"/>
              <a:t> </a:t>
            </a:r>
            <a:r>
              <a:rPr lang="en-US" dirty="0"/>
              <a:t>Annual value of one self occupied property [section 23(2)].</a:t>
            </a:r>
          </a:p>
          <a:p>
            <a:pPr>
              <a:buNone/>
            </a:pPr>
            <a:endParaRPr lang="en-US" dirty="0"/>
          </a:p>
        </p:txBody>
      </p:sp>
    </p:spTree>
  </p:cSld>
  <p:clrMapOvr>
    <a:masterClrMapping/>
  </p:clrMapOvr>
  <p:transition>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Computation of income from let out house property</a:t>
            </a:r>
          </a:p>
        </p:txBody>
      </p:sp>
      <p:sp>
        <p:nvSpPr>
          <p:cNvPr id="3" name="Content Placeholder 2"/>
          <p:cNvSpPr>
            <a:spLocks noGrp="1"/>
          </p:cNvSpPr>
          <p:nvPr>
            <p:ph idx="1"/>
          </p:nvPr>
        </p:nvSpPr>
        <p:spPr/>
        <p:txBody>
          <a:bodyPr>
            <a:normAutofit fontScale="92500"/>
          </a:bodyPr>
          <a:lstStyle/>
          <a:p>
            <a:pPr>
              <a:buNone/>
            </a:pPr>
            <a:r>
              <a:rPr lang="en-US" baseline="0" dirty="0" smtClean="0">
                <a:latin typeface="TimesNewRoman"/>
              </a:rPr>
              <a:t>Income from house property is determined as under:</a:t>
            </a:r>
          </a:p>
          <a:p>
            <a:pPr>
              <a:buNone/>
            </a:pPr>
            <a:r>
              <a:rPr lang="en-US" baseline="0" dirty="0" smtClean="0">
                <a:latin typeface="TimesNewRoman"/>
              </a:rPr>
              <a:t>Gross Annual Value                                        xxxxxxx</a:t>
            </a:r>
          </a:p>
          <a:p>
            <a:pPr>
              <a:buNone/>
            </a:pPr>
            <a:r>
              <a:rPr lang="en-US" sz="2600" baseline="0" dirty="0" smtClean="0">
                <a:latin typeface="TimesNewRoman"/>
              </a:rPr>
              <a:t>Less: Municipal Taxes                                           </a:t>
            </a:r>
            <a:r>
              <a:rPr lang="en-US" u="sng" baseline="0" dirty="0" smtClean="0">
                <a:latin typeface="TimesNewRoman"/>
              </a:rPr>
              <a:t>xxxxxxx</a:t>
            </a:r>
          </a:p>
          <a:p>
            <a:pPr>
              <a:buNone/>
            </a:pPr>
            <a:r>
              <a:rPr lang="en-US" sz="2600" baseline="0" dirty="0" smtClean="0">
                <a:latin typeface="TimesNewRoman"/>
              </a:rPr>
              <a:t>Net Annual Value                                                  </a:t>
            </a:r>
            <a:r>
              <a:rPr lang="en-US" u="sng" baseline="0" dirty="0" smtClean="0">
                <a:latin typeface="TimesNewRoman"/>
              </a:rPr>
              <a:t>xxxxxxx</a:t>
            </a:r>
          </a:p>
          <a:p>
            <a:pPr>
              <a:buNone/>
            </a:pPr>
            <a:r>
              <a:rPr lang="en-US" baseline="0" dirty="0" smtClean="0">
                <a:latin typeface="TimesNewRoman"/>
              </a:rPr>
              <a:t>Less: Deductions under Section 24</a:t>
            </a:r>
          </a:p>
          <a:p>
            <a:pPr>
              <a:buNone/>
            </a:pPr>
            <a:r>
              <a:rPr lang="en-US" baseline="0" dirty="0" smtClean="0">
                <a:latin typeface="TimesNewRoman"/>
              </a:rPr>
              <a:t>- </a:t>
            </a:r>
            <a:r>
              <a:rPr lang="en-US" sz="2600" baseline="0" dirty="0" smtClean="0">
                <a:latin typeface="TimesNewRoman"/>
              </a:rPr>
              <a:t>Statutory Deduction (30% of NAV)                     </a:t>
            </a:r>
            <a:r>
              <a:rPr lang="en-US" baseline="0" dirty="0" smtClean="0">
                <a:latin typeface="TimesNewRoman"/>
              </a:rPr>
              <a:t>xxxxxxx</a:t>
            </a:r>
          </a:p>
          <a:p>
            <a:pPr>
              <a:buNone/>
            </a:pPr>
            <a:r>
              <a:rPr lang="en-US" baseline="0" dirty="0" smtClean="0">
                <a:latin typeface="TimesNewRoman"/>
              </a:rPr>
              <a:t>- </a:t>
            </a:r>
            <a:r>
              <a:rPr lang="en-US" sz="2600" baseline="0" dirty="0" smtClean="0">
                <a:latin typeface="TimesNewRoman"/>
              </a:rPr>
              <a:t>Interest on Borrowed Capital </a:t>
            </a:r>
            <a:r>
              <a:rPr lang="en-US" baseline="0" dirty="0" smtClean="0">
                <a:latin typeface="TimesNewRoman"/>
              </a:rPr>
              <a:t>                           </a:t>
            </a:r>
            <a:r>
              <a:rPr lang="en-US" u="sng" baseline="0" dirty="0" smtClean="0">
                <a:latin typeface="TimesNewRoman"/>
              </a:rPr>
              <a:t>xxxxxxx</a:t>
            </a:r>
          </a:p>
          <a:p>
            <a:pPr>
              <a:buNone/>
            </a:pPr>
            <a:r>
              <a:rPr lang="en-US" baseline="0" dirty="0" smtClean="0">
                <a:latin typeface="TimesNewRoman"/>
              </a:rPr>
              <a:t>Income From House Property                         </a:t>
            </a:r>
            <a:r>
              <a:rPr lang="en-US" u="sng" baseline="0" dirty="0" smtClean="0">
                <a:latin typeface="TimesNewRoman"/>
              </a:rPr>
              <a:t>xxxxxxx</a:t>
            </a:r>
            <a:endParaRPr lang="en-US" sz="1800" u="sng" baseline="0" dirty="0" smtClean="0">
              <a:latin typeface="TimesNewRoman"/>
            </a:endParaRPr>
          </a:p>
          <a:p>
            <a:pPr>
              <a:buNone/>
            </a:pPr>
            <a:endParaRPr lang="en-US" dirty="0"/>
          </a:p>
        </p:txBody>
      </p:sp>
    </p:spTree>
  </p:cSld>
  <p:clrMapOvr>
    <a:masterClrMapping/>
  </p:clrMapOvr>
  <p:transition>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Determination of annual value</a:t>
            </a:r>
          </a:p>
        </p:txBody>
      </p:sp>
      <p:sp>
        <p:nvSpPr>
          <p:cNvPr id="3" name="Content Placeholder 2"/>
          <p:cNvSpPr>
            <a:spLocks noGrp="1"/>
          </p:cNvSpPr>
          <p:nvPr>
            <p:ph idx="1"/>
          </p:nvPr>
        </p:nvSpPr>
        <p:spPr/>
        <p:txBody>
          <a:bodyPr>
            <a:normAutofit fontScale="70000" lnSpcReduction="20000"/>
          </a:bodyPr>
          <a:lstStyle/>
          <a:p>
            <a:r>
              <a:rPr lang="en-US" dirty="0" smtClean="0"/>
              <a:t>This is </a:t>
            </a:r>
            <a:r>
              <a:rPr lang="en-US" dirty="0"/>
              <a:t>the inherent capacity of the property to earn income and it has been defined </a:t>
            </a:r>
            <a:r>
              <a:rPr lang="en-US" dirty="0" smtClean="0"/>
              <a:t>as the </a:t>
            </a:r>
            <a:r>
              <a:rPr lang="en-US" dirty="0"/>
              <a:t>amount for which the property may reasonably be expected to be let out </a:t>
            </a:r>
            <a:r>
              <a:rPr lang="en-US" dirty="0" smtClean="0"/>
              <a:t>from year </a:t>
            </a:r>
            <a:r>
              <a:rPr lang="en-US" dirty="0"/>
              <a:t>to </a:t>
            </a:r>
            <a:r>
              <a:rPr lang="en-US" dirty="0" smtClean="0"/>
              <a:t>year.</a:t>
            </a:r>
          </a:p>
          <a:p>
            <a:r>
              <a:rPr lang="en-US" dirty="0"/>
              <a:t>The Gross Annual Value is </a:t>
            </a:r>
            <a:r>
              <a:rPr lang="en-US" dirty="0" smtClean="0"/>
              <a:t>the</a:t>
            </a:r>
          </a:p>
          <a:p>
            <a:pPr lvl="1"/>
            <a:r>
              <a:rPr lang="en-US" dirty="0" smtClean="0"/>
              <a:t> </a:t>
            </a:r>
            <a:r>
              <a:rPr lang="en-US" dirty="0"/>
              <a:t>municipal value, </a:t>
            </a:r>
          </a:p>
          <a:p>
            <a:pPr lvl="1"/>
            <a:r>
              <a:rPr lang="en-US" dirty="0" smtClean="0"/>
              <a:t>the </a:t>
            </a:r>
            <a:r>
              <a:rPr lang="en-US" dirty="0"/>
              <a:t>actual rent (</a:t>
            </a:r>
            <a:r>
              <a:rPr lang="en-US" dirty="0" smtClean="0"/>
              <a:t>whether received </a:t>
            </a:r>
            <a:r>
              <a:rPr lang="en-US" dirty="0"/>
              <a:t>or receivable) </a:t>
            </a:r>
            <a:r>
              <a:rPr lang="en-US" dirty="0" smtClean="0"/>
              <a:t>or</a:t>
            </a:r>
          </a:p>
          <a:p>
            <a:pPr lvl="1"/>
            <a:r>
              <a:rPr lang="en-US" dirty="0" smtClean="0"/>
              <a:t> </a:t>
            </a:r>
            <a:r>
              <a:rPr lang="en-US" dirty="0"/>
              <a:t>the fair rental value, whichever is highest. </a:t>
            </a:r>
            <a:endParaRPr lang="en-US" dirty="0" smtClean="0"/>
          </a:p>
          <a:p>
            <a:pPr lvl="1">
              <a:buNone/>
            </a:pPr>
            <a:endParaRPr lang="en-US" dirty="0"/>
          </a:p>
          <a:p>
            <a:r>
              <a:rPr lang="en-US" dirty="0" smtClean="0"/>
              <a:t>If, however</a:t>
            </a:r>
            <a:r>
              <a:rPr lang="en-US" dirty="0"/>
              <a:t>, the Rent Control Act applies to the property, the gross </a:t>
            </a:r>
            <a:r>
              <a:rPr lang="en-US" dirty="0" smtClean="0"/>
              <a:t>annual value </a:t>
            </a:r>
            <a:r>
              <a:rPr lang="en-US" dirty="0"/>
              <a:t>cannot exceed the </a:t>
            </a:r>
            <a:r>
              <a:rPr lang="en-US" dirty="0">
                <a:solidFill>
                  <a:srgbClr val="FF0000"/>
                </a:solidFill>
              </a:rPr>
              <a:t>standard rent </a:t>
            </a:r>
            <a:r>
              <a:rPr lang="en-US" dirty="0"/>
              <a:t>under the Rent Control Act, or </a:t>
            </a:r>
            <a:r>
              <a:rPr lang="en-US" dirty="0" smtClean="0"/>
              <a:t>the actual </a:t>
            </a:r>
            <a:r>
              <a:rPr lang="en-US" dirty="0"/>
              <a:t>rent, whichever is higher</a:t>
            </a:r>
            <a:r>
              <a:rPr lang="en-US" dirty="0" smtClean="0"/>
              <a:t>.</a:t>
            </a:r>
          </a:p>
          <a:p>
            <a:r>
              <a:rPr lang="en-US" dirty="0" err="1" smtClean="0"/>
              <a:t>Unrealised</a:t>
            </a:r>
            <a:r>
              <a:rPr lang="en-US" dirty="0" smtClean="0"/>
              <a:t> Rent</a:t>
            </a:r>
            <a:endParaRPr lang="en-US" dirty="0"/>
          </a:p>
          <a:p>
            <a:endParaRPr lang="en-US" dirty="0"/>
          </a:p>
        </p:txBody>
      </p:sp>
    </p:spTree>
  </p:cSld>
  <p:clrMapOvr>
    <a:masterClrMapping/>
  </p:clrMapOvr>
  <p:transition>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Deductions under section 24</a:t>
            </a:r>
          </a:p>
        </p:txBody>
      </p:sp>
      <p:sp>
        <p:nvSpPr>
          <p:cNvPr id="3" name="Content Placeholder 2"/>
          <p:cNvSpPr>
            <a:spLocks noGrp="1"/>
          </p:cNvSpPr>
          <p:nvPr>
            <p:ph idx="1"/>
          </p:nvPr>
        </p:nvSpPr>
        <p:spPr/>
        <p:txBody>
          <a:bodyPr>
            <a:normAutofit fontScale="77500" lnSpcReduction="20000"/>
          </a:bodyPr>
          <a:lstStyle/>
          <a:p>
            <a:pPr>
              <a:buNone/>
            </a:pPr>
            <a:r>
              <a:rPr lang="en-US" dirty="0" smtClean="0"/>
              <a:t>S 24 lays down that 'income chargeable under the head 'Income from house property' shall be computed after making the following deductions:</a:t>
            </a:r>
          </a:p>
          <a:p>
            <a:pPr lvl="0"/>
            <a:r>
              <a:rPr lang="en-US" dirty="0" smtClean="0"/>
              <a:t>A </a:t>
            </a:r>
            <a:r>
              <a:rPr lang="en-US" dirty="0" smtClean="0">
                <a:solidFill>
                  <a:srgbClr val="FF0000"/>
                </a:solidFill>
              </a:rPr>
              <a:t>sum equal to 30% of the annual value</a:t>
            </a:r>
            <a:r>
              <a:rPr lang="en-US" dirty="0" smtClean="0"/>
              <a:t>;</a:t>
            </a:r>
          </a:p>
          <a:p>
            <a:pPr lvl="0"/>
            <a:r>
              <a:rPr lang="en-US" dirty="0" smtClean="0"/>
              <a:t>If the property has been acquired, constructed, repaired, renewed or reconstructed with borrowed capital, </a:t>
            </a:r>
            <a:r>
              <a:rPr lang="en-US" dirty="0" smtClean="0">
                <a:solidFill>
                  <a:srgbClr val="FF0000"/>
                </a:solidFill>
              </a:rPr>
              <a:t>the amount of any interest payable </a:t>
            </a:r>
            <a:r>
              <a:rPr lang="en-US" dirty="0" smtClean="0"/>
              <a:t>on such capital. </a:t>
            </a:r>
          </a:p>
          <a:p>
            <a:pPr lvl="1"/>
            <a:r>
              <a:rPr lang="en-US" dirty="0" smtClean="0"/>
              <a:t>The </a:t>
            </a:r>
            <a:r>
              <a:rPr lang="en-US" dirty="0" smtClean="0"/>
              <a:t>amount of deduction shall not exceed Rs 30,000 where the property consists of a house or part of a house, which the owner occupies for his own residence or which cannot be occupied by him because his employment, business or profession is carried on at any other place and he has to reside at that other place in a building which is not his own. </a:t>
            </a:r>
            <a:br>
              <a:rPr lang="en-US" dirty="0" smtClean="0"/>
            </a:br>
            <a:r>
              <a:rPr lang="en-US" dirty="0" smtClean="0"/>
              <a:t/>
            </a:r>
            <a:br>
              <a:rPr lang="en-US" dirty="0" smtClean="0"/>
            </a:br>
            <a:endParaRPr lang="en-US" dirty="0"/>
          </a:p>
        </p:txBody>
      </p:sp>
    </p:spTree>
  </p:cSld>
  <p:clrMapOvr>
    <a:masterClrMapping/>
  </p:clrMapOvr>
  <p:transition>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Computation of income from self-occupied house property</a:t>
            </a:r>
          </a:p>
        </p:txBody>
      </p:sp>
      <p:sp>
        <p:nvSpPr>
          <p:cNvPr id="3" name="Content Placeholder 2"/>
          <p:cNvSpPr>
            <a:spLocks noGrp="1"/>
          </p:cNvSpPr>
          <p:nvPr>
            <p:ph idx="1"/>
          </p:nvPr>
        </p:nvSpPr>
        <p:spPr/>
        <p:txBody>
          <a:bodyPr>
            <a:normAutofit fontScale="92500"/>
          </a:bodyPr>
          <a:lstStyle/>
          <a:p>
            <a:r>
              <a:rPr lang="en-US" dirty="0" smtClean="0"/>
              <a:t>Annual Value of a self-occupied property is taken as ‘Nil’, if it is not let out. </a:t>
            </a:r>
          </a:p>
          <a:p>
            <a:r>
              <a:rPr lang="en-US" dirty="0" smtClean="0"/>
              <a:t>In such cases, none of the aforesaid expenses are allowed as deduction.</a:t>
            </a:r>
          </a:p>
          <a:p>
            <a:r>
              <a:rPr lang="en-US" dirty="0" smtClean="0"/>
              <a:t>However, if the self-occupied property is acquired or constructed or repaired from borrowed funds, interest payable on such funds </a:t>
            </a:r>
            <a:r>
              <a:rPr lang="en-US" dirty="0" err="1" smtClean="0"/>
              <a:t>upto</a:t>
            </a:r>
            <a:r>
              <a:rPr lang="en-US" dirty="0" smtClean="0"/>
              <a:t> Rs 1,50,000 per annum is allowed as deduction. Interest on borrowed capital for repairs is allowable as deduction </a:t>
            </a:r>
            <a:r>
              <a:rPr lang="en-US" dirty="0" err="1" smtClean="0"/>
              <a:t>upto</a:t>
            </a:r>
            <a:r>
              <a:rPr lang="en-US" dirty="0" smtClean="0"/>
              <a:t> Rs 30,000. </a:t>
            </a:r>
          </a:p>
          <a:p>
            <a:pPr>
              <a:buNone/>
            </a:pPr>
            <a:endParaRPr lang="en-US" dirty="0"/>
          </a:p>
        </p:txBody>
      </p:sp>
    </p:spTree>
  </p:cSld>
  <p:clrMapOvr>
    <a:masterClrMapping/>
  </p:clrMapOvr>
  <p:transition>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endParaRPr lang="en-US" dirty="0"/>
          </a:p>
        </p:txBody>
      </p:sp>
    </p:spTree>
  </p:cSld>
  <p:clrMapOvr>
    <a:masterClrMapping/>
  </p:clrMapOvr>
  <p:transition>
    <p:comb/>
  </p:transition>
  <p:timing>
    <p:tnLst>
      <p:par>
        <p:cTn id="1" dur="indefinite" restart="never" nodeType="tmRoot"/>
      </p:par>
    </p:tnLst>
  </p:timing>
</p:sld>
</file>

<file path=ppt/theme/theme1.xml><?xml version="1.0" encoding="utf-8"?>
<a:theme xmlns:a="http://schemas.openxmlformats.org/drawingml/2006/main" name="CorporateTemplate_Oct07">
  <a:themeElements>
    <a:clrScheme name="CorporateTemplate_Oct07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CorporateTemplate_Oct07">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566738" marR="0" indent="-566738" algn="l" defTabSz="914400" rtl="0" eaLnBrk="0" fontAlgn="base" latinLnBrk="0" hangingPunct="0">
          <a:lnSpc>
            <a:spcPct val="90000"/>
          </a:lnSpc>
          <a:spcBef>
            <a:spcPct val="30000"/>
          </a:spcBef>
          <a:spcAft>
            <a:spcPct val="0"/>
          </a:spcAft>
          <a:buClr>
            <a:srgbClr val="DB241C"/>
          </a:buClr>
          <a:buSzPct val="120000"/>
          <a:buFontTx/>
          <a:buChar char="•"/>
          <a:tabLst/>
          <a:defRPr kumimoji="0" lang="en-US" sz="1000" b="1" i="0" u="none" strike="noStrike" cap="none" normalizeH="0" baseline="0" smtClean="0">
            <a:ln>
              <a:noFill/>
            </a:ln>
            <a:solidFill>
              <a:srgbClr val="2F5E5E"/>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566738" marR="0" indent="-566738" algn="l" defTabSz="914400" rtl="0" eaLnBrk="0" fontAlgn="base" latinLnBrk="0" hangingPunct="0">
          <a:lnSpc>
            <a:spcPct val="90000"/>
          </a:lnSpc>
          <a:spcBef>
            <a:spcPct val="30000"/>
          </a:spcBef>
          <a:spcAft>
            <a:spcPct val="0"/>
          </a:spcAft>
          <a:buClr>
            <a:srgbClr val="DB241C"/>
          </a:buClr>
          <a:buSzPct val="120000"/>
          <a:buFontTx/>
          <a:buChar char="•"/>
          <a:tabLst/>
          <a:defRPr kumimoji="0" lang="en-US" sz="1000" b="1" i="0" u="none" strike="noStrike" cap="none" normalizeH="0" baseline="0" smtClean="0">
            <a:ln>
              <a:noFill/>
            </a:ln>
            <a:solidFill>
              <a:srgbClr val="2F5E5E"/>
            </a:solidFill>
            <a:effectLst/>
            <a:latin typeface="Arial" charset="0"/>
          </a:defRPr>
        </a:defPPr>
      </a:lstStyle>
    </a:lnDef>
  </a:objectDefaults>
  <a:extraClrSchemeLst>
    <a:extraClrScheme>
      <a:clrScheme name="CorporateTemplate_Oct07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CorporateTemplate_Oct07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CorporateTemplate_Oct07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CorporateTemplate_Oct07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CorporateTemplate_Oct07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CorporateTemplate_Oct07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CorporateTemplate_Oct07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566738" marR="0" indent="-566738" algn="l" defTabSz="914400" rtl="0" eaLnBrk="0" fontAlgn="base" latinLnBrk="0" hangingPunct="0">
          <a:lnSpc>
            <a:spcPct val="90000"/>
          </a:lnSpc>
          <a:spcBef>
            <a:spcPct val="30000"/>
          </a:spcBef>
          <a:spcAft>
            <a:spcPct val="0"/>
          </a:spcAft>
          <a:buClr>
            <a:srgbClr val="DB241C"/>
          </a:buClr>
          <a:buSzPct val="120000"/>
          <a:buFontTx/>
          <a:buChar char="•"/>
          <a:tabLst/>
          <a:defRPr kumimoji="0" lang="en-US" sz="1000" b="1" i="0" u="none" strike="noStrike" cap="none" normalizeH="0" baseline="0" smtClean="0">
            <a:ln>
              <a:noFill/>
            </a:ln>
            <a:solidFill>
              <a:srgbClr val="2F5E5E"/>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566738" marR="0" indent="-566738" algn="l" defTabSz="914400" rtl="0" eaLnBrk="0" fontAlgn="base" latinLnBrk="0" hangingPunct="0">
          <a:lnSpc>
            <a:spcPct val="90000"/>
          </a:lnSpc>
          <a:spcBef>
            <a:spcPct val="30000"/>
          </a:spcBef>
          <a:spcAft>
            <a:spcPct val="0"/>
          </a:spcAft>
          <a:buClr>
            <a:srgbClr val="DB241C"/>
          </a:buClr>
          <a:buSzPct val="120000"/>
          <a:buFontTx/>
          <a:buChar char="•"/>
          <a:tabLst/>
          <a:defRPr kumimoji="0" lang="en-US" sz="1000" b="1" i="0" u="none" strike="noStrike" cap="none" normalizeH="0" baseline="0" smtClean="0">
            <a:ln>
              <a:noFill/>
            </a:ln>
            <a:solidFill>
              <a:srgbClr val="2F5E5E"/>
            </a:solidFill>
            <a:effectLst/>
            <a:latin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CorporateTemplate_Oct07</Template>
  <TotalTime>13</TotalTime>
  <Words>901</Words>
  <Application>Microsoft Office PowerPoint</Application>
  <PresentationFormat>On-screen Show (4:3)</PresentationFormat>
  <Paragraphs>64</Paragraphs>
  <Slides>11</Slides>
  <Notes>0</Notes>
  <HiddenSlides>0</HiddenSlides>
  <MMClips>0</MMClips>
  <ScaleCrop>false</ScaleCrop>
  <HeadingPairs>
    <vt:vector size="4" baseType="variant">
      <vt:variant>
        <vt:lpstr>Theme</vt:lpstr>
      </vt:variant>
      <vt:variant>
        <vt:i4>2</vt:i4>
      </vt:variant>
      <vt:variant>
        <vt:lpstr>Slide Titles</vt:lpstr>
      </vt:variant>
      <vt:variant>
        <vt:i4>11</vt:i4>
      </vt:variant>
    </vt:vector>
  </HeadingPairs>
  <TitlesOfParts>
    <vt:vector size="13" baseType="lpstr">
      <vt:lpstr>CorporateTemplate_Oct07</vt:lpstr>
      <vt:lpstr>Custom Design</vt:lpstr>
      <vt:lpstr>Income from House Property</vt:lpstr>
      <vt:lpstr>Introduction</vt:lpstr>
      <vt:lpstr>Basis of charge (Section 22)</vt:lpstr>
      <vt:lpstr>APPLICABILITY OF SECTION 22</vt:lpstr>
      <vt:lpstr>APPLICABILITY OF SECTION 22</vt:lpstr>
      <vt:lpstr>PROPERTY INCOMES EXEMPT FROM TAX</vt:lpstr>
      <vt:lpstr>Computation of income from let out house property</vt:lpstr>
      <vt:lpstr>Determination of annual value</vt:lpstr>
      <vt:lpstr>Deductions under section 24</vt:lpstr>
      <vt:lpstr>Computation of income from self-occupied house property</vt:lpstr>
      <vt:lpstr>Thank You</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Income from House Property</dc:title>
  <dc:creator/>
  <cp:lastModifiedBy>impetus</cp:lastModifiedBy>
  <cp:revision>5</cp:revision>
  <dcterms:created xsi:type="dcterms:W3CDTF">2006-08-16T00:00:00Z</dcterms:created>
  <dcterms:modified xsi:type="dcterms:W3CDTF">2008-09-19T09:31:47Z</dcterms:modified>
</cp:coreProperties>
</file>